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62" r:id="rId7"/>
    <p:sldId id="264" r:id="rId8"/>
    <p:sldId id="263" r:id="rId9"/>
    <p:sldId id="266" r:id="rId10"/>
    <p:sldId id="265" r:id="rId11"/>
    <p:sldId id="267" r:id="rId12"/>
    <p:sldId id="268" r:id="rId13"/>
    <p:sldId id="261" r:id="rId14"/>
    <p:sldId id="270" r:id="rId15"/>
    <p:sldId id="271" r:id="rId16"/>
    <p:sldId id="269"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tags" Target="tags/tag80.xml" /><Relationship Id="rId19" Type="http://schemas.openxmlformats.org/officeDocument/2006/relationships/presProps" Target="presProps.xml" /><Relationship Id="rId2" Type="http://schemas.openxmlformats.org/officeDocument/2006/relationships/slide" Target="slides/slide1.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2021/11/11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media/image1.png"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7"/>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2021/11/11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4.xml" /><Relationship Id="rId4" Type="http://schemas.openxmlformats.org/officeDocument/2006/relationships/tags" Target="../tags/tag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988072" y="476250"/>
            <a:ext cx="615553" cy="5837495"/>
          </a:xfrm>
          <a:prstGeom prst="rect">
            <a:avLst/>
          </a:prstGeom>
          <a:noFill/>
        </p:spPr>
        <p:txBody>
          <a:bodyPr vert="eaVert" wrap="none" rtlCol="0">
            <a:spAutoFit/>
            <a:scene3d>
              <a:camera prst="orthographicFront"/>
              <a:lightRig rig="threePt" dir="t"/>
            </a:scene3d>
          </a:bodyPr>
          <a:lstStyle/>
          <a:p>
            <a:pPr algn="l"/>
            <a:r>
              <a:rPr lang="zh-CN" altLang="en-US" sz="2800">
                <a:solidFill>
                  <a:srgbClr val="FF0000"/>
                </a:solidFill>
                <a:effectLst>
                  <a:outerShdw blurRad="38100" dist="19050" dir="2700000" algn="tl" rotWithShape="0">
                    <a:schemeClr val="dk1">
                      <a:alpha val="40000"/>
                    </a:schemeClr>
                  </a:outerShdw>
                </a:effectLst>
              </a:rPr>
              <a:t>金</a:t>
            </a:r>
            <a:r>
              <a:rPr lang="zh-CN" altLang="en-US" sz="2800" smtClean="0">
                <a:solidFill>
                  <a:srgbClr val="FF0000"/>
                </a:solidFill>
                <a:effectLst>
                  <a:outerShdw blurRad="38100" dist="19050" dir="2700000" algn="tl" rotWithShape="0">
                    <a:schemeClr val="dk1">
                      <a:alpha val="40000"/>
                    </a:schemeClr>
                  </a:outerShdw>
                </a:effectLst>
              </a:rPr>
              <a:t>句、题目、时评、经典</a:t>
            </a:r>
            <a:r>
              <a:rPr lang="zh-CN" altLang="en-US" sz="2800">
                <a:solidFill>
                  <a:srgbClr val="FF0000"/>
                </a:solidFill>
                <a:effectLst>
                  <a:outerShdw blurRad="38100" dist="19050" dir="2700000" algn="tl" rotWithShape="0">
                    <a:schemeClr val="dk1">
                      <a:alpha val="40000"/>
                    </a:schemeClr>
                  </a:outerShdw>
                </a:effectLst>
              </a:rPr>
              <a:t>习题与范文</a:t>
            </a:r>
          </a:p>
        </p:txBody>
      </p:sp>
      <p:sp>
        <p:nvSpPr>
          <p:cNvPr id="5" name="文本框 4"/>
          <p:cNvSpPr txBox="1"/>
          <p:nvPr/>
        </p:nvSpPr>
        <p:spPr>
          <a:xfrm>
            <a:off x="8910955" y="225425"/>
            <a:ext cx="675005" cy="3888740"/>
          </a:xfrm>
          <a:prstGeom prst="rect">
            <a:avLst/>
          </a:prstGeom>
          <a:noFill/>
        </p:spPr>
        <p:txBody>
          <a:bodyPr vert="eaVert" wrap="none" rtlCol="0">
            <a:spAutoFit/>
            <a:scene3d>
              <a:camera prst="orthographicFront"/>
              <a:lightRig rig="threePt" dir="t"/>
            </a:scene3d>
          </a:bodyPr>
          <a:lstStyle/>
          <a:p>
            <a:pPr algn="l"/>
            <a:r>
              <a:rPr lang="zh-CN" altLang="en-US" sz="320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2022年高考热点素材</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82550" y="969010"/>
            <a:ext cx="11969750" cy="5752465"/>
          </a:xfrm>
        </p:spPr>
        <p:txBody>
          <a:bodyPr>
            <a:noAutofit/>
          </a:bodyPr>
          <a:lstStyle/>
          <a:p>
            <a:pPr algn="ctr"/>
            <a:r>
              <a:rPr lang="zh-CN" altLang="en-US" sz="2400">
                <a:solidFill>
                  <a:srgbClr val="FF0000"/>
                </a:solidFill>
              </a:rPr>
              <a:t>中国精神⑥：生死与共，守望时代信仰</a:t>
            </a:r>
          </a:p>
          <a:p>
            <a:pPr algn="l"/>
            <a:r>
              <a:rPr lang="en-US" altLang="zh-CN" sz="2400">
                <a:solidFill>
                  <a:schemeClr val="tx1"/>
                </a:solidFill>
              </a:rPr>
              <a:t>      </a:t>
            </a:r>
            <a:r>
              <a:rPr lang="zh-CN" altLang="en-US" sz="2400">
                <a:solidFill>
                  <a:schemeClr val="tx1"/>
                </a:solidFill>
              </a:rPr>
              <a:t>位于沂蒙山区腹地的临沂，在抗日战争和解放战争时期被称为“小延安”。</a:t>
            </a:r>
          </a:p>
          <a:p>
            <a:pPr algn="l"/>
            <a:r>
              <a:rPr lang="en-US" altLang="zh-CN" sz="2400">
                <a:solidFill>
                  <a:schemeClr val="tx1"/>
                </a:solidFill>
              </a:rPr>
              <a:t>       </a:t>
            </a:r>
            <a:r>
              <a:rPr lang="zh-CN" altLang="en-US" sz="2400">
                <a:solidFill>
                  <a:schemeClr val="tx1"/>
                </a:solidFill>
              </a:rPr>
              <a:t>战火硝烟的革命年代，八百里沂蒙，百万人拥军支前，十万英烈血洒疆场。“最后一块布，做军装；最后一口饭，做军粮；最后一个儿子，送战场”，沂蒙人民用乳汁和小米粥哺育革命，用小车把革命推过了长江，涌现出</a:t>
            </a:r>
            <a:r>
              <a:rPr lang="zh-CN" altLang="en-US" sz="2400" smtClean="0">
                <a:solidFill>
                  <a:schemeClr val="tx1"/>
                </a:solidFill>
              </a:rPr>
              <a:t>了“沂蒙母亲”“沂蒙六姐妹”</a:t>
            </a:r>
            <a:r>
              <a:rPr lang="zh-CN" altLang="en-US" sz="2400">
                <a:solidFill>
                  <a:schemeClr val="tx1"/>
                </a:solidFill>
              </a:rPr>
              <a:t>等大批英模人物和先进群体，为中国革命的胜利作出了巨大的贡献和牺牲。</a:t>
            </a:r>
          </a:p>
          <a:p>
            <a:pPr algn="l"/>
            <a:r>
              <a:rPr lang="en-US" altLang="zh-CN" sz="2400">
                <a:solidFill>
                  <a:schemeClr val="tx1"/>
                </a:solidFill>
              </a:rPr>
              <a:t>      </a:t>
            </a:r>
            <a:r>
              <a:rPr lang="zh-CN" altLang="en-US" sz="2400">
                <a:solidFill>
                  <a:schemeClr val="tx1"/>
                </a:solidFill>
              </a:rPr>
              <a:t>红色是中华民族永远不变的底色。鱼水相依、血肉相连的沂蒙红，则是这份底色中激荡人心、感人至深的一抹。蒙山高，沂水长，以沂蒙精神守望时代信仰，将为未来中国的发展、汇聚起更为蓬勃的前进力量。</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rgbClr val="FF0000"/>
                </a:solidFill>
                <a:sym typeface="+mn-ea"/>
              </a:rPr>
            </a:br>
            <a:r>
              <a:rPr lang="zh-CN" altLang="en-US">
                <a:solidFill>
                  <a:srgbClr val="FF0000"/>
                </a:solidFill>
                <a:sym typeface="+mn-ea"/>
              </a:rPr>
              <a:t>经典时评</a:t>
            </a:r>
            <a:br>
              <a:rPr lang="zh-CN" altLang="en-US">
                <a:solidFill>
                  <a:srgbClr val="FF0000"/>
                </a:solidFill>
              </a:rPr>
            </a:br>
            <a:br>
              <a:rPr lang="zh-CN" altLang="en-US"/>
            </a:br>
            <a:endParaRPr lang="zh-CN" altLang="en-US"/>
          </a:p>
        </p:txBody>
      </p:sp>
      <p:sp>
        <p:nvSpPr>
          <p:cNvPr id="3" name="内容占位符 2"/>
          <p:cNvSpPr>
            <a:spLocks noGrp="1"/>
          </p:cNvSpPr>
          <p:nvPr>
            <p:ph idx="1"/>
          </p:nvPr>
        </p:nvSpPr>
        <p:spPr>
          <a:xfrm>
            <a:off x="264795" y="969010"/>
            <a:ext cx="11514455" cy="5752465"/>
          </a:xfrm>
        </p:spPr>
        <p:txBody>
          <a:bodyPr>
            <a:noAutofit/>
          </a:bodyPr>
          <a:lstStyle/>
          <a:p>
            <a:pPr algn="ctr"/>
            <a:r>
              <a:rPr lang="zh-CN" altLang="en-US" sz="2800">
                <a:solidFill>
                  <a:srgbClr val="FF0000"/>
                </a:solidFill>
              </a:rPr>
              <a:t>见贤思齐，让道德之光照亮中华大地</a:t>
            </a:r>
          </a:p>
          <a:p>
            <a:pPr algn="just"/>
            <a:r>
              <a:rPr lang="zh-CN" altLang="en-US" sz="2400" smtClean="0">
                <a:solidFill>
                  <a:schemeClr val="tx1"/>
                </a:solidFill>
              </a:rPr>
              <a:t>伟大</a:t>
            </a:r>
            <a:r>
              <a:rPr lang="zh-CN" altLang="en-US" sz="2400">
                <a:solidFill>
                  <a:schemeClr val="tx1"/>
                </a:solidFill>
              </a:rPr>
              <a:t>时代呼唤伟大精神，崇高事业需要榜样引领</a:t>
            </a:r>
            <a:r>
              <a:rPr lang="zh-CN" altLang="en-US" sz="2400" smtClean="0">
                <a:solidFill>
                  <a:schemeClr val="tx1"/>
                </a:solidFill>
              </a:rPr>
              <a:t>。</a:t>
            </a:r>
            <a:r>
              <a:rPr lang="en-US" altLang="zh-CN" sz="2400" smtClean="0">
                <a:solidFill>
                  <a:schemeClr val="tx1"/>
                </a:solidFill>
              </a:rPr>
              <a:t>2021</a:t>
            </a:r>
            <a:r>
              <a:rPr lang="zh-CN" altLang="en-US" sz="2400" smtClean="0">
                <a:solidFill>
                  <a:schemeClr val="tx1"/>
                </a:solidFill>
              </a:rPr>
              <a:t>年11</a:t>
            </a:r>
            <a:r>
              <a:rPr lang="zh-CN" altLang="en-US" sz="2400">
                <a:solidFill>
                  <a:schemeClr val="tx1"/>
                </a:solidFill>
              </a:rPr>
              <a:t>月5日上午，习近平总书记在人民大会堂亲切会见第八届全国道德模范及提名奖获得者，向他们表示诚挚问候和热烈祝贺。他走到代表们中间，同大家亲切交流并合影留念。</a:t>
            </a:r>
          </a:p>
          <a:p>
            <a:pPr algn="l"/>
            <a:r>
              <a:rPr lang="zh-CN" altLang="en-US" sz="2400" smtClean="0">
                <a:solidFill>
                  <a:srgbClr val="FF0000"/>
                </a:solidFill>
              </a:rPr>
              <a:t>国</a:t>
            </a:r>
            <a:r>
              <a:rPr lang="zh-CN" altLang="en-US" sz="2400">
                <a:solidFill>
                  <a:srgbClr val="FF0000"/>
                </a:solidFill>
              </a:rPr>
              <a:t>无德不兴，人无德不立。</a:t>
            </a:r>
            <a:r>
              <a:rPr lang="zh-CN" altLang="en-US" sz="2400">
                <a:solidFill>
                  <a:schemeClr val="tx1"/>
                </a:solidFill>
              </a:rPr>
              <a:t>道德模范是新时代的标杆，是文明的楷模，也是精神文明建设中的先锋人物。此次，68名同志被授予第八届全国道德模范荣誉称号，254名同志被授予第八届全国道德模范提名奖，一串串耳熟能详的名字，为我们树立起文明的楷模，也用道德之光照亮了中华大地。</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rgbClr val="FF0000"/>
                </a:solidFill>
                <a:sym typeface="+mn-ea"/>
              </a:rPr>
            </a:br>
            <a:r>
              <a:rPr lang="zh-CN" altLang="en-US">
                <a:solidFill>
                  <a:srgbClr val="FF0000"/>
                </a:solidFill>
                <a:sym typeface="+mn-ea"/>
              </a:rPr>
              <a:t>经典时评</a:t>
            </a:r>
            <a:br>
              <a:rPr lang="zh-CN" altLang="en-US">
                <a:solidFill>
                  <a:srgbClr val="FF0000"/>
                </a:solidFill>
              </a:rPr>
            </a:br>
            <a:br>
              <a:rPr lang="zh-CN" altLang="en-US"/>
            </a:br>
            <a:endParaRPr lang="zh-CN" altLang="en-US"/>
          </a:p>
        </p:txBody>
      </p:sp>
      <p:sp>
        <p:nvSpPr>
          <p:cNvPr id="3" name="内容占位符 2"/>
          <p:cNvSpPr>
            <a:spLocks noGrp="1"/>
          </p:cNvSpPr>
          <p:nvPr>
            <p:ph idx="1"/>
          </p:nvPr>
        </p:nvSpPr>
        <p:spPr>
          <a:xfrm>
            <a:off x="264795" y="969010"/>
            <a:ext cx="11514455" cy="5752465"/>
          </a:xfrm>
        </p:spPr>
        <p:txBody>
          <a:bodyPr>
            <a:noAutofit/>
          </a:bodyPr>
          <a:lstStyle/>
          <a:p>
            <a:pPr algn="l"/>
            <a:r>
              <a:rPr lang="en-US" altLang="zh-CN" sz="2000">
                <a:solidFill>
                  <a:srgbClr val="FF0000"/>
                </a:solidFill>
              </a:rPr>
              <a:t>      </a:t>
            </a:r>
            <a:r>
              <a:rPr lang="zh-CN" altLang="en-US" sz="2000">
                <a:solidFill>
                  <a:srgbClr val="FF0000"/>
                </a:solidFill>
              </a:rPr>
              <a:t>道德模范，标注精神座标。</a:t>
            </a:r>
            <a:r>
              <a:rPr lang="zh-CN" altLang="en-US" sz="2000">
                <a:solidFill>
                  <a:schemeClr val="tx1"/>
                </a:solidFill>
              </a:rPr>
              <a:t>凡人善举暖人心。道德模范及提名奖获得者，都是平凡岗位上的劳动者，每一个名字背后都有德润人心的力量。“我必须跑得更快,才能跑赢时间”，张定宇身患渐冻症，却全身心投入武汉战“疫”；从业33年来，邱海波多次在国家需要的时候挺身而出，以精湛医术、大爱情怀和无私奉献的精神诠释“逆行勇士”和“时代英雄”；“只要还有一口气，我就要站在讲台上，倾尽全力、奉献所有，九死亦无悔!”大山深处，张佳梅带给我们真实的感动……他们在各行各业发光发热，以道德之光照亮了我们精神的星空。</a:t>
            </a:r>
          </a:p>
          <a:p>
            <a:pPr algn="l"/>
            <a:r>
              <a:rPr lang="en-US" altLang="zh-CN" sz="2000">
                <a:solidFill>
                  <a:srgbClr val="FF0000"/>
                </a:solidFill>
              </a:rPr>
              <a:t>     </a:t>
            </a:r>
            <a:r>
              <a:rPr lang="zh-CN" altLang="en-US" sz="2000">
                <a:solidFill>
                  <a:srgbClr val="FF0000"/>
                </a:solidFill>
              </a:rPr>
              <a:t>美德善行，引领文明风尚。</a:t>
            </a:r>
            <a:r>
              <a:rPr lang="zh-CN" altLang="en-US" sz="2000">
                <a:solidFill>
                  <a:schemeClr val="tx1"/>
                </a:solidFill>
              </a:rPr>
              <a:t>“隆重表彰全国道德模范，对展示社会主义思想道德建设的丰硕成果，彰显中华民族昂扬向上的精神风貌，凝聚全国各族人民团结奋进的力量，具有重要意义。”道德模范及提名奖获得者，或助人为乐，或见义勇为，或诚实守信，或敬业奉献，或孝老爱亲，他们用实际行动弘扬了社会主义核心价值观，用不懈奋斗诠释了中国精神、中国力量，也彰显出了中华民族昂扬向上的精神风貌。表彰他们、关怀他们、推崇他们，就是要见贤思齐，让道德的阳光洒遍人间，润泽中华大地，温暖每一颗心灵。</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rgbClr val="FF0000"/>
                </a:solidFill>
                <a:sym typeface="+mn-ea"/>
              </a:rPr>
            </a:br>
            <a:r>
              <a:rPr lang="zh-CN" altLang="en-US">
                <a:solidFill>
                  <a:srgbClr val="FF0000"/>
                </a:solidFill>
                <a:sym typeface="+mn-ea"/>
              </a:rPr>
              <a:t>经典时评</a:t>
            </a:r>
            <a:br>
              <a:rPr lang="zh-CN" altLang="en-US">
                <a:solidFill>
                  <a:srgbClr val="FF0000"/>
                </a:solidFill>
              </a:rPr>
            </a:br>
            <a:br>
              <a:rPr lang="zh-CN" altLang="en-US"/>
            </a:br>
            <a:endParaRPr lang="zh-CN" altLang="en-US"/>
          </a:p>
        </p:txBody>
      </p:sp>
      <p:sp>
        <p:nvSpPr>
          <p:cNvPr id="3" name="内容占位符 2"/>
          <p:cNvSpPr>
            <a:spLocks noGrp="1"/>
          </p:cNvSpPr>
          <p:nvPr>
            <p:ph idx="1"/>
          </p:nvPr>
        </p:nvSpPr>
        <p:spPr>
          <a:xfrm>
            <a:off x="264795" y="969010"/>
            <a:ext cx="11514455" cy="5752465"/>
          </a:xfrm>
        </p:spPr>
        <p:txBody>
          <a:bodyPr>
            <a:noAutofit/>
          </a:bodyPr>
          <a:lstStyle/>
          <a:p>
            <a:pPr algn="l"/>
            <a:r>
              <a:rPr lang="en-US" sz="2400">
                <a:solidFill>
                  <a:srgbClr val="FF0000"/>
                </a:solidFill>
              </a:rPr>
              <a:t>       致敬榜样，汲取前行力量</a:t>
            </a:r>
            <a:r>
              <a:rPr lang="en-US" sz="2400">
                <a:solidFill>
                  <a:schemeClr val="tx1"/>
                </a:solidFill>
              </a:rPr>
              <a:t>。道德模范也是从人民群众中走出来的“平凡英雄”。他们的事迹可学可做，他们的精神可追可及。他们的事迹就是生动的教材，启示着我们，只要有坚定的理想信念、不懈的奋斗精神，脚踏实地把每件平凡的事做好，再平凡的岗位也能创造不平凡的业绩，书写不平凡的人生。为此，在表彰道德模范的同时，我们更要以他们为榜样引领，涵养向上向善的正能量，从自己做起，从小事做起，把崇德向善的追求落实到日常生活和工作之中。</a:t>
            </a:r>
          </a:p>
          <a:p>
            <a:pPr algn="l"/>
            <a:r>
              <a:rPr lang="en-US" sz="2400">
                <a:solidFill>
                  <a:srgbClr val="FF0000"/>
                </a:solidFill>
              </a:rPr>
              <a:t>      德国哲学家康德曾说过：“世界上唯有两样东西让我们深深感动，一是我们头顶灿烂的星空，一是我们内心崇高的道德。”</a:t>
            </a:r>
            <a:r>
              <a:rPr lang="en-US" sz="2400">
                <a:solidFill>
                  <a:schemeClr val="tx1"/>
                </a:solidFill>
              </a:rPr>
              <a:t>可以肯定的是，人人崇尚模范、关爱模范、争当模范，让道德的种子播撒开来，就必定在中华大地生长出一片更广阔、更美丽的风景。</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chemeClr val="tx1"/>
                </a:solidFill>
                <a:sym typeface="+mn-ea"/>
              </a:rPr>
            </a:br>
            <a:r>
              <a:rPr lang="zh-CN" altLang="en-US">
                <a:solidFill>
                  <a:srgbClr val="FF0000"/>
                </a:solidFill>
                <a:sym typeface="+mn-ea"/>
              </a:rPr>
              <a:t>经典习题以及范文</a:t>
            </a:r>
            <a:br>
              <a:rPr lang="zh-CN" altLang="en-US">
                <a:solidFill>
                  <a:schemeClr val="tx1"/>
                </a:solidFill>
              </a:rPr>
            </a:br>
            <a:br>
              <a:rPr lang="zh-CN" altLang="en-US"/>
            </a:br>
            <a:endParaRPr lang="zh-CN" altLang="en-US"/>
          </a:p>
        </p:txBody>
      </p:sp>
      <p:sp>
        <p:nvSpPr>
          <p:cNvPr id="3" name="内容占位符 2"/>
          <p:cNvSpPr>
            <a:spLocks noGrp="1"/>
          </p:cNvSpPr>
          <p:nvPr>
            <p:ph idx="1"/>
          </p:nvPr>
        </p:nvSpPr>
        <p:spPr>
          <a:xfrm>
            <a:off x="102870" y="969010"/>
            <a:ext cx="11939270" cy="5752465"/>
          </a:xfrm>
        </p:spPr>
        <p:txBody>
          <a:bodyPr>
            <a:noAutofit/>
          </a:bodyPr>
          <a:lstStyle/>
          <a:p>
            <a:pPr marL="0" indent="0" algn="l">
              <a:buNone/>
            </a:pPr>
            <a:r>
              <a:rPr lang="zh-CN" altLang="en-US" sz="1600" b="1">
                <a:solidFill>
                  <a:schemeClr val="tx1"/>
                </a:solidFill>
              </a:rPr>
              <a:t>阅读下面的材料，根据要求写作。</a:t>
            </a:r>
          </a:p>
          <a:p>
            <a:pPr marL="0" indent="0" algn="l">
              <a:buNone/>
            </a:pPr>
            <a:r>
              <a:rPr lang="zh-CN" altLang="en-US" sz="1600" b="1">
                <a:solidFill>
                  <a:schemeClr val="tx1"/>
                </a:solidFill>
              </a:rPr>
              <a:t>人无精神则不立，国无精神则不强。自建党以来，每个时期都有其时代精神代表。</a:t>
            </a:r>
          </a:p>
          <a:p>
            <a:pPr marL="0" indent="0" algn="l">
              <a:buNone/>
            </a:pPr>
            <a:r>
              <a:rPr lang="zh-CN" altLang="en-US" sz="1600" b="1">
                <a:solidFill>
                  <a:schemeClr val="tx1"/>
                </a:solidFill>
              </a:rPr>
              <a:t>1921年：“开天辟地、坚定理想、百折不挠”的红船精神；</a:t>
            </a:r>
          </a:p>
          <a:p>
            <a:pPr marL="0" indent="0" algn="l">
              <a:buNone/>
            </a:pPr>
            <a:r>
              <a:rPr lang="zh-CN" altLang="en-US" sz="1600" b="1">
                <a:solidFill>
                  <a:schemeClr val="tx1"/>
                </a:solidFill>
              </a:rPr>
              <a:t>1950年：“敢于斗争、不畏艰苦、忠诚祖国”的抗美援朝精神；</a:t>
            </a:r>
          </a:p>
          <a:p>
            <a:pPr marL="0" indent="0" algn="l">
              <a:buNone/>
            </a:pPr>
            <a:r>
              <a:rPr lang="zh-CN" altLang="en-US" sz="1600" b="1">
                <a:solidFill>
                  <a:schemeClr val="tx1"/>
                </a:solidFill>
              </a:rPr>
              <a:t>2020年：“敢闯敢试、开放包容、务实尚法、追求卓越”的深圳精神；“生命至上、举国同心、舍生忘死、尊重科学、命运与共”的抗疫精神；“求真务实、精益求精、永不止步”的登山精神；“追逐梦想、敢于探索、协同攻坚、合作共赢”的探月精神；</a:t>
            </a:r>
          </a:p>
          <a:p>
            <a:pPr marL="0" indent="0" algn="l">
              <a:buNone/>
            </a:pPr>
            <a:r>
              <a:rPr lang="zh-CN" altLang="en-US" sz="1600" b="1">
                <a:solidFill>
                  <a:schemeClr val="tx1"/>
                </a:solidFill>
              </a:rPr>
              <a:t>2021年又诞生了“为民服务孺子牛，创新发展拓荒牛，艰苦奋斗老黄牛”的“三牛”精神。</a:t>
            </a:r>
          </a:p>
          <a:p>
            <a:pPr marL="0" indent="0" algn="l">
              <a:buNone/>
            </a:pPr>
            <a:r>
              <a:rPr lang="zh-CN" altLang="en-US" sz="1600" b="1">
                <a:solidFill>
                  <a:schemeClr val="tx1"/>
                </a:solidFill>
              </a:rPr>
              <a:t>无数种精神汇聚成了“中国精神”。坚守信念，传承精神，击鼓催征，追逐梦想，是一场没有终点的接力。</a:t>
            </a:r>
          </a:p>
          <a:p>
            <a:pPr marL="0" indent="0" algn="l">
              <a:buNone/>
            </a:pPr>
            <a:r>
              <a:rPr lang="zh-CN" altLang="en-US" sz="1600" b="1">
                <a:solidFill>
                  <a:schemeClr val="tx1"/>
                </a:solidFill>
              </a:rPr>
              <a:t>请结合材料，联系现实，以复兴中学高三学生的身份，从下列任务中任选一个，完成写作。</a:t>
            </a:r>
          </a:p>
          <a:p>
            <a:pPr marL="0" indent="0" algn="l">
              <a:buNone/>
            </a:pPr>
            <a:r>
              <a:rPr lang="zh-CN" altLang="en-US" sz="1600" b="1">
                <a:solidFill>
                  <a:schemeClr val="tx1"/>
                </a:solidFill>
              </a:rPr>
              <a:t>（1）学校团委准备举行“传承中国精神，助力祖国发展”的主题活动，请你代表学校团委给全校学生写一篇倡议书。</a:t>
            </a:r>
          </a:p>
          <a:p>
            <a:pPr marL="0" indent="0" algn="l">
              <a:buNone/>
            </a:pPr>
            <a:r>
              <a:rPr lang="zh-CN" altLang="en-US" sz="1600" b="1">
                <a:solidFill>
                  <a:schemeClr val="tx1"/>
                </a:solidFill>
              </a:rPr>
              <a:t>（2）共青团某市委召开“守望中国精神，书写美丽精神”座谈会，请你以高中学生代表的身份，写一篇发言稿。</a:t>
            </a:r>
          </a:p>
          <a:p>
            <a:pPr marL="0" indent="0" algn="l">
              <a:buNone/>
            </a:pPr>
            <a:r>
              <a:rPr lang="zh-CN" altLang="en-US" sz="1600" b="1">
                <a:solidFill>
                  <a:schemeClr val="tx1"/>
                </a:solidFill>
              </a:rPr>
              <a:t>要求：结合材料，选好角度，确定立意，明确文体，自拟标题；不要套作，不得抄袭；不得泄露个人信息；不少于800字。</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chemeClr val="tx1"/>
                </a:solidFill>
                <a:sym typeface="+mn-ea"/>
              </a:rPr>
            </a:br>
            <a:r>
              <a:rPr lang="zh-CN" altLang="en-US">
                <a:solidFill>
                  <a:srgbClr val="FF0000"/>
                </a:solidFill>
                <a:sym typeface="+mn-ea"/>
              </a:rPr>
              <a:t>经典习题以及范文</a:t>
            </a:r>
            <a:br>
              <a:rPr lang="zh-CN" altLang="en-US">
                <a:solidFill>
                  <a:schemeClr val="tx1"/>
                </a:solidFill>
              </a:rPr>
            </a:br>
            <a:br>
              <a:rPr lang="zh-CN" altLang="en-US"/>
            </a:br>
            <a:endParaRPr lang="zh-CN" altLang="en-US"/>
          </a:p>
        </p:txBody>
      </p:sp>
      <p:sp>
        <p:nvSpPr>
          <p:cNvPr id="3" name="内容占位符 2"/>
          <p:cNvSpPr>
            <a:spLocks noGrp="1"/>
          </p:cNvSpPr>
          <p:nvPr>
            <p:ph idx="1"/>
          </p:nvPr>
        </p:nvSpPr>
        <p:spPr>
          <a:xfrm>
            <a:off x="102870" y="969010"/>
            <a:ext cx="11939270" cy="5752465"/>
          </a:xfrm>
        </p:spPr>
        <p:txBody>
          <a:bodyPr>
            <a:noAutofit/>
          </a:bodyPr>
          <a:lstStyle/>
          <a:p>
            <a:pPr marL="0" indent="0" algn="ctr">
              <a:buNone/>
            </a:pPr>
            <a:r>
              <a:rPr lang="zh-CN" altLang="en-US" sz="1600" b="1">
                <a:solidFill>
                  <a:schemeClr val="tx1"/>
                </a:solidFill>
              </a:rPr>
              <a:t>春如火，初心似炬</a:t>
            </a:r>
          </a:p>
          <a:p>
            <a:pPr marL="0" indent="0" algn="ctr">
              <a:buNone/>
            </a:pPr>
            <a:r>
              <a:rPr lang="zh-CN" altLang="en-US" sz="1600" b="1">
                <a:solidFill>
                  <a:schemeClr val="tx1"/>
                </a:solidFill>
              </a:rPr>
              <a:t>——“传承中国精神，助力祖国发展”活动倡议书</a:t>
            </a:r>
          </a:p>
          <a:p>
            <a:pPr marL="0" indent="0" algn="l">
              <a:buNone/>
            </a:pPr>
            <a:r>
              <a:rPr lang="zh-CN" altLang="en-US" sz="1600" b="1">
                <a:solidFill>
                  <a:schemeClr val="tx1"/>
                </a:solidFill>
              </a:rPr>
              <a:t>亲爱的同学们：</a:t>
            </a:r>
          </a:p>
          <a:p>
            <a:pPr marL="0" indent="0" algn="l">
              <a:buNone/>
            </a:pPr>
            <a:r>
              <a:rPr lang="zh-CN" altLang="en-US" sz="1600" b="1" smtClean="0">
                <a:solidFill>
                  <a:schemeClr val="tx1"/>
                </a:solidFill>
              </a:rPr>
              <a:t>       大家</a:t>
            </a:r>
            <a:r>
              <a:rPr lang="zh-CN" altLang="en-US" sz="1600" b="1">
                <a:solidFill>
                  <a:schemeClr val="tx1"/>
                </a:solidFill>
              </a:rPr>
              <a:t>好！</a:t>
            </a:r>
          </a:p>
          <a:p>
            <a:pPr marL="0" indent="0" algn="l">
              <a:buNone/>
            </a:pPr>
            <a:r>
              <a:rPr lang="en-US" altLang="zh-CN" sz="1600" b="1">
                <a:solidFill>
                  <a:schemeClr val="tx1"/>
                </a:solidFill>
              </a:rPr>
              <a:t>       </a:t>
            </a:r>
            <a:r>
              <a:rPr lang="zh-CN" altLang="en-US" sz="1600" b="1">
                <a:solidFill>
                  <a:schemeClr val="tx1"/>
                </a:solidFill>
              </a:rPr>
              <a:t>今年是中国共产党建党100周年。站在“两个一百年”的历史交汇处，我们不由得抚今追昔、感慨万千。</a:t>
            </a:r>
          </a:p>
          <a:p>
            <a:pPr marL="0" indent="0" algn="l">
              <a:buNone/>
            </a:pPr>
            <a:r>
              <a:rPr lang="zh-CN" altLang="en-US" sz="1600" b="1">
                <a:solidFill>
                  <a:schemeClr val="tx1"/>
                </a:solidFill>
              </a:rPr>
              <a:t>一百年前，一艘小小红船承载千钧，开启了中国共产党的跨世纪航程。从石库门到天安门，从兴业路到复兴路，一路走来，披荆斩棘，攻艰克难，从筚路蓝缕的昨天，走到了花团锦簇的今天。</a:t>
            </a:r>
          </a:p>
          <a:p>
            <a:pPr marL="0" indent="0" algn="l">
              <a:buNone/>
            </a:pPr>
            <a:r>
              <a:rPr lang="en-US" altLang="zh-CN" sz="1600" b="1">
                <a:solidFill>
                  <a:schemeClr val="tx1"/>
                </a:solidFill>
              </a:rPr>
              <a:t>       </a:t>
            </a:r>
            <a:r>
              <a:rPr lang="zh-CN" altLang="en-US" sz="1600" b="1">
                <a:solidFill>
                  <a:schemeClr val="tx1"/>
                </a:solidFill>
              </a:rPr>
              <a:t>二万五千里漫漫长征路，先烈们凭着“一不怕苦、二不怕死”的革命英雄主义精神，完成了伟大的战略转移，在近半个中国播下了革命的火种。</a:t>
            </a:r>
          </a:p>
          <a:p>
            <a:pPr marL="0" indent="0" algn="l">
              <a:buNone/>
            </a:pPr>
            <a:r>
              <a:rPr lang="en-US" altLang="zh-CN" sz="1600" b="1">
                <a:solidFill>
                  <a:schemeClr val="tx1"/>
                </a:solidFill>
              </a:rPr>
              <a:t>      </a:t>
            </a:r>
            <a:r>
              <a:rPr lang="zh-CN" altLang="en-US" sz="1600" b="1">
                <a:solidFill>
                  <a:schemeClr val="tx1"/>
                </a:solidFill>
              </a:rPr>
              <a:t>上甘岭上、长津湖畔，战士们用胸膛堵枪眼，以身躯作人梯，忍饥受冻绝不退缩，烈火烧身岿然不动，最终战胜了不可一世的敌人，做到了以战止战、以武止戈，用胜利赢得了和平与尊重。“捐躯赴国难，视死忽如归。”祖先们豪气干云的诗句，在那一刻化作了伟大的抗美援朝精神。</a:t>
            </a:r>
          </a:p>
          <a:p>
            <a:pPr marL="0" indent="0" algn="l">
              <a:buNone/>
            </a:pPr>
            <a:r>
              <a:rPr lang="en-US" altLang="zh-CN" sz="1600" b="1">
                <a:solidFill>
                  <a:schemeClr val="tx1"/>
                </a:solidFill>
              </a:rPr>
              <a:t>      </a:t>
            </a:r>
            <a:r>
              <a:rPr lang="zh-CN" altLang="en-US" sz="1600" b="1">
                <a:solidFill>
                  <a:schemeClr val="tx1"/>
                </a:solidFill>
              </a:rPr>
              <a:t>改革开放四十年，我们凭着勤劳与智慧实现了祖国的富强，靠着奋斗与拼搏挺起了中国人的脊梁。四十年辉煌历程的背后，是“敢闯敢试、开放包容”的中国精神。</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br>
              <a:rPr lang="zh-CN" altLang="en-US">
                <a:solidFill>
                  <a:schemeClr val="tx1"/>
                </a:solidFill>
                <a:sym typeface="+mn-ea"/>
              </a:rPr>
            </a:br>
            <a:r>
              <a:rPr lang="zh-CN" altLang="en-US">
                <a:solidFill>
                  <a:srgbClr val="FF0000"/>
                </a:solidFill>
                <a:sym typeface="+mn-ea"/>
              </a:rPr>
              <a:t>经典习题以及范文</a:t>
            </a:r>
            <a:br>
              <a:rPr lang="zh-CN" altLang="en-US">
                <a:solidFill>
                  <a:schemeClr val="tx1"/>
                </a:solidFill>
              </a:rPr>
            </a:br>
            <a:br>
              <a:rPr lang="zh-CN" altLang="en-US"/>
            </a:br>
            <a:endParaRPr lang="zh-CN" altLang="en-US"/>
          </a:p>
        </p:txBody>
      </p:sp>
      <p:sp>
        <p:nvSpPr>
          <p:cNvPr id="3" name="内容占位符 2"/>
          <p:cNvSpPr>
            <a:spLocks noGrp="1"/>
          </p:cNvSpPr>
          <p:nvPr>
            <p:ph idx="1"/>
          </p:nvPr>
        </p:nvSpPr>
        <p:spPr>
          <a:xfrm>
            <a:off x="102870" y="969010"/>
            <a:ext cx="11939270" cy="5752465"/>
          </a:xfrm>
        </p:spPr>
        <p:txBody>
          <a:bodyPr>
            <a:noAutofit/>
          </a:bodyPr>
          <a:lstStyle/>
          <a:p>
            <a:pPr marL="0" indent="0" algn="l">
              <a:buNone/>
            </a:pPr>
            <a:r>
              <a:rPr lang="en-US" altLang="zh-CN" sz="1600" b="1">
                <a:solidFill>
                  <a:schemeClr val="tx1"/>
                </a:solidFill>
              </a:rPr>
              <a:t>      </a:t>
            </a:r>
            <a:r>
              <a:rPr lang="zh-CN" altLang="en-US" b="1">
                <a:solidFill>
                  <a:schemeClr val="tx1"/>
                </a:solidFill>
              </a:rPr>
              <a:t>放眼当今之中国，北斗三号组网成功，嫦娥五号揽月归来，高铁走向世界，5G领跑全球，天宫、天眼、神舟、蛟龙一大批国之重器牢牢掌握在自己手中。中国人民实现了“站起来、富起来、强起来”的三步跨越，而支撑每一步伟大跨越的，正是各个时期伟大的“中国精神”。</a:t>
            </a:r>
          </a:p>
          <a:p>
            <a:pPr marL="0" indent="0" algn="l">
              <a:buNone/>
            </a:pPr>
            <a:r>
              <a:rPr lang="en-US" altLang="zh-CN" b="1">
                <a:solidFill>
                  <a:schemeClr val="tx1"/>
                </a:solidFill>
              </a:rPr>
              <a:t>      </a:t>
            </a:r>
            <a:r>
              <a:rPr lang="zh-CN" altLang="en-US" b="1">
                <a:solidFill>
                  <a:schemeClr val="tx1"/>
                </a:solidFill>
              </a:rPr>
              <a:t>当前，世界正处于百年未有之大变局，我们面临着难得的历史机遇，也面临着一系列重大考验——大到贸易小到芯片，没有硝烟的战斗依然无处不在。面对日益撕裂的国际环境，我们的态度是——“中国从来无意挑战谁，但谁的挑战也不怕。”朝鲜战场上，中国人能以“钢少气多”力克“钢多气少”；一穷二白的新中国，中国人能自力更生造出“两弹一星”。只要“中国精神”还在，谁又能阻止大国的航船行稳致远，一路前行？</a:t>
            </a:r>
          </a:p>
          <a:p>
            <a:pPr marL="0" indent="0" algn="l">
              <a:buNone/>
            </a:pPr>
            <a:r>
              <a:rPr lang="en-US" altLang="zh-CN" b="1">
                <a:solidFill>
                  <a:schemeClr val="tx1"/>
                </a:solidFill>
              </a:rPr>
              <a:t>      </a:t>
            </a:r>
            <a:r>
              <a:rPr lang="zh-CN" altLang="en-US" b="1">
                <a:solidFill>
                  <a:schemeClr val="tx1"/>
                </a:solidFill>
              </a:rPr>
              <a:t>都说时代匆匆，但时代哪有脚，走的总是人。如今，“中国精神”的接力棒就要交到我们这一代人手中。最近，校团委准备举办“传承中国精神，助力祖国发展”主题活动，现在邀请大家积极报名，踊跃参加。</a:t>
            </a:r>
          </a:p>
          <a:p>
            <a:pPr marL="0" indent="0" algn="l">
              <a:buNone/>
            </a:pPr>
            <a:r>
              <a:rPr lang="en-US" altLang="zh-CN" b="1">
                <a:solidFill>
                  <a:schemeClr val="tx1"/>
                </a:solidFill>
              </a:rPr>
              <a:t>      </a:t>
            </a:r>
            <a:r>
              <a:rPr lang="zh-CN" altLang="en-US" b="1">
                <a:solidFill>
                  <a:schemeClr val="tx1"/>
                </a:solidFill>
              </a:rPr>
              <a:t>青春如火，初心似炬。让我们一起传承和发扬伟大的“中国精神”，勇敢挑起历史赋予的使命，拥抱新时代，携手再出发！</a:t>
            </a:r>
          </a:p>
          <a:p>
            <a:pPr marL="0" indent="0" algn="r">
              <a:buNone/>
            </a:pPr>
            <a:r>
              <a:rPr lang="zh-CN" altLang="en-US" b="1">
                <a:solidFill>
                  <a:schemeClr val="tx1"/>
                </a:solidFill>
              </a:rPr>
              <a:t>校团委</a:t>
            </a:r>
          </a:p>
          <a:p>
            <a:pPr marL="0" indent="0" algn="r">
              <a:buNone/>
            </a:pPr>
            <a:r>
              <a:rPr lang="zh-CN" altLang="en-US" b="1" smtClean="0">
                <a:solidFill>
                  <a:schemeClr val="tx1"/>
                </a:solidFill>
              </a:rPr>
              <a:t>2021年1</a:t>
            </a:r>
            <a:r>
              <a:rPr lang="en-US" altLang="zh-CN" b="1" smtClean="0">
                <a:solidFill>
                  <a:schemeClr val="tx1"/>
                </a:solidFill>
              </a:rPr>
              <a:t>2</a:t>
            </a:r>
            <a:r>
              <a:rPr lang="zh-CN" altLang="en-US" b="1" smtClean="0">
                <a:solidFill>
                  <a:schemeClr val="tx1"/>
                </a:solidFill>
              </a:rPr>
              <a:t>月10</a:t>
            </a:r>
            <a:r>
              <a:rPr lang="zh-CN" altLang="en-US" sz="1600" b="1" smtClean="0">
                <a:solidFill>
                  <a:schemeClr val="tx1"/>
                </a:solidFill>
              </a:rPr>
              <a:t>日</a:t>
            </a:r>
            <a:endParaRPr lang="zh-CN" altLang="en-US" sz="1600" b="1">
              <a:solidFill>
                <a:schemeClr val="tx1"/>
              </a:solidFill>
            </a:endParaRPr>
          </a:p>
        </p:txBody>
      </p:sp>
      <p:pic>
        <p:nvPicPr>
          <p:cNvPr id="4" name="New picture"/>
          <p:cNvPicPr/>
          <p:nvPr/>
        </p:nvPicPr>
        <p:blipFill>
          <a:blip r:embed="rId2"/>
          <a:stretch>
            <a:fillRect/>
          </a:stretch>
        </p:blipFill>
        <p:spPr>
          <a:xfrm>
            <a:off x="10236200" y="11315700"/>
            <a:ext cx="355600" cy="254000"/>
          </a:xfrm>
          <a:prstGeom prst="cube">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7250" y="186760"/>
            <a:ext cx="10969200" cy="705600"/>
          </a:xfrm>
        </p:spPr>
        <p:txBody>
          <a:bodyPr/>
          <a:lstStyle/>
          <a:p>
            <a:r>
              <a:rPr lang="zh-CN">
                <a:solidFill>
                  <a:srgbClr val="FF0000"/>
                </a:solidFill>
                <a:ea typeface="宋体" panose="02010600030101010101" pitchFamily="2" charset="-122"/>
                <a:sym typeface="+mn-ea"/>
              </a:rPr>
              <a:t>金句名言</a:t>
            </a:r>
            <a:endParaRPr lang="zh-CN" altLang="en-US">
              <a:solidFill>
                <a:srgbClr val="FF0000"/>
              </a:solidFill>
              <a:ea typeface="宋体" panose="02010600030101010101" pitchFamily="2" charset="-122"/>
              <a:sym typeface="+mn-ea"/>
            </a:endParaRPr>
          </a:p>
        </p:txBody>
      </p:sp>
      <p:pic>
        <p:nvPicPr>
          <p:cNvPr id="4" name="内容占位符 3"/>
          <p:cNvPicPr>
            <a:picLocks noGrp="1" noChangeAspect="1"/>
          </p:cNvPicPr>
          <p:nvPr>
            <p:ph idx="1"/>
            <p:custDataLst>
              <p:tags r:id="rId3"/>
            </p:custDataLst>
          </p:nvPr>
        </p:nvPicPr>
        <p:blipFill>
          <a:blip r:embed="rId2"/>
          <a:stretch>
            <a:fillRect/>
          </a:stretch>
        </p:blipFill>
        <p:spPr>
          <a:xfrm>
            <a:off x="6149340" y="2642235"/>
            <a:ext cx="6042660" cy="4122420"/>
          </a:xfrm>
          <a:prstGeom prst="rect">
            <a:avLst/>
          </a:prstGeom>
        </p:spPr>
      </p:pic>
      <p:sp>
        <p:nvSpPr>
          <p:cNvPr id="100" name="文本框 99"/>
          <p:cNvSpPr txBox="1"/>
          <p:nvPr/>
        </p:nvSpPr>
        <p:spPr>
          <a:xfrm>
            <a:off x="192405" y="821055"/>
            <a:ext cx="5839279" cy="5053965"/>
          </a:xfrm>
          <a:prstGeom prst="rect">
            <a:avLst/>
          </a:prstGeom>
          <a:noFill/>
          <a:ln w="9525">
            <a:noFill/>
          </a:ln>
        </p:spPr>
        <p:txBody>
          <a:bodyPr wrap="square">
            <a:spAutoFit/>
          </a:bodyPr>
          <a:lstStyle/>
          <a:p>
            <a:pPr indent="0"/>
            <a:endParaRPr lang="zh-CN" sz="1050" b="0">
              <a:ea typeface="宋体" panose="02010600030101010101" pitchFamily="2" charset="-122"/>
            </a:endParaRPr>
          </a:p>
          <a:p>
            <a:pPr indent="0"/>
            <a:r>
              <a:rPr lang="zh-CN" sz="2400" b="1">
                <a:ea typeface="宋体" panose="02010600030101010101" pitchFamily="2" charset="-122"/>
              </a:rPr>
              <a:t>明犯强汉者，虽远必诛！</a:t>
            </a:r>
            <a:r>
              <a:rPr lang="en-US" sz="2400" b="1">
                <a:latin typeface="宋体" panose="02010600030101010101" pitchFamily="2" charset="-122"/>
              </a:rPr>
              <a:t>   </a:t>
            </a:r>
          </a:p>
          <a:p>
            <a:pPr indent="0"/>
            <a:r>
              <a:rPr lang="en-US" sz="2400" b="1">
                <a:latin typeface="宋体" panose="02010600030101010101" pitchFamily="2" charset="-122"/>
              </a:rPr>
              <a:t>           </a:t>
            </a:r>
            <a:r>
              <a:rPr lang="zh-CN" sz="2400" b="1">
                <a:ea typeface="宋体" panose="02010600030101010101" pitchFamily="2" charset="-122"/>
              </a:rPr>
              <a:t>——《汉书·陈汤传》</a:t>
            </a:r>
            <a:endParaRPr lang="zh-CN" sz="2400" b="1">
              <a:solidFill>
                <a:srgbClr val="333333"/>
              </a:solidFill>
              <a:ea typeface="宋体" panose="02010600030101010101" pitchFamily="2" charset="-122"/>
            </a:endParaRPr>
          </a:p>
          <a:p>
            <a:pPr indent="0"/>
            <a:r>
              <a:rPr lang="zh-CN" sz="2400" b="1">
                <a:solidFill>
                  <a:srgbClr val="333333"/>
                </a:solidFill>
                <a:ea typeface="宋体" panose="02010600030101010101" pitchFamily="2" charset="-122"/>
              </a:rPr>
              <a:t>天行健，君子以自强不息；地势坤，君子以厚德载物。——《易经》</a:t>
            </a:r>
          </a:p>
          <a:p>
            <a:pPr indent="0"/>
            <a:r>
              <a:rPr lang="zh-CN" sz="2400" b="1">
                <a:solidFill>
                  <a:srgbClr val="333333"/>
                </a:solidFill>
                <a:ea typeface="宋体" panose="02010600030101010101" pitchFamily="2" charset="-122"/>
              </a:rPr>
              <a:t>穷则独善其身，达则兼济天下。</a:t>
            </a:r>
          </a:p>
          <a:p>
            <a:pPr indent="0" algn="l"/>
            <a:r>
              <a:rPr lang="en-US" altLang="zh-CN" sz="2400" b="1">
                <a:solidFill>
                  <a:srgbClr val="333333"/>
                </a:solidFill>
                <a:ea typeface="宋体" panose="02010600030101010101" pitchFamily="2" charset="-122"/>
              </a:rPr>
              <a:t>                                </a:t>
            </a:r>
            <a:r>
              <a:rPr lang="zh-CN" sz="2400" b="1">
                <a:solidFill>
                  <a:srgbClr val="333333"/>
                </a:solidFill>
                <a:ea typeface="宋体" panose="02010600030101010101" pitchFamily="2" charset="-122"/>
              </a:rPr>
              <a:t>——《孟子·尽心上》</a:t>
            </a:r>
          </a:p>
          <a:p>
            <a:pPr indent="0" algn="l"/>
            <a:r>
              <a:rPr lang="zh-CN" sz="2400" b="1">
                <a:solidFill>
                  <a:srgbClr val="333333"/>
                </a:solidFill>
                <a:ea typeface="宋体" panose="02010600030101010101" pitchFamily="2" charset="-122"/>
              </a:rPr>
              <a:t>天地与我并生，而万物与我为一。</a:t>
            </a:r>
          </a:p>
          <a:p>
            <a:pPr indent="0" algn="l"/>
            <a:r>
              <a:rPr lang="en-US" altLang="zh-CN" sz="2400" b="1">
                <a:solidFill>
                  <a:srgbClr val="333333"/>
                </a:solidFill>
                <a:ea typeface="宋体" panose="02010600030101010101" pitchFamily="2" charset="-122"/>
              </a:rPr>
              <a:t>                                  </a:t>
            </a:r>
            <a:r>
              <a:rPr lang="zh-CN" sz="2400" b="1">
                <a:solidFill>
                  <a:srgbClr val="333333"/>
                </a:solidFill>
                <a:ea typeface="宋体" panose="02010600030101010101" pitchFamily="2" charset="-122"/>
              </a:rPr>
              <a:t>——《庄子·齐物论》</a:t>
            </a:r>
          </a:p>
          <a:p>
            <a:pPr indent="0" algn="l"/>
            <a:r>
              <a:rPr lang="zh-CN" sz="2400" b="1">
                <a:solidFill>
                  <a:srgbClr val="333333"/>
                </a:solidFill>
                <a:ea typeface="宋体" panose="02010600030101010101" pitchFamily="2" charset="-122"/>
              </a:rPr>
              <a:t>唯大英雄能本色，是真名士自风流。</a:t>
            </a:r>
          </a:p>
          <a:p>
            <a:pPr indent="0" algn="l"/>
            <a:r>
              <a:rPr lang="en-US" altLang="zh-CN" sz="2400" b="1">
                <a:solidFill>
                  <a:srgbClr val="333333"/>
                </a:solidFill>
                <a:ea typeface="宋体" panose="02010600030101010101" pitchFamily="2" charset="-122"/>
              </a:rPr>
              <a:t>                                    </a:t>
            </a:r>
            <a:r>
              <a:rPr lang="zh-CN" sz="2400" b="1">
                <a:solidFill>
                  <a:srgbClr val="333333"/>
                </a:solidFill>
                <a:ea typeface="宋体" panose="02010600030101010101" pitchFamily="2" charset="-122"/>
              </a:rPr>
              <a:t>——《菜根谭》</a:t>
            </a:r>
          </a:p>
          <a:p>
            <a:pPr indent="0" algn="l"/>
            <a:r>
              <a:rPr lang="zh-CN" sz="2400" b="1">
                <a:solidFill>
                  <a:srgbClr val="333333"/>
                </a:solidFill>
                <a:ea typeface="宋体" panose="02010600030101010101" pitchFamily="2" charset="-122"/>
              </a:rPr>
              <a:t>铁可折，玉可碎，海可枯，不论穷达生死，直节贯殊途。</a:t>
            </a:r>
          </a:p>
          <a:p>
            <a:pPr indent="0" algn="l"/>
            <a:r>
              <a:rPr lang="zh-CN" sz="2400" b="1">
                <a:solidFill>
                  <a:srgbClr val="333333"/>
                </a:solidFill>
                <a:ea typeface="宋体" panose="02010600030101010101" pitchFamily="2" charset="-122"/>
              </a:rPr>
              <a:t> </a:t>
            </a:r>
            <a:r>
              <a:rPr lang="en-US" altLang="zh-CN" sz="2400" b="1">
                <a:solidFill>
                  <a:srgbClr val="333333"/>
                </a:solidFill>
                <a:ea typeface="宋体" panose="02010600030101010101" pitchFamily="2" charset="-122"/>
              </a:rPr>
              <a:t>                         </a:t>
            </a:r>
            <a:r>
              <a:rPr lang="zh-CN" sz="2400" b="1">
                <a:solidFill>
                  <a:srgbClr val="333333"/>
                </a:solidFill>
                <a:ea typeface="宋体" panose="02010600030101010101" pitchFamily="2" charset="-122"/>
              </a:rPr>
              <a:t>——南宋·汪莘</a:t>
            </a:r>
            <a:r>
              <a:rPr lang="zh-CN" sz="2400" b="1" smtClean="0">
                <a:solidFill>
                  <a:srgbClr val="333333"/>
                </a:solidFill>
                <a:ea typeface="宋体" panose="02010600030101010101" pitchFamily="2" charset="-122"/>
              </a:rPr>
              <a:t>《水调歌头</a:t>
            </a:r>
            <a:r>
              <a:rPr lang="en-US" altLang="zh-CN" sz="2400" b="1" smtClean="0">
                <a:solidFill>
                  <a:srgbClr val="333333"/>
                </a:solidFill>
                <a:ea typeface="宋体" panose="02010600030101010101" pitchFamily="2" charset="-122"/>
              </a:rPr>
              <a:t>》</a:t>
            </a:r>
            <a:endParaRPr lang="zh-CN" altLang="en-US" sz="2400" b="1">
              <a:solidFill>
                <a:srgbClr val="333333"/>
              </a:solidFill>
              <a:ea typeface="宋体" panose="02010600030101010101" pitchFamily="2" charset="-122"/>
            </a:endParaRPr>
          </a:p>
        </p:txBody>
      </p:sp>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solidFill>
                  <a:srgbClr val="FF0000"/>
                </a:solidFill>
                <a:ea typeface="宋体" panose="02010600030101010101" pitchFamily="2" charset="-122"/>
                <a:sym typeface="+mn-ea"/>
              </a:rPr>
              <a:t>金句名言</a:t>
            </a:r>
            <a:endParaRPr lang="zh-CN" altLang="en-US">
              <a:solidFill>
                <a:srgbClr val="FF0000"/>
              </a:solidFill>
              <a:ea typeface="宋体" panose="02010600030101010101" pitchFamily="2" charset="-122"/>
              <a:sym typeface="+mn-ea"/>
            </a:endParaRPr>
          </a:p>
        </p:txBody>
      </p:sp>
      <p:sp>
        <p:nvSpPr>
          <p:cNvPr id="3" name="内容占位符 2"/>
          <p:cNvSpPr>
            <a:spLocks noGrp="1"/>
          </p:cNvSpPr>
          <p:nvPr>
            <p:ph idx="1"/>
          </p:nvPr>
        </p:nvSpPr>
        <p:spPr/>
        <p:txBody>
          <a:bodyPr>
            <a:normAutofit fontScale="92500" lnSpcReduction="20000"/>
          </a:bodyPr>
          <a:lstStyle/>
          <a:p>
            <a:r>
              <a:rPr lang="zh-CN" altLang="en-US" sz="2800">
                <a:solidFill>
                  <a:schemeClr val="tx1"/>
                </a:solidFill>
              </a:rPr>
              <a:t>道之所在，虽千万人吾往矣。</a:t>
            </a:r>
          </a:p>
          <a:p>
            <a:pPr marL="0" indent="0" algn="r">
              <a:buNone/>
            </a:pPr>
            <a:r>
              <a:rPr lang="zh-CN" altLang="en-US" sz="2800">
                <a:solidFill>
                  <a:schemeClr val="tx1"/>
                </a:solidFill>
              </a:rPr>
              <a:t>——《孟子·公孙丑上》</a:t>
            </a:r>
          </a:p>
          <a:p>
            <a:r>
              <a:rPr lang="zh-CN" altLang="en-US" sz="2800">
                <a:solidFill>
                  <a:schemeClr val="tx1"/>
                </a:solidFill>
              </a:rPr>
              <a:t>海纳百川，有容乃大；壁立千仞，无欲则刚。</a:t>
            </a:r>
          </a:p>
          <a:p>
            <a:pPr marL="0" indent="0" algn="r">
              <a:buNone/>
            </a:pPr>
            <a:r>
              <a:rPr lang="zh-CN" altLang="en-US" sz="2800">
                <a:solidFill>
                  <a:schemeClr val="tx1"/>
                </a:solidFill>
              </a:rPr>
              <a:t>——清·林则徐</a:t>
            </a:r>
          </a:p>
          <a:p>
            <a:r>
              <a:rPr lang="zh-CN" altLang="en-US" sz="2800">
                <a:solidFill>
                  <a:schemeClr val="tx1"/>
                </a:solidFill>
              </a:rPr>
              <a:t>为天地立心，为生民立命，为往圣继绝学，为万世开太平。</a:t>
            </a:r>
          </a:p>
          <a:p>
            <a:pPr marL="0" indent="0" algn="r">
              <a:buNone/>
            </a:pPr>
            <a:r>
              <a:rPr lang="zh-CN" altLang="en-US" sz="2800">
                <a:solidFill>
                  <a:schemeClr val="tx1"/>
                </a:solidFill>
              </a:rPr>
              <a:t>——</a:t>
            </a:r>
            <a:r>
              <a:rPr lang="zh-CN" altLang="en-US" sz="2800" smtClean="0">
                <a:solidFill>
                  <a:schemeClr val="tx1"/>
                </a:solidFill>
              </a:rPr>
              <a:t>北宋·张载</a:t>
            </a:r>
            <a:endParaRPr lang="zh-CN" altLang="en-US" sz="2800">
              <a:solidFill>
                <a:schemeClr val="tx1"/>
              </a:solidFill>
            </a:endParaRPr>
          </a:p>
          <a:p>
            <a:r>
              <a:rPr lang="zh-CN" altLang="en-US" sz="2800">
                <a:solidFill>
                  <a:schemeClr val="tx1"/>
                </a:solidFill>
              </a:rPr>
              <a:t>富贵不能淫，贫贱不能移，威武不能屈，此之谓大丈夫！</a:t>
            </a:r>
          </a:p>
          <a:p>
            <a:pPr marL="0" indent="0" algn="r">
              <a:buNone/>
            </a:pPr>
            <a:r>
              <a:rPr lang="zh-CN" altLang="en-US" sz="2800">
                <a:solidFill>
                  <a:schemeClr val="tx1"/>
                </a:solidFill>
              </a:rPr>
              <a:t>——《孟子·滕文公下》</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97910" y="186760"/>
            <a:ext cx="10969200" cy="705600"/>
          </a:xfrm>
        </p:spPr>
        <p:txBody>
          <a:bodyPr>
            <a:normAutofit fontScale="90000"/>
          </a:bodyPr>
          <a:lstStyle/>
          <a:p>
            <a:br>
              <a:rPr lang="zh-CN" altLang="en-US">
                <a:sym typeface="+mn-ea"/>
              </a:rPr>
            </a:br>
            <a:r>
              <a:rPr lang="zh-CN" altLang="en-US">
                <a:solidFill>
                  <a:srgbClr val="FF0000"/>
                </a:solidFill>
                <a:sym typeface="+mn-ea"/>
              </a:rPr>
              <a:t>满分题目</a:t>
            </a:r>
            <a:br>
              <a:rPr lang="zh-CN" altLang="en-US"/>
            </a:br>
            <a:endParaRPr lang="zh-CN" altLang="en-US"/>
          </a:p>
        </p:txBody>
      </p:sp>
      <p:sp>
        <p:nvSpPr>
          <p:cNvPr id="3" name="内容占位符 2"/>
          <p:cNvSpPr>
            <a:spLocks noGrp="1"/>
          </p:cNvSpPr>
          <p:nvPr>
            <p:ph idx="1"/>
          </p:nvPr>
        </p:nvSpPr>
        <p:spPr/>
        <p:txBody>
          <a:bodyPr/>
          <a:lstStyle/>
          <a:p>
            <a:pPr algn="ctr"/>
            <a:r>
              <a:rPr lang="zh-CN" altLang="en-US" sz="2800" smtClean="0">
                <a:solidFill>
                  <a:schemeClr val="tx1"/>
                </a:solidFill>
                <a:sym typeface="+mn-ea"/>
              </a:rPr>
              <a:t>《大力弘扬“探月”精神》</a:t>
            </a:r>
            <a:endParaRPr lang="zh-CN" altLang="en-US" sz="2800">
              <a:solidFill>
                <a:schemeClr val="tx1"/>
              </a:solidFill>
            </a:endParaRPr>
          </a:p>
          <a:p>
            <a:pPr algn="ctr"/>
            <a:r>
              <a:rPr lang="zh-CN" altLang="en-US" sz="2800" smtClean="0">
                <a:solidFill>
                  <a:schemeClr val="tx1"/>
                </a:solidFill>
              </a:rPr>
              <a:t>《传承先辈精神，坚定理想信念》 </a:t>
            </a:r>
            <a:endParaRPr lang="zh-CN" altLang="en-US" sz="2800">
              <a:solidFill>
                <a:schemeClr val="tx1"/>
              </a:solidFill>
            </a:endParaRPr>
          </a:p>
          <a:p>
            <a:pPr algn="ctr"/>
            <a:r>
              <a:rPr lang="zh-CN" altLang="en-US" sz="2800">
                <a:solidFill>
                  <a:schemeClr val="tx1"/>
                </a:solidFill>
              </a:rPr>
              <a:t>《薪火相传，发扬革命精神》 </a:t>
            </a:r>
          </a:p>
          <a:p>
            <a:pPr algn="ctr"/>
            <a:r>
              <a:rPr lang="zh-CN" altLang="en-US" sz="2800">
                <a:solidFill>
                  <a:schemeClr val="tx1"/>
                </a:solidFill>
              </a:rPr>
              <a:t>《走好新长征路需要精神力量》 </a:t>
            </a:r>
          </a:p>
          <a:p>
            <a:pPr algn="ctr"/>
            <a:r>
              <a:rPr lang="zh-CN" altLang="en-US" sz="2800">
                <a:solidFill>
                  <a:schemeClr val="tx1"/>
                </a:solidFill>
              </a:rPr>
              <a:t>《传承“五四精神” 堪当“时代新人”》  </a:t>
            </a:r>
          </a:p>
          <a:p>
            <a:pPr algn="ctr"/>
            <a:r>
              <a:rPr lang="zh-CN" altLang="en-US" sz="2800" smtClean="0">
                <a:solidFill>
                  <a:schemeClr val="tx1"/>
                </a:solidFill>
              </a:rPr>
              <a:t>《传承红色基因，滋养精神家园》 </a:t>
            </a:r>
            <a:endParaRPr lang="zh-CN" altLang="en-US" sz="2800">
              <a:solidFill>
                <a:schemeClr val="tx1"/>
              </a:solidFill>
            </a:endParaRPr>
          </a:p>
          <a:p>
            <a:pPr algn="ctr"/>
            <a:r>
              <a:rPr lang="zh-CN" altLang="en-US" sz="2800" smtClean="0">
                <a:solidFill>
                  <a:schemeClr val="tx1"/>
                </a:solidFill>
              </a:rPr>
              <a:t>《弘扬楷模精神，凝聚榜样力量》</a:t>
            </a:r>
            <a:endParaRPr lang="zh-CN" altLang="en-US" sz="2800">
              <a:solidFill>
                <a:schemeClr val="tx1"/>
              </a:solidFill>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467995" y="969010"/>
            <a:ext cx="11109325" cy="5752465"/>
          </a:xfrm>
        </p:spPr>
        <p:txBody>
          <a:bodyPr>
            <a:noAutofit/>
          </a:bodyPr>
          <a:lstStyle/>
          <a:p>
            <a:pPr algn="ctr"/>
            <a:r>
              <a:rPr lang="zh-CN" altLang="en-US" sz="2400">
                <a:solidFill>
                  <a:srgbClr val="FF0000"/>
                </a:solidFill>
              </a:rPr>
              <a:t>中国精神①：梦想起航的地方</a:t>
            </a:r>
          </a:p>
          <a:p>
            <a:r>
              <a:rPr lang="en-US" altLang="zh-CN"/>
              <a:t>    </a:t>
            </a:r>
            <a:r>
              <a:rPr lang="zh-CN" altLang="en-US" sz="2000">
                <a:solidFill>
                  <a:schemeClr val="tx1"/>
                </a:solidFill>
              </a:rPr>
              <a:t>“上海党的一大会址、嘉兴南湖红船是我们党梦想起航的地方。我们党从这里诞生，从这里出征，从这里走向全国执政。这里是我们党的根脉。”</a:t>
            </a:r>
          </a:p>
          <a:p>
            <a:r>
              <a:rPr lang="en-US" altLang="zh-CN" sz="2000">
                <a:solidFill>
                  <a:schemeClr val="tx1"/>
                </a:solidFill>
              </a:rPr>
              <a:t>      </a:t>
            </a:r>
            <a:r>
              <a:rPr lang="zh-CN" altLang="en-US" sz="2000">
                <a:solidFill>
                  <a:schemeClr val="tx1"/>
                </a:solidFill>
              </a:rPr>
              <a:t>作为中国共产党的精神家园，中共一大会址和嘉兴红船所蕴含的"开天辟地、敢为人先的首创精神，坚定理想、百折不挠的奋斗精神，立党为公、忠诚为民的奉献精神"，带给人们无穷的前进动力，也激励着他们不断锐意进取。 </a:t>
            </a:r>
          </a:p>
          <a:p>
            <a:r>
              <a:rPr lang="en-US" altLang="zh-CN" sz="2000">
                <a:solidFill>
                  <a:schemeClr val="tx1"/>
                </a:solidFill>
              </a:rPr>
              <a:t>     </a:t>
            </a:r>
            <a:r>
              <a:rPr lang="zh-CN" altLang="en-US" sz="2000">
                <a:solidFill>
                  <a:schemeClr val="tx1"/>
                </a:solidFill>
              </a:rPr>
              <a:t>正是在这种精神力量的指引下，中国工农红军爬雪山、过草地，走完两万五千里长征；大批优秀科技工作者，自力更生发奋图强，创建出"两弹一星"的辉煌伟业；塞罕坝三代人用"白头"换绿洲，历时50多年创造了世界奇迹，无数改革者，不畏艰险披荆斩棘，擘画出市场化改革的壮丽画卷。为什么汶川地震千里驰援不眠不休的战士；隐姓埋名、鞠躬尽瘁的大国脊梁；夙夜为公只为造福一方的人民公仆，他们的故事总让我们泪流满面，因为他们身上闪耀出的中国精神，动人心魄。</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467995" y="969010"/>
            <a:ext cx="11109325" cy="5752465"/>
          </a:xfrm>
        </p:spPr>
        <p:txBody>
          <a:bodyPr>
            <a:noAutofit/>
          </a:bodyPr>
          <a:lstStyle/>
          <a:p>
            <a:pPr algn="ctr"/>
            <a:r>
              <a:rPr lang="zh-CN" altLang="en-US" sz="2400">
                <a:solidFill>
                  <a:srgbClr val="FF0000"/>
                </a:solidFill>
              </a:rPr>
              <a:t>中国精神②：星火燎原的革命自信</a:t>
            </a:r>
          </a:p>
          <a:p>
            <a:pPr algn="l"/>
            <a:r>
              <a:rPr lang="zh-CN" altLang="en-US" sz="2400" smtClean="0">
                <a:solidFill>
                  <a:schemeClr val="tx1"/>
                </a:solidFill>
              </a:rPr>
              <a:t>90多年前</a:t>
            </a:r>
            <a:r>
              <a:rPr lang="zh-CN" altLang="en-US" sz="2400">
                <a:solidFill>
                  <a:schemeClr val="tx1"/>
                </a:solidFill>
              </a:rPr>
              <a:t>，中国共产党人在井冈山，开创了中国第一个农村革命根据地，开辟了农村包围城市，武装夺取政权的革命道路。在这条道路的指引下，井冈山斗争的星星之火，开始燎原。   </a:t>
            </a:r>
          </a:p>
          <a:p>
            <a:pPr algn="ctr"/>
            <a:endParaRPr lang="zh-CN" altLang="en-US" sz="2400">
              <a:solidFill>
                <a:schemeClr val="tx1"/>
              </a:solidFill>
            </a:endParaRPr>
          </a:p>
          <a:p>
            <a:pPr algn="l"/>
            <a:r>
              <a:rPr lang="zh-CN" altLang="en-US" sz="2400" smtClean="0">
                <a:solidFill>
                  <a:schemeClr val="tx1"/>
                </a:solidFill>
              </a:rPr>
              <a:t>强大</a:t>
            </a:r>
            <a:r>
              <a:rPr lang="zh-CN" altLang="en-US" sz="2400">
                <a:solidFill>
                  <a:schemeClr val="tx1"/>
                </a:solidFill>
              </a:rPr>
              <a:t>的自信，不仅拨开了笼罩在根据地军民心中的迷雾，而且指出了中国革命，从小块红色根据地的星星之火，发展到“取得全国政权的燎原之势”的历史必然，极大地坚定井冈山军民革命到底的理想信念，成为井冈山精神的灵魂。</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467995" y="969010"/>
            <a:ext cx="11109325" cy="5752465"/>
          </a:xfrm>
        </p:spPr>
        <p:txBody>
          <a:bodyPr>
            <a:noAutofit/>
          </a:bodyPr>
          <a:lstStyle/>
          <a:p>
            <a:pPr algn="ctr"/>
            <a:r>
              <a:rPr lang="zh-CN" altLang="en-US" sz="2400">
                <a:solidFill>
                  <a:srgbClr val="FF0000"/>
                </a:solidFill>
              </a:rPr>
              <a:t>中国精神③：伟大转折在这里孕育</a:t>
            </a:r>
          </a:p>
          <a:p>
            <a:pPr algn="l"/>
            <a:r>
              <a:rPr lang="zh-CN" altLang="en-US" sz="2400">
                <a:solidFill>
                  <a:schemeClr val="tx1"/>
                </a:solidFill>
              </a:rPr>
              <a:t>黔北重镇遵义，84年前，共产党人在这里作出历史性抉择，中国革命实现摆脱"低谷"，步步走向胜利的伟大转折。她所孕育出的遵义会议精神，成为中国社会主义革命和建设事业的宝贵财富。</a:t>
            </a:r>
          </a:p>
          <a:p>
            <a:pPr algn="l"/>
            <a:r>
              <a:rPr lang="zh-CN" altLang="en-US" sz="2400">
                <a:solidFill>
                  <a:schemeClr val="tx1"/>
                </a:solidFill>
              </a:rPr>
              <a:t>红色文化养育了一代代人。如今，老区遵义，又走上了新的发展道路。经过保护性开发，遵义会议会址、娄山关战斗遗址等成了红色旅游景区。</a:t>
            </a:r>
          </a:p>
          <a:p>
            <a:pPr algn="l"/>
            <a:r>
              <a:rPr lang="zh-CN" altLang="en-US" sz="2400">
                <a:solidFill>
                  <a:schemeClr val="tx1"/>
                </a:solidFill>
              </a:rPr>
              <a:t>勇于担当，遵义正努力实现脱贫摘帽。敢于创新，遵义正奋力打造西部内陆开放新高地。除了发展红色旅游外，遵义还以融入长江经济带为重点。不畏艰难，无惧挑战的背后，是遵义这片深植了红色基因的土地，所蕴含的精神力量。</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133350" y="969010"/>
            <a:ext cx="11890375" cy="5752465"/>
          </a:xfrm>
        </p:spPr>
        <p:txBody>
          <a:bodyPr>
            <a:noAutofit/>
          </a:bodyPr>
          <a:lstStyle/>
          <a:p>
            <a:pPr algn="ctr"/>
            <a:r>
              <a:rPr lang="zh-CN" altLang="en-US" sz="2400">
                <a:solidFill>
                  <a:srgbClr val="FF0000"/>
                </a:solidFill>
              </a:rPr>
              <a:t>中国精神④：中国革命大本营的坚守</a:t>
            </a:r>
          </a:p>
          <a:p>
            <a:pPr algn="l"/>
            <a:r>
              <a:rPr lang="en-US" altLang="zh-CN" sz="2400">
                <a:solidFill>
                  <a:schemeClr val="tx1"/>
                </a:solidFill>
              </a:rPr>
              <a:t>     </a:t>
            </a:r>
            <a:r>
              <a:rPr lang="zh-CN" altLang="en-US" sz="2400">
                <a:solidFill>
                  <a:schemeClr val="tx1"/>
                </a:solidFill>
              </a:rPr>
              <a:t>延安，中国革命的圣地。巍巍宝塔山、绵绵延河水，见证了中国共产党人艰苦奋斗的13个春秋，中共中央以延安为中心，领导中国人民进行抗日战争和解放战争，把延安塑造成为中国革命的大本营和武装斗争的统帅部，在拯救民族危亡和争取人民解放的血与火的斗争中，创造了彪炳史册的辉煌功绩，培育和铸造了中华民族的振兴奋进之魂—延安精神。</a:t>
            </a:r>
          </a:p>
          <a:p>
            <a:pPr algn="l"/>
            <a:r>
              <a:rPr lang="en-US" altLang="zh-CN" sz="2400">
                <a:solidFill>
                  <a:schemeClr val="tx1"/>
                </a:solidFill>
              </a:rPr>
              <a:t>     </a:t>
            </a:r>
            <a:r>
              <a:rPr lang="zh-CN" altLang="en-US" sz="2400">
                <a:solidFill>
                  <a:schemeClr val="tx1"/>
                </a:solidFill>
              </a:rPr>
              <a:t>延安精神，是一个成体系的观念和作风的集合，可以概括为“坚定正确的政治方向，解放思想、实事求是的思想路线，全心全意为人民服务的根本宗旨，自力更生、艰苦奋斗的创业精神。”</a:t>
            </a:r>
          </a:p>
          <a:p>
            <a:pPr algn="l"/>
            <a:r>
              <a:rPr lang="en-US" altLang="zh-CN" sz="2400">
                <a:solidFill>
                  <a:schemeClr val="tx1"/>
                </a:solidFill>
              </a:rPr>
              <a:t>     </a:t>
            </a:r>
            <a:r>
              <a:rPr lang="zh-CN" altLang="en-US" sz="2400">
                <a:solidFill>
                  <a:schemeClr val="tx1"/>
                </a:solidFill>
              </a:rPr>
              <a:t>在新的历史条件下，继承和发扬延安精神，对党的事业继往开来，对构建社会主义和谐社会，具有极其重要的现实意义。</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66700"/>
            <a:ext cx="10968990" cy="1047115"/>
          </a:xfrm>
        </p:spPr>
        <p:txBody>
          <a:bodyPr>
            <a:normAutofit fontScale="90000"/>
          </a:bodyPr>
          <a:lstStyle/>
          <a:p>
            <a:r>
              <a:rPr lang="zh-CN" altLang="en-US">
                <a:solidFill>
                  <a:srgbClr val="FF0000"/>
                </a:solidFill>
                <a:sym typeface="+mn-ea"/>
              </a:rPr>
              <a:t>写作素材</a:t>
            </a:r>
            <a:br>
              <a:rPr lang="zh-CN" altLang="en-US"/>
            </a:br>
            <a:endParaRPr lang="zh-CN" altLang="en-US"/>
          </a:p>
        </p:txBody>
      </p:sp>
      <p:sp>
        <p:nvSpPr>
          <p:cNvPr id="3" name="内容占位符 2"/>
          <p:cNvSpPr>
            <a:spLocks noGrp="1"/>
          </p:cNvSpPr>
          <p:nvPr>
            <p:ph idx="1"/>
          </p:nvPr>
        </p:nvSpPr>
        <p:spPr>
          <a:xfrm>
            <a:off x="264795" y="969010"/>
            <a:ext cx="11514455" cy="5752465"/>
          </a:xfrm>
        </p:spPr>
        <p:txBody>
          <a:bodyPr>
            <a:noAutofit/>
          </a:bodyPr>
          <a:lstStyle/>
          <a:p>
            <a:pPr algn="ctr"/>
            <a:r>
              <a:rPr lang="zh-CN" altLang="en-US" sz="2400">
                <a:solidFill>
                  <a:srgbClr val="FF0000"/>
                </a:solidFill>
              </a:rPr>
              <a:t>中国精神⑤：威武不屈的民族气节</a:t>
            </a:r>
          </a:p>
          <a:p>
            <a:pPr algn="l"/>
            <a:r>
              <a:rPr lang="en-US" altLang="zh-CN" sz="2400">
                <a:solidFill>
                  <a:schemeClr val="tx1"/>
                </a:solidFill>
              </a:rPr>
              <a:t>      </a:t>
            </a:r>
            <a:r>
              <a:rPr lang="zh-CN" altLang="en-US" sz="2400">
                <a:solidFill>
                  <a:schemeClr val="tx1"/>
                </a:solidFill>
              </a:rPr>
              <a:t>1931年，日本侵略者蓄意制造侵略我国东北的“九一八”事变。1937年7月7日，又蓄意制造震惊中外的卢沟桥事变，悍然发动全面侵华战争。面对民族存亡的空前危机，中华儿女众志成城，共御外侮。14年艰苦卓绝的斗争，最终取得抗战的全面胜利。 </a:t>
            </a:r>
          </a:p>
          <a:p>
            <a:pPr algn="l"/>
            <a:endParaRPr lang="zh-CN" altLang="en-US" sz="2400">
              <a:solidFill>
                <a:schemeClr val="tx1"/>
              </a:solidFill>
            </a:endParaRPr>
          </a:p>
          <a:p>
            <a:pPr algn="l"/>
            <a:r>
              <a:rPr lang="en-US" altLang="zh-CN" sz="2400">
                <a:solidFill>
                  <a:schemeClr val="tx1"/>
                </a:solidFill>
              </a:rPr>
              <a:t>      </a:t>
            </a:r>
            <a:r>
              <a:rPr lang="zh-CN" altLang="en-US" sz="2400">
                <a:solidFill>
                  <a:schemeClr val="tx1"/>
                </a:solidFill>
              </a:rPr>
              <a:t>如今，爱国情怀、民族气节、英雄气概和必胜信念，已经成为了锐意进取、勇往直前的改革者的鲜明品格。改革进入深水区、攻坚期，面对改革路上的</a:t>
            </a:r>
            <a:r>
              <a:rPr lang="zh-CN" altLang="en-US" sz="2400" smtClean="0">
                <a:solidFill>
                  <a:schemeClr val="tx1"/>
                </a:solidFill>
              </a:rPr>
              <a:t>“硬骨头”“拦路虎”</a:t>
            </a:r>
            <a:r>
              <a:rPr lang="zh-CN" altLang="en-US" sz="2400">
                <a:solidFill>
                  <a:schemeClr val="tx1"/>
                </a:solidFill>
              </a:rPr>
              <a:t>，我们同样需要弘扬伟大的抗战精神。坚定信念、革故鼎新，牢记自强才能必胜，我们就可以在未来前进的道路上，战胜一切困难，在新的历史起点上，实现中华民族的伟大复兴。</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UNIT_PLACING_PICTURE_USER_VIEWPORT" val="{&quot;height&quot;:6492,&quot;width&quot;:951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16</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16</vt:i4>
      </vt:variant>
    </vt:vector>
  </HeadingPairs>
  <TitlesOfParts>
    <vt:vector baseType="lpstr" size="21">
      <vt:lpstr>Arial</vt:lpstr>
      <vt:lpstr>微软雅黑</vt:lpstr>
      <vt:lpstr>Wingdings</vt:lpstr>
      <vt:lpstr>宋体</vt:lpstr>
      <vt:lpstr>Office 主题​​</vt:lpstr>
      <vt:lpstr>PowerPoint Presentation</vt:lpstr>
      <vt:lpstr>金句名言</vt:lpstr>
      <vt:lpstr>金句名言</vt:lpstr>
      <vt:lpstr>满分题目</vt:lpstr>
      <vt:lpstr>写作素材</vt:lpstr>
      <vt:lpstr>写作素材</vt:lpstr>
      <vt:lpstr>写作素材</vt:lpstr>
      <vt:lpstr>写作素材</vt:lpstr>
      <vt:lpstr>写作素材</vt:lpstr>
      <vt:lpstr>写作素材</vt:lpstr>
      <vt:lpstr>经典时评</vt:lpstr>
      <vt:lpstr>经典时评</vt:lpstr>
      <vt:lpstr>经典时评</vt:lpstr>
      <vt:lpstr>经典习题以及范文</vt:lpstr>
      <vt:lpstr>经典习题以及范文</vt:lpstr>
      <vt:lpstr>经典习题以及范文</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2021-11-11T18:33:45.368</cp:lastPrinted>
  <dcterms:created xsi:type="dcterms:W3CDTF">2021-11-11T18:33:45Z</dcterms:created>
  <dcterms:modified xsi:type="dcterms:W3CDTF">2021-11-11T10:33:45Z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