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notesMasterIdLst>
    <p:notesMasterId r:id="rId28"/>
  </p:notesMasterIdLst>
  <p:sldIdLst>
    <p:sldId id="256" r:id="rId7"/>
    <p:sldId id="320" r:id="rId8"/>
    <p:sldId id="389" r:id="rId9"/>
    <p:sldId id="388" r:id="rId10"/>
    <p:sldId id="337" r:id="rId11"/>
    <p:sldId id="346" r:id="rId12"/>
    <p:sldId id="361" r:id="rId13"/>
    <p:sldId id="324" r:id="rId14"/>
    <p:sldId id="375" r:id="rId15"/>
    <p:sldId id="376" r:id="rId16"/>
    <p:sldId id="378" r:id="rId17"/>
    <p:sldId id="379" r:id="rId18"/>
    <p:sldId id="366" r:id="rId19"/>
    <p:sldId id="367" r:id="rId20"/>
    <p:sldId id="368" r:id="rId21"/>
    <p:sldId id="372" r:id="rId22"/>
    <p:sldId id="373" r:id="rId23"/>
    <p:sldId id="374" r:id="rId24"/>
    <p:sldId id="390" r:id="rId25"/>
    <p:sldId id="356" r:id="rId26"/>
    <p:sldId id="263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orbel" panose="020B0503020204020204" pitchFamily="2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orbel" panose="020B0503020204020204" pitchFamily="2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orbel" panose="020B0503020204020204" pitchFamily="2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orbel" panose="020B0503020204020204" pitchFamily="2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orbel" panose="020B0503020204020204" pitchFamily="2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orbel" panose="020B0503020204020204" pitchFamily="2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orbel" panose="020B0503020204020204" pitchFamily="2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orbel" panose="020B0503020204020204" pitchFamily="2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orbel" panose="020B0503020204020204" pitchFamily="2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FFFF"/>
    <a:srgbClr val="FF4D00"/>
    <a:srgbClr val="E60012"/>
    <a:srgbClr val="FF9900"/>
    <a:srgbClr val="2E553B"/>
    <a:srgbClr val="EAE6D6"/>
    <a:srgbClr val="DAD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086"/>
        <p:guide pos="2882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6147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fontAlgn="base" hangingPunct="1"/>
            <a:endParaRPr lang="zh-CN" altLang="en-US" sz="1200" strike="noStrike" noProof="1" dirty="0"/>
          </a:p>
        </p:txBody>
      </p:sp>
      <p:sp>
        <p:nvSpPr>
          <p:cNvPr id="6148" name="幻灯片图像占位符 3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150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6151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3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5" Type="http://schemas.openxmlformats.org/officeDocument/2006/relationships/theme" Target="../theme/theme5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2"/>
          <a:srcRect l="2615" r="2655"/>
          <a:stretch>
            <a:fillRect/>
          </a:stretch>
        </p:blipFill>
        <p:spPr>
          <a:xfrm>
            <a:off x="-9525" y="0"/>
            <a:ext cx="9186863" cy="688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矩形 7"/>
          <p:cNvSpPr/>
          <p:nvPr userDrawn="1"/>
        </p:nvSpPr>
        <p:spPr>
          <a:xfrm>
            <a:off x="0" y="385763"/>
            <a:ext cx="9177338" cy="3906837"/>
          </a:xfrm>
          <a:prstGeom prst="rect">
            <a:avLst/>
          </a:prstGeom>
          <a:solidFill>
            <a:srgbClr val="EAE6D6"/>
          </a:solidFill>
          <a:ln w="9525">
            <a:noFill/>
          </a:ln>
        </p:spPr>
        <p:txBody>
          <a:bodyPr lIns="90170" tIns="46990" rIns="90170" bIns="46990" anchor="ctr"/>
          <a:p>
            <a:pPr lvl="0" indent="0" algn="ctr"/>
            <a:endParaRPr lang="zh-CN" altLang="en-US" dirty="0">
              <a:solidFill>
                <a:srgbClr val="FFFFFF"/>
              </a:solidFill>
              <a:latin typeface="Corbel" panose="020B0503020204020204" pitchFamily="2" charset="0"/>
              <a:ea typeface="华文楷体" pitchFamily="2" charset="-122"/>
            </a:endParaRPr>
          </a:p>
        </p:txBody>
      </p:sp>
      <p:pic>
        <p:nvPicPr>
          <p:cNvPr id="1028" name="图片 9"/>
          <p:cNvPicPr>
            <a:picLocks noChangeAspect="1"/>
          </p:cNvPicPr>
          <p:nvPr userDrawn="1"/>
        </p:nvPicPr>
        <p:blipFill>
          <a:blip r:embed="rId13"/>
          <a:srcRect b="31444"/>
          <a:stretch>
            <a:fillRect/>
          </a:stretch>
        </p:blipFill>
        <p:spPr>
          <a:xfrm>
            <a:off x="-9525" y="4162425"/>
            <a:ext cx="9186863" cy="20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10"/>
          <p:cNvPicPr>
            <a:picLocks noChangeAspect="1"/>
          </p:cNvPicPr>
          <p:nvPr userDrawn="1"/>
        </p:nvPicPr>
        <p:blipFill>
          <a:blip r:embed="rId14"/>
          <a:srcRect t="31444"/>
          <a:stretch>
            <a:fillRect/>
          </a:stretch>
        </p:blipFill>
        <p:spPr>
          <a:xfrm>
            <a:off x="-9525" y="274638"/>
            <a:ext cx="9186863" cy="201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1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2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>
                <a:solidFill>
                  <a:srgbClr val="898989"/>
                </a:solidFill>
                <a:ea typeface="华文楷体" pitchFamily="2" charset="-122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103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>
                <a:solidFill>
                  <a:srgbClr val="898989"/>
                </a:solidFill>
                <a:ea typeface="华文楷体" pitchFamily="2" charset="-122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103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rgbClr val="898989"/>
                </a:solidFill>
                <a:ea typeface="华文楷体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6"/>
          <p:cNvPicPr>
            <a:picLocks noChangeAspect="1"/>
          </p:cNvPicPr>
          <p:nvPr userDrawn="1"/>
        </p:nvPicPr>
        <p:blipFill>
          <a:blip r:embed="rId12"/>
          <a:srcRect l="2615" r="2655"/>
          <a:stretch>
            <a:fillRect/>
          </a:stretch>
        </p:blipFill>
        <p:spPr>
          <a:xfrm>
            <a:off x="-9525" y="0"/>
            <a:ext cx="9186863" cy="688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矩形 7"/>
          <p:cNvSpPr/>
          <p:nvPr userDrawn="1"/>
        </p:nvSpPr>
        <p:spPr>
          <a:xfrm>
            <a:off x="-9525" y="793750"/>
            <a:ext cx="9186863" cy="58229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170" tIns="46990" rIns="90170" bIns="46990" anchor="ctr"/>
          <a:p>
            <a:pPr lvl="0" indent="0" algn="ctr"/>
            <a:endParaRPr lang="zh-CN" altLang="en-US" dirty="0">
              <a:solidFill>
                <a:srgbClr val="FFFFFF"/>
              </a:solidFill>
              <a:latin typeface="Corbel" panose="020B0503020204020204" pitchFamily="2" charset="0"/>
              <a:ea typeface="华文楷体" pitchFamily="2" charset="-122"/>
            </a:endParaRPr>
          </a:p>
        </p:txBody>
      </p:sp>
      <p:pic>
        <p:nvPicPr>
          <p:cNvPr id="2052" name="图片 8"/>
          <p:cNvPicPr>
            <a:picLocks noChangeAspect="1"/>
          </p:cNvPicPr>
          <p:nvPr userDrawn="1"/>
        </p:nvPicPr>
        <p:blipFill>
          <a:blip r:embed="rId13"/>
          <a:srcRect t="31444"/>
          <a:stretch>
            <a:fillRect/>
          </a:stretch>
        </p:blipFill>
        <p:spPr>
          <a:xfrm>
            <a:off x="-9525" y="706438"/>
            <a:ext cx="9186863" cy="201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4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>
                <a:solidFill>
                  <a:srgbClr val="898989"/>
                </a:solidFill>
                <a:ea typeface="华文楷体" pitchFamily="2" charset="-122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205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>
                <a:solidFill>
                  <a:srgbClr val="898989"/>
                </a:solidFill>
                <a:ea typeface="华文楷体" pitchFamily="2" charset="-122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205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rgbClr val="898989"/>
                </a:solidFill>
                <a:ea typeface="华文楷体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307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307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0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10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10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6"/>
          <p:cNvPicPr>
            <a:picLocks noChangeAspect="1"/>
          </p:cNvPicPr>
          <p:nvPr userDrawn="1"/>
        </p:nvPicPr>
        <p:blipFill>
          <a:blip r:embed="rId12"/>
          <a:srcRect l="2615" r="2655"/>
          <a:stretch>
            <a:fillRect/>
          </a:stretch>
        </p:blipFill>
        <p:spPr>
          <a:xfrm>
            <a:off x="-9525" y="0"/>
            <a:ext cx="9186863" cy="688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7"/>
          <p:cNvSpPr/>
          <p:nvPr userDrawn="1"/>
        </p:nvSpPr>
        <p:spPr>
          <a:xfrm>
            <a:off x="0" y="385763"/>
            <a:ext cx="9177338" cy="3906837"/>
          </a:xfrm>
          <a:prstGeom prst="rect">
            <a:avLst/>
          </a:prstGeom>
          <a:solidFill>
            <a:srgbClr val="EAE6D6"/>
          </a:solidFill>
          <a:ln w="9525">
            <a:noFill/>
          </a:ln>
        </p:spPr>
        <p:txBody>
          <a:bodyPr lIns="90170" tIns="46990" rIns="90170" bIns="46990" anchor="ctr"/>
          <a:p>
            <a:pPr lvl="0" indent="0" algn="ctr"/>
            <a:endParaRPr lang="zh-CN" altLang="en-US" dirty="0">
              <a:solidFill>
                <a:srgbClr val="FFFFFF"/>
              </a:solidFill>
              <a:latin typeface="Corbel" panose="020B0503020204020204" pitchFamily="2" charset="0"/>
              <a:ea typeface="华文楷体" pitchFamily="2" charset="-122"/>
            </a:endParaRPr>
          </a:p>
        </p:txBody>
      </p:sp>
      <p:pic>
        <p:nvPicPr>
          <p:cNvPr id="5124" name="图片 9"/>
          <p:cNvPicPr>
            <a:picLocks noChangeAspect="1"/>
          </p:cNvPicPr>
          <p:nvPr userDrawn="1"/>
        </p:nvPicPr>
        <p:blipFill>
          <a:blip r:embed="rId13"/>
          <a:srcRect b="31444"/>
          <a:stretch>
            <a:fillRect/>
          </a:stretch>
        </p:blipFill>
        <p:spPr>
          <a:xfrm>
            <a:off x="-9525" y="4162425"/>
            <a:ext cx="9186863" cy="20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0"/>
          <p:cNvPicPr>
            <a:picLocks noChangeAspect="1"/>
          </p:cNvPicPr>
          <p:nvPr userDrawn="1"/>
        </p:nvPicPr>
        <p:blipFill>
          <a:blip r:embed="rId14"/>
          <a:srcRect t="31444"/>
          <a:stretch>
            <a:fillRect/>
          </a:stretch>
        </p:blipFill>
        <p:spPr>
          <a:xfrm>
            <a:off x="-9525" y="274638"/>
            <a:ext cx="9186863" cy="201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>
                <a:solidFill>
                  <a:srgbClr val="898989"/>
                </a:solidFill>
                <a:ea typeface="华文楷体" pitchFamily="2" charset="-122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1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>
                <a:solidFill>
                  <a:srgbClr val="898989"/>
                </a:solidFill>
                <a:ea typeface="华文楷体" pitchFamily="2" charset="-122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1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rgbClr val="898989"/>
                </a:solidFill>
                <a:ea typeface="华文楷体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orbel" panose="020B0503020204020204" pitchFamily="2" charset="0"/>
                <a:ea typeface="华文楷体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microsoft.com/office/2007/relationships/media" Target="file:///C:\Users\Administrator\Desktop\&#38632;&#38678;&#38083;\&#37011;&#20029;&#21531;&#21809;&#12296;&#38632;&#38678;&#38083;&#12297;_&#26631;&#28165;%20-%20&#21103;&#26412;.flv" TargetMode="External"/><Relationship Id="rId1" Type="http://schemas.openxmlformats.org/officeDocument/2006/relationships/video" Target="file:///C:\Users\Administrator\Desktop\&#38632;&#38678;&#38083;\&#37011;&#20029;&#21531;&#21809;&#12296;&#38632;&#38678;&#38083;&#12297;_&#26631;&#28165;%20-%20&#21103;&#26412;.flv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png"/><Relationship Id="rId2" Type="http://schemas.microsoft.com/office/2007/relationships/media" Target="file:///C:\Users\Administrator\Desktop\&#38632;&#38678;&#38083;\ruiwen-201205230031-925307-254063.wmv" TargetMode="External"/><Relationship Id="rId1" Type="http://schemas.openxmlformats.org/officeDocument/2006/relationships/video" Target="file:///C:\Users\Administrator\Desktop\&#38632;&#38678;&#38083;\ruiwen-201205230031-925307-254063.wmv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"/>
          <p:cNvSpPr>
            <a:spLocks noGrp="1"/>
          </p:cNvSpPr>
          <p:nvPr>
            <p:ph type="ctrTitle"/>
          </p:nvPr>
        </p:nvSpPr>
        <p:spPr>
          <a:xfrm>
            <a:off x="760413" y="4581525"/>
            <a:ext cx="5324475" cy="865188"/>
          </a:xfrm>
        </p:spPr>
        <p:txBody>
          <a:bodyPr wrap="square" anchor="ctr"/>
          <a:lstStyle>
            <a:lvl1pPr lvl="0">
              <a:defRPr/>
            </a:lvl1pPr>
          </a:lstStyle>
          <a:p>
            <a:pPr lvl="0" indent="0" algn="r" eaLnBrk="1" hangingPunct="1"/>
            <a:r>
              <a:rPr lang="zh-CN" altLang="en-US" b="1" dirty="0">
                <a:solidFill>
                  <a:srgbClr val="EBE4E3"/>
                </a:solidFill>
                <a:latin typeface="华文行楷" pitchFamily="2" charset="-122"/>
                <a:ea typeface="微软雅黑" panose="020B0503020204020204" pitchFamily="2" charset="-122"/>
              </a:rPr>
              <a:t>雨霖铃</a:t>
            </a:r>
            <a:endParaRPr lang="zh-CN" altLang="en-US" b="1" dirty="0">
              <a:solidFill>
                <a:srgbClr val="EBE4E3"/>
              </a:solidFill>
              <a:latin typeface="华文行楷" pitchFamily="2" charset="-122"/>
              <a:ea typeface="微软雅黑" panose="020B0503020204020204" pitchFamily="2" charset="-122"/>
            </a:endParaRPr>
          </a:p>
        </p:txBody>
      </p:sp>
      <p:sp>
        <p:nvSpPr>
          <p:cNvPr id="7170" name="副标题 2"/>
          <p:cNvSpPr>
            <a:spLocks noGrp="1"/>
          </p:cNvSpPr>
          <p:nvPr>
            <p:ph type="subTitle"/>
          </p:nvPr>
        </p:nvSpPr>
        <p:spPr>
          <a:xfrm>
            <a:off x="2157413" y="5445125"/>
            <a:ext cx="6400800" cy="625475"/>
          </a:xfrm>
        </p:spPr>
        <p:txBody>
          <a:bodyPr wrap="square"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0" lvl="0" indent="0" algn="r" eaLnBrk="1" hangingPunct="1">
              <a:buNone/>
            </a:pPr>
            <a:r>
              <a:rPr lang="zh-CN" altLang="en-US" sz="2800" b="1" dirty="0">
                <a:solidFill>
                  <a:srgbClr val="EBE4E3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马瑞娟</a:t>
            </a:r>
            <a:endParaRPr lang="zh-CN" altLang="en-US" sz="2800" b="1" dirty="0">
              <a:solidFill>
                <a:srgbClr val="EBE4E3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7171" name="文本框 7172"/>
          <p:cNvSpPr txBox="1"/>
          <p:nvPr/>
        </p:nvSpPr>
        <p:spPr>
          <a:xfrm>
            <a:off x="4075113" y="1098550"/>
            <a:ext cx="3376612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zh-CN" altLang="en-US">
              <a:latin typeface="Corbel" panose="020B0503020204020204" pitchFamily="2" charset="0"/>
              <a:ea typeface="宋体" panose="02010600030101010101" pitchFamily="2" charset="-122"/>
            </a:endParaRPr>
          </a:p>
        </p:txBody>
      </p:sp>
      <p:sp>
        <p:nvSpPr>
          <p:cNvPr id="7172" name="文本框 7174"/>
          <p:cNvSpPr txBox="1"/>
          <p:nvPr/>
        </p:nvSpPr>
        <p:spPr>
          <a:xfrm>
            <a:off x="6643688" y="1073150"/>
            <a:ext cx="2536825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zh-CN" altLang="en-US">
              <a:latin typeface="Corbel" panose="020B0503020204020204" pitchFamily="2" charset="0"/>
              <a:ea typeface="宋体" panose="02010600030101010101" pitchFamily="2" charset="-122"/>
            </a:endParaRPr>
          </a:p>
        </p:txBody>
      </p:sp>
      <p:pic>
        <p:nvPicPr>
          <p:cNvPr id="7173" name="Picture 46" descr="0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456565"/>
            <a:ext cx="9210675" cy="3676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-1189037" y="1341438"/>
            <a:ext cx="8686800" cy="1143000"/>
          </a:xfrm>
        </p:spPr>
        <p:txBody>
          <a:bodyPr vert="horz" wrap="square" lIns="91440" tIns="45720" rIns="91440" bIns="45720" anchor="ctr"/>
          <a:p>
            <a:pPr lvl="0" eaLnBrk="1" hangingPunct="1"/>
            <a:r>
              <a:rPr lang="en-US" altLang="zh-CN" sz="2800" b="1" dirty="0">
                <a:solidFill>
                  <a:srgbClr val="0000FF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ea typeface="黑体" panose="02010609060101010101" pitchFamily="49" charset="-122"/>
              </a:rPr>
              <a:t>寒蝉凄切，对长亭晚，骤雨初歇。”</a:t>
            </a:r>
            <a:endParaRPr lang="zh-CN" altLang="en-US" sz="2800" b="1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pic>
        <p:nvPicPr>
          <p:cNvPr id="11267" name="Picture 4" descr="00054923"/>
          <p:cNvPicPr>
            <a:picLocks noGrp="1" noChangeAspect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5508625" y="2205038"/>
            <a:ext cx="3492500" cy="4346575"/>
          </a:xfrm>
        </p:spPr>
      </p:pic>
      <p:sp>
        <p:nvSpPr>
          <p:cNvPr id="11268" name="Text Box 9"/>
          <p:cNvSpPr txBox="1"/>
          <p:nvPr/>
        </p:nvSpPr>
        <p:spPr>
          <a:xfrm>
            <a:off x="96520" y="15875"/>
            <a:ext cx="69119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文本分析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86" name="Text Box 10"/>
          <p:cNvSpPr txBox="1"/>
          <p:nvPr/>
        </p:nvSpPr>
        <p:spPr>
          <a:xfrm>
            <a:off x="684213" y="2420938"/>
            <a:ext cx="4319587" cy="77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寒蝉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悲凉、哀愁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87" name="Text Box 11"/>
          <p:cNvSpPr txBox="1"/>
          <p:nvPr/>
        </p:nvSpPr>
        <p:spPr>
          <a:xfrm>
            <a:off x="611188" y="2852738"/>
            <a:ext cx="2663825" cy="77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长亭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送别、离愁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88" name="Text Box 12"/>
          <p:cNvSpPr txBox="1"/>
          <p:nvPr/>
        </p:nvSpPr>
        <p:spPr>
          <a:xfrm>
            <a:off x="755650" y="3357563"/>
            <a:ext cx="2808288" cy="77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骤雨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凄凉、愁苦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89" name="Text Box 13"/>
          <p:cNvSpPr txBox="1"/>
          <p:nvPr/>
        </p:nvSpPr>
        <p:spPr>
          <a:xfrm>
            <a:off x="539750" y="3860800"/>
            <a:ext cx="4679950" cy="2152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渲染了凄凉的氛围。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写出诗人内心的伤感哀愁。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点明了送别的地点（长亭）、时间（晚）、天气（骤雨初歇）。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奠定了全诗的感情基调。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90" name="Text Box 14"/>
          <p:cNvSpPr txBox="1"/>
          <p:nvPr/>
        </p:nvSpPr>
        <p:spPr>
          <a:xfrm>
            <a:off x="2497138" y="970280"/>
            <a:ext cx="338455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离别之前（景物）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57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757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757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757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757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6" grpId="0"/>
      <p:bldP spid="75787" grpId="0"/>
      <p:bldP spid="75788" grpId="0"/>
      <p:bldP spid="75789" grpId="0"/>
      <p:bldP spid="757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7" name="Picture 3" descr="执手相看泪眼"/>
          <p:cNvPicPr>
            <a:picLocks noChangeAspect="1"/>
          </p:cNvPicPr>
          <p:nvPr/>
        </p:nvPicPr>
        <p:blipFill>
          <a:blip r:embed="rId1"/>
          <a:srcRect t="3226" r="3632"/>
          <a:stretch>
            <a:fillRect/>
          </a:stretch>
        </p:blipFill>
        <p:spPr>
          <a:xfrm>
            <a:off x="5651500" y="1700213"/>
            <a:ext cx="3028950" cy="436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 Box 6"/>
          <p:cNvSpPr txBox="1"/>
          <p:nvPr/>
        </p:nvSpPr>
        <p:spPr>
          <a:xfrm>
            <a:off x="34925" y="113030"/>
            <a:ext cx="225361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文本分析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Text Box 7"/>
          <p:cNvSpPr txBox="1"/>
          <p:nvPr/>
        </p:nvSpPr>
        <p:spPr>
          <a:xfrm>
            <a:off x="539750" y="1484313"/>
            <a:ext cx="410368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9" name="Text Box 11"/>
          <p:cNvSpPr txBox="1"/>
          <p:nvPr/>
        </p:nvSpPr>
        <p:spPr>
          <a:xfrm>
            <a:off x="250825" y="1851025"/>
            <a:ext cx="5113338" cy="1587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都门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帐饮无绪，留恋处，兰舟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催发。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执手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相看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泪眼，竟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无语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凝噎。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80" name="Text Box 12"/>
          <p:cNvSpPr txBox="1"/>
          <p:nvPr/>
        </p:nvSpPr>
        <p:spPr>
          <a:xfrm>
            <a:off x="2077720" y="1120775"/>
            <a:ext cx="38877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离别之时（场面）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Text Box 13"/>
          <p:cNvSpPr txBox="1"/>
          <p:nvPr/>
        </p:nvSpPr>
        <p:spPr>
          <a:xfrm>
            <a:off x="395288" y="3716338"/>
            <a:ext cx="44640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84" name="Text Box 16"/>
          <p:cNvSpPr txBox="1"/>
          <p:nvPr/>
        </p:nvSpPr>
        <p:spPr>
          <a:xfrm>
            <a:off x="466408" y="5018088"/>
            <a:ext cx="5184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你是怎么理解“无语凝噎”的？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87" name="Rectangle 19"/>
          <p:cNvSpPr/>
          <p:nvPr/>
        </p:nvSpPr>
        <p:spPr>
          <a:xfrm>
            <a:off x="250825" y="3873500"/>
            <a:ext cx="5114290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执手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能不能换成“牵手”或“拉手”，为什么？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9" name="Text Box 20"/>
          <p:cNvSpPr txBox="1"/>
          <p:nvPr/>
        </p:nvSpPr>
        <p:spPr>
          <a:xfrm>
            <a:off x="323850" y="4868863"/>
            <a:ext cx="460851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83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83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" fill="hold"/>
                                        <p:tgtEl>
                                          <p:spTgt spid="583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" fill="hold"/>
                                        <p:tgtEl>
                                          <p:spTgt spid="583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9" grpId="0"/>
      <p:bldP spid="58380" grpId="0"/>
      <p:bldP spid="58384" grpId="0"/>
      <p:bldP spid="583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Text Box 2"/>
          <p:cNvSpPr txBox="1"/>
          <p:nvPr/>
        </p:nvSpPr>
        <p:spPr>
          <a:xfrm>
            <a:off x="4572000" y="0"/>
            <a:ext cx="4343400" cy="9144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CCEC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sz="2400" b="1" dirty="0">
              <a:solidFill>
                <a:srgbClr val="CCECFF"/>
              </a:solidFill>
              <a:latin typeface="Times New Roman" panose="02020603050405020304" pitchFamily="2" charset="0"/>
              <a:ea typeface="华文彩云" pitchFamily="2" charset="-122"/>
            </a:endParaRPr>
          </a:p>
        </p:txBody>
      </p:sp>
      <p:sp>
        <p:nvSpPr>
          <p:cNvPr id="13316" name="Text Box 16"/>
          <p:cNvSpPr txBox="1"/>
          <p:nvPr/>
        </p:nvSpPr>
        <p:spPr>
          <a:xfrm>
            <a:off x="1449388" y="1870075"/>
            <a:ext cx="733425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endParaRPr lang="zh-CN" altLang="zh-CN" sz="36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17" name="Text Box 19"/>
          <p:cNvSpPr txBox="1"/>
          <p:nvPr/>
        </p:nvSpPr>
        <p:spPr>
          <a:xfrm>
            <a:off x="611188" y="765175"/>
            <a:ext cx="24479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228283" y="1737678"/>
            <a:ext cx="2514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此去行程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19" name="Text Box 21"/>
          <p:cNvSpPr txBox="1"/>
          <p:nvPr/>
        </p:nvSpPr>
        <p:spPr>
          <a:xfrm>
            <a:off x="2700338" y="908050"/>
            <a:ext cx="22320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Text Box 23"/>
          <p:cNvSpPr txBox="1"/>
          <p:nvPr/>
        </p:nvSpPr>
        <p:spPr>
          <a:xfrm>
            <a:off x="2843213" y="981075"/>
            <a:ext cx="18732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5" name="Text Box 9"/>
          <p:cNvSpPr txBox="1"/>
          <p:nvPr/>
        </p:nvSpPr>
        <p:spPr>
          <a:xfrm>
            <a:off x="2700338" y="1737995"/>
            <a:ext cx="43195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66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烟波   </a:t>
            </a:r>
            <a:r>
              <a:rPr lang="zh-CN" altLang="en-US" sz="36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暮霭</a:t>
            </a:r>
            <a:r>
              <a:rPr lang="zh-CN" altLang="en-US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楚天</a:t>
            </a:r>
            <a:endParaRPr lang="zh-CN" altLang="en-US" sz="3600" b="1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2" name="Text Box 25"/>
          <p:cNvSpPr txBox="1"/>
          <p:nvPr/>
        </p:nvSpPr>
        <p:spPr>
          <a:xfrm>
            <a:off x="4211638" y="1052513"/>
            <a:ext cx="15843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3" name="Text Box 27"/>
          <p:cNvSpPr txBox="1"/>
          <p:nvPr/>
        </p:nvSpPr>
        <p:spPr>
          <a:xfrm>
            <a:off x="5580063" y="1052513"/>
            <a:ext cx="12239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4" name="Text Box 29"/>
          <p:cNvSpPr txBox="1"/>
          <p:nvPr/>
        </p:nvSpPr>
        <p:spPr>
          <a:xfrm>
            <a:off x="34925" y="0"/>
            <a:ext cx="6769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文本分析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5" name="Text Box 30"/>
          <p:cNvSpPr txBox="1"/>
          <p:nvPr/>
        </p:nvSpPr>
        <p:spPr>
          <a:xfrm>
            <a:off x="250825" y="3141663"/>
            <a:ext cx="23050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228600" y="3108325"/>
            <a:ext cx="27574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今宵酒醒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27" name="Text Box 32"/>
          <p:cNvSpPr txBox="1"/>
          <p:nvPr/>
        </p:nvSpPr>
        <p:spPr>
          <a:xfrm>
            <a:off x="539750" y="4508500"/>
            <a:ext cx="15843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266700" y="4766945"/>
            <a:ext cx="2438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此去经年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29" name="Text Box 34"/>
          <p:cNvSpPr txBox="1"/>
          <p:nvPr/>
        </p:nvSpPr>
        <p:spPr>
          <a:xfrm>
            <a:off x="2627313" y="3500438"/>
            <a:ext cx="31686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2555875" y="3109595"/>
            <a:ext cx="522922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3366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3366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杨柳    </a:t>
            </a:r>
            <a:r>
              <a:rPr lang="zh-CN" altLang="en-US" sz="3200" b="1" dirty="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晓风 残月</a:t>
            </a:r>
            <a:endParaRPr lang="zh-CN" altLang="en-US" sz="3200" b="1" dirty="0">
              <a:solidFill>
                <a:srgbClr val="33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1" name="Text Box 36"/>
          <p:cNvSpPr txBox="1"/>
          <p:nvPr/>
        </p:nvSpPr>
        <p:spPr>
          <a:xfrm>
            <a:off x="2339975" y="4868863"/>
            <a:ext cx="367188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Text Box 10"/>
          <p:cNvSpPr txBox="1"/>
          <p:nvPr/>
        </p:nvSpPr>
        <p:spPr>
          <a:xfrm>
            <a:off x="2700338" y="4797425"/>
            <a:ext cx="37988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336600"/>
                </a:solidFill>
                <a:latin typeface="Times New Roman" panose="02020603050405020304" pitchFamily="2" charset="0"/>
                <a:ea typeface="华文新魏" pitchFamily="2" charset="-122"/>
              </a:rPr>
              <a:t>好景虚设</a:t>
            </a:r>
            <a:r>
              <a:rPr lang="zh-CN" altLang="en-US" sz="3200" b="1" dirty="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风情难言</a:t>
            </a:r>
            <a:endParaRPr lang="zh-CN" altLang="en-US" sz="3200" b="1" dirty="0">
              <a:solidFill>
                <a:srgbClr val="33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3" name="Text Box 40"/>
          <p:cNvSpPr txBox="1"/>
          <p:nvPr/>
        </p:nvSpPr>
        <p:spPr>
          <a:xfrm>
            <a:off x="2483803" y="874713"/>
            <a:ext cx="34559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离别之后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想象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5" grpId="0"/>
      <p:bldP spid="10245" grpId="0"/>
      <p:bldP spid="10246" grpId="0"/>
      <p:bldP spid="10247" grpId="0"/>
      <p:bldP spid="102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862455" y="147320"/>
            <a:ext cx="537718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bg1"/>
                </a:solidFill>
              </a:rPr>
              <a:t>活动三：美美地品，名句欣赏</a:t>
            </a:r>
            <a:endParaRPr lang="zh-CN" altLang="en-US" sz="2800">
              <a:solidFill>
                <a:schemeClr val="bg1"/>
              </a:solidFill>
            </a:endParaRPr>
          </a:p>
        </p:txBody>
      </p:sp>
      <p:pic>
        <p:nvPicPr>
          <p:cNvPr id="4" name="Picture 2" descr="37"/>
          <p:cNvPicPr>
            <a:picLocks noChangeAspect="1"/>
          </p:cNvPicPr>
          <p:nvPr/>
        </p:nvPicPr>
        <p:blipFill>
          <a:blip r:embed="rId1"/>
          <a:srcRect l="12959" t="5128" r="6572" b="6410"/>
          <a:stretch>
            <a:fillRect/>
          </a:stretch>
        </p:blipFill>
        <p:spPr>
          <a:xfrm>
            <a:off x="83820" y="1377315"/>
            <a:ext cx="3124200" cy="487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5"/>
          <p:cNvSpPr txBox="1"/>
          <p:nvPr/>
        </p:nvSpPr>
        <p:spPr>
          <a:xfrm>
            <a:off x="3615055" y="1541145"/>
            <a:ext cx="5410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06600"/>
                </a:solidFill>
                <a:latin typeface="Times New Roman" panose="02020603050405020304" pitchFamily="2" charset="0"/>
                <a:ea typeface="方正舒体" pitchFamily="2" charset="-122"/>
              </a:rPr>
              <a:t>今宵</a:t>
            </a:r>
            <a:r>
              <a:rPr lang="zh-CN" altLang="en-US" sz="4000" b="1" dirty="0">
                <a:solidFill>
                  <a:srgbClr val="FF4D00"/>
                </a:solidFill>
                <a:latin typeface="Times New Roman" panose="02020603050405020304" pitchFamily="2" charset="0"/>
                <a:ea typeface="方正舒体" pitchFamily="2" charset="-122"/>
              </a:rPr>
              <a:t>酒</a:t>
            </a:r>
            <a:r>
              <a:rPr lang="zh-CN" altLang="en-US" sz="4000" b="1" dirty="0">
                <a:solidFill>
                  <a:srgbClr val="006600"/>
                </a:solidFill>
                <a:latin typeface="Times New Roman" panose="02020603050405020304" pitchFamily="2" charset="0"/>
                <a:ea typeface="方正舒体" pitchFamily="2" charset="-122"/>
              </a:rPr>
              <a:t>醒何处？</a:t>
            </a:r>
            <a:endParaRPr lang="zh-CN" altLang="en-US" sz="4000" b="1" dirty="0">
              <a:solidFill>
                <a:srgbClr val="006600"/>
              </a:solidFill>
              <a:latin typeface="Times New Roman" panose="02020603050405020304" pitchFamily="2" charset="0"/>
              <a:ea typeface="方正舒体" pitchFamily="2" charset="-122"/>
            </a:endParaRPr>
          </a:p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2" charset="0"/>
                <a:ea typeface="方正舒体" pitchFamily="2" charset="-122"/>
              </a:rPr>
              <a:t>            </a:t>
            </a:r>
            <a:r>
              <a:rPr lang="zh-CN" altLang="en-US" sz="4000" b="1" dirty="0">
                <a:solidFill>
                  <a:srgbClr val="FF4D00"/>
                </a:solidFill>
                <a:latin typeface="Times New Roman" panose="02020603050405020304" pitchFamily="2" charset="0"/>
                <a:ea typeface="方正舒体" pitchFamily="2" charset="-122"/>
              </a:rPr>
              <a:t>杨柳</a:t>
            </a:r>
            <a:r>
              <a:rPr lang="zh-CN" altLang="en-US" sz="4000" b="1" dirty="0">
                <a:solidFill>
                  <a:srgbClr val="006600"/>
                </a:solidFill>
                <a:latin typeface="Times New Roman" panose="02020603050405020304" pitchFamily="2" charset="0"/>
                <a:ea typeface="方正舒体" pitchFamily="2" charset="-122"/>
              </a:rPr>
              <a:t>岸</a:t>
            </a:r>
            <a:r>
              <a:rPr lang="zh-CN" altLang="en-US" sz="4000" b="1" dirty="0">
                <a:solidFill>
                  <a:srgbClr val="FF4D00"/>
                </a:solidFill>
                <a:latin typeface="Times New Roman" panose="02020603050405020304" pitchFamily="2" charset="0"/>
                <a:ea typeface="方正舒体" pitchFamily="2" charset="-122"/>
              </a:rPr>
              <a:t>晓风残月</a:t>
            </a:r>
            <a:endParaRPr lang="zh-CN" altLang="en-US" sz="4000" b="1" dirty="0">
              <a:solidFill>
                <a:srgbClr val="FF4D00"/>
              </a:solidFill>
              <a:latin typeface="Times New Roman" panose="02020603050405020304" pitchFamily="2" charset="0"/>
              <a:ea typeface="方正舒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15055" y="3244215"/>
            <a:ext cx="5429885" cy="179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合作探究：</a:t>
            </a:r>
            <a:endParaRPr lang="zh-CN" altLang="en-US" sz="2800" b="1"/>
          </a:p>
          <a:p>
            <a:r>
              <a:rPr lang="zh-CN" altLang="en-US" sz="2800" b="1"/>
              <a:t>          这句词被明朝的贺知章称为</a:t>
            </a:r>
            <a:r>
              <a:rPr lang="en-US" altLang="zh-CN" sz="2800" b="1"/>
              <a:t>“</a:t>
            </a:r>
            <a:r>
              <a:rPr lang="zh-CN" altLang="en-US" sz="2800" b="1"/>
              <a:t>千古俊句</a:t>
            </a:r>
            <a:r>
              <a:rPr lang="en-US" altLang="zh-CN" sz="2800" b="1"/>
              <a:t>”</a:t>
            </a:r>
            <a:r>
              <a:rPr lang="zh-CN" altLang="en-US" sz="2800" b="1"/>
              <a:t>，请根据词中所描写的意向进行分析？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WordArt 2"/>
          <p:cNvSpPr>
            <a:spLocks noTextEdit="1"/>
          </p:cNvSpPr>
          <p:nvPr/>
        </p:nvSpPr>
        <p:spPr>
          <a:xfrm>
            <a:off x="381000" y="457200"/>
            <a:ext cx="1252538" cy="13319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酒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1763713" y="1844675"/>
            <a:ext cx="7380287" cy="884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抽刀断水水更流，举酒消愁愁更愁”</a:t>
            </a:r>
            <a:endParaRPr lang="zh-CN" altLang="en-US" sz="2800" b="1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400" dirty="0">
                <a:latin typeface="Verdana" panose="020B0604030504040204" pitchFamily="34" charset="0"/>
                <a:ea typeface="宋体" panose="02010600030101010101" pitchFamily="2" charset="-122"/>
              </a:rPr>
              <a:t>                </a:t>
            </a:r>
            <a:r>
              <a:rPr lang="en-US" altLang="zh-CN" sz="2400" b="1" dirty="0">
                <a:latin typeface="Times New Roman" panose="02020603050405020304" pitchFamily="2" charset="0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李白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宣州谢  楼饯别校书叔云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1692275" y="2852738"/>
            <a:ext cx="8153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4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劝君更尽一杯酒， 西出阳关无故人</a:t>
            </a:r>
            <a:r>
              <a:rPr lang="zh-CN" altLang="en-US" sz="24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王维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渭城曲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Line 9"/>
          <p:cNvSpPr/>
          <p:nvPr/>
        </p:nvSpPr>
        <p:spPr>
          <a:xfrm flipV="1">
            <a:off x="685800" y="1676400"/>
            <a:ext cx="7924800" cy="7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WordArt 2"/>
          <p:cNvSpPr>
            <a:spLocks noTextEdit="1"/>
          </p:cNvSpPr>
          <p:nvPr/>
        </p:nvSpPr>
        <p:spPr>
          <a:xfrm>
            <a:off x="381000" y="685800"/>
            <a:ext cx="1371600" cy="1095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柳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2590800" y="2667000"/>
            <a:ext cx="63246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昔我往矣，杨柳依依；今我来思，雨雪霏霏。　　　　　 </a:t>
            </a:r>
            <a:endParaRPr lang="zh-CN" altLang="en-US" sz="2800" b="1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</a:t>
            </a:r>
            <a:r>
              <a:rPr lang="en-US" altLang="zh-CN" sz="2800" b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——《</a:t>
            </a:r>
            <a:r>
              <a:rPr lang="zh-CN" altLang="en-US" sz="2800" b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诗经</a:t>
            </a:r>
            <a:r>
              <a:rPr lang="en-US" altLang="zh-CN" sz="2800" b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2800" b="1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2438400" y="4419600"/>
            <a:ext cx="71755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渭城朝雨浥轻尘， 客舍青青柳色新。</a:t>
            </a:r>
            <a:endParaRPr lang="zh-CN" altLang="en-US" sz="2800" b="1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en-US" altLang="zh-CN" sz="2800" b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王维</a:t>
            </a:r>
            <a:r>
              <a:rPr lang="en-US" altLang="zh-CN" sz="2800" b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送元二使安西</a:t>
            </a:r>
            <a:r>
              <a:rPr lang="en-US" altLang="zh-CN" sz="2800" b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2800" b="1" dirty="0">
              <a:solidFill>
                <a:srgbClr val="008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800" b="1" dirty="0">
                <a:solidFill>
                  <a:srgbClr val="0099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                            </a:t>
            </a:r>
            <a:endParaRPr lang="en-US" altLang="zh-CN" sz="2800" b="1" dirty="0">
              <a:solidFill>
                <a:srgbClr val="0099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Text Box 5"/>
          <p:cNvSpPr txBox="1"/>
          <p:nvPr/>
        </p:nvSpPr>
        <p:spPr>
          <a:xfrm>
            <a:off x="533400" y="2514600"/>
            <a:ext cx="671513" cy="1371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CC00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谐音</a:t>
            </a:r>
            <a:endParaRPr lang="zh-CN" altLang="en-US" sz="3200" b="1" dirty="0">
              <a:solidFill>
                <a:srgbClr val="CC0066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AutoShape 6"/>
          <p:cNvSpPr/>
          <p:nvPr/>
        </p:nvSpPr>
        <p:spPr>
          <a:xfrm>
            <a:off x="1371600" y="2362200"/>
            <a:ext cx="485775" cy="1371600"/>
          </a:xfrm>
          <a:prstGeom prst="downArrow">
            <a:avLst>
              <a:gd name="adj1" fmla="val 50000"/>
              <a:gd name="adj2" fmla="val 70588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Text Box 7"/>
          <p:cNvSpPr txBox="1"/>
          <p:nvPr/>
        </p:nvSpPr>
        <p:spPr>
          <a:xfrm>
            <a:off x="1981200" y="685800"/>
            <a:ext cx="6934200" cy="1407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dirty="0">
                <a:latin typeface="Arial" panose="020B0604020202020204" pitchFamily="34" charset="0"/>
                <a:ea typeface="华文行楷" pitchFamily="2" charset="-122"/>
                <a:sym typeface="+mn-ea"/>
              </a:rPr>
              <a:t>古人有折柳送行的风俗。折柳赠人是希望对方留下来。离别的人一见杨柳，就会想起离别时依依不舍的场面。</a:t>
            </a:r>
            <a:endParaRPr lang="zh-CN" altLang="en-US" sz="2400" b="1" dirty="0">
              <a:latin typeface="Arial" panose="020B0604020202020204" pitchFamily="34" charset="0"/>
              <a:ea typeface="华文行楷" pitchFamily="2" charset="-122"/>
              <a:sym typeface="+mn-ea"/>
            </a:endParaRPr>
          </a:p>
        </p:txBody>
      </p:sp>
      <p:sp>
        <p:nvSpPr>
          <p:cNvPr id="17416" name="WordArt 8"/>
          <p:cNvSpPr>
            <a:spLocks noTextEdit="1"/>
          </p:cNvSpPr>
          <p:nvPr/>
        </p:nvSpPr>
        <p:spPr>
          <a:xfrm>
            <a:off x="990600" y="4038600"/>
            <a:ext cx="990600" cy="2514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54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留</a:t>
            </a:r>
            <a:endParaRPr lang="zh-CN" altLang="en-US" sz="54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7" name="Line 9"/>
          <p:cNvSpPr/>
          <p:nvPr/>
        </p:nvSpPr>
        <p:spPr>
          <a:xfrm flipV="1">
            <a:off x="838200" y="1981200"/>
            <a:ext cx="7620000" cy="7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37" grpId="0"/>
      <p:bldP spid="18438" grpId="0" bldLvl="0" animBg="1"/>
      <p:bldP spid="184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2438400" y="2133600"/>
            <a:ext cx="5645150" cy="13731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月有阴晴圆缺，人有悲欢离合。</a:t>
            </a:r>
            <a:endParaRPr lang="zh-CN" altLang="en-US" sz="2800" b="1" dirty="0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dirty="0">
                <a:solidFill>
                  <a:srgbClr val="0022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苏轼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2438400" y="1004570"/>
            <a:ext cx="5943600" cy="94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dirty="0">
                <a:latin typeface="Arial" panose="020B0604020202020204" pitchFamily="34" charset="0"/>
                <a:ea typeface="华文新魏" pitchFamily="2" charset="-122"/>
              </a:rPr>
              <a:t>       </a:t>
            </a:r>
            <a:r>
              <a:rPr lang="zh-CN" altLang="en-US" sz="2800" dirty="0">
                <a:latin typeface="Arial" panose="020B0604020202020204" pitchFamily="34" charset="0"/>
                <a:ea typeface="华文新魏" pitchFamily="2" charset="-122"/>
              </a:rPr>
              <a:t>月有阴晴圆缺，人有悲欢离合。月是离合的象征。</a:t>
            </a:r>
            <a:endParaRPr lang="zh-CN" altLang="en-US" sz="2800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8439" name="WordArt 7"/>
          <p:cNvSpPr>
            <a:spLocks noTextEdit="1"/>
          </p:cNvSpPr>
          <p:nvPr/>
        </p:nvSpPr>
        <p:spPr>
          <a:xfrm>
            <a:off x="474980" y="654050"/>
            <a:ext cx="12192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0" name="Line 8"/>
          <p:cNvSpPr/>
          <p:nvPr/>
        </p:nvSpPr>
        <p:spPr>
          <a:xfrm>
            <a:off x="920750" y="1949450"/>
            <a:ext cx="7620000" cy="7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5" name="Text Box 9"/>
          <p:cNvSpPr txBox="1"/>
          <p:nvPr/>
        </p:nvSpPr>
        <p:spPr>
          <a:xfrm>
            <a:off x="2286000" y="3657600"/>
            <a:ext cx="6324600" cy="1587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无言，独上西楼，月如钩，寂寞梧桐深院锁清秋。              </a:t>
            </a:r>
            <a:endParaRPr lang="zh-CN" altLang="en-US" sz="2800" b="1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</a:t>
            </a:r>
            <a:r>
              <a:rPr lang="en-US" altLang="zh-CN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李煜</a:t>
            </a:r>
            <a:r>
              <a:rPr lang="en-US" altLang="zh-CN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相见欢</a:t>
            </a:r>
            <a:r>
              <a:rPr lang="en-US" altLang="zh-CN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WordArt 2"/>
          <p:cNvSpPr>
            <a:spLocks noTextEdit="1"/>
          </p:cNvSpPr>
          <p:nvPr/>
        </p:nvSpPr>
        <p:spPr>
          <a:xfrm>
            <a:off x="762000" y="533400"/>
            <a:ext cx="11430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000">
                <a:ln w="9525" cap="flat" cmpd="sng">
                  <a:solidFill>
                    <a:srgbClr val="9933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CCCC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风</a:t>
            </a:r>
            <a:endParaRPr lang="zh-CN" altLang="en-US" sz="4000">
              <a:ln w="9525" cap="flat" cmpd="sng">
                <a:solidFill>
                  <a:srgbClr val="9933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CCCC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3" name="Text Box 3"/>
          <p:cNvSpPr txBox="1"/>
          <p:nvPr/>
        </p:nvSpPr>
        <p:spPr>
          <a:xfrm>
            <a:off x="2590800" y="2057400"/>
            <a:ext cx="48006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相见时难别亦难，东风无力百花残”</a:t>
            </a:r>
            <a:endParaRPr lang="zh-CN" altLang="en-US" sz="2800" b="1" dirty="0">
              <a:solidFill>
                <a:srgbClr val="33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0022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　　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李商隐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无题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0" name="Picture 4" descr="J3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9563" y="3284538"/>
            <a:ext cx="2266950" cy="3330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Text Box 5"/>
          <p:cNvSpPr txBox="1"/>
          <p:nvPr/>
        </p:nvSpPr>
        <p:spPr>
          <a:xfrm>
            <a:off x="2286000" y="228600"/>
            <a:ext cx="67056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solidFill>
                  <a:srgbClr val="002211"/>
                </a:solidFill>
                <a:latin typeface="Arial" panose="020B0604020202020204" pitchFamily="34" charset="0"/>
                <a:ea typeface="华文新魏" pitchFamily="2" charset="-122"/>
              </a:rPr>
              <a:t>       </a:t>
            </a:r>
            <a:r>
              <a:rPr lang="zh-CN" altLang="en-US" sz="2800" b="1" dirty="0">
                <a:solidFill>
                  <a:srgbClr val="002211"/>
                </a:solidFill>
                <a:latin typeface="Arial" panose="020B0604020202020204" pitchFamily="34" charset="0"/>
                <a:ea typeface="华文新魏" pitchFamily="2" charset="-122"/>
              </a:rPr>
              <a:t>古语有云：自古逢秋悲寂寥。秋天是特别让人伤感的季节。晓风轻拂，带来的并不是快意，而是凉意，凄凉的感觉。</a:t>
            </a:r>
            <a:endParaRPr lang="zh-CN" altLang="en-US" sz="2800" b="1" dirty="0">
              <a:solidFill>
                <a:srgbClr val="002211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9465" name="Line 9"/>
          <p:cNvSpPr/>
          <p:nvPr/>
        </p:nvSpPr>
        <p:spPr>
          <a:xfrm>
            <a:off x="685800" y="1752600"/>
            <a:ext cx="7772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0" name="Text Box 10"/>
          <p:cNvSpPr txBox="1"/>
          <p:nvPr/>
        </p:nvSpPr>
        <p:spPr>
          <a:xfrm>
            <a:off x="2590800" y="3886200"/>
            <a:ext cx="4343400" cy="2441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古道西风瘦马，断肠人在天涯！”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马致远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天净沙</a:t>
            </a:r>
            <a:r>
              <a:rPr lang="zh-CN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秋思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5" grpId="0"/>
      <p:bldP spid="204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37"/>
          <p:cNvPicPr>
            <a:picLocks noChangeAspect="1"/>
          </p:cNvPicPr>
          <p:nvPr/>
        </p:nvPicPr>
        <p:blipFill>
          <a:blip r:embed="rId1"/>
          <a:srcRect l="12959" t="5128" r="6572" b="6410"/>
          <a:stretch>
            <a:fillRect/>
          </a:stretch>
        </p:blipFill>
        <p:spPr>
          <a:xfrm>
            <a:off x="381000" y="1447800"/>
            <a:ext cx="3124200" cy="487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 Box 3"/>
          <p:cNvSpPr txBox="1"/>
          <p:nvPr/>
        </p:nvSpPr>
        <p:spPr>
          <a:xfrm>
            <a:off x="3861435" y="2976245"/>
            <a:ext cx="54102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dirty="0">
                <a:solidFill>
                  <a:srgbClr val="80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dirty="0">
                <a:solidFill>
                  <a:srgbClr val="800000"/>
                </a:solidFill>
                <a:latin typeface="华文新魏" pitchFamily="2" charset="-122"/>
                <a:ea typeface="华文新魏" pitchFamily="2" charset="-122"/>
              </a:rPr>
              <a:t>．把杨柳、风、月这三件最</a:t>
            </a:r>
            <a:endParaRPr lang="zh-CN" altLang="en-US" sz="3200" dirty="0">
              <a:solidFill>
                <a:srgbClr val="8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 eaLnBrk="1" hangingPunct="1"/>
            <a:r>
              <a:rPr lang="zh-CN" altLang="en-US" sz="3200" dirty="0">
                <a:solidFill>
                  <a:srgbClr val="800000"/>
                </a:solidFill>
                <a:latin typeface="华文新魏" pitchFamily="2" charset="-122"/>
                <a:ea typeface="华文新魏" pitchFamily="2" charset="-122"/>
              </a:rPr>
              <a:t>能触动离愁的事物集中成为</a:t>
            </a:r>
            <a:endParaRPr lang="zh-CN" altLang="en-US" sz="3200" dirty="0">
              <a:solidFill>
                <a:srgbClr val="8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 eaLnBrk="1" hangingPunct="1"/>
            <a:r>
              <a:rPr lang="zh-CN" altLang="en-US" sz="3200" dirty="0">
                <a:solidFill>
                  <a:srgbClr val="800000"/>
                </a:solidFill>
                <a:latin typeface="华文新魏" pitchFamily="2" charset="-122"/>
                <a:ea typeface="华文新魏" pitchFamily="2" charset="-122"/>
              </a:rPr>
              <a:t>一幅鲜明的画面。</a:t>
            </a:r>
            <a:endParaRPr lang="zh-CN" altLang="en-US" sz="3200" dirty="0">
              <a:solidFill>
                <a:srgbClr val="8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3733800" y="1191260"/>
            <a:ext cx="5410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2" charset="0"/>
                <a:ea typeface="方正舒体" pitchFamily="2" charset="-122"/>
              </a:rPr>
              <a:t>今宵酒醒何处？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2" charset="0"/>
              <a:ea typeface="方正舒体" pitchFamily="2" charset="-122"/>
            </a:endParaRPr>
          </a:p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2" charset="0"/>
                <a:ea typeface="方正舒体" pitchFamily="2" charset="-122"/>
              </a:rPr>
              <a:t>            杨柳岸晓风残月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2" charset="0"/>
              <a:ea typeface="方正舒体" pitchFamily="2" charset="-122"/>
            </a:endParaRPr>
          </a:p>
        </p:txBody>
      </p:sp>
      <p:sp>
        <p:nvSpPr>
          <p:cNvPr id="22534" name="Rectangle 6"/>
          <p:cNvSpPr/>
          <p:nvPr/>
        </p:nvSpPr>
        <p:spPr>
          <a:xfrm>
            <a:off x="3733800" y="4658995"/>
            <a:ext cx="50022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dirty="0">
                <a:solidFill>
                  <a:srgbClr val="800000"/>
                </a:solidFill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200" dirty="0">
                <a:solidFill>
                  <a:srgbClr val="800000"/>
                </a:solidFill>
                <a:latin typeface="华文新魏" pitchFamily="2" charset="-122"/>
                <a:ea typeface="华文新魏" pitchFamily="2" charset="-122"/>
              </a:rPr>
              <a:t>此画面出现在特定的时刻</a:t>
            </a:r>
            <a:endParaRPr lang="zh-CN" altLang="en-US" sz="3200" dirty="0">
              <a:solidFill>
                <a:srgbClr val="8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35" name="Text Box 7"/>
          <p:cNvSpPr txBox="1"/>
          <p:nvPr/>
        </p:nvSpPr>
        <p:spPr>
          <a:xfrm>
            <a:off x="5185410" y="5092700"/>
            <a:ext cx="3200400" cy="1587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28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8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——“</a:t>
            </a:r>
            <a:r>
              <a:rPr lang="zh-CN" altLang="en-US" sz="28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酒醒”之后</a:t>
            </a:r>
            <a:endParaRPr lang="zh-CN" altLang="en-US" sz="2800" b="1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sz="2800" b="1" dirty="0">
              <a:solidFill>
                <a:srgbClr val="A5002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4" grpId="0"/>
      <p:bldP spid="225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128270" y="125413"/>
            <a:ext cx="2055813" cy="609600"/>
          </a:xfrm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课文小结</a:t>
            </a:r>
            <a:r>
              <a:rPr lang="zh-CN" altLang="en-US" sz="4800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4800" dirty="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2531" name="Rectangle 3"/>
          <p:cNvSpPr>
            <a:spLocks noGrp="1"/>
          </p:cNvSpPr>
          <p:nvPr>
            <p:ph type="body"/>
          </p:nvPr>
        </p:nvSpPr>
        <p:spPr>
          <a:xfrm>
            <a:off x="617220" y="1568450"/>
            <a:ext cx="8229600" cy="4800600"/>
          </a:xfrm>
        </p:spPr>
        <p:txBody>
          <a:bodyPr vert="horz" wrap="square" lIns="91440" tIns="45720" rIns="91440" bIns="45720" anchor="t"/>
          <a:p>
            <a:pPr lvl="0" eaLnBrk="1" hangingPunct="1">
              <a:buNone/>
            </a:pPr>
            <a:r>
              <a:rPr lang="en-US" altLang="zh-CN" sz="3600" b="1" dirty="0">
                <a:solidFill>
                  <a:srgbClr val="000000"/>
                </a:solidFill>
              </a:rPr>
              <a:t>      </a:t>
            </a:r>
            <a:r>
              <a:rPr lang="en-US" altLang="zh-CN" sz="4000" b="1" dirty="0">
                <a:solidFill>
                  <a:srgbClr val="000000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000000"/>
                </a:solidFill>
                <a:ea typeface="黑体" panose="02010609060101010101" pitchFamily="49" charset="-122"/>
              </a:rPr>
              <a:t>一切景语皆情语”，柳永</a:t>
            </a:r>
            <a:endParaRPr lang="zh-CN" altLang="en-US" sz="4000" b="1" dirty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4000" b="1" dirty="0">
                <a:solidFill>
                  <a:srgbClr val="000000"/>
                </a:solidFill>
                <a:ea typeface="黑体" panose="02010609060101010101" pitchFamily="49" charset="-122"/>
              </a:rPr>
              <a:t>以清秋之萧瑟，写离别之凄</a:t>
            </a:r>
            <a:endParaRPr lang="zh-CN" altLang="en-US" sz="4000" b="1" dirty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4000" b="1" dirty="0">
                <a:solidFill>
                  <a:srgbClr val="000000"/>
                </a:solidFill>
                <a:ea typeface="黑体" panose="02010609060101010101" pitchFamily="49" charset="-122"/>
              </a:rPr>
              <a:t>恻，即景抒情，融情入景，达</a:t>
            </a:r>
            <a:endParaRPr lang="zh-CN" altLang="en-US" sz="4000" b="1" dirty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4000" b="1" dirty="0">
                <a:solidFill>
                  <a:srgbClr val="000000"/>
                </a:solidFill>
                <a:ea typeface="黑体" panose="02010609060101010101" pitchFamily="49" charset="-122"/>
              </a:rPr>
              <a:t>到了情景交融天衣无缝的境界。</a:t>
            </a:r>
            <a:endParaRPr lang="zh-CN" altLang="en-US" sz="4000" b="1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9218"/>
          <p:cNvSpPr txBox="1"/>
          <p:nvPr/>
        </p:nvSpPr>
        <p:spPr>
          <a:xfrm>
            <a:off x="666750" y="1482725"/>
            <a:ext cx="5418138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zh-CN" altLang="en-US">
              <a:latin typeface="Corbel" panose="020B0503020204020204" pitchFamily="2" charset="0"/>
              <a:ea typeface="宋体" panose="02010600030101010101" pitchFamily="2" charset="-122"/>
            </a:endParaRPr>
          </a:p>
        </p:txBody>
      </p:sp>
      <p:sp>
        <p:nvSpPr>
          <p:cNvPr id="8194" name="文本框 9220"/>
          <p:cNvSpPr txBox="1"/>
          <p:nvPr/>
        </p:nvSpPr>
        <p:spPr>
          <a:xfrm>
            <a:off x="493713" y="2276475"/>
            <a:ext cx="5591175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zh-CN" altLang="en-US">
              <a:latin typeface="Corbel" panose="020B0503020204020204" pitchFamily="2" charset="0"/>
              <a:ea typeface="宋体" panose="02010600030101010101" pitchFamily="2" charset="-122"/>
            </a:endParaRPr>
          </a:p>
        </p:txBody>
      </p:sp>
      <p:sp>
        <p:nvSpPr>
          <p:cNvPr id="8195" name="文本框 9222"/>
          <p:cNvSpPr txBox="1"/>
          <p:nvPr/>
        </p:nvSpPr>
        <p:spPr>
          <a:xfrm>
            <a:off x="493713" y="3519488"/>
            <a:ext cx="5314950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zh-CN" altLang="en-US">
              <a:latin typeface="Corbel" panose="020B0503020204020204" pitchFamily="2" charset="0"/>
              <a:ea typeface="宋体" panose="02010600030101010101" pitchFamily="2" charset="-122"/>
            </a:endParaRPr>
          </a:p>
        </p:txBody>
      </p:sp>
      <p:sp>
        <p:nvSpPr>
          <p:cNvPr id="8197" name="文本框 2"/>
          <p:cNvSpPr txBox="1"/>
          <p:nvPr/>
        </p:nvSpPr>
        <p:spPr>
          <a:xfrm>
            <a:off x="3072130" y="1713865"/>
            <a:ext cx="6111875" cy="41408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 b="1" dirty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柳永</a:t>
            </a:r>
            <a:r>
              <a:rPr lang="zh-CN" altLang="en-US" sz="2400" b="1" dirty="0">
                <a:solidFill>
                  <a:srgbClr val="006600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（约</a:t>
            </a:r>
            <a:r>
              <a:rPr lang="en-US" altLang="zh-CN" sz="2400" b="1" dirty="0">
                <a:solidFill>
                  <a:srgbClr val="006600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987</a:t>
            </a:r>
            <a:r>
              <a:rPr lang="zh-CN" altLang="en-US" sz="2400" b="1" dirty="0">
                <a:solidFill>
                  <a:srgbClr val="006600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年</a:t>
            </a:r>
            <a:r>
              <a:rPr lang="en-US" altLang="zh-CN" sz="2400" b="1" dirty="0">
                <a:solidFill>
                  <a:srgbClr val="006600"/>
                </a:solidFill>
                <a:latin typeface="Corbel" panose="020B0503020204020204" pitchFamily="2" charset="0"/>
                <a:ea typeface="华文行楷" pitchFamily="2" charset="-122"/>
                <a:sym typeface="华文楷体" pitchFamily="2" charset="-122"/>
              </a:rPr>
              <a:t>—</a:t>
            </a:r>
            <a:r>
              <a:rPr lang="zh-CN" altLang="en-US" sz="2400" b="1" dirty="0">
                <a:solidFill>
                  <a:srgbClr val="006600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约</a:t>
            </a:r>
            <a:r>
              <a:rPr lang="en-US" altLang="zh-CN" sz="2400" b="1" dirty="0">
                <a:solidFill>
                  <a:srgbClr val="006600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1053</a:t>
            </a:r>
            <a:r>
              <a:rPr lang="zh-CN" altLang="en-US" sz="2400" b="1" dirty="0">
                <a:solidFill>
                  <a:srgbClr val="006600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年），</a:t>
            </a:r>
            <a:r>
              <a:rPr lang="zh-CN" altLang="en-US" sz="2400" b="1" dirty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北宋词人</a:t>
            </a:r>
            <a:r>
              <a:rPr lang="zh-CN" altLang="en-US" sz="2400" b="1" dirty="0">
                <a:solidFill>
                  <a:srgbClr val="006600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，</a:t>
            </a:r>
            <a:r>
              <a:rPr lang="zh-CN" altLang="en-US" sz="2400" b="1" dirty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婉约派代表人物之一</a:t>
            </a:r>
            <a:r>
              <a:rPr lang="zh-CN" altLang="en-US" sz="2400" b="1" dirty="0">
                <a:solidFill>
                  <a:srgbClr val="006600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。原名</a:t>
            </a:r>
            <a:r>
              <a:rPr lang="zh-CN" altLang="en-US" sz="2400" b="1" dirty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三变</a:t>
            </a:r>
            <a:r>
              <a:rPr lang="zh-CN" altLang="en-US" sz="2400" b="1" dirty="0">
                <a:solidFill>
                  <a:srgbClr val="FF4D00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，</a:t>
            </a:r>
            <a:r>
              <a:rPr lang="zh-CN" altLang="en-US" sz="2400" b="1" dirty="0">
                <a:solidFill>
                  <a:srgbClr val="006600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字</a:t>
            </a:r>
            <a:r>
              <a:rPr lang="zh-CN" altLang="en-US" sz="2400" b="1" dirty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耆卿</a:t>
            </a:r>
            <a:r>
              <a:rPr lang="zh-CN" altLang="en-US" sz="2400" b="1" dirty="0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，</a:t>
            </a:r>
            <a:r>
              <a:rPr lang="zh-CN" altLang="en-US" sz="2400" b="1" dirty="0">
                <a:solidFill>
                  <a:srgbClr val="006600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排行第七，世称</a:t>
            </a:r>
            <a:r>
              <a:rPr lang="zh-CN" altLang="en-US" sz="2400" b="1" dirty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柳七</a:t>
            </a:r>
            <a:r>
              <a:rPr lang="zh-CN" altLang="en-US" sz="2400" b="1" dirty="0">
                <a:solidFill>
                  <a:srgbClr val="006600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；</a:t>
            </a:r>
            <a:endParaRPr lang="zh-CN" altLang="en-US" sz="2400" b="1" dirty="0">
              <a:solidFill>
                <a:srgbClr val="006600"/>
              </a:solidFill>
              <a:latin typeface="华文行楷" pitchFamily="2" charset="-122"/>
              <a:ea typeface="华文行楷" pitchFamily="2" charset="-122"/>
              <a:sym typeface="华文楷体" pitchFamily="2" charset="-122"/>
            </a:endParaRPr>
          </a:p>
          <a:p>
            <a:pPr lvl="0" indent="0"/>
            <a:endParaRPr lang="zh-CN" altLang="en-US" sz="2400" b="1" dirty="0">
              <a:solidFill>
                <a:schemeClr val="tx2"/>
              </a:solidFill>
              <a:latin typeface="华文行楷" pitchFamily="2" charset="-122"/>
              <a:ea typeface="华文行楷" pitchFamily="2" charset="-122"/>
              <a:sym typeface="华文楷体" pitchFamily="2" charset="-122"/>
            </a:endParaRPr>
          </a:p>
          <a:p>
            <a:pPr lvl="0" indent="0"/>
            <a:r>
              <a:rPr lang="zh-CN" altLang="en-US" sz="2400" b="1" dirty="0">
                <a:solidFill>
                  <a:srgbClr val="006600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因曾任屯田员外郎，又称</a:t>
            </a:r>
            <a:r>
              <a:rPr lang="zh-CN" altLang="en-US" sz="2400" b="1" dirty="0">
                <a:solidFill>
                  <a:srgbClr val="006600"/>
                </a:solidFill>
                <a:latin typeface="Corbel" panose="020B0503020204020204" pitchFamily="2" charset="0"/>
                <a:ea typeface="华文行楷" pitchFamily="2" charset="-122"/>
                <a:sym typeface="华文楷体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柳屯田</a:t>
            </a:r>
            <a:r>
              <a:rPr lang="zh-CN" altLang="en-US" sz="2400" b="1" dirty="0">
                <a:solidFill>
                  <a:srgbClr val="006600"/>
                </a:solidFill>
                <a:latin typeface="Corbel" panose="020B0503020204020204" pitchFamily="2" charset="0"/>
                <a:ea typeface="华文行楷" pitchFamily="2" charset="-122"/>
                <a:sym typeface="华文楷体" pitchFamily="2" charset="-122"/>
              </a:rPr>
              <a:t>”</a:t>
            </a:r>
            <a:r>
              <a:rPr lang="zh-CN" altLang="en-US" sz="2400" b="1" dirty="0">
                <a:solidFill>
                  <a:srgbClr val="006600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、</a:t>
            </a:r>
            <a:r>
              <a:rPr lang="zh-CN" altLang="en-US" sz="2400" b="1" dirty="0">
                <a:solidFill>
                  <a:srgbClr val="006600"/>
                </a:solidFill>
                <a:latin typeface="Corbel" panose="020B0503020204020204" pitchFamily="2" charset="0"/>
                <a:ea typeface="华文行楷" pitchFamily="2" charset="-122"/>
                <a:sym typeface="华文楷体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柳郎中</a:t>
            </a:r>
            <a:r>
              <a:rPr lang="zh-CN" altLang="en-US" sz="2400" b="1" dirty="0">
                <a:solidFill>
                  <a:srgbClr val="006600"/>
                </a:solidFill>
                <a:latin typeface="Corbel" panose="020B0503020204020204" pitchFamily="2" charset="0"/>
                <a:ea typeface="华文行楷" pitchFamily="2" charset="-122"/>
                <a:sym typeface="华文楷体" pitchFamily="2" charset="-122"/>
              </a:rPr>
              <a:t>”</a:t>
            </a:r>
            <a:r>
              <a:rPr lang="zh-CN" altLang="en-US" sz="2400" b="1" dirty="0">
                <a:solidFill>
                  <a:srgbClr val="006600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。他精通音律，创作了大量适合于歌唱的慢词，受到广大市民的欢迎。他的词风行一时，当时流传着</a:t>
            </a:r>
            <a:endParaRPr lang="zh-CN" altLang="en-US" sz="2400" b="1" dirty="0">
              <a:solidFill>
                <a:srgbClr val="006600"/>
              </a:solidFill>
              <a:latin typeface="华文行楷" pitchFamily="2" charset="-122"/>
              <a:ea typeface="华文行楷" pitchFamily="2" charset="-122"/>
              <a:sym typeface="华文楷体" pitchFamily="2" charset="-122"/>
            </a:endParaRPr>
          </a:p>
          <a:p>
            <a:pPr lvl="0" indent="0"/>
            <a:endParaRPr lang="zh-CN" altLang="en-US" sz="2400" b="1" dirty="0">
              <a:solidFill>
                <a:srgbClr val="006600"/>
              </a:solidFill>
              <a:latin typeface="华文行楷" pitchFamily="2" charset="-122"/>
              <a:ea typeface="华文行楷" pitchFamily="2" charset="-122"/>
              <a:sym typeface="华文楷体" pitchFamily="2" charset="-122"/>
            </a:endParaRPr>
          </a:p>
          <a:p>
            <a:pPr lvl="0" indent="0"/>
            <a:r>
              <a:rPr lang="zh-CN" altLang="en-US" sz="2400" b="1" dirty="0">
                <a:solidFill>
                  <a:srgbClr val="006600"/>
                </a:solidFill>
                <a:latin typeface="Corbel" panose="020B0503020204020204" pitchFamily="2" charset="0"/>
                <a:ea typeface="华文行楷" pitchFamily="2" charset="-122"/>
                <a:sym typeface="华文楷体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凡有井水处皆能歌柳词</a:t>
            </a:r>
            <a:r>
              <a:rPr lang="zh-CN" altLang="en-US" sz="2400" b="1" dirty="0">
                <a:solidFill>
                  <a:srgbClr val="006600"/>
                </a:solidFill>
                <a:latin typeface="Corbel" panose="020B0503020204020204" pitchFamily="2" charset="0"/>
                <a:ea typeface="华文行楷" pitchFamily="2" charset="-122"/>
                <a:sym typeface="华文楷体" pitchFamily="2" charset="-122"/>
              </a:rPr>
              <a:t>”</a:t>
            </a:r>
            <a:r>
              <a:rPr lang="zh-CN" altLang="en-US" sz="2400" b="1" dirty="0">
                <a:solidFill>
                  <a:srgbClr val="006600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的说法。</a:t>
            </a:r>
            <a:r>
              <a:rPr lang="en-US" altLang="x-none" sz="2400" b="1" dirty="0">
                <a:solidFill>
                  <a:srgbClr val="006600"/>
                </a:solidFill>
                <a:latin typeface="华文行楷" pitchFamily="2" charset="-122"/>
                <a:ea typeface="华文行楷" pitchFamily="2" charset="-122"/>
                <a:sym typeface="华文楷体" charset="0"/>
              </a:rPr>
              <a:t>作品集</a:t>
            </a:r>
            <a:r>
              <a:rPr lang="zh-CN" altLang="en-US" sz="2400" b="1" dirty="0">
                <a:solidFill>
                  <a:srgbClr val="006600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乐章集</a:t>
            </a:r>
            <a:r>
              <a:rPr lang="zh-CN" altLang="en-US" sz="2400" b="1" dirty="0">
                <a:solidFill>
                  <a:srgbClr val="006600"/>
                </a:solidFill>
                <a:latin typeface="华文行楷" pitchFamily="2" charset="-122"/>
                <a:ea typeface="华文行楷" pitchFamily="2" charset="-122"/>
                <a:sym typeface="华文楷体" pitchFamily="2" charset="-122"/>
              </a:rPr>
              <a:t>》。</a:t>
            </a:r>
            <a:endParaRPr lang="zh-CN" altLang="en-US" sz="2400" b="1" dirty="0">
              <a:solidFill>
                <a:srgbClr val="006600"/>
              </a:solidFill>
              <a:latin typeface="华文行楷" pitchFamily="2" charset="-122"/>
              <a:ea typeface="华文行楷" pitchFamily="2" charset="-122"/>
              <a:sym typeface="华文楷体" pitchFamily="2" charset="-122"/>
            </a:endParaRPr>
          </a:p>
        </p:txBody>
      </p:sp>
      <p:pic>
        <p:nvPicPr>
          <p:cNvPr id="8198" name="图片 3" descr="liuyongrenwudiaoxiang_36966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787525"/>
            <a:ext cx="2697162" cy="4233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9225"/>
          <p:cNvSpPr txBox="1"/>
          <p:nvPr/>
        </p:nvSpPr>
        <p:spPr>
          <a:xfrm>
            <a:off x="62548" y="95568"/>
            <a:ext cx="3354387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200" dirty="0">
                <a:solidFill>
                  <a:schemeClr val="bg1"/>
                </a:solidFill>
                <a:latin typeface="Corbel" panose="020B0503020204020204" pitchFamily="2" charset="0"/>
                <a:ea typeface="微软雅黑" panose="020B0503020204020204" pitchFamily="2" charset="-122"/>
              </a:rPr>
              <a:t>作家介绍</a:t>
            </a:r>
            <a:endParaRPr lang="zh-CN" altLang="en-US" sz="3200" dirty="0">
              <a:solidFill>
                <a:schemeClr val="bg1"/>
              </a:solidFill>
              <a:latin typeface="Corbel" panose="020B0503020204020204" pitchFamily="2" charset="0"/>
              <a:ea typeface="微软雅黑" panose="020B0503020204020204" pitchFamily="2" charset="-122"/>
            </a:endParaRPr>
          </a:p>
        </p:txBody>
      </p:sp>
    </p:spTree>
  </p:cSld>
  <p:clrMapOvr>
    <a:masterClrMapping/>
  </p:clrMapOvr>
  <p:transition>
    <p:zoom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AutoShape 5"/>
          <p:cNvSpPr/>
          <p:nvPr/>
        </p:nvSpPr>
        <p:spPr>
          <a:xfrm>
            <a:off x="5489575" y="2109788"/>
            <a:ext cx="2703513" cy="2611437"/>
          </a:xfrm>
          <a:prstGeom prst="roundRect">
            <a:avLst>
              <a:gd name="adj" fmla="val 7912"/>
            </a:avLst>
          </a:prstGeom>
          <a:noFill/>
          <a:ln w="9525">
            <a:noFill/>
          </a:ln>
        </p:spPr>
        <p:txBody>
          <a:bodyPr wrap="none" anchor="ctr"/>
          <a:p>
            <a:pPr lvl="0" indent="0"/>
            <a:endParaRPr lang="zh-CN" altLang="en-US" dirty="0">
              <a:latin typeface="Corbel" panose="020B0503020204020204" pitchFamily="2" charset="0"/>
              <a:ea typeface="宋体" panose="02010600030101010101" pitchFamily="2" charset="-122"/>
            </a:endParaRPr>
          </a:p>
        </p:txBody>
      </p:sp>
      <p:sp>
        <p:nvSpPr>
          <p:cNvPr id="13315" name="Rectangle 32"/>
          <p:cNvSpPr/>
          <p:nvPr/>
        </p:nvSpPr>
        <p:spPr>
          <a:xfrm>
            <a:off x="562610" y="2721928"/>
            <a:ext cx="6337300" cy="2076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Clr>
                <a:schemeClr val="tx1"/>
              </a:buClr>
            </a:pPr>
            <a:r>
              <a:rPr lang="en-US" altLang="x-none" sz="3200" dirty="0">
                <a:solidFill>
                  <a:srgbClr val="2E553B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1.</a:t>
            </a:r>
            <a:r>
              <a:rPr lang="zh-CN" altLang="en-US" sz="3200" dirty="0">
                <a:solidFill>
                  <a:srgbClr val="2E553B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背诵本篇诗词。</a:t>
            </a:r>
            <a:endParaRPr lang="zh-CN" altLang="en-US" sz="3200" dirty="0">
              <a:solidFill>
                <a:srgbClr val="2E553B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  <a:p>
            <a:pPr lvl="0" indent="0">
              <a:buClr>
                <a:schemeClr val="tx1"/>
              </a:buClr>
            </a:pPr>
            <a:endParaRPr lang="en-US" altLang="x-none" sz="3200" dirty="0">
              <a:solidFill>
                <a:srgbClr val="2E553B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  <a:p>
            <a:pPr lvl="0" indent="0">
              <a:buClr>
                <a:schemeClr val="tx1"/>
              </a:buClr>
            </a:pPr>
            <a:r>
              <a:rPr lang="en-US" altLang="x-none" sz="3200" dirty="0">
                <a:solidFill>
                  <a:srgbClr val="2E553B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2.</a:t>
            </a:r>
            <a:r>
              <a:rPr lang="zh-CN" altLang="en-US" sz="3200" dirty="0">
                <a:solidFill>
                  <a:srgbClr val="2E553B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任选一句写出鉴赏感悟。</a:t>
            </a:r>
            <a:endParaRPr lang="en-US" altLang="x-none" sz="3200" dirty="0">
              <a:solidFill>
                <a:srgbClr val="2E553B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  <a:p>
            <a:pPr lvl="0" indent="0">
              <a:buClr>
                <a:schemeClr val="tx1"/>
              </a:buClr>
            </a:pPr>
            <a:endParaRPr lang="en-US" altLang="x-none" sz="3200" dirty="0">
              <a:solidFill>
                <a:srgbClr val="2E553B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3316" name="文本框 14340"/>
          <p:cNvSpPr txBox="1"/>
          <p:nvPr/>
        </p:nvSpPr>
        <p:spPr>
          <a:xfrm>
            <a:off x="6524625" y="1536700"/>
            <a:ext cx="2439988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zh-CN" altLang="en-US">
              <a:latin typeface="Corbel" panose="020B0503020204020204" pitchFamily="2" charset="0"/>
              <a:ea typeface="宋体" panose="02010600030101010101" pitchFamily="2" charset="-122"/>
            </a:endParaRPr>
          </a:p>
        </p:txBody>
      </p:sp>
      <p:pic>
        <p:nvPicPr>
          <p:cNvPr id="13317" name="Picture 6" descr="笔和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2228" y="838200"/>
            <a:ext cx="1922462" cy="176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18"/>
          <p:cNvSpPr txBox="1"/>
          <p:nvPr/>
        </p:nvSpPr>
        <p:spPr>
          <a:xfrm>
            <a:off x="-157480" y="20003"/>
            <a:ext cx="22383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3200" b="1" dirty="0">
                <a:solidFill>
                  <a:schemeClr val="bg1"/>
                </a:solidFill>
                <a:latin typeface="迷你简启体" pitchFamily="1" charset="-122"/>
                <a:ea typeface="迷你简启体" pitchFamily="1" charset="-122"/>
              </a:rPr>
              <a:t>布置作业</a:t>
            </a:r>
            <a:endParaRPr lang="zh-CN" altLang="en-US" sz="3200" b="1" dirty="0">
              <a:solidFill>
                <a:schemeClr val="bg1"/>
              </a:solidFill>
              <a:latin typeface="迷你简启体" pitchFamily="1" charset="-122"/>
              <a:ea typeface="迷你简启体" pitchFamily="1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"/>
          <p:cNvSpPr>
            <a:spLocks noGrp="1"/>
          </p:cNvSpPr>
          <p:nvPr>
            <p:ph type="ctrTitle"/>
          </p:nvPr>
        </p:nvSpPr>
        <p:spPr>
          <a:xfrm>
            <a:off x="760413" y="4581525"/>
            <a:ext cx="7772400" cy="863600"/>
          </a:xfrm>
        </p:spPr>
        <p:txBody>
          <a:bodyPr wrap="square" anchor="ctr"/>
          <a:lstStyle>
            <a:lvl1pPr lvl="0">
              <a:defRPr/>
            </a:lvl1pPr>
          </a:lstStyle>
          <a:p>
            <a:pPr lvl="0" indent="0" algn="r" eaLnBrk="1" hangingPunct="1"/>
            <a:r>
              <a:rPr lang="zh-CN" altLang="en-US" b="1">
                <a:solidFill>
                  <a:srgbClr val="EBE4E3"/>
                </a:solidFill>
                <a:latin typeface="华文行楷" pitchFamily="2" charset="-122"/>
                <a:ea typeface="微软雅黑" panose="020B0503020204020204" pitchFamily="2" charset="-122"/>
              </a:rPr>
              <a:t>谢谢</a:t>
            </a:r>
            <a:endParaRPr lang="zh-CN" altLang="en-US" b="1">
              <a:solidFill>
                <a:srgbClr val="EBE4E3"/>
              </a:solidFill>
              <a:latin typeface="华文行楷" pitchFamily="2" charset="-122"/>
              <a:ea typeface="微软雅黑" panose="020B0503020204020204" pitchFamily="2" charset="-122"/>
            </a:endParaRPr>
          </a:p>
        </p:txBody>
      </p:sp>
      <p:pic>
        <p:nvPicPr>
          <p:cNvPr id="14338" name="图片 4" descr="C:\Users\Administrator\Desktop\图片1.png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476250"/>
            <a:ext cx="4873625" cy="3654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1864995" y="4521835"/>
            <a:ext cx="7839710" cy="1805305"/>
          </a:xfrm>
        </p:spPr>
        <p:txBody>
          <a:bodyPr/>
          <a:p>
            <a:pPr>
              <a:lnSpc>
                <a:spcPct val="145000"/>
              </a:lnSpc>
              <a:buNone/>
            </a:pPr>
            <a:endParaRPr lang="zh-CN" altLang="en-US" sz="1800" b="1"/>
          </a:p>
          <a:p>
            <a:pPr>
              <a:lnSpc>
                <a:spcPct val="145000"/>
              </a:lnSpc>
              <a:buNone/>
            </a:pPr>
            <a:endParaRPr lang="zh-CN" altLang="en-US" sz="1400" b="1"/>
          </a:p>
          <a:p>
            <a:pPr>
              <a:lnSpc>
                <a:spcPct val="145000"/>
              </a:lnSpc>
              <a:buNone/>
            </a:pPr>
            <a:endParaRPr lang="zh-CN" altLang="en-US" sz="1800" b="1"/>
          </a:p>
        </p:txBody>
      </p:sp>
      <p:sp>
        <p:nvSpPr>
          <p:cNvPr id="5" name="文本框 4"/>
          <p:cNvSpPr txBox="1"/>
          <p:nvPr/>
        </p:nvSpPr>
        <p:spPr>
          <a:xfrm>
            <a:off x="1584960" y="78105"/>
            <a:ext cx="597408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accent3"/>
                </a:solidFill>
                <a:ea typeface="华文行楷" pitchFamily="2" charset="-122"/>
                <a:sym typeface="+mn-ea"/>
              </a:rPr>
              <a:t>活动一 ：美美地听，感受诗词语言美</a:t>
            </a:r>
            <a:endParaRPr lang="zh-CN" altLang="en-US" sz="2800">
              <a:solidFill>
                <a:schemeClr val="accent3"/>
              </a:solidFill>
              <a:ea typeface="华文行楷" pitchFamily="2" charset="-122"/>
              <a:sym typeface="+mn-ea"/>
            </a:endParaRPr>
          </a:p>
        </p:txBody>
      </p:sp>
      <p:pic>
        <p:nvPicPr>
          <p:cNvPr id="7" name="邓丽君唱〈雨霖铃〉_标清 - 副本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43635" y="1348740"/>
            <a:ext cx="6415405" cy="42214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49213" y="1390015"/>
            <a:ext cx="5915025" cy="1223963"/>
          </a:xfr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chemeClr val="bg1">
                  <a:alpha val="100000"/>
                </a:schemeClr>
              </a:gs>
            </a:gsLst>
            <a:path path="rect">
              <a:fillToRect l="100000" b="100000"/>
            </a:path>
            <a:tileRect/>
          </a:gradFill>
          <a:ln>
            <a:solidFill>
              <a:schemeClr val="accent1"/>
            </a:solidFill>
            <a:miter/>
          </a:ln>
          <a:effectLst>
            <a:outerShdw sy="50000" kx="-2453608" rotWithShape="0">
              <a:schemeClr val="bg2">
                <a:alpha val="50000"/>
              </a:schemeClr>
            </a:outerShdw>
          </a:effectLst>
        </p:spPr>
        <p:txBody>
          <a:bodyPr vert="horz" wrap="square" anchor="ctr"/>
          <a:p>
            <a:pPr algn="l"/>
            <a:r>
              <a:rPr lang="zh-CN" altLang="en-US" sz="4000">
                <a:ea typeface="华文行楷" pitchFamily="2" charset="-122"/>
              </a:rPr>
              <a:t>美美地听</a:t>
            </a:r>
            <a:br>
              <a:rPr lang="zh-CN" altLang="en-US" sz="4000">
                <a:ea typeface="华文行楷" pitchFamily="2" charset="-122"/>
              </a:rPr>
            </a:br>
            <a:r>
              <a:rPr lang="zh-CN" altLang="en-US" sz="4000">
                <a:ea typeface="华文行楷" pitchFamily="2" charset="-122"/>
              </a:rPr>
              <a:t>	</a:t>
            </a:r>
            <a:r>
              <a:rPr lang="en-US" altLang="zh-CN" sz="4000">
                <a:ea typeface="华文行楷" pitchFamily="2" charset="-122"/>
              </a:rPr>
              <a:t>——</a:t>
            </a:r>
            <a:r>
              <a:rPr lang="zh-CN" altLang="en-US" sz="4000">
                <a:ea typeface="华文行楷" pitchFamily="2" charset="-122"/>
              </a:rPr>
              <a:t>感受词的语言美 </a:t>
            </a:r>
            <a:endParaRPr lang="zh-CN" altLang="en-US" sz="4000">
              <a:ea typeface="华文行楷" pitchFamily="2" charset="-122"/>
            </a:endParaRPr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396240" y="2926080"/>
            <a:ext cx="5568315" cy="2734945"/>
          </a:xfrm>
        </p:spPr>
        <p:txBody>
          <a:bodyPr/>
          <a:p>
            <a:pPr>
              <a:lnSpc>
                <a:spcPct val="145000"/>
              </a:lnSpc>
              <a:buNone/>
            </a:pPr>
            <a:r>
              <a:rPr lang="zh-CN" altLang="en-US" sz="2800" b="1">
                <a:solidFill>
                  <a:schemeClr val="accent2"/>
                </a:solidFill>
              </a:rPr>
              <a:t>想一想：</a:t>
            </a:r>
            <a:endParaRPr lang="zh-CN" altLang="en-US" sz="2800" b="1">
              <a:solidFill>
                <a:schemeClr val="accent2"/>
              </a:solidFill>
            </a:endParaRPr>
          </a:p>
          <a:p>
            <a:pPr>
              <a:lnSpc>
                <a:spcPct val="145000"/>
              </a:lnSpc>
              <a:buNone/>
            </a:pPr>
            <a:r>
              <a:rPr lang="zh-CN" altLang="en-US" sz="2800" b="1"/>
              <a:t>	听了这首歌，你有什么感受？本词感情基调是怎样的？</a:t>
            </a:r>
            <a:endParaRPr lang="zh-CN" altLang="en-US" sz="2800" b="1"/>
          </a:p>
          <a:p>
            <a:pPr>
              <a:lnSpc>
                <a:spcPct val="145000"/>
              </a:lnSpc>
              <a:buNone/>
            </a:pPr>
            <a:endParaRPr lang="zh-CN" altLang="en-US" sz="2800" b="1"/>
          </a:p>
          <a:p>
            <a:pPr>
              <a:lnSpc>
                <a:spcPct val="145000"/>
              </a:lnSpc>
              <a:buNone/>
            </a:pPr>
            <a:endParaRPr lang="zh-CN" altLang="en-US" sz="2800" b="1"/>
          </a:p>
          <a:p>
            <a:pPr>
              <a:lnSpc>
                <a:spcPct val="145000"/>
              </a:lnSpc>
              <a:buNone/>
            </a:pPr>
            <a:endParaRPr lang="zh-CN" altLang="en-US" sz="1400" b="1"/>
          </a:p>
        </p:txBody>
      </p:sp>
      <p:pic>
        <p:nvPicPr>
          <p:cNvPr id="14339" name="Picture 3" descr="9130de0361428cfd09fa93a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5040" y="2353945"/>
            <a:ext cx="3074035" cy="38792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95">
                                            <p:txEl>
                                              <p:charRg st="5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2"/>
          <p:cNvSpPr txBox="1"/>
          <p:nvPr/>
        </p:nvSpPr>
        <p:spPr>
          <a:xfrm>
            <a:off x="141288" y="1068388"/>
            <a:ext cx="7710487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endParaRPr lang="zh-CN" altLang="en-US" sz="3200">
              <a:latin typeface="Corbel" panose="020B0503020204020204" pitchFamily="2" charset="0"/>
              <a:ea typeface="宋体" panose="02010600030101010101" pitchFamily="2" charset="-122"/>
            </a:endParaRPr>
          </a:p>
        </p:txBody>
      </p:sp>
      <p:sp>
        <p:nvSpPr>
          <p:cNvPr id="10242" name="文本框 1"/>
          <p:cNvSpPr txBox="1"/>
          <p:nvPr/>
        </p:nvSpPr>
        <p:spPr>
          <a:xfrm>
            <a:off x="1322388" y="1489393"/>
            <a:ext cx="5348287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zh-CN" sz="2800">
                <a:latin typeface="Corbel" panose="020B0503020204020204" pitchFamily="2" charset="0"/>
                <a:ea typeface="宋体" panose="02010600030101010101" pitchFamily="2" charset="-122"/>
              </a:rPr>
              <a:t>活动一：美美地听。</a:t>
            </a:r>
            <a:endParaRPr lang="zh-CN" altLang="zh-CN" sz="2800">
              <a:latin typeface="Corbel" panose="020B0503020204020204" pitchFamily="2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17345" y="2386330"/>
            <a:ext cx="449834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一、结合课下注释，自由朗读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17345" y="3048000"/>
            <a:ext cx="482092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二、听范读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17345" y="3677920"/>
            <a:ext cx="474154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三、找个别同学朗读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17345" y="4307840"/>
            <a:ext cx="254635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四、齐读</a:t>
            </a:r>
            <a:endParaRPr lang="zh-CN" altLang="en-US"/>
          </a:p>
        </p:txBody>
      </p:sp>
      <p:pic>
        <p:nvPicPr>
          <p:cNvPr id="6" name="ruiwen-201205230031-925307-254063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66800" y="1209040"/>
            <a:ext cx="6144260" cy="47218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84960" y="78105"/>
            <a:ext cx="597408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accent3"/>
                </a:solidFill>
                <a:ea typeface="华文行楷" pitchFamily="2" charset="-122"/>
                <a:sym typeface="+mn-ea"/>
              </a:rPr>
              <a:t>活动一 ：美美地听，感受诗词语言美</a:t>
            </a:r>
            <a:endParaRPr lang="zh-CN" altLang="en-US" sz="2800">
              <a:solidFill>
                <a:schemeClr val="accent3"/>
              </a:solidFill>
              <a:ea typeface="华文行楷" pitchFamily="2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49213" y="1390015"/>
            <a:ext cx="5915025" cy="1223963"/>
          </a:xfrm>
          <a:gradFill rotWithShape="1">
            <a:gsLst>
              <a:gs pos="0">
                <a:schemeClr val="accent1">
                  <a:alpha val="100000"/>
                </a:schemeClr>
              </a:gs>
              <a:gs pos="100000">
                <a:schemeClr val="bg1">
                  <a:alpha val="100000"/>
                </a:schemeClr>
              </a:gs>
            </a:gsLst>
            <a:path path="rect">
              <a:fillToRect l="100000" b="100000"/>
            </a:path>
            <a:tileRect/>
          </a:gradFill>
          <a:ln>
            <a:solidFill>
              <a:schemeClr val="accent1"/>
            </a:solidFill>
            <a:miter/>
          </a:ln>
          <a:effectLst>
            <a:outerShdw sy="50000" kx="-2453608" rotWithShape="0">
              <a:schemeClr val="bg2">
                <a:alpha val="50000"/>
              </a:schemeClr>
            </a:outerShdw>
          </a:effectLst>
        </p:spPr>
        <p:txBody>
          <a:bodyPr vert="horz" wrap="square" anchor="ctr"/>
          <a:p>
            <a:pPr algn="l"/>
            <a:r>
              <a:rPr lang="zh-CN" altLang="en-US" sz="4000">
                <a:ea typeface="华文行楷" pitchFamily="2" charset="-122"/>
              </a:rPr>
              <a:t>美美地听</a:t>
            </a:r>
            <a:br>
              <a:rPr lang="zh-CN" altLang="en-US" sz="4000">
                <a:ea typeface="华文行楷" pitchFamily="2" charset="-122"/>
              </a:rPr>
            </a:br>
            <a:r>
              <a:rPr lang="zh-CN" altLang="en-US" sz="4000">
                <a:ea typeface="华文行楷" pitchFamily="2" charset="-122"/>
              </a:rPr>
              <a:t>	</a:t>
            </a:r>
            <a:r>
              <a:rPr lang="en-US" altLang="zh-CN" sz="4000">
                <a:ea typeface="华文行楷" pitchFamily="2" charset="-122"/>
              </a:rPr>
              <a:t>——</a:t>
            </a:r>
            <a:r>
              <a:rPr lang="zh-CN" altLang="en-US" sz="4000">
                <a:ea typeface="华文行楷" pitchFamily="2" charset="-122"/>
              </a:rPr>
              <a:t>感受词的语言美 </a:t>
            </a:r>
            <a:endParaRPr lang="zh-CN" altLang="en-US" sz="4000">
              <a:ea typeface="华文行楷" pitchFamily="2" charset="-122"/>
            </a:endParaRPr>
          </a:p>
        </p:txBody>
      </p:sp>
      <p:pic>
        <p:nvPicPr>
          <p:cNvPr id="14339" name="Picture 3" descr="9130de0361428cfd09fa93a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5040" y="2353945"/>
            <a:ext cx="3074035" cy="38792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52095" y="3084830"/>
            <a:ext cx="5472430" cy="3183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5000"/>
              </a:lnSpc>
              <a:buNone/>
            </a:pPr>
            <a:r>
              <a:rPr lang="zh-CN" altLang="en-US" sz="2800" b="1">
                <a:solidFill>
                  <a:schemeClr val="accent2"/>
                </a:solidFill>
                <a:sym typeface="+mn-ea"/>
              </a:rPr>
              <a:t>想一想：</a:t>
            </a:r>
            <a:endParaRPr lang="zh-CN" altLang="en-US" sz="2800" b="1">
              <a:solidFill>
                <a:schemeClr val="accent2"/>
              </a:solidFill>
            </a:endParaRPr>
          </a:p>
          <a:p>
            <a:pPr>
              <a:lnSpc>
                <a:spcPct val="145000"/>
              </a:lnSpc>
              <a:buNone/>
            </a:pPr>
            <a:r>
              <a:rPr lang="zh-CN" altLang="en-US" sz="2800" b="1">
                <a:sym typeface="+mn-ea"/>
              </a:rPr>
              <a:t>	</a:t>
            </a:r>
            <a:r>
              <a:rPr lang="en-US" altLang="zh-CN" sz="2800" b="1">
                <a:sym typeface="+mn-ea"/>
              </a:rPr>
              <a:t>A</a:t>
            </a:r>
            <a:r>
              <a:rPr lang="zh-CN" altLang="en-US" sz="2800" b="1">
                <a:sym typeface="+mn-ea"/>
              </a:rPr>
              <a:t>、这首词的内容是什么？你能概括一下吗？</a:t>
            </a:r>
            <a:endParaRPr lang="zh-CN" altLang="en-US" sz="2800" b="1"/>
          </a:p>
          <a:p>
            <a:pPr>
              <a:lnSpc>
                <a:spcPct val="145000"/>
              </a:lnSpc>
              <a:buNone/>
            </a:pPr>
            <a:r>
              <a:rPr lang="zh-CN" altLang="en-US" sz="2800" b="1">
                <a:sym typeface="+mn-ea"/>
              </a:rPr>
              <a:t>	</a:t>
            </a:r>
            <a:r>
              <a:rPr lang="en-US" altLang="zh-CN" sz="2800" b="1">
                <a:sym typeface="+mn-ea"/>
              </a:rPr>
              <a:t>B</a:t>
            </a:r>
            <a:r>
              <a:rPr lang="zh-CN" altLang="en-US" sz="2800" b="1">
                <a:sym typeface="+mn-ea"/>
              </a:rPr>
              <a:t>．词中哪句最能体现这个内容呢？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2"/>
          <p:cNvSpPr txBox="1"/>
          <p:nvPr/>
        </p:nvSpPr>
        <p:spPr>
          <a:xfrm>
            <a:off x="141288" y="1068388"/>
            <a:ext cx="7710487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endParaRPr lang="zh-CN" altLang="en-US" sz="3200">
              <a:latin typeface="Corbel" panose="020B0503020204020204" pitchFamily="2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6025" y="144780"/>
            <a:ext cx="671195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accent3"/>
                </a:solidFill>
              </a:rPr>
              <a:t>活动二：美美地读，深入分析文本</a:t>
            </a:r>
            <a:endParaRPr lang="zh-CN" altLang="en-US" sz="2800">
              <a:solidFill>
                <a:schemeClr val="accent3"/>
              </a:solidFill>
            </a:endParaRPr>
          </a:p>
        </p:txBody>
      </p:sp>
      <p:sp>
        <p:nvSpPr>
          <p:cNvPr id="6147" name="Text Box 3"/>
          <p:cNvSpPr txBox="1"/>
          <p:nvPr/>
        </p:nvSpPr>
        <p:spPr>
          <a:xfrm>
            <a:off x="2604135" y="1104265"/>
            <a:ext cx="4114800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latin typeface="隶书" pitchFamily="1" charset="-122"/>
                <a:ea typeface="隶书" pitchFamily="1" charset="-122"/>
              </a:rPr>
              <a:t>雨霖铃 柳永</a:t>
            </a:r>
            <a:endParaRPr lang="zh-CN" altLang="en-US" sz="2800" dirty="0"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3220" y="1652905"/>
            <a:ext cx="8595995" cy="3117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lvl="0" indent="-342900" eaLnBrk="1" hangingPunct="1">
              <a:lnSpc>
                <a:spcPct val="115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  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寒</a:t>
            </a:r>
            <a:r>
              <a:rPr lang="zh-CN" altLang="en-US" sz="2800" b="1" dirty="0">
                <a:solidFill>
                  <a:srgbClr val="CC0099"/>
                </a:solidFill>
                <a:latin typeface="隶书" pitchFamily="1" charset="-122"/>
                <a:ea typeface="隶书" pitchFamily="1" charset="-122"/>
                <a:sym typeface="+mn-ea"/>
              </a:rPr>
              <a:t>蝉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凄切，对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长亭</a:t>
            </a:r>
            <a:r>
              <a:rPr lang="zh-CN" altLang="en-US" sz="2800" b="1" dirty="0">
                <a:solidFill>
                  <a:srgbClr val="CC0099"/>
                </a:solidFill>
                <a:latin typeface="隶书" pitchFamily="1" charset="-122"/>
                <a:ea typeface="隶书" pitchFamily="1" charset="-122"/>
                <a:sym typeface="+mn-ea"/>
              </a:rPr>
              <a:t>晚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，骤雨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CC0099"/>
                </a:solidFill>
                <a:latin typeface="隶书" pitchFamily="1" charset="-122"/>
                <a:ea typeface="隶书" pitchFamily="1" charset="-122"/>
                <a:sym typeface="+mn-ea"/>
              </a:rPr>
              <a:t>初歇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。都门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帐饮</a:t>
            </a:r>
            <a:r>
              <a:rPr lang="zh-CN" altLang="en-US" sz="2800" b="1" dirty="0">
                <a:solidFill>
                  <a:srgbClr val="CC0099"/>
                </a:solidFill>
                <a:latin typeface="隶书" pitchFamily="1" charset="-122"/>
                <a:ea typeface="隶书" pitchFamily="1" charset="-122"/>
                <a:sym typeface="+mn-ea"/>
              </a:rPr>
              <a:t>无绪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，留恋处，兰舟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CC0099"/>
                </a:solidFill>
                <a:latin typeface="隶书" pitchFamily="1" charset="-122"/>
                <a:ea typeface="隶书" pitchFamily="1" charset="-122"/>
                <a:sym typeface="+mn-ea"/>
              </a:rPr>
              <a:t>催发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。执手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相看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CC0099"/>
                </a:solidFill>
                <a:latin typeface="隶书" pitchFamily="1" charset="-122"/>
                <a:ea typeface="隶书" pitchFamily="1" charset="-122"/>
                <a:sym typeface="+mn-ea"/>
              </a:rPr>
              <a:t>泪眼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，</a:t>
            </a:r>
            <a:r>
              <a:rPr lang="zh-CN" altLang="en-US" sz="2800" b="1" dirty="0">
                <a:solidFill>
                  <a:srgbClr val="CC0099"/>
                </a:solidFill>
                <a:latin typeface="隶书" pitchFamily="1" charset="-122"/>
                <a:ea typeface="隶书" pitchFamily="1" charset="-122"/>
                <a:sym typeface="+mn-ea"/>
              </a:rPr>
              <a:t>竟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无语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凝噎。</a:t>
            </a:r>
            <a:r>
              <a:rPr lang="zh-CN" altLang="en-US" sz="2800" b="1" dirty="0">
                <a:solidFill>
                  <a:srgbClr val="CC0099"/>
                </a:solidFill>
                <a:latin typeface="隶书" pitchFamily="1" charset="-122"/>
                <a:ea typeface="隶书" pitchFamily="1" charset="-122"/>
                <a:sym typeface="+mn-ea"/>
              </a:rPr>
              <a:t>念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去去千里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烟波，暮霭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沈沈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楚天</a:t>
            </a:r>
            <a:r>
              <a:rPr lang="zh-CN" altLang="en-US" sz="2800" b="1" dirty="0">
                <a:solidFill>
                  <a:srgbClr val="CC0099"/>
                </a:solidFill>
                <a:latin typeface="隶书" pitchFamily="1" charset="-122"/>
                <a:ea typeface="隶书" pitchFamily="1" charset="-122"/>
                <a:sym typeface="+mn-ea"/>
              </a:rPr>
              <a:t>阔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。</a:t>
            </a:r>
            <a:endParaRPr lang="zh-CN" altLang="en-US" sz="2800" b="1" dirty="0">
              <a:solidFill>
                <a:srgbClr val="800000"/>
              </a:solidFill>
              <a:latin typeface="隶书" pitchFamily="1" charset="-122"/>
              <a:ea typeface="隶书" pitchFamily="1" charset="-122"/>
            </a:endParaRPr>
          </a:p>
          <a:p>
            <a:pPr marL="342900" lvl="0" indent="-342900" eaLnBrk="1" hangingPunct="1">
              <a:lnSpc>
                <a:spcPct val="115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    多情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自古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伤</a:t>
            </a:r>
            <a:r>
              <a:rPr lang="zh-CN" altLang="en-US" sz="2800" b="1" dirty="0">
                <a:solidFill>
                  <a:srgbClr val="CC0099"/>
                </a:solidFill>
                <a:latin typeface="隶书" pitchFamily="1" charset="-122"/>
                <a:ea typeface="隶书" pitchFamily="1" charset="-122"/>
                <a:sym typeface="+mn-ea"/>
              </a:rPr>
              <a:t>离别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。更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那堪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冷落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清秋节！今宵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酒醒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CC0099"/>
                </a:solidFill>
                <a:latin typeface="隶书" pitchFamily="1" charset="-122"/>
                <a:ea typeface="隶书" pitchFamily="1" charset="-122"/>
                <a:sym typeface="+mn-ea"/>
              </a:rPr>
              <a:t>何处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？杨柳岸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晓风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残月。此去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经年，应是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良辰好景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CC0099"/>
                </a:solidFill>
                <a:latin typeface="隶书" pitchFamily="1" charset="-122"/>
                <a:ea typeface="隶书" pitchFamily="1" charset="-122"/>
                <a:sym typeface="+mn-ea"/>
              </a:rPr>
              <a:t>虚设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。便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纵有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千种风情，更与</a:t>
            </a:r>
            <a:r>
              <a:rPr lang="en-US" altLang="zh-CN" sz="2800" b="1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CC0099"/>
                </a:solidFill>
                <a:latin typeface="隶书" pitchFamily="1" charset="-122"/>
                <a:ea typeface="隶书" pitchFamily="1" charset="-122"/>
                <a:sym typeface="+mn-ea"/>
              </a:rPr>
              <a:t>何人</a:t>
            </a:r>
            <a:r>
              <a:rPr lang="en-US" altLang="zh-CN" sz="2800" b="1">
                <a:solidFill>
                  <a:srgbClr val="CC0099"/>
                </a:solidFill>
                <a:latin typeface="隶书" pitchFamily="1" charset="-122"/>
                <a:ea typeface="隶书" pitchFamily="1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CC0099"/>
                </a:solidFill>
                <a:latin typeface="隶书" pitchFamily="1" charset="-122"/>
                <a:ea typeface="隶书" pitchFamily="1" charset="-122"/>
                <a:sym typeface="+mn-ea"/>
              </a:rPr>
              <a:t>说</a:t>
            </a:r>
            <a:r>
              <a:rPr lang="zh-CN" altLang="en-US" sz="2800" b="1" dirty="0">
                <a:solidFill>
                  <a:srgbClr val="800000"/>
                </a:solidFill>
                <a:latin typeface="隶书" pitchFamily="1" charset="-122"/>
                <a:ea typeface="隶书" pitchFamily="1" charset="-122"/>
                <a:sym typeface="+mn-ea"/>
              </a:rPr>
              <a:t>！</a:t>
            </a:r>
            <a:endParaRPr lang="zh-CN" altLang="en-US" sz="28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9"/>
          <p:cNvSpPr txBox="1"/>
          <p:nvPr/>
        </p:nvSpPr>
        <p:spPr>
          <a:xfrm>
            <a:off x="5605463" y="5803900"/>
            <a:ext cx="2938462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800" b="1" dirty="0">
                <a:solidFill>
                  <a:schemeClr val="bg1"/>
                </a:solidFill>
                <a:latin typeface="Corbel" panose="020B0503020204020204" pitchFamily="2" charset="0"/>
                <a:ea typeface="宋体" panose="02010600030101010101" pitchFamily="2" charset="-122"/>
              </a:rPr>
              <a:t>学校动漫社</a:t>
            </a:r>
            <a:r>
              <a:rPr lang="en-US" altLang="x-none" sz="2800" b="1" dirty="0">
                <a:solidFill>
                  <a:schemeClr val="bg1"/>
                </a:solidFill>
                <a:latin typeface="Corbel" panose="020B0503020204020204" pitchFamily="2" charset="0"/>
                <a:ea typeface="宋体" panose="02010600030101010101" pitchFamily="2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latin typeface="Corbel" panose="020B0503020204020204" pitchFamily="2" charset="0"/>
              <a:ea typeface="宋体" panose="02010600030101010101" pitchFamily="2" charset="-122"/>
            </a:endParaRPr>
          </a:p>
        </p:txBody>
      </p:sp>
      <p:sp>
        <p:nvSpPr>
          <p:cNvPr id="12292" name="文本框 13316"/>
          <p:cNvSpPr txBox="1"/>
          <p:nvPr/>
        </p:nvSpPr>
        <p:spPr>
          <a:xfrm>
            <a:off x="581025" y="4819650"/>
            <a:ext cx="7591425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zh-CN" altLang="en-US">
              <a:latin typeface="Corbel" panose="020B0503020204020204" pitchFamily="2" charset="0"/>
              <a:ea typeface="宋体" panose="02010600030101010101" pitchFamily="2" charset="-122"/>
            </a:endParaRPr>
          </a:p>
        </p:txBody>
      </p:sp>
      <p:sp>
        <p:nvSpPr>
          <p:cNvPr id="7170" name="Rectangle 2"/>
          <p:cNvSpPr>
            <a:spLocks noRot="1"/>
          </p:cNvSpPr>
          <p:nvPr/>
        </p:nvSpPr>
        <p:spPr>
          <a:xfrm>
            <a:off x="-7620" y="1171575"/>
            <a:ext cx="876935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lnSpc>
                <a:spcPct val="115000"/>
              </a:lnSpc>
              <a:spcBef>
                <a:spcPct val="20000"/>
              </a:spcBef>
            </a:pPr>
            <a:r>
              <a:rPr lang="en-US" altLang="zh-CN" sz="3600">
                <a:solidFill>
                  <a:srgbClr val="800000"/>
                </a:solidFill>
                <a:latin typeface="隶书" pitchFamily="1" charset="-122"/>
                <a:ea typeface="隶书" pitchFamily="1" charset="-122"/>
              </a:rPr>
              <a:t>     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寒蝉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凄切，对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长亭晚，骤雨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初歇。都门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帐饮无绪，留恋处，兰舟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催发。执手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相看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泪眼，竟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无语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凝噎。念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去去千里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烟波，暮霭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沈沈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楚天阔。</a:t>
            </a:r>
            <a:endParaRPr lang="zh-CN" altLang="en-US" sz="3200" b="1" dirty="0">
              <a:solidFill>
                <a:srgbClr val="006600"/>
              </a:solidFill>
              <a:latin typeface="隶书" pitchFamily="1" charset="-122"/>
              <a:ea typeface="隶书" pitchFamily="1" charset="-122"/>
            </a:endParaRPr>
          </a:p>
          <a:p>
            <a:pPr marL="342900" lvl="0" indent="-342900" eaLnBrk="1" hangingPunct="1">
              <a:lnSpc>
                <a:spcPct val="11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     多情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自古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伤离别。更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那堪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冷落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清秋节！今宵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酒醒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何处？杨柳岸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晓风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残月。此去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经年，应是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良辰好景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虚设。便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纵有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千种风情，更与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何人</a:t>
            </a:r>
            <a:r>
              <a:rPr lang="en-US" altLang="zh-CN" sz="3200" b="1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/</a:t>
            </a:r>
            <a:r>
              <a:rPr lang="zh-CN" altLang="en-US" sz="3200" b="1" dirty="0">
                <a:solidFill>
                  <a:srgbClr val="006600"/>
                </a:solidFill>
                <a:latin typeface="隶书" pitchFamily="1" charset="-122"/>
                <a:ea typeface="隶书" pitchFamily="1" charset="-122"/>
              </a:rPr>
              <a:t>说！</a:t>
            </a:r>
            <a:endParaRPr lang="zh-CN" altLang="en-US" sz="3200" b="1" dirty="0">
              <a:solidFill>
                <a:srgbClr val="006600"/>
              </a:solidFill>
              <a:latin typeface="隶书" pitchFamily="1" charset="-122"/>
              <a:ea typeface="隶书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4" name="Text Box 5"/>
          <p:cNvSpPr txBox="1"/>
          <p:nvPr/>
        </p:nvSpPr>
        <p:spPr>
          <a:xfrm>
            <a:off x="3492500" y="1701800"/>
            <a:ext cx="182563" cy="365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Text Box 12"/>
          <p:cNvSpPr txBox="1"/>
          <p:nvPr/>
        </p:nvSpPr>
        <p:spPr>
          <a:xfrm>
            <a:off x="250825" y="404813"/>
            <a:ext cx="23050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Text Box 13"/>
          <p:cNvSpPr txBox="1"/>
          <p:nvPr/>
        </p:nvSpPr>
        <p:spPr>
          <a:xfrm>
            <a:off x="106363" y="21908"/>
            <a:ext cx="28813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整体感知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Rectangle 3"/>
          <p:cNvSpPr/>
          <p:nvPr/>
        </p:nvSpPr>
        <p:spPr>
          <a:xfrm>
            <a:off x="1544955" y="1545273"/>
            <a:ext cx="8229600" cy="45259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>
              <a:buFont typeface="Wingdings 2" pitchFamily="18" charset="2"/>
              <a:buNone/>
            </a:pPr>
            <a:r>
              <a:rPr lang="zh-CN" altLang="en-US" dirty="0"/>
              <a:t>离别之前          勾勒环境</a:t>
            </a:r>
            <a:endParaRPr lang="zh-CN" altLang="en-US" dirty="0"/>
          </a:p>
          <a:p>
            <a:pPr lvl="0" eaLnBrk="1" hangingPunct="1">
              <a:buFont typeface="Wingdings 2" pitchFamily="18" charset="2"/>
              <a:buNone/>
            </a:pPr>
            <a:endParaRPr lang="zh-CN" altLang="en-US" dirty="0"/>
          </a:p>
          <a:p>
            <a:pPr lvl="0" eaLnBrk="1" hangingPunct="1">
              <a:buFont typeface="Wingdings 2" pitchFamily="18" charset="2"/>
              <a:buNone/>
            </a:pPr>
            <a:r>
              <a:rPr lang="zh-CN" altLang="en-US" dirty="0"/>
              <a:t>离别之时          描写情态</a:t>
            </a:r>
            <a:endParaRPr lang="zh-CN" altLang="en-US" dirty="0"/>
          </a:p>
          <a:p>
            <a:pPr lvl="0" eaLnBrk="1" hangingPunct="1">
              <a:buFont typeface="Wingdings 2" pitchFamily="18" charset="2"/>
              <a:buNone/>
            </a:pPr>
            <a:endParaRPr lang="zh-CN" altLang="en-US" dirty="0"/>
          </a:p>
          <a:p>
            <a:pPr lvl="0" eaLnBrk="1" hangingPunct="1">
              <a:buFont typeface="Wingdings 2" pitchFamily="18" charset="2"/>
              <a:buNone/>
            </a:pPr>
            <a:r>
              <a:rPr lang="zh-CN" altLang="en-US" dirty="0"/>
              <a:t>离别之后          刻画心理</a:t>
            </a:r>
            <a:endParaRPr lang="zh-CN" altLang="en-US" dirty="0"/>
          </a:p>
          <a:p>
            <a:pPr lvl="0" eaLnBrk="1" hangingPunct="1">
              <a:buFont typeface="Wingdings 2" pitchFamily="18" charset="2"/>
              <a:buNone/>
            </a:pPr>
            <a:endParaRPr lang="en-US" altLang="zh-CN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rbel"/>
        <a:ea typeface="华文楷体"/>
        <a:cs typeface=""/>
      </a:majorFont>
      <a:minorFont>
        <a:latin typeface="Corbe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rbel"/>
        <a:ea typeface="华文楷体"/>
        <a:cs typeface=""/>
      </a:majorFont>
      <a:minorFont>
        <a:latin typeface="Corbe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rbel"/>
        <a:ea typeface="华文楷体"/>
        <a:cs typeface=""/>
      </a:majorFont>
      <a:minorFont>
        <a:latin typeface="Corbel"/>
        <a:ea typeface="华文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1838</Words>
  <Application>WPS 演示</Application>
  <PresentationFormat/>
  <Paragraphs>198</Paragraphs>
  <Slides>21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21</vt:i4>
      </vt:variant>
    </vt:vector>
  </HeadingPairs>
  <TitlesOfParts>
    <vt:vector size="45" baseType="lpstr">
      <vt:lpstr>Arial</vt:lpstr>
      <vt:lpstr>宋体</vt:lpstr>
      <vt:lpstr>Wingdings</vt:lpstr>
      <vt:lpstr>Corbel</vt:lpstr>
      <vt:lpstr>华文楷体</vt:lpstr>
      <vt:lpstr>Calibri</vt:lpstr>
      <vt:lpstr>华文行楷</vt:lpstr>
      <vt:lpstr>微软雅黑</vt:lpstr>
      <vt:lpstr>华文楷体</vt:lpstr>
      <vt:lpstr>隶书</vt:lpstr>
      <vt:lpstr>Wingdings 2</vt:lpstr>
      <vt:lpstr>黑体</vt:lpstr>
      <vt:lpstr>Times New Roman</vt:lpstr>
      <vt:lpstr>华文彩云</vt:lpstr>
      <vt:lpstr>华文新魏</vt:lpstr>
      <vt:lpstr>方正舒体</vt:lpstr>
      <vt:lpstr>Verdana</vt:lpstr>
      <vt:lpstr>迷你简启体</vt:lpstr>
      <vt:lpstr>Wingdings</vt:lpstr>
      <vt:lpstr>1_Office 主题​​</vt:lpstr>
      <vt:lpstr>2_Office 主题​​</vt:lpstr>
      <vt:lpstr>1_自定义设计方案</vt:lpstr>
      <vt:lpstr>自定义设计方案</vt:lpstr>
      <vt:lpstr>3_Office 主题​​</vt:lpstr>
      <vt:lpstr>雨霖铃</vt:lpstr>
      <vt:lpstr>PowerPoint 演示文稿</vt:lpstr>
      <vt:lpstr>PowerPoint 演示文稿</vt:lpstr>
      <vt:lpstr>美美地听 	——感受词的语言美 </vt:lpstr>
      <vt:lpstr>PowerPoint 演示文稿</vt:lpstr>
      <vt:lpstr>美美地听 	——感受词的语言美 </vt:lpstr>
      <vt:lpstr>PowerPoint 演示文稿</vt:lpstr>
      <vt:lpstr>PowerPoint 演示文稿</vt:lpstr>
      <vt:lpstr>PowerPoint 演示文稿</vt:lpstr>
      <vt:lpstr>“寒蝉凄切，对长亭晚，骤雨初歇。”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课文小结 </vt:lpstr>
      <vt:lpstr>PowerPoint 演示文稿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黄嘉琳</dc:creator>
  <cp:lastModifiedBy>Administrator</cp:lastModifiedBy>
  <cp:revision>221</cp:revision>
  <dcterms:created xsi:type="dcterms:W3CDTF">2012-08-21T13:16:00Z</dcterms:created>
  <dcterms:modified xsi:type="dcterms:W3CDTF">2017-04-30T05:14:28Z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