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</p:sldMasterIdLst>
  <p:notesMasterIdLst>
    <p:notesMasterId r:id="rId39"/>
  </p:notesMasterIdLst>
  <p:sldIdLst>
    <p:sldId id="257" r:id="rId12"/>
    <p:sldId id="263" r:id="rId13"/>
    <p:sldId id="268" r:id="rId14"/>
    <p:sldId id="265" r:id="rId15"/>
    <p:sldId id="262" r:id="rId16"/>
    <p:sldId id="264" r:id="rId17"/>
    <p:sldId id="266" r:id="rId18"/>
    <p:sldId id="260" r:id="rId19"/>
    <p:sldId id="267" r:id="rId20"/>
    <p:sldId id="261" r:id="rId21"/>
    <p:sldId id="270" r:id="rId22"/>
    <p:sldId id="284" r:id="rId23"/>
    <p:sldId id="285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80" r:id="rId33"/>
    <p:sldId id="279" r:id="rId34"/>
    <p:sldId id="258" r:id="rId35"/>
    <p:sldId id="281" r:id="rId36"/>
    <p:sldId id="282" r:id="rId37"/>
    <p:sldId id="283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smtClean="0">
                <a:ea typeface="+mn-ea"/>
              </a:defRPr>
            </a:lvl1pPr>
          </a:lstStyle>
          <a:p>
            <a:pPr>
              <a:defRPr/>
            </a:pPr>
            <a:fld id="{DCBADE09-FAD4-4E02-807C-022861143393}" type="datetimeFigureOut">
              <a:rPr lang="zh-CN" altLang="en-US"/>
              <a:pPr>
                <a:defRPr/>
              </a:pPr>
              <a:t>2013-11-24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smtClean="0">
                <a:ea typeface="+mn-ea"/>
              </a:defRPr>
            </a:lvl1pPr>
          </a:lstStyle>
          <a:p>
            <a:pPr>
              <a:defRPr/>
            </a:pPr>
            <a:fld id="{BE9ED64F-6BC0-4D1E-9FEF-94E00A9CC4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963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2FACCB05-8801-4BB6-A41F-5B2345860FCA}" type="slidenum">
              <a:rPr lang="en-US" altLang="zh-CN">
                <a:ea typeface="宋体" pitchFamily="2" charset="-122"/>
              </a:rPr>
              <a:pPr/>
              <a:t>2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60771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136946FC-04BB-49D7-BB2A-712E86358C80}" type="slidenum">
              <a:rPr lang="en-US" altLang="zh-CN">
                <a:ea typeface="宋体" pitchFamily="2" charset="-122"/>
              </a:rPr>
              <a:pPr/>
              <a:t>26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69987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F7000878-4F33-4C2C-8D3C-1FFF0E77C4CB}" type="slidenum">
              <a:rPr lang="en-US" altLang="zh-CN">
                <a:ea typeface="宋体" pitchFamily="2" charset="-122"/>
              </a:rPr>
              <a:pPr/>
              <a:t>27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71011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5FB9813F-0ACA-432C-B742-B48E88E37BD9}" type="slidenum">
              <a:rPr lang="en-US" altLang="zh-CN">
                <a:ea typeface="宋体" pitchFamily="2" charset="-122"/>
              </a:rPr>
              <a:pPr/>
              <a:t>6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61795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51400DE5-D5FB-41B5-A8CB-376A4111DB18}" type="slidenum">
              <a:rPr lang="en-US" altLang="zh-CN">
                <a:ea typeface="宋体" pitchFamily="2" charset="-122"/>
              </a:rPr>
              <a:pPr/>
              <a:t>11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62819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BD7186D1-706E-4335-A680-9E82E202359A}" type="slidenum">
              <a:rPr lang="en-US" altLang="zh-CN">
                <a:ea typeface="宋体" pitchFamily="2" charset="-122"/>
              </a:rPr>
              <a:pPr/>
              <a:t>14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63843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A3B555B2-6902-4584-9999-1D3A0E1EBADC}" type="slidenum">
              <a:rPr lang="en-US" altLang="zh-CN">
                <a:ea typeface="宋体" pitchFamily="2" charset="-122"/>
              </a:rPr>
              <a:pPr/>
              <a:t>19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64867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BFA84424-4F6F-44D1-A0BA-68B9946BADD8}" type="slidenum">
              <a:rPr lang="en-US" altLang="zh-CN">
                <a:ea typeface="宋体" pitchFamily="2" charset="-122"/>
              </a:rPr>
              <a:pPr/>
              <a:t>20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65891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C28534E4-7478-4884-B423-39170752006C}" type="slidenum">
              <a:rPr lang="en-US" altLang="zh-CN">
                <a:ea typeface="宋体" pitchFamily="2" charset="-122"/>
              </a:rPr>
              <a:pPr/>
              <a:t>21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66915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B70B1C42-BBC7-46D5-AB02-A8FC19B1ECE0}" type="slidenum">
              <a:rPr lang="en-US" altLang="zh-CN">
                <a:ea typeface="宋体" pitchFamily="2" charset="-122"/>
              </a:rPr>
              <a:pPr/>
              <a:t>23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67939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BE49C467-556F-447E-9CD3-F443CEEA0969}" type="slidenum">
              <a:rPr lang="en-US" altLang="zh-CN">
                <a:ea typeface="宋体" pitchFamily="2" charset="-122"/>
              </a:rPr>
              <a:pPr/>
              <a:t>25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68963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9525"/>
            <a:ext cx="9145588" cy="6870700"/>
            <a:chOff x="0" y="0"/>
            <a:chExt cx="9145682" cy="5155724"/>
          </a:xfrm>
        </p:grpSpPr>
        <p:pic>
          <p:nvPicPr>
            <p:cNvPr id="5" name="Picture 2" descr="G:\壁纸\2.pn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5682" cy="5155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295413" y="3916825"/>
              <a:ext cx="7696279" cy="836257"/>
              <a:chOff x="13" y="264"/>
              <a:chExt cx="7696279" cy="836257"/>
            </a:xfrm>
          </p:grpSpPr>
          <p:sp>
            <p:nvSpPr>
              <p:cNvPr id="7" name="TextBox 4"/>
              <p:cNvSpPr txBox="1">
                <a:spLocks noChangeArrowheads="1"/>
              </p:cNvSpPr>
              <p:nvPr userDrawn="1"/>
            </p:nvSpPr>
            <p:spPr bwMode="auto">
              <a:xfrm>
                <a:off x="5410269" y="265"/>
                <a:ext cx="2286023" cy="7921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91432" tIns="45715" rIns="91432" bIns="45715">
                <a:spAutoFit/>
              </a:bodyPr>
              <a:lstStyle/>
              <a:p>
                <a:pPr lvl="1">
                  <a:defRPr/>
                </a:pPr>
                <a:endParaRPr lang="zh-CN" altLang="zh-CN">
                  <a:solidFill>
                    <a:srgbClr val="000000"/>
                  </a:solidFill>
                </a:endParaRPr>
              </a:p>
            </p:txBody>
          </p:sp>
          <p:sp>
            <p:nvSpPr>
              <p:cNvPr id="8" name="TextBox 5"/>
              <p:cNvSpPr txBox="1">
                <a:spLocks noChangeArrowheads="1"/>
              </p:cNvSpPr>
              <p:nvPr userDrawn="1"/>
            </p:nvSpPr>
            <p:spPr bwMode="auto">
              <a:xfrm>
                <a:off x="13" y="190864"/>
                <a:ext cx="533405" cy="6456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91432" tIns="45715" rIns="91432" bIns="45715">
                <a:spAutoFit/>
              </a:bodyPr>
              <a:lstStyle/>
              <a:p>
                <a:pPr>
                  <a:defRPr/>
                </a:pPr>
                <a:r>
                  <a:rPr lang="zh-CN" altLang="en-US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華康流風體" pitchFamily="1" charset="-122"/>
                    <a:ea typeface="華康流風體" pitchFamily="1" charset="-122"/>
                  </a:rPr>
                  <a:t>青衣</a:t>
                </a:r>
              </a:p>
            </p:txBody>
          </p:sp>
        </p:grpSp>
      </p:grpSp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844800" y="933450"/>
            <a:ext cx="5688013" cy="1374775"/>
          </a:xfrm>
        </p:spPr>
        <p:txBody>
          <a:bodyPr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844800" y="2470150"/>
            <a:ext cx="5689600" cy="7683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D1CC923B-F997-4560-9A64-E2C6B2E72792}" type="datetime1">
              <a:rPr lang="zh-CN" altLang="en-US"/>
              <a:pPr>
                <a:defRPr/>
              </a:pPr>
              <a:t>2013-11-24</a:t>
            </a:fld>
            <a:endParaRPr lang="zh-CN" alt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F270C88F-DCF0-423C-928E-70302E8A123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14261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880F3F90-CE61-488B-8421-088B48895C92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0672F058-AA82-4D83-8BCA-8878DA62527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3290463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FFFFFF"/>
              </a:solidFill>
              <a:latin typeface="Arial" charset="0"/>
              <a:ea typeface="+mn-ea"/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</p:grpSp>
      <p:sp>
        <p:nvSpPr>
          <p:cNvPr id="4712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712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FA23347-FF2E-4651-B55D-6C0D54A183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448218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6C6EC35-B410-492C-9EC4-40631E9C23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66055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A6E94A9-AE7D-4441-862F-4007BB76C1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907551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8B150B0-32E8-47CC-9AA1-0A4C12F6E4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48987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A25A88-5926-47BF-9E45-8D1146748A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897483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14E13AF-3EB0-4ADB-911E-10700E2A00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281592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943A253-2E7A-4450-9E76-8B6C2D9DEF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963876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A97E16F-C380-4D58-8C6D-22298554B2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559217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E441645-E9A6-40CF-B5E5-4B8FB1B295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29338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D31FDF4-BD36-499E-9B02-EC4CE380E5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165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6225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6225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53FB682F-F8D5-4B6E-9325-B94F60064CFC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B56F1EA5-B1BE-4C38-A7E3-A8DC252218E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476792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D138061-E12E-471D-BB10-3725F72F8D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067958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83947BC-3EE6-4EF2-BC02-9AEBA2D445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029531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8BA9CB3-6DDA-4175-9619-92D90F2280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141498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012BC04-2EBE-4E09-936E-F0E0208AE1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533775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60A11C8-A749-45D1-9E62-6FDEEEBEBA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887281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693375C-75E2-4992-A070-E465A55CE3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62399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2D0B9D1-A3CB-480E-AE48-D336F89DA5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14698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C687869-266C-4CFC-813A-5D7A8FF920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36868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185C00A-ED48-48AE-9C7D-91181E30D7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289332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B9B0EED-5897-4808-8A8B-3A2AD2C000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5411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925F41BC-591E-4431-8C41-06D8209BD4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739865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C58A704-7DED-4209-AF45-6EED4C3015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260295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0F529D1-333E-4C13-A207-F9CA79FE03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5498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71D70643-99E5-4E97-B9D6-7F3A8E1C4F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1630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01DDB60-7891-4B03-9C1D-E2EC0A0E0F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53458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15715CD0-A009-4D60-A9AE-851A66AFA3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1587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2F27F960-8CF3-4207-883B-40EC7E5E70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31598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E90CA6B-2032-47A1-A3F5-3315A77D32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26209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6054F4B-231A-4F97-92CB-5DAB34174F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4988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A14FA95D-96F1-44C5-8B3C-D716E5C90B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1365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26189ECC-1ED4-4719-9DE5-8642C33699CA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77D855D1-CF6C-4FBF-8E45-957EE597101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76361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DD70EC8-D244-4B90-AACF-1AE997ADAD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95313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1EBAE559-9F5E-4A53-8D67-84B1CEF38B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94851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0AD99FB2-C07B-459D-A965-118CFA7B87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84686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11427E2-29B7-4F27-A360-EE0EA5E63E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02456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F01B10E-4B44-4533-92DE-7CF1F69C31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68785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0F1B136-12D9-419F-9DCB-185F03EC5F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2491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146A09AD-F4B5-4595-8750-2C64DC140A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54601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24B778B0-8369-4505-BDAA-7AB4A32B32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45074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4B6DD9E-BA0A-4285-82CD-2A50DA7486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61169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1D1BC4B4-714E-4AF4-B524-1914733CB4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006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A371E326-344F-4140-A528-12F5021496B4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9AFED747-0A51-4222-BDAF-FC587A4A34D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504177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AA7804F1-1835-43D0-9E06-E3919360AC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7737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061A5710-F42C-4BEB-886E-68223A05D5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95770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AE8BFE3-F656-4A9A-A4D8-16EFFF9DC7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08143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002230D-E971-4A56-8734-91E35EA795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10440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3B8653A-A0A2-454B-BCB1-14200EAD2E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14312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703F676-03A0-4E7D-B5E4-39520C4763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83326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3CC33DCB-0683-48E1-9FEF-A8E8C87182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95713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8F794F08-DDA0-4A48-85AB-B059DB4685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61038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7F754FAB-BFB7-45F5-8A17-8E5E19C754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59332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FC4C45C0-6DB9-4617-B61C-1FEEBD2F1B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416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98FF405B-4512-4032-890A-8A695EA1B376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D509C871-78B6-4DA1-8ADF-B226857BC3E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047029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3D64379D-7B29-485A-B6A9-B1DC2E2CAE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68380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6DC64D3E-F5FA-4F3B-A795-BCCD88F923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87227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9ECE242-5BD9-400C-A070-5711846968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82257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A2C22831-D4DF-469D-BCDD-0489951648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7480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B5AF8A8-8DEA-4C07-B864-E9AC6CE28D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52356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14D21D2-3C83-404C-9338-FE2581E7E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10509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2A641F8-9FAD-4B3A-BD1A-ACD6DBC65F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70831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1575715D-1461-451B-B246-9B987F84F8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65584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C4842D7-2C4A-4CAC-B9EB-4EA851C6ED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27933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9F6E4F8-4323-4E8A-B075-5224E68009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106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E8E72A63-919C-4100-841B-413C5F9EEAC7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42091E8D-EE3D-4527-A014-434BEAEE336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440168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8925E35-3540-4C25-8515-A82FEA6F44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11246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A1AB5B4-C24F-4A76-B535-B4A6AE5E6F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50060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E7883FD-533B-46FB-ACA9-B67B88EBDF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98579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25232583-1CC7-42C5-9695-B813C76716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98397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3D70850-433F-4637-997A-0BAA2DAA9A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19138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A30CDDB-785F-44F3-AC99-ADAD5B435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44750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0D6CEA3B-8689-476C-941A-25C5D2E870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17666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A04D39B-E1F8-42BE-80B2-C08F8D737F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655088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1A3E526-056A-436B-914B-3B626B65F3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14943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70B72F6F-CCD4-479A-9014-3DC0FDD8A3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183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5B19666F-B1BE-46D7-BB37-1244187F6F87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63D27E01-B910-4E3E-8F1D-A3BE04992E1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3544228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108ACBBC-8018-4FC9-8065-260EF13D92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42429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7F22A516-B223-4E69-9C3A-5D31B0D807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14536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85372C6-6F21-4799-815D-5408EF6C64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39185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3E71A3D-8DAE-4708-B593-439462BFE6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147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56FFF2A-E7F3-4019-B524-3C6207BB33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85165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F95A1DF6-FB43-404A-83FC-DDC41A1B86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96963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A56E625-2A29-4952-8392-529BF69A2A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70224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D6EDB8F-6F24-4A4F-A071-9B01E23881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348021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F9D2876-5A34-48D2-85AA-1B26BFB4AA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46636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3AFD8F90-2E43-45FE-8A96-452CA13076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80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16C4482C-04BE-4D37-903C-7475DB39CF30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95EA87B3-2BA4-4C80-9BB4-67338AB8AF1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762213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3BA49603-72CE-4340-B78B-25C927C93D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096954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213DB4B7-81B0-4F58-BF7C-760B64A527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72589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85E1763E-3E30-4DA1-84BF-1E4F34C85F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331228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72AAABE3-5DD8-46D2-B988-06B835806F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80759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2185D21F-4AEA-4F60-A75C-CBCDB47226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82803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94D41C87-5BDB-43D9-BB1C-F84E9FA1C4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180505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15FD1D2A-578B-4400-849D-6F2B49C1A6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692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D8C8BEB-64B4-48B4-AEF1-1E2A22ADB7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542447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F783C04-9C96-480D-8672-879C842413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403341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01E4B0AB-3607-4179-8B8C-23CB79909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6525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D6B75EF8-AACC-4D19-8FE1-B9982750DEE3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474611B5-226D-4836-9795-6E9A9B389CF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489708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0E3E8B46-D2BC-4E41-9979-188ECFA0D0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361571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C776AA1-899A-4091-81ED-F1C12B5F23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43186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FCC55771-0FE2-4D87-9102-1A346A2504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326572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6EDA34E-DC9B-43A6-A7F0-A486C43A75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272610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14EB4AF-34C3-4F2B-B879-B6B0720978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84202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FA8AD129-8FEA-4C9A-A734-C0178C95AA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965994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0BAB4C08-A1FD-40CF-A484-300CDCCBC8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285626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70AF7C48-FB97-41B8-8945-F174372A33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329512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E3E7786-3CD1-43D9-8F7B-0313A47DF4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739485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A3C855F2-0A5C-4001-849B-001680DFD1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8540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3FFD96B8-A50B-44A7-970F-1BAE34CCCEFB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+mn-ea"/>
              </a:defRPr>
            </a:lvl1pPr>
          </a:lstStyle>
          <a:p>
            <a:pPr>
              <a:defRPr/>
            </a:pPr>
            <a:fld id="{53C1A284-7120-47ED-8A59-14F5560C036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2393501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2539C45A-8A57-4F28-9D8B-207B5076B0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772017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65A1BBD9-3679-41C3-8F92-ED525E94E2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109236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9D1C7013-9F81-49A6-9D78-B2DCBEA07C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037679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9E637BE0-CD1D-4709-A3FC-6DEF2837B4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128066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9E4D775-E442-4CEC-B489-A2BAD6C38D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3334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D0A10772-76C4-4ED9-B8FC-8B973B77CB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226598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BFACE3F-9F41-4F5F-9B48-7DD1551022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9933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5699DBD-95C1-45CE-89B7-F8CB709131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618779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81685D83-49C2-4375-842B-4D16FB3C4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821649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FA13FF42-230C-4CEF-9075-C168BDE746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849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-9525"/>
            <a:ext cx="9145588" cy="6870700"/>
            <a:chOff x="0" y="0"/>
            <a:chExt cx="9145682" cy="5155724"/>
          </a:xfrm>
        </p:grpSpPr>
        <p:pic>
          <p:nvPicPr>
            <p:cNvPr id="1033" name="Picture 2" descr="G:\壁纸\2.png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5682" cy="5155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1295400" y="3916561"/>
              <a:ext cx="7696200" cy="836950"/>
              <a:chOff x="0" y="0"/>
              <a:chExt cx="7696200" cy="836950"/>
            </a:xfrm>
          </p:grpSpPr>
          <p:sp>
            <p:nvSpPr>
              <p:cNvPr id="3077" name="TextBox 4"/>
              <p:cNvSpPr txBox="1">
                <a:spLocks noChangeArrowheads="1"/>
              </p:cNvSpPr>
              <p:nvPr userDrawn="1"/>
            </p:nvSpPr>
            <p:spPr bwMode="auto">
              <a:xfrm>
                <a:off x="5410269" y="264"/>
                <a:ext cx="2286023" cy="792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91432" tIns="45715" rIns="91432" bIns="45715">
                <a:spAutoFit/>
              </a:bodyPr>
              <a:lstStyle/>
              <a:p>
                <a:pPr lvl="1">
                  <a:defRPr/>
                </a:pPr>
                <a:endParaRPr lang="zh-CN" altLang="zh-CN">
                  <a:solidFill>
                    <a:srgbClr val="000000"/>
                  </a:solidFill>
                </a:endParaRPr>
              </a:p>
            </p:txBody>
          </p:sp>
          <p:sp>
            <p:nvSpPr>
              <p:cNvPr id="3078" name="TextBox 5"/>
              <p:cNvSpPr txBox="1">
                <a:spLocks noChangeArrowheads="1"/>
              </p:cNvSpPr>
              <p:nvPr userDrawn="1"/>
            </p:nvSpPr>
            <p:spPr bwMode="auto">
              <a:xfrm>
                <a:off x="13" y="190864"/>
                <a:ext cx="533405" cy="6456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91432" tIns="45715" rIns="91432" bIns="45715">
                <a:spAutoFit/>
              </a:bodyPr>
              <a:lstStyle/>
              <a:p>
                <a:pPr>
                  <a:defRPr/>
                </a:pPr>
                <a:r>
                  <a:rPr lang="zh-CN" altLang="en-US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華康流風體" pitchFamily="1" charset="-122"/>
                    <a:ea typeface="華康流風體" pitchFamily="1" charset="-122"/>
                  </a:rPr>
                  <a:t>青衣</a:t>
                </a:r>
              </a:p>
            </p:txBody>
          </p:sp>
        </p:grpSp>
      </p:grp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468313" y="260350"/>
            <a:ext cx="8280400" cy="5857875"/>
          </a:xfrm>
          <a:prstGeom prst="rect">
            <a:avLst/>
          </a:prstGeom>
          <a:solidFill>
            <a:schemeClr val="bg1">
              <a:alpha val="87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zh-CN" altLang="en-US" sz="2000">
              <a:solidFill>
                <a:srgbClr val="000000"/>
              </a:solidFill>
            </a:endParaRP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62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C507992-12A6-40F6-8015-593F88A08886}" type="datetime1">
              <a:rPr lang="zh-CN" altLang="en-US"/>
              <a:pPr>
                <a:defRPr/>
              </a:pPr>
              <a:t>2013-11-24</a:t>
            </a:fld>
            <a:endParaRPr lang="zh-CN" altLang="zh-CN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D40FDDF-A982-4FD8-9D5D-600CF7DE985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隶书" pitchFamily="1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隶书" pitchFamily="1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隶书" pitchFamily="1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隶书" pitchFamily="1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隶书" pitchFamily="1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隶书" pitchFamily="1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隶书" pitchFamily="1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隶书" pitchFamily="1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608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4608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</p:grpSp>
      <p:sp>
        <p:nvSpPr>
          <p:cNvPr id="4608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FFFFFF"/>
              </a:solidFill>
              <a:latin typeface="Arial" charset="0"/>
              <a:ea typeface="+mn-ea"/>
            </a:endParaRPr>
          </a:p>
        </p:txBody>
      </p:sp>
      <p:grpSp>
        <p:nvGrpSpPr>
          <p:cNvPr id="1024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4608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grpSp>
          <p:nvGrpSpPr>
            <p:cNvPr id="1025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608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4609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4609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4609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4609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</p:grpSp>
        <p:sp>
          <p:nvSpPr>
            <p:cNvPr id="4609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</p:grpSp>
      <p:grpSp>
        <p:nvGrpSpPr>
          <p:cNvPr id="1024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6096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46097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46098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46099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46100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46101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</p:grpSp>
      <p:sp>
        <p:nvSpPr>
          <p:cNvPr id="4610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610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10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10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6C9ECB37-9BB8-430B-93FA-E1E24FE321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B071F25-F387-43FC-AAC2-455BACFBED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120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5120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grpSp>
        <p:nvGrpSpPr>
          <p:cNvPr id="1127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121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5121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5121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5121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5121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5121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5121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5121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5121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grpSp>
          <p:nvGrpSpPr>
            <p:cNvPr id="1130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130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122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2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2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</p:grpSp>
          <p:sp>
            <p:nvSpPr>
              <p:cNvPr id="5122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5122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5122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grpSp>
            <p:nvGrpSpPr>
              <p:cNvPr id="1130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122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3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3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3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3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3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3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3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</p:grpSp>
        </p:grpSp>
      </p:grpSp>
      <p:grpSp>
        <p:nvGrpSpPr>
          <p:cNvPr id="1127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123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5123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</p:grpSp>
      <p:grpSp>
        <p:nvGrpSpPr>
          <p:cNvPr id="1127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127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124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 charset="0"/>
                  <a:ea typeface="+mn-ea"/>
                </a:endParaRPr>
              </a:p>
            </p:txBody>
          </p:sp>
          <p:grpSp>
            <p:nvGrpSpPr>
              <p:cNvPr id="1128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124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4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0" y="330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4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0" y="180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4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4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9" y="895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4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4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5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125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0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</p:grpSp>
        </p:grpSp>
        <p:sp>
          <p:nvSpPr>
            <p:cNvPr id="5125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latin typeface="Arial" charset="0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6B98A1EA-7EA5-4AD5-850E-3DF6E981C1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FA6736F3-1203-4F28-B7BF-92AB914AC8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FEDD9A16-0E05-40CF-BB04-4C9C96CA46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BA9DE775-5A30-4839-AA2E-FEFABA9F24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  <p:sldLayoutId id="2147483959" r:id="rId3"/>
    <p:sldLayoutId id="2147483960" r:id="rId4"/>
    <p:sldLayoutId id="2147483961" r:id="rId5"/>
    <p:sldLayoutId id="2147483962" r:id="rId6"/>
    <p:sldLayoutId id="2147483963" r:id="rId7"/>
    <p:sldLayoutId id="2147483964" r:id="rId8"/>
    <p:sldLayoutId id="2147483965" r:id="rId9"/>
    <p:sldLayoutId id="2147483966" r:id="rId10"/>
    <p:sldLayoutId id="21474839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826833BD-67F5-4334-BD48-2C23DD7BBD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02C9B51D-72D2-4CBC-9F07-43732363BE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7DA93058-92F7-40D4-BFF4-5C20AB380F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F13055DF-500D-4550-B11F-2146695A33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Relationship Id="rId5" Type="http://schemas.openxmlformats.org/officeDocument/2006/relationships/slide" Target="slide20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zhidao.baidu.com/search?word=%E9%BB%84%E5%8F%A3&amp;fr=qb_search_exp&amp;ie=utf8" TargetMode="External"/><Relationship Id="rId13" Type="http://schemas.openxmlformats.org/officeDocument/2006/relationships/hyperlink" Target="http://zhidao.baidu.com/search?word=%E7%A0%B4%E7%93%9C&amp;fr=qb_search_exp&amp;ie=utf8" TargetMode="External"/><Relationship Id="rId3" Type="http://schemas.openxmlformats.org/officeDocument/2006/relationships/image" Target="../media/image15.jpeg"/><Relationship Id="rId7" Type="http://schemas.openxmlformats.org/officeDocument/2006/relationships/hyperlink" Target="http://zhidao.baidu.com/search?word=%E6%80%BB%E8%A7%92&amp;fr=qb_search_exp&amp;ie=utf8" TargetMode="External"/><Relationship Id="rId12" Type="http://schemas.openxmlformats.org/officeDocument/2006/relationships/hyperlink" Target="http://zhidao.baidu.com/search?word=%E5%8F%8A%E7%AC%84%E4%B9%8B%E5%B9%B4&amp;fr=qb_search_exp&amp;ie=utf8" TargetMode="External"/><Relationship Id="rId17" Type="http://schemas.openxmlformats.org/officeDocument/2006/relationships/hyperlink" Target="http://zhidao.baidu.com/search?word=%E5%8D%8A%E8%80%81%E5%BE%90%E5%A8%98&amp;fr=qb_search_exp&amp;ie=utf8" TargetMode="External"/><Relationship Id="rId2" Type="http://schemas.openxmlformats.org/officeDocument/2006/relationships/notesSlide" Target="../notesSlides/notesSlide4.xml"/><Relationship Id="rId16" Type="http://schemas.openxmlformats.org/officeDocument/2006/relationships/hyperlink" Target="http://zhidao.baidu.com/search?word=%E8%8A%B1%E4%BF%A1%E5%B9%B4%E5%8D%8E&amp;fr=qb_search_exp&amp;ie=utf8" TargetMode="Externa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zhidao.baidu.com/search?word=%E9%AB%AB%E5%B9%B4&amp;fr=qb_search_exp&amp;ie=utf8" TargetMode="External"/><Relationship Id="rId11" Type="http://schemas.openxmlformats.org/officeDocument/2006/relationships/hyperlink" Target="http://zhidao.baidu.com/search?word=%E8%B1%86%E8%94%BB%E5%B9%B4%E5%8D%8E&amp;fr=qb_search_exp&amp;ie=utf8" TargetMode="External"/><Relationship Id="rId5" Type="http://schemas.openxmlformats.org/officeDocument/2006/relationships/hyperlink" Target="http://zhidao.baidu.com/search?word=%E5%AD%A9%E6%8F%90&amp;fr=qb_search_exp&amp;ie=utf8" TargetMode="External"/><Relationship Id="rId15" Type="http://schemas.openxmlformats.org/officeDocument/2006/relationships/hyperlink" Target="http://zhidao.baidu.com/search?word=%E6%A1%83%E6%9D%8E%E5%B9%B4%E5%8D%8E&amp;fr=qb_search_exp&amp;ie=utf8" TargetMode="External"/><Relationship Id="rId10" Type="http://schemas.openxmlformats.org/officeDocument/2006/relationships/hyperlink" Target="http://zhidao.baidu.com/search?word=%E9%87%91%E9%92%97%E4%B9%8B%E5%B9%B4&amp;fr=qb_search_exp&amp;ie=utf8" TargetMode="External"/><Relationship Id="rId4" Type="http://schemas.openxmlformats.org/officeDocument/2006/relationships/hyperlink" Target="http://zhidao.baidu.com/search?word=%E8%A5%81%E8%A4%93&amp;fr=qb_search_exp&amp;ie=utf8" TargetMode="External"/><Relationship Id="rId9" Type="http://schemas.openxmlformats.org/officeDocument/2006/relationships/hyperlink" Target="http://zhidao.baidu.com/search?word=%E8%88%9E%E8%B1%A1%E4%B9%8B%E5%B9%B4&amp;fr=qb_search_exp&amp;ie=utf8" TargetMode="External"/><Relationship Id="rId14" Type="http://schemas.openxmlformats.org/officeDocument/2006/relationships/hyperlink" Target="http://zhidao.baidu.com/search?word=%E7%A2%A7%E7%8E%89%E5%B9%B4%E5%8D%8E&amp;fr=qb_search_exp&amp;ie=utf8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7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.baidu.com/i?ct=503316480&amp;z=&amp;tn=baiduimagedetail&amp;word=%D4%AC%C2%A1%C6%BD%B5%C4%B0%E4%BD%B1%B4%CA&amp;in=22979&amp;cl=2&amp;lm=-1&amp;pn=1&amp;rn=1&amp;di=19641313320&amp;ln=407&amp;fr=&amp;fm=&amp;fmq=1322318510546_R&amp;ic=&amp;s=&amp;se=&amp;sme=0&amp;tab=&amp;width=&amp;height=&amp;face=&amp;is=&amp;istype=" TargetMode="External"/><Relationship Id="rId1" Type="http://schemas.openxmlformats.org/officeDocument/2006/relationships/slideLayout" Target="../slideLayouts/slideLayout34.xml"/><Relationship Id="rId4" Type="http://schemas.openxmlformats.org/officeDocument/2006/relationships/hyperlink" Target="&#12298;&#34945;&#38534;&#24179;&#30340;&#8220;&#23547;&#26790;&#22253;&#8221;&#12299;.sw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12298;&#34945;&#38534;&#24179;&#30340;&#8220;&#23547;&#26790;&#22253;&#8221;&#12299;.sw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65882.htm" TargetMode="External"/><Relationship Id="rId7" Type="http://schemas.openxmlformats.org/officeDocument/2006/relationships/hyperlink" Target="http://baike.baidu.com/view/1052845.htm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7.xml"/><Relationship Id="rId6" Type="http://schemas.openxmlformats.org/officeDocument/2006/relationships/hyperlink" Target="http://baike.baidu.com/view/61891.htm" TargetMode="External"/><Relationship Id="rId5" Type="http://schemas.openxmlformats.org/officeDocument/2006/relationships/hyperlink" Target="http://baike.baidu.com/view/7127.htm" TargetMode="External"/><Relationship Id="rId4" Type="http://schemas.openxmlformats.org/officeDocument/2006/relationships/hyperlink" Target="http://baike.baidu.com/view/331329.ht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33370.htm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Relationship Id="rId4" Type="http://schemas.openxmlformats.org/officeDocument/2006/relationships/hyperlink" Target="http://baike.baidu.com/view/6141.htm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9"/>
          <p:cNvSpPr>
            <a:spLocks noGrp="1" noChangeArrowheads="1"/>
          </p:cNvSpPr>
          <p:nvPr>
            <p:ph type="dt" sz="quarter" idx="10"/>
          </p:nvPr>
        </p:nvSpPr>
        <p:spPr>
          <a:xfrm>
            <a:off x="6629400" y="5638800"/>
            <a:ext cx="2133600" cy="627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02E0AD9B-C85B-4444-9887-E8FEDA8AD771}" type="datetime1">
              <a:rPr lang="zh-CN" altLang="en-US" sz="2800" smtClean="0">
                <a:solidFill>
                  <a:srgbClr val="000000"/>
                </a:solidFill>
              </a:rPr>
              <a:pPr/>
              <a:t>2013-11-24</a:t>
            </a:fld>
            <a:endParaRPr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136195" name="Rectangle 11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fld id="{921C7DAF-8582-4FA1-A2D9-B2DE3D54154F}" type="slidenum">
              <a:rPr lang="zh-CN" altLang="zh-CN" smtClean="0">
                <a:solidFill>
                  <a:srgbClr val="000000"/>
                </a:solidFill>
              </a:rPr>
              <a:pPr/>
              <a:t>1</a:t>
            </a:fld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3619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685800"/>
            <a:ext cx="6629400" cy="4114800"/>
          </a:xfrm>
        </p:spPr>
        <p:txBody>
          <a:bodyPr/>
          <a:lstStyle/>
          <a:p>
            <a:pPr eaLnBrk="1" hangingPunct="1"/>
            <a:r>
              <a:rPr lang="zh-CN" altLang="en-US" smtClean="0"/>
              <a:t>中国的五大发明是什么？</a:t>
            </a:r>
            <a:endParaRPr lang="zh-CN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b="1" smtClean="0"/>
              <a:t>1960</a:t>
            </a:r>
            <a:r>
              <a:rPr lang="zh-CN" altLang="en-US" b="1" smtClean="0"/>
              <a:t>年罕见的天灾人祸，带来了严重的粮食饥荒，一个个蜡黄脸色的水肿病患者倒下了，</a:t>
            </a:r>
            <a:r>
              <a:rPr lang="en-US" altLang="zh-CN" b="1" smtClean="0"/>
              <a:t>……</a:t>
            </a:r>
            <a:r>
              <a:rPr lang="zh-CN" altLang="en-US" b="1" smtClean="0"/>
              <a:t>袁隆平的</a:t>
            </a:r>
            <a:r>
              <a:rPr lang="en-US" altLang="zh-CN" b="1" smtClean="0"/>
              <a:t>5</a:t>
            </a:r>
            <a:r>
              <a:rPr lang="zh-CN" altLang="en-US" b="1" smtClean="0"/>
              <a:t>尺之躯也直接经历了饥饿的痛苦。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smtClean="0"/>
              <a:t>　　袁隆平目睹了严酷的现实，他辗转反侧不能安睡。他想起旧社会，人民受统治阶级的剥削压迫，受战争的痛苦，缺衣少食，流离失所。今天，人民当家作主人，但仍未摆脱饥饿对人们的威胁。他决心努力发挥自己的才智，用学过的专业知识，尽快培育出亩产过</a:t>
            </a:r>
            <a:r>
              <a:rPr lang="en-US" altLang="zh-CN" b="1" smtClean="0"/>
              <a:t>800</a:t>
            </a:r>
            <a:r>
              <a:rPr lang="zh-CN" altLang="en-US" b="1" smtClean="0"/>
              <a:t>斤、</a:t>
            </a:r>
            <a:r>
              <a:rPr lang="en-US" altLang="zh-CN" b="1" smtClean="0"/>
              <a:t>1000</a:t>
            </a:r>
            <a:r>
              <a:rPr lang="zh-CN" altLang="en-US" b="1" smtClean="0"/>
              <a:t>斤、</a:t>
            </a:r>
            <a:r>
              <a:rPr lang="en-US" altLang="zh-CN" b="1" smtClean="0"/>
              <a:t>2000</a:t>
            </a:r>
            <a:r>
              <a:rPr lang="zh-CN" altLang="en-US" b="1" smtClean="0"/>
              <a:t>斤的水稻新品种，让粮食大幅度增产，用农业科学技术战胜饥饿。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smtClean="0"/>
              <a:t>　　袁隆平赞成这样一个公式：知识</a:t>
            </a:r>
            <a:r>
              <a:rPr lang="en-US" altLang="zh-CN" b="1" smtClean="0"/>
              <a:t>+</a:t>
            </a:r>
            <a:r>
              <a:rPr lang="zh-CN" altLang="en-US" b="1" smtClean="0"/>
              <a:t>汗水</a:t>
            </a:r>
            <a:r>
              <a:rPr lang="en-US" altLang="zh-CN" b="1" smtClean="0"/>
              <a:t>+</a:t>
            </a:r>
            <a:r>
              <a:rPr lang="zh-CN" altLang="en-US" b="1" smtClean="0"/>
              <a:t>灵感</a:t>
            </a:r>
            <a:r>
              <a:rPr lang="en-US" altLang="zh-CN" b="1" smtClean="0"/>
              <a:t>+</a:t>
            </a:r>
            <a:r>
              <a:rPr lang="zh-CN" altLang="en-US" b="1" smtClean="0"/>
              <a:t>机遇</a:t>
            </a:r>
            <a:r>
              <a:rPr lang="en-US" altLang="zh-CN" b="1" smtClean="0"/>
              <a:t>=</a:t>
            </a:r>
            <a:r>
              <a:rPr lang="zh-CN" altLang="en-US" b="1" smtClean="0"/>
              <a:t>成功。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10" descr="PM_0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63" name="Picture 1025" descr="U686P1T1D5008868F21DT200411231809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836613"/>
            <a:ext cx="698500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64" name="Rectangle 1026"/>
          <p:cNvSpPr>
            <a:spLocks noChangeArrowheads="1"/>
          </p:cNvSpPr>
          <p:nvPr/>
        </p:nvSpPr>
        <p:spPr bwMode="auto">
          <a:xfrm>
            <a:off x="1258888" y="4508500"/>
            <a:ext cx="7345362" cy="10779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3200" b="1">
                <a:solidFill>
                  <a:srgbClr val="FF3300"/>
                </a:solidFill>
                <a:ea typeface="宋体" pitchFamily="2" charset="-122"/>
              </a:rPr>
              <a:t>    快速</a:t>
            </a:r>
            <a:r>
              <a:rPr lang="zh-CN" altLang="en-US" sz="3200" b="1">
                <a:solidFill>
                  <a:srgbClr val="FF3300"/>
                </a:solidFill>
                <a:ea typeface="宋体" pitchFamily="2" charset="-122"/>
                <a:hlinkClick r:id="rId5" action="ppaction://hlinksldjump"/>
              </a:rPr>
              <a:t>阅读</a:t>
            </a:r>
            <a:r>
              <a:rPr lang="zh-CN" altLang="en-US" sz="3200" b="1">
                <a:solidFill>
                  <a:srgbClr val="FF3300"/>
                </a:solidFill>
                <a:ea typeface="宋体" pitchFamily="2" charset="-122"/>
              </a:rPr>
              <a:t>文章，勾画关键语句，搜集文中信息。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61376" y="1556997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p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è</a:t>
            </a:r>
            <a:r>
              <a:rPr lang="en-US" altLang="zh-CN" sz="3200" b="1" kern="100" dirty="0" err="1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3049" y="2070225"/>
            <a:ext cx="7088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100" dirty="0" err="1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ru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61376" y="262138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j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í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5120" y="3071033"/>
            <a:ext cx="2018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100" dirty="0" err="1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ch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ō</a:t>
            </a:r>
            <a:r>
              <a:rPr lang="en-US" altLang="zh-CN" sz="3200" b="1" kern="100" dirty="0" err="1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ng</a:t>
            </a:r>
            <a:r>
              <a:rPr lang="en-US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 j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ǐ</a:t>
            </a:r>
            <a:r>
              <a:rPr lang="en-US" altLang="zh-CN" sz="3200" b="1" kern="100" dirty="0" err="1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58226" y="3543697"/>
            <a:ext cx="845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100" dirty="0">
                <a:solidFill>
                  <a:srgbClr val="FF0000"/>
                </a:solidFill>
                <a:latin typeface="Times New Roman"/>
                <a:ea typeface="宋体"/>
              </a:rPr>
              <a:t>y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ù</a:t>
            </a:r>
            <a:r>
              <a:rPr lang="en-US" altLang="zh-CN" sz="3200" b="1" kern="100" dirty="0">
                <a:solidFill>
                  <a:srgbClr val="FF0000"/>
                </a:solidFill>
                <a:latin typeface="Times New Roman"/>
                <a:ea typeface="宋体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4469" y="4036584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100" dirty="0" err="1">
                <a:solidFill>
                  <a:srgbClr val="FF0000"/>
                </a:solidFill>
                <a:latin typeface="Times New Roman"/>
                <a:ea typeface="宋体"/>
              </a:rPr>
              <a:t>zh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ǔ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60815" y="4525363"/>
            <a:ext cx="845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100" dirty="0">
                <a:solidFill>
                  <a:srgbClr val="FF0000"/>
                </a:solidFill>
                <a:latin typeface="Times New Roman"/>
                <a:ea typeface="宋体"/>
              </a:rPr>
              <a:t>h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à</a:t>
            </a:r>
            <a:r>
              <a:rPr lang="en-US" altLang="zh-CN" sz="3200" b="1" kern="100" dirty="0">
                <a:solidFill>
                  <a:srgbClr val="FF0000"/>
                </a:solidFill>
                <a:latin typeface="Times New Roman"/>
                <a:ea typeface="宋体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8222" y="5013081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100" dirty="0" err="1">
                <a:solidFill>
                  <a:srgbClr val="FF0000"/>
                </a:solidFill>
                <a:latin typeface="Times New Roman"/>
                <a:ea typeface="宋体"/>
              </a:rPr>
              <a:t>ch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ú</a:t>
            </a:r>
            <a:r>
              <a:rPr lang="en-US" altLang="zh-CN" sz="3200" b="1" kern="100" dirty="0">
                <a:solidFill>
                  <a:srgbClr val="FF0000"/>
                </a:solidFill>
                <a:latin typeface="Times New Roman"/>
                <a:ea typeface="宋体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2089" y="1608372"/>
            <a:ext cx="65220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>
              <a:spcAft>
                <a:spcPts val="0"/>
              </a:spcAft>
            </a:pPr>
            <a:r>
              <a:rPr lang="zh-CN" altLang="zh-CN" sz="3200" b="1" kern="100" dirty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充沛</a:t>
            </a: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（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）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   </a:t>
            </a:r>
          </a:p>
          <a:p>
            <a:pPr marL="342900" lvl="0"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睿智（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）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:  </a:t>
            </a:r>
          </a:p>
          <a:p>
            <a:pPr marL="342900" lvl="0"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贫瘠（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）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   </a:t>
            </a:r>
          </a:p>
          <a:p>
            <a:pPr marL="342900" lvl="0"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憧憬（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）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:</a:t>
            </a:r>
          </a:p>
          <a:p>
            <a:pPr marL="342900" lvl="0"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蕴藏（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）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</a:rPr>
              <a:t>   </a:t>
            </a:r>
          </a:p>
          <a:p>
            <a:pPr marL="342900" lvl="0"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瞩目（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）</a:t>
            </a:r>
            <a:r>
              <a:rPr lang="zh-CN" altLang="zh-CN" sz="3200" b="1" kern="100" dirty="0" smtClean="0">
                <a:solidFill>
                  <a:srgbClr val="002060"/>
                </a:solidFill>
                <a:ea typeface="Times New Roman"/>
              </a:rPr>
              <a:t> </a:t>
            </a:r>
            <a:endParaRPr lang="en-US" altLang="zh-CN" sz="3200" b="1" kern="100" dirty="0" smtClean="0">
              <a:solidFill>
                <a:srgbClr val="002060"/>
              </a:solidFill>
              <a:ea typeface="Times New Roman"/>
            </a:endParaRPr>
          </a:p>
          <a:p>
            <a:pPr marL="342900" lvl="0"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浩瀚（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）</a:t>
            </a:r>
            <a:r>
              <a:rPr lang="zh-CN" altLang="zh-CN" sz="3200" b="1" kern="100" dirty="0" smtClean="0">
                <a:solidFill>
                  <a:srgbClr val="002060"/>
                </a:solidFill>
                <a:ea typeface="Times New Roman"/>
              </a:rPr>
              <a:t> </a:t>
            </a:r>
            <a:r>
              <a:rPr lang="en-US" altLang="zh-CN" sz="3200" b="1" kern="100" dirty="0" smtClean="0">
                <a:solidFill>
                  <a:srgbClr val="002060"/>
                </a:solidFill>
                <a:ea typeface="Times New Roman"/>
              </a:rPr>
              <a:t>  </a:t>
            </a:r>
          </a:p>
          <a:p>
            <a:pPr marL="342900"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淳美（</a:t>
            </a:r>
            <a:r>
              <a:rPr lang="en-US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200" b="1" kern="100" dirty="0" smtClean="0">
                <a:solidFill>
                  <a:srgbClr val="002060"/>
                </a:solidFill>
                <a:latin typeface="Times New Roman"/>
                <a:ea typeface="宋体"/>
                <a:cs typeface="Times New Roman"/>
              </a:rPr>
              <a:t>）</a:t>
            </a:r>
            <a:endParaRPr lang="en-US" altLang="zh-CN" sz="3200" b="1" kern="100" dirty="0" smtClean="0">
              <a:solidFill>
                <a:srgbClr val="002060"/>
              </a:solidFill>
              <a:latin typeface="Times New Roman"/>
              <a:ea typeface="宋体"/>
              <a:cs typeface="Times New Roman"/>
            </a:endParaRPr>
          </a:p>
          <a:p>
            <a:pPr marL="342900"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2060"/>
                </a:solidFill>
              </a:rPr>
              <a:t>杂交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：</a:t>
            </a:r>
            <a:endParaRPr lang="zh-CN" altLang="en-US" sz="3200" dirty="0" smtClean="0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1837765" y="2103672"/>
            <a:ext cx="76200" cy="76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24"/>
          <p:cNvSpPr>
            <a:spLocks noChangeArrowheads="1"/>
          </p:cNvSpPr>
          <p:nvPr/>
        </p:nvSpPr>
        <p:spPr bwMode="auto">
          <a:xfrm>
            <a:off x="1413024" y="4068163"/>
            <a:ext cx="76200" cy="76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24"/>
          <p:cNvSpPr>
            <a:spLocks noChangeArrowheads="1"/>
          </p:cNvSpPr>
          <p:nvPr/>
        </p:nvSpPr>
        <p:spPr bwMode="auto">
          <a:xfrm>
            <a:off x="1379534" y="2583284"/>
            <a:ext cx="76200" cy="76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24"/>
          <p:cNvSpPr>
            <a:spLocks noChangeArrowheads="1"/>
          </p:cNvSpPr>
          <p:nvPr/>
        </p:nvSpPr>
        <p:spPr bwMode="auto">
          <a:xfrm>
            <a:off x="1401945" y="4525363"/>
            <a:ext cx="76200" cy="76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24"/>
          <p:cNvSpPr>
            <a:spLocks noChangeArrowheads="1"/>
          </p:cNvSpPr>
          <p:nvPr/>
        </p:nvSpPr>
        <p:spPr bwMode="auto">
          <a:xfrm>
            <a:off x="1873624" y="4982563"/>
            <a:ext cx="76200" cy="76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24"/>
          <p:cNvSpPr>
            <a:spLocks noChangeArrowheads="1"/>
          </p:cNvSpPr>
          <p:nvPr/>
        </p:nvSpPr>
        <p:spPr bwMode="auto">
          <a:xfrm>
            <a:off x="1838848" y="3093052"/>
            <a:ext cx="76200" cy="76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24"/>
          <p:cNvSpPr>
            <a:spLocks noChangeArrowheads="1"/>
          </p:cNvSpPr>
          <p:nvPr/>
        </p:nvSpPr>
        <p:spPr bwMode="auto">
          <a:xfrm>
            <a:off x="1430954" y="3579608"/>
            <a:ext cx="76200" cy="76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24"/>
          <p:cNvSpPr>
            <a:spLocks noChangeArrowheads="1"/>
          </p:cNvSpPr>
          <p:nvPr/>
        </p:nvSpPr>
        <p:spPr bwMode="auto">
          <a:xfrm>
            <a:off x="1873624" y="3592034"/>
            <a:ext cx="76200" cy="76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1426598" y="5560804"/>
            <a:ext cx="76200" cy="76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105794" y="2965006"/>
            <a:ext cx="2244525" cy="781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</a:rPr>
              <a:t>向往、神往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13456" y="1971736"/>
            <a:ext cx="4486881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</a:rPr>
              <a:t>见识卓越，富有远见。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260" y="1398120"/>
            <a:ext cx="596638" cy="2850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</a:rPr>
              <a:t>重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lvl="0">
              <a:lnSpc>
                <a:spcPct val="14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</a:rPr>
              <a:t>点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lvl="0">
              <a:lnSpc>
                <a:spcPct val="14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</a:rPr>
              <a:t>字</a:t>
            </a:r>
            <a:endParaRPr lang="en-US" altLang="zh-CN" sz="3200" b="1" dirty="0" smtClean="0">
              <a:solidFill>
                <a:srgbClr val="000000"/>
              </a:solidFill>
            </a:endParaRPr>
          </a:p>
          <a:p>
            <a:pPr lvl="0">
              <a:lnSpc>
                <a:spcPct val="14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</a:rPr>
              <a:t>词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56512" y="5557283"/>
            <a:ext cx="59393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00"/>
                </a:solidFill>
              </a:rPr>
              <a:t>不同种、属或品种的动物 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或</a:t>
            </a:r>
            <a:r>
              <a:rPr lang="zh-CN" altLang="en-US" sz="3200" b="1" dirty="0">
                <a:solidFill>
                  <a:srgbClr val="000000"/>
                </a:solidFill>
              </a:rPr>
              <a:t>植物进行交配或结合。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33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23" grpId="0"/>
      <p:bldP spid="24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447800" y="1773084"/>
            <a:ext cx="2656496" cy="698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200" b="1" kern="100" dirty="0" smtClean="0">
                <a:effectLst/>
                <a:latin typeface="Times New Roman"/>
                <a:ea typeface="宋体"/>
                <a:cs typeface="Times New Roman"/>
              </a:rPr>
              <a:t>积累下列词语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7800" y="2743200"/>
            <a:ext cx="2438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kern="100" dirty="0" smtClean="0">
                <a:effectLst/>
                <a:latin typeface="Times New Roman"/>
                <a:ea typeface="宋体"/>
                <a:cs typeface="Times New Roman"/>
              </a:rPr>
              <a:t>①</a:t>
            </a:r>
            <a:r>
              <a:rPr lang="zh-CN" altLang="zh-CN" sz="3200" b="1" kern="100" dirty="0" smtClean="0">
                <a:effectLst/>
                <a:ea typeface="宋体"/>
                <a:cs typeface="Times New Roman"/>
              </a:rPr>
              <a:t>郁郁葱葱</a:t>
            </a:r>
            <a:endParaRPr lang="en-US" altLang="zh-CN" sz="3200" b="1" kern="100" dirty="0" smtClean="0">
              <a:effectLst/>
              <a:ea typeface="宋体"/>
              <a:cs typeface="Times New Roman"/>
            </a:endParaRPr>
          </a:p>
          <a:p>
            <a:r>
              <a:rPr lang="zh-CN" altLang="zh-CN" sz="3200" b="1" kern="100" dirty="0" smtClean="0">
                <a:effectLst/>
                <a:latin typeface="Times New Roman"/>
                <a:ea typeface="宋体"/>
                <a:cs typeface="Times New Roman"/>
              </a:rPr>
              <a:t>②</a:t>
            </a:r>
            <a:r>
              <a:rPr lang="zh-CN" altLang="zh-CN" sz="3200" b="1" kern="100" dirty="0" smtClean="0">
                <a:effectLst/>
                <a:ea typeface="宋体"/>
                <a:cs typeface="Times New Roman"/>
              </a:rPr>
              <a:t>风华正茂</a:t>
            </a:r>
            <a:endParaRPr lang="en-US" altLang="zh-CN" sz="3200" b="1" kern="100" dirty="0" smtClean="0">
              <a:effectLst/>
              <a:ea typeface="宋体"/>
              <a:cs typeface="Times New Roman"/>
            </a:endParaRPr>
          </a:p>
          <a:p>
            <a:r>
              <a:rPr lang="zh-CN" altLang="zh-CN" sz="3200" b="1" kern="100" dirty="0" smtClean="0">
                <a:effectLst/>
                <a:latin typeface="Times New Roman"/>
                <a:ea typeface="宋体"/>
                <a:cs typeface="Times New Roman"/>
              </a:rPr>
              <a:t>③</a:t>
            </a:r>
            <a:r>
              <a:rPr lang="zh-CN" altLang="zh-CN" sz="3200" b="1" kern="100" dirty="0" smtClean="0">
                <a:effectLst/>
                <a:ea typeface="宋体"/>
                <a:cs typeface="Times New Roman"/>
              </a:rPr>
              <a:t>睿智</a:t>
            </a:r>
            <a:endParaRPr lang="en-US" altLang="zh-CN" sz="3200" b="1" kern="100" dirty="0" smtClean="0">
              <a:effectLst/>
              <a:ea typeface="宋体"/>
              <a:cs typeface="Times New Roman"/>
            </a:endParaRPr>
          </a:p>
          <a:p>
            <a:r>
              <a:rPr lang="zh-CN" altLang="zh-CN" sz="3200" b="1" kern="100" dirty="0" smtClean="0">
                <a:effectLst/>
                <a:latin typeface="Times New Roman"/>
                <a:ea typeface="宋体"/>
                <a:cs typeface="Times New Roman"/>
              </a:rPr>
              <a:t>④</a:t>
            </a:r>
            <a:r>
              <a:rPr lang="zh-CN" altLang="zh-CN" sz="3200" b="1" kern="100" dirty="0" smtClean="0">
                <a:effectLst/>
                <a:ea typeface="宋体"/>
                <a:cs typeface="Times New Roman"/>
              </a:rPr>
              <a:t>义无反顾</a:t>
            </a:r>
            <a:endParaRPr lang="en-US" altLang="zh-CN" sz="3200" b="1" kern="100" dirty="0" smtClean="0">
              <a:effectLst/>
              <a:ea typeface="宋体"/>
              <a:cs typeface="Times New Roman"/>
            </a:endParaRPr>
          </a:p>
          <a:p>
            <a:r>
              <a:rPr lang="zh-CN" altLang="zh-CN" sz="3200" b="1" kern="100" dirty="0" smtClean="0">
                <a:effectLst/>
                <a:latin typeface="Times New Roman"/>
                <a:ea typeface="宋体"/>
                <a:cs typeface="Times New Roman"/>
              </a:rPr>
              <a:t>⑤</a:t>
            </a:r>
            <a:r>
              <a:rPr lang="zh-CN" altLang="zh-CN" sz="3200" b="1" kern="100" dirty="0" smtClean="0">
                <a:effectLst/>
                <a:ea typeface="宋体"/>
                <a:cs typeface="Times New Roman"/>
              </a:rPr>
              <a:t>五彩缤纷</a:t>
            </a:r>
            <a:endParaRPr lang="en-US" altLang="zh-CN" sz="3200" b="1" kern="100" dirty="0" smtClean="0">
              <a:effectLst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08778" y="2743200"/>
            <a:ext cx="228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3200" b="1" kern="1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⑥</a:t>
            </a:r>
            <a:r>
              <a:rPr lang="zh-CN" altLang="zh-CN" sz="3200" b="1" kern="100" dirty="0">
                <a:solidFill>
                  <a:srgbClr val="000000"/>
                </a:solidFill>
                <a:ea typeface="宋体"/>
                <a:cs typeface="Times New Roman"/>
              </a:rPr>
              <a:t>神采奕奕</a:t>
            </a:r>
            <a:endParaRPr lang="en-US" altLang="zh-CN" sz="3200" b="1" kern="100" dirty="0">
              <a:solidFill>
                <a:srgbClr val="000000"/>
              </a:solidFill>
              <a:ea typeface="宋体"/>
              <a:cs typeface="Times New Roman"/>
            </a:endParaRPr>
          </a:p>
          <a:p>
            <a:pPr lvl="0"/>
            <a:r>
              <a:rPr lang="zh-CN" altLang="zh-CN" sz="3200" b="1" kern="1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⑦</a:t>
            </a:r>
            <a:r>
              <a:rPr lang="zh-CN" altLang="zh-CN" sz="3200" b="1" kern="100" dirty="0">
                <a:solidFill>
                  <a:srgbClr val="000000"/>
                </a:solidFill>
                <a:ea typeface="宋体"/>
                <a:cs typeface="Times New Roman"/>
              </a:rPr>
              <a:t>憧憬</a:t>
            </a:r>
            <a:endParaRPr lang="en-US" altLang="zh-CN" sz="3200" b="1" kern="100" dirty="0">
              <a:solidFill>
                <a:srgbClr val="000000"/>
              </a:solidFill>
              <a:ea typeface="宋体"/>
              <a:cs typeface="Times New Roman"/>
            </a:endParaRPr>
          </a:p>
          <a:p>
            <a:pPr lvl="0"/>
            <a:r>
              <a:rPr lang="zh-CN" altLang="zh-CN" sz="3200" b="1" kern="1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⑧</a:t>
            </a:r>
            <a:r>
              <a:rPr lang="zh-CN" altLang="zh-CN" sz="3200" b="1" kern="100" dirty="0">
                <a:solidFill>
                  <a:srgbClr val="000000"/>
                </a:solidFill>
                <a:ea typeface="宋体"/>
                <a:cs typeface="Times New Roman"/>
              </a:rPr>
              <a:t>神彩焕发</a:t>
            </a:r>
            <a:endParaRPr lang="en-US" altLang="zh-CN" sz="3200" b="1" kern="100" dirty="0">
              <a:solidFill>
                <a:srgbClr val="000000"/>
              </a:solidFill>
              <a:ea typeface="宋体"/>
              <a:cs typeface="Times New Roman"/>
            </a:endParaRPr>
          </a:p>
          <a:p>
            <a:pPr lvl="0"/>
            <a:r>
              <a:rPr lang="zh-CN" altLang="zh-CN" sz="3200" b="1" kern="1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⑨</a:t>
            </a:r>
            <a:r>
              <a:rPr lang="zh-CN" altLang="zh-CN" sz="3200" b="1" kern="100" dirty="0">
                <a:solidFill>
                  <a:srgbClr val="000000"/>
                </a:solidFill>
                <a:ea typeface="宋体"/>
                <a:cs typeface="Times New Roman"/>
              </a:rPr>
              <a:t>浩瀚</a:t>
            </a:r>
            <a:endParaRPr lang="en-US" altLang="zh-CN" sz="3200" b="1" kern="100" dirty="0">
              <a:solidFill>
                <a:srgbClr val="000000"/>
              </a:solidFill>
              <a:ea typeface="宋体"/>
              <a:cs typeface="Times New Roman"/>
            </a:endParaRPr>
          </a:p>
          <a:p>
            <a:pPr lvl="0"/>
            <a:r>
              <a:rPr lang="zh-CN" altLang="zh-CN" sz="3200" b="1" kern="1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⑩</a:t>
            </a:r>
            <a:r>
              <a:rPr lang="zh-CN" altLang="zh-CN" sz="3200" b="1" kern="100" dirty="0">
                <a:solidFill>
                  <a:srgbClr val="000000"/>
                </a:solidFill>
                <a:ea typeface="宋体"/>
                <a:cs typeface="Times New Roman"/>
              </a:rPr>
              <a:t>功成名就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20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1031" descr="PM_0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65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1" name="Text Box 1028"/>
          <p:cNvSpPr txBox="1">
            <a:spLocks noChangeArrowheads="1"/>
          </p:cNvSpPr>
          <p:nvPr/>
        </p:nvSpPr>
        <p:spPr bwMode="auto">
          <a:xfrm>
            <a:off x="3995738" y="1260445"/>
            <a:ext cx="42481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2400" b="1" dirty="0">
                <a:solidFill>
                  <a:srgbClr val="FF3300"/>
                </a:solidFill>
                <a:ea typeface="宋体" pitchFamily="2" charset="-122"/>
              </a:rPr>
              <a:t>古稀之年：古人把</a:t>
            </a:r>
            <a:r>
              <a:rPr lang="en-US" altLang="zh-CN" sz="2400" b="1" dirty="0">
                <a:solidFill>
                  <a:srgbClr val="FF3300"/>
                </a:solidFill>
                <a:ea typeface="宋体" pitchFamily="2" charset="-122"/>
              </a:rPr>
              <a:t>70</a:t>
            </a:r>
            <a:r>
              <a:rPr lang="zh-CN" altLang="en-US" sz="2400" b="1" dirty="0">
                <a:solidFill>
                  <a:srgbClr val="FF3300"/>
                </a:solidFill>
                <a:ea typeface="宋体" pitchFamily="2" charset="-122"/>
              </a:rPr>
              <a:t>岁称为古稀之年，源于杜甫的</a:t>
            </a:r>
            <a:r>
              <a:rPr lang="en-US" altLang="zh-CN" sz="2400" b="1" dirty="0">
                <a:solidFill>
                  <a:srgbClr val="FF3300"/>
                </a:solidFill>
                <a:ea typeface="宋体" pitchFamily="2" charset="-122"/>
              </a:rPr>
              <a:t>《</a:t>
            </a:r>
            <a:r>
              <a:rPr lang="zh-CN" altLang="en-US" sz="2400" b="1" dirty="0">
                <a:solidFill>
                  <a:srgbClr val="FF3300"/>
                </a:solidFill>
                <a:ea typeface="宋体" pitchFamily="2" charset="-122"/>
              </a:rPr>
              <a:t>曲江</a:t>
            </a:r>
            <a:r>
              <a:rPr lang="en-US" altLang="zh-CN" sz="2400" b="1" dirty="0">
                <a:solidFill>
                  <a:srgbClr val="FF3300"/>
                </a:solidFill>
                <a:ea typeface="宋体" pitchFamily="2" charset="-122"/>
              </a:rPr>
              <a:t>》</a:t>
            </a:r>
            <a:r>
              <a:rPr lang="zh-CN" altLang="en-US" sz="2400" b="1" dirty="0">
                <a:solidFill>
                  <a:srgbClr val="FF3300"/>
                </a:solidFill>
                <a:ea typeface="宋体" pitchFamily="2" charset="-122"/>
              </a:rPr>
              <a:t>诗句：人生七十古来稀。</a:t>
            </a:r>
          </a:p>
        </p:txBody>
      </p:sp>
      <p:sp>
        <p:nvSpPr>
          <p:cNvPr id="145412" name="Text Box 1029"/>
          <p:cNvSpPr txBox="1">
            <a:spLocks noChangeArrowheads="1"/>
          </p:cNvSpPr>
          <p:nvPr/>
        </p:nvSpPr>
        <p:spPr bwMode="auto">
          <a:xfrm>
            <a:off x="468313" y="3141663"/>
            <a:ext cx="7416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>
              <a:ea typeface="宋体" pitchFamily="2" charset="-122"/>
            </a:endParaRPr>
          </a:p>
        </p:txBody>
      </p:sp>
      <p:sp>
        <p:nvSpPr>
          <p:cNvPr id="145413" name="Text Box 1030"/>
          <p:cNvSpPr txBox="1">
            <a:spLocks noChangeArrowheads="1"/>
          </p:cNvSpPr>
          <p:nvPr/>
        </p:nvSpPr>
        <p:spPr bwMode="auto">
          <a:xfrm>
            <a:off x="3995738" y="2459466"/>
            <a:ext cx="431482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二十弱冠，</a:t>
            </a:r>
          </a:p>
          <a:p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三十而立，</a:t>
            </a:r>
          </a:p>
          <a:p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四十而不惑，</a:t>
            </a:r>
          </a:p>
          <a:p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五十而知天命，</a:t>
            </a:r>
          </a:p>
          <a:p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六十耳顺，</a:t>
            </a:r>
          </a:p>
          <a:p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七十古来稀，</a:t>
            </a:r>
          </a:p>
          <a:p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八十九十</a:t>
            </a:r>
            <a:r>
              <a:rPr lang="zh-CN" altLang="en-US" sz="2400" b="1" dirty="0" smtClean="0">
                <a:solidFill>
                  <a:srgbClr val="0000FF"/>
                </a:solidFill>
                <a:ea typeface="宋体" pitchFamily="2" charset="-122"/>
              </a:rPr>
              <a:t>耄耋</a:t>
            </a:r>
            <a:r>
              <a:rPr lang="en-US" altLang="zh-CN" sz="2400" b="1" dirty="0" smtClean="0">
                <a:solidFill>
                  <a:srgbClr val="0000FF"/>
                </a:solidFill>
                <a:ea typeface="宋体" pitchFamily="2" charset="-122"/>
              </a:rPr>
              <a:t>(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mào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dié</a:t>
            </a:r>
            <a:r>
              <a:rPr lang="en-US" altLang="zh-CN" sz="2400" b="1" dirty="0" smtClean="0">
                <a:solidFill>
                  <a:srgbClr val="0000FF"/>
                </a:solidFill>
                <a:ea typeface="宋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00FF"/>
                </a:solidFill>
                <a:ea typeface="宋体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ea typeface="宋体" pitchFamily="2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ea typeface="宋体" pitchFamily="2" charset="-122"/>
              </a:rPr>
              <a:t>百岁</a:t>
            </a:r>
            <a:r>
              <a:rPr lang="zh-CN" altLang="en-US" sz="2400" b="1" dirty="0" smtClean="0">
                <a:solidFill>
                  <a:srgbClr val="0000FF"/>
                </a:solidFill>
                <a:ea typeface="宋体" pitchFamily="2" charset="-122"/>
              </a:rPr>
              <a:t>期颐</a:t>
            </a:r>
            <a:r>
              <a:rPr lang="en-US" altLang="zh-CN" sz="2400" b="1" dirty="0" smtClean="0">
                <a:solidFill>
                  <a:srgbClr val="0000FF"/>
                </a:solidFill>
                <a:ea typeface="宋体" pitchFamily="2" charset="-122"/>
              </a:rPr>
              <a:t>(</a:t>
            </a:r>
            <a:r>
              <a:rPr lang="en-US" altLang="zh-CN" sz="2400" dirty="0" err="1">
                <a:solidFill>
                  <a:srgbClr val="FF0000"/>
                </a:solidFill>
              </a:rPr>
              <a:t>qī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</a:rPr>
              <a:t>yí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ea typeface="宋体" pitchFamily="2" charset="-122"/>
              </a:rPr>
              <a:t>)</a:t>
            </a:r>
            <a:endParaRPr lang="zh-CN" altLang="en-US" sz="2400" b="1" dirty="0">
              <a:solidFill>
                <a:srgbClr val="0000FF"/>
              </a:solidFill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43897" y="2459466"/>
            <a:ext cx="439999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不满周岁</a:t>
            </a:r>
            <a:r>
              <a:rPr lang="en-US" altLang="zh-CN" sz="2400" b="1" dirty="0" smtClean="0"/>
              <a:t>—</a:t>
            </a:r>
            <a:r>
              <a:rPr lang="zh-CN" altLang="en-US" sz="2400" b="1" dirty="0" smtClean="0">
                <a:hlinkClick r:id="rId4" action="ppaction://hlinkfile"/>
              </a:rPr>
              <a:t>襁褓</a:t>
            </a:r>
            <a:r>
              <a:rPr lang="zh-CN" altLang="en-US" sz="2400" b="1" dirty="0" smtClean="0"/>
              <a:t>； </a:t>
            </a:r>
            <a:br>
              <a:rPr lang="zh-CN" altLang="en-US" sz="2400" b="1" dirty="0" smtClean="0"/>
            </a:br>
            <a:r>
              <a:rPr lang="en-US" altLang="zh-CN" sz="2400" b="1" dirty="0" smtClean="0"/>
              <a:t>2~3</a:t>
            </a:r>
            <a:r>
              <a:rPr lang="zh-CN" altLang="en-US" sz="2400" b="1" dirty="0" smtClean="0"/>
              <a:t>岁</a:t>
            </a:r>
            <a:r>
              <a:rPr lang="en-US" altLang="zh-CN" sz="2400" b="1" dirty="0" smtClean="0"/>
              <a:t>—</a:t>
            </a:r>
            <a:r>
              <a:rPr lang="zh-CN" altLang="en-US" sz="2400" b="1" dirty="0" smtClean="0">
                <a:hlinkClick r:id="rId5" action="ppaction://hlinkfile"/>
              </a:rPr>
              <a:t>孩提</a:t>
            </a:r>
            <a:r>
              <a:rPr lang="zh-CN" altLang="en-US" sz="2400" b="1" dirty="0" smtClean="0"/>
              <a:t>； </a:t>
            </a:r>
            <a:br>
              <a:rPr lang="zh-CN" altLang="en-US" sz="2400" b="1" dirty="0" smtClean="0"/>
            </a:br>
            <a:r>
              <a:rPr lang="zh-CN" altLang="en-US" sz="2400" b="1" dirty="0" smtClean="0"/>
              <a:t>女孩</a:t>
            </a:r>
            <a:r>
              <a:rPr lang="en-US" altLang="zh-CN" sz="2400" b="1" dirty="0" smtClean="0"/>
              <a:t>7</a:t>
            </a:r>
            <a:r>
              <a:rPr lang="zh-CN" altLang="en-US" sz="2400" b="1" dirty="0" smtClean="0"/>
              <a:t>岁</a:t>
            </a:r>
            <a:r>
              <a:rPr lang="en-US" altLang="zh-CN" sz="2400" b="1" dirty="0" smtClean="0"/>
              <a:t>—</a:t>
            </a:r>
            <a:r>
              <a:rPr lang="zh-CN" altLang="en-US" sz="2400" b="1" dirty="0" smtClean="0">
                <a:hlinkClick r:id="rId6" action="ppaction://hlinkfile"/>
              </a:rPr>
              <a:t>髫年</a:t>
            </a:r>
            <a:r>
              <a:rPr lang="zh-CN" altLang="en-US" sz="2400" b="1" dirty="0" smtClean="0"/>
              <a:t>； </a:t>
            </a:r>
            <a:br>
              <a:rPr lang="zh-CN" altLang="en-US" sz="2400" b="1" dirty="0" smtClean="0"/>
            </a:br>
            <a:r>
              <a:rPr lang="zh-CN" altLang="en-US" sz="2400" b="1" dirty="0" smtClean="0"/>
              <a:t>男孩</a:t>
            </a:r>
            <a:r>
              <a:rPr lang="en-US" altLang="zh-CN" sz="2400" b="1" dirty="0" smtClean="0"/>
              <a:t>8</a:t>
            </a:r>
            <a:r>
              <a:rPr lang="zh-CN" altLang="en-US" sz="2400" b="1" dirty="0" smtClean="0"/>
              <a:t>岁</a:t>
            </a:r>
            <a:r>
              <a:rPr lang="en-US" altLang="zh-CN" sz="2400" b="1" dirty="0" smtClean="0"/>
              <a:t>—</a:t>
            </a:r>
            <a:r>
              <a:rPr lang="zh-CN" altLang="en-US" sz="2400" b="1" dirty="0" smtClean="0"/>
              <a:t>龆年； </a:t>
            </a:r>
            <a:br>
              <a:rPr lang="zh-CN" altLang="en-US" sz="2400" b="1" dirty="0" smtClean="0"/>
            </a:br>
            <a:r>
              <a:rPr lang="zh-CN" altLang="en-US" sz="2400" b="1" dirty="0" smtClean="0"/>
              <a:t>幼年泛称</a:t>
            </a:r>
            <a:r>
              <a:rPr lang="en-US" altLang="zh-CN" sz="2400" b="1" dirty="0" smtClean="0"/>
              <a:t>—</a:t>
            </a:r>
            <a:r>
              <a:rPr lang="zh-CN" altLang="en-US" sz="2400" b="1" dirty="0" smtClean="0">
                <a:hlinkClick r:id="rId7" action="ppaction://hlinkfile"/>
              </a:rPr>
              <a:t>总角</a:t>
            </a:r>
            <a:r>
              <a:rPr lang="zh-CN" altLang="en-US" sz="2400" b="1" dirty="0" smtClean="0"/>
              <a:t>； </a:t>
            </a:r>
            <a:br>
              <a:rPr lang="zh-CN" altLang="en-US" sz="2400" b="1" dirty="0" smtClean="0"/>
            </a:br>
            <a:r>
              <a:rPr lang="en-US" altLang="zh-CN" sz="2400" b="1" dirty="0" smtClean="0"/>
              <a:t>10</a:t>
            </a:r>
            <a:r>
              <a:rPr lang="zh-CN" altLang="en-US" sz="2400" b="1" dirty="0" smtClean="0"/>
              <a:t>岁以下</a:t>
            </a:r>
            <a:r>
              <a:rPr lang="en-US" altLang="zh-CN" sz="2400" b="1" dirty="0" smtClean="0"/>
              <a:t>—</a:t>
            </a:r>
            <a:r>
              <a:rPr lang="zh-CN" altLang="en-US" sz="2400" b="1" dirty="0" smtClean="0">
                <a:hlinkClick r:id="rId8" action="ppaction://hlinkfile"/>
              </a:rPr>
              <a:t>黄口</a:t>
            </a:r>
            <a:r>
              <a:rPr lang="zh-CN" altLang="en-US" sz="2400" b="1" dirty="0" smtClean="0"/>
              <a:t>； </a:t>
            </a:r>
            <a:br>
              <a:rPr lang="zh-CN" altLang="en-US" sz="2400" b="1" dirty="0" smtClean="0"/>
            </a:br>
            <a:r>
              <a:rPr lang="en-US" altLang="zh-CN" sz="2400" b="1" dirty="0" smtClean="0"/>
              <a:t>13~15</a:t>
            </a:r>
            <a:r>
              <a:rPr lang="zh-CN" altLang="en-US" sz="2400" b="1" dirty="0" smtClean="0"/>
              <a:t>岁</a:t>
            </a:r>
            <a:r>
              <a:rPr lang="en-US" altLang="zh-CN" sz="2400" b="1" dirty="0" smtClean="0"/>
              <a:t>—</a:t>
            </a:r>
            <a:r>
              <a:rPr lang="zh-CN" altLang="en-US" sz="2400" b="1" dirty="0" smtClean="0"/>
              <a:t>舞勺之年； </a:t>
            </a:r>
            <a:br>
              <a:rPr lang="zh-CN" altLang="en-US" sz="2400" b="1" dirty="0" smtClean="0"/>
            </a:br>
            <a:r>
              <a:rPr lang="en-US" altLang="zh-CN" sz="2400" b="1" dirty="0" smtClean="0"/>
              <a:t>15~20</a:t>
            </a:r>
            <a:r>
              <a:rPr lang="zh-CN" altLang="en-US" sz="2400" b="1" dirty="0" smtClean="0"/>
              <a:t>岁</a:t>
            </a:r>
            <a:r>
              <a:rPr lang="en-US" altLang="zh-CN" sz="2400" b="1" dirty="0" smtClean="0"/>
              <a:t>—</a:t>
            </a:r>
            <a:r>
              <a:rPr lang="zh-CN" altLang="en-US" sz="2400" b="1" dirty="0" smtClean="0">
                <a:hlinkClick r:id="rId9" action="ppaction://hlinkfile"/>
              </a:rPr>
              <a:t>舞象之年</a:t>
            </a:r>
            <a:r>
              <a:rPr lang="zh-CN" altLang="en-US" sz="2400" b="1" dirty="0" smtClean="0"/>
              <a:t>； 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3657600" y="2459466"/>
            <a:ext cx="6096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</a:rPr>
              <a:t>岁（女）</a:t>
            </a:r>
            <a:r>
              <a:rPr lang="en-US" altLang="zh-CN" sz="2400" b="1" dirty="0">
                <a:solidFill>
                  <a:srgbClr val="000000"/>
                </a:solidFill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hlinkClick r:id="rId10" action="ppaction://hlinkfile"/>
              </a:rPr>
              <a:t>金钗之年</a:t>
            </a:r>
            <a:r>
              <a:rPr lang="zh-CN" altLang="en-US" sz="2400" b="1" dirty="0">
                <a:solidFill>
                  <a:srgbClr val="000000"/>
                </a:solidFill>
              </a:rPr>
              <a:t>； </a:t>
            </a:r>
            <a:br>
              <a:rPr lang="zh-CN" altLang="en-US" sz="2400" b="1" dirty="0">
                <a:solidFill>
                  <a:srgbClr val="000000"/>
                </a:solidFill>
              </a:rPr>
            </a:br>
            <a:r>
              <a:rPr lang="en-US" altLang="zh-CN" sz="2400" b="1" dirty="0">
                <a:solidFill>
                  <a:srgbClr val="000000"/>
                </a:solidFill>
              </a:rPr>
              <a:t>13</a:t>
            </a:r>
            <a:r>
              <a:rPr lang="zh-CN" altLang="en-US" sz="2400" b="1" dirty="0">
                <a:solidFill>
                  <a:srgbClr val="000000"/>
                </a:solidFill>
              </a:rPr>
              <a:t>岁（女）</a:t>
            </a:r>
            <a:r>
              <a:rPr lang="en-US" altLang="zh-CN" sz="2400" b="1" dirty="0">
                <a:solidFill>
                  <a:srgbClr val="000000"/>
                </a:solidFill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hlinkClick r:id="rId11" action="ppaction://hlinkfile"/>
              </a:rPr>
              <a:t>豆蔻年华</a:t>
            </a:r>
            <a:r>
              <a:rPr lang="zh-CN" altLang="en-US" sz="2400" b="1" dirty="0">
                <a:solidFill>
                  <a:srgbClr val="000000"/>
                </a:solidFill>
              </a:rPr>
              <a:t>， </a:t>
            </a:r>
            <a:br>
              <a:rPr lang="zh-CN" altLang="en-US" sz="2400" b="1" dirty="0">
                <a:solidFill>
                  <a:srgbClr val="000000"/>
                </a:solidFill>
              </a:rPr>
            </a:br>
            <a:r>
              <a:rPr lang="en-US" altLang="zh-CN" sz="2400" b="1" dirty="0">
                <a:solidFill>
                  <a:srgbClr val="000000"/>
                </a:solidFill>
              </a:rPr>
              <a:t>15</a:t>
            </a:r>
            <a:r>
              <a:rPr lang="zh-CN" altLang="en-US" sz="2400" b="1" dirty="0">
                <a:solidFill>
                  <a:srgbClr val="000000"/>
                </a:solidFill>
              </a:rPr>
              <a:t>岁（女）</a:t>
            </a:r>
            <a:r>
              <a:rPr lang="en-US" altLang="zh-CN" sz="2400" b="1" dirty="0">
                <a:solidFill>
                  <a:srgbClr val="000000"/>
                </a:solidFill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hlinkClick r:id="rId12" action="ppaction://hlinkfile"/>
              </a:rPr>
              <a:t>及笄之年</a:t>
            </a:r>
            <a:r>
              <a:rPr lang="zh-CN" altLang="en-US" sz="2400" b="1" dirty="0">
                <a:solidFill>
                  <a:srgbClr val="000000"/>
                </a:solidFill>
              </a:rPr>
              <a:t>； </a:t>
            </a:r>
            <a:br>
              <a:rPr lang="zh-CN" altLang="en-US" sz="2400" b="1" dirty="0">
                <a:solidFill>
                  <a:srgbClr val="000000"/>
                </a:solidFill>
              </a:rPr>
            </a:br>
            <a:r>
              <a:rPr lang="en-US" altLang="zh-CN" sz="2400" b="1" dirty="0">
                <a:solidFill>
                  <a:srgbClr val="000000"/>
                </a:solidFill>
              </a:rPr>
              <a:t>16</a:t>
            </a:r>
            <a:r>
              <a:rPr lang="zh-CN" altLang="en-US" sz="2400" b="1" dirty="0">
                <a:solidFill>
                  <a:srgbClr val="000000"/>
                </a:solidFill>
              </a:rPr>
              <a:t>岁（女）</a:t>
            </a:r>
            <a:r>
              <a:rPr lang="en-US" altLang="zh-CN" sz="2400" b="1" dirty="0">
                <a:solidFill>
                  <a:srgbClr val="000000"/>
                </a:solidFill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hlinkClick r:id="rId13" action="ppaction://hlinkfile"/>
              </a:rPr>
              <a:t>破瓜</a:t>
            </a:r>
            <a:r>
              <a:rPr lang="zh-CN" altLang="en-US" sz="2400" b="1" dirty="0">
                <a:solidFill>
                  <a:srgbClr val="000000"/>
                </a:solidFill>
              </a:rPr>
              <a:t>年华、</a:t>
            </a:r>
            <a:r>
              <a:rPr lang="zh-CN" altLang="en-US" sz="2400" b="1" dirty="0">
                <a:solidFill>
                  <a:srgbClr val="000000"/>
                </a:solidFill>
                <a:hlinkClick r:id="rId14" action="ppaction://hlinkfile"/>
              </a:rPr>
              <a:t>碧玉年华</a:t>
            </a:r>
            <a:r>
              <a:rPr lang="zh-CN" altLang="en-US" sz="2400" b="1" dirty="0">
                <a:solidFill>
                  <a:srgbClr val="000000"/>
                </a:solidFill>
              </a:rPr>
              <a:t>； </a:t>
            </a:r>
            <a:br>
              <a:rPr lang="zh-CN" altLang="en-US" sz="2400" b="1" dirty="0">
                <a:solidFill>
                  <a:srgbClr val="000000"/>
                </a:solidFill>
              </a:rPr>
            </a:br>
            <a:r>
              <a:rPr lang="en-US" altLang="zh-CN" sz="2400" b="1" dirty="0">
                <a:solidFill>
                  <a:srgbClr val="000000"/>
                </a:solidFill>
              </a:rPr>
              <a:t>20</a:t>
            </a:r>
            <a:r>
              <a:rPr lang="zh-CN" altLang="en-US" sz="2400" b="1" dirty="0">
                <a:solidFill>
                  <a:srgbClr val="000000"/>
                </a:solidFill>
              </a:rPr>
              <a:t>岁（女）</a:t>
            </a:r>
            <a:r>
              <a:rPr lang="en-US" altLang="zh-CN" sz="2400" b="1" dirty="0">
                <a:solidFill>
                  <a:srgbClr val="000000"/>
                </a:solidFill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hlinkClick r:id="rId15" action="ppaction://hlinkfile"/>
              </a:rPr>
              <a:t>桃李年华</a:t>
            </a:r>
            <a:r>
              <a:rPr lang="zh-CN" altLang="en-US" sz="2400" b="1" dirty="0">
                <a:solidFill>
                  <a:srgbClr val="000000"/>
                </a:solidFill>
              </a:rPr>
              <a:t>； </a:t>
            </a:r>
            <a:br>
              <a:rPr lang="zh-CN" altLang="en-US" sz="2400" b="1" dirty="0">
                <a:solidFill>
                  <a:srgbClr val="000000"/>
                </a:solidFill>
              </a:rPr>
            </a:br>
            <a:r>
              <a:rPr lang="en-US" altLang="zh-CN" sz="2400" b="1" dirty="0">
                <a:solidFill>
                  <a:srgbClr val="000000"/>
                </a:solidFill>
              </a:rPr>
              <a:t>24</a:t>
            </a:r>
            <a:r>
              <a:rPr lang="zh-CN" altLang="en-US" sz="2400" b="1" dirty="0">
                <a:solidFill>
                  <a:srgbClr val="000000"/>
                </a:solidFill>
              </a:rPr>
              <a:t>岁（女）</a:t>
            </a:r>
            <a:r>
              <a:rPr lang="zh-CN" altLang="en-US" sz="2400" b="1" dirty="0">
                <a:solidFill>
                  <a:srgbClr val="000000"/>
                </a:solidFill>
                <a:hlinkClick r:id="rId16" action="ppaction://hlinkfile"/>
              </a:rPr>
              <a:t>花信年华</a:t>
            </a:r>
            <a:r>
              <a:rPr lang="zh-CN" altLang="en-US" sz="2400" b="1" dirty="0">
                <a:solidFill>
                  <a:srgbClr val="000000"/>
                </a:solidFill>
              </a:rPr>
              <a:t>； </a:t>
            </a:r>
            <a:br>
              <a:rPr lang="zh-CN" altLang="en-US" sz="2400" b="1" dirty="0">
                <a:solidFill>
                  <a:srgbClr val="000000"/>
                </a:solidFill>
              </a:rPr>
            </a:br>
            <a:r>
              <a:rPr lang="zh-CN" altLang="en-US" sz="2400" b="1" dirty="0">
                <a:solidFill>
                  <a:srgbClr val="000000"/>
                </a:solidFill>
              </a:rPr>
              <a:t>至出嫁</a:t>
            </a:r>
            <a:r>
              <a:rPr lang="en-US" altLang="zh-CN" sz="2400" b="1" dirty="0">
                <a:solidFill>
                  <a:srgbClr val="000000"/>
                </a:solidFill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</a:rPr>
              <a:t>梅之年； </a:t>
            </a:r>
            <a:br>
              <a:rPr lang="zh-CN" altLang="en-US" sz="2400" b="1" dirty="0">
                <a:solidFill>
                  <a:srgbClr val="000000"/>
                </a:solidFill>
              </a:rPr>
            </a:br>
            <a:r>
              <a:rPr lang="zh-CN" altLang="en-US" sz="2400" b="1" dirty="0">
                <a:solidFill>
                  <a:srgbClr val="000000"/>
                </a:solidFill>
              </a:rPr>
              <a:t>至</a:t>
            </a:r>
            <a:r>
              <a:rPr lang="en-US" altLang="zh-CN" sz="2400" b="1" dirty="0">
                <a:solidFill>
                  <a:srgbClr val="000000"/>
                </a:solidFill>
              </a:rPr>
              <a:t>30</a:t>
            </a:r>
            <a:r>
              <a:rPr lang="zh-CN" altLang="en-US" sz="2400" b="1" dirty="0">
                <a:solidFill>
                  <a:srgbClr val="000000"/>
                </a:solidFill>
              </a:rPr>
              <a:t>岁（女）</a:t>
            </a:r>
            <a:r>
              <a:rPr lang="en-US" altLang="zh-CN" sz="2400" b="1" dirty="0">
                <a:solidFill>
                  <a:srgbClr val="000000"/>
                </a:solidFill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hlinkClick r:id="rId17" action="ppaction://hlinkfile"/>
              </a:rPr>
              <a:t>半老徐娘</a:t>
            </a:r>
            <a:r>
              <a:rPr lang="zh-CN" altLang="en-US" sz="2400" b="1" dirty="0">
                <a:solidFill>
                  <a:srgbClr val="000000"/>
                </a:solidFill>
              </a:rPr>
              <a:t>；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/>
      <p:bldP spid="2" grpId="0"/>
      <p:bldP spid="2" grpId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5" descr="U686P1T1D5008868F21DT200411231809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9275"/>
            <a:ext cx="9144000" cy="15843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smtClean="0"/>
              <a:t>一、</a:t>
            </a:r>
            <a:r>
              <a:rPr lang="zh-CN" altLang="en-US" sz="2800" b="1" smtClean="0"/>
              <a:t>快速阅读文章，勾画关键语句，搜集文中信息。 </a:t>
            </a:r>
          </a:p>
          <a:p>
            <a:pPr eaLnBrk="1" hangingPunct="1">
              <a:buFontTx/>
              <a:buNone/>
            </a:pPr>
            <a:r>
              <a:rPr lang="zh-CN" altLang="en-US" sz="2800" b="1" smtClean="0"/>
              <a:t>思考：你认为袁隆平是个怎样的人？你的依据是什么？ </a:t>
            </a:r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0" y="1628775"/>
            <a:ext cx="914400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ea typeface="宋体" pitchFamily="2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ea typeface="宋体" pitchFamily="2" charset="-122"/>
              </a:rPr>
              <a:t>袁隆平是个杰出的科学家，他研究的杂交水稻每年增产谷物</a:t>
            </a:r>
            <a:r>
              <a:rPr lang="en-US" altLang="zh-CN" sz="2800" b="1" dirty="0">
                <a:solidFill>
                  <a:srgbClr val="0000FF"/>
                </a:solidFill>
                <a:ea typeface="宋体" pitchFamily="2" charset="-122"/>
              </a:rPr>
              <a:t>3500</a:t>
            </a:r>
            <a:r>
              <a:rPr lang="zh-CN" altLang="en-US" sz="2800" b="1" dirty="0">
                <a:solidFill>
                  <a:srgbClr val="0000FF"/>
                </a:solidFill>
                <a:ea typeface="宋体" pitchFamily="2" charset="-122"/>
              </a:rPr>
              <a:t>公斤，相当于每年解决</a:t>
            </a:r>
            <a:r>
              <a:rPr lang="en-US" altLang="zh-CN" sz="2800" b="1" dirty="0">
                <a:solidFill>
                  <a:srgbClr val="0000FF"/>
                </a:solidFill>
                <a:ea typeface="宋体" pitchFamily="2" charset="-122"/>
              </a:rPr>
              <a:t>3500</a:t>
            </a:r>
            <a:r>
              <a:rPr lang="zh-CN" altLang="en-US" sz="2800" b="1" dirty="0">
                <a:solidFill>
                  <a:srgbClr val="0000FF"/>
                </a:solidFill>
                <a:ea typeface="宋体" pitchFamily="2" charset="-122"/>
              </a:rPr>
              <a:t>万人口的吃饭问题，</a:t>
            </a:r>
            <a:r>
              <a:rPr lang="en-US" altLang="zh-CN" sz="2800" b="1" dirty="0">
                <a:solidFill>
                  <a:srgbClr val="0000FF"/>
                </a:solidFill>
                <a:ea typeface="宋体" pitchFamily="2" charset="-122"/>
              </a:rPr>
              <a:t>40</a:t>
            </a:r>
            <a:r>
              <a:rPr lang="zh-CN" altLang="en-US" sz="2800" b="1" dirty="0">
                <a:solidFill>
                  <a:srgbClr val="0000FF"/>
                </a:solidFill>
                <a:ea typeface="宋体" pitchFamily="2" charset="-122"/>
              </a:rPr>
              <a:t>年来他在此领域始终保持世界领先地位。 </a:t>
            </a:r>
          </a:p>
          <a:p>
            <a:pPr eaLnBrk="1" hangingPunct="1"/>
            <a:endParaRPr lang="zh-CN" altLang="en-US" sz="2800" b="1" dirty="0">
              <a:solidFill>
                <a:srgbClr val="0000FF"/>
              </a:solidFill>
              <a:ea typeface="宋体" pitchFamily="2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ea typeface="宋体" pitchFamily="2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ea typeface="宋体" pitchFamily="2" charset="-122"/>
              </a:rPr>
              <a:t>袁隆平是个坚持不懈，不怕困难的人，他为了寻找一株必需的水稻</a:t>
            </a:r>
            <a:r>
              <a:rPr lang="en-US" altLang="zh-CN" sz="2800" b="1" dirty="0">
                <a:solidFill>
                  <a:srgbClr val="0000FF"/>
                </a:solidFill>
                <a:ea typeface="宋体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ea typeface="宋体" pitchFamily="2" charset="-122"/>
              </a:rPr>
              <a:t>天然雄性不育株，他和新婚妻子一起顶着烈日，检查了</a:t>
            </a:r>
            <a:r>
              <a:rPr lang="en-US" altLang="zh-CN" sz="2800" b="1" dirty="0">
                <a:solidFill>
                  <a:srgbClr val="0000FF"/>
                </a:solidFill>
                <a:ea typeface="宋体" pitchFamily="2" charset="-122"/>
              </a:rPr>
              <a:t>14000</a:t>
            </a:r>
            <a:r>
              <a:rPr lang="zh-CN" altLang="en-US" sz="2800" b="1" dirty="0">
                <a:solidFill>
                  <a:srgbClr val="0000FF"/>
                </a:solidFill>
                <a:ea typeface="宋体" pitchFamily="2" charset="-122"/>
              </a:rPr>
              <a:t>个稻穗。 </a:t>
            </a:r>
          </a:p>
          <a:p>
            <a:pPr eaLnBrk="1" hangingPunct="1"/>
            <a:endParaRPr lang="zh-CN" altLang="en-US" sz="2800" b="1" dirty="0">
              <a:solidFill>
                <a:srgbClr val="0000FF"/>
              </a:solidFill>
              <a:ea typeface="宋体" pitchFamily="2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ea typeface="宋体" pitchFamily="2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ea typeface="宋体" pitchFamily="2" charset="-122"/>
              </a:rPr>
              <a:t>袁隆平是个执着追求梦想的人，他出生在北京，却放弃了优越的生活，在风华正茂之时违背母命，选择了艰苦陌生的农学。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9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9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000"/>
                                        <p:tgtEl>
                                          <p:spTgt spid="993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6" descr="PM_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819400" y="1295400"/>
            <a:ext cx="59039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2800" b="1" dirty="0">
                <a:ea typeface="宋体" pitchFamily="2" charset="-122"/>
              </a:rPr>
              <a:t>二、袁隆平说：“我这个人有点痴，认准的路一定要走到底”。请同学们从文中找出能够体现他的痴的事例。并谈谈我们大家对他的痴的理解。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3716338"/>
            <a:ext cx="9144000" cy="2654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2800" b="1">
                <a:solidFill>
                  <a:srgbClr val="FF3300"/>
                </a:solidFill>
                <a:ea typeface="宋体" pitchFamily="2" charset="-122"/>
              </a:rPr>
              <a:t>事例：在他刚刚开始研究的时候，为了获得一株必需的水稻天然雄性不育株，他和新婚妻子一起，用了</a:t>
            </a:r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整整两年</a:t>
            </a:r>
            <a:r>
              <a:rPr lang="zh-CN" altLang="en-US" sz="2800" b="1">
                <a:solidFill>
                  <a:srgbClr val="FF3300"/>
                </a:solidFill>
                <a:ea typeface="宋体" pitchFamily="2" charset="-122"/>
              </a:rPr>
              <a:t>时间，顶着烈日，差不多</a:t>
            </a:r>
            <a:r>
              <a:rPr lang="en-US" altLang="zh-CN" sz="2800" b="1">
                <a:solidFill>
                  <a:srgbClr val="FF3300"/>
                </a:solidFill>
                <a:ea typeface="宋体" pitchFamily="2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ea typeface="宋体" pitchFamily="2" charset="-122"/>
              </a:rPr>
              <a:t>，</a:t>
            </a:r>
            <a:r>
              <a:rPr lang="en-US" altLang="zh-CN" sz="2800" b="1">
                <a:solidFill>
                  <a:srgbClr val="FF3300"/>
                </a:solidFill>
                <a:ea typeface="宋体" pitchFamily="2" charset="-122"/>
              </a:rPr>
              <a:t>14000</a:t>
            </a:r>
            <a:r>
              <a:rPr lang="zh-CN" altLang="en-US" sz="2800" b="1">
                <a:solidFill>
                  <a:srgbClr val="FF3300"/>
                </a:solidFill>
                <a:ea typeface="宋体" pitchFamily="2" charset="-122"/>
              </a:rPr>
              <a:t>个稻穗。</a:t>
            </a:r>
          </a:p>
          <a:p>
            <a:r>
              <a:rPr lang="zh-CN" altLang="en-US" sz="2800" b="1">
                <a:solidFill>
                  <a:srgbClr val="FF3300"/>
                </a:solidFill>
                <a:ea typeface="宋体" pitchFamily="2" charset="-122"/>
              </a:rPr>
              <a:t>  </a:t>
            </a:r>
            <a:r>
              <a:rPr lang="en-US" altLang="zh-CN" sz="2800" b="1">
                <a:solidFill>
                  <a:srgbClr val="0000FF"/>
                </a:solidFill>
                <a:ea typeface="宋体" pitchFamily="2" charset="-122"/>
              </a:rPr>
              <a:t>40</a:t>
            </a:r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年</a:t>
            </a:r>
            <a:r>
              <a:rPr lang="zh-CN" altLang="en-US" sz="2800" b="1">
                <a:solidFill>
                  <a:srgbClr val="FF3300"/>
                </a:solidFill>
                <a:ea typeface="宋体" pitchFamily="2" charset="-122"/>
              </a:rPr>
              <a:t>间，研究的成果一项接着一项，创造的神话一个接着一个，</a:t>
            </a:r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始终</a:t>
            </a:r>
            <a:r>
              <a:rPr lang="zh-CN" altLang="en-US" sz="2800" b="1">
                <a:solidFill>
                  <a:srgbClr val="FF3300"/>
                </a:solidFill>
                <a:ea typeface="宋体" pitchFamily="2" charset="-122"/>
              </a:rPr>
              <a:t>保持着世界领先地位</a:t>
            </a:r>
            <a:r>
              <a:rPr lang="en-US" altLang="zh-CN" sz="2800" b="1">
                <a:solidFill>
                  <a:srgbClr val="FF3300"/>
                </a:solidFill>
                <a:ea typeface="宋体" pitchFamily="2" charset="-122"/>
              </a:rPr>
              <a:t>……</a:t>
            </a:r>
          </a:p>
          <a:p>
            <a:r>
              <a:rPr lang="en-US" altLang="zh-CN" sz="2800" b="1">
                <a:solidFill>
                  <a:srgbClr val="FF3300"/>
                </a:solidFill>
                <a:ea typeface="宋体" pitchFamily="2" charset="-122"/>
              </a:rPr>
              <a:t>   </a:t>
            </a:r>
            <a:r>
              <a:rPr lang="zh-CN" altLang="en-US" sz="2800" b="1">
                <a:solidFill>
                  <a:srgbClr val="FF3300"/>
                </a:solidFill>
                <a:ea typeface="宋体" pitchFamily="2" charset="-122"/>
              </a:rPr>
              <a:t>已经</a:t>
            </a:r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功成名就</a:t>
            </a:r>
            <a:r>
              <a:rPr lang="zh-CN" altLang="en-US" sz="2800" b="1">
                <a:solidFill>
                  <a:srgbClr val="FF3300"/>
                </a:solidFill>
                <a:ea typeface="宋体" pitchFamily="2" charset="-122"/>
              </a:rPr>
              <a:t>的他</a:t>
            </a:r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仍然</a:t>
            </a:r>
            <a:r>
              <a:rPr lang="zh-CN" altLang="en-US" sz="2800" b="1">
                <a:solidFill>
                  <a:srgbClr val="FF3300"/>
                </a:solidFill>
                <a:ea typeface="宋体" pitchFamily="2" charset="-122"/>
              </a:rPr>
              <a:t>驱赶着自己</a:t>
            </a:r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不断前行</a:t>
            </a:r>
            <a:r>
              <a:rPr lang="en-US" altLang="zh-CN" sz="2800" b="1">
                <a:solidFill>
                  <a:srgbClr val="FF3300"/>
                </a:solidFill>
                <a:ea typeface="宋体" pitchFamily="2" charset="-122"/>
              </a:rPr>
              <a:t>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042988" y="1052513"/>
            <a:ext cx="4392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FFFF"/>
                </a:solidFill>
                <a:ea typeface="宋体" pitchFamily="2" charset="-122"/>
              </a:rPr>
              <a:t>三、袁隆平的梦有哪些？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900113" y="2205038"/>
            <a:ext cx="22320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FFFF"/>
                </a:solidFill>
                <a:ea typeface="宋体" pitchFamily="2" charset="-122"/>
              </a:rPr>
              <a:t>６岁的时候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924300" y="2205038"/>
            <a:ext cx="41767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FFFF"/>
                </a:solidFill>
                <a:ea typeface="宋体" pitchFamily="2" charset="-122"/>
              </a:rPr>
              <a:t>将来我一定要去学农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900113" y="3213100"/>
            <a:ext cx="18716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FFFF"/>
                </a:solidFill>
                <a:ea typeface="宋体" pitchFamily="2" charset="-122"/>
              </a:rPr>
              <a:t>２０世纪６０年代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900113" y="4868863"/>
            <a:ext cx="2016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FFFF"/>
                </a:solidFill>
                <a:ea typeface="宋体" pitchFamily="2" charset="-122"/>
              </a:rPr>
              <a:t>新千年里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851275" y="4581525"/>
            <a:ext cx="33115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FFFF"/>
                </a:solidFill>
                <a:ea typeface="宋体" pitchFamily="2" charset="-122"/>
              </a:rPr>
              <a:t>要将“超级杂交水稻”培育成功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3851275" y="3429000"/>
            <a:ext cx="3398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FFFF"/>
                </a:solidFill>
                <a:ea typeface="宋体" pitchFamily="2" charset="-122"/>
              </a:rPr>
              <a:t>让所有的人不再挨饿</a:t>
            </a:r>
          </a:p>
        </p:txBody>
      </p:sp>
      <p:sp>
        <p:nvSpPr>
          <p:cNvPr id="13324" name="AutoShape 12"/>
          <p:cNvSpPr>
            <a:spLocks/>
          </p:cNvSpPr>
          <p:nvPr/>
        </p:nvSpPr>
        <p:spPr bwMode="auto">
          <a:xfrm>
            <a:off x="7308850" y="2349500"/>
            <a:ext cx="142875" cy="3167063"/>
          </a:xfrm>
          <a:prstGeom prst="rightBrace">
            <a:avLst>
              <a:gd name="adj1" fmla="val 1847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2987675" y="2420938"/>
            <a:ext cx="936625" cy="287337"/>
          </a:xfrm>
          <a:prstGeom prst="rightArrow">
            <a:avLst>
              <a:gd name="adj1" fmla="val 50000"/>
              <a:gd name="adj2" fmla="val 8149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>
            <a:off x="2916238" y="3573463"/>
            <a:ext cx="936625" cy="287337"/>
          </a:xfrm>
          <a:prstGeom prst="rightArrow">
            <a:avLst>
              <a:gd name="adj1" fmla="val 50000"/>
              <a:gd name="adj2" fmla="val 8149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2771775" y="5013325"/>
            <a:ext cx="936625" cy="287338"/>
          </a:xfrm>
          <a:prstGeom prst="rightArrow">
            <a:avLst>
              <a:gd name="adj1" fmla="val 50000"/>
              <a:gd name="adj2" fmla="val 8149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7637463" y="2205038"/>
            <a:ext cx="103822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FFFF"/>
                </a:solidFill>
                <a:ea typeface="宋体" pitchFamily="2" charset="-122"/>
              </a:rPr>
              <a:t>解决全世界人民的吃饭问题，造福全人类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1" grpId="0"/>
      <p:bldP spid="13322" grpId="0"/>
      <p:bldP spid="13323" grpId="0"/>
      <p:bldP spid="13324" grpId="0" animBg="1"/>
      <p:bldP spid="13325" grpId="0" animBg="1"/>
      <p:bldP spid="13326" grpId="0" animBg="1"/>
      <p:bldP spid="13327" grpId="0" animBg="1"/>
      <p:bldP spid="133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11" descr="PM_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187450" y="2060575"/>
            <a:ext cx="73453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ea typeface="宋体" pitchFamily="2" charset="-122"/>
              </a:rPr>
              <a:t>四、文中“美丽”一词多次出现，他们的含义有什么不同？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187450" y="2693988"/>
            <a:ext cx="55451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ea typeface="宋体" pitchFamily="2" charset="-122"/>
              </a:rPr>
              <a:t>从没想过把“美丽”这个词和袁隆平拉扯在一起</a:t>
            </a:r>
            <a:r>
              <a:rPr lang="en-US" altLang="zh-CN" sz="2400" b="1">
                <a:solidFill>
                  <a:srgbClr val="000000"/>
                </a:solidFill>
                <a:ea typeface="宋体" pitchFamily="2" charset="-122"/>
              </a:rPr>
              <a:t>… …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187450" y="3773488"/>
            <a:ext cx="51133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ea typeface="宋体" pitchFamily="2" charset="-122"/>
              </a:rPr>
              <a:t>而且，似乎也没有必要把他和美丽联系起来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116013" y="4926013"/>
            <a:ext cx="4319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ea typeface="宋体" pitchFamily="2" charset="-122"/>
              </a:rPr>
              <a:t>我突然听到“美丽”这个词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116013" y="5502275"/>
            <a:ext cx="4895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ea typeface="宋体" pitchFamily="2" charset="-122"/>
              </a:rPr>
              <a:t>我觉得那一切简直是太美了！</a:t>
            </a:r>
          </a:p>
        </p:txBody>
      </p:sp>
      <p:sp>
        <p:nvSpPr>
          <p:cNvPr id="15369" name="AutoShape 9"/>
          <p:cNvSpPr>
            <a:spLocks/>
          </p:cNvSpPr>
          <p:nvPr/>
        </p:nvSpPr>
        <p:spPr bwMode="auto">
          <a:xfrm>
            <a:off x="6732588" y="2909888"/>
            <a:ext cx="287337" cy="3097212"/>
          </a:xfrm>
          <a:prstGeom prst="rightBrace">
            <a:avLst>
              <a:gd name="adj1" fmla="val 8982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7164388" y="2781300"/>
            <a:ext cx="914400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宋体" pitchFamily="2" charset="-122"/>
              </a:rPr>
              <a:t>均是美丽的基本意义</a:t>
            </a:r>
            <a:r>
              <a:rPr lang="zh-CN" altLang="en-US" b="1">
                <a:solidFill>
                  <a:srgbClr val="0000FF"/>
                </a:solidFill>
                <a:ea typeface="宋体" pitchFamily="2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ea typeface="宋体" pitchFamily="2" charset="-122"/>
              </a:rPr>
              <a:t>指外表好看</a:t>
            </a:r>
            <a:r>
              <a:rPr lang="zh-CN" altLang="en-US">
                <a:solidFill>
                  <a:srgbClr val="000000"/>
                </a:solidFill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  <p:bldP spid="15369" grpId="0" animBg="1"/>
      <p:bldP spid="153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13" descr="PM_0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30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908175" y="1557338"/>
            <a:ext cx="50403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这片</a:t>
            </a:r>
            <a:r>
              <a:rPr lang="zh-CN" altLang="en-US" sz="2800" b="1">
                <a:solidFill>
                  <a:srgbClr val="FF66CC"/>
                </a:solidFill>
                <a:ea typeface="宋体" pitchFamily="2" charset="-122"/>
              </a:rPr>
              <a:t>美丽</a:t>
            </a:r>
            <a:r>
              <a:rPr lang="zh-CN" altLang="en-US" sz="2800" b="1">
                <a:ea typeface="宋体" pitchFamily="2" charset="-122"/>
              </a:rPr>
              <a:t>的记忆，成了他心中永远的梦幻</a:t>
            </a:r>
            <a:r>
              <a:rPr lang="en-US" altLang="zh-CN" sz="2800" b="1">
                <a:ea typeface="宋体" pitchFamily="2" charset="-122"/>
              </a:rPr>
              <a:t>… …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979613" y="2924175"/>
            <a:ext cx="482441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难道这就是自己多年来向往的</a:t>
            </a:r>
            <a:r>
              <a:rPr lang="zh-CN" altLang="en-US" sz="2800" b="1">
                <a:solidFill>
                  <a:srgbClr val="FF66CC"/>
                </a:solidFill>
                <a:ea typeface="宋体" pitchFamily="2" charset="-122"/>
              </a:rPr>
              <a:t>美丽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979613" y="4365625"/>
            <a:ext cx="453548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现实中的落后和贫瘠，让寻找</a:t>
            </a:r>
            <a:r>
              <a:rPr lang="zh-CN" altLang="en-US" sz="2800" b="1">
                <a:solidFill>
                  <a:srgbClr val="FF66CC"/>
                </a:solidFill>
                <a:ea typeface="宋体" pitchFamily="2" charset="-122"/>
              </a:rPr>
              <a:t>美丽</a:t>
            </a:r>
            <a:r>
              <a:rPr lang="zh-CN" altLang="en-US" sz="2800" b="1">
                <a:ea typeface="宋体" pitchFamily="2" charset="-122"/>
              </a:rPr>
              <a:t>的袁隆平大失所望</a:t>
            </a:r>
          </a:p>
        </p:txBody>
      </p:sp>
      <p:sp>
        <p:nvSpPr>
          <p:cNvPr id="17415" name="AutoShape 7"/>
          <p:cNvSpPr>
            <a:spLocks/>
          </p:cNvSpPr>
          <p:nvPr/>
        </p:nvSpPr>
        <p:spPr bwMode="auto">
          <a:xfrm>
            <a:off x="6732588" y="1844675"/>
            <a:ext cx="287337" cy="3457575"/>
          </a:xfrm>
          <a:prstGeom prst="rightBrace">
            <a:avLst>
              <a:gd name="adj1" fmla="val 10027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7104063" y="1628775"/>
            <a:ext cx="1525587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这三句话中的</a:t>
            </a:r>
            <a:r>
              <a:rPr lang="zh-CN" altLang="en-US" sz="3200" b="1">
                <a:solidFill>
                  <a:schemeClr val="tx2"/>
                </a:solidFill>
                <a:ea typeface="宋体" pitchFamily="2" charset="-122"/>
              </a:rPr>
              <a:t>美丽</a:t>
            </a:r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都指袁隆平的幼时</a:t>
            </a:r>
            <a:r>
              <a:rPr lang="zh-CN" altLang="en-US" sz="2800" b="1">
                <a:solidFill>
                  <a:schemeClr val="tx2"/>
                </a:solidFill>
                <a:ea typeface="宋体" pitchFamily="2" charset="-122"/>
              </a:rPr>
              <a:t>梦想和憧憬的天真浪漫与美好</a:t>
            </a:r>
          </a:p>
        </p:txBody>
      </p:sp>
      <p:sp>
        <p:nvSpPr>
          <p:cNvPr id="150536" name="AutoShape 1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804025" y="5229225"/>
            <a:ext cx="647700" cy="360363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5" grpId="0" animBg="1"/>
      <p:bldP spid="174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1031" descr="FR_0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19" name="Text Box 1033"/>
          <p:cNvSpPr txBox="1">
            <a:spLocks noChangeArrowheads="1"/>
          </p:cNvSpPr>
          <p:nvPr/>
        </p:nvSpPr>
        <p:spPr bwMode="auto">
          <a:xfrm>
            <a:off x="2032000" y="19939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endParaRPr lang="zh-CN" altLang="zh-CN"/>
          </a:p>
        </p:txBody>
      </p:sp>
      <p:sp>
        <p:nvSpPr>
          <p:cNvPr id="4106" name="Rectangle 1034"/>
          <p:cNvSpPr>
            <a:spLocks noChangeArrowheads="1"/>
          </p:cNvSpPr>
          <p:nvPr/>
        </p:nvSpPr>
        <p:spPr bwMode="auto">
          <a:xfrm>
            <a:off x="1870075" y="2205038"/>
            <a:ext cx="60864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4000" b="1"/>
              <a:t>中国古代有众所周知的“四大发明”（火药、指南针、造纸术和印刷术）</a:t>
            </a:r>
          </a:p>
        </p:txBody>
      </p:sp>
      <p:sp>
        <p:nvSpPr>
          <p:cNvPr id="4107" name="Text Box 1035"/>
          <p:cNvSpPr txBox="1">
            <a:spLocks noChangeArrowheads="1"/>
          </p:cNvSpPr>
          <p:nvPr/>
        </p:nvSpPr>
        <p:spPr bwMode="auto">
          <a:xfrm>
            <a:off x="1908175" y="4327525"/>
            <a:ext cx="61214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4000" b="1"/>
              <a:t>国际上把中国的杂交水稻</a:t>
            </a:r>
          </a:p>
          <a:p>
            <a:r>
              <a:rPr lang="zh-CN" altLang="en-US" sz="4000" b="1"/>
              <a:t>当作继四大发明之后的“第五大发明”</a:t>
            </a:r>
          </a:p>
          <a:p>
            <a:endParaRPr lang="en-US" altLang="zh-CN" sz="4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12" descr="u=1876525441,1516327395&amp;fm=15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881063"/>
            <a:ext cx="2843212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55" name="Text Box 4"/>
          <p:cNvSpPr txBox="1">
            <a:spLocks noChangeArrowheads="1"/>
          </p:cNvSpPr>
          <p:nvPr/>
        </p:nvSpPr>
        <p:spPr bwMode="auto">
          <a:xfrm>
            <a:off x="0" y="692150"/>
            <a:ext cx="6227763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ea typeface="宋体" pitchFamily="2" charset="-122"/>
              </a:rPr>
              <a:t>五、</a:t>
            </a:r>
            <a:r>
              <a:rPr lang="en-US" altLang="zh-CN" sz="3200" b="1" dirty="0">
                <a:solidFill>
                  <a:srgbClr val="FF3300"/>
                </a:solidFill>
                <a:ea typeface="宋体" pitchFamily="2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ea typeface="宋体" pitchFamily="2" charset="-122"/>
              </a:rPr>
              <a:t>突然发现，这位享誉世界，功勋卓越的 </a:t>
            </a:r>
            <a:r>
              <a:rPr lang="zh-CN" altLang="en-US" sz="2800" b="1" dirty="0">
                <a:solidFill>
                  <a:srgbClr val="FF3300"/>
                </a:solidFill>
                <a:ea typeface="宋体" pitchFamily="2" charset="-122"/>
              </a:rPr>
              <a:t>‘杂交水稻之父’</a:t>
            </a:r>
            <a:r>
              <a:rPr lang="zh-CN" altLang="en-US" sz="3200" b="1" dirty="0">
                <a:solidFill>
                  <a:srgbClr val="FF3300"/>
                </a:solidFill>
                <a:ea typeface="宋体" pitchFamily="2" charset="-122"/>
              </a:rPr>
              <a:t> ，竟然和</a:t>
            </a:r>
            <a:r>
              <a:rPr lang="zh-CN" altLang="en-US" b="1" dirty="0">
                <a:solidFill>
                  <a:srgbClr val="FF3300"/>
                </a:solidFill>
                <a:ea typeface="宋体" pitchFamily="2" charset="-122"/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  <a:ea typeface="宋体" pitchFamily="2" charset="-122"/>
              </a:rPr>
              <a:t>‘美丽’ </a:t>
            </a:r>
            <a:r>
              <a:rPr lang="zh-CN" altLang="en-US" sz="3200" b="1" dirty="0">
                <a:solidFill>
                  <a:srgbClr val="FF3300"/>
                </a:solidFill>
                <a:ea typeface="宋体" pitchFamily="2" charset="-122"/>
              </a:rPr>
              <a:t>有那么多直接的联系。”这句话中的</a:t>
            </a:r>
            <a:r>
              <a:rPr lang="zh-CN" altLang="en-US" sz="3200" b="1" dirty="0">
                <a:ea typeface="宋体" pitchFamily="2" charset="-122"/>
              </a:rPr>
              <a:t>美丽</a:t>
            </a:r>
            <a:r>
              <a:rPr lang="zh-CN" altLang="en-US" sz="3200" b="1" dirty="0">
                <a:solidFill>
                  <a:srgbClr val="FF3300"/>
                </a:solidFill>
                <a:ea typeface="宋体" pitchFamily="2" charset="-122"/>
              </a:rPr>
              <a:t>指的是什么？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357563"/>
            <a:ext cx="6372225" cy="155416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宋体" pitchFamily="2" charset="-122"/>
              </a:rPr>
              <a:t>这句中的美丽既指袁隆平所说</a:t>
            </a:r>
            <a:r>
              <a:rPr lang="zh-CN" altLang="en-US" sz="3200" b="1">
                <a:solidFill>
                  <a:srgbClr val="FF3300"/>
                </a:solidFill>
                <a:ea typeface="宋体" pitchFamily="2" charset="-122"/>
              </a:rPr>
              <a:t>园艺场的美丽</a:t>
            </a:r>
            <a:r>
              <a:rPr lang="zh-CN" altLang="en-US" sz="3200" b="1">
                <a:solidFill>
                  <a:srgbClr val="0000FF"/>
                </a:solidFill>
                <a:ea typeface="宋体" pitchFamily="2" charset="-122"/>
              </a:rPr>
              <a:t>，更指他的</a:t>
            </a:r>
            <a:r>
              <a:rPr lang="zh-CN" altLang="en-US" sz="3200" b="1">
                <a:solidFill>
                  <a:srgbClr val="FF3300"/>
                </a:solidFill>
                <a:ea typeface="宋体" pitchFamily="2" charset="-122"/>
              </a:rPr>
              <a:t>梦想之美，心灵之美，创造之美</a:t>
            </a:r>
            <a:r>
              <a:rPr lang="zh-CN" altLang="en-US" sz="3200" b="1">
                <a:solidFill>
                  <a:srgbClr val="0000FF"/>
                </a:solidFill>
                <a:ea typeface="宋体" pitchFamily="2" charset="-122"/>
              </a:rPr>
              <a:t>（业绩的辉煌）</a:t>
            </a:r>
          </a:p>
        </p:txBody>
      </p:sp>
      <p:sp>
        <p:nvSpPr>
          <p:cNvPr id="151557" name="AutoShape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4284663" y="5734050"/>
            <a:ext cx="71437" cy="714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51558" name="AutoShape 1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076825" y="2492375"/>
            <a:ext cx="609600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15" descr="PM_0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5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979613" y="1412875"/>
            <a:ext cx="6192837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六、</a:t>
            </a:r>
            <a:r>
              <a:rPr lang="en-US" altLang="zh-CN" sz="2800" b="1">
                <a:ea typeface="宋体" pitchFamily="2" charset="-122"/>
              </a:rPr>
              <a:t>“</a:t>
            </a:r>
            <a:r>
              <a:rPr lang="zh-CN" altLang="en-US" sz="2800" b="1">
                <a:ea typeface="宋体" pitchFamily="2" charset="-122"/>
              </a:rPr>
              <a:t>古稀之年的科学家之梦，已没有了园艺场的五彩缤纷，但那种</a:t>
            </a:r>
            <a:r>
              <a:rPr lang="zh-CN" altLang="en-US" sz="3200" b="1">
                <a:solidFill>
                  <a:srgbClr val="FF66CC"/>
                </a:solidFill>
                <a:ea typeface="宋体" pitchFamily="2" charset="-122"/>
              </a:rPr>
              <a:t>淳美的境界</a:t>
            </a:r>
            <a:r>
              <a:rPr lang="zh-CN" altLang="en-US" sz="2800" b="1">
                <a:ea typeface="宋体" pitchFamily="2" charset="-122"/>
              </a:rPr>
              <a:t>却依依相随，如幻如真。”句中的</a:t>
            </a:r>
            <a:r>
              <a:rPr lang="zh-CN" altLang="en-US" sz="3200" b="1">
                <a:solidFill>
                  <a:srgbClr val="FF66CC"/>
                </a:solidFill>
                <a:ea typeface="宋体" pitchFamily="2" charset="-122"/>
              </a:rPr>
              <a:t>淳美境界</a:t>
            </a:r>
            <a:r>
              <a:rPr lang="zh-CN" altLang="en-US" sz="2800" b="1">
                <a:ea typeface="宋体" pitchFamily="2" charset="-122"/>
              </a:rPr>
              <a:t>指的是什么？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908175" y="4149725"/>
            <a:ext cx="65516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ea typeface="宋体" pitchFamily="2" charset="-122"/>
              </a:rPr>
              <a:t>指解决全世界人民的吃饭问题，造福于全人类的纯正美好的思想境界</a:t>
            </a:r>
          </a:p>
        </p:txBody>
      </p:sp>
      <p:sp>
        <p:nvSpPr>
          <p:cNvPr id="152581" name="Text Box 7"/>
          <p:cNvSpPr txBox="1">
            <a:spLocks noChangeArrowheads="1"/>
          </p:cNvSpPr>
          <p:nvPr/>
        </p:nvSpPr>
        <p:spPr bwMode="auto">
          <a:xfrm>
            <a:off x="4787900" y="2565400"/>
            <a:ext cx="2520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9" descr="PM_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13"/>
            <a:ext cx="9144000" cy="682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763713" y="1700213"/>
            <a:ext cx="48974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3200" b="1">
                <a:ea typeface="宋体" pitchFamily="2" charset="-122"/>
              </a:rPr>
              <a:t>怎样理解“寻梦园”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692275" y="2781300"/>
            <a:ext cx="4176713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3200" b="1">
                <a:ea typeface="宋体" pitchFamily="2" charset="-122"/>
              </a:rPr>
              <a:t>袁隆平所追求的有着“纯美境界”的伟大事业以及为完成这个伟大事业而奋斗终生的精神。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1033" descr="PM_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13"/>
            <a:ext cx="9144000" cy="682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1028"/>
          <p:cNvSpPr txBox="1">
            <a:spLocks noChangeArrowheads="1"/>
          </p:cNvSpPr>
          <p:nvPr/>
        </p:nvSpPr>
        <p:spPr bwMode="auto">
          <a:xfrm>
            <a:off x="395288" y="836613"/>
            <a:ext cx="81359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3200" b="1" dirty="0">
                <a:solidFill>
                  <a:srgbClr val="FF3300"/>
                </a:solidFill>
                <a:ea typeface="宋体" pitchFamily="2" charset="-122"/>
              </a:rPr>
              <a:t>本文展现了袁隆平怎样的精神风貌和品质？</a:t>
            </a:r>
          </a:p>
        </p:txBody>
      </p:sp>
      <p:sp>
        <p:nvSpPr>
          <p:cNvPr id="10246" name="Text Box 1030"/>
          <p:cNvSpPr txBox="1">
            <a:spLocks noChangeArrowheads="1"/>
          </p:cNvSpPr>
          <p:nvPr/>
        </p:nvSpPr>
        <p:spPr bwMode="auto">
          <a:xfrm>
            <a:off x="323850" y="2420938"/>
            <a:ext cx="6769100" cy="3416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endParaRPr lang="en-US" altLang="zh-CN" b="1">
              <a:ea typeface="宋体" pitchFamily="2" charset="-122"/>
            </a:endParaRPr>
          </a:p>
          <a:p>
            <a:r>
              <a:rPr lang="zh-CN" altLang="en-US" sz="2800" b="1">
                <a:ea typeface="宋体" pitchFamily="2" charset="-122"/>
              </a:rPr>
              <a:t>以“寻梦”为线索，通过记叙袁隆平幼年时立志，青年时艰苦奋斗，中年后的成功和不懈追求以及古稀之年为更“淳美的境界”而“不断前行”的典型事例，赞扬了袁隆平以全国人民和全人类的根本利益为出发点，献身科学，执着追求，不懈奋斗的精神</a:t>
            </a:r>
            <a:r>
              <a:rPr lang="zh-CN" altLang="en-US" sz="3200" b="1"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袁隆平</a:t>
            </a:r>
            <a:r>
              <a:rPr lang="zh-CN" altLang="en-US" dirty="0"/>
              <a:t>的</a:t>
            </a:r>
            <a:r>
              <a:rPr lang="zh-CN" altLang="en-US" dirty="0" smtClean="0"/>
              <a:t>精神</a:t>
            </a:r>
            <a:r>
              <a:rPr lang="zh-CN" altLang="en-US" dirty="0" smtClean="0"/>
              <a:t>和品质： 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800" dirty="0" smtClean="0"/>
              <a:t>1.</a:t>
            </a:r>
            <a:r>
              <a:rPr lang="zh-CN" altLang="en-US" sz="2800" dirty="0" smtClean="0"/>
              <a:t>创新，是中国杂交水稻第一人；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800" dirty="0" smtClean="0"/>
              <a:t>2.</a:t>
            </a:r>
            <a:r>
              <a:rPr lang="zh-CN" altLang="en-US" sz="2800" dirty="0" smtClean="0"/>
              <a:t>时刻关心人民，他解决了世界五分之一人口的温饱问题；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800" dirty="0" smtClean="0"/>
              <a:t>3.</a:t>
            </a:r>
            <a:r>
              <a:rPr lang="zh-CN" altLang="en-US" sz="2800" dirty="0" smtClean="0"/>
              <a:t>淡薄名利，如果他申请专利的话，或许他现在是中国最富有的人，可是他却把专利无私地贡献给国家；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800" dirty="0" smtClean="0"/>
              <a:t>4.</a:t>
            </a:r>
            <a:r>
              <a:rPr lang="zh-CN" altLang="en-US" sz="2800" dirty="0" smtClean="0"/>
              <a:t>对艺术的追求，他擅长小提琴，平时喜欢广博群书；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800" dirty="0" smtClean="0"/>
              <a:t>5.</a:t>
            </a:r>
            <a:r>
              <a:rPr lang="zh-CN" altLang="en-US" sz="2800" dirty="0" smtClean="0"/>
              <a:t>简朴，即使已经成为百万富翁，他的生活依旧简单；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800" dirty="0" smtClean="0"/>
              <a:t>6.</a:t>
            </a:r>
            <a:r>
              <a:rPr lang="zh-CN" altLang="en-US" sz="2800" dirty="0" smtClean="0"/>
              <a:t>热爱生活，有自己的追求。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8" descr="PM_0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44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2555875" y="1628775"/>
            <a:ext cx="63722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ea typeface="宋体" pitchFamily="2" charset="-122"/>
              </a:rPr>
              <a:t>本文是一篇</a:t>
            </a:r>
            <a:r>
              <a:rPr lang="zh-CN" altLang="en-US" sz="6000" b="1">
                <a:solidFill>
                  <a:srgbClr val="FF00FF"/>
                </a:solidFill>
              </a:rPr>
              <a:t>人物通讯</a:t>
            </a: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1258888" y="2924175"/>
            <a:ext cx="68421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通讯是一种比消息报道更详细生动的报道人物和事件的新闻体裁，是报刊，广播，电视中常用的一种新闻体裁．具有真实性，形象性，评论性等特点．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1619250" y="4941888"/>
            <a:ext cx="5400675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按照报道的内容来分通讯包括人物通讯，事件通讯，工作通讯，概貌通讯，小故事等几种．</a:t>
            </a: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/>
      <p:bldP spid="73735" grpId="0"/>
      <p:bldP spid="737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11" descr="PM_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1763713" y="771525"/>
            <a:ext cx="4248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ea typeface="宋体" pitchFamily="2" charset="-122"/>
              </a:rPr>
              <a:t>文章的特色：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1619250" y="1757363"/>
            <a:ext cx="43195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１</a:t>
            </a:r>
            <a:r>
              <a:rPr lang="en-US" altLang="zh-CN" sz="2800" b="1">
                <a:ea typeface="宋体" pitchFamily="2" charset="-122"/>
              </a:rPr>
              <a:t>.</a:t>
            </a:r>
            <a:r>
              <a:rPr lang="zh-CN" altLang="en-US" sz="2800" b="1">
                <a:ea typeface="宋体" pitchFamily="2" charset="-122"/>
              </a:rPr>
              <a:t>运用倒叙的写作手法；</a:t>
            </a: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1619250" y="2405063"/>
            <a:ext cx="46085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2800" b="1">
                <a:ea typeface="宋体" pitchFamily="2" charset="-122"/>
              </a:rPr>
              <a:t>２</a:t>
            </a:r>
            <a:r>
              <a:rPr lang="en-US" altLang="zh-CN" sz="2800" b="1">
                <a:ea typeface="宋体" pitchFamily="2" charset="-122"/>
              </a:rPr>
              <a:t>.</a:t>
            </a:r>
            <a:r>
              <a:rPr lang="zh-CN" altLang="en-US" sz="2800" b="1">
                <a:ea typeface="宋体" pitchFamily="2" charset="-122"/>
              </a:rPr>
              <a:t>数据确凿，真实可信；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1619250" y="3068638"/>
            <a:ext cx="4572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zh-CN" altLang="en-US" sz="2800" b="1">
                <a:ea typeface="宋体" pitchFamily="2" charset="-122"/>
              </a:rPr>
              <a:t>３</a:t>
            </a:r>
            <a:r>
              <a:rPr lang="en-US" altLang="zh-CN" sz="2800" b="1">
                <a:ea typeface="宋体" pitchFamily="2" charset="-122"/>
              </a:rPr>
              <a:t>.</a:t>
            </a:r>
            <a:r>
              <a:rPr lang="zh-CN" altLang="en-US" sz="2800" b="1">
                <a:ea typeface="宋体" pitchFamily="2" charset="-122"/>
              </a:rPr>
              <a:t>中心明确，详略得当；</a:t>
            </a: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1619250" y="3702050"/>
            <a:ext cx="5040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４</a:t>
            </a:r>
            <a:r>
              <a:rPr lang="en-US" altLang="zh-CN" sz="2800" b="1">
                <a:ea typeface="宋体" pitchFamily="2" charset="-122"/>
              </a:rPr>
              <a:t>.</a:t>
            </a:r>
            <a:r>
              <a:rPr lang="zh-CN" altLang="en-US" sz="2800" b="1">
                <a:ea typeface="宋体" pitchFamily="2" charset="-122"/>
              </a:rPr>
              <a:t>语言准确而饱含感情．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/>
      <p:bldP spid="75782" grpId="0"/>
      <p:bldP spid="75784" grpId="0"/>
      <p:bldP spid="7578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7" descr="PM_0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3" name="Text Box 4"/>
          <p:cNvSpPr txBox="1">
            <a:spLocks noChangeArrowheads="1"/>
          </p:cNvSpPr>
          <p:nvPr/>
        </p:nvSpPr>
        <p:spPr bwMode="auto">
          <a:xfrm>
            <a:off x="1258888" y="981075"/>
            <a:ext cx="60499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>
              <a:ea typeface="宋体" pitchFamily="2" charset="-122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2411413" y="1628775"/>
            <a:ext cx="2952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ea typeface="黑体" pitchFamily="2" charset="-122"/>
              </a:rPr>
              <a:t>引号的应用</a:t>
            </a: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684213" y="2565400"/>
            <a:ext cx="7343775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１</a:t>
            </a:r>
            <a:r>
              <a:rPr lang="en-US" altLang="zh-CN" sz="2800" b="1">
                <a:ea typeface="宋体" pitchFamily="2" charset="-122"/>
              </a:rPr>
              <a:t>.</a:t>
            </a:r>
            <a:r>
              <a:rPr lang="zh-CN" altLang="en-US" sz="2800" b="1">
                <a:ea typeface="宋体" pitchFamily="2" charset="-122"/>
              </a:rPr>
              <a:t>表示引用的部分；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２</a:t>
            </a:r>
            <a:r>
              <a:rPr lang="en-US" altLang="zh-CN" sz="2800" b="1">
                <a:ea typeface="宋体" pitchFamily="2" charset="-122"/>
              </a:rPr>
              <a:t>.</a:t>
            </a:r>
            <a:r>
              <a:rPr lang="zh-CN" altLang="en-US" sz="2800" b="1">
                <a:ea typeface="宋体" pitchFamily="2" charset="-122"/>
              </a:rPr>
              <a:t>表示特定的称谓或需要着重指出的地方；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　　　　　　　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３</a:t>
            </a:r>
            <a:r>
              <a:rPr lang="en-US" altLang="zh-CN" sz="2800" b="1">
                <a:ea typeface="宋体" pitchFamily="2" charset="-122"/>
              </a:rPr>
              <a:t>.</a:t>
            </a:r>
            <a:r>
              <a:rPr lang="zh-CN" altLang="en-US" sz="2800" b="1">
                <a:ea typeface="宋体" pitchFamily="2" charset="-122"/>
              </a:rPr>
              <a:t>表示讽刺或否定的意思．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8" descr="u=2743168410,2430711878&amp;fm=15&amp;gp=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620713"/>
            <a:ext cx="7561262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2997200"/>
            <a:ext cx="7559675" cy="3073400"/>
          </a:xfrm>
          <a:solidFill>
            <a:schemeClr val="accent1"/>
          </a:solidFill>
        </p:spPr>
        <p:txBody>
          <a:bodyPr/>
          <a:lstStyle/>
          <a:p>
            <a:pPr algn="l" eaLnBrk="1" hangingPunct="1"/>
            <a:r>
              <a:rPr lang="zh-CN" altLang="en-US" sz="2800" b="1" smtClean="0"/>
              <a:t>他是一位真正的耕耘者。当他还是一个乡村教师的时候，已经具有颠覆世界权威的胆识；当他名满天下的时候，却仍然只是专注于田畴。淡泊名利，一介农夫，播撒智慧，收获富足。他毕生的梦想，就是让所有人远离饥饿。喜看稻菽千重浪，最是风流袁隆平！ </a:t>
            </a:r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1600200" y="1295400"/>
            <a:ext cx="72390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r>
              <a:rPr lang="en-US" altLang="zh-CN" sz="4400" b="1">
                <a:solidFill>
                  <a:srgbClr val="FF3300"/>
                </a:solidFill>
                <a:ea typeface="华文行楷" pitchFamily="2" charset="-122"/>
              </a:rPr>
              <a:t>2004</a:t>
            </a:r>
            <a:r>
              <a:rPr lang="zh-CN" altLang="en-US" sz="4400" b="1">
                <a:solidFill>
                  <a:srgbClr val="FF3300"/>
                </a:solidFill>
                <a:ea typeface="华文行楷" pitchFamily="2" charset="-122"/>
              </a:rPr>
              <a:t>感动中国人物颁奖词</a:t>
            </a:r>
            <a:endParaRPr lang="zh-CN" altLang="en-US" sz="4400">
              <a:solidFill>
                <a:srgbClr val="FF3300"/>
              </a:solidFill>
              <a:ea typeface="宋体" pitchFamily="2" charset="-122"/>
            </a:endParaRPr>
          </a:p>
        </p:txBody>
      </p:sp>
      <p:sp>
        <p:nvSpPr>
          <p:cNvPr id="138245" name="Text Box 12"/>
          <p:cNvSpPr txBox="1">
            <a:spLocks noChangeArrowheads="1"/>
          </p:cNvSpPr>
          <p:nvPr/>
        </p:nvSpPr>
        <p:spPr bwMode="auto">
          <a:xfrm>
            <a:off x="1116013" y="620713"/>
            <a:ext cx="2376487" cy="10064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ea typeface="宋体" pitchFamily="2" charset="-122"/>
                <a:hlinkClick r:id="rId4" action="ppaction://hlinkfile"/>
              </a:rPr>
              <a:t>简介</a:t>
            </a:r>
            <a:endParaRPr lang="zh-CN" altLang="en-US" sz="6000" b="1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5" descr="10095767_1728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67" name="Text Box 6"/>
          <p:cNvSpPr txBox="1">
            <a:spLocks noChangeArrowheads="1"/>
          </p:cNvSpPr>
          <p:nvPr/>
        </p:nvSpPr>
        <p:spPr bwMode="auto">
          <a:xfrm>
            <a:off x="971550" y="5445125"/>
            <a:ext cx="7561263" cy="10985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隶书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FF3300"/>
                </a:solidFill>
                <a:ea typeface="华文行楷" pitchFamily="2" charset="-122"/>
                <a:hlinkClick r:id="rId4" action="ppaction://hlinkfile"/>
              </a:rPr>
              <a:t>袁隆平</a:t>
            </a:r>
            <a:r>
              <a:rPr lang="zh-CN" altLang="en-US" sz="6600">
                <a:solidFill>
                  <a:srgbClr val="FF3300"/>
                </a:solidFill>
                <a:ea typeface="华文行楷" pitchFamily="2" charset="-122"/>
              </a:rPr>
              <a:t>的“寻梦园”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5562600" y="457200"/>
            <a:ext cx="35814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zh-CN" altLang="en-US" sz="3600" kern="0" dirty="0">
                <a:solidFill>
                  <a:srgbClr val="FFFFCC"/>
                </a:solidFill>
                <a:latin typeface="+mn-lt"/>
                <a:ea typeface="+mn-ea"/>
              </a:rPr>
              <a:t>袁隆平，</a:t>
            </a:r>
            <a:r>
              <a:rPr lang="en-US" altLang="zh-CN" sz="3600" kern="0" dirty="0">
                <a:solidFill>
                  <a:srgbClr val="FFFFCC"/>
                </a:solidFill>
                <a:latin typeface="+mn-lt"/>
                <a:ea typeface="+mn-ea"/>
              </a:rPr>
              <a:t>1930</a:t>
            </a:r>
            <a:r>
              <a:rPr lang="zh-CN" altLang="en-US" sz="3600" kern="0" dirty="0">
                <a:solidFill>
                  <a:srgbClr val="FFFFCC"/>
                </a:solidFill>
                <a:latin typeface="+mn-lt"/>
                <a:ea typeface="+mn-ea"/>
              </a:rPr>
              <a:t>年</a:t>
            </a:r>
            <a:r>
              <a:rPr lang="en-US" altLang="zh-CN" sz="3600" kern="0" dirty="0">
                <a:solidFill>
                  <a:srgbClr val="FFFFCC"/>
                </a:solidFill>
                <a:latin typeface="+mn-lt"/>
                <a:ea typeface="+mn-ea"/>
              </a:rPr>
              <a:t>9</a:t>
            </a:r>
            <a:r>
              <a:rPr lang="zh-CN" altLang="en-US" sz="3600" kern="0" dirty="0">
                <a:solidFill>
                  <a:srgbClr val="FFFFCC"/>
                </a:solidFill>
                <a:latin typeface="+mn-lt"/>
                <a:ea typeface="+mn-ea"/>
              </a:rPr>
              <a:t>月</a:t>
            </a:r>
            <a:r>
              <a:rPr lang="en-US" altLang="zh-CN" sz="3600" kern="0" dirty="0">
                <a:solidFill>
                  <a:srgbClr val="FFFFCC"/>
                </a:solidFill>
                <a:latin typeface="+mn-lt"/>
                <a:ea typeface="+mn-ea"/>
              </a:rPr>
              <a:t>1</a:t>
            </a:r>
            <a:r>
              <a:rPr lang="zh-CN" altLang="en-US" sz="3600" kern="0" dirty="0">
                <a:solidFill>
                  <a:srgbClr val="FFFFCC"/>
                </a:solidFill>
                <a:latin typeface="+mn-lt"/>
                <a:ea typeface="+mn-ea"/>
              </a:rPr>
              <a:t>日生于</a:t>
            </a:r>
            <a:r>
              <a:rPr lang="zh-CN" altLang="en-US" sz="3600" u="sng" kern="0" dirty="0">
                <a:solidFill>
                  <a:srgbClr val="FFFFCC"/>
                </a:solidFill>
                <a:latin typeface="+mn-lt"/>
                <a:ea typeface="+mn-ea"/>
                <a:hlinkClick r:id="rId3"/>
              </a:rPr>
              <a:t>北平</a:t>
            </a:r>
            <a:r>
              <a:rPr lang="zh-CN" altLang="en-US" sz="3600" kern="0" dirty="0">
                <a:solidFill>
                  <a:srgbClr val="FFFFCC"/>
                </a:solidFill>
                <a:latin typeface="+mn-lt"/>
                <a:ea typeface="+mn-ea"/>
              </a:rPr>
              <a:t>（今北京），汉族，江西省</a:t>
            </a:r>
            <a:r>
              <a:rPr lang="zh-CN" altLang="en-US" sz="3600" u="sng" kern="0" dirty="0">
                <a:solidFill>
                  <a:srgbClr val="FFFFCC"/>
                </a:solidFill>
                <a:latin typeface="+mn-lt"/>
                <a:ea typeface="+mn-ea"/>
                <a:hlinkClick r:id="rId4"/>
              </a:rPr>
              <a:t>德安县</a:t>
            </a:r>
            <a:r>
              <a:rPr lang="zh-CN" altLang="en-US" sz="3600" kern="0" dirty="0">
                <a:solidFill>
                  <a:srgbClr val="FFFFCC"/>
                </a:solidFill>
                <a:latin typeface="+mn-lt"/>
                <a:ea typeface="+mn-ea"/>
              </a:rPr>
              <a:t>人，无党派人士，现在居住在湖南</a:t>
            </a:r>
            <a:r>
              <a:rPr lang="zh-CN" altLang="en-US" sz="3600" u="sng" kern="0" dirty="0">
                <a:solidFill>
                  <a:srgbClr val="FFFFCC"/>
                </a:solidFill>
                <a:latin typeface="+mn-lt"/>
                <a:ea typeface="+mn-ea"/>
                <a:hlinkClick r:id="rId5"/>
              </a:rPr>
              <a:t>长沙</a:t>
            </a:r>
            <a:r>
              <a:rPr lang="zh-CN" altLang="en-US" sz="3600" kern="0" dirty="0">
                <a:solidFill>
                  <a:srgbClr val="FFFFCC"/>
                </a:solidFill>
                <a:latin typeface="+mn-lt"/>
                <a:ea typeface="+mn-ea"/>
              </a:rPr>
              <a:t>。</a:t>
            </a:r>
            <a:r>
              <a:rPr lang="zh-CN" altLang="en-US" sz="3600" u="sng" kern="0" dirty="0">
                <a:solidFill>
                  <a:srgbClr val="FFFFCC"/>
                </a:solidFill>
                <a:latin typeface="+mn-lt"/>
                <a:ea typeface="+mn-ea"/>
                <a:hlinkClick r:id="rId6"/>
              </a:rPr>
              <a:t>中国</a:t>
            </a:r>
            <a:r>
              <a:rPr lang="zh-CN" altLang="en-US" sz="3600" kern="0" dirty="0">
                <a:solidFill>
                  <a:srgbClr val="FFFFCC"/>
                </a:solidFill>
                <a:latin typeface="+mn-lt"/>
                <a:ea typeface="+mn-ea"/>
              </a:rPr>
              <a:t>杂交水稻育种专家，</a:t>
            </a:r>
            <a:r>
              <a:rPr lang="zh-CN" altLang="en-US" sz="3600" u="sng" kern="0" dirty="0">
                <a:solidFill>
                  <a:srgbClr val="FFFFCC"/>
                </a:solidFill>
                <a:latin typeface="+mn-lt"/>
                <a:ea typeface="+mn-ea"/>
                <a:hlinkClick r:id="rId7"/>
              </a:rPr>
              <a:t>中国工程院院士</a:t>
            </a:r>
            <a:r>
              <a:rPr lang="zh-CN" altLang="en-US" sz="3600" kern="0" dirty="0">
                <a:solidFill>
                  <a:srgbClr val="FFFF00"/>
                </a:solidFill>
                <a:latin typeface="+mn-lt"/>
                <a:ea typeface="+mn-ea"/>
              </a:rPr>
              <a:t>。</a:t>
            </a:r>
            <a:endParaRPr lang="en-US" altLang="zh-CN" sz="3600" kern="0" dirty="0">
              <a:solidFill>
                <a:srgbClr val="FFFF00"/>
              </a:solidFill>
              <a:latin typeface="+mn-lt"/>
              <a:ea typeface="+mn-ea"/>
            </a:endParaRPr>
          </a:p>
        </p:txBody>
      </p:sp>
      <p:sp>
        <p:nvSpPr>
          <p:cNvPr id="140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1905000" cy="1143000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rgbClr val="FFFFFF"/>
                </a:solidFill>
              </a:rPr>
              <a:t>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557338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3300"/>
                </a:solidFill>
              </a:rPr>
              <a:t>他先后获得“国家特等发明奖”、“首届</a:t>
            </a:r>
            <a:r>
              <a:rPr lang="zh-CN" altLang="en-US" b="1" u="sng" smtClean="0">
                <a:solidFill>
                  <a:srgbClr val="FF3300"/>
                </a:solidFill>
                <a:hlinkClick r:id="rId3"/>
              </a:rPr>
              <a:t>国家最高科学技术奖</a:t>
            </a:r>
            <a:r>
              <a:rPr lang="zh-CN" altLang="en-US" b="1" smtClean="0">
                <a:solidFill>
                  <a:srgbClr val="FF3300"/>
                </a:solidFill>
              </a:rPr>
              <a:t>”等多项国内奖项和联合国“科学奖”、“</a:t>
            </a:r>
            <a:r>
              <a:rPr lang="zh-CN" altLang="en-US" b="1" u="sng" smtClean="0">
                <a:solidFill>
                  <a:srgbClr val="FF3300"/>
                </a:solidFill>
                <a:hlinkClick r:id="rId4"/>
              </a:rPr>
              <a:t>沃尔夫奖</a:t>
            </a:r>
            <a:r>
              <a:rPr lang="zh-CN" altLang="en-US" b="1" smtClean="0">
                <a:solidFill>
                  <a:srgbClr val="FF3300"/>
                </a:solidFill>
              </a:rPr>
              <a:t>”、“世界粮食奖”等</a:t>
            </a:r>
            <a:r>
              <a:rPr lang="en-US" altLang="zh-CN" b="1" smtClean="0">
                <a:solidFill>
                  <a:srgbClr val="FF3300"/>
                </a:solidFill>
              </a:rPr>
              <a:t>11</a:t>
            </a:r>
            <a:r>
              <a:rPr lang="zh-CN" altLang="en-US" b="1" smtClean="0">
                <a:solidFill>
                  <a:srgbClr val="FF3300"/>
                </a:solidFill>
              </a:rPr>
              <a:t>项国际大奖，并在</a:t>
            </a:r>
            <a:r>
              <a:rPr lang="en-US" altLang="zh-CN" b="1" smtClean="0">
                <a:solidFill>
                  <a:srgbClr val="FF3300"/>
                </a:solidFill>
              </a:rPr>
              <a:t>2006</a:t>
            </a:r>
            <a:r>
              <a:rPr lang="zh-CN" altLang="en-US" b="1" smtClean="0">
                <a:solidFill>
                  <a:srgbClr val="FF3300"/>
                </a:solidFill>
              </a:rPr>
              <a:t>年当选美国科学院院士。 </a:t>
            </a:r>
          </a:p>
          <a:p>
            <a:pPr eaLnBrk="1" hangingPunct="1"/>
            <a:r>
              <a:rPr lang="en-US" altLang="zh-CN" b="1" smtClean="0">
                <a:solidFill>
                  <a:srgbClr val="FF3300"/>
                </a:solidFill>
              </a:rPr>
              <a:t>2010</a:t>
            </a:r>
            <a:r>
              <a:rPr lang="zh-CN" altLang="en-US" b="1" smtClean="0">
                <a:solidFill>
                  <a:srgbClr val="FF3300"/>
                </a:solidFill>
              </a:rPr>
              <a:t>年</a:t>
            </a:r>
            <a:r>
              <a:rPr lang="en-US" altLang="zh-CN" b="1" smtClean="0">
                <a:solidFill>
                  <a:srgbClr val="FF3300"/>
                </a:solidFill>
              </a:rPr>
              <a:t>4</a:t>
            </a:r>
            <a:r>
              <a:rPr lang="zh-CN" altLang="en-US" b="1" smtClean="0">
                <a:solidFill>
                  <a:srgbClr val="FF3300"/>
                </a:solidFill>
              </a:rPr>
              <a:t>月，荣登“</a:t>
            </a:r>
            <a:r>
              <a:rPr lang="en-US" altLang="zh-CN" b="1" smtClean="0">
                <a:solidFill>
                  <a:srgbClr val="FF3300"/>
                </a:solidFill>
              </a:rPr>
              <a:t>2010</a:t>
            </a:r>
            <a:r>
              <a:rPr lang="zh-CN" altLang="en-US" b="1" smtClean="0">
                <a:solidFill>
                  <a:srgbClr val="FF3300"/>
                </a:solidFill>
              </a:rPr>
              <a:t>中国心灵富豪榜首富榜”。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隶书"/>
        <a:cs typeface=""/>
      </a:majorFont>
      <a:minorFont>
        <a:latin typeface="Arial"/>
        <a:ea typeface="隶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1499</Words>
  <Application>Microsoft Office PowerPoint</Application>
  <PresentationFormat>全屏显示(4:3)</PresentationFormat>
  <Paragraphs>143</Paragraphs>
  <Slides>27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Arial</vt:lpstr>
      <vt:lpstr>隶书</vt:lpstr>
      <vt:lpstr>Calibri</vt:lpstr>
      <vt:lpstr>宋体</vt:lpstr>
      <vt:lpstr>Comic Sans MS</vt:lpstr>
      <vt:lpstr>華康流風體</vt:lpstr>
      <vt:lpstr>华文行楷</vt:lpstr>
      <vt:lpstr>黑体</vt:lpstr>
      <vt:lpstr>默认设计模板</vt:lpstr>
      <vt:lpstr>1_默认设计模板</vt:lpstr>
      <vt:lpstr>2_默认设计模板</vt:lpstr>
      <vt:lpstr>3_默认设计模板</vt:lpstr>
      <vt:lpstr>4_默认设计模板</vt:lpstr>
      <vt:lpstr>5_默认设计模板</vt:lpstr>
      <vt:lpstr>6_默认设计模板</vt:lpstr>
      <vt:lpstr>7_默认设计模板</vt:lpstr>
      <vt:lpstr>8_默认设计模板</vt:lpstr>
      <vt:lpstr>Mountain Top</vt:lpstr>
      <vt:lpstr>Crayons</vt:lpstr>
      <vt:lpstr>中国的五大发明是什么？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袁隆平的精神和品质： 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微软用户</cp:lastModifiedBy>
  <cp:revision>13</cp:revision>
  <cp:lastPrinted>1601-01-01T00:00:00Z</cp:lastPrinted>
  <dcterms:created xsi:type="dcterms:W3CDTF">1601-01-01T00:00:00Z</dcterms:created>
  <dcterms:modified xsi:type="dcterms:W3CDTF">2013-11-24T12:53:22Z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