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68" d="100"/>
          <a:sy n="68" d="100"/>
        </p:scale>
        <p:origin x="90" y="204"/>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2614542209"/>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191642388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348921325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1351804327"/>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643763592"/>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399529300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1579390717"/>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4082134239"/>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1815648019"/>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3524688111"/>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60263A-F0CE-4969-9328-75CCCF45A8FB}" type="datetimeFigureOut">
              <a:rPr lang="zh-CN" altLang="en-US" smtClean="0"/>
              <a:t>2022-09-06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609B9DB-4FF7-49FE-BCD5-E825A8E0A582}" type="slidenum">
              <a:rPr lang="zh-CN" altLang="en-US" smtClean="0"/>
              <a:t>‹#›</a:t>
            </a:fld>
            <a:endParaRPr lang="zh-CN" altLang="en-US"/>
          </a:p>
        </p:txBody>
      </p:sp>
    </p:spTree>
    <p:extLst>
      <p:ext uri="{BB962C8B-B14F-4D97-AF65-F5344CB8AC3E}">
        <p14:creationId xmlns:p14="http://schemas.microsoft.com/office/powerpoint/2010/main" val="154032620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image" Target="../media/image2.jpe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14">
            <a:lum/>
          </a:blip>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60263A-F0CE-4969-9328-75CCCF45A8FB}" type="datetimeFigureOut">
              <a:rPr lang="zh-CN" altLang="en-US" smtClean="0"/>
              <a:t>2022-09-06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09B9DB-4FF7-49FE-BCD5-E825A8E0A582}" type="slidenum">
              <a:rPr lang="zh-CN" altLang="en-US" smtClean="0"/>
              <a:t>‹#›</a:t>
            </a:fld>
            <a:endParaRPr lang="zh-CN" altLang="en-US"/>
          </a:p>
        </p:txBody>
      </p:sp>
      <p:pic>
        <p:nvPicPr>
          <p:cNvPr id="7"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extLst>
      <p:ext uri="{BB962C8B-B14F-4D97-AF65-F5344CB8AC3E}">
        <p14:creationId xmlns:p14="http://schemas.microsoft.com/office/powerpoint/2010/main" val="12686263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ctrTitle"/>
          </p:nvPr>
        </p:nvSpPr>
        <p:spPr>
          <a:xfrm>
            <a:off x="890954" y="2743163"/>
            <a:ext cx="10410092" cy="1371674"/>
          </a:xfrm>
        </p:spPr>
        <p:txBody>
          <a:bodyPr>
            <a:noAutofit/>
          </a:bodyPr>
          <a:lstStyle/>
          <a:p>
            <a:r>
              <a:rPr lang="zh-CN" altLang="en-US" sz="8800" smtClean="0">
                <a:ln>
                  <a:solidFill>
                    <a:srgbClr val="FF0000"/>
                  </a:solidFill>
                </a:ln>
                <a:solidFill>
                  <a:srgbClr val="00B050"/>
                </a:solidFill>
                <a:latin typeface="华文行楷" panose="02010800040101010101" pitchFamily="2" charset="-122"/>
                <a:ea typeface="华文行楷" panose="02010800040101010101" pitchFamily="2" charset="-122"/>
              </a:rPr>
              <a:t>采用合理的论证方法</a:t>
            </a:r>
            <a:endParaRPr lang="zh-CN" altLang="en-US" sz="8800">
              <a:ln>
                <a:solidFill>
                  <a:srgbClr val="FF0000"/>
                </a:solidFill>
              </a:ln>
              <a:solidFill>
                <a:srgbClr val="00B050"/>
              </a:solidFill>
              <a:latin typeface="华文行楷" panose="02010800040101010101" pitchFamily="2" charset="-122"/>
              <a:ea typeface="华文行楷" panose="02010800040101010101" pitchFamily="2" charset="-122"/>
            </a:endParaRPr>
          </a:p>
        </p:txBody>
      </p:sp>
    </p:spTree>
    <p:extLst>
      <p:ext uri="{BB962C8B-B14F-4D97-AF65-F5344CB8AC3E}">
        <p14:creationId xmlns:p14="http://schemas.microsoft.com/office/powerpoint/2010/main" val="3070560841"/>
      </p:ext>
    </p:ext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en-US" altLang="zh-CN" smtClean="0"/>
              <a:t>2</a:t>
            </a:r>
            <a:r>
              <a:rPr lang="zh-CN" altLang="en-US" smtClean="0"/>
              <a:t>、反证法</a:t>
            </a:r>
            <a:endParaRPr lang="zh-CN" altLang="en-US"/>
          </a:p>
        </p:txBody>
      </p:sp>
      <p:sp>
        <p:nvSpPr>
          <p:cNvPr id="3" name="内容占位符 2"/>
          <p:cNvSpPr>
            <a:spLocks noGrp="1"/>
          </p:cNvSpPr>
          <p:nvPr>
            <p:ph idx="1"/>
          </p:nvPr>
        </p:nvSpPr>
        <p:spPr/>
        <p:txBody>
          <a:bodyPr>
            <a:normAutofit/>
          </a:bodyPr>
          <a:lstStyle/>
          <a:p>
            <a:r>
              <a:rPr lang="zh-CN" altLang="en-US" sz="3200" smtClean="0"/>
              <a:t>    反证法，亦称“逆证”，是间接论证的方法之一，是通过断定与论题相矛盾的判断（即反论题）的虚假来确立论题的真实性的论证方法。</a:t>
            </a:r>
            <a:endParaRPr lang="en-US" altLang="zh-CN" sz="3200" smtClean="0"/>
          </a:p>
          <a:p>
            <a:r>
              <a:rPr lang="zh-CN" altLang="en-US" sz="3200" smtClean="0"/>
              <a:t>   反证法的论证过程如下：首先提出论题：然后设定反论题，并依据推理规则进行推演，证明反论题的虚假；最后根据排中律，既然反论题为假，原论题便是真的。</a:t>
            </a:r>
            <a:endParaRPr lang="en-US" altLang="zh-CN" sz="3200" smtClean="0"/>
          </a:p>
          <a:p>
            <a:r>
              <a:rPr lang="en-US" altLang="zh-CN" sz="3200"/>
              <a:t> </a:t>
            </a:r>
            <a:r>
              <a:rPr lang="en-US" altLang="zh-CN" sz="3200" smtClean="0"/>
              <a:t>  </a:t>
            </a:r>
            <a:r>
              <a:rPr lang="zh-CN" altLang="en-US" sz="3200" smtClean="0"/>
              <a:t>在进行反证中，只有与论题相矛盾的判断才能作为反论题，论题的反对判断是不能作为反论题的，因为具有反对关系的两个判断可以同时为假。</a:t>
            </a:r>
            <a:endParaRPr lang="zh-CN" altLang="en-US" sz="3200"/>
          </a:p>
        </p:txBody>
      </p:sp>
    </p:spTree>
    <p:extLst>
      <p:ext uri="{BB962C8B-B14F-4D97-AF65-F5344CB8AC3E}">
        <p14:creationId xmlns:p14="http://schemas.microsoft.com/office/powerpoint/2010/main" val="1216995379"/>
      </p:ext>
    </p:ext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例：</a:t>
            </a:r>
            <a:endParaRPr lang="zh-CN" altLang="en-US"/>
          </a:p>
        </p:txBody>
      </p:sp>
      <p:sp>
        <p:nvSpPr>
          <p:cNvPr id="3" name="内容占位符 2"/>
          <p:cNvSpPr>
            <a:spLocks noGrp="1"/>
          </p:cNvSpPr>
          <p:nvPr>
            <p:ph idx="1"/>
          </p:nvPr>
        </p:nvSpPr>
        <p:spPr>
          <a:xfrm>
            <a:off x="739726" y="1572406"/>
            <a:ext cx="10515600" cy="4351338"/>
          </a:xfrm>
        </p:spPr>
        <p:txBody>
          <a:bodyPr>
            <a:normAutofit/>
          </a:bodyPr>
          <a:lstStyle/>
          <a:p>
            <a:r>
              <a:rPr lang="zh-CN" altLang="en-US" sz="3200" smtClean="0">
                <a:latin typeface="宋体" panose="02010600030101010101" pitchFamily="2" charset="-122"/>
              </a:rPr>
              <a:t>   管仲镂簋朱纺、山节藻税，孔子鄙其小器。公叔文子享卫灵公，史鳅知其及祸；及戌，果以富得罪出亡。何曾日食万钱，至孙以骄溢倾家。石崇以奢靡夸人，卒以此死东市。近世寇莱公豪侈冠一时，然以功业大，人莫之非，子孙习其家风，今多穷困。（司马光</a:t>
            </a:r>
            <a:r>
              <a:rPr lang="en-US" altLang="zh-CN" sz="3200" smtClean="0">
                <a:latin typeface="宋体" panose="02010600030101010101" pitchFamily="2" charset="-122"/>
              </a:rPr>
              <a:t>《</a:t>
            </a:r>
            <a:r>
              <a:rPr lang="zh-CN" altLang="en-US" sz="3200" smtClean="0">
                <a:latin typeface="宋体" panose="02010600030101010101" pitchFamily="2" charset="-122"/>
              </a:rPr>
              <a:t>训俭示康</a:t>
            </a:r>
            <a:r>
              <a:rPr lang="en-US" altLang="zh-CN" sz="3200" smtClean="0">
                <a:latin typeface="宋体" panose="02010600030101010101" pitchFamily="2" charset="-122"/>
              </a:rPr>
              <a:t>》)</a:t>
            </a:r>
          </a:p>
          <a:p>
            <a:r>
              <a:rPr lang="zh-CN" altLang="en-US" sz="3200" smtClean="0">
                <a:latin typeface="宋体" panose="02010600030101010101" pitchFamily="2" charset="-122"/>
              </a:rPr>
              <a:t>    </a:t>
            </a:r>
            <a:endParaRPr lang="en-US" altLang="zh-CN" sz="3200" smtClean="0">
              <a:latin typeface="宋体" panose="02010600030101010101" pitchFamily="2" charset="-122"/>
            </a:endParaRPr>
          </a:p>
          <a:p>
            <a:r>
              <a:rPr lang="en-US" altLang="zh-CN" sz="3200">
                <a:latin typeface="宋体" panose="02010600030101010101" pitchFamily="2" charset="-122"/>
              </a:rPr>
              <a:t> </a:t>
            </a:r>
            <a:r>
              <a:rPr lang="en-US" altLang="zh-CN" sz="3200" smtClean="0">
                <a:latin typeface="宋体" panose="02010600030101010101" pitchFamily="2" charset="-122"/>
              </a:rPr>
              <a:t>  </a:t>
            </a:r>
            <a:r>
              <a:rPr lang="zh-CN" altLang="en-US" sz="3200" smtClean="0">
                <a:latin typeface="宋体" panose="02010600030101010101" pitchFamily="2" charset="-122"/>
              </a:rPr>
              <a:t>马光通过列举管仲、公叔文子、何曾、石崇、蔵准等人“以侈自败”的反面例子对“生活奢侈”做出否定，从而间接论证了“俭朴”的重要性。</a:t>
            </a:r>
          </a:p>
          <a:p>
            <a:endParaRPr lang="en-US" altLang="ko-KR" sz="3200" smtClean="0">
              <a:latin typeface="宋体" panose="02010600030101010101" pitchFamily="2" charset="-122"/>
            </a:endParaRPr>
          </a:p>
          <a:p>
            <a:endParaRPr lang="en-US" altLang="ko-KR" sz="3200">
              <a:latin typeface="宋体" panose="02010600030101010101" pitchFamily="2" charset="-122"/>
            </a:endParaRPr>
          </a:p>
        </p:txBody>
      </p:sp>
    </p:spTree>
    <p:extLst>
      <p:ext uri="{BB962C8B-B14F-4D97-AF65-F5344CB8AC3E}">
        <p14:creationId xmlns:p14="http://schemas.microsoft.com/office/powerpoint/2010/main" val="3773931715"/>
      </p:ext>
    </p:ext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en-US" altLang="zh-CN" smtClean="0"/>
              <a:t>3</a:t>
            </a:r>
            <a:r>
              <a:rPr lang="zh-CN" altLang="en-US" smtClean="0"/>
              <a:t>、归谬法</a:t>
            </a:r>
            <a:endParaRPr lang="zh-CN" altLang="en-US"/>
          </a:p>
        </p:txBody>
      </p:sp>
      <p:sp>
        <p:nvSpPr>
          <p:cNvPr id="3" name="内容占位符 2"/>
          <p:cNvSpPr>
            <a:spLocks noGrp="1"/>
          </p:cNvSpPr>
          <p:nvPr>
            <p:ph idx="1"/>
          </p:nvPr>
        </p:nvSpPr>
        <p:spPr>
          <a:xfrm>
            <a:off x="838200" y="1665118"/>
            <a:ext cx="10515600" cy="4351338"/>
          </a:xfrm>
        </p:spPr>
        <p:txBody>
          <a:bodyPr/>
          <a:lstStyle/>
          <a:p>
            <a:r>
              <a:rPr lang="zh-CN" altLang="en-US" smtClean="0"/>
              <a:t>     </a:t>
            </a:r>
            <a:r>
              <a:rPr lang="zh-CN" altLang="en-US" sz="3200" smtClean="0"/>
              <a:t>归谬法：首先假设对方的论点是正确的，然后从这一论点中加以引申、推论，从而得出极其荒谬可笑的结论来，以驳倒对方论点的一种论证方法。</a:t>
            </a:r>
            <a:endParaRPr lang="en-US" altLang="zh-CN" sz="3200" smtClean="0"/>
          </a:p>
          <a:p>
            <a:r>
              <a:rPr lang="zh-CN" altLang="en-US" sz="3200" smtClean="0"/>
              <a:t>    归谬法主要用于驳论文章中。</a:t>
            </a:r>
            <a:endParaRPr lang="zh-CN" altLang="en-US" sz="3200"/>
          </a:p>
        </p:txBody>
      </p:sp>
      <p:pic>
        <p:nvPicPr>
          <p:cNvPr id="4" name="图片 3"/>
          <p:cNvPicPr>
            <a:picLocks noChangeAspect="1"/>
          </p:cNvPicPr>
          <p:nvPr/>
        </p:nvPicPr>
        <p:blipFill>
          <a:blip r:embed="rId2"/>
          <a:stretch>
            <a:fillRect/>
          </a:stretch>
        </p:blipFill>
        <p:spPr>
          <a:xfrm>
            <a:off x="8356209" y="2883877"/>
            <a:ext cx="2822038" cy="3793074"/>
          </a:xfrm>
          <a:prstGeom prst="rect">
            <a:avLst/>
          </a:prstGeom>
        </p:spPr>
      </p:pic>
    </p:spTree>
    <p:extLst>
      <p:ext uri="{BB962C8B-B14F-4D97-AF65-F5344CB8AC3E}">
        <p14:creationId xmlns:p14="http://schemas.microsoft.com/office/powerpoint/2010/main" val="1051992035"/>
      </p:ext>
    </p:ext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27185" y="1266091"/>
            <a:ext cx="10852052" cy="3518169"/>
          </a:xfrm>
        </p:spPr>
        <p:txBody>
          <a:bodyPr/>
          <a:lstStyle/>
          <a:p>
            <a:r>
              <a:rPr lang="zh-CN" altLang="en-US" smtClean="0"/>
              <a:t>    </a:t>
            </a:r>
            <a:r>
              <a:rPr lang="zh-CN" altLang="en-US" sz="3200" smtClean="0"/>
              <a:t>按照从被反驳判断引申、推导出的“后件</a:t>
            </a:r>
            <a:r>
              <a:rPr lang="zh-CN" altLang="en-US" sz="3200"/>
              <a:t>”</a:t>
            </a:r>
            <a:r>
              <a:rPr lang="zh-CN" altLang="en-US" sz="3200" smtClean="0"/>
              <a:t>的虚假或荒谬的表现来看，归谬法不外乎以下两种形式</a:t>
            </a:r>
            <a:r>
              <a:rPr lang="en-US" altLang="zh-CN" sz="3200" smtClean="0"/>
              <a:t>:</a:t>
            </a:r>
          </a:p>
          <a:p>
            <a:r>
              <a:rPr lang="en-US" altLang="zh-CN" sz="3200" smtClean="0"/>
              <a:t>    1</a:t>
            </a:r>
            <a:r>
              <a:rPr lang="zh-CN" altLang="en-US" sz="3200" smtClean="0"/>
              <a:t>、从被反驳判断引申出的是一个违背生活常识、违反已知真理或与实际情况不符的判断。其推理的基本形式为</a:t>
            </a:r>
            <a:r>
              <a:rPr lang="zh-CN" altLang="en-US" sz="3200"/>
              <a:t>：</a:t>
            </a:r>
            <a:r>
              <a:rPr lang="zh-CN" altLang="en-US" sz="3200" smtClean="0"/>
              <a:t>如果</a:t>
            </a:r>
            <a:r>
              <a:rPr lang="en-US" altLang="zh-CN" sz="3200" smtClean="0"/>
              <a:t>p</a:t>
            </a:r>
            <a:r>
              <a:rPr lang="zh-CN" altLang="en-US" sz="3200" smtClean="0"/>
              <a:t>，则</a:t>
            </a:r>
            <a:r>
              <a:rPr lang="en-US" altLang="zh-CN" sz="3200" smtClean="0"/>
              <a:t>q</a:t>
            </a:r>
            <a:r>
              <a:rPr lang="zh-CN" altLang="en-US" sz="3200" smtClean="0"/>
              <a:t>；非</a:t>
            </a:r>
            <a:r>
              <a:rPr lang="en-US" altLang="zh-CN" sz="3200" smtClean="0"/>
              <a:t>q</a:t>
            </a:r>
            <a:r>
              <a:rPr lang="zh-CN" altLang="en-US" sz="3200" smtClean="0"/>
              <a:t>，所以非</a:t>
            </a:r>
            <a:r>
              <a:rPr lang="en-US" altLang="zh-CN" sz="3200" smtClean="0"/>
              <a:t>p</a:t>
            </a:r>
            <a:r>
              <a:rPr lang="zh-CN" altLang="en-US" sz="3200" smtClean="0"/>
              <a:t>。</a:t>
            </a:r>
            <a:endParaRPr lang="en-US" altLang="zh-CN" sz="3200" smtClean="0"/>
          </a:p>
          <a:p>
            <a:r>
              <a:rPr lang="en-US" altLang="zh-CN" sz="3200" smtClean="0"/>
              <a:t>    2</a:t>
            </a:r>
            <a:r>
              <a:rPr lang="zh-CN" altLang="en-US" sz="3200" smtClean="0"/>
              <a:t>、从被反驳判断引申出的是一对自相矛盾的判断。其推理的形式是</a:t>
            </a:r>
            <a:r>
              <a:rPr lang="zh-CN" altLang="en-US" sz="3200"/>
              <a:t>：</a:t>
            </a:r>
            <a:r>
              <a:rPr lang="zh-CN" altLang="en-US" sz="3200" smtClean="0"/>
              <a:t>如果</a:t>
            </a:r>
            <a:r>
              <a:rPr lang="en-US" altLang="zh-CN" sz="3200" smtClean="0"/>
              <a:t>p</a:t>
            </a:r>
            <a:r>
              <a:rPr lang="zh-CN" altLang="en-US" sz="3200" smtClean="0"/>
              <a:t>，则</a:t>
            </a:r>
            <a:r>
              <a:rPr lang="en-US" altLang="zh-CN" sz="3200" smtClean="0"/>
              <a:t>〈q</a:t>
            </a:r>
            <a:r>
              <a:rPr lang="zh-CN" altLang="en-US" sz="3200" smtClean="0"/>
              <a:t>并且非</a:t>
            </a:r>
            <a:r>
              <a:rPr lang="en-US" altLang="zh-CN" sz="3200" smtClean="0"/>
              <a:t>q〉</a:t>
            </a:r>
            <a:r>
              <a:rPr lang="zh-CN" altLang="en-US" sz="3200" smtClean="0"/>
              <a:t>；非</a:t>
            </a:r>
            <a:r>
              <a:rPr lang="en-US" altLang="zh-CN" sz="3200" smtClean="0"/>
              <a:t>〈q</a:t>
            </a:r>
            <a:r>
              <a:rPr lang="zh-CN" altLang="en-US" sz="3200" smtClean="0"/>
              <a:t>并且非</a:t>
            </a:r>
            <a:r>
              <a:rPr lang="en-US" altLang="zh-CN" sz="3200" smtClean="0"/>
              <a:t>q〉,</a:t>
            </a:r>
            <a:r>
              <a:rPr lang="zh-CN" altLang="en-US" sz="3200" smtClean="0"/>
              <a:t>所以非</a:t>
            </a:r>
            <a:r>
              <a:rPr lang="en-US" altLang="zh-CN" sz="3200" smtClean="0"/>
              <a:t>p</a:t>
            </a:r>
            <a:r>
              <a:rPr lang="zh-CN" altLang="en-US" sz="3200" smtClean="0"/>
              <a:t>。</a:t>
            </a:r>
            <a:endParaRPr lang="zh-CN" altLang="en-US" sz="3200"/>
          </a:p>
        </p:txBody>
      </p:sp>
    </p:spTree>
    <p:extLst>
      <p:ext uri="{BB962C8B-B14F-4D97-AF65-F5344CB8AC3E}">
        <p14:creationId xmlns:p14="http://schemas.microsoft.com/office/powerpoint/2010/main" val="2060865619"/>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例：</a:t>
            </a:r>
            <a:endParaRPr lang="zh-CN" altLang="en-US"/>
          </a:p>
        </p:txBody>
      </p:sp>
      <p:sp>
        <p:nvSpPr>
          <p:cNvPr id="3" name="内容占位符 2"/>
          <p:cNvSpPr>
            <a:spLocks noGrp="1"/>
          </p:cNvSpPr>
          <p:nvPr>
            <p:ph idx="1"/>
          </p:nvPr>
        </p:nvSpPr>
        <p:spPr/>
        <p:txBody>
          <a:bodyPr/>
          <a:lstStyle/>
          <a:p>
            <a:r>
              <a:rPr lang="zh-CN" altLang="en-US" sz="3200" smtClean="0"/>
              <a:t>    甲：“不高尚的东西怎么能够流行呢？所以流行的乐曲就是高尚的乐曲。”</a:t>
            </a:r>
          </a:p>
          <a:p>
            <a:r>
              <a:rPr lang="zh-CN" altLang="en-US" sz="3200" smtClean="0"/>
              <a:t>    乙：““那么，流行性感冒也是高尚的了？”</a:t>
            </a:r>
          </a:p>
          <a:p>
            <a:endParaRPr lang="zh-CN" altLang="en-US" sz="3200" smtClean="0"/>
          </a:p>
          <a:p>
            <a:r>
              <a:rPr lang="zh-CN" altLang="en-US" sz="3200" smtClean="0">
                <a:solidFill>
                  <a:srgbClr val="FF0000"/>
                </a:solidFill>
              </a:rPr>
              <a:t>    分析：“不高尚的东西怎么能够流行呢？”这句话等于说“凡是流行的都是高尚的东西”。乙假定其真，导出“流行性感冒也是高尚的了”</a:t>
            </a:r>
            <a:endParaRPr lang="zh-CN" altLang="en-US">
              <a:solidFill>
                <a:srgbClr val="FF0000"/>
              </a:solidFill>
            </a:endParaRPr>
          </a:p>
        </p:txBody>
      </p:sp>
    </p:spTree>
    <p:extLst>
      <p:ext uri="{BB962C8B-B14F-4D97-AF65-F5344CB8AC3E}">
        <p14:creationId xmlns:p14="http://schemas.microsoft.com/office/powerpoint/2010/main" val="28294456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mtClean="0"/>
              <a:t>    </a:t>
            </a:r>
            <a:r>
              <a:rPr lang="zh-CN" altLang="en-US" sz="3200" smtClean="0"/>
              <a:t>一位教徒来到教堂对神甫说：“我是信教的，但不知上帝能够帮助我什么？”</a:t>
            </a:r>
          </a:p>
          <a:p>
            <a:r>
              <a:rPr lang="zh-CN" altLang="en-US" sz="3200" smtClean="0"/>
              <a:t>    神甫说：“上帝是万能的，他能够帮助你所需要的一切，只要你祈祷！”</a:t>
            </a:r>
          </a:p>
          <a:p>
            <a:r>
              <a:rPr lang="zh-CN" altLang="en-US" sz="3200" smtClean="0"/>
              <a:t>    教徒忧虑的说：“我的邻居也是信教的，如果我祈祷上帝下雨，他却同时祈祷天晴，那么上帝会做出怎样的决定呢？”</a:t>
            </a:r>
            <a:endParaRPr lang="zh-CN" altLang="en-US" sz="3200"/>
          </a:p>
        </p:txBody>
      </p:sp>
    </p:spTree>
    <p:extLst>
      <p:ext uri="{BB962C8B-B14F-4D97-AF65-F5344CB8AC3E}">
        <p14:creationId xmlns:p14="http://schemas.microsoft.com/office/powerpoint/2010/main" val="4283808546"/>
      </p:ext>
    </p:ext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三、在论证中引入“虚拟论敌”</a:t>
            </a:r>
            <a:endParaRPr lang="zh-CN" altLang="en-US"/>
          </a:p>
        </p:txBody>
      </p:sp>
      <p:sp>
        <p:nvSpPr>
          <p:cNvPr id="3" name="内容占位符 2"/>
          <p:cNvSpPr>
            <a:spLocks noGrp="1"/>
          </p:cNvSpPr>
          <p:nvPr>
            <p:ph idx="1"/>
          </p:nvPr>
        </p:nvSpPr>
        <p:spPr/>
        <p:txBody>
          <a:bodyPr/>
          <a:lstStyle/>
          <a:p>
            <a:r>
              <a:rPr lang="zh-CN" altLang="en-US" smtClean="0"/>
              <a:t>   </a:t>
            </a:r>
            <a:r>
              <a:rPr lang="zh-CN" altLang="en-US" sz="3200" smtClean="0"/>
              <a:t>这位“虚拟论敌”可能会“驳论点”</a:t>
            </a:r>
            <a:r>
              <a:rPr lang="en-US" altLang="zh-CN" sz="3200" smtClean="0"/>
              <a:t>——</a:t>
            </a:r>
            <a:r>
              <a:rPr lang="zh-CN" altLang="en-US" sz="3200" smtClean="0"/>
              <a:t>对我们的论点举出反例或者从论点推出错误，</a:t>
            </a:r>
            <a:endParaRPr lang="en-US" altLang="zh-CN" sz="3200" smtClean="0"/>
          </a:p>
          <a:p>
            <a:r>
              <a:rPr lang="en-US" altLang="zh-CN" sz="3200"/>
              <a:t> </a:t>
            </a:r>
            <a:r>
              <a:rPr lang="en-US" altLang="zh-CN" sz="3200" smtClean="0"/>
              <a:t> </a:t>
            </a:r>
            <a:r>
              <a:rPr lang="zh-CN" altLang="en-US" sz="3200" smtClean="0"/>
              <a:t>也可能会“驳论据”</a:t>
            </a:r>
            <a:r>
              <a:rPr lang="en-US" altLang="zh-CN" sz="3200"/>
              <a:t>——</a:t>
            </a:r>
            <a:r>
              <a:rPr lang="zh-CN" altLang="en-US" sz="3200" smtClean="0"/>
              <a:t>质疑论据及隐含前提的可靠性，</a:t>
            </a:r>
            <a:endParaRPr lang="en-US" altLang="zh-CN" sz="3200" smtClean="0"/>
          </a:p>
          <a:p>
            <a:r>
              <a:rPr lang="en-US" altLang="zh-CN" sz="3200"/>
              <a:t> </a:t>
            </a:r>
            <a:r>
              <a:rPr lang="en-US" altLang="zh-CN" sz="3200" smtClean="0"/>
              <a:t>  </a:t>
            </a:r>
            <a:r>
              <a:rPr lang="zh-CN" altLang="en-US" sz="3200" smtClean="0"/>
              <a:t>抑或“驳论证”</a:t>
            </a:r>
            <a:r>
              <a:rPr lang="en-US" altLang="zh-CN" sz="3200"/>
              <a:t>——</a:t>
            </a:r>
            <a:r>
              <a:rPr lang="zh-CN" altLang="en-US" sz="3200" smtClean="0"/>
              <a:t>指出论证中存在的逻辑问题，</a:t>
            </a:r>
            <a:endParaRPr lang="en-US" altLang="zh-CN" sz="3200" smtClean="0"/>
          </a:p>
          <a:p>
            <a:r>
              <a:rPr lang="en-US" altLang="zh-CN" sz="3200"/>
              <a:t> </a:t>
            </a:r>
            <a:r>
              <a:rPr lang="en-US" altLang="zh-CN" sz="3200" smtClean="0"/>
              <a:t>  </a:t>
            </a:r>
            <a:r>
              <a:rPr lang="zh-CN" altLang="en-US" sz="3200" smtClean="0"/>
              <a:t>所以我们就要在论点、论据和论证中做到无懈可击，让“论敌”无处可驳。</a:t>
            </a:r>
            <a:endParaRPr lang="zh-CN" altLang="en-US" sz="3200"/>
          </a:p>
        </p:txBody>
      </p:sp>
    </p:spTree>
    <p:extLst>
      <p:ext uri="{BB962C8B-B14F-4D97-AF65-F5344CB8AC3E}">
        <p14:creationId xmlns:p14="http://schemas.microsoft.com/office/powerpoint/2010/main" val="1891636556"/>
      </p:ext>
    </p:ext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a:bodyPr>
          <a:lstStyle/>
          <a:p>
            <a:r>
              <a:rPr lang="zh-CN" altLang="en-US" sz="3600" smtClean="0"/>
              <a:t>例如：要求以“兼听则明”为论题写一篇议论文。</a:t>
            </a:r>
            <a:endParaRPr lang="zh-CN" altLang="en-US" sz="3600"/>
          </a:p>
        </p:txBody>
      </p:sp>
      <p:sp>
        <p:nvSpPr>
          <p:cNvPr id="3" name="内容占位符 2"/>
          <p:cNvSpPr>
            <a:spLocks noGrp="1"/>
          </p:cNvSpPr>
          <p:nvPr>
            <p:ph idx="1"/>
          </p:nvPr>
        </p:nvSpPr>
        <p:spPr/>
        <p:txBody>
          <a:bodyPr>
            <a:normAutofit/>
          </a:bodyPr>
          <a:lstStyle/>
          <a:p>
            <a:r>
              <a:rPr lang="zh-CN" altLang="en-US" sz="3200" smtClean="0"/>
              <a:t> 常见模式：</a:t>
            </a:r>
            <a:endParaRPr lang="en-US" altLang="zh-CN" sz="3200" smtClean="0"/>
          </a:p>
          <a:p>
            <a:r>
              <a:rPr lang="zh-CN" altLang="en-US" sz="3200" smtClean="0"/>
              <a:t>    ①论点：兼听则明</a:t>
            </a:r>
            <a:endParaRPr lang="en-US" altLang="zh-CN" sz="3200" smtClean="0"/>
          </a:p>
          <a:p>
            <a:r>
              <a:rPr lang="zh-CN" altLang="en-US" sz="3200" smtClean="0"/>
              <a:t>    ②正面的例子：“齐王纳谏”</a:t>
            </a:r>
            <a:endParaRPr lang="en-US" altLang="zh-CN" sz="3200" smtClean="0"/>
          </a:p>
          <a:p>
            <a:r>
              <a:rPr lang="en-US" altLang="zh-CN" sz="3200"/>
              <a:t> </a:t>
            </a:r>
            <a:r>
              <a:rPr lang="en-US" altLang="zh-CN" sz="3200" smtClean="0"/>
              <a:t>       </a:t>
            </a:r>
            <a:r>
              <a:rPr lang="zh-CN" altLang="en-US" sz="3200" smtClean="0"/>
              <a:t>反面的例子：“晁盖丧命”仗”得食</a:t>
            </a:r>
            <a:endParaRPr lang="en-US" altLang="zh-CN" sz="3200" smtClean="0"/>
          </a:p>
          <a:p>
            <a:r>
              <a:rPr lang="zh-CN" altLang="en-US" sz="3200" smtClean="0"/>
              <a:t>分析：按照这样的提纲写下去，很容易写成“观点加例子”的模式，即使材料再丰富，逻辑上还是不够周密。</a:t>
            </a:r>
            <a:endParaRPr lang="zh-CN" altLang="en-US" sz="3200"/>
          </a:p>
        </p:txBody>
      </p:sp>
    </p:spTree>
    <p:extLst>
      <p:ext uri="{BB962C8B-B14F-4D97-AF65-F5344CB8AC3E}">
        <p14:creationId xmlns:p14="http://schemas.microsoft.com/office/powerpoint/2010/main" val="957209008"/>
      </p:ext>
    </p:ext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615803"/>
            <a:ext cx="10515600" cy="4351338"/>
          </a:xfrm>
        </p:spPr>
        <p:txBody>
          <a:bodyPr>
            <a:normAutofit/>
          </a:bodyPr>
          <a:lstStyle/>
          <a:p>
            <a:r>
              <a:rPr lang="zh-CN" altLang="en-US" sz="3200" smtClean="0">
                <a:latin typeface="宋体" panose="02010600030101010101" pitchFamily="2" charset="-122"/>
              </a:rPr>
              <a:t>引入“虚拟论敌”</a:t>
            </a:r>
            <a:r>
              <a:rPr lang="en-US" altLang="zh-CN" sz="3200" smtClean="0">
                <a:latin typeface="宋体" panose="02010600030101010101" pitchFamily="2" charset="-122"/>
              </a:rPr>
              <a:t>:</a:t>
            </a:r>
          </a:p>
          <a:p>
            <a:r>
              <a:rPr lang="en-US" altLang="zh-CN" sz="3200">
                <a:latin typeface="宋体" panose="02010600030101010101" pitchFamily="2" charset="-122"/>
              </a:rPr>
              <a:t> </a:t>
            </a:r>
            <a:r>
              <a:rPr lang="en-US" altLang="zh-CN" sz="3200" smtClean="0">
                <a:latin typeface="宋体" panose="02010600030101010101" pitchFamily="2" charset="-122"/>
              </a:rPr>
              <a:t> ①</a:t>
            </a:r>
            <a:r>
              <a:rPr lang="en-US" altLang="zh-CN" sz="3200">
                <a:latin typeface="宋体" panose="02010600030101010101" pitchFamily="2" charset="-122"/>
              </a:rPr>
              <a:t>“</a:t>
            </a:r>
            <a:r>
              <a:rPr lang="zh-CN" altLang="en-US" sz="3200">
                <a:latin typeface="宋体" panose="02010600030101010101" pitchFamily="2" charset="-122"/>
              </a:rPr>
              <a:t>兼听”就一定“明”吗？在“三人成虎”“父子骑驴”的故事里，主人公恰恰是听得越多越糊涂啊</a:t>
            </a:r>
            <a:r>
              <a:rPr lang="en-US" altLang="zh-CN" sz="3200" smtClean="0">
                <a:latin typeface="宋体" panose="02010600030101010101" pitchFamily="2" charset="-122"/>
              </a:rPr>
              <a:t>……</a:t>
            </a:r>
          </a:p>
          <a:p>
            <a:r>
              <a:rPr lang="en-US" altLang="zh-CN" sz="3200">
                <a:latin typeface="宋体" panose="02010600030101010101" pitchFamily="2" charset="-122"/>
              </a:rPr>
              <a:t> </a:t>
            </a:r>
            <a:r>
              <a:rPr lang="en-US" altLang="zh-CN" sz="3200" smtClean="0">
                <a:latin typeface="宋体" panose="02010600030101010101" pitchFamily="2" charset="-122"/>
              </a:rPr>
              <a:t> ②</a:t>
            </a:r>
            <a:r>
              <a:rPr lang="en-US" altLang="zh-CN" sz="3200">
                <a:latin typeface="宋体" panose="02010600030101010101" pitchFamily="2" charset="-122"/>
              </a:rPr>
              <a:t>“</a:t>
            </a:r>
            <a:r>
              <a:rPr lang="zh-CN" altLang="en-US" sz="3200">
                <a:latin typeface="宋体" panose="02010600030101010101" pitchFamily="2" charset="-122"/>
              </a:rPr>
              <a:t>偏信则暗”能够证明“兼听则明”吗</a:t>
            </a:r>
            <a:r>
              <a:rPr lang="zh-CN" altLang="en-US" sz="3200" smtClean="0">
                <a:latin typeface="宋体" panose="02010600030101010101" pitchFamily="2" charset="-122"/>
              </a:rPr>
              <a:t>？</a:t>
            </a:r>
            <a:endParaRPr lang="en-US" altLang="zh-CN" sz="3200" smtClean="0">
              <a:latin typeface="宋体" panose="02010600030101010101" pitchFamily="2" charset="-122"/>
            </a:endParaRPr>
          </a:p>
          <a:p>
            <a:r>
              <a:rPr lang="en-US" altLang="zh-CN" sz="3200">
                <a:latin typeface="宋体" panose="02010600030101010101" pitchFamily="2" charset="-122"/>
              </a:rPr>
              <a:t> </a:t>
            </a:r>
            <a:r>
              <a:rPr lang="en-US" altLang="zh-CN" sz="3200" smtClean="0">
                <a:latin typeface="宋体" panose="02010600030101010101" pitchFamily="2" charset="-122"/>
              </a:rPr>
              <a:t> </a:t>
            </a:r>
            <a:r>
              <a:rPr lang="zh-CN" altLang="en-US" sz="3200" smtClean="0">
                <a:latin typeface="宋体" panose="02010600030101010101" pitchFamily="2" charset="-122"/>
              </a:rPr>
              <a:t>③</a:t>
            </a:r>
            <a:r>
              <a:rPr lang="zh-CN" altLang="en-US" sz="3200">
                <a:latin typeface="宋体" panose="02010600030101010101" pitchFamily="2" charset="-122"/>
              </a:rPr>
              <a:t>齐王听了“宫妇左右”“朝廷之臣”“四境之内”的声音还不算“兼听”吗？而李世民有时听魏征一个人的就够了。究竟达到什么程度才算兼听？</a:t>
            </a:r>
          </a:p>
          <a:p>
            <a:endParaRPr lang="en-US" altLang="zh-CN" sz="3200" smtClean="0">
              <a:latin typeface="宋体" panose="02010600030101010101" pitchFamily="2" charset="-122"/>
            </a:endParaRPr>
          </a:p>
          <a:p>
            <a:r>
              <a:rPr lang="en-US" altLang="zh-CN" sz="3200">
                <a:solidFill>
                  <a:srgbClr val="FF0000"/>
                </a:solidFill>
                <a:latin typeface="宋体" panose="02010600030101010101" pitchFamily="2" charset="-122"/>
              </a:rPr>
              <a:t> </a:t>
            </a:r>
            <a:r>
              <a:rPr lang="en-US" altLang="zh-CN" sz="3200" smtClean="0">
                <a:solidFill>
                  <a:srgbClr val="FF0000"/>
                </a:solidFill>
                <a:latin typeface="宋体" panose="02010600030101010101" pitchFamily="2" charset="-122"/>
              </a:rPr>
              <a:t>  </a:t>
            </a:r>
            <a:r>
              <a:rPr lang="zh-CN" altLang="en-US" sz="3200" smtClean="0">
                <a:solidFill>
                  <a:srgbClr val="FF0000"/>
                </a:solidFill>
                <a:latin typeface="宋体" panose="02010600030101010101" pitchFamily="2" charset="-122"/>
              </a:rPr>
              <a:t>分析</a:t>
            </a:r>
            <a:r>
              <a:rPr lang="zh-CN" altLang="en-US" sz="3200">
                <a:solidFill>
                  <a:srgbClr val="FF0000"/>
                </a:solidFill>
                <a:latin typeface="宋体" panose="02010600030101010101" pitchFamily="2" charset="-122"/>
              </a:rPr>
              <a:t>：有了质疑，就要应对、驳斥、解释，也就需要对“兼听”的内涵做进一步的解释，对例子做进一步的分析。</a:t>
            </a:r>
            <a:endParaRPr lang="zh-CN" altLang="en-US" sz="3200">
              <a:solidFill>
                <a:srgbClr val="FF0000"/>
              </a:solidFill>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609520143"/>
      </p:ext>
    </p:ext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0575" y="137501"/>
            <a:ext cx="10515600" cy="4351338"/>
          </a:xfrm>
        </p:spPr>
        <p:txBody>
          <a:bodyPr/>
          <a:lstStyle/>
          <a:p>
            <a:r>
              <a:rPr lang="zh-CN" altLang="en-US" smtClean="0"/>
              <a:t>改进后：</a:t>
            </a:r>
            <a:endParaRPr lang="en-US" altLang="zh-CN" smtClean="0"/>
          </a:p>
          <a:p>
            <a:r>
              <a:rPr lang="zh-CN" altLang="en-US" smtClean="0"/>
              <a:t>①提出论点：兼听则明</a:t>
            </a:r>
            <a:endParaRPr lang="en-US" altLang="zh-CN" smtClean="0"/>
          </a:p>
          <a:p>
            <a:r>
              <a:rPr lang="zh-CN" altLang="en-US" smtClean="0"/>
              <a:t>②阐述论点：</a:t>
            </a:r>
            <a:endParaRPr lang="en-US" altLang="zh-CN" smtClean="0"/>
          </a:p>
          <a:p>
            <a:r>
              <a:rPr lang="en-US" altLang="zh-CN"/>
              <a:t> </a:t>
            </a:r>
            <a:r>
              <a:rPr lang="en-US" altLang="zh-CN" smtClean="0"/>
              <a:t>   </a:t>
            </a:r>
            <a:r>
              <a:rPr lang="zh-CN" altLang="en-US" smtClean="0"/>
              <a:t>“兼”的目的：拓宽视野，打开思路。</a:t>
            </a:r>
            <a:endParaRPr lang="en-US" altLang="zh-CN" smtClean="0"/>
          </a:p>
          <a:p>
            <a:r>
              <a:rPr lang="en-US" altLang="zh-CN"/>
              <a:t> </a:t>
            </a:r>
            <a:r>
              <a:rPr lang="en-US" altLang="zh-CN" smtClean="0"/>
              <a:t>   </a:t>
            </a:r>
            <a:r>
              <a:rPr lang="zh-CN" altLang="en-US" smtClean="0"/>
              <a:t>“兼”的核心：在“多”，更在“异”。</a:t>
            </a:r>
            <a:endParaRPr lang="en-US" altLang="zh-CN" smtClean="0"/>
          </a:p>
          <a:p>
            <a:r>
              <a:rPr lang="zh-CN" altLang="en-US" smtClean="0"/>
              <a:t>③举例分析：</a:t>
            </a:r>
            <a:endParaRPr lang="en-US" altLang="zh-CN" smtClean="0"/>
          </a:p>
          <a:p>
            <a:r>
              <a:rPr lang="en-US" altLang="zh-CN"/>
              <a:t> </a:t>
            </a:r>
            <a:r>
              <a:rPr lang="en-US" altLang="zh-CN" smtClean="0"/>
              <a:t>    </a:t>
            </a:r>
            <a:r>
              <a:rPr lang="zh-CN" altLang="en-US" smtClean="0"/>
              <a:t>正：“齐王纳谏”等，分析齐王“兼听”的表现，重点突出“刺”“谏”“谤议”。</a:t>
            </a:r>
            <a:endParaRPr lang="en-US" altLang="zh-CN" smtClean="0"/>
          </a:p>
          <a:p>
            <a:r>
              <a:rPr lang="en-US" altLang="zh-CN"/>
              <a:t> </a:t>
            </a:r>
            <a:r>
              <a:rPr lang="en-US" altLang="zh-CN" smtClean="0"/>
              <a:t>    </a:t>
            </a:r>
            <a:r>
              <a:rPr lang="zh-CN" altLang="en-US" smtClean="0"/>
              <a:t>反：“晁盖丧命”等，分析不“明”的根本原因是不能“兼听”，尽量排除他因。</a:t>
            </a:r>
            <a:endParaRPr lang="en-US" altLang="zh-CN" smtClean="0"/>
          </a:p>
          <a:p>
            <a:r>
              <a:rPr lang="zh-CN" altLang="en-US" smtClean="0"/>
              <a:t>④进行限定：主动引人反例“父子骑驴”等，指出“听”不能代替“断”。</a:t>
            </a:r>
            <a:endParaRPr lang="en-US" altLang="zh-CN" smtClean="0"/>
          </a:p>
          <a:p>
            <a:r>
              <a:rPr lang="en-US" altLang="zh-CN"/>
              <a:t> </a:t>
            </a:r>
            <a:r>
              <a:rPr lang="en-US" altLang="zh-CN" smtClean="0"/>
              <a:t>   </a:t>
            </a:r>
            <a:r>
              <a:rPr lang="zh-CN" altLang="en-US" smtClean="0"/>
              <a:t>进一步分析：兼听则明前提是听者包容与善断。</a:t>
            </a:r>
            <a:endParaRPr lang="en-US" altLang="zh-CN" smtClean="0"/>
          </a:p>
          <a:p>
            <a:r>
              <a:rPr lang="en-US" altLang="zh-CN"/>
              <a:t> </a:t>
            </a:r>
            <a:r>
              <a:rPr lang="en-US" altLang="zh-CN" smtClean="0"/>
              <a:t>                             </a:t>
            </a:r>
            <a:r>
              <a:rPr lang="zh-CN" altLang="en-US" smtClean="0"/>
              <a:t>兼听的原则是独立思考、为我所用。</a:t>
            </a:r>
          </a:p>
          <a:p>
            <a:endParaRPr lang="zh-CN" altLang="en-US"/>
          </a:p>
        </p:txBody>
      </p:sp>
    </p:spTree>
    <p:extLst>
      <p:ext uri="{BB962C8B-B14F-4D97-AF65-F5344CB8AC3E}">
        <p14:creationId xmlns:p14="http://schemas.microsoft.com/office/powerpoint/2010/main" val="1325557774"/>
      </p:ext>
    </p:ext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39382" y="606217"/>
            <a:ext cx="11006797" cy="4351338"/>
          </a:xfrm>
        </p:spPr>
        <p:txBody>
          <a:bodyPr>
            <a:normAutofit/>
          </a:bodyPr>
          <a:lstStyle/>
          <a:p>
            <a:r>
              <a:rPr lang="zh-CN" altLang="en-US" sz="3600" smtClean="0"/>
              <a:t>    论证，就是用某些论据去支持或反驳某个观点。</a:t>
            </a:r>
            <a:endParaRPr lang="en-US" altLang="zh-CN" sz="3600" smtClean="0"/>
          </a:p>
          <a:p>
            <a:r>
              <a:rPr lang="en-US" altLang="zh-CN" sz="3600"/>
              <a:t> </a:t>
            </a:r>
            <a:r>
              <a:rPr lang="en-US" altLang="zh-CN" sz="3600" smtClean="0"/>
              <a:t>   </a:t>
            </a:r>
            <a:r>
              <a:rPr lang="zh-CN" altLang="en-US" sz="3600" smtClean="0"/>
              <a:t>规范的论证总是包含由多个判断构成的逻辑链条。恰当运用逻辑论证方法，可以更好地理解、评估论证的合理性，提高论证的水平。</a:t>
            </a:r>
            <a:endParaRPr lang="zh-CN" altLang="en-US" sz="3600"/>
          </a:p>
        </p:txBody>
      </p:sp>
      <p:pic>
        <p:nvPicPr>
          <p:cNvPr id="4" name="图片 3"/>
          <p:cNvPicPr>
            <a:picLocks noChangeAspect="1"/>
          </p:cNvPicPr>
          <p:nvPr/>
        </p:nvPicPr>
        <p:blipFill>
          <a:blip r:embed="rId2"/>
          <a:srcRect l="15852" r="16505"/>
          <a:stretch>
            <a:fillRect/>
          </a:stretch>
        </p:blipFill>
        <p:spPr>
          <a:xfrm>
            <a:off x="7484012" y="2590352"/>
            <a:ext cx="2672862" cy="3951418"/>
          </a:xfrm>
          <a:prstGeom prst="rect">
            <a:avLst/>
          </a:prstGeom>
        </p:spPr>
      </p:pic>
    </p:spTree>
    <p:extLst>
      <p:ext uri="{BB962C8B-B14F-4D97-AF65-F5344CB8AC3E}">
        <p14:creationId xmlns:p14="http://schemas.microsoft.com/office/powerpoint/2010/main" val="2994642331"/>
      </p:ext>
    </p:ext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作业：</a:t>
            </a:r>
            <a:endParaRPr lang="zh-CN" altLang="en-US"/>
          </a:p>
        </p:txBody>
      </p:sp>
      <p:sp>
        <p:nvSpPr>
          <p:cNvPr id="3" name="内容占位符 2"/>
          <p:cNvSpPr>
            <a:spLocks noGrp="1"/>
          </p:cNvSpPr>
          <p:nvPr>
            <p:ph idx="1"/>
          </p:nvPr>
        </p:nvSpPr>
        <p:spPr/>
        <p:txBody>
          <a:bodyPr/>
          <a:lstStyle/>
          <a:p>
            <a:r>
              <a:rPr lang="zh-CN" altLang="en-US" smtClean="0"/>
              <a:t>    </a:t>
            </a:r>
            <a:r>
              <a:rPr lang="zh-CN" altLang="en-US" sz="3200" smtClean="0"/>
              <a:t>“文王拘而演</a:t>
            </a:r>
            <a:r>
              <a:rPr lang="en-US" altLang="zh-CN" sz="3200" smtClean="0"/>
              <a:t>《</a:t>
            </a:r>
            <a:r>
              <a:rPr lang="zh-CN" altLang="en-US" sz="3200" smtClean="0"/>
              <a:t>周易</a:t>
            </a:r>
            <a:r>
              <a:rPr lang="en-US" altLang="zh-CN" sz="3200" smtClean="0"/>
              <a:t>》</a:t>
            </a:r>
            <a:r>
              <a:rPr lang="zh-CN" altLang="en-US" sz="3200" smtClean="0"/>
              <a:t>；伸尼厄而作</a:t>
            </a:r>
            <a:r>
              <a:rPr lang="en-US" altLang="zh-CN" sz="3200" smtClean="0"/>
              <a:t>《</a:t>
            </a:r>
            <a:r>
              <a:rPr lang="zh-CN" altLang="en-US" sz="3200" smtClean="0"/>
              <a:t>春秋</a:t>
            </a:r>
            <a:r>
              <a:rPr lang="en-US" altLang="zh-CN" sz="3200" smtClean="0"/>
              <a:t>》</a:t>
            </a:r>
            <a:r>
              <a:rPr lang="zh-CN" altLang="en-US" sz="3200" smtClean="0"/>
              <a:t>：屈原放逐，赋</a:t>
            </a:r>
            <a:r>
              <a:rPr lang="en-US" altLang="zh-CN" sz="3200" smtClean="0"/>
              <a:t>《</a:t>
            </a:r>
            <a:r>
              <a:rPr lang="zh-CN" altLang="en-US" sz="3200" smtClean="0"/>
              <a:t>离骚</a:t>
            </a:r>
            <a:r>
              <a:rPr lang="en-US" altLang="zh-CN" sz="3200" smtClean="0"/>
              <a:t>》</a:t>
            </a:r>
            <a:r>
              <a:rPr lang="zh-CN" altLang="en-US" sz="3200" smtClean="0"/>
              <a:t>；左丘失明，版有</a:t>
            </a:r>
            <a:r>
              <a:rPr lang="en-US" altLang="zh-CN" sz="3200" smtClean="0"/>
              <a:t>《</a:t>
            </a:r>
            <a:r>
              <a:rPr lang="zh-CN" altLang="en-US" sz="3200" smtClean="0"/>
              <a:t>国语</a:t>
            </a:r>
            <a:r>
              <a:rPr lang="en-US" altLang="zh-CN" sz="3200" smtClean="0"/>
              <a:t>》</a:t>
            </a:r>
            <a:r>
              <a:rPr lang="zh-CN" altLang="en-US" sz="3200" smtClean="0"/>
              <a:t>；孙子膑脚，</a:t>
            </a:r>
            <a:r>
              <a:rPr lang="en-US" altLang="zh-CN" sz="3200" smtClean="0"/>
              <a:t>《</a:t>
            </a:r>
            <a:r>
              <a:rPr lang="zh-CN" altLang="en-US" sz="3200" smtClean="0"/>
              <a:t>兵法</a:t>
            </a:r>
            <a:r>
              <a:rPr lang="en-US" altLang="zh-CN" sz="3200" smtClean="0"/>
              <a:t>》</a:t>
            </a:r>
            <a:r>
              <a:rPr lang="zh-CN" altLang="en-US" sz="3200" smtClean="0"/>
              <a:t>修列；不韦迁蜀，世传</a:t>
            </a:r>
            <a:r>
              <a:rPr lang="en-US" altLang="zh-CN" sz="3200" smtClean="0"/>
              <a:t>《</a:t>
            </a:r>
            <a:r>
              <a:rPr lang="zh-CN" altLang="en-US" sz="3200" smtClean="0"/>
              <a:t>吕览</a:t>
            </a:r>
            <a:r>
              <a:rPr lang="en-US" altLang="zh-CN" sz="3200" smtClean="0"/>
              <a:t>》</a:t>
            </a:r>
            <a:r>
              <a:rPr lang="zh-CN" altLang="en-US" sz="3200" smtClean="0"/>
              <a:t>；韩非囚秦，</a:t>
            </a:r>
            <a:r>
              <a:rPr lang="en-US" altLang="zh-CN" sz="3200" smtClean="0"/>
              <a:t>《</a:t>
            </a:r>
            <a:r>
              <a:rPr lang="zh-CN" altLang="en-US" sz="3200" smtClean="0"/>
              <a:t>说难</a:t>
            </a:r>
            <a:r>
              <a:rPr lang="en-US" altLang="zh-CN" sz="3200" smtClean="0"/>
              <a:t>》</a:t>
            </a:r>
            <a:r>
              <a:rPr lang="zh-CN" altLang="en-US" sz="3200" smtClean="0"/>
              <a:t>孤愤</a:t>
            </a:r>
            <a:r>
              <a:rPr lang="en-US" altLang="zh-CN" sz="3200" smtClean="0"/>
              <a:t>》</a:t>
            </a:r>
            <a:r>
              <a:rPr lang="zh-CN" altLang="en-US" sz="3200" smtClean="0"/>
              <a:t>。”古往今来，哪一位杰出人才不是披荆斩棘从各种困难中脱颖而出最终取得成功的呢？正如“自古英雄多磨难，从来纨绔少伟男”：逆境出人才。</a:t>
            </a:r>
            <a:endParaRPr lang="en-US" altLang="zh-CN" sz="3200" smtClean="0"/>
          </a:p>
          <a:p>
            <a:r>
              <a:rPr lang="en-US" altLang="zh-CN" sz="3200"/>
              <a:t> </a:t>
            </a:r>
            <a:r>
              <a:rPr lang="en-US" altLang="zh-CN" sz="3200" smtClean="0"/>
              <a:t>    </a:t>
            </a:r>
            <a:r>
              <a:rPr lang="zh-CN" altLang="en-US" sz="3200" smtClean="0"/>
              <a:t>请对此展开驳论，</a:t>
            </a:r>
            <a:r>
              <a:rPr lang="en-US" altLang="zh-CN" sz="3200" smtClean="0"/>
              <a:t>200</a:t>
            </a:r>
            <a:r>
              <a:rPr lang="zh-CN" altLang="en-US" sz="3200" smtClean="0"/>
              <a:t>字左右。</a:t>
            </a:r>
            <a:endParaRPr lang="zh-CN" altLang="en-US" sz="3200"/>
          </a:p>
        </p:txBody>
      </p:sp>
    </p:spTree>
    <p:extLst>
      <p:ext uri="{BB962C8B-B14F-4D97-AF65-F5344CB8AC3E}">
        <p14:creationId xmlns:p14="http://schemas.microsoft.com/office/powerpoint/2010/main" val="2427842804"/>
      </p:ext>
    </p:ext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四、议论文常见的论证方法</a:t>
            </a:r>
            <a:endParaRPr lang="zh-CN" altLang="en-US"/>
          </a:p>
        </p:txBody>
      </p:sp>
      <p:sp>
        <p:nvSpPr>
          <p:cNvPr id="3" name="内容占位符 2"/>
          <p:cNvSpPr>
            <a:spLocks noGrp="1"/>
          </p:cNvSpPr>
          <p:nvPr>
            <p:ph idx="1"/>
          </p:nvPr>
        </p:nvSpPr>
        <p:spPr/>
        <p:txBody>
          <a:bodyPr>
            <a:normAutofit/>
          </a:bodyPr>
          <a:lstStyle/>
          <a:p>
            <a:r>
              <a:rPr lang="zh-CN" altLang="en-US" sz="3600" smtClean="0"/>
              <a:t>议论文常见的论证方法：</a:t>
            </a:r>
            <a:endParaRPr lang="en-US" altLang="zh-CN" sz="3600" smtClean="0"/>
          </a:p>
          <a:p>
            <a:r>
              <a:rPr lang="zh-CN" altLang="en-US" sz="3600" smtClean="0"/>
              <a:t>   对比论证：揭示本质，具有鲜明性</a:t>
            </a:r>
          </a:p>
          <a:p>
            <a:r>
              <a:rPr lang="zh-CN" altLang="en-US" sz="3600" smtClean="0"/>
              <a:t>   比喻论证：以“象”明“理”，具有形象性</a:t>
            </a:r>
          </a:p>
          <a:p>
            <a:r>
              <a:rPr lang="zh-CN" altLang="en-US" sz="3600" smtClean="0"/>
              <a:t>   举例论证：事实说话，具有真实性</a:t>
            </a:r>
          </a:p>
          <a:p>
            <a:r>
              <a:rPr lang="zh-CN" altLang="en-US" sz="3600" smtClean="0"/>
              <a:t>   引用论证：引经据典，具有权威性</a:t>
            </a:r>
          </a:p>
          <a:p>
            <a:endParaRPr lang="zh-CN" altLang="en-US" sz="3600"/>
          </a:p>
        </p:txBody>
      </p:sp>
    </p:spTree>
    <p:extLst>
      <p:ext uri="{BB962C8B-B14F-4D97-AF65-F5344CB8AC3E}">
        <p14:creationId xmlns:p14="http://schemas.microsoft.com/office/powerpoint/2010/main" val="508365052"/>
      </p:ext>
    </p:ext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实践活动：</a:t>
            </a:r>
            <a:endParaRPr lang="zh-CN" altLang="en-US"/>
          </a:p>
        </p:txBody>
      </p:sp>
      <p:sp>
        <p:nvSpPr>
          <p:cNvPr id="3" name="内容占位符 2"/>
          <p:cNvSpPr>
            <a:spLocks noGrp="1"/>
          </p:cNvSpPr>
          <p:nvPr>
            <p:ph idx="1"/>
          </p:nvPr>
        </p:nvSpPr>
        <p:spPr/>
        <p:txBody>
          <a:bodyPr>
            <a:normAutofit/>
          </a:bodyPr>
          <a:lstStyle/>
          <a:p>
            <a:r>
              <a:rPr lang="en-US" altLang="zh-CN" sz="3600" smtClean="0"/>
              <a:t>1</a:t>
            </a:r>
            <a:r>
              <a:rPr lang="zh-CN" altLang="en-US" sz="3600" smtClean="0"/>
              <a:t>、搜集典型的议论性文章，分析其中的逻辑链条：从</a:t>
            </a:r>
            <a:r>
              <a:rPr lang="en-US" altLang="zh-CN" sz="3600" smtClean="0"/>
              <a:t>《</a:t>
            </a:r>
            <a:r>
              <a:rPr lang="zh-CN" altLang="en-US" sz="3600" smtClean="0"/>
              <a:t>师说</a:t>
            </a:r>
            <a:r>
              <a:rPr lang="en-US" altLang="zh-CN" sz="3600" smtClean="0"/>
              <a:t>》《</a:t>
            </a:r>
            <a:r>
              <a:rPr lang="zh-CN" altLang="en-US" sz="3600" smtClean="0"/>
              <a:t>拿来主义</a:t>
            </a:r>
            <a:r>
              <a:rPr lang="en-US" altLang="zh-CN" sz="3600" smtClean="0"/>
              <a:t>》《</a:t>
            </a:r>
            <a:r>
              <a:rPr lang="zh-CN" altLang="en-US" sz="3600" smtClean="0"/>
              <a:t>反对党八股</a:t>
            </a:r>
            <a:r>
              <a:rPr lang="en-US" altLang="zh-CN" sz="3600" smtClean="0"/>
              <a:t>》</a:t>
            </a:r>
            <a:r>
              <a:rPr lang="zh-CN" altLang="en-US" sz="3600" smtClean="0"/>
              <a:t>中任选一篇，分析其逻辑链条。</a:t>
            </a:r>
            <a:endParaRPr lang="en-US" altLang="zh-CN" sz="3600" smtClean="0"/>
          </a:p>
          <a:p>
            <a:endParaRPr lang="en-US" altLang="zh-CN" sz="3600"/>
          </a:p>
          <a:p>
            <a:r>
              <a:rPr lang="en-US" altLang="zh-CN" sz="3600" smtClean="0"/>
              <a:t>2</a:t>
            </a:r>
            <a:r>
              <a:rPr lang="zh-CN" altLang="en-US" sz="3600" smtClean="0"/>
              <a:t>、以小组为单位开展班级辩论赛。</a:t>
            </a:r>
            <a:endParaRPr lang="en-US" altLang="zh-CN" sz="3600" smtClean="0"/>
          </a:p>
          <a:p>
            <a:r>
              <a:rPr lang="zh-CN" altLang="en-US" sz="3600" smtClean="0"/>
              <a:t>具体见课本</a:t>
            </a:r>
            <a:r>
              <a:rPr lang="en-US" altLang="zh-CN" sz="3600" smtClean="0"/>
              <a:t>P100</a:t>
            </a:r>
            <a:endParaRPr lang="zh-CN" altLang="en-US" sz="3600"/>
          </a:p>
        </p:txBody>
      </p:sp>
      <p:pic>
        <p:nvPicPr>
          <p:cNvPr id="4" name="New picture"/>
          <p:cNvPicPr/>
          <p:nvPr/>
        </p:nvPicPr>
        <p:blipFill>
          <a:blip r:embed="rId2"/>
          <a:stretch>
            <a:fillRect/>
          </a:stretch>
        </p:blipFill>
        <p:spPr>
          <a:xfrm>
            <a:off x="10731500" y="12636500"/>
            <a:ext cx="355600" cy="266700"/>
          </a:xfrm>
          <a:prstGeom prst="cube">
            <a:avLst/>
          </a:prstGeom>
        </p:spPr>
      </p:pic>
    </p:spTree>
    <p:extLst>
      <p:ext uri="{BB962C8B-B14F-4D97-AF65-F5344CB8AC3E}">
        <p14:creationId xmlns:p14="http://schemas.microsoft.com/office/powerpoint/2010/main" val="3348536447"/>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一、关注论证的隐含前提</a:t>
            </a:r>
            <a:endParaRPr lang="zh-CN" altLang="en-US"/>
          </a:p>
        </p:txBody>
      </p:sp>
      <p:sp>
        <p:nvSpPr>
          <p:cNvPr id="3" name="内容占位符 2"/>
          <p:cNvSpPr>
            <a:spLocks noGrp="1"/>
          </p:cNvSpPr>
          <p:nvPr>
            <p:ph idx="1"/>
          </p:nvPr>
        </p:nvSpPr>
        <p:spPr>
          <a:xfrm>
            <a:off x="191086" y="1797490"/>
            <a:ext cx="6758354" cy="4351338"/>
          </a:xfrm>
        </p:spPr>
        <p:txBody>
          <a:bodyPr>
            <a:normAutofit/>
          </a:bodyPr>
          <a:lstStyle/>
          <a:p>
            <a:r>
              <a:rPr lang="zh-CN" altLang="en-US" sz="3600" smtClean="0"/>
              <a:t>    在论证过程中，往往不会巨细无遗地呈现逻辑推理过程中的每一个环节，会出现部分前提的省略，这些省略的前提却往往又隐藏着理解论证的关键。</a:t>
            </a:r>
            <a:endParaRPr lang="zh-CN" altLang="en-US" sz="3600"/>
          </a:p>
        </p:txBody>
      </p:sp>
      <p:pic>
        <p:nvPicPr>
          <p:cNvPr id="4" name="图片 3"/>
          <p:cNvPicPr>
            <a:picLocks noChangeAspect="1"/>
          </p:cNvPicPr>
          <p:nvPr/>
        </p:nvPicPr>
        <p:blipFill>
          <a:blip r:embed="rId2"/>
          <a:srcRect l="12978" r="13175"/>
          <a:stretch>
            <a:fillRect/>
          </a:stretch>
        </p:blipFill>
        <p:spPr>
          <a:xfrm>
            <a:off x="7568419" y="1591909"/>
            <a:ext cx="3516923" cy="4762500"/>
          </a:xfrm>
          <a:prstGeom prst="rect">
            <a:avLst/>
          </a:prstGeom>
        </p:spPr>
      </p:pic>
    </p:spTree>
    <p:extLst>
      <p:ext uri="{BB962C8B-B14F-4D97-AF65-F5344CB8AC3E}">
        <p14:creationId xmlns:p14="http://schemas.microsoft.com/office/powerpoint/2010/main" val="2848899073"/>
      </p:ext>
    </p:ext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3814837" y="1737067"/>
            <a:ext cx="7806250" cy="4351338"/>
          </a:xfrm>
        </p:spPr>
        <p:txBody>
          <a:bodyPr>
            <a:normAutofit/>
          </a:bodyPr>
          <a:lstStyle/>
          <a:p>
            <a:r>
              <a:rPr lang="zh-CN" altLang="en-US" sz="3600" smtClean="0"/>
              <a:t>    柯南道尔的</a:t>
            </a:r>
            <a:r>
              <a:rPr lang="en-US" altLang="zh-CN" sz="3600" smtClean="0"/>
              <a:t>《</a:t>
            </a:r>
            <a:r>
              <a:rPr lang="zh-CN" altLang="en-US" sz="3600" smtClean="0"/>
              <a:t>银色马</a:t>
            </a:r>
            <a:r>
              <a:rPr lang="en-US" altLang="zh-CN" sz="3600" smtClean="0"/>
              <a:t>》</a:t>
            </a:r>
            <a:r>
              <a:rPr lang="zh-CN" altLang="en-US" sz="3600" smtClean="0"/>
              <a:t>中，主人公福尔摩斯有这样一段话：</a:t>
            </a:r>
            <a:endParaRPr lang="en-US" altLang="zh-CN" sz="3600" smtClean="0"/>
          </a:p>
          <a:p>
            <a:r>
              <a:rPr lang="en-US" altLang="zh-CN" sz="3600"/>
              <a:t> </a:t>
            </a:r>
            <a:r>
              <a:rPr lang="en-US" altLang="zh-CN" sz="3600" smtClean="0"/>
              <a:t>   </a:t>
            </a:r>
            <a:r>
              <a:rPr lang="zh-CN" altLang="en-US" sz="3600" smtClean="0">
                <a:solidFill>
                  <a:srgbClr val="FF0000"/>
                </a:solidFill>
              </a:rPr>
              <a:t>马厩中有一条狗，然而，尽管有人进来，并且把马牵走，它竟毫不吠叫，没有惊动睡在草料棚里两个看马房的人。显然，这位午夜来客是这条狗非常熟悉的人。</a:t>
            </a:r>
            <a:endParaRPr lang="zh-CN" altLang="en-US" sz="3600">
              <a:solidFill>
                <a:srgbClr val="FF0000"/>
              </a:solidFill>
            </a:endParaRPr>
          </a:p>
        </p:txBody>
      </p:sp>
      <p:pic>
        <p:nvPicPr>
          <p:cNvPr id="4" name="图片 3"/>
          <p:cNvPicPr>
            <a:picLocks noChangeAspect="1"/>
          </p:cNvPicPr>
          <p:nvPr/>
        </p:nvPicPr>
        <p:blipFill>
          <a:blip r:embed="rId2"/>
          <a:stretch>
            <a:fillRect/>
          </a:stretch>
        </p:blipFill>
        <p:spPr>
          <a:xfrm>
            <a:off x="175700" y="1737067"/>
            <a:ext cx="3371850" cy="4762500"/>
          </a:xfrm>
          <a:prstGeom prst="rect">
            <a:avLst/>
          </a:prstGeom>
        </p:spPr>
      </p:pic>
    </p:spTree>
    <p:extLst>
      <p:ext uri="{BB962C8B-B14F-4D97-AF65-F5344CB8AC3E}">
        <p14:creationId xmlns:p14="http://schemas.microsoft.com/office/powerpoint/2010/main" val="1208753424"/>
      </p:ext>
    </p:ext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838200" y="1037835"/>
            <a:ext cx="10515600" cy="4351338"/>
          </a:xfrm>
        </p:spPr>
        <p:txBody>
          <a:bodyPr>
            <a:normAutofit/>
          </a:bodyPr>
          <a:lstStyle/>
          <a:p>
            <a:r>
              <a:rPr lang="zh-CN" altLang="en-US" sz="3600" smtClean="0"/>
              <a:t>    分析上文中福尔摩斯的话，尝试在论据</a:t>
            </a:r>
            <a:r>
              <a:rPr lang="en-US" altLang="zh-CN" sz="3600" smtClean="0"/>
              <a:t>2</a:t>
            </a:r>
            <a:r>
              <a:rPr lang="zh-CN" altLang="en-US" sz="3600" smtClean="0"/>
              <a:t>和论据</a:t>
            </a:r>
            <a:r>
              <a:rPr lang="en-US" altLang="zh-CN" sz="3600" smtClean="0"/>
              <a:t>1</a:t>
            </a:r>
            <a:r>
              <a:rPr lang="zh-CN" altLang="en-US" sz="3600" smtClean="0"/>
              <a:t>前面，加上隐含前提。</a:t>
            </a:r>
            <a:endParaRPr lang="en-US" altLang="zh-CN" sz="3600" smtClean="0"/>
          </a:p>
          <a:p>
            <a:r>
              <a:rPr lang="zh-CN" altLang="en-US" sz="3600" smtClean="0"/>
              <a:t>论据</a:t>
            </a:r>
            <a:r>
              <a:rPr lang="en-US" altLang="zh-CN" sz="3600" smtClean="0"/>
              <a:t>2</a:t>
            </a:r>
            <a:r>
              <a:rPr lang="zh-CN" altLang="en-US" sz="3600" smtClean="0"/>
              <a:t>：草料棚的人没有惊醒</a:t>
            </a:r>
            <a:endParaRPr lang="en-US" altLang="zh-CN" sz="3600" smtClean="0"/>
          </a:p>
          <a:p>
            <a:r>
              <a:rPr lang="zh-CN" altLang="en-US" sz="3600" smtClean="0"/>
              <a:t>隐含前提</a:t>
            </a:r>
            <a:r>
              <a:rPr lang="en-US" altLang="zh-CN" sz="3600" smtClean="0"/>
              <a:t>2:  </a:t>
            </a:r>
            <a:r>
              <a:rPr lang="en-US" altLang="zh-CN" sz="3600" u="sng" smtClean="0"/>
              <a:t>                                       </a:t>
            </a:r>
            <a:r>
              <a:rPr lang="en-US" altLang="zh-CN" sz="3600" smtClean="0"/>
              <a:t> </a:t>
            </a:r>
            <a:r>
              <a:rPr lang="zh-CN" altLang="en-US" sz="3600" smtClean="0"/>
              <a:t>。</a:t>
            </a:r>
            <a:endParaRPr lang="en-US" altLang="zh-CN" sz="3600" smtClean="0"/>
          </a:p>
          <a:p>
            <a:r>
              <a:rPr lang="zh-CN" altLang="en-US" sz="3600" smtClean="0"/>
              <a:t>论据</a:t>
            </a:r>
            <a:r>
              <a:rPr lang="en-US" altLang="zh-CN" sz="3600" smtClean="0"/>
              <a:t>1</a:t>
            </a:r>
            <a:r>
              <a:rPr lang="zh-CN" altLang="en-US" sz="3600" smtClean="0"/>
              <a:t>：狗没有吠</a:t>
            </a:r>
            <a:endParaRPr lang="en-US" altLang="zh-CN" sz="3600" smtClean="0"/>
          </a:p>
          <a:p>
            <a:r>
              <a:rPr lang="zh-CN" altLang="en-US" sz="3600" smtClean="0"/>
              <a:t>隐含前提</a:t>
            </a:r>
            <a:r>
              <a:rPr lang="en-US" altLang="zh-CN" sz="3600" smtClean="0"/>
              <a:t>1:   </a:t>
            </a:r>
            <a:r>
              <a:rPr lang="en-US" altLang="zh-CN" sz="3600" u="sng" smtClean="0"/>
              <a:t>                                      </a:t>
            </a:r>
            <a:r>
              <a:rPr lang="zh-CN" altLang="en-US" sz="3600" smtClean="0"/>
              <a:t>。</a:t>
            </a:r>
            <a:endParaRPr lang="en-US" altLang="zh-CN" sz="3600" smtClean="0"/>
          </a:p>
          <a:p>
            <a:r>
              <a:rPr lang="zh-CN" altLang="en-US" sz="3600" smtClean="0"/>
              <a:t>论点：牵走马的人是狗熟悉的</a:t>
            </a:r>
            <a:endParaRPr lang="zh-CN" altLang="en-US" sz="3600"/>
          </a:p>
        </p:txBody>
      </p:sp>
    </p:spTree>
    <p:extLst>
      <p:ext uri="{BB962C8B-B14F-4D97-AF65-F5344CB8AC3E}">
        <p14:creationId xmlns:p14="http://schemas.microsoft.com/office/powerpoint/2010/main" val="4293961963"/>
      </p:ext>
    </p:ext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35207"/>
          </a:xfrm>
        </p:spPr>
        <p:txBody>
          <a:bodyPr>
            <a:noAutofit/>
          </a:bodyPr>
          <a:lstStyle/>
          <a:p>
            <a:r>
              <a:rPr lang="zh-CN" altLang="en-US" sz="3600" smtClean="0"/>
              <a:t>作业：</a:t>
            </a:r>
            <a:endParaRPr lang="zh-CN" altLang="en-US" sz="3600"/>
          </a:p>
        </p:txBody>
      </p:sp>
      <p:sp>
        <p:nvSpPr>
          <p:cNvPr id="3" name="内容占位符 2"/>
          <p:cNvSpPr>
            <a:spLocks noGrp="1"/>
          </p:cNvSpPr>
          <p:nvPr>
            <p:ph idx="1"/>
          </p:nvPr>
        </p:nvSpPr>
        <p:spPr>
          <a:xfrm>
            <a:off x="388034" y="1037834"/>
            <a:ext cx="11597640" cy="4351338"/>
          </a:xfrm>
        </p:spPr>
        <p:txBody>
          <a:bodyPr/>
          <a:lstStyle/>
          <a:p>
            <a:r>
              <a:rPr lang="zh-CN" altLang="en-US" smtClean="0"/>
              <a:t>    </a:t>
            </a:r>
            <a:r>
              <a:rPr lang="zh-CN" altLang="en-US" sz="3200" smtClean="0"/>
              <a:t>婴儿期的记忆缺失现象，是指婴儿不能记住生命中最初的两年或三年里发生的事件，以往对这一现象的解释是：婴儿这一时期不能形成持久的关于自身经验的表征，即没有相关的记忆的存在，因此无法利用早期记忆。但近来的研究却发现事实并非如此，婴儿能够回忆较早的经验，并且在婴儿期内相隔相当长的一段时间内都能回忆。因此，研究者认为并不是所有婴儿都存在记忆缺失的现象。上述推论中隐含的假设是（）</a:t>
            </a:r>
            <a:endParaRPr lang="en-US" altLang="zh-CN" sz="3200" smtClean="0"/>
          </a:p>
          <a:p>
            <a:r>
              <a:rPr lang="en-US" altLang="zh-CN" sz="3200" smtClean="0"/>
              <a:t>  A</a:t>
            </a:r>
            <a:r>
              <a:rPr lang="zh-CN" altLang="en-US" sz="3200" smtClean="0"/>
              <a:t>．婴儿的短期记忆优于长期记忆</a:t>
            </a:r>
          </a:p>
          <a:p>
            <a:r>
              <a:rPr lang="en-US" altLang="zh-CN" sz="3200" smtClean="0"/>
              <a:t>  B</a:t>
            </a:r>
            <a:r>
              <a:rPr lang="zh-CN" altLang="en-US" sz="3200" smtClean="0"/>
              <a:t>．自身经验的表征和记忆密切相关</a:t>
            </a:r>
          </a:p>
          <a:p>
            <a:r>
              <a:rPr lang="en-US" altLang="zh-CN" sz="3200" smtClean="0"/>
              <a:t>  C</a:t>
            </a:r>
            <a:r>
              <a:rPr lang="zh-CN" altLang="en-US" sz="3200" smtClean="0"/>
              <a:t>．能够回忆相关经验意味着一定存在记忆</a:t>
            </a:r>
          </a:p>
          <a:p>
            <a:r>
              <a:rPr lang="en-US" altLang="zh-CN" sz="3200" smtClean="0"/>
              <a:t>  D</a:t>
            </a:r>
            <a:r>
              <a:rPr lang="zh-CN" altLang="en-US" sz="3200" smtClean="0"/>
              <a:t>．记忆缺失常常是由于难以提取记忆线索引起的</a:t>
            </a:r>
            <a:endParaRPr lang="zh-CN" altLang="en-US" sz="3200"/>
          </a:p>
        </p:txBody>
      </p:sp>
    </p:spTree>
    <p:extLst>
      <p:ext uri="{BB962C8B-B14F-4D97-AF65-F5344CB8AC3E}">
        <p14:creationId xmlns:p14="http://schemas.microsoft.com/office/powerpoint/2010/main" val="935705291"/>
      </p:ext>
    </p:ext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zh-CN" altLang="en-US" smtClean="0"/>
              <a:t>二、学会间接论证</a:t>
            </a:r>
            <a:endParaRPr lang="zh-CN" altLang="en-US"/>
          </a:p>
        </p:txBody>
      </p:sp>
      <p:sp>
        <p:nvSpPr>
          <p:cNvPr id="3" name="内容占位符 2"/>
          <p:cNvSpPr>
            <a:spLocks noGrp="1"/>
          </p:cNvSpPr>
          <p:nvPr>
            <p:ph idx="1"/>
          </p:nvPr>
        </p:nvSpPr>
        <p:spPr/>
        <p:txBody>
          <a:bodyPr>
            <a:normAutofit/>
          </a:bodyPr>
          <a:lstStyle/>
          <a:p>
            <a:r>
              <a:rPr lang="zh-CN" altLang="en-US" sz="3600" smtClean="0"/>
              <a:t>    当直接论证有困难或者效果不好的时候，我们就会采用间接论证，主要运用“排除法”“反证法”和“归谬法”。</a:t>
            </a:r>
            <a:endParaRPr lang="zh-CN" altLang="en-US" sz="3600"/>
          </a:p>
        </p:txBody>
      </p:sp>
      <p:pic>
        <p:nvPicPr>
          <p:cNvPr id="4" name="图片 3"/>
          <p:cNvPicPr>
            <a:picLocks noChangeAspect="1"/>
          </p:cNvPicPr>
          <p:nvPr/>
        </p:nvPicPr>
        <p:blipFill>
          <a:blip r:embed="rId2"/>
          <a:stretch>
            <a:fillRect/>
          </a:stretch>
        </p:blipFill>
        <p:spPr>
          <a:xfrm>
            <a:off x="8153802" y="3080824"/>
            <a:ext cx="2409568" cy="3566160"/>
          </a:xfrm>
          <a:prstGeom prst="rect">
            <a:avLst/>
          </a:prstGeom>
        </p:spPr>
      </p:pic>
    </p:spTree>
    <p:extLst>
      <p:ext uri="{BB962C8B-B14F-4D97-AF65-F5344CB8AC3E}">
        <p14:creationId xmlns:p14="http://schemas.microsoft.com/office/powerpoint/2010/main" val="2938717709"/>
      </p:ext>
    </p:ext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ctr"/>
            <a:r>
              <a:rPr lang="en-US" altLang="zh-CN" smtClean="0"/>
              <a:t>1</a:t>
            </a:r>
            <a:r>
              <a:rPr lang="zh-CN" altLang="en-US" smtClean="0"/>
              <a:t>、排除法</a:t>
            </a:r>
            <a:endParaRPr lang="zh-CN" altLang="en-US"/>
          </a:p>
        </p:txBody>
      </p:sp>
      <p:sp>
        <p:nvSpPr>
          <p:cNvPr id="3" name="内容占位符 2"/>
          <p:cNvSpPr>
            <a:spLocks noGrp="1"/>
          </p:cNvSpPr>
          <p:nvPr>
            <p:ph idx="1"/>
          </p:nvPr>
        </p:nvSpPr>
        <p:spPr>
          <a:xfrm>
            <a:off x="838200" y="1690688"/>
            <a:ext cx="10515600" cy="2521292"/>
          </a:xfrm>
        </p:spPr>
        <p:txBody>
          <a:bodyPr>
            <a:normAutofit/>
          </a:bodyPr>
          <a:lstStyle/>
          <a:p>
            <a:r>
              <a:rPr lang="zh-CN" altLang="en-US" sz="3200" smtClean="0"/>
              <a:t>      排除法，又叫淘汰法，间接证明的一种。就是一 个论题提出之后，先假设它可能存在多种情形，然后 通过分析，将假定的各种可能都加以排除，也就是说 把论题以外的其他各种可能都一一淘汰掉，只剩下一 种可能，即我们要证明的论题就是正确的了。</a:t>
            </a:r>
            <a:endParaRPr lang="zh-CN" altLang="en-US" sz="3200"/>
          </a:p>
        </p:txBody>
      </p:sp>
    </p:spTree>
    <p:extLst>
      <p:ext uri="{BB962C8B-B14F-4D97-AF65-F5344CB8AC3E}">
        <p14:creationId xmlns:p14="http://schemas.microsoft.com/office/powerpoint/2010/main" val="2282568484"/>
      </p:ext>
    </p:ext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838200" y="365125"/>
            <a:ext cx="10515600" cy="563343"/>
          </a:xfrm>
        </p:spPr>
        <p:txBody>
          <a:bodyPr/>
          <a:lstStyle/>
          <a:p>
            <a:r>
              <a:rPr lang="zh-CN" altLang="en-US" smtClean="0"/>
              <a:t>例：</a:t>
            </a:r>
            <a:endParaRPr lang="zh-CN" altLang="en-US"/>
          </a:p>
        </p:txBody>
      </p:sp>
      <p:sp>
        <p:nvSpPr>
          <p:cNvPr id="3" name="内容占位符 2"/>
          <p:cNvSpPr>
            <a:spLocks noGrp="1"/>
          </p:cNvSpPr>
          <p:nvPr>
            <p:ph idx="1"/>
          </p:nvPr>
        </p:nvSpPr>
        <p:spPr>
          <a:xfrm>
            <a:off x="430237" y="1126721"/>
            <a:ext cx="11091202" cy="4351338"/>
          </a:xfrm>
        </p:spPr>
        <p:txBody>
          <a:bodyPr>
            <a:noAutofit/>
          </a:bodyPr>
          <a:lstStyle/>
          <a:p>
            <a:r>
              <a:rPr lang="zh-CN" altLang="en-US" sz="3200" smtClean="0"/>
              <a:t>    中国革命战争的主要敌人，是帝国主义和封建势力。中国资产阶级虽然在某种历史时机可以参加革命战争，然而由于它的自私自利性和政治上经济上的缺乏独立性，不愿意也不能领导中国革命战争走上彻底胜利的道路。中国农民群众和小资产阶级群众，是愿意积极地参加革命战争，并愿意使战争得到彻底胜利的。他们是革命战争的主力军</a:t>
            </a:r>
            <a:r>
              <a:rPr lang="en-US" altLang="zh-CN" sz="3200" smtClean="0"/>
              <a:t>;</a:t>
            </a:r>
            <a:r>
              <a:rPr lang="zh-CN" altLang="en-US" sz="3200" smtClean="0"/>
              <a:t>然而他们的小生产的特点，使他们的政治眼光受到限制</a:t>
            </a:r>
            <a:r>
              <a:rPr lang="en-US" altLang="zh-CN" sz="3200" smtClean="0"/>
              <a:t>(</a:t>
            </a:r>
            <a:r>
              <a:rPr lang="zh-CN" altLang="en-US" sz="3200" smtClean="0"/>
              <a:t>一部分失业群众则具有无政府思想</a:t>
            </a:r>
            <a:r>
              <a:rPr lang="en-US" altLang="zh-CN" sz="3200" smtClean="0"/>
              <a:t>)</a:t>
            </a:r>
            <a:r>
              <a:rPr lang="zh-CN" altLang="en-US" sz="3200" smtClean="0"/>
              <a:t>，所以他们不能成为战争的正确的领导者。因此，在无产阶级已经走上政治舞台的时代，中国革命战争的领导责任，就不得不落到中国共产党的肩上。（</a:t>
            </a:r>
            <a:r>
              <a:rPr lang="en-US" altLang="zh-CN" sz="3200" smtClean="0"/>
              <a:t>《</a:t>
            </a:r>
            <a:r>
              <a:rPr lang="zh-CN" altLang="en-US" sz="3200" smtClean="0"/>
              <a:t>中国革命战争的战略问题</a:t>
            </a:r>
            <a:r>
              <a:rPr lang="en-US" altLang="zh-CN" sz="3200" smtClean="0"/>
              <a:t>》</a:t>
            </a:r>
            <a:r>
              <a:rPr lang="zh-CN" altLang="en-US" sz="3200" smtClean="0"/>
              <a:t>）</a:t>
            </a:r>
            <a:endParaRPr lang="zh-CN" altLang="en-US" sz="3200"/>
          </a:p>
        </p:txBody>
      </p:sp>
    </p:spTree>
    <p:extLst>
      <p:ext uri="{BB962C8B-B14F-4D97-AF65-F5344CB8AC3E}">
        <p14:creationId xmlns:p14="http://schemas.microsoft.com/office/powerpoint/2010/main" val="3070354387"/>
      </p:ext>
    </p:extLst>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86</Paragraphs>
  <Slides>22</Slides>
  <Notes>0</Notes>
  <TotalTime>0</TotalTime>
  <HiddenSlides>0</HiddenSlides>
  <MMClips>0</MMClips>
  <ScaleCrop>0</ScaleCrop>
  <HeadingPairs>
    <vt:vector baseType="variant" size="6">
      <vt:variant>
        <vt:lpstr>Fonts used</vt:lpstr>
      </vt:variant>
      <vt:variant>
        <vt:i4>5</vt:i4>
      </vt:variant>
      <vt:variant>
        <vt:lpstr>Theme</vt:lpstr>
      </vt:variant>
      <vt:variant>
        <vt:i4>1</vt:i4>
      </vt:variant>
      <vt:variant>
        <vt:lpstr>Slide Titles</vt:lpstr>
      </vt:variant>
      <vt:variant>
        <vt:i4>22</vt:i4>
      </vt:variant>
    </vt:vector>
  </HeadingPairs>
  <TitlesOfParts>
    <vt:vector baseType="lpstr" size="28">
      <vt:lpstr>Arial</vt:lpstr>
      <vt:lpstr>Calibri Light</vt:lpstr>
      <vt:lpstr>Calibri</vt:lpstr>
      <vt:lpstr>华文行楷</vt:lpstr>
      <vt:lpstr>宋体</vt:lpstr>
      <vt:lpstr>Office 主题</vt:lpstr>
      <vt:lpstr>采用合理的论证方法</vt:lpstr>
      <vt:lpstr>PowerPoint Presentation</vt:lpstr>
      <vt:lpstr>一、关注论证的隐含前提</vt:lpstr>
      <vt:lpstr>PowerPoint Presentation</vt:lpstr>
      <vt:lpstr>PowerPoint Presentation</vt:lpstr>
      <vt:lpstr>作业：</vt:lpstr>
      <vt:lpstr>二、学会间接论证</vt:lpstr>
      <vt:lpstr>1、排除法</vt:lpstr>
      <vt:lpstr>例：</vt:lpstr>
      <vt:lpstr>2、反证法</vt:lpstr>
      <vt:lpstr>例：</vt:lpstr>
      <vt:lpstr>3、归谬法</vt:lpstr>
      <vt:lpstr>PowerPoint Presentation</vt:lpstr>
      <vt:lpstr>例：</vt:lpstr>
      <vt:lpstr>PowerPoint Presentation</vt:lpstr>
      <vt:lpstr>三、在论证中引入“虚拟论敌”</vt:lpstr>
      <vt:lpstr>例如：要求以“兼听则明”为论题写一篇议论文。</vt:lpstr>
      <vt:lpstr>PowerPoint Presentation</vt:lpstr>
      <vt:lpstr>PowerPoint Presentation</vt:lpstr>
      <vt:lpstr>作业：</vt:lpstr>
      <vt:lpstr>四、议论文常见的论证方法</vt:lpstr>
      <vt:lpstr>实践活动：</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2022-09-14T11:05:58.078</cp:lastPrinted>
  <dcterms:created xsi:type="dcterms:W3CDTF">2022-09-14T11:05:58Z</dcterms:created>
  <dcterms:modified xsi:type="dcterms:W3CDTF">2022-09-14T03:05:58Z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