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314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01" r:id="rId30"/>
    <p:sldId id="302" r:id="rId31"/>
    <p:sldId id="303" r:id="rId32"/>
    <p:sldId id="304" r:id="rId33"/>
    <p:sldId id="305" r:id="rId34"/>
    <p:sldId id="268" r:id="rId35"/>
    <p:sldId id="341" r:id="rId36"/>
    <p:sldId id="342" r:id="rId37"/>
    <p:sldId id="343" r:id="rId38"/>
    <p:sldId id="334" r:id="rId39"/>
    <p:sldId id="335" r:id="rId40"/>
    <p:sldId id="336" r:id="rId41"/>
    <p:sldId id="337" r:id="rId42"/>
    <p:sldId id="338" r:id="rId43"/>
    <p:sldId id="339" r:id="rId44"/>
    <p:sldId id="344" r:id="rId45"/>
    <p:sldId id="312" r:id="rId46"/>
    <p:sldId id="313" r:id="rId47"/>
    <p:sldId id="340" r:id="rId48"/>
    <p:sldId id="270" r:id="rId49"/>
    <p:sldId id="271" r:id="rId50"/>
    <p:sldId id="272" r:id="rId51"/>
    <p:sldId id="273" r:id="rId52"/>
    <p:sldId id="274" r:id="rId53"/>
    <p:sldId id="275" r:id="rId54"/>
    <p:sldId id="276" r:id="rId55"/>
    <p:sldId id="277" r:id="rId56"/>
    <p:sldId id="278" r:id="rId57"/>
    <p:sldId id="279" r:id="rId58"/>
    <p:sldId id="280" r:id="rId59"/>
    <p:sldId id="281" r:id="rId60"/>
    <p:sldId id="282" r:id="rId61"/>
    <p:sldId id="283" r:id="rId62"/>
    <p:sldId id="284" r:id="rId63"/>
    <p:sldId id="285" r:id="rId64"/>
    <p:sldId id="286" r:id="rId65"/>
    <p:sldId id="287" r:id="rId66"/>
    <p:sldId id="288" r:id="rId67"/>
    <p:sldId id="289" r:id="rId68"/>
    <p:sldId id="290" r:id="rId6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9DF398-FA92-4766-92B5-4090ECB669CD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4A5B2-D70C-496F-A190-16D4191973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75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DEA628-9BAD-4EC6-90DD-DB7778EB78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311F3C3-4297-4698-97BD-10406E7244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BBBDB5-BE5E-4342-BABB-34D332B51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E1940-D954-4A5F-B214-D316C211DB65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D83D34-DF1A-4B48-9B04-D40106583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5E67CC-335D-4B63-8B4A-A429C1510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943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96C67E-44B8-49B4-AF4F-CF7FA02DE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BA49E31-63DC-46C2-83A5-929770F378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93C9B3-FD9C-4611-9528-F051576B8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B451-89F7-4E9A-B65C-F184D8A37E6C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67D88E-6A9E-41BF-B055-311F5C034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D49686-B475-42C8-9D56-220362C24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515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F93BDD9-D62E-46C8-A940-AB2BEAD9A2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07617F6-6825-4E30-B4E3-FF5DDA1B16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4C1A52-113A-480C-B873-D95B2925E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03D5-CEE1-474F-BD24-F29BC6DFB0B5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0CE01C-7AEA-4737-9A87-E5FA1E5F6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523F50-EFFC-43C8-8978-A45ECF51C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8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A2C0D8-55DD-4381-9EDE-B1C1AB38F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1FFAA5-EE80-47BF-94DE-672E5013A0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AED47A-537E-4081-B5A1-ACBAB71F2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ADCE1-35B4-4921-BF58-CA86AE002DF8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BAD3BA-B32F-4115-8981-99BF8EA76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CF62FE-F0D3-49D5-B265-A3CB26AF5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54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24E9F7-C65D-4161-83C3-A35D9C96A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F5C997-07D3-45EB-B272-AFDDFA6F37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148487-392A-4250-8C8A-572701ACC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3387-3DC0-4C29-8753-B4C20073680B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2A1A44-6C4B-40B3-90C7-946653E6A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227D1D-4BA6-4031-8761-F3A9DE245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96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E27603-9D49-4AB6-9778-86074C96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DADDA4E-E91D-4A0C-8C05-8D9B24C9D2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3141A7D-A8AC-48CA-AA97-F4FD0348B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0B3580D-FF4B-4A5A-9E58-B4EE6DDF8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2DC21-CEE5-4821-8124-27473F07674B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69D31A5-7B6C-4CE4-90CC-A726886D0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4DB069C-48AD-40DF-AA07-69ADEAF8F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68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ECF93F-1A32-48EF-A5E2-673322500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602772-CB0A-47D1-AD23-B8DFFAE32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F1B5C73-22CB-4075-B67F-AA4A8B0703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38AB032-0518-4D50-9FA5-5219BE83A1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A83280B-3A28-4FEF-8C68-521CE810C2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E64878A-8E69-490C-BA9C-3012A1F10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F27C-A560-45B5-97DE-A0A49F0C98D7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5A80A8B-7477-4BE7-99D6-B7CF1C64F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DD9B1EE-70F0-4656-B30E-257948463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858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B72E8C-6EE6-41B4-8C56-F66FBE33F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CF561C7-96E8-40FE-A998-9F68046F5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5FE40-C88F-496A-94CB-76C9138663BA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E6BD479-EEFC-47EB-BA22-F905BA2A4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8D53F6-458E-48C0-9FFE-14AAC7BCB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379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2DE27E2-6D99-405B-84F2-060DE749E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FFF50-0BDF-4605-B414-78722B63379A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35A32CA-7D2E-4B9B-BB30-B1674B398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1AB85B-DCF9-43FD-A000-2194D3C04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338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3204A6-C4C8-4CE1-A11A-4E441EE36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13071B-E8EE-46D0-A22A-79942F40B3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39BAC28-8565-48C9-9E1A-A49428CEFE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070678-A298-45FD-935D-103A8476E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194F2-32B2-4136-A70E-2DA192E1D3F7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93A867D-58FE-4E1B-A25D-014439DB3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407ABEE-ED44-4776-B46F-FCD1AC18F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782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CBB7BD-AC50-461A-AD32-DCD62F88E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689ABD3-984C-4D92-A3D2-A20C4A8EBE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6023B1-C4F7-4378-A76A-3ED45DEC1E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13D85E-122F-4CAE-8D4A-8F8B1DB36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C98B0-603D-4790-A976-1091D286BD76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DA1A619-98E6-4548-BACF-E5399AF7F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059F28-FCF2-4D1F-8EF7-A4D8881DB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914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4403201-B16C-416D-8EDD-A76B32AAF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9C7D93F-73CB-4C93-A3D9-10161847AC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A69C45-F86E-426C-9733-A07741C2B2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86A80-CD08-4C4C-9DE4-CB51A82CE93B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CEA729-D7E8-4E62-ACA7-7F80AAAE08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071B1-AFAB-4D6B-89E6-A139081DE1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3678E-5140-426D-B779-98423CBD8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14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A8F3C0-2B5F-4293-A55B-1E7E5CEFAF6C}"/>
              </a:ext>
            </a:extLst>
          </p:cNvPr>
          <p:cNvSpPr txBox="1"/>
          <p:nvPr/>
        </p:nvSpPr>
        <p:spPr>
          <a:xfrm>
            <a:off x="2862470" y="1803160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7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齐桓晋文之事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A428263-7B5E-44E4-B979-807AEFF69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D4FC9-248E-4B8D-B9E8-7DBAF2F115A6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698D01E-7798-4019-9C28-2465EB458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0AAF315-042D-4496-8B7F-6C9CDE448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9242A0F-3744-41FB-9164-C6E3E87B28D1}"/>
              </a:ext>
            </a:extLst>
          </p:cNvPr>
          <p:cNvSpPr txBox="1"/>
          <p:nvPr/>
        </p:nvSpPr>
        <p:spPr>
          <a:xfrm>
            <a:off x="304799" y="840938"/>
            <a:ext cx="11675165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“王道”和“霸道”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“王道”是儒家提出的以仁义治天下的政治主张；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霸道指君主凭借武力、刑法、权势等进行统治。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孟子所处的时代是沿着霸道的方向前进的，凡事行法家主张，讲求耕战，富国强兵，便取得胜利。司马迁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史记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孟子荀卿列传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说：“当世之时，秦用商君，富国强兵。楚、魏用吴起，战胜弱敌。齐宣王用孙子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指孙膑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、田忌之徒，而诸侯东面朝齐。天下方务于合纵连横，以攻伐为贤；而孟轲乃述唐虞三代之德，是以所如者不合。”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6E8862E-DEC9-4151-B3F1-E0B7BCE76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817DB-AEC2-4131-9952-E49A70689274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C9CE411-476D-41C8-8AD4-6EB7F1D9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6729B05-A7B5-4157-B886-B28DCE0A6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73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B05ADC-5165-4142-8D05-EF374AC4BCEF}"/>
              </a:ext>
            </a:extLst>
          </p:cNvPr>
          <p:cNvSpPr txBox="1"/>
          <p:nvPr/>
        </p:nvSpPr>
        <p:spPr>
          <a:xfrm>
            <a:off x="291547" y="1085457"/>
            <a:ext cx="11675165" cy="48930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、字音检查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微讲小本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》)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觳觫</a:t>
            </a:r>
            <a:r>
              <a:rPr lang="en-US" altLang="zh-CN" sz="36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húsù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便嬖</a:t>
            </a:r>
            <a:r>
              <a:rPr lang="en-US" altLang="zh-CN" sz="36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piánbì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辟</a:t>
            </a:r>
            <a:r>
              <a:rPr lang="en-US" altLang="zh-CN" sz="36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pì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序</a:t>
            </a:r>
            <a:r>
              <a:rPr lang="en-US" altLang="zh-CN" sz="36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xiáng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6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biǎn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邪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侈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ｈ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胡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龁</a:t>
            </a:r>
            <a:r>
              <a:rPr lang="en-US" altLang="zh-CN" sz="36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hé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忖度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ｃ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ｎ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ｕ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ó</a:t>
            </a: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、问题抢答</a:t>
            </a: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齐桓晋文之事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是什么体裁的文章？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齐桓晋文之事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是用对话形式写成的议论文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文章中心是什么？请概括。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阐述“保民而王”的观点。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6ECC70D-F093-4A07-AA48-7D4343836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5266C-C5E1-45B0-A61C-F4562A137F54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738010-3079-4806-9D1D-08AF36C9D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69496F4-879E-42A5-888D-750B6974A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490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453076" y="476251"/>
            <a:ext cx="608555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 构 层 次 </a:t>
            </a: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61733" y="1557338"/>
            <a:ext cx="1144987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  <a:r>
              <a:rPr kumimoji="1" lang="en-US" altLang="zh-CN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开头至“王请度之”</a:t>
            </a:r>
            <a:r>
              <a:rPr kumimoji="1" lang="en-US" altLang="zh-CN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kumimoji="1" lang="zh-CN" altLang="en-US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主要说齐宣王未实行王道，不是不能，而是不为。 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410817" y="2786063"/>
            <a:ext cx="11449879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r>
              <a:rPr kumimoji="1" lang="en-US" altLang="zh-CN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(“</a:t>
            </a:r>
            <a:r>
              <a:rPr kumimoji="1" lang="zh-CN" altLang="en-US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抑王兴甲兵，危士臣”至“孰能御之”</a:t>
            </a:r>
            <a:r>
              <a:rPr kumimoji="1" lang="en-US" altLang="zh-CN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kumimoji="1" lang="zh-CN" altLang="en-US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从反面论述“霸道”的危害，敦促齐宣王彻底改弦易辙，放弃霸道，实行王道。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61733" y="4724400"/>
            <a:ext cx="1149896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</a:t>
            </a:r>
            <a:r>
              <a:rPr kumimoji="1" lang="en-US" altLang="zh-CN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(“</a:t>
            </a:r>
            <a:r>
              <a:rPr kumimoji="1" lang="zh-CN" altLang="en-US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王曰：‘吾惛，不能进于是矣。’”到篇末</a:t>
            </a:r>
            <a:r>
              <a:rPr kumimoji="1" lang="en-US" altLang="zh-CN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kumimoji="1" lang="zh-CN" altLang="en-US" sz="36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阐述施行王道的具体措施。 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7C60E3E-74E3-4459-9674-3189821DC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C45CB-E82A-4E98-9885-4460B6FBD59C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EE20778-B1B8-4A40-ADD3-11F7C7BA7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020D084-25DF-4323-AF9D-224667370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 autoUpdateAnimBg="0"/>
      <p:bldP spid="64516" grpId="0" autoUpdateAnimBg="0"/>
      <p:bldP spid="6451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34433" y="333375"/>
            <a:ext cx="11387667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06400" y="1628775"/>
            <a:ext cx="11387667" cy="467995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zh-CN" altLang="en-US" sz="3600" b="1" dirty="0">
                <a:solidFill>
                  <a:srgbClr val="3399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第一层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从开头到“则王乎”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提出并明确话题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，以问“霸道”开始，转入说“王道”。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zh-CN" altLang="en-US" sz="3600" b="1" dirty="0">
                <a:solidFill>
                  <a:srgbClr val="3399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第二层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从“曰：‘德何如，则可以王矣’”到“是以君子远庖厨也”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提出“保民而王”的中心论点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肯定齐宣王能够保民而王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zh-CN" altLang="en-US" sz="3600" b="1" dirty="0">
                <a:solidFill>
                  <a:srgbClr val="3399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第三层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从“王说”到“王请度之”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剖析齐宣王的仁心未及于民，未成王道，不是“不能”，而是“不为”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A2DFB48-BDE5-4216-A599-BB7450A1E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65848-B8AC-4150-A300-905C9D52C502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A5FBD5C-DA0B-4445-9A7B-C10D62FB1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C9C8F59-08E7-4E5F-8D37-C328C666A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31800" y="476250"/>
            <a:ext cx="11387667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第一层</a:t>
            </a:r>
          </a:p>
        </p:txBody>
      </p:sp>
      <p:sp>
        <p:nvSpPr>
          <p:cNvPr id="665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31800" y="1557338"/>
            <a:ext cx="11328400" cy="489585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翻译下列句子，并解释加点的字词：</a:t>
            </a:r>
          </a:p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、仲尼之徒无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2" action="ppaction://hlinksldjump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道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桓文之事者</a:t>
            </a:r>
          </a:p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道：谈论</a:t>
            </a:r>
          </a:p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、是以后世无传焉，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臣未之闻也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宾语前置句</a:t>
            </a:r>
          </a:p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、无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，则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</a:p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以：同“已”，停止（这个话题）</a:t>
            </a:r>
          </a:p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王：名词活用动词，行王道。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074DF55-E3CB-4BC3-888F-DBDE7E1FB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0526A-76C0-421C-AF32-1E97E2646477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46E4C42-2D7C-48B5-B4AE-194E54191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EB9DEEF-65B0-4694-BF67-8E7A2206A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6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384313" y="1125539"/>
            <a:ext cx="10607538" cy="52445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道路</a:t>
            </a:r>
          </a:p>
          <a:p>
            <a:pPr>
              <a:lnSpc>
                <a:spcPct val="90000"/>
              </a:lnSpc>
            </a:pP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有狼当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，人立而啼。</a:t>
            </a:r>
          </a:p>
          <a:p>
            <a:pPr>
              <a:lnSpc>
                <a:spcPct val="90000"/>
              </a:lnSpc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途径，方法</a:t>
            </a:r>
          </a:p>
          <a:p>
            <a:pPr>
              <a:lnSpc>
                <a:spcPct val="90000"/>
              </a:lnSpc>
            </a:pP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此五者，致胜之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</a:p>
          <a:p>
            <a:pPr>
              <a:lnSpc>
                <a:spcPct val="90000"/>
              </a:lnSpc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风尚</a:t>
            </a:r>
          </a:p>
          <a:p>
            <a:pPr>
              <a:lnSpc>
                <a:spcPct val="90000"/>
              </a:lnSpc>
            </a:pP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之不传也久矣。</a:t>
            </a:r>
          </a:p>
          <a:p>
            <a:pPr>
              <a:lnSpc>
                <a:spcPct val="90000"/>
              </a:lnSpc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思想，学说</a:t>
            </a:r>
          </a:p>
          <a:p>
            <a:pPr>
              <a:lnSpc>
                <a:spcPct val="90000"/>
              </a:lnSpc>
            </a:pP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既加冠，益慕圣贤之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90000"/>
              </a:lnSpc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道理，道义、规律</a:t>
            </a:r>
          </a:p>
          <a:p>
            <a:pPr>
              <a:lnSpc>
                <a:spcPct val="90000"/>
              </a:lnSpc>
            </a:pP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得道多助，失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寡助。</a:t>
            </a:r>
          </a:p>
          <a:p>
            <a:pPr>
              <a:lnSpc>
                <a:spcPct val="90000"/>
              </a:lnSpc>
            </a:pP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将军身被坚执锐，伐无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，诛暴秦。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642639" y="301626"/>
            <a:ext cx="4417483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48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道：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endParaRPr kumimoji="1" lang="zh-CN" altLang="en-US" sz="6600" b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B7C4258-7B76-4272-8D25-3EE83566B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CA956-2A8E-49CF-AF5E-2BA84807A71B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265D9E4-44C4-4174-BFC9-83355C75F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0D554E-034A-43FE-B05C-E9A66A8A5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86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431800" y="1268414"/>
            <a:ext cx="11328400" cy="44781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kumimoji="1"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取道</a:t>
            </a:r>
          </a:p>
          <a:p>
            <a:pPr>
              <a:lnSpc>
                <a:spcPct val="95000"/>
              </a:lnSpc>
            </a:pP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从郦山下，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芷阳间行。</a:t>
            </a:r>
          </a:p>
          <a:p>
            <a:pPr>
              <a:lnSpc>
                <a:spcPct val="95000"/>
              </a:lnSpc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走路，赶路</a:t>
            </a:r>
          </a:p>
          <a:p>
            <a:pPr>
              <a:lnSpc>
                <a:spcPct val="95000"/>
              </a:lnSpc>
            </a:pP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闻操已向荆州，晨夜兼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95000"/>
              </a:lnSpc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说，讲</a:t>
            </a:r>
          </a:p>
          <a:p>
            <a:pPr>
              <a:lnSpc>
                <a:spcPct val="95000"/>
              </a:lnSpc>
            </a:pP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何可胜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也哉？</a:t>
            </a:r>
          </a:p>
          <a:p>
            <a:pPr>
              <a:lnSpc>
                <a:spcPct val="95000"/>
              </a:lnSpc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通“导”，引导，疏导</a:t>
            </a:r>
          </a:p>
          <a:p>
            <a:pPr>
              <a:lnSpc>
                <a:spcPct val="95000"/>
              </a:lnSpc>
            </a:pP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故善者因之，其次利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之。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货殖列传序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  所以（对于人民），最好的办法是顺其自然发展，其次是借有利的形势引导他们。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814918" y="333376"/>
            <a:ext cx="54737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48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道：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endParaRPr kumimoji="1" lang="zh-CN" altLang="en-US" sz="6600" b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991852" y="6308726"/>
            <a:ext cx="385233" cy="144463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D3E45FC-DAFD-45D2-8F49-193EDA1E3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B351-37D7-4D96-95E4-F49F338AC1CD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83F47AE-042C-481A-970C-7E9FFBF2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D8A611C-340D-41B9-8A85-6411C623F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6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526EEDA-B4B9-480B-A8D2-A986FEA3EF0C}"/>
              </a:ext>
            </a:extLst>
          </p:cNvPr>
          <p:cNvSpPr txBox="1"/>
          <p:nvPr/>
        </p:nvSpPr>
        <p:spPr>
          <a:xfrm>
            <a:off x="597817" y="1382238"/>
            <a:ext cx="934131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翻译下列句子，并解释加点的字词：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德何如，则可以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矣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王：名作动，行王道以统一天下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莫之能御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也</a:t>
            </a:r>
            <a:endParaRPr kumimoji="0" lang="en-US" altLang="zh-CN" sz="36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宾语前置句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何由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知吾可也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宾语前置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hlinkClick r:id="rId2" action="ppaction://hlinksldjump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舍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之！吾不忍其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觳觫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，若无罪而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死地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觳觫：恐惧而战栗    就：走向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7AFB6F-4FF2-49AF-AB5C-E655A11D8F8B}"/>
              </a:ext>
            </a:extLst>
          </p:cNvPr>
          <p:cNvSpPr txBox="1"/>
          <p:nvPr/>
        </p:nvSpPr>
        <p:spPr>
          <a:xfrm>
            <a:off x="1113183" y="489923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第二层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(1)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FBA1F7-7149-4B6C-B190-EB79525FD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887A-156F-4E88-A892-285ADF1AF9D5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993F09-13C9-4C90-A6C4-1DA5830C2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926C1F7A-2B00-416E-BD8E-FDEEA3734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41373" y="1522413"/>
            <a:ext cx="10251017" cy="4103688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、然则废衅钟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2" action="ppaction://hlinksldjump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与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、不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、百姓皆以王为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3" action="ppaction://hlinksldjump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爱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  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、臣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知王之不忍也  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有百姓者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、王无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于百姓之以王为爱也</a:t>
            </a:r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3990427" y="1503325"/>
            <a:ext cx="518583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与：同“欤”，吗</a:t>
            </a:r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3402038" y="2156940"/>
            <a:ext cx="76327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识：知道     诸：兼词“之乎”</a:t>
            </a:r>
          </a:p>
        </p:txBody>
      </p:sp>
      <p:sp>
        <p:nvSpPr>
          <p:cNvPr id="74759" name="Rectangle 7"/>
          <p:cNvSpPr>
            <a:spLocks noChangeArrowheads="1"/>
          </p:cNvSpPr>
          <p:nvPr/>
        </p:nvSpPr>
        <p:spPr bwMode="auto">
          <a:xfrm>
            <a:off x="5257801" y="2765452"/>
            <a:ext cx="307128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爱：吝啬</a:t>
            </a:r>
          </a:p>
        </p:txBody>
      </p:sp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5275288" y="3364133"/>
            <a:ext cx="383963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固：本来</a:t>
            </a:r>
          </a:p>
        </p:txBody>
      </p:sp>
      <p:sp>
        <p:nvSpPr>
          <p:cNvPr id="74761" name="Rectangle 9"/>
          <p:cNvSpPr>
            <a:spLocks noChangeArrowheads="1"/>
          </p:cNvSpPr>
          <p:nvPr/>
        </p:nvSpPr>
        <p:spPr bwMode="auto">
          <a:xfrm>
            <a:off x="4784585" y="4040408"/>
            <a:ext cx="576156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然：是；诚：的确。</a:t>
            </a:r>
          </a:p>
        </p:txBody>
      </p:sp>
      <p:sp>
        <p:nvSpPr>
          <p:cNvPr id="74762" name="Rectangle 10"/>
          <p:cNvSpPr>
            <a:spLocks noChangeArrowheads="1"/>
          </p:cNvSpPr>
          <p:nvPr/>
        </p:nvSpPr>
        <p:spPr bwMode="auto">
          <a:xfrm>
            <a:off x="1433538" y="5272000"/>
            <a:ext cx="10122358" cy="606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异：形容词的意动用法，以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为异，感到奇怪。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C529E9D-348C-48FB-B755-29A4F24CF4B4}"/>
              </a:ext>
            </a:extLst>
          </p:cNvPr>
          <p:cNvSpPr txBox="1"/>
          <p:nvPr/>
        </p:nvSpPr>
        <p:spPr>
          <a:xfrm>
            <a:off x="861391" y="446585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第二层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(2)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52504FF-7CF6-4134-86ED-7924AE935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C9566-A790-478C-9B54-EDE8232B2AA7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0D54F8-14EF-4792-BE34-33327814E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03D6DEA-CCB5-443D-B460-0D65E1048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  <p:bldP spid="74758" grpId="0"/>
      <p:bldP spid="74759" grpId="0"/>
      <p:bldP spid="74760" grpId="0"/>
      <p:bldP spid="74761" grpId="0"/>
      <p:bldP spid="747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02166" y="1189536"/>
            <a:ext cx="11387667" cy="5256213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易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恶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知之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其无罪而就死地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何心哉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宜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乎百姓之谓我爱也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endParaRPr lang="zh-CN" altLang="en-US" sz="32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仁术也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是以君子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庖厨也</a:t>
            </a:r>
            <a:r>
              <a:rPr lang="zh-CN" altLang="en-US" sz="32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200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1106465" y="1744088"/>
            <a:ext cx="698781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小、大：形作名       恶：何，怎么</a:t>
            </a: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5622679" y="2303977"/>
            <a:ext cx="345651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隐：恻隐，哀怜</a:t>
            </a:r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3604592" y="2972686"/>
            <a:ext cx="3456517" cy="4891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诚：真的</a:t>
            </a: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1258129" y="4060802"/>
            <a:ext cx="5960286" cy="486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宜：应当          主谓倒装句</a:t>
            </a:r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5259825" y="4615354"/>
            <a:ext cx="2785533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伤：伤害</a:t>
            </a:r>
          </a:p>
        </p:txBody>
      </p:sp>
      <p:sp>
        <p:nvSpPr>
          <p:cNvPr id="71690" name="Rectangle 10"/>
          <p:cNvSpPr>
            <a:spLocks noChangeArrowheads="1"/>
          </p:cNvSpPr>
          <p:nvPr/>
        </p:nvSpPr>
        <p:spPr bwMode="auto">
          <a:xfrm>
            <a:off x="5208271" y="5146097"/>
            <a:ext cx="3975486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远：形作动，远离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C84634-34F3-48A6-8CC2-081D5F57AAC3}"/>
              </a:ext>
            </a:extLst>
          </p:cNvPr>
          <p:cNvSpPr txBox="1"/>
          <p:nvPr/>
        </p:nvSpPr>
        <p:spPr>
          <a:xfrm>
            <a:off x="556592" y="307927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第二层（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3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）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0AC2292-3A4A-4AF9-8F06-2F5F0462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F2AB-6185-4796-BD17-693C8A2F6BD5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3533F42-7A25-4A76-A8C0-0DCB2BF1F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758C049-E16E-4FA5-85EB-7E283F86E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/>
      <p:bldP spid="71688" grpId="0"/>
      <p:bldP spid="71689" grpId="0"/>
      <p:bldP spid="716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155B8AB-F4D0-47C0-BDC5-0497960B99DA}"/>
              </a:ext>
            </a:extLst>
          </p:cNvPr>
          <p:cNvSpPr txBox="1"/>
          <p:nvPr/>
        </p:nvSpPr>
        <p:spPr>
          <a:xfrm>
            <a:off x="0" y="304796"/>
            <a:ext cx="12125739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一、教学目标</a:t>
            </a:r>
          </a:p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基础目标：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我能掌握孟子的生平经历及思想</a:t>
            </a:r>
          </a:p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运用目标：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我能积累并掌握文言知识，学会从语言入手读通读懂文言文</a:t>
            </a:r>
          </a:p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拓展目标：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我能整体把握文意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梳理文章段落大意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划分内容层次</a:t>
            </a: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我能了解孟子和齐宣王谈话的四个回合</a:t>
            </a: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我会赏析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文章的语言特点、辩论特点，分析文章人物形象</a:t>
            </a:r>
          </a:p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领培目标：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我能联系孔孟所处的历史时代，理解其仁政、王道、民贵君轻等思想，并思考这些思想在当今社会的价值</a:t>
            </a: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我能感受博大精深的中国论辩文化，与古人产生共鸣，并在人际交往中，掌握说话技巧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F8B7C3C-B08E-4D7D-9778-2822714BF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0A39C-36B7-4129-BADC-F5D486F588A7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1A99A49-2683-414D-907B-D9D213391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F2C1E8-C990-4A17-AE96-4ECC56245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183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48139" y="1485900"/>
            <a:ext cx="7969249" cy="388620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25000"/>
              </a:lnSpc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南舍北皆春水</a:t>
            </a:r>
          </a:p>
          <a:p>
            <a:pPr marL="0" indent="0" eaLnBrk="1" hangingPunct="1">
              <a:lnSpc>
                <a:spcPct val="125000"/>
              </a:lnSpc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、唐浮图慧褒始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于其址</a:t>
            </a:r>
          </a:p>
          <a:p>
            <a:pPr marL="0" indent="0" eaLnBrk="1" hangingPunct="1">
              <a:lnSpc>
                <a:spcPct val="125000"/>
              </a:lnSpc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之！吾不忍其觳觫</a:t>
            </a:r>
          </a:p>
          <a:p>
            <a:pPr marL="0" indent="0" eaLnBrk="1" hangingPunct="1">
              <a:lnSpc>
                <a:spcPct val="125000"/>
              </a:lnSpc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、逝者如斯乎，不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昼夜</a:t>
            </a: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5079541" y="1503906"/>
            <a:ext cx="206338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房屋</a:t>
            </a: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6096001" y="3070353"/>
            <a:ext cx="272138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放下</a:t>
            </a: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6461632" y="4009381"/>
            <a:ext cx="22098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停止</a:t>
            </a: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6624109" y="2296067"/>
            <a:ext cx="471975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名词作动词，建房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D0916B9-4E00-44B8-B58B-80168719E11C}"/>
              </a:ext>
            </a:extLst>
          </p:cNvPr>
          <p:cNvSpPr txBox="1"/>
          <p:nvPr/>
        </p:nvSpPr>
        <p:spPr>
          <a:xfrm>
            <a:off x="848139" y="597941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重点实词：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舍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58488B4-A2F3-4C08-84B4-668BA6FD4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6DBB0-E3DD-4BA0-B114-138C43933117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54D6FA1-7590-4104-A2F9-92F60E29F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E31B1A9-81C7-488A-B10C-7671BE6CF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  <p:bldP spid="72710" grpId="0"/>
      <p:bldP spid="72711" grpId="0"/>
      <p:bldP spid="727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584325" y="528611"/>
            <a:ext cx="748876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重点实词：爱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27051" y="1484313"/>
            <a:ext cx="9505949" cy="43463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父母之爱子，则为之计深远</a:t>
            </a:r>
            <a:b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②齐国虽褊小，我何爱一牛</a:t>
            </a:r>
            <a:b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③向使三国各爱其地</a:t>
            </a:r>
          </a:p>
          <a:p>
            <a:pPr>
              <a:lnSpc>
                <a:spcPct val="130000"/>
              </a:lnSpc>
            </a:pP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④予独爱莲之出淤泥而不染 </a:t>
            </a:r>
          </a:p>
          <a:p>
            <a:pPr>
              <a:lnSpc>
                <a:spcPct val="130000"/>
              </a:lnSpc>
            </a:pP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⑤爱其二毛（怜惜鬓发花白的老人） </a:t>
            </a:r>
            <a:b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⑥爱而不见</a:t>
            </a:r>
            <a:r>
              <a:rPr kumimoji="1"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搔首踯躅 </a:t>
            </a: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6679096" y="1533856"/>
            <a:ext cx="364701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爱护 、疼爱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6192307" y="2294728"/>
            <a:ext cx="220768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吝啬</a:t>
            </a: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4901142" y="2930969"/>
            <a:ext cx="177795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爱惜</a:t>
            </a: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6192307" y="3662642"/>
            <a:ext cx="374438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爱慕，欣赏</a:t>
            </a:r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5280025" y="5113612"/>
            <a:ext cx="556894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通“薆”，隐蔽，躲藏</a:t>
            </a:r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7974542" y="4342576"/>
            <a:ext cx="296544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怜惜，同情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E9E24CD-FAC0-436E-84F1-40D812C2E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E3A2E-3A31-486F-8B3D-C2ACD37DCCCB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6B5C399-9CE3-4047-8377-08CF4E5DA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44E1C1C-280C-461B-94C6-B1EE6E2FC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  <p:bldP spid="75782" grpId="0"/>
      <p:bldP spid="75783" grpId="0"/>
      <p:bldP spid="75784" grpId="0"/>
      <p:bldP spid="75785" grpId="0"/>
      <p:bldP spid="757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02166" y="1942612"/>
            <a:ext cx="11387667" cy="388620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、然则废衅钟与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、我持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玉斗一双，欲与亚父  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、孰与君少长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、蹇叔之子与师</a:t>
            </a:r>
          </a:p>
          <a:p>
            <a:pPr marL="0" indent="0" eaLnBrk="1" hangingPunct="1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、与秦而不助六国也</a:t>
            </a: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4151592" y="1960951"/>
            <a:ext cx="296427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同“欤”，吗</a:t>
            </a:r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7371980" y="2607282"/>
            <a:ext cx="201506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赠给</a:t>
            </a:r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3505936" y="3213775"/>
            <a:ext cx="17272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4369536" y="3820268"/>
            <a:ext cx="201718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参与</a:t>
            </a:r>
          </a:p>
        </p:txBody>
      </p:sp>
      <p:sp>
        <p:nvSpPr>
          <p:cNvPr id="73737" name="Rectangle 9"/>
          <p:cNvSpPr>
            <a:spLocks noChangeArrowheads="1"/>
          </p:cNvSpPr>
          <p:nvPr/>
        </p:nvSpPr>
        <p:spPr bwMode="auto">
          <a:xfrm>
            <a:off x="4992157" y="4397595"/>
            <a:ext cx="220768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交好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C56CC8E-52CA-422B-A093-25B198E21BAF}"/>
              </a:ext>
            </a:extLst>
          </p:cNvPr>
          <p:cNvSpPr txBox="1"/>
          <p:nvPr/>
        </p:nvSpPr>
        <p:spPr>
          <a:xfrm>
            <a:off x="1006889" y="801063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重点实词：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与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C720FD-FF59-4E8B-9C26-098C607AC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67D6C-5E94-4376-9BDD-458D6365D1E2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7FD4866-5D24-4AE9-A7FB-963FE68B6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286084B-B0EF-489A-A698-0D776BBA3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  <p:bldP spid="73734" grpId="0"/>
      <p:bldP spid="73735" grpId="0"/>
      <p:bldP spid="73736" grpId="0"/>
      <p:bldP spid="737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873A5F-B6AA-4886-B5ED-7FB58201AEE4}"/>
              </a:ext>
            </a:extLst>
          </p:cNvPr>
          <p:cNvSpPr txBox="1"/>
          <p:nvPr/>
        </p:nvSpPr>
        <p:spPr>
          <a:xfrm>
            <a:off x="251793" y="728902"/>
            <a:ext cx="11661913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zh-CN" sz="4400" b="1" u="sng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内容分析</a:t>
            </a:r>
            <a:r>
              <a:rPr lang="zh-CN" altLang="zh-CN" sz="44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孟子指出齐桓、晋文之事不足道，提出</a:t>
            </a:r>
            <a:r>
              <a:rPr lang="en-US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保民而王</a:t>
            </a:r>
            <a:r>
              <a:rPr lang="en-US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的主张。齐宣王首先提出想听听齐桓、晋文之事，孟子则用</a:t>
            </a:r>
            <a:r>
              <a:rPr lang="en-US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仲尼之徒无道桓文之事者</a:t>
            </a:r>
            <a:r>
              <a:rPr lang="en-US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，将齐宣王的问题拨开，并提出</a:t>
            </a:r>
            <a:r>
              <a:rPr lang="en-US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无以，则王乎</a:t>
            </a:r>
            <a:r>
              <a:rPr lang="en-US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话题。这是由于双方的立场、主张不一致的缘故。在齐宣王看来，齐桓、晋文是春秋时代的霸主，自己也渴望像他们那样称霸诸侯；而孟子则从儒家主张仁政的观点出发，认为武力征服的方式是野蛮的，不足取的。所以孟子提出</a:t>
            </a:r>
            <a:r>
              <a:rPr lang="en-US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保民而王</a:t>
            </a:r>
            <a:r>
              <a:rPr lang="en-US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3600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的主张。</a:t>
            </a:r>
            <a:endParaRPr lang="zh-CN" altLang="zh-CN" sz="36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3EB5D9-6459-4745-8A1E-758CF0895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D5A62-D16F-4F55-9AC7-C1141E0354BC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70CA41-A94A-4706-837C-2CEDA516D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1723BA-D8EB-4408-937A-F6868B815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946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427180-1722-4BBA-B134-15D1990E4A82}"/>
              </a:ext>
            </a:extLst>
          </p:cNvPr>
          <p:cNvSpPr txBox="1"/>
          <p:nvPr/>
        </p:nvSpPr>
        <p:spPr>
          <a:xfrm>
            <a:off x="212036" y="634881"/>
            <a:ext cx="1170166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齐桓晋文之事，孟子并非真的不知，而是不愿讲，不屑讲。可是如果直接这样回答，那么谈话就无法再进行下去，而孟子想要说服宣王行王道的目的更是无法实现。于是孟子巧妙采用“求同”战术，设法把齐宣王引入自己所要劝说的范围之内。“辟土地，朝秦楚，莅中国而抚四夷”，这统一天下的大欲正式孟子所要求的同。宣王也想听，于是继续追问“德何如则可以王”，孟子抓住这一机会明确提出自己的政治观点“保民而王，莫之能御”，此即全篇立论的总纲。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8EB680-1EB6-4CB5-9C64-9E24937F6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67E2-2B38-4080-BF18-529B29E64040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6EECAD-E1C4-49CF-9824-3EA05217F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09B378-34FE-4A3C-96F6-F69D83B85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053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1C33097-211C-4377-AF89-967A27FC5BC2}"/>
              </a:ext>
            </a:extLst>
          </p:cNvPr>
          <p:cNvSpPr txBox="1"/>
          <p:nvPr/>
        </p:nvSpPr>
        <p:spPr>
          <a:xfrm>
            <a:off x="251791" y="1203430"/>
            <a:ext cx="1172817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齐宣王对此表示怀疑，孟子就以发生在齐宣王身上的一件事为例：某次衅钟时，齐宣王不忍看到牛的恐惧战栗之态，而提出“以羊易牛”。接着指出这个“不忍”就是“仁术”的表现，就是行王政的基础。这样既分析了齐宣王有“保民而王”的可能，打消其疑虑，博得宣王欢心，帮齐宣王树立信心，也为宣扬自己的政治主张作了铺垫。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E4C908-5C2E-4588-AF65-39BA11EFB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ABEF5-6AA6-4FCF-9135-89FA66EE6A2C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5AD1CF-83E9-4D80-B03C-794650BC9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F38DB3-1862-47BA-BF58-62FFB5E2B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521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F994F64-4809-483B-BA37-51D7B5AC32DF}"/>
              </a:ext>
            </a:extLst>
          </p:cNvPr>
          <p:cNvSpPr txBox="1"/>
          <p:nvPr/>
        </p:nvSpPr>
        <p:spPr>
          <a:xfrm>
            <a:off x="238539" y="1029853"/>
            <a:ext cx="1171492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：孟子避开齐宣王所提的问题，有何用意？</a:t>
            </a:r>
          </a:p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“无以，则王乎”说法婉转，使齐宣王难以拒绝，又巧妙地把话题转移到自己想谈的“王道”上来。由问“霸道”开始，然后避开“霸道”引出“王道”，文势曲折生姿。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CADAB3-56D6-4198-8DC4-BF292A2C9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3139D-00FE-4700-A9DA-2B419F90BE74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EA582D-C1AD-4DEC-AF85-38CCBB28D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14916A-8190-47CF-AD68-92C832DD2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230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409CB7F-ABDE-4C31-8AA5-89C2E0AA9283}"/>
              </a:ext>
            </a:extLst>
          </p:cNvPr>
          <p:cNvSpPr txBox="1"/>
          <p:nvPr/>
        </p:nvSpPr>
        <p:spPr>
          <a:xfrm>
            <a:off x="265043" y="701141"/>
            <a:ext cx="1171492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：齐宣王以羊易牛的原因是什么？这和施行王道有什么联系？</a:t>
            </a:r>
          </a:p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①眼见那牛惊恐颤抖的样子，不忍杀它。②没有见到羊恐惧的样子，故以羊换牛。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这足以说明齐宣王有仁慈怜悯之心，这与施行王道有共通点，都有怜悯仁爱之心，都有不忍见其他生命受苦及被杀害之心。这正是“保民而王”的基础，这也就解决了齐宣王缺乏信心的问题。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3B186C-6505-46F8-8139-D933EB49A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11E7A-E6FC-4711-91AE-38079CF93EB5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494F6E-BA13-401C-B5FE-9C9B44AA8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614F58-5916-4B1A-A4D0-0749FD5CF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A0B7AFB-B143-461B-A7C1-61BEE45DB76D}"/>
              </a:ext>
            </a:extLst>
          </p:cNvPr>
          <p:cNvSpPr txBox="1"/>
          <p:nvPr/>
        </p:nvSpPr>
        <p:spPr>
          <a:xfrm>
            <a:off x="251791" y="1322698"/>
            <a:ext cx="1172817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：孟子用“君子远庖厨”来进一步宽慰齐宣王，有何用意？</a:t>
            </a:r>
          </a:p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用“君子远庖厨”来宽慰齐宣王，为的是坚定其已有的“不忍”之心。这说明齐宣王已经有了“保民”的基本条件，具备施行王道的基础。同时为下文论说齐宣王没有施行王道，是“不为”而非“不能”埋下了伏笔。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4777CA-2186-4298-95A8-4FF8C596F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7DE40-207B-41E9-89D0-721E46300B9A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71F69C-7B20-4B78-BAC4-FC832A499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5EEFAF-9E2B-4B4E-B62B-05A16D646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094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4038600" y="1988245"/>
            <a:ext cx="316864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宾语前置</a:t>
            </a: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6010562" y="2548273"/>
            <a:ext cx="191981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3781379" y="5707160"/>
            <a:ext cx="392807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许：相信，认可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C2DD08B-5D1A-44FB-BD8C-2A32B612F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2F2A0-7AE6-4226-B4C7-A92874A51E90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2D5D227-6B05-4DD0-94F1-20E532DEA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8FE0ED-FA33-44AE-ADAB-A5DB2FDD4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29</a:t>
            </a:fld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348443-A50C-4AE9-937A-2DA6A29D2CFA}"/>
              </a:ext>
            </a:extLst>
          </p:cNvPr>
          <p:cNvSpPr txBox="1"/>
          <p:nvPr/>
        </p:nvSpPr>
        <p:spPr>
          <a:xfrm>
            <a:off x="838200" y="502721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第三层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(1)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88F4C91-7C49-49E6-B5D6-C8EA00FA60AF}"/>
              </a:ext>
            </a:extLst>
          </p:cNvPr>
          <p:cNvSpPr txBox="1"/>
          <p:nvPr/>
        </p:nvSpPr>
        <p:spPr>
          <a:xfrm>
            <a:off x="519752" y="1333718"/>
            <a:ext cx="8269406" cy="5062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翻译下列句子，并解释加点的字词：</a:t>
            </a:r>
          </a:p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夫子之谓也</a:t>
            </a:r>
          </a:p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、夫我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hlinkClick r:id="rId2" action="ppaction://hlinksldjump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乃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行之，反而求之  </a:t>
            </a:r>
          </a:p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、此心之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所以合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于王者，何也   </a:t>
            </a:r>
          </a:p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所以：表原因          合：符合</a:t>
            </a:r>
          </a:p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hlinkClick r:id="rId3" action="ppaction://hlinksldjump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明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足以察秋毫之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末</a:t>
            </a:r>
          </a:p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明：形作名，视力      末：尖端</a:t>
            </a:r>
          </a:p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、则王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许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之乎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  <p:bldP spid="78853" grpId="0"/>
      <p:bldP spid="788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38D81C-A695-4D9C-8DD3-564477ADABAB}"/>
              </a:ext>
            </a:extLst>
          </p:cNvPr>
          <p:cNvSpPr txBox="1"/>
          <p:nvPr/>
        </p:nvSpPr>
        <p:spPr>
          <a:xfrm>
            <a:off x="172277" y="733629"/>
            <a:ext cx="1192695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教学重难点</a:t>
            </a:r>
          </a:p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疏通文意，掌握文言现象，提升文言文阅读素养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分析人物形象、文章寓意及论辩技巧</a:t>
            </a:r>
          </a:p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我能联系孔孟所处的历史时代，理解其仁政、王道、民贵君轻等思想，并思考这些思想在当今社会的价值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我能感受博大精深的中国论辩文化，与古人产生共鸣，并在人际交往中，掌握说话技巧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A885B66-44D9-4F61-92B4-0CC8125FD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C7F6-1EFF-46FB-94FA-3FC6B6A0D61F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43D5147-B2A8-48A2-9AF4-EE6ADFF69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7F81149-B316-453D-BC65-DBE556760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35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6896561" y="1330685"/>
            <a:ext cx="22098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独：却</a:t>
            </a:r>
          </a:p>
        </p:txBody>
      </p:sp>
      <p:sp>
        <p:nvSpPr>
          <p:cNvPr id="80903" name="Rectangle 7"/>
          <p:cNvSpPr>
            <a:spLocks noChangeArrowheads="1"/>
          </p:cNvSpPr>
          <p:nvPr/>
        </p:nvSpPr>
        <p:spPr bwMode="auto">
          <a:xfrm>
            <a:off x="7367841" y="3180863"/>
            <a:ext cx="278553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宾语前置</a:t>
            </a:r>
          </a:p>
        </p:txBody>
      </p:sp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5764508" y="5031041"/>
            <a:ext cx="490008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刑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“型”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做榜样</a:t>
            </a:r>
          </a:p>
        </p:txBody>
      </p:sp>
      <p:sp>
        <p:nvSpPr>
          <p:cNvPr id="80905" name="Rectangle 9"/>
          <p:cNvSpPr>
            <a:spLocks noChangeArrowheads="1"/>
          </p:cNvSpPr>
          <p:nvPr/>
        </p:nvSpPr>
        <p:spPr bwMode="auto">
          <a:xfrm>
            <a:off x="5805518" y="5693695"/>
            <a:ext cx="37342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所以：表原因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7756330-9E4D-43D7-9BC4-A67ACC4E4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63E3A-7580-4016-BD97-DD1DF5EE01CB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99A7017-6F7F-4CCC-A5BD-6AA0C3AF2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B96C7F5-1396-4DA7-8074-4C945D288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30</a:t>
            </a:fld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8806F22-1BFE-4EC6-9B31-7FC38E5BEF4A}"/>
              </a:ext>
            </a:extLst>
          </p:cNvPr>
          <p:cNvSpPr txBox="1"/>
          <p:nvPr/>
        </p:nvSpPr>
        <p:spPr>
          <a:xfrm>
            <a:off x="694543" y="414222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第三层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(2)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1970283-335A-49D0-AEEE-718C2100CF10}"/>
              </a:ext>
            </a:extLst>
          </p:cNvPr>
          <p:cNvSpPr txBox="1"/>
          <p:nvPr/>
        </p:nvSpPr>
        <p:spPr>
          <a:xfrm>
            <a:off x="592698" y="1377551"/>
            <a:ext cx="9382684" cy="4978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而功不至于百姓者，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独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何与 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kumimoji="1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舆薪</a:t>
            </a:r>
            <a:r>
              <a:rPr kumimoji="1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kumimoji="1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kumimoji="1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百姓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保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宾语前置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之，提宾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第二个“见”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不为者与不能者之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hlinkClick r:id="rId2" action="ppaction://hlinksldjump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形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何以异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吾老，以及人之老 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“尊敬”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后两个是“老人”  及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推及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于寡妻，至于兄弟 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古之人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大过人者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  <p:bldP spid="80903" grpId="0"/>
      <p:bldP spid="80904" grpId="0"/>
      <p:bldP spid="8090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6006548" y="1624666"/>
            <a:ext cx="192193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</a:p>
        </p:txBody>
      </p:sp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5742516" y="2182069"/>
            <a:ext cx="134408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</a:p>
        </p:txBody>
      </p:sp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5069417" y="2812522"/>
            <a:ext cx="182456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你的</a:t>
            </a:r>
          </a:p>
        </p:txBody>
      </p:sp>
      <p:sp>
        <p:nvSpPr>
          <p:cNvPr id="77832" name="Rectangle 8"/>
          <p:cNvSpPr>
            <a:spLocks noChangeArrowheads="1"/>
          </p:cNvSpPr>
          <p:nvPr/>
        </p:nvSpPr>
        <p:spPr bwMode="auto">
          <a:xfrm>
            <a:off x="6096000" y="3486861"/>
            <a:ext cx="163195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竟然</a:t>
            </a:r>
          </a:p>
        </p:txBody>
      </p:sp>
      <p:sp>
        <p:nvSpPr>
          <p:cNvPr id="77833" name="Rectangle 9"/>
          <p:cNvSpPr>
            <a:spLocks noChangeArrowheads="1"/>
          </p:cNvSpPr>
          <p:nvPr/>
        </p:nvSpPr>
        <p:spPr bwMode="auto">
          <a:xfrm>
            <a:off x="6529642" y="4117314"/>
            <a:ext cx="13870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</a:p>
        </p:txBody>
      </p:sp>
      <p:sp>
        <p:nvSpPr>
          <p:cNvPr id="77834" name="Rectangle 10"/>
          <p:cNvSpPr>
            <a:spLocks noChangeArrowheads="1"/>
          </p:cNvSpPr>
          <p:nvPr/>
        </p:nvSpPr>
        <p:spPr bwMode="auto">
          <a:xfrm>
            <a:off x="4446058" y="4775776"/>
            <a:ext cx="259291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</a:t>
            </a:r>
          </a:p>
        </p:txBody>
      </p:sp>
      <p:sp>
        <p:nvSpPr>
          <p:cNvPr id="16394" name="AutoShap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608733" y="6237288"/>
            <a:ext cx="863600" cy="215900"/>
          </a:xfrm>
          <a:prstGeom prst="lef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AB442D6-73F8-4744-BA49-286C23995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AB626-5378-456E-822B-04B6298EB5A4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9584601-7A48-4AC1-9ABD-AA179E186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D22B1B3-0950-46CA-8D6A-CE0A949ED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31</a:t>
            </a:fld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AB0931D-72C2-4FDC-A09F-4256FDFBCFF2}"/>
              </a:ext>
            </a:extLst>
          </p:cNvPr>
          <p:cNvSpPr txBox="1"/>
          <p:nvPr/>
        </p:nvSpPr>
        <p:spPr>
          <a:xfrm>
            <a:off x="990600" y="620987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重点实词：乃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DAA201-B743-4084-A7E1-1F3C0D6703F1}"/>
              </a:ext>
            </a:extLst>
          </p:cNvPr>
          <p:cNvSpPr txBox="1"/>
          <p:nvPr/>
        </p:nvSpPr>
        <p:spPr>
          <a:xfrm>
            <a:off x="721784" y="1621066"/>
            <a:ext cx="6096000" cy="3801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夫我乃行之，反而求之</a:t>
            </a:r>
          </a:p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无伤也，是乃仁术也</a:t>
            </a:r>
          </a:p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家祭勿忘告乃翁</a:t>
            </a:r>
          </a:p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乃不知有汉，无论魏晋</a:t>
            </a:r>
          </a:p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乃悟前狼假寐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盖以诱敌</a:t>
            </a:r>
          </a:p>
          <a:p>
            <a:pPr marR="0" lvl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屠乃奔倚其下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/>
      <p:bldP spid="77830" grpId="0"/>
      <p:bldP spid="77831" grpId="0"/>
      <p:bldP spid="77832" grpId="0"/>
      <p:bldP spid="77833" grpId="0"/>
      <p:bldP spid="778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12801" y="1540669"/>
            <a:ext cx="7778750" cy="4351338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举头望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足以察秋毫之末</a:t>
            </a: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以教我 </a:t>
            </a: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是故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君制民之产</a:t>
            </a: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力尚足以登，火尚足以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诏大号以绳天下之梅</a:t>
            </a: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3543347" y="2864116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明白地</a:t>
            </a: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5232401" y="2217785"/>
            <a:ext cx="220768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视力</a:t>
            </a:r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3826751" y="1518226"/>
            <a:ext cx="24003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明亮</a:t>
            </a:r>
          </a:p>
        </p:txBody>
      </p:sp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5232401" y="3516176"/>
            <a:ext cx="191981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贤明</a:t>
            </a:r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7152218" y="4225816"/>
            <a:ext cx="22098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照明</a:t>
            </a:r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7126818" y="4864156"/>
            <a:ext cx="146473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公开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7283F73-FCBA-40F7-8D86-021BF7BC7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C7A03-40E7-492A-8E6D-2B0BB292A2B3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BBBEA36-2832-4851-9DC8-4A5985CD5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D5BB99B-A4F6-4010-A692-85599D4EF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32</a:t>
            </a:fld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F22E00F-4F43-43B3-9A9C-D30A967802CC}"/>
              </a:ext>
            </a:extLst>
          </p:cNvPr>
          <p:cNvSpPr txBox="1"/>
          <p:nvPr/>
        </p:nvSpPr>
        <p:spPr>
          <a:xfrm>
            <a:off x="778751" y="546052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重点实词：明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/>
      <p:bldP spid="84998" grpId="0"/>
      <p:bldP spid="84999" grpId="0"/>
      <p:bldP spid="85000" grpId="0"/>
      <p:bldP spid="85001" grpId="0"/>
      <p:bldP spid="8500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7650692" y="1783658"/>
            <a:ext cx="191981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情形</a:t>
            </a:r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5023401" y="2429989"/>
            <a:ext cx="230505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</a:p>
        </p:txBody>
      </p:sp>
      <p:sp>
        <p:nvSpPr>
          <p:cNvPr id="79879" name="Rectangle 7"/>
          <p:cNvSpPr>
            <a:spLocks noChangeArrowheads="1"/>
          </p:cNvSpPr>
          <p:nvPr/>
        </p:nvSpPr>
        <p:spPr bwMode="auto">
          <a:xfrm>
            <a:off x="4724399" y="3144361"/>
            <a:ext cx="274320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形体，身形</a:t>
            </a:r>
          </a:p>
        </p:txBody>
      </p:sp>
      <p:sp>
        <p:nvSpPr>
          <p:cNvPr id="79880" name="Rectangle 8"/>
          <p:cNvSpPr>
            <a:spLocks noChangeArrowheads="1"/>
          </p:cNvSpPr>
          <p:nvPr/>
        </p:nvSpPr>
        <p:spPr bwMode="auto">
          <a:xfrm>
            <a:off x="5257800" y="3820527"/>
            <a:ext cx="22098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显示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2CCD5D2-D10F-4B19-BEA3-802249149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10AB1-9450-4C7C-8057-8B71B86384C8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56C7B9-08CE-41E8-A432-A56F31C37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9FF121-317E-4314-9CBA-34CF53FBB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33</a:t>
            </a:fld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6EFD37E-89F5-4F41-8BC6-39460F292C07}"/>
              </a:ext>
            </a:extLst>
          </p:cNvPr>
          <p:cNvSpPr txBox="1"/>
          <p:nvPr/>
        </p:nvSpPr>
        <p:spPr>
          <a:xfrm>
            <a:off x="1232452" y="463552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重点实词：形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5E29B5D-8C04-429F-A54A-BECCC822AD0B}"/>
              </a:ext>
            </a:extLst>
          </p:cNvPr>
          <p:cNvSpPr txBox="1"/>
          <p:nvPr/>
        </p:nvSpPr>
        <p:spPr>
          <a:xfrm>
            <a:off x="950842" y="1813493"/>
            <a:ext cx="7504043" cy="2693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不为者与不能者之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，何以异</a:t>
            </a:r>
          </a:p>
          <a:p>
            <a:pPr marR="0" lvl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视之，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若土狗 </a:t>
            </a:r>
          </a:p>
          <a:p>
            <a:pPr marR="0" lvl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无案牍之劳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</a:p>
          <a:p>
            <a:pPr marR="0" lvl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不与，归而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诸梦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  <p:bldP spid="79878" grpId="0"/>
      <p:bldP spid="79879" grpId="0"/>
      <p:bldP spid="7988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B9DA8C-FF85-473E-A140-337F307D8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B6C49-B04B-44AD-848D-09A416E3268E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9B37AB-89A3-4F11-A280-396076B90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073D34-F35B-4712-B43A-2BFC9FC29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34</a:t>
            </a:fld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88A44B-3543-4762-9D4F-0CA7098EBF59}"/>
              </a:ext>
            </a:extLst>
          </p:cNvPr>
          <p:cNvSpPr txBox="1"/>
          <p:nvPr/>
        </p:nvSpPr>
        <p:spPr>
          <a:xfrm>
            <a:off x="344557" y="733625"/>
            <a:ext cx="1150288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内容分析：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论述齐宣王之“不王”是不为而非不能。齐宣王觉得孟子说到自己的心里了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同时提出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此心之所以合于王者，何也？”孟子举有人能“举百钧”而不能“举一羽”，能“察秋毫”而不能“见舆薪”为例，说明“不为也，非不能也”的道理。齐宣王还不能理解，于是孟子又举“挟泰山以超北海”与“为长者折枝”为例进一步说明。两问两答，两次取譬，同时进行反诘，词锋犀利，使对方明确“不王”的症结所在。</a:t>
            </a:r>
          </a:p>
        </p:txBody>
      </p:sp>
    </p:spTree>
    <p:extLst>
      <p:ext uri="{BB962C8B-B14F-4D97-AF65-F5344CB8AC3E}">
        <p14:creationId xmlns:p14="http://schemas.microsoft.com/office/powerpoint/2010/main" val="4294949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36A2F78-9791-4CCD-9815-3E4F3E932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63199-6E32-461C-B97C-6C7C10CC707D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3E759E7-CDE4-4E2E-AB66-5D3368801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4D99140-1523-4BFA-ABBF-1C3BB37C2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35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87CA6A-60AB-437B-B47E-B554D9248089}"/>
              </a:ext>
            </a:extLst>
          </p:cNvPr>
          <p:cNvSpPr txBox="1"/>
          <p:nvPr/>
        </p:nvSpPr>
        <p:spPr>
          <a:xfrm>
            <a:off x="357809" y="200659"/>
            <a:ext cx="11502887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：孟子说“有复于王者曰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则王许之乎”这段话的用意是什么？</a:t>
            </a:r>
          </a:p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孟子在这段话中巧妙地设喻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旨在为后面的议论做铺垫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他以“举百钧”与“举一羽”、“察秋毫之末”与“见舆薪”为喻，引出齐宣王的“不王”，是“不为也，非不能也”这一观点，消除了齐宣王的畏难心理。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：以“挟太山以超北海”“为长者折枝”为喻有什么用意？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以“挟太山以超北海”“为长者折枝”这组对照性的比喻，进一步阐明“不为”和“不能”的区别，进一步说明齐宣王能王天下而不去做。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2292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0A94B65-8C57-4742-9EC2-1555CA49E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5712A-F9C4-4B53-9CD7-4185638AC608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52D1FAA-A863-4313-8941-668C65AD2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36DCEFB-67C8-45B3-8785-4D2201CF7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36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71B9F9-3AA3-4AED-AB15-4262B6BB669E}"/>
              </a:ext>
            </a:extLst>
          </p:cNvPr>
          <p:cNvSpPr txBox="1"/>
          <p:nvPr/>
        </p:nvSpPr>
        <p:spPr>
          <a:xfrm>
            <a:off x="344557" y="872850"/>
            <a:ext cx="115824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问题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：为什么說“老吾老，以及人之老；幼吾幼，以及人之幼，天下可运于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明确：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因为有敬老护幼的心，又能推己及人，把爱自己亲人的心推广到爱护百姓，令人民安居乐业，必定会得到人民拥戴。这样治理天下，便好像在掌上运转丸珠那么容易了。</a:t>
            </a:r>
          </a:p>
        </p:txBody>
      </p:sp>
    </p:spTree>
    <p:extLst>
      <p:ext uri="{BB962C8B-B14F-4D97-AF65-F5344CB8AC3E}">
        <p14:creationId xmlns:p14="http://schemas.microsoft.com/office/powerpoint/2010/main" val="639536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B60374F-533C-4ED6-BCD2-A2F5CEF98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A84FF-00EB-4D97-908C-F7BC7C29F243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68E47F8-7B22-4665-9247-9589037D1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12BA12-8436-4002-A77D-8821DC2B1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37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11A78A-4135-4FCE-9986-BC66BEA1F4A9}"/>
              </a:ext>
            </a:extLst>
          </p:cNvPr>
          <p:cNvSpPr txBox="1"/>
          <p:nvPr/>
        </p:nvSpPr>
        <p:spPr>
          <a:xfrm>
            <a:off x="357809" y="661100"/>
            <a:ext cx="1152939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问题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：孟子说“故推恩足以保四海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善推其所为而已矣”这段话有什么用意？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明确：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用对比的手法说明“推恩”与“不推恩”的不同结果，发人深省。孟子强调唯有推恩，才能保民；唯有保民，才能保四海；唯有“善推其所为”，使普天下之民均受其泽，才能成为“大过人者”的贤明之君。明确指出“推恩”是“保民而王”的现实途径，从而将王道的概念具体化。</a:t>
            </a:r>
          </a:p>
        </p:txBody>
      </p:sp>
    </p:spTree>
    <p:extLst>
      <p:ext uri="{BB962C8B-B14F-4D97-AF65-F5344CB8AC3E}">
        <p14:creationId xmlns:p14="http://schemas.microsoft.com/office/powerpoint/2010/main" val="3718043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13558623-0D8F-4DA9-B587-2F30A0528A04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solidFill>
                  <a:srgbClr val="000000"/>
                </a:solidFill>
              </a:rPr>
              <a:t/>
            </a:r>
            <a:br>
              <a:rPr lang="en-US" altLang="zh-CN">
                <a:solidFill>
                  <a:srgbClr val="000000"/>
                </a:solidFill>
              </a:rPr>
            </a:b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F1BC7A-FAA3-4C89-9CAA-D50D038319AE}"/>
              </a:ext>
            </a:extLst>
          </p:cNvPr>
          <p:cNvSpPr txBox="1"/>
          <p:nvPr/>
        </p:nvSpPr>
        <p:spPr>
          <a:xfrm>
            <a:off x="1974573" y="37063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EE48F9-A5B6-4940-ADFB-20A0C41C9066}"/>
              </a:ext>
            </a:extLst>
          </p:cNvPr>
          <p:cNvSpPr txBox="1"/>
          <p:nvPr/>
        </p:nvSpPr>
        <p:spPr>
          <a:xfrm>
            <a:off x="601317" y="868060"/>
            <a:ext cx="10989365" cy="5744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王兴甲兵，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士臣，构怨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2" action="ppaction://hlinksldjump"/>
              </a:rPr>
              <a:t>于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诸侯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抑：还是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难道      危：使动用法</a:t>
            </a:r>
            <a:endParaRPr kumimoji="1"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为肥甘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不足于口与，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轻暖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不足于体与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为：因为      肥甘、轻暖：形容词作名词</a:t>
            </a:r>
            <a:endParaRPr kumimoji="1"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然则王之所大欲，可知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已：同“矣”，了。</a:t>
            </a:r>
            <a:endParaRPr kumimoji="1"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辟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土地，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秦楚，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莅中国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而抚四夷也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辟：开拓     朝：使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朝见。</a:t>
            </a:r>
            <a:endParaRPr kumimoji="1"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莅：临，统治     中国：古今异义，中原地区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AD1DF6-0381-41EA-B7C4-6F2E6D60C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A8DE3-5A19-4558-BBF8-CD6E5CE4A9B8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FD4BF1-01B1-419D-9C40-884CC051A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4159F2-6E49-4475-AA06-D431F32EB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09F9551-0E5C-4F59-A72D-C4913EDD796E}"/>
              </a:ext>
            </a:extLst>
          </p:cNvPr>
          <p:cNvSpPr txBox="1"/>
          <p:nvPr/>
        </p:nvSpPr>
        <p:spPr>
          <a:xfrm>
            <a:off x="1987825" y="471072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57E790-BFB4-4D88-9C6C-46A113D53FA8}"/>
              </a:ext>
            </a:extLst>
          </p:cNvPr>
          <p:cNvSpPr txBox="1"/>
          <p:nvPr/>
        </p:nvSpPr>
        <p:spPr>
          <a:xfrm>
            <a:off x="1126435" y="1575788"/>
            <a:ext cx="995238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2" action="ppaction://hlinksldjump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若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所为，求若所欲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若：如此</a:t>
            </a:r>
            <a:endParaRPr kumimoji="1"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缘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木而求鱼也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缘：攀爬</a:t>
            </a:r>
            <a:endParaRPr kumimoji="1"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甚与？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殆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有甚焉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其：难道     殆：恐怕，可能</a:t>
            </a:r>
            <a:endParaRPr kumimoji="1"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然则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小固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不可以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敌大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小、大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寡少弱强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):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形作名      敌：抵抗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5193732-A52B-4B44-A61C-B3250B41B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8D1D0-470A-45FB-BF98-42F319B6E919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E5EA28-9F2C-4754-90BA-C56CBB98A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6096075-8285-4930-AD73-01BD45DA4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025052-5771-443B-B1E1-F31CD2686CFA}"/>
              </a:ext>
            </a:extLst>
          </p:cNvPr>
          <p:cNvSpPr txBox="1"/>
          <p:nvPr/>
        </p:nvSpPr>
        <p:spPr>
          <a:xfrm>
            <a:off x="331304" y="702441"/>
            <a:ext cx="1167516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两千多年前，我国的思想领域曾经历过一个辉煌的时代，真正地做到了百花齐放，百家争鸣。以后任何一个时代，我们在思想领域的变革都没有当时那么大，形式都没有当时那么多样，内容都没有那么自由。这个时代是：春秋战国时期。大家能举出当时比较有代表性的派别吗？其中的儒家思想对我国文化乃至政治的影响都可以说是空前绝后的。儒家思想的代表人物是孔子和孟子，他们分别被称为“圣人”和“亚圣”。对于孔子大家都非常熟悉，而对他的再传弟子孟子就可能不太了解了。有谁能说说孟子的有关情况。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1934E36-6902-426D-A220-692F7C066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98C7-9336-4668-8BB4-13698D9693F3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6810520-8F21-4B24-B6FD-BEB2CDF8A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0AFBC92-23D6-430C-B5E2-A0F01CB69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136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F955F4D-3834-476D-BB99-FFEE4552C6B3}"/>
              </a:ext>
            </a:extLst>
          </p:cNvPr>
          <p:cNvSpPr txBox="1"/>
          <p:nvPr/>
        </p:nvSpPr>
        <p:spPr>
          <a:xfrm>
            <a:off x="1987825" y="471072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46A24C-71F9-4F6A-8E9D-7DECCCDBE304}"/>
              </a:ext>
            </a:extLst>
          </p:cNvPr>
          <p:cNvSpPr txBox="1"/>
          <p:nvPr/>
        </p:nvSpPr>
        <p:spPr>
          <a:xfrm>
            <a:off x="947530" y="1370170"/>
            <a:ext cx="10296939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有其一，以一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服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  </a:t>
            </a:r>
          </a:p>
          <a:p>
            <a:pPr eaLnBrk="1" hangingPunct="1"/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集：会集     服：使</a:t>
            </a:r>
            <a:r>
              <a:rPr kumimoji="1"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臣服，征服</a:t>
            </a:r>
            <a:endParaRPr kumimoji="1"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亦反其本矣</a:t>
            </a:r>
            <a:endParaRPr lang="en-US" altLang="zh-CN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盖：通“盍”，何不</a:t>
            </a:r>
            <a:endParaRPr kumimoji="1"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天下之欲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疾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其君者皆欲赴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愬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于王</a:t>
            </a:r>
            <a:endParaRPr lang="en-US" altLang="zh-CN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疾：憎恨          愬：控诉</a:t>
            </a:r>
            <a:endParaRPr kumimoji="1"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若是，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孰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能御之</a:t>
            </a:r>
            <a:endParaRPr lang="en-US" altLang="zh-CN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其：假如        御：抵挡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603C8A-8922-4899-9E67-2CB819BA6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A3165-6FAD-44CF-AB5C-5063E22367CA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7E8D027-399E-448C-BD97-7AAB73895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7F2E5CF-88A7-49F8-95CD-E8E6679E2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angle 4">
            <a:extLst>
              <a:ext uri="{FF2B5EF4-FFF2-40B4-BE49-F238E27FC236}">
                <a16:creationId xmlns:a16="http://schemas.microsoft.com/office/drawing/2014/main" id="{7D453F81-48AF-4C63-B0F5-657083662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7106" y="1759528"/>
            <a:ext cx="6429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</a:p>
        </p:txBody>
      </p:sp>
      <p:sp>
        <p:nvSpPr>
          <p:cNvPr id="89093" name="Rectangle 5">
            <a:extLst>
              <a:ext uri="{FF2B5EF4-FFF2-40B4-BE49-F238E27FC236}">
                <a16:creationId xmlns:a16="http://schemas.microsoft.com/office/drawing/2014/main" id="{5DD76B7C-2BB9-4AC8-8678-4CAC1BFBDC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9493" y="2400878"/>
            <a:ext cx="6429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</a:p>
        </p:txBody>
      </p:sp>
      <p:sp>
        <p:nvSpPr>
          <p:cNvPr id="89094" name="Rectangle 6">
            <a:extLst>
              <a:ext uri="{FF2B5EF4-FFF2-40B4-BE49-F238E27FC236}">
                <a16:creationId xmlns:a16="http://schemas.microsoft.com/office/drawing/2014/main" id="{87994BB2-4839-4FA5-A6FD-240EBB78B6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224" y="3052073"/>
            <a:ext cx="6429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</a:p>
        </p:txBody>
      </p:sp>
      <p:sp>
        <p:nvSpPr>
          <p:cNvPr id="89095" name="Rectangle 7">
            <a:extLst>
              <a:ext uri="{FF2B5EF4-FFF2-40B4-BE49-F238E27FC236}">
                <a16:creationId xmlns:a16="http://schemas.microsoft.com/office/drawing/2014/main" id="{4FB88AE5-6078-4056-A232-DE28CA36E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431" y="3662762"/>
            <a:ext cx="34291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被”  “向”</a:t>
            </a:r>
          </a:p>
        </p:txBody>
      </p:sp>
      <p:sp>
        <p:nvSpPr>
          <p:cNvPr id="89097" name="Rectangle 9">
            <a:extLst>
              <a:ext uri="{FF2B5EF4-FFF2-40B4-BE49-F238E27FC236}">
                <a16:creationId xmlns:a16="http://schemas.microsoft.com/office/drawing/2014/main" id="{31921168-7BBA-41A5-861A-B6D9726BF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2845" y="4288277"/>
            <a:ext cx="6429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E08BF41-4E15-470B-BFA6-E03B30DABCC0}"/>
              </a:ext>
            </a:extLst>
          </p:cNvPr>
          <p:cNvSpPr txBox="1"/>
          <p:nvPr/>
        </p:nvSpPr>
        <p:spPr>
          <a:xfrm>
            <a:off x="1046922" y="503733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重点实词：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于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2FA301-5BC1-4769-A1F0-1FAF502D926B}"/>
              </a:ext>
            </a:extLst>
          </p:cNvPr>
          <p:cNvSpPr txBox="1"/>
          <p:nvPr/>
        </p:nvSpPr>
        <p:spPr>
          <a:xfrm>
            <a:off x="1046922" y="1759528"/>
            <a:ext cx="8628478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构怨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诸侯</a:t>
            </a:r>
          </a:p>
          <a:p>
            <a:pPr eaLnBrk="1" hangingPunct="1"/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然后快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心与  </a:t>
            </a:r>
          </a:p>
          <a:p>
            <a:pPr eaLnBrk="1" hangingPunct="1"/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吾何快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  </a:t>
            </a:r>
          </a:p>
          <a:p>
            <a:pPr eaLnBrk="1" hangingPunct="1"/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不拘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时，学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 </a:t>
            </a:r>
          </a:p>
          <a:p>
            <a:pPr eaLnBrk="1" hangingPunct="1"/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毛先生以三寸之舌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百万之师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ABDF17D-8CD6-4F47-BF8A-075BD53A8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5F69-D6DA-4ACF-A042-5AFE0BACF019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8E0D17C-6C51-43FB-B709-732BC9B24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734E67-3171-4DC5-852E-2F9C7B9A5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9093" grpId="0"/>
      <p:bldP spid="89094" grpId="0"/>
      <p:bldP spid="89095" grpId="0"/>
      <p:bldP spid="8909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>
            <a:extLst>
              <a:ext uri="{FF2B5EF4-FFF2-40B4-BE49-F238E27FC236}">
                <a16:creationId xmlns:a16="http://schemas.microsoft.com/office/drawing/2014/main" id="{BD45DF56-37DD-4C8C-93B9-E82E0CE36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8" y="333375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kumimoji="1" lang="zh-CN" altLang="zh-CN" sz="6600" b="1">
              <a:solidFill>
                <a:schemeClr val="tx2"/>
              </a:solidFill>
            </a:endParaRPr>
          </a:p>
        </p:txBody>
      </p:sp>
      <p:sp>
        <p:nvSpPr>
          <p:cNvPr id="87045" name="Rectangle 5">
            <a:extLst>
              <a:ext uri="{FF2B5EF4-FFF2-40B4-BE49-F238E27FC236}">
                <a16:creationId xmlns:a16="http://schemas.microsoft.com/office/drawing/2014/main" id="{B4D10E04-DA96-4451-B41F-E6024FF5BA7B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>
          <a:xfrm>
            <a:off x="596348" y="1199550"/>
            <a:ext cx="11277600" cy="5525930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动词，像，好像</a:t>
            </a:r>
          </a:p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海内存知己，天涯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比邻</a:t>
            </a:r>
          </a:p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②动词，及，比得上</a:t>
            </a:r>
          </a:p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徐公不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君之美也。</a:t>
            </a:r>
          </a:p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③代词，相当于“你”“你们”，作定语时则译为“你的”“你们的”。</a:t>
            </a:r>
          </a:p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入前为寿        更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役，复若赋，则何如？</a:t>
            </a:r>
          </a:p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④代词，他，他的</a:t>
            </a:r>
          </a:p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孔子生不知其父，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母匿</a:t>
            </a:r>
            <a:r>
              <a:rPr kumimoji="1"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隐瞒</a:t>
            </a:r>
            <a:r>
              <a:rPr kumimoji="1"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886279-3F9E-4676-9CE0-0C9FA3B0CD86}"/>
              </a:ext>
            </a:extLst>
          </p:cNvPr>
          <p:cNvSpPr txBox="1"/>
          <p:nvPr/>
        </p:nvSpPr>
        <p:spPr>
          <a:xfrm>
            <a:off x="1311965" y="416174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重点实词：若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7DC8938-0163-4D87-AF24-8D6A14FE9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3A352-B296-44FD-A2DE-37FD9BD19236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E53FE05-10F0-4E17-A77E-25F8AD80F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D13B5C-2FF1-48AE-9562-20D84C454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7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7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7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7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7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7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7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>
            <a:extLst>
              <a:ext uri="{FF2B5EF4-FFF2-40B4-BE49-F238E27FC236}">
                <a16:creationId xmlns:a16="http://schemas.microsoft.com/office/drawing/2014/main" id="{9A457FD2-6C02-4E21-A3D3-E76ACA86F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071" y="668544"/>
            <a:ext cx="11410120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⑤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指示代词，这，这样，如此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所为，求若所欲。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⑥连词，表假设，“如果”“假如”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有情天亦老。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⑦连词，至，至于。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若夫：用在一段话开头，用以引起下文，有“象那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---”“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至于说到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---”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的意思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 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若夫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霪雨霏霏，连月不开 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⑧复合词  若何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怎么办，怎么样 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使归就戮于秦，以逞寡君之志，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kumimoji="1"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何？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08B1220-2714-456C-A2BE-4D4A64B62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EB1C-0776-4EFB-992F-4B280EF91EAD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9D6B1DD-4595-4D31-AAA5-D888824C4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6BE8F5-2837-4618-8BE8-AE34A3A9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8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E674481-D72C-446D-95B4-BD9B6E62F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9E46C-BB86-47AA-9A54-73805E5FCD83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5C2D9C3-3E82-4C56-B4FD-51489353F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D3BE1B9-CA0A-446C-8195-6278681BD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44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A34663-EFC2-4CEE-9FB8-62F54DF93BB7}"/>
              </a:ext>
            </a:extLst>
          </p:cNvPr>
          <p:cNvSpPr txBox="1"/>
          <p:nvPr/>
        </p:nvSpPr>
        <p:spPr>
          <a:xfrm>
            <a:off x="198783" y="136525"/>
            <a:ext cx="11807687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zh-CN" sz="36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36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：孟子以“缘木求鱼”为例说明了什么</a:t>
            </a:r>
          </a:p>
          <a:p>
            <a:pPr algn="l"/>
            <a:r>
              <a:rPr lang="zh-CN" altLang="zh-CN" sz="3600" b="1" kern="100" dirty="0">
                <a:solidFill>
                  <a:srgbClr val="FF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明确：</a:t>
            </a:r>
            <a:r>
              <a:rPr lang="zh-CN" altLang="zh-CN" sz="3600" b="1" kern="1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爬到树上去找鱼的结果可想而知，以此来说明齐宣王以区区之齐国，要战胜力量强大的各诸侯国的做法之不可取，这个生动的比喻，彻底粉碎了齐宣王的幻想，犹如当头棒喝，使文势如悬崖坠石，有千钧之力。</a:t>
            </a:r>
            <a:endParaRPr lang="en-US" altLang="zh-CN" sz="3600" b="1" kern="100" dirty="0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zh-CN" sz="36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36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：赏析“今王发政施仁……天下之欲疾其君者皆欲赴愬于王”这几句。</a:t>
            </a:r>
            <a:endParaRPr lang="en-US" altLang="zh-CN" sz="3600" b="1" kern="1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zh-CN" sz="3600" b="1" kern="100" dirty="0">
                <a:solidFill>
                  <a:srgbClr val="FF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明确：</a:t>
            </a:r>
            <a:r>
              <a:rPr lang="zh-CN" altLang="zh-CN" sz="3600" b="1" kern="10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上五个句子构成排比句，描绘了“发政施仁”的具体效果，即使天下的仕者、耕者、商贾、行旅等都闻风而至，从而在齐宣王面前显示了巨大的诱惑力，展现出一幅“保民而王”的美丽远景，与行“霸道”的结果形成了鲜明的对比。句式整齐，铿锵有力，富有音乐性。</a:t>
            </a:r>
          </a:p>
        </p:txBody>
      </p:sp>
    </p:spTree>
    <p:extLst>
      <p:ext uri="{BB962C8B-B14F-4D97-AF65-F5344CB8AC3E}">
        <p14:creationId xmlns:p14="http://schemas.microsoft.com/office/powerpoint/2010/main" val="418501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A7FC9E2-6B13-4078-8DDD-1F8A7C01462B}"/>
              </a:ext>
            </a:extLst>
          </p:cNvPr>
          <p:cNvSpPr txBox="1"/>
          <p:nvPr/>
        </p:nvSpPr>
        <p:spPr>
          <a:xfrm>
            <a:off x="954156" y="622444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第三部分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(1)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1984BE-98C4-4CB3-B36D-B6B259FFB192}"/>
              </a:ext>
            </a:extLst>
          </p:cNvPr>
          <p:cNvSpPr txBox="1"/>
          <p:nvPr/>
        </p:nvSpPr>
        <p:spPr>
          <a:xfrm>
            <a:off x="397565" y="1497904"/>
            <a:ext cx="1135711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、吾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惛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，不能进于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矣    </a:t>
            </a:r>
          </a:p>
          <a:p>
            <a:pPr marR="0" lvl="0" algn="l" defTabSz="914400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惛：糊涂    是：代词，代上文提及的这种理想境界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algn="l" defTabSz="914400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、无恒产而有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恒心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者，惟士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为能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algn="l" defTabSz="914400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恒心：一贯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向善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的思想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algn="l" defTabSz="914400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“为能”即“能为”，能做到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algn="l" defTabSz="914400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陷于罪，然后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从而刑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之，是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罔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民也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algn="l" defTabSz="914400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及：等到          从而：接着就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algn="l" defTabSz="914400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刑：名作动    罔：同“网”，陷害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53AD734-8041-4961-8329-63DD0FCC6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4B691-D5D5-4D2F-9B84-055CBB84FDC1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7D0D048-91CD-4266-A7B9-FC60B0767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01C8C3-5F33-42ED-9BCA-34BE21B1F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C3C532B-B29C-4F14-AFC2-C1206D3CF3BF}"/>
              </a:ext>
            </a:extLst>
          </p:cNvPr>
          <p:cNvSpPr txBox="1"/>
          <p:nvPr/>
        </p:nvSpPr>
        <p:spPr>
          <a:xfrm>
            <a:off x="848139" y="419051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第三部分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(2)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09B8E01-99C6-40C9-A1E0-C946B0CFCC8E}"/>
              </a:ext>
            </a:extLst>
          </p:cNvPr>
          <p:cNvSpPr txBox="1"/>
          <p:nvPr/>
        </p:nvSpPr>
        <p:spPr>
          <a:xfrm>
            <a:off x="477078" y="1320883"/>
            <a:ext cx="1001468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是故明君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民之产</a:t>
            </a:r>
          </a:p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惟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救死而恐不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赡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，奚暇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治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礼仪哉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惟：只是    赡：足    治：讲求</a:t>
            </a:r>
          </a:p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无失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其时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无夺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其时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无：通“毋”    失，夺：错过，耽误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申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之以孝悌之义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申：反复陈述</a:t>
            </a:r>
          </a:p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颁白者不负戴于道路矣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eaLnBrk="1" hangingPunct="1"/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颁白：同“斑白”，须发花白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6DC7B5C3-26FD-4213-ADF6-712D36EF4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7131" y="1360636"/>
            <a:ext cx="203773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制：规定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2FFC959-2880-455B-857E-1919313EF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AA28-CD69-43CC-A0AA-D6B5E940BA4B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B1DFEAB-2DE5-49FC-A667-B876F0BBB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7D3730-5664-44C4-ACAF-7D7F6FD6B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F14E5AE-ACF1-49FD-84DD-7B330CB22FAB}"/>
              </a:ext>
            </a:extLst>
          </p:cNvPr>
          <p:cNvSpPr txBox="1"/>
          <p:nvPr/>
        </p:nvSpPr>
        <p:spPr>
          <a:xfrm>
            <a:off x="225287" y="583171"/>
            <a:ext cx="1171492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内容分析：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归结到“保民而王”的主张，并举出实现这一主张的根本措施。经过上面的层层剖析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反复交锋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齐宣王愿意放弃图霸的主张，诚恳地接受孟子的意见。于是孟子才正面论述自己“保民而王”主张的具体内容。孟子认为，老百姓“放辟邪侈”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是因为“无恒产”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只有拥有了“恒产”，解决了生活问题，才谈得上讲礼义。其具体措施就是“五亩之宅，树之以桑”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“鸡、豚、狗、彘之畜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无失其时”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“百亩之田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勿夺其时”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在此基础上“谨庠序之教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申之以孝悌之义”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“然而不王者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未之有也”。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第四回合：向齐宣王阐述“保民而王”的施政纲领。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0FB62FF-338F-4265-B82B-803BADCDA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B886-B653-4EE3-9D60-30A869D95907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D49291E-CAC1-405D-A56C-393166192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18A3EBF-CBC3-4916-BC5A-ED655B90C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2A1811B-F15F-4D3F-9199-3AFE24D2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264E1-9A15-4731-9438-F357D00B0AD9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2FC7D3A-EEFF-425D-957F-303138C63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8FD3167-2832-46F3-8441-1CE991288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48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DB587B-1D1E-4740-AC91-4D1396F2BFDE}"/>
              </a:ext>
            </a:extLst>
          </p:cNvPr>
          <p:cNvSpPr txBox="1"/>
          <p:nvPr/>
        </p:nvSpPr>
        <p:spPr>
          <a:xfrm>
            <a:off x="212035" y="699845"/>
            <a:ext cx="1152939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孟子有富民、重民的思想，他的仁政主张有哪些内容？</a:t>
            </a:r>
          </a:p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①“制民之产”。使百姓住有房，耕有田，吃饱穿暖，使百姓有恒产，足以饱身养家，改善人民生活，“人和”是施行王道的根本。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②“谨庠序之教”，重视教育。让老百姓懂得礼仪，对他们施以道德的教育。特别注重教化，提升品德修养。</a:t>
            </a:r>
          </a:p>
        </p:txBody>
      </p:sp>
    </p:spTree>
    <p:extLst>
      <p:ext uri="{BB962C8B-B14F-4D97-AF65-F5344CB8AC3E}">
        <p14:creationId xmlns:p14="http://schemas.microsoft.com/office/powerpoint/2010/main" val="3384809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0FFE486-5855-4047-94B9-1A0DAB539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ED94B-89C9-41B6-90AB-0FADC7E86315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637F39-1C6B-47B1-A37B-24FE6C531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3B1749A-1220-4AD2-B83B-E439831EB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49</a:t>
            </a:fld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7D19C7-62F1-4EFF-89B8-969586332528}"/>
              </a:ext>
            </a:extLst>
          </p:cNvPr>
          <p:cNvSpPr txBox="1"/>
          <p:nvPr/>
        </p:nvSpPr>
        <p:spPr>
          <a:xfrm>
            <a:off x="119270" y="123242"/>
            <a:ext cx="11940209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本文先后有序，环环相扣：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王天下的关键是保民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保民的前提是有不忍之心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不忍之心需要发扬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善于推恩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CC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推恩具体表现是摒除武力，富民、教民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。总之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孟子反对武力征服，主张推行王道，而王道的关键在于先解决人民的生计问题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然后进行教化。这种主张渊源有自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子路、曾皙、冉有、公西华侍坐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中即有先“足民”后“礼乐”的提法，但孟子将这种思想阐述得更为细致、具体，勾画出了一幅美好的政治蓝图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衣食无忧，守礼知义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天下归心，远人来附。然而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当时的诸侯醉心于征战杀伐、武力兼并，尽管如齐宣王、梁惠王等愿意让孟子陈述自己的主张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却没有一个统治者真正愿意践行；更何况从社会发展的角度看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孟子的主张在当时也是难以实现的。但不得不说的是，现实中的不得施行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并不妨碍孟子的思想光耀后世，成为一代代仁人志士奋力追求的目标，成为传统文化中重要的精神资源。</a:t>
            </a:r>
          </a:p>
        </p:txBody>
      </p:sp>
    </p:spTree>
    <p:extLst>
      <p:ext uri="{BB962C8B-B14F-4D97-AF65-F5344CB8AC3E}">
        <p14:creationId xmlns:p14="http://schemas.microsoft.com/office/powerpoint/2010/main" val="2944584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11FEFB-B514-4C1C-8E0D-55881929C7D4}"/>
              </a:ext>
            </a:extLst>
          </p:cNvPr>
          <p:cNvSpPr txBox="1"/>
          <p:nvPr/>
        </p:nvSpPr>
        <p:spPr>
          <a:xfrm>
            <a:off x="251791" y="465194"/>
            <a:ext cx="11754679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知人：</a:t>
            </a: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】(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微讲小本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知作者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论世：</a:t>
            </a: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社会背景介绍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】(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微讲小本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析背景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共七章，分别为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梁惠王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公孙丑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滕文公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离娄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万章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告子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尽心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。各章又都分为上下两篇。作为一部语录体著作，它记录的是有关孟子重要思想的一些言论。到南宋时，朱熹把它与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礼记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中庸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两篇以及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合为“四书”，把读经的传统推向更加狭窄的胡同，成为后世（如明、清两代）科举考试八股文的唯一的取材依据。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0D698D0-DC70-4D2F-A516-DECF82CC8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8A246-8270-4A68-BCEE-4C0CDC5803FF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7B08E8-6808-4860-A77D-2113401AE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BF46BD3-EE34-480C-A6C5-492064B5F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285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0A45693-807B-4DD7-9E79-DA1CA257F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956AB-8152-4897-951A-F99218409715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125A616-EC19-4D5E-A0A5-F5DAF9D88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5A65968-8320-41FE-B080-A321E203A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50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6DAE10-8181-45D8-B3B1-DD684BBD3131}"/>
              </a:ext>
            </a:extLst>
          </p:cNvPr>
          <p:cNvSpPr txBox="1"/>
          <p:nvPr/>
        </p:nvSpPr>
        <p:spPr>
          <a:xfrm>
            <a:off x="838200" y="463826"/>
            <a:ext cx="5134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思考回答下列问题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DE74EC-1284-4055-AD26-B929CB40CEF8}"/>
              </a:ext>
            </a:extLst>
          </p:cNvPr>
          <p:cNvSpPr txBox="1"/>
          <p:nvPr/>
        </p:nvSpPr>
        <p:spPr>
          <a:xfrm>
            <a:off x="357807" y="1351794"/>
            <a:ext cx="1151613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孟子是怎样一步步说服齐宣王“保民而王”的。</a:t>
            </a:r>
          </a:p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话一开始先避开齐宣王提出的“霸道”问题而举起“王道”的旗帜，然后顺着齐宣王的心理，从“以羊易牛”的事例切入，将其对齐桓晋文之事的注意转到对“仁”的注意上来，肯定他有“不忍之心”这一“保民而王”的思想基础，并用一系列的比喻引出对“仁政”的议论，指出齐宣王未做到“保民”不是“不能”，而是“不为”，进而列举“霸道”的种种危害，从而论述只有施行仁政才能统一天下的道理，最后，当齐宣王急于知道如何施行仁政而向他请教时，他才正面提出“制民之产”“申之以孝悌之义”的具体措施。</a:t>
            </a:r>
          </a:p>
        </p:txBody>
      </p:sp>
    </p:spTree>
    <p:extLst>
      <p:ext uri="{BB962C8B-B14F-4D97-AF65-F5344CB8AC3E}">
        <p14:creationId xmlns:p14="http://schemas.microsoft.com/office/powerpoint/2010/main" val="3093603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1A9CA9F-ED1F-4B5F-8075-1FA5981F5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1197-3103-42A3-A5C2-7D4FECEB3500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489D26-6D8B-4E0A-A0B0-284DA31D0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60944FF-D41C-42AD-A580-43A198A0F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51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67F5C6-9EA9-4566-A14B-A4514B6C469A}"/>
              </a:ext>
            </a:extLst>
          </p:cNvPr>
          <p:cNvSpPr txBox="1"/>
          <p:nvPr/>
        </p:nvSpPr>
        <p:spPr>
          <a:xfrm>
            <a:off x="238539" y="619257"/>
            <a:ext cx="11767931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请结合原文，具体分析本文是怎样运用迂回曲折的论辩艺术的。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本文在论辩过程中有三个波折。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①第一个波折：孟子想向齐宣王道出自己的仁政理想蓝图，碰到的第一个难题是齐宣王的畏难心理。齐宣王认为王天下很难，而霸天下则比较容易，所以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他说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“德何如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则可以王矣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”“若寡人者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可以保民乎哉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针对齐宣王的这一心理，孟子从齐宣王的日常生活入手，巧妙地分析了“以羊易牛”的事，指出齐宣王不是吝啬，而是有不忍之心，而这不忍之心正是“保民而王”的思想基础。再者，孟子的这一番言语，也让人听着顺耳。所以，齐宣王说“他人有心，予忖度之”，心悦诚服地与孟子站到同一边来了。</a:t>
            </a:r>
          </a:p>
        </p:txBody>
      </p:sp>
    </p:spTree>
    <p:extLst>
      <p:ext uri="{BB962C8B-B14F-4D97-AF65-F5344CB8AC3E}">
        <p14:creationId xmlns:p14="http://schemas.microsoft.com/office/powerpoint/2010/main" val="132509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6A5B2A4-BF69-4025-965E-4DE91E305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50518-4350-4650-A022-05CD44AC380C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3A4253D-2162-4DED-83C6-D3F2C9871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44CAC6-8E15-4DC3-8CAE-597189B54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52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89AD94-1589-459B-A3A7-F22ABBA81263}"/>
              </a:ext>
            </a:extLst>
          </p:cNvPr>
          <p:cNvSpPr txBox="1"/>
          <p:nvPr/>
        </p:nvSpPr>
        <p:spPr>
          <a:xfrm>
            <a:off x="225287" y="672543"/>
            <a:ext cx="1178118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②第二个波折：齐宣王虽然在思想上解决了一些问题，但他又怀疑自己的能力。他说：“此心之所以合于王者，何也？”意思就是说自己还是没有信心。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孟子针对这种思想上的疑难，采用了一组形象而生动的比喻进行说理。这就是“百钧”“舆薪”“挟太山以超北海”“为长者折枝”等比喻，指出齐宣王完全有能力“保民而王”，只是没有认真去做罢了，这就进一步从思想上为自己陈述仁政主张铺平了道路。</a:t>
            </a:r>
          </a:p>
        </p:txBody>
      </p:sp>
    </p:spTree>
    <p:extLst>
      <p:ext uri="{BB962C8B-B14F-4D97-AF65-F5344CB8AC3E}">
        <p14:creationId xmlns:p14="http://schemas.microsoft.com/office/powerpoint/2010/main" val="2569584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5471E68-F1D1-4881-A9B6-5A43F7FD5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B700-78DD-4BD5-8B66-ADD00E12FEA9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4AEE361-728B-4F4C-94F3-8F49C8DB9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727C53B-D7B1-4E57-9ECD-4945D2CF9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53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DC1E92-2151-46E3-82F5-B9D9A574CDF7}"/>
              </a:ext>
            </a:extLst>
          </p:cNvPr>
          <p:cNvSpPr txBox="1"/>
          <p:nvPr/>
        </p:nvSpPr>
        <p:spPr>
          <a:xfrm>
            <a:off x="225286" y="1018625"/>
            <a:ext cx="1174142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③第三个波折：在孟子发出了“推恩”然后可以王天下的议论后，齐宣王并没有明确地表示要去实行，而是对心中“大欲”念念不忘。那么，他的“大欲”是什么呢？这是孟子必须认识到并且要扫清的障碍，否则，王天下的大道理还是不能让齐宣王听到心里去。所谓能破才能立，就是这个道理。</a:t>
            </a:r>
          </a:p>
        </p:txBody>
      </p:sp>
    </p:spTree>
    <p:extLst>
      <p:ext uri="{BB962C8B-B14F-4D97-AF65-F5344CB8AC3E}">
        <p14:creationId xmlns:p14="http://schemas.microsoft.com/office/powerpoint/2010/main" val="2619125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944683-3A53-4D62-A334-ABB99D56A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4CD7-94AD-421C-8C08-5C5406E2DBD4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EE59F6A-5F2B-4856-BA0A-3B73D1005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90B288-078F-4245-BE9A-4FBE66872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54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653F96-8587-494E-8171-103F9FE8C283}"/>
              </a:ext>
            </a:extLst>
          </p:cNvPr>
          <p:cNvSpPr txBox="1"/>
          <p:nvPr/>
        </p:nvSpPr>
        <p:spPr>
          <a:xfrm>
            <a:off x="384313" y="790646"/>
            <a:ext cx="1154264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孟子善于察言观色，他从两人一开始的谈话中就始终没有忘记齐宣王想称霸天下的企图，于是，他用“抑王兴甲兵，危士臣，构怨于诸侯，然后快于心与？”一激，再故意提出“肥甘”、“轻暖”、“采色”“声音”、“便嬖”五项，旁敲侧击地引出齐宣王的“大欲”：“辟土地，朝秦楚，莅中国而抚四夷也。”然后，又用缘木求鱼的比喻，彻底击碎了齐宣王的幻梦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文章中的这三个波折，呈现出迂回曲折的特点，千回百转，摇曳生姿，有时故意避开话题，有时故作顿挫，这都是由齐宣王认识上的曲折决定的。</a:t>
            </a:r>
          </a:p>
        </p:txBody>
      </p:sp>
    </p:spTree>
    <p:extLst>
      <p:ext uri="{BB962C8B-B14F-4D97-AF65-F5344CB8AC3E}">
        <p14:creationId xmlns:p14="http://schemas.microsoft.com/office/powerpoint/2010/main" val="1516035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C6807DD-73A0-4369-B3E0-D2CDAE0C6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153E-A144-42FA-A1B8-6DFD77EEEA64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F5A0677-B404-4DB9-B106-CCE69C4E8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D260CF-EDEC-405A-A70A-6619D05C8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55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4B1D2A-DC69-4EC1-9F70-AEA4BC231FD9}"/>
              </a:ext>
            </a:extLst>
          </p:cNvPr>
          <p:cNvSpPr txBox="1"/>
          <p:nvPr/>
        </p:nvSpPr>
        <p:spPr>
          <a:xfrm>
            <a:off x="278296" y="485722"/>
            <a:ext cx="11767930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孟子认为的理想社会是什么样的？你认为这种理想在当时能实现吗？为什么？</a:t>
            </a:r>
          </a:p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孟子描绘了一个百姓安居乐业，社会道德高尚，既恬静又和谐，带有浪漫色彩的小农经济社会。首先，这个社会的核心人物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君有仁爱之心，且能“推恩”于百姓；其次，国家有凝聚力，有吸引力，仕者、耕者欲至，商贾、行旅欲来，天下“疾其君者”欲归附其；再次，人民生活富足，百姓有恒产，足温饱，知孝悌，懂礼节，不仅自己的家庭安乐和睦，而且所有的人充满爱心，整个社会不再有受难之人。总之，是国泰民安，天下太平。他的理想社会，与柏拉图的“理想国”一样，只能是乌托邦式的空想。在古代，尤其是在那样一个“霸道”之风盛行的社会，是没有实现的可能的。</a:t>
            </a:r>
          </a:p>
        </p:txBody>
      </p:sp>
    </p:spTree>
    <p:extLst>
      <p:ext uri="{BB962C8B-B14F-4D97-AF65-F5344CB8AC3E}">
        <p14:creationId xmlns:p14="http://schemas.microsoft.com/office/powerpoint/2010/main" val="179082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2ADA72D-F45E-4754-B1EF-9C3882113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3900-B74A-490B-B4A6-2A32E6A5416E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CBD7D0C-8D07-4708-BB5E-66280E6C3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34FBE9-3E7E-4574-84E3-0C9EDF7F8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56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CBBBEC-17AC-4E60-A5A7-87F0845AF023}"/>
              </a:ext>
            </a:extLst>
          </p:cNvPr>
          <p:cNvSpPr txBox="1"/>
          <p:nvPr/>
        </p:nvSpPr>
        <p:spPr>
          <a:xfrm>
            <a:off x="251791" y="714395"/>
            <a:ext cx="1175467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比较孔子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及其弟子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和孟子在社会理想、治国理念方面的异同点。</a:t>
            </a:r>
          </a:p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明确：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侍坐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齐桓晋文之事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篇文章的思想有相通之处，如都重视安养民众。也有因论说重点不同而形成的差异，如孔子重视“为国以礼”，孟子强调“发政施仁”。就整体而言，两篇文章爱“民”望“治”，重“王”轻“霸”，推“仁”讲“礼”，比较系统地体现了儒家的社会理想和政治主张，其中的许多论断至今仍为人们认可、重视。</a:t>
            </a:r>
          </a:p>
        </p:txBody>
      </p:sp>
    </p:spTree>
    <p:extLst>
      <p:ext uri="{BB962C8B-B14F-4D97-AF65-F5344CB8AC3E}">
        <p14:creationId xmlns:p14="http://schemas.microsoft.com/office/powerpoint/2010/main" val="3353782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E600ACC-E9A0-4859-9A70-4D458E82F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8BEF-FC05-4726-A478-B9EA6AEDA705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6F47460-267E-4263-AE1F-864CA1D59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CEBF41B-1075-40B9-882E-BCF2D643E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57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D4A671-765F-4EEF-B15A-EC2490F8D03A}"/>
              </a:ext>
            </a:extLst>
          </p:cNvPr>
          <p:cNvSpPr txBox="1"/>
          <p:nvPr/>
        </p:nvSpPr>
        <p:spPr>
          <a:xfrm>
            <a:off x="371061" y="720371"/>
            <a:ext cx="1123784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写作技巧归纳</a:t>
            </a:r>
          </a:p>
          <a:p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掌握心理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因势利导。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结构严谨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说理透辟。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善用比喻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气势迫人。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运用对比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加強说理。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善用修辞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增加文釆：对比对偶排比反诘引用比喻</a:t>
            </a:r>
          </a:p>
        </p:txBody>
      </p:sp>
    </p:spTree>
    <p:extLst>
      <p:ext uri="{BB962C8B-B14F-4D97-AF65-F5344CB8AC3E}">
        <p14:creationId xmlns:p14="http://schemas.microsoft.com/office/powerpoint/2010/main" val="2908476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53BCBA9-481F-48CD-AF3D-8090B0632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67072-04C5-4981-932B-6F6C714AF584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083E8F1-9A8E-4421-974E-404D358A6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1C335C8-534B-4063-B295-5160D1F0E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58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3C45C3-5C88-4504-B10D-6DB23E5DC3B0}"/>
              </a:ext>
            </a:extLst>
          </p:cNvPr>
          <p:cNvSpPr txBox="1"/>
          <p:nvPr/>
        </p:nvSpPr>
        <p:spPr>
          <a:xfrm>
            <a:off x="3154017" y="2570922"/>
            <a:ext cx="48205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文言基础知识</a:t>
            </a:r>
          </a:p>
        </p:txBody>
      </p:sp>
    </p:spTree>
    <p:extLst>
      <p:ext uri="{BB962C8B-B14F-4D97-AF65-F5344CB8AC3E}">
        <p14:creationId xmlns:p14="http://schemas.microsoft.com/office/powerpoint/2010/main" val="3895033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198A117-8134-4541-8122-E38C306FA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2A120-F398-4C08-B907-850FE2254F79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609C507-9CE3-4585-9EB8-01DD3E0FC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05B223-A69A-467D-9092-77666D897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59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6B7F31-2107-43D0-A413-2F22DCEB7825}"/>
              </a:ext>
            </a:extLst>
          </p:cNvPr>
          <p:cNvSpPr txBox="1"/>
          <p:nvPr/>
        </p:nvSpPr>
        <p:spPr>
          <a:xfrm>
            <a:off x="344557" y="607586"/>
            <a:ext cx="11489634" cy="4486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一、通假字</a:t>
            </a: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无以，则王乎。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然则废衅钟与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本文有多处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王说。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为长者折枝。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刑于寡妻。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BAB37B-58DB-46C5-8EC7-712C38D3999E}"/>
              </a:ext>
            </a:extLst>
          </p:cNvPr>
          <p:cNvSpPr txBox="1"/>
          <p:nvPr/>
        </p:nvSpPr>
        <p:spPr>
          <a:xfrm>
            <a:off x="4038600" y="141287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以，通“已”，停止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9B1F14-D393-49F8-8C6E-876ABCC97835}"/>
              </a:ext>
            </a:extLst>
          </p:cNvPr>
          <p:cNvSpPr txBox="1"/>
          <p:nvPr/>
        </p:nvSpPr>
        <p:spPr>
          <a:xfrm>
            <a:off x="1696278" y="2633369"/>
            <a:ext cx="70899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与，通“欤”，语气词，表疑问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2E37BC-0CF0-42DD-BF11-F2B2794D1CFF}"/>
              </a:ext>
            </a:extLst>
          </p:cNvPr>
          <p:cNvSpPr txBox="1"/>
          <p:nvPr/>
        </p:nvSpPr>
        <p:spPr>
          <a:xfrm>
            <a:off x="2514600" y="3264347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说，通“悦”，高兴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E3B12A-2B44-4D01-BD98-52087BE7A381}"/>
              </a:ext>
            </a:extLst>
          </p:cNvPr>
          <p:cNvSpPr txBox="1"/>
          <p:nvPr/>
        </p:nvSpPr>
        <p:spPr>
          <a:xfrm>
            <a:off x="3472070" y="3882073"/>
            <a:ext cx="54598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枝，通“肢”，肢体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47A1996-5766-4E2D-B13D-A6C0E59D27A3}"/>
              </a:ext>
            </a:extLst>
          </p:cNvPr>
          <p:cNvSpPr txBox="1"/>
          <p:nvPr/>
        </p:nvSpPr>
        <p:spPr>
          <a:xfrm>
            <a:off x="3352800" y="4456241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刑，通“型”，作榜样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5840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7E3891-F2E4-4CEE-8D82-59F6545E4B66}"/>
              </a:ext>
            </a:extLst>
          </p:cNvPr>
          <p:cNvSpPr txBox="1"/>
          <p:nvPr/>
        </p:nvSpPr>
        <p:spPr>
          <a:xfrm>
            <a:off x="66261" y="17231"/>
            <a:ext cx="12032975" cy="6986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的思想和当时的社会：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任何一种哲学，都会创立自己的理想世界。比起道家的小国寡民、佛家的因果报应来说，儒家的集大成思想家孟子的理想世界则诱人得多。孟子提出了一幅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君民同乐、仁义并施的王道乐土和太平盛世的理想图景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。这对于王者来说，自然是最好不过了，有什么比百姓归附，国力强盛更令他们满意的呢？对于老百姓来说，也是如此，有谁不乐意做太平盛世的人呢？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孟子的思想能够流传久远的原因还远不只于此。在孟子的大思想的统摄之下，孟子的“王道”思想，宣传仁政，还提出“民为贵，社稷次之，君为轻”的民本思想，这充分体现了社会的民主和文明的正当的进步趋势，反映了大多数人的愿望，顺应了时代潮流，这就使他的学说有着深厚的民众基础，容易为多数人接受；而作为统治者，既然能够“王天下”，那么，这种学说就正好可以用来作为自己统治社会的工具，所以，他们会极力推行孟子的学说。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1EB6C1-6F4C-4EF4-8679-C02AB55B2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13799-8ED1-48D6-B483-024E712CB8FB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60DF74B-3CF3-4915-9FCB-85AA33D6E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E76A5CC-0570-4D2B-918B-97D48DDAC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07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349E8AD-0FCA-4237-9DCC-EF261FF1F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CB94-F962-4447-8730-84324FE66D1D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2C1B045-660D-4102-A339-9266B6111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D666BA-13C1-4294-B990-F92B7FD59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60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40C06B-9674-4D51-A391-D5F4F36DC536}"/>
              </a:ext>
            </a:extLst>
          </p:cNvPr>
          <p:cNvSpPr txBox="1"/>
          <p:nvPr/>
        </p:nvSpPr>
        <p:spPr>
          <a:xfrm>
            <a:off x="331304" y="584175"/>
            <a:ext cx="1156914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6.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然则王之所大欲，可知已。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7.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盖亦反其本矣。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8.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行旅皆欲出于王之涂。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其君者皆欲赴愬于王。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10.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是罔民也。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颁白者不负戴于道路矣。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2713A97-F29D-424E-8C45-79BCE133E98A}"/>
              </a:ext>
            </a:extLst>
          </p:cNvPr>
          <p:cNvSpPr txBox="1"/>
          <p:nvPr/>
        </p:nvSpPr>
        <p:spPr>
          <a:xfrm>
            <a:off x="331304" y="584175"/>
            <a:ext cx="115293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           已，通“矣”，语气词，相当于“了”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E356023-D433-4618-9E9E-B7C673F22B53}"/>
              </a:ext>
            </a:extLst>
          </p:cNvPr>
          <p:cNvSpPr txBox="1"/>
          <p:nvPr/>
        </p:nvSpPr>
        <p:spPr>
          <a:xfrm>
            <a:off x="331303" y="1714428"/>
            <a:ext cx="115293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盖，通“盍”，何不；反，通“返”，回、归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817DC2-F23F-4C58-A968-0FB9D8E76646}"/>
              </a:ext>
            </a:extLst>
          </p:cNvPr>
          <p:cNvSpPr txBox="1"/>
          <p:nvPr/>
        </p:nvSpPr>
        <p:spPr>
          <a:xfrm>
            <a:off x="5360504" y="2795489"/>
            <a:ext cx="61357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涂，通“途”，道路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A042EE-7E6B-4E1C-AA8C-0EBB92E5C034}"/>
              </a:ext>
            </a:extLst>
          </p:cNvPr>
          <p:cNvSpPr txBox="1"/>
          <p:nvPr/>
        </p:nvSpPr>
        <p:spPr>
          <a:xfrm>
            <a:off x="5360504" y="3356865"/>
            <a:ext cx="61357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愬，通“诉”，控诉、控告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B5697A3-E265-40B7-8120-18EFA8EF9165}"/>
              </a:ext>
            </a:extLst>
          </p:cNvPr>
          <p:cNvSpPr txBox="1"/>
          <p:nvPr/>
        </p:nvSpPr>
        <p:spPr>
          <a:xfrm>
            <a:off x="3260034" y="3898518"/>
            <a:ext cx="84681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罔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通“网”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张开罗网捕捉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引申为陷害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AA64072-FD83-4E93-8977-5EF18A00E3FF}"/>
              </a:ext>
            </a:extLst>
          </p:cNvPr>
          <p:cNvSpPr txBox="1"/>
          <p:nvPr/>
        </p:nvSpPr>
        <p:spPr>
          <a:xfrm>
            <a:off x="1524000" y="5023722"/>
            <a:ext cx="83621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颁，通“斑”，头发花白，常比喻老人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8581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  <p:bldP spid="1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4DFD50-A1F4-4599-8193-6E2BAD86E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8758-AB66-488F-8804-4742CE4DD9C8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E907D41-3A74-4686-870D-8621C78F6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0FC911-10BF-48EB-83E5-E5053D3E2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61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4A1FE5-0CDE-425F-8C7D-16B762F1632F}"/>
              </a:ext>
            </a:extLst>
          </p:cNvPr>
          <p:cNvSpPr txBox="1"/>
          <p:nvPr/>
        </p:nvSpPr>
        <p:spPr>
          <a:xfrm>
            <a:off x="397565" y="1064932"/>
            <a:ext cx="11449878" cy="4879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二、古今异义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吾何爱一牛。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老吾老，以及人之老。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至于兄弟。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不推恩无以保妻子。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莅中国而抚四夷也。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然后从而刑之。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6E804F-78A2-46E3-BC40-FAF1F06488FE}"/>
              </a:ext>
            </a:extLst>
          </p:cNvPr>
          <p:cNvSpPr txBox="1"/>
          <p:nvPr/>
        </p:nvSpPr>
        <p:spPr>
          <a:xfrm>
            <a:off x="3581400" y="1995965"/>
            <a:ext cx="21567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爱，吝啬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D94F752-C55C-4BE5-9DC4-60A8E40E270B}"/>
              </a:ext>
            </a:extLst>
          </p:cNvPr>
          <p:cNvSpPr txBox="1"/>
          <p:nvPr/>
        </p:nvSpPr>
        <p:spPr>
          <a:xfrm>
            <a:off x="5509589" y="2586376"/>
            <a:ext cx="4217504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以及，用来推及到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184A84-CA08-446B-9BFE-C25EC839DD4F}"/>
              </a:ext>
            </a:extLst>
          </p:cNvPr>
          <p:cNvSpPr txBox="1"/>
          <p:nvPr/>
        </p:nvSpPr>
        <p:spPr>
          <a:xfrm>
            <a:off x="3246780" y="3317928"/>
            <a:ext cx="3684105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至于，推广到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C66622-98A3-4265-A7ED-A66131E9D56E}"/>
              </a:ext>
            </a:extLst>
          </p:cNvPr>
          <p:cNvSpPr txBox="1"/>
          <p:nvPr/>
        </p:nvSpPr>
        <p:spPr>
          <a:xfrm>
            <a:off x="4850295" y="3968400"/>
            <a:ext cx="40286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妻子，妻子和儿女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1BE7664-8C29-4FCC-8BC4-B493B619BF8D}"/>
              </a:ext>
            </a:extLst>
          </p:cNvPr>
          <p:cNvSpPr txBox="1"/>
          <p:nvPr/>
        </p:nvSpPr>
        <p:spPr>
          <a:xfrm>
            <a:off x="4996067" y="4614731"/>
            <a:ext cx="42175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中国，指中原一带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1EF8A76-517B-4F01-AE3A-6E02A23B7CDB}"/>
              </a:ext>
            </a:extLst>
          </p:cNvPr>
          <p:cNvSpPr txBox="1"/>
          <p:nvPr/>
        </p:nvSpPr>
        <p:spPr>
          <a:xfrm>
            <a:off x="4038600" y="5326803"/>
            <a:ext cx="3581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从而，接着就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7749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  <p:bldP spid="15" grpId="0"/>
      <p:bldP spid="1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6189109-7542-4286-9E38-C8C8ED7A3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426D5-5F51-439E-A2F1-D4974725A1FC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CCE30B3-B23C-48CE-92CD-7F16F8162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39187F-B6E4-4357-995A-92BE11AE6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62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9E0670-FDA0-4723-A366-D82AB2D04944}"/>
              </a:ext>
            </a:extLst>
          </p:cNvPr>
          <p:cNvSpPr txBox="1"/>
          <p:nvPr/>
        </p:nvSpPr>
        <p:spPr>
          <a:xfrm>
            <a:off x="265043" y="537939"/>
            <a:ext cx="11595653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三、词类活用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齐桓、晋文之事可得闻乎。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危士臣。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朝秦楚。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明足以察秋毫之末。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为肥甘不足于口与。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轻暖不足于体与。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然则小固不可以敌大。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99901C-D06D-43F5-8450-9866F6C58593}"/>
              </a:ext>
            </a:extLst>
          </p:cNvPr>
          <p:cNvSpPr txBox="1"/>
          <p:nvPr/>
        </p:nvSpPr>
        <p:spPr>
          <a:xfrm>
            <a:off x="6351104" y="1306852"/>
            <a:ext cx="50026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闻，使动，使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听到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7CB19B-DE96-4D97-A996-6B80787CEAC4}"/>
              </a:ext>
            </a:extLst>
          </p:cNvPr>
          <p:cNvSpPr txBox="1"/>
          <p:nvPr/>
        </p:nvSpPr>
        <p:spPr>
          <a:xfrm>
            <a:off x="2507974" y="1867978"/>
            <a:ext cx="59734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危：使动，使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受到危害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FE7A98A-850F-455B-8158-950B0DD5B826}"/>
              </a:ext>
            </a:extLst>
          </p:cNvPr>
          <p:cNvSpPr txBox="1"/>
          <p:nvPr/>
        </p:nvSpPr>
        <p:spPr>
          <a:xfrm>
            <a:off x="2507974" y="2398930"/>
            <a:ext cx="61026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朝，使动，使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来朝见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A0F6A63-949F-488C-9BCF-FD4A561EF4D5}"/>
              </a:ext>
            </a:extLst>
          </p:cNvPr>
          <p:cNvSpPr txBox="1"/>
          <p:nvPr/>
        </p:nvSpPr>
        <p:spPr>
          <a:xfrm>
            <a:off x="4750905" y="2929882"/>
            <a:ext cx="61026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明，形容词作名词，视力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B8399A9-1F1F-45C5-BDBC-C5B53FC7F5E8}"/>
              </a:ext>
            </a:extLst>
          </p:cNvPr>
          <p:cNvSpPr txBox="1"/>
          <p:nvPr/>
        </p:nvSpPr>
        <p:spPr>
          <a:xfrm>
            <a:off x="4787345" y="3474803"/>
            <a:ext cx="68480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肥甘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形容词作名词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肥美的食物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1CBAB68-49FB-4AAA-BC0A-67300FA9ADD2}"/>
              </a:ext>
            </a:extLst>
          </p:cNvPr>
          <p:cNvSpPr txBox="1"/>
          <p:nvPr/>
        </p:nvSpPr>
        <p:spPr>
          <a:xfrm>
            <a:off x="4257260" y="4035212"/>
            <a:ext cx="71926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轻暖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形容词作名词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轻暖的衣服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0166EF1-DDAE-4BB0-A1AE-B3181A35965D}"/>
              </a:ext>
            </a:extLst>
          </p:cNvPr>
          <p:cNvSpPr txBox="1"/>
          <p:nvPr/>
        </p:nvSpPr>
        <p:spPr>
          <a:xfrm>
            <a:off x="758686" y="5177707"/>
            <a:ext cx="97237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，形容词作名词，小的国家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大的国家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9179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7" grpId="0"/>
      <p:bldP spid="1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E7E6D98-77A8-40A5-A470-F0F6766FB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0D10D-7F27-4AC9-8101-7E03A2D2641F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EE71778-FD1A-49DB-95A9-F4D64B81E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5B687A-B972-4EF0-9874-E461226E5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63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C625EE-0E3F-42B8-805F-AA186D5A2B57}"/>
              </a:ext>
            </a:extLst>
          </p:cNvPr>
          <p:cNvSpPr txBox="1"/>
          <p:nvPr/>
        </p:nvSpPr>
        <p:spPr>
          <a:xfrm>
            <a:off x="251791" y="339951"/>
            <a:ext cx="11741426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寡固不可以敌众。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弱固不可以敌强。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是以君子远庖厨也。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老①吾老②，以及人之老②。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幼①吾幼②，以及人之幼②。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刑于寡妻。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然后从而刑之。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15.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是罔民也。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8A9DFF-6631-4B86-A9F0-B89D8D01BBA2}"/>
              </a:ext>
            </a:extLst>
          </p:cNvPr>
          <p:cNvSpPr txBox="1"/>
          <p:nvPr/>
        </p:nvSpPr>
        <p:spPr>
          <a:xfrm>
            <a:off x="371061" y="366455"/>
            <a:ext cx="114631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   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，形容词作名词，人口稀少的国家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人口众多的国家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E8C07F-9CBF-4376-B848-38B871FD353F}"/>
              </a:ext>
            </a:extLst>
          </p:cNvPr>
          <p:cNvSpPr txBox="1"/>
          <p:nvPr/>
        </p:nvSpPr>
        <p:spPr>
          <a:xfrm>
            <a:off x="371061" y="1290191"/>
            <a:ext cx="1144987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   弱，形容词作名词，弱小的国家；强，形容词作名词，强大的国家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9864C47-A882-454C-8EEE-41F0E7ACF64F}"/>
              </a:ext>
            </a:extLst>
          </p:cNvPr>
          <p:cNvSpPr txBox="1"/>
          <p:nvPr/>
        </p:nvSpPr>
        <p:spPr>
          <a:xfrm>
            <a:off x="4634945" y="2287897"/>
            <a:ext cx="51451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远，形容词作动词，远离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5C4363-0738-409C-B3F2-C7D1CF7FD283}"/>
              </a:ext>
            </a:extLst>
          </p:cNvPr>
          <p:cNvSpPr txBox="1"/>
          <p:nvPr/>
        </p:nvSpPr>
        <p:spPr>
          <a:xfrm>
            <a:off x="371061" y="2774435"/>
            <a:ext cx="1144987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             老①，形容词作动词，尊敬，爱护；老②，形容词作名词，老人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295FD06-BD86-4218-A086-F362586E2F28}"/>
              </a:ext>
            </a:extLst>
          </p:cNvPr>
          <p:cNvSpPr txBox="1"/>
          <p:nvPr/>
        </p:nvSpPr>
        <p:spPr>
          <a:xfrm>
            <a:off x="371061" y="3727017"/>
            <a:ext cx="1144987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             幼①，形容词作动词，爱护；幼②，形容词作名词，幼儿，孩童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61305BB-188C-427F-942F-7140E20E0B61}"/>
              </a:ext>
            </a:extLst>
          </p:cNvPr>
          <p:cNvSpPr txBox="1"/>
          <p:nvPr/>
        </p:nvSpPr>
        <p:spPr>
          <a:xfrm>
            <a:off x="2905538" y="4732502"/>
            <a:ext cx="71263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刑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通“型”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),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名词作动词，作榜样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C16F4EE-AABF-41F8-94FE-9F96589F3DFD}"/>
              </a:ext>
            </a:extLst>
          </p:cNvPr>
          <p:cNvSpPr txBox="1"/>
          <p:nvPr/>
        </p:nvSpPr>
        <p:spPr>
          <a:xfrm>
            <a:off x="3664226" y="5234360"/>
            <a:ext cx="61158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刑，名词作动词，处罚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66DE389-AFF5-445F-B0A3-C086FFE6EE10}"/>
              </a:ext>
            </a:extLst>
          </p:cNvPr>
          <p:cNvSpPr txBox="1"/>
          <p:nvPr/>
        </p:nvSpPr>
        <p:spPr>
          <a:xfrm>
            <a:off x="371061" y="5744352"/>
            <a:ext cx="1144987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罔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通“网”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),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名词作动词，张开罗网捕捉，引申为陷害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196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/>
      <p:bldP spid="2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383D526-BF8C-4CDC-B5C6-83AB812DB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B7291-D7F1-41FA-BC4F-5300436A716E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E648581-7941-4BCF-B2E2-2BCC865F8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A2EB604-645D-44C4-8E63-9045B4825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64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4C7301-8717-4429-B234-8D5E71426C37}"/>
              </a:ext>
            </a:extLst>
          </p:cNvPr>
          <p:cNvSpPr txBox="1"/>
          <p:nvPr/>
        </p:nvSpPr>
        <p:spPr>
          <a:xfrm>
            <a:off x="397565" y="735955"/>
            <a:ext cx="6188765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四、特殊句式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判断句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是乃仁术也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夫子之谓也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是诚不能也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4.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是折枝之类也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5.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是罔民也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被动句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百姓之不见保。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317386-2714-4EBA-ABBE-92744B3C3AB2}"/>
              </a:ext>
            </a:extLst>
          </p:cNvPr>
          <p:cNvSpPr txBox="1"/>
          <p:nvPr/>
        </p:nvSpPr>
        <p:spPr>
          <a:xfrm>
            <a:off x="4651513" y="5475714"/>
            <a:ext cx="38033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见，表示被动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748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834FE24-1AB9-4BBC-8F63-FF9D4F0F8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67F7-7710-468E-ACB9-72ACC7A8F555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C2B04F6-E57D-4AAD-BADA-0F3550712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4B24BB-F85A-4588-BE78-C6F5E010E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65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A90336-5B35-4DEB-8B62-7483C49A47A5}"/>
              </a:ext>
            </a:extLst>
          </p:cNvPr>
          <p:cNvSpPr txBox="1"/>
          <p:nvPr/>
        </p:nvSpPr>
        <p:spPr>
          <a:xfrm>
            <a:off x="490331" y="1110662"/>
            <a:ext cx="4757528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省略句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臣闻之胡龁曰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将以衅钟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将以求吾所大欲也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及陷于罪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必使仰足以事父母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BAE61A-A3AA-4ABE-A997-51084BC1BEDD}"/>
              </a:ext>
            </a:extLst>
          </p:cNvPr>
          <p:cNvSpPr txBox="1"/>
          <p:nvPr/>
        </p:nvSpPr>
        <p:spPr>
          <a:xfrm>
            <a:off x="5493029" y="1110662"/>
            <a:ext cx="6082747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省略句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臣闻之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（于）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胡龁曰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将以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（之）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衅钟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将以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（之）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求吾所大欲也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（其）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陷于罪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必使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（之）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仰足以事父母</a:t>
            </a:r>
          </a:p>
        </p:txBody>
      </p:sp>
    </p:spTree>
    <p:extLst>
      <p:ext uri="{BB962C8B-B14F-4D97-AF65-F5344CB8AC3E}">
        <p14:creationId xmlns:p14="http://schemas.microsoft.com/office/powerpoint/2010/main" val="2252795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DFB562E-1E6B-4E78-A4D2-32F025727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30F8E-D38B-4093-9541-3D7564F4E1EA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9FAADF6-AFF9-4BD5-9EAE-875CDF9D9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4D527B-709F-441B-BD37-9B58D1F36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66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322D93-30E3-436B-9EAF-7A3566835546}"/>
              </a:ext>
            </a:extLst>
          </p:cNvPr>
          <p:cNvSpPr txBox="1"/>
          <p:nvPr/>
        </p:nvSpPr>
        <p:spPr>
          <a:xfrm>
            <a:off x="357809" y="685807"/>
            <a:ext cx="11516139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宾语前置句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臣未之闻也。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莫之能御也。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未之有也。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何由知吾可也。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C111D9-B244-46BC-91EC-AA32D961F418}"/>
              </a:ext>
            </a:extLst>
          </p:cNvPr>
          <p:cNvSpPr txBox="1"/>
          <p:nvPr/>
        </p:nvSpPr>
        <p:spPr>
          <a:xfrm>
            <a:off x="357809" y="1243185"/>
            <a:ext cx="114763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否定句中代词做宾语前置，即“臣未闻之也”，之，代词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C8DEEE-62AC-4A16-898F-0F278F0A9C39}"/>
              </a:ext>
            </a:extLst>
          </p:cNvPr>
          <p:cNvSpPr txBox="1"/>
          <p:nvPr/>
        </p:nvSpPr>
        <p:spPr>
          <a:xfrm>
            <a:off x="357809" y="2356370"/>
            <a:ext cx="114763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否定句中代词做宾语前置，即“莫能御之也”，之，代词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822FDF-10EB-4259-81CC-C77C582F6262}"/>
              </a:ext>
            </a:extLst>
          </p:cNvPr>
          <p:cNvSpPr txBox="1"/>
          <p:nvPr/>
        </p:nvSpPr>
        <p:spPr>
          <a:xfrm>
            <a:off x="357808" y="3456299"/>
            <a:ext cx="114763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否定句中代词做宾语前置，即“未有也”，之，起提宾作用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E1F721E-5EB8-46CC-B2A1-62950E24AC5B}"/>
              </a:ext>
            </a:extLst>
          </p:cNvPr>
          <p:cNvSpPr txBox="1"/>
          <p:nvPr/>
        </p:nvSpPr>
        <p:spPr>
          <a:xfrm>
            <a:off x="357805" y="4607937"/>
            <a:ext cx="114763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   疑问句中代词做宾语前置，即“由何知吾可也”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296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E92E62F-D0D6-4C81-9DA6-111216B7F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3FC2F-C092-4DFB-ABD0-324999DA4A08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D7EAFB-E931-4F2E-9796-FA1E53EE5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D561598-0069-4123-A3BA-EF47802CB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67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DE6A47-E706-4B09-B364-65DB3FB13040}"/>
              </a:ext>
            </a:extLst>
          </p:cNvPr>
          <p:cNvSpPr txBox="1"/>
          <p:nvPr/>
        </p:nvSpPr>
        <p:spPr>
          <a:xfrm>
            <a:off x="384313" y="882499"/>
            <a:ext cx="11330609" cy="3992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牛何之。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lvl="0">
              <a:lnSpc>
                <a:spcPct val="120000"/>
              </a:lnSpc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6.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何以异。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7.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夫子之谓也。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8.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然则一羽之不举。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舆薪之不见。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1BEF22-F067-4454-AF3D-85414545B3F2}"/>
              </a:ext>
            </a:extLst>
          </p:cNvPr>
          <p:cNvSpPr txBox="1"/>
          <p:nvPr/>
        </p:nvSpPr>
        <p:spPr>
          <a:xfrm>
            <a:off x="2610677" y="882499"/>
            <a:ext cx="919700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疑问句中代词宾语前置，即“牛之何”，此处“之”是动词，去、往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39279C-A34F-4FCB-874A-7EA6572B8BA4}"/>
              </a:ext>
            </a:extLst>
          </p:cNvPr>
          <p:cNvSpPr txBox="1"/>
          <p:nvPr/>
        </p:nvSpPr>
        <p:spPr>
          <a:xfrm>
            <a:off x="2617303" y="2251288"/>
            <a:ext cx="81567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疑问句中代词宾语前置，即“以何异”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3EB5E4D-AA8A-489D-8B11-E61E853EB4F2}"/>
              </a:ext>
            </a:extLst>
          </p:cNvPr>
          <p:cNvSpPr txBox="1"/>
          <p:nvPr/>
        </p:nvSpPr>
        <p:spPr>
          <a:xfrm>
            <a:off x="3458811" y="2911661"/>
            <a:ext cx="83058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即“谓夫子也”，之，宾语前置的标志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3C96BC8-FE6C-4CDB-9689-5FA560FBAC09}"/>
              </a:ext>
            </a:extLst>
          </p:cNvPr>
          <p:cNvSpPr txBox="1"/>
          <p:nvPr/>
        </p:nvSpPr>
        <p:spPr>
          <a:xfrm>
            <a:off x="4465982" y="3570166"/>
            <a:ext cx="75404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即“不举一羽”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之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宾语前置的标志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00EB785-5EE0-46A0-A552-17ABA31841BA}"/>
              </a:ext>
            </a:extLst>
          </p:cNvPr>
          <p:cNvSpPr txBox="1"/>
          <p:nvPr/>
        </p:nvSpPr>
        <p:spPr>
          <a:xfrm>
            <a:off x="3458811" y="4268427"/>
            <a:ext cx="8305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即“不见舆薪”，之，宾语前置的标志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4823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75B7D79-3265-4B00-BE2C-E6633FB93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5E7B5-D3AA-4E3D-804C-B7DA7657DA65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4F23232-0B82-43B2-96DB-822CBEB12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2E21F23-6C6C-4CDE-870B-E732BCD1C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68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5CBF59-6E1D-44F1-9381-E3780E824252}"/>
              </a:ext>
            </a:extLst>
          </p:cNvPr>
          <p:cNvSpPr txBox="1"/>
          <p:nvPr/>
        </p:nvSpPr>
        <p:spPr>
          <a:xfrm>
            <a:off x="371061" y="699845"/>
            <a:ext cx="11449878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状语后置句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王坐于堂上。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构怨于诸侯。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使天下仕者皆欲立于王之朝。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我非爱其财，而易之以羊也。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树之以桑。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ADF56B-A06E-46D4-86A5-82AF0CD2900E}"/>
              </a:ext>
            </a:extLst>
          </p:cNvPr>
          <p:cNvSpPr txBox="1"/>
          <p:nvPr/>
        </p:nvSpPr>
        <p:spPr>
          <a:xfrm>
            <a:off x="437322" y="4495586"/>
            <a:ext cx="113173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主谓倒置句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宜乎百姓之谓我爱也。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96E898-09B1-4D69-AB5A-4BC55E5ED3C6}"/>
              </a:ext>
            </a:extLst>
          </p:cNvPr>
          <p:cNvSpPr txBox="1"/>
          <p:nvPr/>
        </p:nvSpPr>
        <p:spPr>
          <a:xfrm>
            <a:off x="5337316" y="504958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即“百姓之谓我爱也，宜乎”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DC0BBC5-D0B0-4C3F-87AA-90DE7791E95B}"/>
              </a:ext>
            </a:extLst>
          </p:cNvPr>
          <p:cNvSpPr txBox="1"/>
          <p:nvPr/>
        </p:nvSpPr>
        <p:spPr>
          <a:xfrm>
            <a:off x="4038600" y="132010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即“王于堂上坐”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95828C-9496-42F8-9290-A11CA8539027}"/>
              </a:ext>
            </a:extLst>
          </p:cNvPr>
          <p:cNvSpPr txBox="1"/>
          <p:nvPr/>
        </p:nvSpPr>
        <p:spPr>
          <a:xfrm>
            <a:off x="3816625" y="186085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即“于诸侯构怨”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7383AE4-6C92-41A7-9553-81238CB5DF5C}"/>
              </a:ext>
            </a:extLst>
          </p:cNvPr>
          <p:cNvSpPr txBox="1"/>
          <p:nvPr/>
        </p:nvSpPr>
        <p:spPr>
          <a:xfrm>
            <a:off x="6679096" y="2428036"/>
            <a:ext cx="49795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即“皆欲于王之朝立”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291691D-75EC-4B10-88D9-19E08074626F}"/>
              </a:ext>
            </a:extLst>
          </p:cNvPr>
          <p:cNvSpPr txBox="1"/>
          <p:nvPr/>
        </p:nvSpPr>
        <p:spPr>
          <a:xfrm>
            <a:off x="6864625" y="3003060"/>
            <a:ext cx="4489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即“而以羊易之”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D4524C5-6AA8-4F44-9BB0-47894ABEA369}"/>
              </a:ext>
            </a:extLst>
          </p:cNvPr>
          <p:cNvSpPr txBox="1"/>
          <p:nvPr/>
        </p:nvSpPr>
        <p:spPr>
          <a:xfrm>
            <a:off x="3048000" y="3531389"/>
            <a:ext cx="36310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即“以桑树之”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9491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3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D3AAFF-33B8-47CB-9EE4-B686B48C76D9}"/>
              </a:ext>
            </a:extLst>
          </p:cNvPr>
          <p:cNvSpPr txBox="1"/>
          <p:nvPr/>
        </p:nvSpPr>
        <p:spPr>
          <a:xfrm>
            <a:off x="324678" y="823005"/>
            <a:ext cx="1154264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①性本善。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凡人都可以为尧舜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民为贵，社稷次之，君为轻。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民本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穷则独善其身，达则兼济天下。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封建时代士大夫出世进退的准则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富贵不能淫，贫贱不能移，威武不能屈。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保有气节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劳心者治人，劳力者治于人。治于人者食于人，治人者食人，天下之通义也。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在哲学上提出以“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民贵君轻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”为中心的“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仁政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”主张。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8B79ED9-B71B-4989-A612-ED49B2888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83F04-9906-4C6A-A05A-432EC0FF0359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948BAF5-22AA-4285-BF0D-FC69C4E07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E050CB-7C5D-41B1-8D82-6F6D43F41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37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BC06744-3D59-457E-9A1B-EADD648C8DF4}"/>
              </a:ext>
            </a:extLst>
          </p:cNvPr>
          <p:cNvSpPr txBox="1"/>
          <p:nvPr/>
        </p:nvSpPr>
        <p:spPr>
          <a:xfrm>
            <a:off x="344557" y="991392"/>
            <a:ext cx="1148963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题解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：“齐桓晋文”指齐桓公、晋文公，先后是春秋时候的霸主；“事”，事业，就是用武力称霸于诸侯的事业。本文是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问答体散文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，记述了孟子与齐宣王的一次谈话。齐桓共、晋文公实行的是霸道，而文中齐宣王以此为话题展开问询，孟子转移了话题，而谈论“王道”，认为“霸道”不可行。全篇都是一问一答，在问答中展开辩论。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E208DE3-FB0D-45D3-9F2F-15B8A44CB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2B33-FED1-43D7-B192-4AEE1ED5FAE1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6744978-0506-49DD-8D18-15DD401C3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D940B47-8BB1-4713-BDEC-97F9E1E34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84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4C2A5F-F721-423B-9406-C006BFE21240}"/>
              </a:ext>
            </a:extLst>
          </p:cNvPr>
          <p:cNvSpPr txBox="1"/>
          <p:nvPr/>
        </p:nvSpPr>
        <p:spPr>
          <a:xfrm>
            <a:off x="291547" y="918368"/>
            <a:ext cx="11648661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的时代意义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当时的社会背景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：①争地以战，杀人盈野；争城以战，杀人盈城。②庖有肥肉，厩有肥马；民有饥色，野有饿莩。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时代意义：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孟子的思想具有明显的进步性。其思想核心就是“民本思想”。民贵君轻，在今天看来，它至少包括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重视国家利益、反对特权意识、保护人民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多方面的含义。这种社会变革时期的新观念，正符合人民的愿望，具有一定的人道主义精神，至今在我们的思想领域里有着重大影响。孟子的追求是一种对社会出路的探索，他的求真的追求精神也是值得今天我们学习的。另外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的散文成就极高，作为文化精粹，我们当然有研究、借鉴、继承和发扬的必要。 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D5DEF7F-8C7B-45F1-8978-D2508DF9D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E1D7-FF59-4ABD-A100-7678BD340FD2}" type="datetime1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598403-0EF0-4202-8286-E511505BA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135AA35-64F5-4EAF-83E8-5C16A3556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3678E-5140-426D-B779-98423CBD8B3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65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</TotalTime>
  <Words>7963</Words>
  <Application>Microsoft Office PowerPoint</Application>
  <PresentationFormat>宽屏</PresentationFormat>
  <Paragraphs>674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6" baseType="lpstr">
      <vt:lpstr>等线</vt:lpstr>
      <vt:lpstr>等线 Light</vt:lpstr>
      <vt:lpstr>楷体</vt:lpstr>
      <vt:lpstr>宋体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第一部分</vt:lpstr>
      <vt:lpstr>第一层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Windows 用户</cp:lastModifiedBy>
  <cp:revision>46</cp:revision>
  <dcterms:created xsi:type="dcterms:W3CDTF">2021-03-05T14:47:42Z</dcterms:created>
  <dcterms:modified xsi:type="dcterms:W3CDTF">2021-03-10T03:40:55Z</dcterms:modified>
</cp:coreProperties>
</file>