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9"/>
  </p:notesMasterIdLst>
  <p:sldIdLst>
    <p:sldId id="456" r:id="rId4"/>
    <p:sldId id="447" r:id="rId5"/>
    <p:sldId id="385" r:id="rId6"/>
    <p:sldId id="437" r:id="rId7"/>
    <p:sldId id="386" r:id="rId8"/>
    <p:sldId id="397" r:id="rId10"/>
    <p:sldId id="439" r:id="rId11"/>
    <p:sldId id="445" r:id="rId12"/>
    <p:sldId id="440" r:id="rId13"/>
    <p:sldId id="466" r:id="rId14"/>
  </p:sldIdLst>
  <p:sldSz cx="12192000" cy="6858000"/>
  <p:notesSz cx="6858000" cy="9144000"/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FF"/>
    <a:srgbClr val="FF0000"/>
    <a:srgbClr val="0C9337"/>
    <a:srgbClr val="23D715"/>
    <a:srgbClr val="1CF0DC"/>
    <a:srgbClr val="26E606"/>
    <a:srgbClr val="6EAF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595"/>
    <p:restoredTop sz="96871"/>
  </p:normalViewPr>
  <p:slideViewPr>
    <p:cSldViewPr snapToGrid="0" snapToObjects="1">
      <p:cViewPr>
        <p:scale>
          <a:sx n="75" d="100"/>
          <a:sy n="75" d="100"/>
        </p:scale>
        <p:origin x="-384" y="-72"/>
      </p:cViewPr>
      <p:guideLst>
        <p:guide orient="horz" pos="2162"/>
        <p:guide pos="377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noProof="1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53EA8BE-3F55-4C61-9BE5-975E5FC136C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934C11-27E5-4AC2-BF72-6792BC0ECC3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F88F14-A399-4DF8-8CB8-CF6CEB204F6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EDBCE8-1E0D-4476-B9DD-3E85AD38783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561"/>
            <a:ext cx="10363200" cy="1470116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440"/>
            <a:ext cx="8534400" cy="175270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79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5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1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54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50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46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29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>
                    <a:tint val="75000"/>
                  </a:srgb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168BE9D2-4ABF-48BA-9240-1B9AA3C8537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>
                    <a:tint val="75000"/>
                  </a:srgb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>
                    <a:tint val="75000"/>
                  </a:srgb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7A60286-66A2-4293-9ACB-3681455EF31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 advTm="2000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7173"/>
            <a:ext cx="10363200" cy="1362160"/>
          </a:xfrm>
          <a:prstGeom prst="rect">
            <a:avLst/>
          </a:prstGeom>
        </p:spPr>
        <p:txBody>
          <a:bodyPr anchor="t"/>
          <a:lstStyle>
            <a:lvl1pPr algn="l">
              <a:defRPr sz="533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893"/>
            <a:ext cx="10363200" cy="150028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65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7930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3pPr>
            <a:lvl4pPr marL="182753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4pPr>
            <a:lvl5pPr marL="243713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5pPr>
            <a:lvl6pPr marL="304546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6pPr>
            <a:lvl7pPr marL="365506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7pPr>
            <a:lvl8pPr marL="426466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8pPr>
            <a:lvl9pPr marL="487299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>
                    <a:tint val="75000"/>
                  </a:srgb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A010DFE-1A96-46E4-A0D4-FA92BBCD1E1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>
                    <a:tint val="75000"/>
                  </a:srgb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>
                    <a:tint val="75000"/>
                  </a:srgb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A543ADC-62FA-4CAD-8B27-156B3A64C32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 advTm="2000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4656"/>
            <a:ext cx="10972800" cy="1143071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1" y="1200226"/>
            <a:ext cx="5384800" cy="3394285"/>
          </a:xfrm>
          <a:prstGeom prst="rect">
            <a:avLst/>
          </a:prstGeom>
        </p:spPr>
        <p:txBody>
          <a:bodyPr/>
          <a:lstStyle>
            <a:lvl1pPr>
              <a:defRPr sz="3730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200226"/>
            <a:ext cx="5384800" cy="3394285"/>
          </a:xfrm>
          <a:prstGeom prst="rect">
            <a:avLst/>
          </a:prstGeom>
        </p:spPr>
        <p:txBody>
          <a:bodyPr/>
          <a:lstStyle>
            <a:lvl1pPr>
              <a:defRPr sz="3730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>
                    <a:tint val="75000"/>
                  </a:srgb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4647E3E-C32C-4150-989F-1ED7291CE10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>
                    <a:tint val="75000"/>
                  </a:srgb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>
                    <a:tint val="75000"/>
                  </a:srgb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7B781A5-F418-4BCF-946B-2CB267A540D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 advTm="2000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4656"/>
            <a:ext cx="10972800" cy="114307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209"/>
            <a:ext cx="5386917" cy="63980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7930" indent="0">
              <a:buNone/>
              <a:defRPr sz="2400" b="1"/>
            </a:lvl3pPr>
            <a:lvl4pPr marL="1827530" indent="0">
              <a:buNone/>
              <a:defRPr sz="2135" b="1"/>
            </a:lvl4pPr>
            <a:lvl5pPr marL="2437130" indent="0">
              <a:buNone/>
              <a:defRPr sz="2135" b="1"/>
            </a:lvl5pPr>
            <a:lvl6pPr marL="3045460" indent="0">
              <a:buNone/>
              <a:defRPr sz="2135" b="1"/>
            </a:lvl6pPr>
            <a:lvl7pPr marL="3655060" indent="0">
              <a:buNone/>
              <a:defRPr sz="2135" b="1"/>
            </a:lvl7pPr>
            <a:lvl8pPr marL="4264660" indent="0">
              <a:buNone/>
              <a:defRPr sz="2135" b="1"/>
            </a:lvl8pPr>
            <a:lvl9pPr marL="4872990" indent="0">
              <a:buNone/>
              <a:defRPr sz="2135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5011"/>
            <a:ext cx="5386917" cy="395153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2" y="1535209"/>
            <a:ext cx="5389033" cy="63980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7930" indent="0">
              <a:buNone/>
              <a:defRPr sz="2400" b="1"/>
            </a:lvl3pPr>
            <a:lvl4pPr marL="1827530" indent="0">
              <a:buNone/>
              <a:defRPr sz="2135" b="1"/>
            </a:lvl4pPr>
            <a:lvl5pPr marL="2437130" indent="0">
              <a:buNone/>
              <a:defRPr sz="2135" b="1"/>
            </a:lvl5pPr>
            <a:lvl6pPr marL="3045460" indent="0">
              <a:buNone/>
              <a:defRPr sz="2135" b="1"/>
            </a:lvl6pPr>
            <a:lvl7pPr marL="3655060" indent="0">
              <a:buNone/>
              <a:defRPr sz="2135" b="1"/>
            </a:lvl7pPr>
            <a:lvl8pPr marL="4264660" indent="0">
              <a:buNone/>
              <a:defRPr sz="2135" b="1"/>
            </a:lvl8pPr>
            <a:lvl9pPr marL="4872990" indent="0">
              <a:buNone/>
              <a:defRPr sz="2135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2" y="2175011"/>
            <a:ext cx="5389033" cy="395153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>
                    <a:tint val="75000"/>
                  </a:srgb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AF4963D-1D3D-46D5-8B53-FC2BEA0319B0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>
                    <a:tint val="75000"/>
                  </a:srgb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>
                    <a:tint val="75000"/>
                  </a:srgb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61CED957-3EA0-4B89-87A8-56C55DD593E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 advTm="2000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4656"/>
            <a:ext cx="10972800" cy="1143071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>
                    <a:tint val="75000"/>
                  </a:srgb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A8EA699-C4A8-4AEB-BC9D-C956455D7EE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>
                    <a:tint val="75000"/>
                  </a:srgb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>
                    <a:tint val="75000"/>
                  </a:srgb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BB7AC24-CCC5-4BD8-907B-A98EAE9FA2A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 advTm="2000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4" y="273070"/>
            <a:ext cx="4011084" cy="1162122"/>
          </a:xfrm>
          <a:prstGeom prst="rect">
            <a:avLst/>
          </a:prstGeo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70"/>
            <a:ext cx="6815667" cy="5853475"/>
          </a:xfrm>
          <a:prstGeom prst="rect">
            <a:avLst/>
          </a:prstGeom>
        </p:spPr>
        <p:txBody>
          <a:bodyPr/>
          <a:lstStyle>
            <a:lvl1pPr>
              <a:defRPr sz="4265"/>
            </a:lvl1pPr>
            <a:lvl2pPr>
              <a:defRPr sz="3730"/>
            </a:lvl2pPr>
            <a:lvl3pPr>
              <a:defRPr sz="3200"/>
            </a:lvl3pPr>
            <a:lvl4pPr>
              <a:defRPr sz="2665"/>
            </a:lvl4pPr>
            <a:lvl5pPr>
              <a:defRPr sz="2665"/>
            </a:lvl5pPr>
            <a:lvl6pPr>
              <a:defRPr sz="2665"/>
            </a:lvl6pPr>
            <a:lvl7pPr>
              <a:defRPr sz="2665"/>
            </a:lvl7pPr>
            <a:lvl8pPr>
              <a:defRPr sz="2665"/>
            </a:lvl8pPr>
            <a:lvl9pPr>
              <a:defRPr sz="266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4" y="1435191"/>
            <a:ext cx="4011084" cy="469135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7930" indent="0">
              <a:buNone/>
              <a:defRPr sz="1335"/>
            </a:lvl3pPr>
            <a:lvl4pPr marL="1827530" indent="0">
              <a:buNone/>
              <a:defRPr sz="1200"/>
            </a:lvl4pPr>
            <a:lvl5pPr marL="2437130" indent="0">
              <a:buNone/>
              <a:defRPr sz="1200"/>
            </a:lvl5pPr>
            <a:lvl6pPr marL="3045460" indent="0">
              <a:buNone/>
              <a:defRPr sz="1200"/>
            </a:lvl6pPr>
            <a:lvl7pPr marL="3655060" indent="0">
              <a:buNone/>
              <a:defRPr sz="1200"/>
            </a:lvl7pPr>
            <a:lvl8pPr marL="4264660" indent="0">
              <a:buNone/>
              <a:defRPr sz="1200"/>
            </a:lvl8pPr>
            <a:lvl9pPr marL="487299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>
                    <a:tint val="75000"/>
                  </a:srgb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BCE912B-8BFA-49AD-9416-A64E5B861D2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>
                    <a:tint val="75000"/>
                  </a:srgb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>
                    <a:tint val="75000"/>
                  </a:srgb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8ADD9E0-BF44-4C41-810D-62EBC1F247A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 advTm="2000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897"/>
            <a:ext cx="7315200" cy="566773"/>
          </a:xfrm>
          <a:prstGeom prst="rect">
            <a:avLst/>
          </a:prstGeo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815"/>
            <a:ext cx="7315200" cy="411505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265"/>
            </a:lvl1pPr>
            <a:lvl2pPr marL="609600" indent="0">
              <a:buNone/>
              <a:defRPr sz="3730"/>
            </a:lvl2pPr>
            <a:lvl3pPr marL="1217930" indent="0">
              <a:buNone/>
              <a:defRPr sz="3200"/>
            </a:lvl3pPr>
            <a:lvl4pPr marL="1827530" indent="0">
              <a:buNone/>
              <a:defRPr sz="2665"/>
            </a:lvl4pPr>
            <a:lvl5pPr marL="2437130" indent="0">
              <a:buNone/>
              <a:defRPr sz="2665"/>
            </a:lvl5pPr>
            <a:lvl6pPr marL="3045460" indent="0">
              <a:buNone/>
              <a:defRPr sz="2665"/>
            </a:lvl6pPr>
            <a:lvl7pPr marL="3655060" indent="0">
              <a:buNone/>
              <a:defRPr sz="2665"/>
            </a:lvl7pPr>
            <a:lvl8pPr marL="4264660" indent="0">
              <a:buNone/>
              <a:defRPr sz="2665"/>
            </a:lvl8pPr>
            <a:lvl9pPr marL="4872990" indent="0">
              <a:buNone/>
              <a:defRPr sz="2665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671"/>
            <a:ext cx="7315200" cy="8049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7930" indent="0">
              <a:buNone/>
              <a:defRPr sz="1335"/>
            </a:lvl3pPr>
            <a:lvl4pPr marL="1827530" indent="0">
              <a:buNone/>
              <a:defRPr sz="1200"/>
            </a:lvl4pPr>
            <a:lvl5pPr marL="2437130" indent="0">
              <a:buNone/>
              <a:defRPr sz="1200"/>
            </a:lvl5pPr>
            <a:lvl6pPr marL="3045460" indent="0">
              <a:buNone/>
              <a:defRPr sz="1200"/>
            </a:lvl6pPr>
            <a:lvl7pPr marL="3655060" indent="0">
              <a:buNone/>
              <a:defRPr sz="1200"/>
            </a:lvl7pPr>
            <a:lvl8pPr marL="4264660" indent="0">
              <a:buNone/>
              <a:defRPr sz="1200"/>
            </a:lvl8pPr>
            <a:lvl9pPr marL="487299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>
                    <a:tint val="75000"/>
                  </a:srgb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CD0215F-2CC0-4B00-86E1-B03186817A33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>
                    <a:tint val="75000"/>
                  </a:srgb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>
                    <a:tint val="75000"/>
                  </a:srgb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45D7503-0202-4C8B-AE5C-0826392E9E4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 advTm="2000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4656"/>
            <a:ext cx="10972800" cy="1143071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1" y="1600302"/>
            <a:ext cx="10972800" cy="452624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>
                    <a:tint val="75000"/>
                  </a:srgb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2E307DF-AC6B-4DCB-AEF6-B88659D7D22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>
                    <a:tint val="75000"/>
                  </a:srgb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>
                    <a:tint val="75000"/>
                  </a:srgb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638C81FD-CA72-44C1-BA43-9E4625EE9EA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 advTm="2000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ACF9CF-3549-4110-8952-8D5DF4006F0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06389"/>
            <a:ext cx="2743200" cy="4388122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1" y="206389"/>
            <a:ext cx="8026400" cy="438812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>
                    <a:tint val="75000"/>
                  </a:srgb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DEF7216-FC43-4F97-B601-A1FB72C58EB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>
                    <a:tint val="75000"/>
                  </a:srgb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>
                    <a:tint val="75000"/>
                  </a:srgb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3FD488E-86A5-409D-A599-993773F4E53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 advTm="2000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0863263" y="-90488"/>
            <a:ext cx="1063625" cy="99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2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0863263" y="-90488"/>
            <a:ext cx="1063625" cy="99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2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4656"/>
            <a:ext cx="10972800" cy="1143071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1" y="1600298"/>
            <a:ext cx="10972800" cy="45262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B994C66-4B0D-4D9C-BDAD-7C84B91E170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EA25055-61DA-446D-AB15-0EC39CEAE4B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 advTm="2000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2000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EA2C24-AAA8-4098-8509-BA41A316F00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25B363-89F8-428C-89D8-D9DD784183E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3744AD-B8E3-4EC3-B541-7FF45959D25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5E8D2-240B-458F-BEB3-3A81565F4A5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B039F-EC28-4802-9AF9-CDE336DB93A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4CD219-9664-48A0-8D77-390D39762EB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AF0422-3F41-4F38-8555-065F1584854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noProof="1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CD6088E-15B0-4ABE-9F72-1E3F6B2CD7B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ransition spd="slow" advTm="2000">
    <p:random/>
  </p:transition>
  <p:txStyles>
    <p:titleStyle>
      <a:lvl1pPr algn="ctr" defTabSz="1216025" rtl="0" eaLnBrk="0" fontAlgn="base" hangingPunct="0">
        <a:spcBef>
          <a:spcPct val="0"/>
        </a:spcBef>
        <a:spcAft>
          <a:spcPct val="0"/>
        </a:spcAft>
        <a:defRPr sz="58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21602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onstantia" panose="02030602050306030303" pitchFamily="18" charset="0"/>
          <a:ea typeface="微软雅黑" panose="020B0503020204020204" pitchFamily="34" charset="-122"/>
        </a:defRPr>
      </a:lvl2pPr>
      <a:lvl3pPr algn="ctr" defTabSz="121602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onstantia" panose="02030602050306030303" pitchFamily="18" charset="0"/>
          <a:ea typeface="微软雅黑" panose="020B0503020204020204" pitchFamily="34" charset="-122"/>
        </a:defRPr>
      </a:lvl3pPr>
      <a:lvl4pPr algn="ctr" defTabSz="121602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onstantia" panose="02030602050306030303" pitchFamily="18" charset="0"/>
          <a:ea typeface="微软雅黑" panose="020B0503020204020204" pitchFamily="34" charset="-122"/>
        </a:defRPr>
      </a:lvl4pPr>
      <a:lvl5pPr algn="ctr" defTabSz="1216025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onstantia" panose="02030602050306030303" pitchFamily="18" charset="0"/>
          <a:ea typeface="微软雅黑" panose="020B0503020204020204" pitchFamily="34" charset="-122"/>
        </a:defRPr>
      </a:lvl5pPr>
      <a:lvl6pPr marL="457200" algn="ctr" defTabSz="1216025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onstantia" panose="02030602050306030303" pitchFamily="18" charset="0"/>
          <a:ea typeface="微软雅黑" panose="020B0503020204020204" pitchFamily="34" charset="-122"/>
        </a:defRPr>
      </a:lvl6pPr>
      <a:lvl7pPr marL="914400" algn="ctr" defTabSz="1216025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onstantia" panose="02030602050306030303" pitchFamily="18" charset="0"/>
          <a:ea typeface="微软雅黑" panose="020B0503020204020204" pitchFamily="34" charset="-122"/>
        </a:defRPr>
      </a:lvl7pPr>
      <a:lvl8pPr marL="1371600" algn="ctr" defTabSz="1216025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onstantia" panose="02030602050306030303" pitchFamily="18" charset="0"/>
          <a:ea typeface="微软雅黑" panose="020B0503020204020204" pitchFamily="34" charset="-122"/>
        </a:defRPr>
      </a:lvl8pPr>
      <a:lvl9pPr marL="1828800" algn="ctr" defTabSz="1216025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onstantia" panose="02030602050306030303" pitchFamily="18" charset="0"/>
          <a:ea typeface="微软雅黑" panose="020B0503020204020204" pitchFamily="34" charset="-122"/>
        </a:defRPr>
      </a:lvl9pPr>
    </p:titleStyle>
    <p:bodyStyle>
      <a:lvl1pPr marL="457200" indent="-455930" algn="l" defTabSz="1216025" rtl="0" eaLnBrk="0" fontAlgn="base" hangingPunct="0">
        <a:spcBef>
          <a:spcPts val="125"/>
        </a:spcBef>
        <a:spcAft>
          <a:spcPct val="0"/>
        </a:spcAft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989330" indent="-379730" algn="l" defTabSz="1216025" rtl="0" eaLnBrk="0" fontAlgn="base" hangingPunct="0">
        <a:spcBef>
          <a:spcPts val="125"/>
        </a:spcBef>
        <a:spcAft>
          <a:spcPct val="0"/>
        </a:spcAft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defTabSz="1216025" rtl="0" eaLnBrk="0" fontAlgn="base" hangingPunct="0">
        <a:spcBef>
          <a:spcPts val="12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defTabSz="1216025" rtl="0" eaLnBrk="0" fontAlgn="base" hangingPunct="0">
        <a:spcBef>
          <a:spcPts val="125"/>
        </a:spcBef>
        <a:spcAft>
          <a:spcPct val="0"/>
        </a:spcAft>
        <a:buFont typeface="Arial" panose="020B0604020202020204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740025" indent="-303530" algn="l" defTabSz="1216025" rtl="0" eaLnBrk="0" fontAlgn="base" hangingPunct="0">
        <a:spcBef>
          <a:spcPts val="125"/>
        </a:spcBef>
        <a:spcAft>
          <a:spcPct val="0"/>
        </a:spcAft>
        <a:buFont typeface="Arial" panose="020B0604020202020204" pitchFamily="34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50260" indent="-304165" algn="l" defTabSz="1217295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59860" indent="-304165" algn="l" defTabSz="1217295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68190" indent="-304165" algn="l" defTabSz="1217295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77790" indent="-304165" algn="l" defTabSz="1217295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729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729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930" algn="l" defTabSz="121729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7530" algn="l" defTabSz="121729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130" algn="l" defTabSz="121729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5460" algn="l" defTabSz="121729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5060" algn="l" defTabSz="121729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4660" algn="l" defTabSz="121729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2990" algn="l" defTabSz="121729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png"/><Relationship Id="rId3" Type="http://schemas.microsoft.com/office/2007/relationships/media" Target="file:///C:\Users\Administrator\Desktop\&#32654;&#20029;&#30340;&#39068;&#33394;\&#24863;&#21160;&#23431;&#23449;&#30340;&#23621;&#37324;&#22827;&#20154;&#30340;&#32463;&#20856;&#28436;&#35762;.mp4" TargetMode="External"/><Relationship Id="rId2" Type="http://schemas.openxmlformats.org/officeDocument/2006/relationships/video" Target="file:///C:\Users\Administrator\Desktop\&#32654;&#20029;&#30340;&#39068;&#33394;\&#24863;&#21160;&#23431;&#23449;&#30340;&#23621;&#37324;&#22827;&#20154;&#30340;&#32463;&#20856;&#28436;&#35762;.mp4" TargetMode="Externa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9210" y="-19050"/>
            <a:ext cx="12423775" cy="689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文本框 7"/>
          <p:cNvSpPr txBox="1"/>
          <p:nvPr/>
        </p:nvSpPr>
        <p:spPr>
          <a:xfrm>
            <a:off x="1323975" y="1120140"/>
            <a:ext cx="919924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 b="1">
                <a:latin typeface="微软雅黑" panose="020B0503020204020204" pitchFamily="34" charset="-122"/>
                <a:ea typeface="微软雅黑" panose="020B0503020204020204" pitchFamily="34" charset="-122"/>
              </a:rPr>
              <a:t>语文阅读方法之</a:t>
            </a:r>
            <a:endParaRPr lang="zh-CN" altLang="en-US" sz="4800"/>
          </a:p>
          <a:p>
            <a:endParaRPr lang="zh-CN" altLang="en-US" sz="4800"/>
          </a:p>
          <a:p>
            <a:r>
              <a:rPr lang="zh-CN" altLang="en-US" sz="4800"/>
              <a:t>            </a:t>
            </a:r>
            <a:r>
              <a:rPr lang="zh-CN" altLang="en-US" sz="5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文本阅读，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突破重点难点</a:t>
            </a:r>
            <a:endParaRPr lang="zh-CN" altLang="en-US" sz="4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67525" y="5469890"/>
            <a:ext cx="36556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/>
              <a:t>2018</a:t>
            </a:r>
            <a:r>
              <a:rPr lang="zh-CN" altLang="en-US" sz="3600" b="1"/>
              <a:t>、</a:t>
            </a:r>
            <a:r>
              <a:rPr lang="en-US" altLang="zh-CN" sz="3600" b="1"/>
              <a:t>12</a:t>
            </a:r>
            <a:r>
              <a:rPr lang="zh-CN" altLang="en-US" sz="3600" b="1"/>
              <a:t>、</a:t>
            </a:r>
            <a:r>
              <a:rPr lang="en-US" altLang="zh-CN" sz="3600" b="1"/>
              <a:t>12</a:t>
            </a:r>
            <a:endParaRPr lang="en-US" altLang="zh-CN" sz="36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70" y="-19050"/>
            <a:ext cx="12466638" cy="689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图片 5"/>
          <p:cNvPicPr>
            <a:picLocks noChangeAspect="1"/>
          </p:cNvPicPr>
          <p:nvPr/>
        </p:nvPicPr>
        <p:blipFill>
          <a:blip r:embed="rId2"/>
          <a:srcRect l="13315" r="15532" b="16113"/>
          <a:stretch>
            <a:fillRect/>
          </a:stretch>
        </p:blipFill>
        <p:spPr>
          <a:xfrm>
            <a:off x="9682480" y="2192020"/>
            <a:ext cx="2230755" cy="3420745"/>
          </a:xfrm>
          <a:prstGeom prst="ellipse">
            <a:avLst/>
          </a:prstGeom>
          <a:noFill/>
          <a:ln w="9525">
            <a:noFill/>
          </a:ln>
          <a:effectLst>
            <a:softEdge rad="317500"/>
          </a:effectLst>
        </p:spPr>
      </p:pic>
      <p:sp>
        <p:nvSpPr>
          <p:cNvPr id="3" name="文本框 2"/>
          <p:cNvSpPr txBox="1"/>
          <p:nvPr/>
        </p:nvSpPr>
        <p:spPr>
          <a:xfrm>
            <a:off x="1008380" y="664845"/>
            <a:ext cx="4592320" cy="6451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600" b="1">
                <a:ln>
                  <a:noFill/>
                </a:ln>
                <a:solidFill>
                  <a:srgbClr val="FF0000"/>
                </a:solidFill>
              </a:rPr>
              <a:t>阅读感悟    与君共勉</a:t>
            </a:r>
            <a:endParaRPr lang="zh-CN" altLang="en-US" sz="3600" b="1">
              <a:ln>
                <a:noFill/>
              </a:ln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08380" y="1760220"/>
            <a:ext cx="7878445" cy="35998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 b="1"/>
              <a:t>如果足够热爱生活，就不会怨天尤人，会笑着面对生活中的一切不如意；</a:t>
            </a:r>
            <a:endParaRPr lang="zh-CN" altLang="zh-CN" sz="2800" b="1"/>
          </a:p>
          <a:p>
            <a:r>
              <a:rPr lang="zh-CN" altLang="zh-CN" sz="2800" b="1"/>
              <a:t>如果足够热爱工作，就不会牢骚满腹，会积极地克服一切困难；</a:t>
            </a:r>
            <a:endParaRPr lang="zh-CN" altLang="zh-CN" sz="2800" b="1"/>
          </a:p>
          <a:p>
            <a:r>
              <a:rPr lang="zh-CN" altLang="zh-CN" sz="2800" b="1"/>
              <a:t>如果足够热爱学习，就不会自暴自弃，会努力地战胜自我陋习，迎接新的挑战；</a:t>
            </a:r>
            <a:endParaRPr lang="zh-CN" altLang="zh-CN" sz="2800" b="1"/>
          </a:p>
          <a:p>
            <a:r>
              <a:rPr lang="zh-CN" altLang="zh-CN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  <a:effectLst/>
              </a:rPr>
              <a:t>只要热爱，再苦也乐！</a:t>
            </a:r>
            <a:endParaRPr lang="zh-CN" altLang="zh-CN" sz="6000" b="1">
              <a:ln w="22225">
                <a:solidFill>
                  <a:schemeClr val="accent2"/>
                </a:solidFill>
                <a:prstDash val="solid"/>
              </a:ln>
              <a:solidFill>
                <a:srgbClr val="C000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7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6350" y="-19050"/>
            <a:ext cx="12423775" cy="689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203835" y="325120"/>
            <a:ext cx="86334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文字线索题：</a:t>
            </a:r>
            <a:r>
              <a:rPr lang="zh-CN" altLang="en-US" sz="3200" b="1"/>
              <a:t>根据下列文字，说出一位人物</a:t>
            </a:r>
            <a:endParaRPr lang="zh-CN" altLang="en-US" sz="3200" b="1"/>
          </a:p>
        </p:txBody>
      </p:sp>
      <p:sp>
        <p:nvSpPr>
          <p:cNvPr id="5" name="文本框 4"/>
          <p:cNvSpPr txBox="1"/>
          <p:nvPr/>
        </p:nvSpPr>
        <p:spPr>
          <a:xfrm>
            <a:off x="980440" y="1238250"/>
            <a:ext cx="85401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1.</a:t>
            </a:r>
            <a:r>
              <a:rPr lang="zh-CN" altLang="en-US" sz="2800" b="1"/>
              <a:t>她是一位女性。</a:t>
            </a:r>
            <a:endParaRPr lang="zh-CN" altLang="en-US" sz="2800" b="1"/>
          </a:p>
        </p:txBody>
      </p:sp>
      <p:sp>
        <p:nvSpPr>
          <p:cNvPr id="6" name="文本框 5"/>
          <p:cNvSpPr txBox="1"/>
          <p:nvPr/>
        </p:nvSpPr>
        <p:spPr>
          <a:xfrm>
            <a:off x="980440" y="1760220"/>
            <a:ext cx="1062482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2.</a:t>
            </a:r>
            <a:r>
              <a:rPr lang="zh-CN" altLang="en-US" sz="2800" b="1"/>
              <a:t>她在</a:t>
            </a:r>
            <a:r>
              <a:rPr lang="en-US" altLang="zh-CN" sz="2800" b="1"/>
              <a:t>1867</a:t>
            </a:r>
            <a:r>
              <a:rPr lang="zh-CN" altLang="en-US" sz="2800" b="1"/>
              <a:t>年</a:t>
            </a:r>
            <a:r>
              <a:rPr lang="en-US" altLang="zh-CN" sz="2800" b="1"/>
              <a:t>11</a:t>
            </a:r>
            <a:r>
              <a:rPr lang="zh-CN" altLang="en-US" sz="2800" b="1"/>
              <a:t>月</a:t>
            </a:r>
            <a:r>
              <a:rPr lang="en-US" altLang="zh-CN" sz="2800" b="1"/>
              <a:t>7</a:t>
            </a:r>
            <a:r>
              <a:rPr lang="zh-CN" altLang="en-US" sz="2800" b="1"/>
              <a:t>日出生于波兰王国华沙市一个中学教师家庭；她的头像曾出现在波兰和法国的货币和邮票上。</a:t>
            </a:r>
            <a:endParaRPr lang="zh-CN" altLang="en-US" sz="2800" b="1"/>
          </a:p>
        </p:txBody>
      </p:sp>
      <p:sp>
        <p:nvSpPr>
          <p:cNvPr id="7" name="文本框 6"/>
          <p:cNvSpPr txBox="1"/>
          <p:nvPr/>
        </p:nvSpPr>
        <p:spPr>
          <a:xfrm>
            <a:off x="980440" y="2807335"/>
            <a:ext cx="1096899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3.</a:t>
            </a:r>
            <a:r>
              <a:rPr lang="zh-CN" altLang="en-US" sz="2800" b="1"/>
              <a:t>爱因斯坦曾说：</a:t>
            </a:r>
            <a:r>
              <a:rPr lang="en-US" altLang="zh-CN" sz="2800" b="1"/>
              <a:t>“</a:t>
            </a:r>
            <a:r>
              <a:rPr lang="zh-CN" altLang="en-US" sz="2800" b="1"/>
              <a:t>在所有世界著名人物中，是唯一没有被盛名所宠坏的人。</a:t>
            </a:r>
            <a:r>
              <a:rPr lang="en-US" altLang="zh-CN" sz="2800" b="1"/>
              <a:t>”</a:t>
            </a:r>
            <a:endParaRPr lang="en-US" altLang="zh-CN" sz="2800" b="1"/>
          </a:p>
        </p:txBody>
      </p:sp>
      <p:sp>
        <p:nvSpPr>
          <p:cNvPr id="2" name="文本框 1"/>
          <p:cNvSpPr txBox="1"/>
          <p:nvPr/>
        </p:nvSpPr>
        <p:spPr>
          <a:xfrm>
            <a:off x="980440" y="3760470"/>
            <a:ext cx="88315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4.</a:t>
            </a:r>
            <a:r>
              <a:rPr lang="zh-CN" altLang="en-US" sz="2800" b="1"/>
              <a:t>她就是法国籍波兰科学家。</a:t>
            </a:r>
            <a:endParaRPr lang="zh-CN" altLang="en-US" sz="2800" b="1"/>
          </a:p>
        </p:txBody>
      </p:sp>
      <p:sp>
        <p:nvSpPr>
          <p:cNvPr id="3" name="文本框 2"/>
          <p:cNvSpPr txBox="1"/>
          <p:nvPr/>
        </p:nvSpPr>
        <p:spPr>
          <a:xfrm>
            <a:off x="980440" y="4431665"/>
            <a:ext cx="104654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5.</a:t>
            </a:r>
            <a:r>
              <a:rPr lang="zh-CN" altLang="en-US" sz="2800" b="1"/>
              <a:t>她研究放射性现象，发现了镭和钋两种放射性元素，一生两次荣获诺贝尔奖。</a:t>
            </a:r>
            <a:endParaRPr lang="zh-CN" altLang="en-US" sz="2800" b="1"/>
          </a:p>
        </p:txBody>
      </p:sp>
      <p:pic>
        <p:nvPicPr>
          <p:cNvPr id="9" name="图片 5"/>
          <p:cNvPicPr>
            <a:picLocks noChangeAspect="1"/>
          </p:cNvPicPr>
          <p:nvPr/>
        </p:nvPicPr>
        <p:blipFill>
          <a:blip r:embed="rId2"/>
          <a:srcRect l="12853" r="13125" b="14887"/>
          <a:stretch>
            <a:fillRect/>
          </a:stretch>
        </p:blipFill>
        <p:spPr>
          <a:xfrm>
            <a:off x="10493375" y="3849370"/>
            <a:ext cx="1587500" cy="2615565"/>
          </a:xfrm>
          <a:prstGeom prst="ellipse">
            <a:avLst/>
          </a:prstGeom>
          <a:noFill/>
          <a:ln w="9525">
            <a:noFill/>
          </a:ln>
          <a:effectLst>
            <a:softEdge rad="317500"/>
          </a:effectLst>
        </p:spPr>
      </p:pic>
      <p:sp>
        <p:nvSpPr>
          <p:cNvPr id="8" name="文本框 7"/>
          <p:cNvSpPr txBox="1"/>
          <p:nvPr/>
        </p:nvSpPr>
        <p:spPr>
          <a:xfrm>
            <a:off x="4866640" y="5497195"/>
            <a:ext cx="506285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居里夫人</a:t>
            </a:r>
            <a:endParaRPr lang="zh-CN" altLang="en-US" sz="4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2" grpId="0"/>
      <p:bldP spid="3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28674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-15875" y="-9525"/>
            <a:ext cx="12223750" cy="687705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-38100"/>
            <a:ext cx="12423775" cy="689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图片 5"/>
          <p:cNvPicPr>
            <a:picLocks noChangeAspect="1"/>
          </p:cNvPicPr>
          <p:nvPr/>
        </p:nvPicPr>
        <p:blipFill>
          <a:blip r:embed="rId2"/>
          <a:srcRect l="12853" r="13125" b="14887"/>
          <a:stretch>
            <a:fillRect/>
          </a:stretch>
        </p:blipFill>
        <p:spPr>
          <a:xfrm>
            <a:off x="9173845" y="1297940"/>
            <a:ext cx="2943860" cy="4850130"/>
          </a:xfrm>
          <a:prstGeom prst="ellipse">
            <a:avLst/>
          </a:prstGeom>
          <a:noFill/>
          <a:ln w="9525">
            <a:noFill/>
          </a:ln>
          <a:effectLst>
            <a:softEdge rad="317500"/>
          </a:effectLst>
        </p:spPr>
      </p:pic>
      <p:pic>
        <p:nvPicPr>
          <p:cNvPr id="2" name="图片 5"/>
          <p:cNvPicPr>
            <a:picLocks noChangeAspect="1"/>
          </p:cNvPicPr>
          <p:nvPr/>
        </p:nvPicPr>
        <p:blipFill>
          <a:blip r:embed="rId2"/>
          <a:srcRect l="12853" r="13125" b="14887"/>
          <a:stretch>
            <a:fillRect/>
          </a:stretch>
        </p:blipFill>
        <p:spPr>
          <a:xfrm>
            <a:off x="9173845" y="1297940"/>
            <a:ext cx="2943860" cy="4850130"/>
          </a:xfrm>
          <a:prstGeom prst="ellipse">
            <a:avLst/>
          </a:prstGeom>
          <a:noFill/>
          <a:ln w="9525">
            <a:noFill/>
          </a:ln>
          <a:effectLst>
            <a:softEdge rad="317500"/>
          </a:effectLst>
        </p:spPr>
      </p:pic>
      <p:pic>
        <p:nvPicPr>
          <p:cNvPr id="3" name="图片 5"/>
          <p:cNvPicPr>
            <a:picLocks noChangeAspect="1"/>
          </p:cNvPicPr>
          <p:nvPr/>
        </p:nvPicPr>
        <p:blipFill>
          <a:blip r:embed="rId2"/>
          <a:srcRect l="12853" r="13125" b="14887"/>
          <a:stretch>
            <a:fillRect/>
          </a:stretch>
        </p:blipFill>
        <p:spPr>
          <a:xfrm>
            <a:off x="9173845" y="1297940"/>
            <a:ext cx="2943860" cy="4850130"/>
          </a:xfrm>
          <a:prstGeom prst="ellipse">
            <a:avLst/>
          </a:prstGeom>
          <a:noFill/>
          <a:ln w="9525">
            <a:noFill/>
          </a:ln>
          <a:effectLst>
            <a:softEdge rad="317500"/>
          </a:effectLst>
        </p:spPr>
      </p:pic>
      <p:pic>
        <p:nvPicPr>
          <p:cNvPr id="4" name="图片 5"/>
          <p:cNvPicPr>
            <a:picLocks noChangeAspect="1"/>
          </p:cNvPicPr>
          <p:nvPr/>
        </p:nvPicPr>
        <p:blipFill>
          <a:blip r:embed="rId2"/>
          <a:srcRect l="12853" r="13125" b="14887"/>
          <a:stretch>
            <a:fillRect/>
          </a:stretch>
        </p:blipFill>
        <p:spPr>
          <a:xfrm>
            <a:off x="9173845" y="1297940"/>
            <a:ext cx="2943860" cy="4850130"/>
          </a:xfrm>
          <a:prstGeom prst="ellipse">
            <a:avLst/>
          </a:prstGeom>
          <a:noFill/>
          <a:ln w="9525">
            <a:noFill/>
          </a:ln>
          <a:effectLst>
            <a:softEdge rad="31750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l="12853" r="13125" b="14887"/>
          <a:stretch>
            <a:fillRect/>
          </a:stretch>
        </p:blipFill>
        <p:spPr>
          <a:xfrm>
            <a:off x="9173845" y="1297940"/>
            <a:ext cx="2943860" cy="4850130"/>
          </a:xfrm>
          <a:prstGeom prst="ellipse">
            <a:avLst/>
          </a:prstGeom>
          <a:noFill/>
          <a:ln w="9525">
            <a:noFill/>
          </a:ln>
          <a:effectLst>
            <a:softEdge rad="317500"/>
          </a:effectLst>
        </p:spPr>
      </p:pic>
      <p:pic>
        <p:nvPicPr>
          <p:cNvPr id="7" name="图片 5"/>
          <p:cNvPicPr>
            <a:picLocks noChangeAspect="1"/>
          </p:cNvPicPr>
          <p:nvPr/>
        </p:nvPicPr>
        <p:blipFill>
          <a:blip r:embed="rId2"/>
          <a:srcRect l="12853" r="13125" b="14887"/>
          <a:stretch>
            <a:fillRect/>
          </a:stretch>
        </p:blipFill>
        <p:spPr>
          <a:xfrm>
            <a:off x="9173845" y="1297940"/>
            <a:ext cx="2943860" cy="4850130"/>
          </a:xfrm>
          <a:prstGeom prst="ellipse">
            <a:avLst/>
          </a:prstGeom>
          <a:noFill/>
          <a:ln w="9525">
            <a:noFill/>
          </a:ln>
          <a:effectLst>
            <a:softEdge rad="317500"/>
          </a:effectLst>
        </p:spPr>
      </p:pic>
      <p:sp>
        <p:nvSpPr>
          <p:cNvPr id="5" name="文本框 4"/>
          <p:cNvSpPr txBox="1"/>
          <p:nvPr/>
        </p:nvSpPr>
        <p:spPr>
          <a:xfrm>
            <a:off x="5182235" y="593725"/>
            <a:ext cx="1402080" cy="5522595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>
              <a:defRPr/>
            </a:pPr>
            <a:r>
              <a:rPr lang="zh-CN" altLang="zh-CN" sz="8000" b="1" noProof="1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美丽的颜色</a:t>
            </a:r>
            <a:endParaRPr lang="zh-CN" altLang="zh-CN" sz="8000" b="1" noProof="1">
              <a:ln w="10160">
                <a:solidFill>
                  <a:sysClr val="windowText" lastClr="000000"/>
                </a:solidFill>
                <a:prstDash val="solid"/>
              </a:ln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  <p:sp>
        <p:nvSpPr>
          <p:cNvPr id="29705" name="文本框 1"/>
          <p:cNvSpPr txBox="1">
            <a:spLocks noChangeArrowheads="1"/>
          </p:cNvSpPr>
          <p:nvPr/>
        </p:nvSpPr>
        <p:spPr bwMode="auto">
          <a:xfrm>
            <a:off x="3771900" y="2690813"/>
            <a:ext cx="458788" cy="1100137"/>
          </a:xfrm>
          <a:prstGeom prst="rect">
            <a:avLst/>
          </a:prstGeom>
          <a:noFill/>
          <a:ln w="9525" cmpd="thickThin">
            <a:noFill/>
            <a:miter lim="800000"/>
          </a:ln>
        </p:spPr>
        <p:txBody>
          <a:bodyPr vert="eaVert">
            <a:spAutoFit/>
          </a:bodyPr>
          <a:lstStyle/>
          <a:p>
            <a:r>
              <a:rPr lang="en-US" altLang="zh-CN" b="1"/>
              <a:t>———</a:t>
            </a:r>
            <a:endParaRPr lang="en-US" altLang="zh-CN" b="1"/>
          </a:p>
        </p:txBody>
      </p:sp>
      <p:sp>
        <p:nvSpPr>
          <p:cNvPr id="29706" name="文本框 5"/>
          <p:cNvSpPr txBox="1">
            <a:spLocks noChangeArrowheads="1"/>
          </p:cNvSpPr>
          <p:nvPr/>
        </p:nvSpPr>
        <p:spPr bwMode="auto">
          <a:xfrm>
            <a:off x="3568700" y="3509963"/>
            <a:ext cx="852488" cy="3544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r>
              <a:rPr lang="en-US" altLang="zh-CN" sz="3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400" b="1">
                <a:latin typeface="楷体" panose="02010609060101010101" pitchFamily="49" charset="-122"/>
                <a:ea typeface="楷体" panose="02010609060101010101" pitchFamily="49" charset="-122"/>
              </a:rPr>
              <a:t>艾芙居里</a:t>
            </a:r>
            <a:endParaRPr lang="zh-CN" altLang="zh-CN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8822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26988" y="-19050"/>
            <a:ext cx="12423776" cy="689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8" name="标题 1"/>
          <p:cNvSpPr>
            <a:spLocks noGrp="1"/>
          </p:cNvSpPr>
          <p:nvPr>
            <p:ph type="title"/>
          </p:nvPr>
        </p:nvSpPr>
        <p:spPr>
          <a:xfrm>
            <a:off x="8877300" y="104775"/>
            <a:ext cx="3314700" cy="1520825"/>
          </a:xfrm>
          <a:ln w="28575">
            <a:solidFill>
              <a:schemeClr val="accent1">
                <a:shade val="50000"/>
              </a:schemeClr>
            </a:solidFill>
          </a:ln>
        </p:spPr>
        <p:txBody>
          <a:bodyPr/>
          <a:lstStyle/>
          <a:p>
            <a:pPr>
              <a:defRPr/>
            </a:pPr>
            <a:r>
              <a:rPr lang="zh-CN" altLang="en-US" sz="4000" b="1" smtClean="0">
                <a:solidFill>
                  <a:srgbClr val="FF0000"/>
                </a:solidFill>
                <a:latin typeface="宋体" panose="02010600030101010101" pitchFamily="2" charset="-122"/>
              </a:rPr>
              <a:t>寻找美丽</a:t>
            </a:r>
            <a:r>
              <a:rPr lang="en-US" altLang="zh-CN" sz="4000" b="1" smtClean="0">
                <a:solidFill>
                  <a:srgbClr val="FF0000"/>
                </a:solidFill>
                <a:latin typeface="宋体" panose="02010600030101010101" pitchFamily="2" charset="-122"/>
              </a:rPr>
              <a:t>,</a:t>
            </a:r>
            <a:br>
              <a:rPr lang="en-US" altLang="zh-CN" sz="4000" b="1" smtClean="0">
                <a:solidFill>
                  <a:srgbClr val="FF0000"/>
                </a:solidFill>
                <a:latin typeface="宋体" panose="02010600030101010101" pitchFamily="2" charset="-122"/>
              </a:rPr>
            </a:br>
            <a:r>
              <a:rPr lang="zh-CN" altLang="en-US" sz="4000" b="1" smtClean="0">
                <a:solidFill>
                  <a:srgbClr val="FF0000"/>
                </a:solidFill>
                <a:latin typeface="宋体" panose="02010600030101010101" pitchFamily="2" charset="-122"/>
              </a:rPr>
              <a:t>体会美丽情感</a:t>
            </a:r>
            <a:endParaRPr lang="zh-CN" altLang="en-US" sz="4000" b="1" smtClean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4099" name="图片 5"/>
          <p:cNvPicPr>
            <a:picLocks noChangeAspect="1"/>
          </p:cNvPicPr>
          <p:nvPr/>
        </p:nvPicPr>
        <p:blipFill>
          <a:blip r:embed="rId2"/>
          <a:srcRect l="12853" r="13125" b="14887"/>
          <a:stretch>
            <a:fillRect/>
          </a:stretch>
        </p:blipFill>
        <p:spPr>
          <a:xfrm>
            <a:off x="9918700" y="2524125"/>
            <a:ext cx="2199005" cy="3624580"/>
          </a:xfrm>
          <a:prstGeom prst="ellipse">
            <a:avLst/>
          </a:prstGeom>
          <a:noFill/>
          <a:ln w="9525">
            <a:noFill/>
          </a:ln>
          <a:effectLst>
            <a:softEdge rad="317500"/>
          </a:effectLst>
        </p:spPr>
      </p:pic>
      <p:sp>
        <p:nvSpPr>
          <p:cNvPr id="40965" name="文本框 1"/>
          <p:cNvSpPr txBox="1">
            <a:spLocks noChangeArrowheads="1"/>
          </p:cNvSpPr>
          <p:nvPr/>
        </p:nvSpPr>
        <p:spPr bwMode="auto">
          <a:xfrm>
            <a:off x="141288" y="376238"/>
            <a:ext cx="8736012" cy="301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/>
              <a:t>         有一天，玛丽像期盼别人已经答应给的玩具的小孩一样，</a:t>
            </a:r>
            <a:r>
              <a:rPr lang="zh-CN" altLang="en-US" sz="3200" b="1">
                <a:solidFill>
                  <a:srgbClr val="FF0000"/>
                </a:solidFill>
              </a:rPr>
              <a:t>怀着热切的好奇地</a:t>
            </a:r>
            <a:r>
              <a:rPr lang="zh-CN" altLang="en-US" sz="3200" b="1"/>
              <a:t>说：“我真想知道</a:t>
            </a:r>
            <a:r>
              <a:rPr lang="zh-CN" altLang="en-US" sz="3200" b="1">
                <a:solidFill>
                  <a:srgbClr val="FF0000"/>
                </a:solidFill>
              </a:rPr>
              <a:t>‘它’</a:t>
            </a:r>
            <a:r>
              <a:rPr lang="zh-CN" altLang="en-US" sz="3200" b="1"/>
              <a:t>会是什么样子，它的相貌如何。比埃尔，在你的想象中，它是什么形状?”</a:t>
            </a:r>
            <a:endParaRPr lang="zh-CN" altLang="en-US" sz="3200" b="1"/>
          </a:p>
          <a:p>
            <a:r>
              <a:rPr lang="zh-CN" altLang="en-US" sz="3200" b="1"/>
              <a:t>         这个物理学家</a:t>
            </a:r>
            <a:r>
              <a:rPr lang="zh-CN" altLang="en-US" sz="3200" b="1">
                <a:solidFill>
                  <a:srgbClr val="FF0000"/>
                </a:solidFill>
              </a:rPr>
              <a:t>和颜悦色地</a:t>
            </a:r>
            <a:r>
              <a:rPr lang="zh-CN" altLang="en-US" sz="3200" b="1"/>
              <a:t>回答：“我不知道……你可以想到，我希望它有很</a:t>
            </a:r>
            <a:r>
              <a:rPr lang="zh-CN" altLang="en-US" sz="3200" b="1">
                <a:solidFill>
                  <a:srgbClr val="0000FF"/>
                </a:solidFill>
              </a:rPr>
              <a:t>美丽的颜色</a:t>
            </a:r>
            <a:r>
              <a:rPr lang="zh-CN" altLang="en-US" sz="3200" b="1"/>
              <a:t>。”</a:t>
            </a:r>
            <a:endParaRPr lang="zh-CN" altLang="en-US" sz="3200" b="1"/>
          </a:p>
        </p:txBody>
      </p:sp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141288" y="3681413"/>
            <a:ext cx="8736012" cy="2103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914400"/>
            <a:r>
              <a:rPr lang="zh-CN" altLang="en-US" sz="3200" b="1"/>
              <a:t>       玛丽说：“不要点灯!”接着</a:t>
            </a:r>
            <a:r>
              <a:rPr lang="zh-CN" altLang="en-US" sz="3200" b="1">
                <a:solidFill>
                  <a:srgbClr val="FF0000"/>
                </a:solidFill>
              </a:rPr>
              <a:t>轻轻地笑了笑</a:t>
            </a:r>
            <a:r>
              <a:rPr lang="zh-CN" altLang="en-US" sz="3200" b="1"/>
              <a:t>，再说：“你记得你对我说‘我希望它有很</a:t>
            </a:r>
            <a:r>
              <a:rPr lang="zh-CN" altLang="en-US" sz="3200" b="1">
                <a:solidFill>
                  <a:srgbClr val="0000FF"/>
                </a:solidFill>
              </a:rPr>
              <a:t>美丽的颜色</a:t>
            </a:r>
            <a:r>
              <a:rPr lang="zh-CN" altLang="en-US" sz="3200" b="1"/>
              <a:t>’的那一天吗?”</a:t>
            </a:r>
            <a:endParaRPr lang="zh-CN" altLang="en-US" sz="3200" b="1"/>
          </a:p>
          <a:p>
            <a:pPr defTabSz="914400"/>
            <a:r>
              <a:rPr lang="zh-CN" altLang="en-US" b="1"/>
              <a:t>       </a:t>
            </a:r>
            <a:endParaRPr lang="zh-CN" altLang="en-US" b="1"/>
          </a:p>
          <a:p>
            <a:pPr defTabSz="914400"/>
            <a:r>
              <a:rPr lang="zh-CN" altLang="en-US" b="1"/>
              <a:t>　　</a:t>
            </a:r>
            <a:endParaRPr lang="zh-CN" altLang="en-US" b="1"/>
          </a:p>
        </p:txBody>
      </p:sp>
      <p:sp>
        <p:nvSpPr>
          <p:cNvPr id="40967" name="Rectangle 7"/>
          <p:cNvSpPr>
            <a:spLocks noChangeArrowheads="1"/>
          </p:cNvSpPr>
          <p:nvPr/>
        </p:nvSpPr>
        <p:spPr bwMode="auto">
          <a:xfrm>
            <a:off x="774700" y="5494338"/>
            <a:ext cx="7196138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914400"/>
            <a:r>
              <a:rPr lang="zh-CN" altLang="en-US" sz="3200" b="1"/>
              <a:t>镭不只有“</a:t>
            </a:r>
            <a:r>
              <a:rPr lang="zh-CN" altLang="en-US" sz="3200" b="1">
                <a:solidFill>
                  <a:srgbClr val="0000FF"/>
                </a:solidFill>
              </a:rPr>
              <a:t>美丽的颜色</a:t>
            </a:r>
            <a:r>
              <a:rPr lang="zh-CN" altLang="en-US" sz="3200" b="1"/>
              <a:t>”，它还自动发光!</a:t>
            </a:r>
            <a:endParaRPr lang="zh-CN" altLang="en-US" sz="3200" b="1"/>
          </a:p>
        </p:txBody>
      </p:sp>
      <p:sp>
        <p:nvSpPr>
          <p:cNvPr id="2" name="文本框 1"/>
          <p:cNvSpPr txBox="1"/>
          <p:nvPr/>
        </p:nvSpPr>
        <p:spPr>
          <a:xfrm>
            <a:off x="8604885" y="2252980"/>
            <a:ext cx="10991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971155" y="1894205"/>
            <a:ext cx="1897380" cy="5835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zh-CN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满怀期待</a:t>
            </a:r>
            <a:endParaRPr lang="zh-CN" altLang="zh-CN" sz="32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61915" y="4751705"/>
            <a:ext cx="3558540" cy="5835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激动、神秘的确信</a:t>
            </a:r>
            <a:endParaRPr lang="en-US" altLang="zh-CN" sz="32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92140" y="6073775"/>
            <a:ext cx="1197610" cy="5835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惊喜</a:t>
            </a:r>
            <a:endParaRPr lang="zh-CN" altLang="en-US" sz="32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5" grpId="0"/>
      <p:bldP spid="40966" grpId="0"/>
      <p:bldP spid="40967" grpId="0"/>
      <p:bldP spid="3" grpId="0" animBg="1"/>
      <p:bldP spid="4" grpId="0" bldLvl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8822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137160" y="-19050"/>
            <a:ext cx="12466638" cy="689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2" name="标题 1"/>
          <p:cNvSpPr>
            <a:spLocks noGrp="1"/>
          </p:cNvSpPr>
          <p:nvPr>
            <p:ph type="title"/>
          </p:nvPr>
        </p:nvSpPr>
        <p:spPr>
          <a:xfrm>
            <a:off x="8647113" y="287338"/>
            <a:ext cx="3251200" cy="682625"/>
          </a:xfrm>
          <a:ln w="28575">
            <a:solidFill>
              <a:schemeClr val="accent1">
                <a:shade val="50000"/>
              </a:schemeClr>
            </a:solidFill>
          </a:ln>
        </p:spPr>
        <p:txBody>
          <a:bodyPr/>
          <a:lstStyle/>
          <a:p>
            <a:pPr>
              <a:defRPr/>
            </a:pPr>
            <a:r>
              <a:rPr lang="zh-CN" altLang="en-US" b="1" smtClean="0">
                <a:solidFill>
                  <a:srgbClr val="FF0000"/>
                </a:solidFill>
                <a:latin typeface="宋体" panose="02010600030101010101" pitchFamily="2" charset="-122"/>
              </a:rPr>
              <a:t>感悟美丽</a:t>
            </a:r>
            <a:endParaRPr lang="zh-CN" altLang="en-US" b="1" smtClean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5123" name="图片 5"/>
          <p:cNvPicPr>
            <a:picLocks noChangeAspect="1"/>
          </p:cNvPicPr>
          <p:nvPr/>
        </p:nvPicPr>
        <p:blipFill>
          <a:blip r:embed="rId2"/>
          <a:srcRect l="13315" r="15532" b="16113"/>
          <a:stretch>
            <a:fillRect/>
          </a:stretch>
        </p:blipFill>
        <p:spPr>
          <a:xfrm>
            <a:off x="9544050" y="2512060"/>
            <a:ext cx="2354580" cy="3608070"/>
          </a:xfrm>
          <a:prstGeom prst="ellipse">
            <a:avLst/>
          </a:prstGeom>
          <a:noFill/>
          <a:ln w="9525">
            <a:noFill/>
          </a:ln>
          <a:effectLst>
            <a:softEdge rad="317500"/>
          </a:effectLst>
        </p:spPr>
      </p:pic>
      <p:sp>
        <p:nvSpPr>
          <p:cNvPr id="31749" name="Rectangle 6"/>
          <p:cNvSpPr>
            <a:spLocks noChangeArrowheads="1"/>
          </p:cNvSpPr>
          <p:nvPr/>
        </p:nvSpPr>
        <p:spPr bwMode="auto">
          <a:xfrm>
            <a:off x="549275" y="333375"/>
            <a:ext cx="426085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sz="3200" b="1"/>
              <a:t>品读词句，体会</a:t>
            </a:r>
            <a:r>
              <a:rPr lang="zh-CN" altLang="en-US" sz="3200" b="1">
                <a:solidFill>
                  <a:srgbClr val="FF0000"/>
                </a:solidFill>
              </a:rPr>
              <a:t>“艰苦”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31750" name="Rectangle 7"/>
          <p:cNvSpPr>
            <a:spLocks noChangeArrowheads="1"/>
          </p:cNvSpPr>
          <p:nvPr/>
        </p:nvSpPr>
        <p:spPr bwMode="auto">
          <a:xfrm>
            <a:off x="811213" y="1936750"/>
            <a:ext cx="6707187" cy="1495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 sz="3200" b="1"/>
              <a:t>          </a:t>
            </a:r>
            <a:r>
              <a:rPr lang="zh-CN" altLang="en-US" sz="3600" b="1"/>
              <a:t>这个“艰苦”体现在哪里呢？</a:t>
            </a:r>
            <a:endParaRPr lang="zh-CN" altLang="en-US" sz="3600" b="1"/>
          </a:p>
          <a:p>
            <a:r>
              <a:rPr lang="zh-CN" altLang="en-US" sz="2800" b="1">
                <a:solidFill>
                  <a:srgbClr val="0000FF"/>
                </a:solidFill>
              </a:rPr>
              <a:t>（请同学阅读课文，从文中找出句子，读一读，赏一赏）</a:t>
            </a:r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63520" y="3629660"/>
            <a:ext cx="5020945" cy="203009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p>
            <a:r>
              <a:rPr lang="zh-CN" altLang="zh-CN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环境恶劣</a:t>
            </a:r>
            <a:endParaRPr lang="zh-CN" altLang="zh-CN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zh-CN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条件简陋、苦</a:t>
            </a:r>
            <a:endParaRPr lang="zh-CN" altLang="zh-CN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zh-CN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工作量大、时间长</a:t>
            </a:r>
            <a:endParaRPr lang="zh-CN" altLang="zh-CN"/>
          </a:p>
          <a:p>
            <a:endParaRPr lang="zh-CN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69850" y="-15875"/>
            <a:ext cx="12466638" cy="689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标题 1"/>
          <p:cNvSpPr>
            <a:spLocks noGrp="1"/>
          </p:cNvSpPr>
          <p:nvPr>
            <p:ph type="title" idx="4294967295"/>
          </p:nvPr>
        </p:nvSpPr>
        <p:spPr>
          <a:xfrm>
            <a:off x="8647113" y="287338"/>
            <a:ext cx="3251200" cy="682625"/>
          </a:xfrm>
          <a:ln w="28575">
            <a:solidFill>
              <a:srgbClr val="385D8A"/>
            </a:solidFill>
          </a:ln>
        </p:spPr>
        <p:txBody>
          <a:bodyPr/>
          <a:lstStyle/>
          <a:p>
            <a:r>
              <a:rPr lang="zh-CN" altLang="en-US" b="1" smtClean="0">
                <a:solidFill>
                  <a:srgbClr val="FF0000"/>
                </a:solidFill>
                <a:latin typeface="宋体" panose="02010600030101010101" pitchFamily="2" charset="-122"/>
              </a:rPr>
              <a:t>感悟美丽</a:t>
            </a:r>
            <a:endParaRPr lang="zh-CN" altLang="en-US" b="1" smtClean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5123" name="图片 5"/>
          <p:cNvPicPr>
            <a:picLocks noChangeAspect="1"/>
          </p:cNvPicPr>
          <p:nvPr/>
        </p:nvPicPr>
        <p:blipFill>
          <a:blip r:embed="rId2"/>
          <a:srcRect l="13315" r="15532" b="16113"/>
          <a:stretch>
            <a:fillRect/>
          </a:stretch>
        </p:blipFill>
        <p:spPr>
          <a:xfrm>
            <a:off x="9606915" y="2607310"/>
            <a:ext cx="2291715" cy="3512820"/>
          </a:xfrm>
          <a:prstGeom prst="ellipse">
            <a:avLst/>
          </a:prstGeom>
          <a:noFill/>
          <a:ln w="9525">
            <a:noFill/>
          </a:ln>
          <a:effectLst>
            <a:softEdge rad="317500"/>
          </a:effectLst>
        </p:spPr>
      </p:pic>
      <p:sp>
        <p:nvSpPr>
          <p:cNvPr id="32772" name="Rectangle 6"/>
          <p:cNvSpPr>
            <a:spLocks noChangeArrowheads="1"/>
          </p:cNvSpPr>
          <p:nvPr/>
        </p:nvSpPr>
        <p:spPr bwMode="auto">
          <a:xfrm>
            <a:off x="549275" y="333375"/>
            <a:ext cx="426085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sz="3200" b="1"/>
              <a:t>品读词句，体会</a:t>
            </a:r>
            <a:r>
              <a:rPr lang="zh-CN" altLang="en-US" sz="3200" b="1">
                <a:solidFill>
                  <a:srgbClr val="FF0000"/>
                </a:solidFill>
              </a:rPr>
              <a:t>“快乐”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32773" name="Rectangle 7"/>
          <p:cNvSpPr>
            <a:spLocks noChangeArrowheads="1"/>
          </p:cNvSpPr>
          <p:nvPr/>
        </p:nvSpPr>
        <p:spPr bwMode="auto">
          <a:xfrm>
            <a:off x="811530" y="1376998"/>
            <a:ext cx="8070215" cy="26149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lang="zh-CN" altLang="en-US" sz="3200" b="1"/>
              <a:t>          </a:t>
            </a:r>
            <a:r>
              <a:rPr lang="zh-CN" altLang="en-US" sz="3600" b="1"/>
              <a:t>你从文中哪些句子或段落中读出了“美好”和“快乐”呢？（或者说从中读出了怎样的精神品质？）</a:t>
            </a:r>
            <a:endParaRPr lang="zh-CN" altLang="en-US" sz="3600" b="1"/>
          </a:p>
          <a:p>
            <a:r>
              <a:rPr lang="zh-CN" altLang="en-US" sz="2800" b="1">
                <a:solidFill>
                  <a:srgbClr val="0000FF"/>
                </a:solidFill>
              </a:rPr>
              <a:t>（请同学阅读课文，从文中找出句子，读一读，赏一赏）</a:t>
            </a:r>
            <a:endParaRPr lang="zh-CN" altLang="en-US">
              <a:solidFill>
                <a:srgbClr val="0000FF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07615" y="3761105"/>
            <a:ext cx="3808095" cy="206121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    </a:t>
            </a:r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热爱科学</a:t>
            </a:r>
            <a:endParaRPr lang="zh-CN" altLang="en-US" sz="32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    执着追求</a:t>
            </a:r>
            <a:endParaRPr lang="zh-CN" altLang="en-US" sz="32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    坚韧顽强</a:t>
            </a:r>
            <a:endParaRPr lang="zh-CN" altLang="en-US" sz="32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     乐观</a:t>
            </a:r>
            <a:endParaRPr lang="zh-CN" altLang="en-US" sz="32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69850" y="-15875"/>
            <a:ext cx="12466638" cy="689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标题 1"/>
          <p:cNvSpPr>
            <a:spLocks noGrp="1"/>
          </p:cNvSpPr>
          <p:nvPr>
            <p:ph type="title" idx="4294967295"/>
          </p:nvPr>
        </p:nvSpPr>
        <p:spPr>
          <a:xfrm>
            <a:off x="8647113" y="287338"/>
            <a:ext cx="3251200" cy="682625"/>
          </a:xfrm>
          <a:ln w="28575">
            <a:solidFill>
              <a:srgbClr val="385D8A"/>
            </a:solidFill>
          </a:ln>
        </p:spPr>
        <p:txBody>
          <a:bodyPr/>
          <a:lstStyle/>
          <a:p>
            <a:r>
              <a:rPr lang="zh-CN" altLang="en-US" b="1" smtClean="0">
                <a:solidFill>
                  <a:srgbClr val="FF0000"/>
                </a:solidFill>
                <a:latin typeface="宋体" panose="02010600030101010101" pitchFamily="2" charset="-122"/>
              </a:rPr>
              <a:t>感悟美丽</a:t>
            </a:r>
            <a:endParaRPr lang="zh-CN" altLang="en-US" b="1" smtClean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5123" name="图片 5"/>
          <p:cNvPicPr>
            <a:picLocks noChangeAspect="1"/>
          </p:cNvPicPr>
          <p:nvPr/>
        </p:nvPicPr>
        <p:blipFill>
          <a:blip r:embed="rId2"/>
          <a:srcRect l="13315" r="15532" b="16113"/>
          <a:stretch>
            <a:fillRect/>
          </a:stretch>
        </p:blipFill>
        <p:spPr>
          <a:xfrm>
            <a:off x="9597390" y="2592705"/>
            <a:ext cx="2301240" cy="3527425"/>
          </a:xfrm>
          <a:prstGeom prst="ellipse">
            <a:avLst/>
          </a:prstGeom>
          <a:noFill/>
          <a:ln w="9525">
            <a:noFill/>
          </a:ln>
          <a:effectLst>
            <a:softEdge rad="317500"/>
          </a:effectLst>
        </p:spPr>
      </p:pic>
      <p:sp>
        <p:nvSpPr>
          <p:cNvPr id="32772" name="Rectangle 6"/>
          <p:cNvSpPr>
            <a:spLocks noChangeArrowheads="1"/>
          </p:cNvSpPr>
          <p:nvPr/>
        </p:nvSpPr>
        <p:spPr bwMode="auto">
          <a:xfrm>
            <a:off x="549275" y="331312"/>
            <a:ext cx="472567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sz="3200" b="1"/>
              <a:t>品味题目，探究</a:t>
            </a:r>
            <a:r>
              <a:rPr lang="zh-CN" altLang="en-US" sz="3200" b="1">
                <a:solidFill>
                  <a:srgbClr val="FF0000"/>
                </a:solidFill>
              </a:rPr>
              <a:t>“美丽”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32773" name="Rectangle 7"/>
          <p:cNvSpPr>
            <a:spLocks noChangeArrowheads="1"/>
          </p:cNvSpPr>
          <p:nvPr/>
        </p:nvSpPr>
        <p:spPr bwMode="auto">
          <a:xfrm>
            <a:off x="1256348" y="2007235"/>
            <a:ext cx="6707187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 sz="3200" b="1"/>
              <a:t>         请同学们结合文章内容，说说题目</a:t>
            </a:r>
            <a:r>
              <a:rPr lang="en-US" altLang="zh-CN" sz="3200" b="1"/>
              <a:t>“</a:t>
            </a:r>
            <a:r>
              <a:rPr lang="zh-CN" altLang="en-US" sz="3200" b="1"/>
              <a:t>美丽的颜色</a:t>
            </a:r>
            <a:r>
              <a:rPr lang="en-US" altLang="zh-CN" sz="3200" b="1"/>
              <a:t>”</a:t>
            </a:r>
            <a:r>
              <a:rPr lang="zh-CN" altLang="en-US" sz="3200" b="1"/>
              <a:t>的含义。</a:t>
            </a:r>
            <a:endParaRPr lang="zh-CN" altLang="en-US" sz="32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69850" y="-15875"/>
            <a:ext cx="12466638" cy="689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标题 1"/>
          <p:cNvSpPr>
            <a:spLocks noGrp="1"/>
          </p:cNvSpPr>
          <p:nvPr>
            <p:ph type="title" idx="4294967295"/>
          </p:nvPr>
        </p:nvSpPr>
        <p:spPr>
          <a:xfrm>
            <a:off x="9120188" y="287338"/>
            <a:ext cx="2778125" cy="682625"/>
          </a:xfrm>
          <a:ln w="28575">
            <a:solidFill>
              <a:srgbClr val="385D8A"/>
            </a:solidFill>
          </a:ln>
        </p:spPr>
        <p:txBody>
          <a:bodyPr/>
          <a:lstStyle/>
          <a:p>
            <a:r>
              <a:rPr lang="zh-CN" altLang="en-US" b="1" smtClean="0">
                <a:solidFill>
                  <a:srgbClr val="FF0000"/>
                </a:solidFill>
                <a:latin typeface="宋体" panose="02010600030101010101" pitchFamily="2" charset="-122"/>
              </a:rPr>
              <a:t>升华美丽</a:t>
            </a:r>
            <a:endParaRPr lang="zh-CN" altLang="en-US" b="1" smtClean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3796" name="Rectangle 6"/>
          <p:cNvSpPr>
            <a:spLocks noChangeArrowheads="1"/>
          </p:cNvSpPr>
          <p:nvPr/>
        </p:nvSpPr>
        <p:spPr bwMode="auto">
          <a:xfrm>
            <a:off x="549275" y="148432"/>
            <a:ext cx="234315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64519" name="感动宇宙的居里夫人的经典演讲.mp4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348345" y="1332865"/>
            <a:ext cx="3766185" cy="4836160"/>
          </a:xfrm>
          <a:prstGeom prst="rect">
            <a:avLst/>
          </a:prstGeom>
          <a:solidFill>
            <a:schemeClr val="bg1"/>
          </a:solidFill>
          <a:ln w="57150">
            <a:solidFill>
              <a:schemeClr val="hlink"/>
            </a:solidFill>
            <a:prstDash val="lgDash"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666750" y="762000"/>
            <a:ext cx="7226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35890" y="287655"/>
            <a:ext cx="828802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800" b="1">
                <a:solidFill>
                  <a:srgbClr val="FF0000"/>
                </a:solidFill>
              </a:rPr>
              <a:t>居里夫人获诺贝尔奖时的发言：</a:t>
            </a:r>
            <a:endParaRPr lang="zh-CN" altLang="zh-CN"/>
          </a:p>
          <a:p>
            <a:r>
              <a:rPr lang="en-US" altLang="zh-CN" sz="2000" b="1"/>
              <a:t>“</a:t>
            </a:r>
            <a:r>
              <a:rPr lang="zh-CN" altLang="en-US" sz="2000" b="1"/>
              <a:t>即使现在，经过</a:t>
            </a:r>
            <a:r>
              <a:rPr lang="en-US" altLang="zh-CN" sz="2000" b="1"/>
              <a:t>25</a:t>
            </a:r>
            <a:r>
              <a:rPr lang="zh-CN" altLang="en-US" sz="2000" b="1"/>
              <a:t>年的深入研究，我们仍然感到前面的路还很遥远，我们取得了许多发现。皮埃尔 居里曾向我表达过思想以及留在笔记里的建议，给了我们很大的指导，但是个人是渺小的，当每个个人他有可能获取知识之光，即使非常微弱，也能够照亮</a:t>
            </a:r>
            <a:r>
              <a:rPr lang="zh-CN" altLang="en-US" sz="2000" b="1">
                <a:solidFill>
                  <a:srgbClr val="FF0000"/>
                </a:solidFill>
              </a:rPr>
              <a:t>人类追求真理的梦想</a:t>
            </a:r>
            <a:r>
              <a:rPr lang="zh-CN" altLang="en-US" sz="2000" b="1"/>
              <a:t>。正是这些黑暗中的小小蜡烛，是我们一点一点的开拓前面的改变宇宙的宏伟蓝图的淡淡轮廓。也正是因为如此，我赞同这样的信念</a:t>
            </a:r>
            <a:r>
              <a:rPr lang="en-US" altLang="zh-CN" sz="2000" b="1"/>
              <a:t>:</a:t>
            </a:r>
            <a:r>
              <a:rPr lang="zh-CN" altLang="en-US" sz="2000" b="1"/>
              <a:t>科学是伟大而美丽的，她伟大的</a:t>
            </a:r>
            <a:r>
              <a:rPr lang="zh-CN" altLang="en-US" sz="2000" b="1">
                <a:solidFill>
                  <a:srgbClr val="FF0000"/>
                </a:solidFill>
              </a:rPr>
              <a:t>精神力量</a:t>
            </a:r>
            <a:r>
              <a:rPr lang="zh-CN" altLang="en-US" sz="2000" b="1"/>
              <a:t>将最终启迪世上的一切邪恶，一切无知，一切贫困，疾病，战争和痛苦，探索通晓真理的光明，开拓未知的新的途径，无论你的视力变得多么的敏锐，心里的好奇心将永远伴你成功，每个时代都有自己的</a:t>
            </a:r>
            <a:r>
              <a:rPr lang="zh-CN" altLang="en-US" sz="2000" b="1">
                <a:solidFill>
                  <a:srgbClr val="FF0000"/>
                </a:solidFill>
              </a:rPr>
              <a:t>梦想</a:t>
            </a:r>
            <a:r>
              <a:rPr lang="zh-CN" altLang="en-US" sz="2000" b="1"/>
              <a:t>，尤其是属于昨天的梦想，让我们高举起知识的火炬，去迎接明天的美好殿堂。</a:t>
            </a:r>
            <a:r>
              <a:rPr lang="en-US" altLang="zh-CN" sz="2000" b="1"/>
              <a:t>”</a:t>
            </a:r>
            <a:endParaRPr lang="en-US" altLang="zh-CN" sz="2000" b="1"/>
          </a:p>
          <a:p>
            <a:r>
              <a:rPr lang="en-US" altLang="zh-CN" sz="2000" b="1"/>
              <a:t>“</a:t>
            </a:r>
            <a:r>
              <a:rPr lang="zh-CN" altLang="en-US" sz="2000" b="1"/>
              <a:t>我从来不曾有过幸运，将来也永远不指望幸运，我激励自己，我用尽了所有的力量应付一切，我的</a:t>
            </a:r>
            <a:r>
              <a:rPr lang="zh-CN" altLang="en-US" sz="2000" b="1">
                <a:solidFill>
                  <a:srgbClr val="FF0000"/>
                </a:solidFill>
              </a:rPr>
              <a:t>毅力</a:t>
            </a:r>
            <a:r>
              <a:rPr lang="zh-CN" altLang="en-US" sz="2000" b="1"/>
              <a:t>终于占了上风。</a:t>
            </a:r>
            <a:r>
              <a:rPr lang="en-US" altLang="zh-CN" sz="2000" b="1"/>
              <a:t>”</a:t>
            </a:r>
            <a:endParaRPr lang="en-US" altLang="zh-CN" sz="2000" b="1"/>
          </a:p>
        </p:txBody>
      </p:sp>
      <p:sp>
        <p:nvSpPr>
          <p:cNvPr id="4" name="文本框 3"/>
          <p:cNvSpPr txBox="1"/>
          <p:nvPr/>
        </p:nvSpPr>
        <p:spPr>
          <a:xfrm>
            <a:off x="588010" y="5274945"/>
            <a:ext cx="730504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0000FF"/>
                </a:solidFill>
              </a:rPr>
              <a:t>        </a:t>
            </a:r>
            <a:r>
              <a:rPr lang="zh-CN" altLang="en-US" sz="2800" b="1">
                <a:solidFill>
                  <a:srgbClr val="0000FF"/>
                </a:solidFill>
              </a:rPr>
              <a:t>请同学们根据你对居里夫人的了解或看这段文字或听视频，说说你的感受或启示。</a:t>
            </a:r>
            <a:endParaRPr lang="zh-CN" altLang="en-US" sz="28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45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45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519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4519"/>
                </p:tgtEl>
              </p:cMediaNode>
            </p:video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ww.33ppt.com ​​">
  <a:themeElements>
    <a:clrScheme name="七色">
      <a:dk1>
        <a:srgbClr val="000000"/>
      </a:dk1>
      <a:lt1>
        <a:sysClr val="window" lastClr="FFFFFF"/>
      </a:lt1>
      <a:dk2>
        <a:srgbClr val="FEB554"/>
      </a:dk2>
      <a:lt2>
        <a:srgbClr val="18497E"/>
      </a:lt2>
      <a:accent1>
        <a:srgbClr val="C00000"/>
      </a:accent1>
      <a:accent2>
        <a:srgbClr val="FF0000"/>
      </a:accent2>
      <a:accent3>
        <a:srgbClr val="FFC000"/>
      </a:accent3>
      <a:accent4>
        <a:srgbClr val="92D050"/>
      </a:accent4>
      <a:accent5>
        <a:srgbClr val="00B050"/>
      </a:accent5>
      <a:accent6>
        <a:srgbClr val="00B0F0"/>
      </a:accent6>
      <a:hlink>
        <a:srgbClr val="0070C0"/>
      </a:hlink>
      <a:folHlink>
        <a:srgbClr val="002060"/>
      </a:folHlink>
    </a:clrScheme>
    <a:fontScheme name="微软雅黑">
      <a:majorFont>
        <a:latin typeface="Constantia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1296</Words>
  <Application>WPS 演示</Application>
  <PresentationFormat>自定义</PresentationFormat>
  <Paragraphs>90</Paragraphs>
  <Slides>10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Arial</vt:lpstr>
      <vt:lpstr>宋体</vt:lpstr>
      <vt:lpstr>Wingdings</vt:lpstr>
      <vt:lpstr>Calibri</vt:lpstr>
      <vt:lpstr>Arial</vt:lpstr>
      <vt:lpstr>Constantia</vt:lpstr>
      <vt:lpstr>微软雅黑</vt:lpstr>
      <vt:lpstr>楷体</vt:lpstr>
      <vt:lpstr>Arial Unicode MS</vt:lpstr>
      <vt:lpstr>Office 主题</vt:lpstr>
      <vt:lpstr>www.33ppt.com ​​</vt:lpstr>
      <vt:lpstr>PowerPoint 演示文稿</vt:lpstr>
      <vt:lpstr>PowerPoint 演示文稿</vt:lpstr>
      <vt:lpstr>PowerPoint 演示文稿</vt:lpstr>
      <vt:lpstr>PowerPoint 演示文稿</vt:lpstr>
      <vt:lpstr>寻找美丽, 体会美丽情感</vt:lpstr>
      <vt:lpstr>感悟美丽</vt:lpstr>
      <vt:lpstr>感悟美丽</vt:lpstr>
      <vt:lpstr>感悟美丽</vt:lpstr>
      <vt:lpstr>升华美丽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apple apple</dc:creator>
  <cp:lastModifiedBy>Administrator</cp:lastModifiedBy>
  <cp:revision>536</cp:revision>
  <dcterms:created xsi:type="dcterms:W3CDTF">2015-12-09T07:23:00Z</dcterms:created>
  <dcterms:modified xsi:type="dcterms:W3CDTF">2018-12-11T01:34:03Z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2052-11.1.0.8178</vt:lpwstr>
  </property>
  <property fmtid="{D5CDD505-2E9C-101B-9397-08002B2CF9AE}" pid="3" name="KSORubyTemplateID">
    <vt:lpwstr>13</vt:lpwstr>
  </property>
</Properties>
</file>