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264" r:id="rId3"/>
    <p:sldId id="263" r:id="rId4"/>
    <p:sldId id="257" r:id="rId5"/>
    <p:sldId id="287" r:id="rId6"/>
    <p:sldId id="301" r:id="rId7"/>
    <p:sldId id="304" r:id="rId8"/>
    <p:sldId id="288" r:id="rId9"/>
    <p:sldId id="266" r:id="rId10"/>
    <p:sldId id="302" r:id="rId11"/>
    <p:sldId id="289" r:id="rId12"/>
    <p:sldId id="291" r:id="rId13"/>
    <p:sldId id="292" r:id="rId14"/>
    <p:sldId id="293" r:id="rId15"/>
    <p:sldId id="294" r:id="rId16"/>
    <p:sldId id="296" r:id="rId17"/>
    <p:sldId id="297" r:id="rId18"/>
    <p:sldId id="298" r:id="rId19"/>
    <p:sldId id="299" r:id="rId20"/>
    <p:sldId id="300" r:id="rId21"/>
    <p:sldId id="275" r:id="rId22"/>
    <p:sldId id="305" r:id="rId23"/>
    <p:sldId id="281"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ABEFECB-87CA-494D-9C64-693D9149FCB6}">
          <p14:sldIdLst>
            <p14:sldId id="303"/>
            <p14:sldId id="264"/>
            <p14:sldId id="263"/>
            <p14:sldId id="257"/>
            <p14:sldId id="287"/>
            <p14:sldId id="301"/>
            <p14:sldId id="304"/>
            <p14:sldId id="288"/>
            <p14:sldId id="266"/>
            <p14:sldId id="302"/>
            <p14:sldId id="289"/>
            <p14:sldId id="291"/>
            <p14:sldId id="292"/>
            <p14:sldId id="293"/>
            <p14:sldId id="294"/>
            <p14:sldId id="296"/>
            <p14:sldId id="297"/>
            <p14:sldId id="298"/>
            <p14:sldId id="299"/>
            <p14:sldId id="300"/>
            <p14:sldId id="275"/>
          </p14:sldIdLst>
        </p14:section>
        <p14:section name="无标题节" id="{A6B085BB-8645-45FC-94B2-2A844F3D442A}">
          <p14:sldIdLst>
            <p14:sldId id="305"/>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87848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4079514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2726912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2616372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708904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22775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2397704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45244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4084412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362938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12D1B6-B8A7-4201-9351-83F79A78C421}" type="datetimeFigureOut">
              <a:rPr lang="zh-CN" altLang="en-US" smtClean="0"/>
              <a:pPr/>
              <a:t>2017-03-22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395952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44000" b="-4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12D1B6-B8A7-4201-9351-83F79A78C421}" type="datetimeFigureOut">
              <a:rPr lang="zh-CN" altLang="en-US" smtClean="0"/>
              <a:pPr/>
              <a:t>2017-03-22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EF375-DCB4-4CC0-A56A-780C7A205EF6}" type="slidenum">
              <a:rPr lang="zh-CN" altLang="en-US" smtClean="0"/>
              <a:pPr/>
              <a:t>‹#›</a:t>
            </a:fld>
            <a:endParaRPr lang="zh-CN" altLang="en-US"/>
          </a:p>
        </p:txBody>
      </p:sp>
    </p:spTree>
    <p:extLst>
      <p:ext uri="{BB962C8B-B14F-4D97-AF65-F5344CB8AC3E}">
        <p14:creationId xmlns:p14="http://schemas.microsoft.com/office/powerpoint/2010/main" val="1057857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idx="4294967295"/>
          </p:nvPr>
        </p:nvSpPr>
        <p:spPr>
          <a:xfrm>
            <a:off x="323850" y="476250"/>
            <a:ext cx="8540750" cy="1143000"/>
          </a:xfrm>
        </p:spPr>
        <p:txBody>
          <a:bodyPr/>
          <a:lstStyle/>
          <a:p>
            <a:pPr eaLnBrk="1" hangingPunct="1"/>
            <a:r>
              <a:rPr lang="zh-CN" altLang="en-US" b="1" dirty="0" smtClean="0"/>
              <a:t>欢迎各位老师莅临指导！</a:t>
            </a:r>
          </a:p>
        </p:txBody>
      </p:sp>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2060575"/>
            <a:ext cx="7389812" cy="378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1962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7"/>
            <a:ext cx="8472518" cy="4248472"/>
          </a:xfrm>
        </p:spPr>
        <p:txBody>
          <a:bodyPr>
            <a:normAutofit lnSpcReduction="10000"/>
          </a:bodyPr>
          <a:lstStyle/>
          <a:p>
            <a:r>
              <a:rPr lang="zh-CN" altLang="en-US" b="1" dirty="0" smtClean="0">
                <a:latin typeface="+mn-ea"/>
              </a:rPr>
              <a:t>         </a:t>
            </a:r>
            <a:r>
              <a:rPr lang="zh-CN" altLang="en-US" sz="4800" b="1" dirty="0" smtClean="0">
                <a:latin typeface="+mn-ea"/>
              </a:rPr>
              <a:t>范例指引</a:t>
            </a:r>
            <a:r>
              <a:rPr lang="zh-CN" altLang="en-US" b="1" dirty="0" smtClean="0">
                <a:latin typeface="+mn-ea"/>
              </a:rPr>
              <a:t>（</a:t>
            </a:r>
            <a:r>
              <a:rPr lang="en-US" altLang="zh-CN" b="1" dirty="0" smtClean="0">
                <a:solidFill>
                  <a:srgbClr val="FF0000"/>
                </a:solidFill>
                <a:latin typeface="+mn-ea"/>
              </a:rPr>
              <a:t>2017</a:t>
            </a:r>
            <a:r>
              <a:rPr lang="zh-CN" altLang="en-US" b="1" dirty="0" smtClean="0">
                <a:solidFill>
                  <a:srgbClr val="FF0000"/>
                </a:solidFill>
                <a:latin typeface="+mn-ea"/>
              </a:rPr>
              <a:t>浙江调测卷</a:t>
            </a:r>
            <a:r>
              <a:rPr lang="zh-CN" altLang="en-US" b="1" dirty="0" smtClean="0">
                <a:latin typeface="+mn-ea"/>
              </a:rPr>
              <a:t>）</a:t>
            </a:r>
            <a:endParaRPr lang="en-US" altLang="zh-CN" b="1" dirty="0" smtClean="0">
              <a:latin typeface="+mn-ea"/>
            </a:endParaRPr>
          </a:p>
          <a:p>
            <a:r>
              <a:rPr lang="zh-CN" altLang="zh-CN" b="1" dirty="0" smtClean="0"/>
              <a:t> ① “天造地设之巧，在人善于黠缀耳”，</a:t>
            </a:r>
            <a:r>
              <a:rPr lang="zh-CN" altLang="zh-CN" b="1" dirty="0" smtClean="0">
                <a:solidFill>
                  <a:srgbClr val="FF0000"/>
                </a:solidFill>
              </a:rPr>
              <a:t>这句话精辟概括了中国传统城市规划结合自然环境的方法</a:t>
            </a:r>
            <a:r>
              <a:rPr lang="zh-CN" altLang="zh-CN" b="1" dirty="0" smtClean="0"/>
              <a:t>。规划就是寻找和把握自然环境原本的巧妙秩序，人工建设只是“黠缀”在这个秩序之中。规划看似着力在人工，其深处奥妙则是对人工与自然关系的推敲；自然貌似在人工之外，其实早在设计的观照之中。</a:t>
            </a:r>
          </a:p>
          <a:p>
            <a:endParaRPr lang="zh-CN" altLang="en-US" dirty="0"/>
          </a:p>
        </p:txBody>
      </p:sp>
      <p:sp>
        <p:nvSpPr>
          <p:cNvPr id="2" name="TextBox 1"/>
          <p:cNvSpPr txBox="1"/>
          <p:nvPr/>
        </p:nvSpPr>
        <p:spPr>
          <a:xfrm>
            <a:off x="827584" y="4725144"/>
            <a:ext cx="7416824" cy="584775"/>
          </a:xfrm>
          <a:prstGeom prst="rect">
            <a:avLst/>
          </a:prstGeom>
          <a:noFill/>
        </p:spPr>
        <p:txBody>
          <a:bodyPr wrap="square" rtlCol="0">
            <a:spAutoFit/>
          </a:bodyPr>
          <a:lstStyle/>
          <a:p>
            <a:r>
              <a:rPr lang="zh-CN" altLang="en-US" sz="3200" b="1" dirty="0">
                <a:solidFill>
                  <a:srgbClr val="FF0000"/>
                </a:solidFill>
              </a:rPr>
              <a:t>段意：中国传统城市规划往往结合自然</a:t>
            </a:r>
            <a:endParaRPr lang="zh-CN" altLang="en-US" sz="3200" dirty="0">
              <a:solidFill>
                <a:srgbClr val="FF0000"/>
              </a:solidFill>
            </a:endParaRPr>
          </a:p>
        </p:txBody>
      </p:sp>
    </p:spTree>
    <p:extLst>
      <p:ext uri="{BB962C8B-B14F-4D97-AF65-F5344CB8AC3E}">
        <p14:creationId xmlns:p14="http://schemas.microsoft.com/office/powerpoint/2010/main" val="357938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42852"/>
            <a:ext cx="8358246" cy="5643602"/>
          </a:xfrm>
        </p:spPr>
        <p:txBody>
          <a:bodyPr>
            <a:normAutofit fontScale="55000" lnSpcReduction="20000"/>
          </a:bodyPr>
          <a:lstStyle/>
          <a:p>
            <a:pPr>
              <a:buNone/>
            </a:pPr>
            <a:r>
              <a:rPr lang="zh-CN" altLang="zh-CN" sz="4600" dirty="0" smtClean="0"/>
              <a:t> </a:t>
            </a:r>
            <a:r>
              <a:rPr lang="zh-CN" altLang="zh-CN" sz="5100" b="1" dirty="0" smtClean="0"/>
              <a:t>② 这一理念体现在许多结合自然山水的具体规划设计手法中。无论城内、城外，只要是自然环境中的形胜之地，皆被规划者驻目留心，将人工建设与之联系为一个整体。例如在城外大尺度的山水环境处理上，就有“天阙”模式。秦代就有咸阳的“表南山之巅以为阙”及彭县的“见两山对如阙”。汉代的长安、六朝的建康、隋朝的洛阳等都城规划皆循此模式，将城市中的重要建筑与“天阙”相通。明清时，依然有不少城市运用“天阙”模式，例如安徽庐江县，就是以文庙作为城市的中心，背靠城外的塔山，南面直向城南的福泉、凤台二山。不仅大的城市格局如此，就是百姓的屋宇建设也有结合山水远景的习惯，所谓“窗含西岭千秋雪，门泊东吴万里船”正是此意。</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42852"/>
            <a:ext cx="8358246" cy="5643602"/>
          </a:xfrm>
        </p:spPr>
        <p:txBody>
          <a:bodyPr>
            <a:normAutofit fontScale="55000" lnSpcReduction="20000"/>
          </a:bodyPr>
          <a:lstStyle/>
          <a:p>
            <a:pPr>
              <a:buNone/>
            </a:pPr>
            <a:r>
              <a:rPr lang="zh-CN" altLang="zh-CN" sz="4600" dirty="0" smtClean="0"/>
              <a:t> </a:t>
            </a:r>
            <a:r>
              <a:rPr lang="zh-CN" altLang="zh-CN" sz="5100" b="1" dirty="0" smtClean="0"/>
              <a:t>② </a:t>
            </a:r>
            <a:r>
              <a:rPr lang="zh-CN" altLang="zh-CN" sz="5100" b="1" u="sng" dirty="0" smtClean="0">
                <a:solidFill>
                  <a:srgbClr val="FF0000"/>
                </a:solidFill>
              </a:rPr>
              <a:t>这一理念体现在许多结合自然山水的具体规划设计手法中。</a:t>
            </a:r>
            <a:r>
              <a:rPr lang="zh-CN" altLang="zh-CN" sz="5100" b="1" dirty="0" smtClean="0"/>
              <a:t>无论城内、城外，只要是自然环境中的形胜之地，皆被规划者驻目留心，将人工建设与之联系为一个整体。例如在城外大尺度的山水环境处理上，就有“天阙”模式。秦代就有咸阳的“表南山之巅以为阙”及彭县的“见两山对如阙”。汉代的长安、六朝的建康、隋朝的洛阳等都城规划皆循此模式，将城市中的重要建筑与“天阙”相通。明清时，依然有不少城市运用“天阙”模式，例如安徽庐江县，就是以文庙作为城市的中心，背靠城外的塔山，南面直向城南的福泉、凤台二山。不仅大的城市格局如此，就是百姓的屋宇建设也有结合山水远景的习惯，所谓“窗含西岭千秋雪，门泊东吴万里船”正是此意。</a:t>
            </a:r>
          </a:p>
          <a:p>
            <a:endParaRPr lang="zh-CN" altLang="en-US" dirty="0"/>
          </a:p>
        </p:txBody>
      </p:sp>
      <p:sp>
        <p:nvSpPr>
          <p:cNvPr id="4" name="TextBox 3"/>
          <p:cNvSpPr txBox="1"/>
          <p:nvPr/>
        </p:nvSpPr>
        <p:spPr>
          <a:xfrm>
            <a:off x="285720" y="5643578"/>
            <a:ext cx="8501122" cy="584775"/>
          </a:xfrm>
          <a:prstGeom prst="rect">
            <a:avLst/>
          </a:prstGeom>
          <a:noFill/>
        </p:spPr>
        <p:txBody>
          <a:bodyPr wrap="square" rtlCol="0">
            <a:spAutoFit/>
          </a:bodyPr>
          <a:lstStyle/>
          <a:p>
            <a:r>
              <a:rPr lang="zh-CN" altLang="en-US" sz="3200" b="1" dirty="0" smtClean="0">
                <a:solidFill>
                  <a:srgbClr val="FF0000"/>
                </a:solidFill>
              </a:rPr>
              <a:t>段意：这一理念被运用到很多具体规划设计中</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7"/>
            <a:ext cx="8472518" cy="5000660"/>
          </a:xfrm>
        </p:spPr>
        <p:txBody>
          <a:bodyPr/>
          <a:lstStyle/>
          <a:p>
            <a:r>
              <a:rPr lang="zh-CN" altLang="zh-CN" b="1" dirty="0" smtClean="0"/>
              <a:t>③ 当然，有些城市本身就坐落在山上或水乡，自然与山水就有更为紧密的融合。重庆是山城，“沿江为池，凿岩为城”；若在水乡，城市规划必然结合水来进行，苏州、无锡、绍兴、温州等城市都是结合水进行城市规划的典范。《弘治温州府志》曾对水城建设的缘由、特色以及便民之利进行了详细论述：“一坊一渠，舟楫必达。可濯可烹，居者有澡洁之利；可载可泛，行者无负载之劳。”</a:t>
            </a:r>
            <a:endParaRPr lang="zh-CN" alt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7"/>
            <a:ext cx="8472518" cy="5000660"/>
          </a:xfrm>
        </p:spPr>
        <p:txBody>
          <a:bodyPr/>
          <a:lstStyle/>
          <a:p>
            <a:r>
              <a:rPr lang="zh-CN" altLang="zh-CN" b="1" dirty="0" smtClean="0"/>
              <a:t>③ 当然，</a:t>
            </a:r>
            <a:r>
              <a:rPr lang="zh-CN" altLang="zh-CN" b="1" u="sng" dirty="0" smtClean="0">
                <a:solidFill>
                  <a:srgbClr val="FF0000"/>
                </a:solidFill>
              </a:rPr>
              <a:t>有些城市本身就坐落在山上或水乡，自然与山水就有更为紧密的融合</a:t>
            </a:r>
            <a:r>
              <a:rPr lang="zh-CN" altLang="zh-CN" b="1" dirty="0" smtClean="0"/>
              <a:t>。重庆是山城，“沿江为池，凿岩为城”；若在水乡，城市规划必然结合水来进行，苏州、无锡、绍兴、温州等城市都是结合水进行城市规划的典范。《弘治温州府志》曾对水城建设的缘由、特色以及便民之利进行了详细论述：“一坊一渠，舟楫必达。可濯可烹，居者有澡洁之利；可载可泛，行者无负载之劳。”</a:t>
            </a:r>
            <a:endParaRPr lang="zh-CN" altLang="en-US" b="1" dirty="0"/>
          </a:p>
        </p:txBody>
      </p:sp>
      <p:sp>
        <p:nvSpPr>
          <p:cNvPr id="4" name="TextBox 3"/>
          <p:cNvSpPr txBox="1"/>
          <p:nvPr/>
        </p:nvSpPr>
        <p:spPr>
          <a:xfrm>
            <a:off x="0" y="5429264"/>
            <a:ext cx="8929718" cy="584775"/>
          </a:xfrm>
          <a:prstGeom prst="rect">
            <a:avLst/>
          </a:prstGeom>
          <a:noFill/>
        </p:spPr>
        <p:txBody>
          <a:bodyPr wrap="square" rtlCol="0">
            <a:spAutoFit/>
          </a:bodyPr>
          <a:lstStyle/>
          <a:p>
            <a:r>
              <a:rPr lang="zh-CN" altLang="en-US" sz="3200" b="1" dirty="0" smtClean="0">
                <a:solidFill>
                  <a:srgbClr val="FF0000"/>
                </a:solidFill>
              </a:rPr>
              <a:t>段意：有些山城或水乡，自然与山水结合更紧密</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8929718" cy="5715040"/>
          </a:xfrm>
        </p:spPr>
        <p:txBody>
          <a:bodyPr>
            <a:normAutofit fontScale="85000" lnSpcReduction="10000"/>
          </a:bodyPr>
          <a:lstStyle/>
          <a:p>
            <a:r>
              <a:rPr lang="zh-CN" altLang="zh-CN" b="1" dirty="0" smtClean="0"/>
              <a:t>④有两幅图对当今很有启发。一幅是北宋吕大防的《长安图》，另一幅是清代四川南充的《四境图》。《长安图》为现存最早的中国石刻城市图，此图按照比例尺绘制了城市部分，将南部秦岭绘制于图上。吕大防在《长安图》题记中提到“城内用折法，城外取容”的画法。这种“内折外容”的表达方式既关注城内建设部分的比例，又把城外大尺度的山水环境标示在图上，清楚表明城内建设与城外山水的关系。清咸丰七年的《南充县志》中收录了《四境图》，分别画了城市东、西、南、北四个方向的山水人文胜迹。其实这四幅图就是对城市四向山水人文胜迹及其风景的一个评价。虽然《四境图》不是专为规划设计而绘，但它体现了在长期发展中积累起来的中国人观照城市、观照环境的方式，告诫城市规划者应兼顾内外，进行整体经营，重视城市与四向风景的关系，很好地体现了中国规划设计的“四望”传统。</a:t>
            </a:r>
            <a:endParaRPr lang="zh-CN" altLang="en-US"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8929718" cy="5715040"/>
          </a:xfrm>
        </p:spPr>
        <p:txBody>
          <a:bodyPr>
            <a:normAutofit fontScale="85000" lnSpcReduction="10000"/>
          </a:bodyPr>
          <a:lstStyle/>
          <a:p>
            <a:r>
              <a:rPr lang="zh-CN" altLang="zh-CN" b="1" dirty="0" smtClean="0"/>
              <a:t>④</a:t>
            </a:r>
            <a:r>
              <a:rPr lang="zh-CN" altLang="zh-CN" b="1" u="sng" dirty="0" smtClean="0">
                <a:solidFill>
                  <a:srgbClr val="FF0000"/>
                </a:solidFill>
              </a:rPr>
              <a:t>有两幅图对当今很有启发。</a:t>
            </a:r>
            <a:r>
              <a:rPr lang="zh-CN" altLang="zh-CN" b="1" dirty="0" smtClean="0"/>
              <a:t>一幅是北宋吕大防的《长安图》，另一幅是清代四川南充的《四境图》。</a:t>
            </a:r>
            <a:r>
              <a:rPr lang="zh-CN" altLang="zh-CN" b="1" u="sng" dirty="0" smtClean="0">
                <a:solidFill>
                  <a:srgbClr val="FF0000"/>
                </a:solidFill>
              </a:rPr>
              <a:t>《长安图》</a:t>
            </a:r>
            <a:r>
              <a:rPr lang="zh-CN" altLang="zh-CN" b="1" dirty="0" smtClean="0"/>
              <a:t>为现存最早的中国石刻城市图，此图按照比例尺绘制了城市部分，将南部秦岭绘制于图上。吕大防在《长安图》题记中提到“城内用折法，城外取容”的画法。这种“内折外容”的表达方式既关注城内建设部分的比例，又把城外大尺度的山水环境标示在图上，</a:t>
            </a:r>
            <a:r>
              <a:rPr lang="zh-CN" altLang="zh-CN" b="1" u="sng" dirty="0" smtClean="0">
                <a:solidFill>
                  <a:srgbClr val="FF0000"/>
                </a:solidFill>
              </a:rPr>
              <a:t>清楚表明城内建设与城外山水的关系</a:t>
            </a:r>
            <a:r>
              <a:rPr lang="zh-CN" altLang="zh-CN" b="1" dirty="0" smtClean="0"/>
              <a:t>。清咸丰七年的《南充县志》中收录了</a:t>
            </a:r>
            <a:r>
              <a:rPr lang="zh-CN" altLang="zh-CN" b="1" u="sng" dirty="0" smtClean="0">
                <a:solidFill>
                  <a:srgbClr val="FF0000"/>
                </a:solidFill>
              </a:rPr>
              <a:t>《四境图》</a:t>
            </a:r>
            <a:r>
              <a:rPr lang="zh-CN" altLang="zh-CN" b="1" dirty="0" smtClean="0"/>
              <a:t>，分别画了城市东、西、南、北四个方向的山水人文胜迹。其实这四幅图就是对城市四向山水人文胜迹及其风景的一个评价。虽然《</a:t>
            </a:r>
            <a:r>
              <a:rPr lang="zh-CN" altLang="zh-CN" b="1" u="sng" dirty="0" smtClean="0">
                <a:solidFill>
                  <a:srgbClr val="FF0000"/>
                </a:solidFill>
              </a:rPr>
              <a:t>四境图》</a:t>
            </a:r>
            <a:r>
              <a:rPr lang="zh-CN" altLang="zh-CN" b="1" dirty="0" smtClean="0"/>
              <a:t>不是专为规划设计而绘，但它体现了在长期发展中积累起来的中国人观照城市、观照环境的方式，</a:t>
            </a:r>
            <a:r>
              <a:rPr lang="zh-CN" altLang="zh-CN" b="1" u="sng" dirty="0" smtClean="0">
                <a:solidFill>
                  <a:srgbClr val="FF0000"/>
                </a:solidFill>
              </a:rPr>
              <a:t>告诫城市规划者应兼顾内外，进行整体经营，重视城市与四向风景的关系</a:t>
            </a:r>
            <a:r>
              <a:rPr lang="zh-CN" altLang="zh-CN" b="1" dirty="0" smtClean="0"/>
              <a:t>，很好地体现了中国规划设计的“四望”传统。</a:t>
            </a:r>
            <a:endParaRPr lang="zh-CN" altLang="en-US" b="1" dirty="0"/>
          </a:p>
        </p:txBody>
      </p:sp>
      <p:sp>
        <p:nvSpPr>
          <p:cNvPr id="4" name="TextBox 3"/>
          <p:cNvSpPr txBox="1"/>
          <p:nvPr/>
        </p:nvSpPr>
        <p:spPr>
          <a:xfrm>
            <a:off x="500034" y="5572140"/>
            <a:ext cx="8286808" cy="1077218"/>
          </a:xfrm>
          <a:prstGeom prst="rect">
            <a:avLst/>
          </a:prstGeom>
          <a:noFill/>
        </p:spPr>
        <p:txBody>
          <a:bodyPr wrap="square" rtlCol="0">
            <a:spAutoFit/>
          </a:bodyPr>
          <a:lstStyle/>
          <a:p>
            <a:r>
              <a:rPr lang="zh-CN" altLang="en-US" sz="3200" b="1" dirty="0" smtClean="0">
                <a:solidFill>
                  <a:srgbClr val="FF0000"/>
                </a:solidFill>
              </a:rPr>
              <a:t>段意：两幅图对我们的启发：城市建设要结合自然</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26" y="285728"/>
            <a:ext cx="8501154" cy="3929065"/>
          </a:xfrm>
        </p:spPr>
        <p:txBody>
          <a:bodyPr>
            <a:normAutofit fontScale="85000" lnSpcReduction="10000"/>
          </a:bodyPr>
          <a:lstStyle/>
          <a:p>
            <a:pPr>
              <a:buNone/>
            </a:pPr>
            <a:r>
              <a:rPr lang="en-US" altLang="zh-CN" sz="4100" b="1" dirty="0" smtClean="0"/>
              <a:t>1</a:t>
            </a:r>
            <a:r>
              <a:rPr lang="zh-CN" altLang="en-US" sz="4100" b="1" dirty="0" smtClean="0"/>
              <a:t>段意：中国传统城市规划往往结合自然</a:t>
            </a:r>
            <a:endParaRPr lang="en-US" altLang="zh-CN" sz="4100" b="1" dirty="0" smtClean="0"/>
          </a:p>
          <a:p>
            <a:pPr>
              <a:buNone/>
            </a:pPr>
            <a:r>
              <a:rPr lang="en-US" altLang="zh-CN" sz="4100" b="1" dirty="0" smtClean="0"/>
              <a:t>2</a:t>
            </a:r>
            <a:r>
              <a:rPr lang="zh-CN" altLang="en-US" sz="4100" b="1" dirty="0" smtClean="0"/>
              <a:t>段意：举例证明：这一理念被运用到很多具体规划设计中</a:t>
            </a:r>
          </a:p>
          <a:p>
            <a:pPr>
              <a:buNone/>
            </a:pPr>
            <a:r>
              <a:rPr lang="en-US" altLang="zh-CN" sz="4100" b="1" dirty="0" smtClean="0"/>
              <a:t>3</a:t>
            </a:r>
            <a:r>
              <a:rPr lang="zh-CN" altLang="en-US" sz="4100" b="1" dirty="0" smtClean="0"/>
              <a:t>段意：举例证明：有些山城或水乡，自然与山水结合更紧密</a:t>
            </a:r>
          </a:p>
          <a:p>
            <a:pPr>
              <a:buNone/>
            </a:pPr>
            <a:r>
              <a:rPr lang="en-US" altLang="zh-CN" sz="4100" b="1" dirty="0" smtClean="0"/>
              <a:t>4</a:t>
            </a:r>
            <a:r>
              <a:rPr lang="zh-CN" altLang="en-US" sz="4100" b="1" dirty="0" smtClean="0"/>
              <a:t>段意：两幅图对我们的启发：要结合自然</a:t>
            </a:r>
          </a:p>
          <a:p>
            <a:endParaRPr lang="zh-CN" altLang="en-US" dirty="0" smtClean="0">
              <a:solidFill>
                <a:srgbClr val="FF0000"/>
              </a:solidFill>
            </a:endParaRPr>
          </a:p>
          <a:p>
            <a:endParaRPr lang="zh-CN" altLang="en-US" dirty="0"/>
          </a:p>
        </p:txBody>
      </p:sp>
      <p:sp>
        <p:nvSpPr>
          <p:cNvPr id="4" name="下箭头 3">
            <a:hlinkClick r:id="rId2" action="ppaction://hlinksldjump"/>
          </p:cNvPr>
          <p:cNvSpPr/>
          <p:nvPr/>
        </p:nvSpPr>
        <p:spPr>
          <a:xfrm>
            <a:off x="3714744" y="3643314"/>
            <a:ext cx="2071702" cy="1071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71472" y="4786322"/>
            <a:ext cx="7929618" cy="1200329"/>
          </a:xfrm>
          <a:prstGeom prst="rect">
            <a:avLst/>
          </a:prstGeom>
          <a:noFill/>
        </p:spPr>
        <p:txBody>
          <a:bodyPr wrap="square" rtlCol="0">
            <a:spAutoFit/>
          </a:bodyPr>
          <a:lstStyle/>
          <a:p>
            <a:r>
              <a:rPr lang="zh-CN" altLang="en-US" sz="3600" b="1" dirty="0" smtClean="0">
                <a:solidFill>
                  <a:srgbClr val="FF0000"/>
                </a:solidFill>
              </a:rPr>
              <a:t>中心观点：中国传统城市规划往往结合自然。</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animBg="1"/>
      <p:bldP spid="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49235" y="2132856"/>
            <a:ext cx="8229600" cy="1143007"/>
          </a:xfrm>
        </p:spPr>
        <p:txBody>
          <a:bodyPr>
            <a:normAutofit/>
          </a:bodyPr>
          <a:lstStyle/>
          <a:p>
            <a:pPr>
              <a:buNone/>
            </a:pPr>
            <a:r>
              <a:rPr lang="zh-CN" altLang="en-US" sz="4000" b="1" dirty="0" smtClean="0"/>
              <a:t>找作者自身对</a:t>
            </a:r>
            <a:r>
              <a:rPr lang="zh-CN" altLang="en-US" sz="4000" b="1" dirty="0" smtClean="0">
                <a:solidFill>
                  <a:srgbClr val="FF0000"/>
                </a:solidFill>
              </a:rPr>
              <a:t>观点评价</a:t>
            </a:r>
            <a:r>
              <a:rPr lang="zh-CN" altLang="en-US" sz="4000" b="1" dirty="0" smtClean="0"/>
              <a:t>的句子</a:t>
            </a:r>
            <a:endParaRPr lang="zh-CN" altLang="en-US" sz="4000" b="1" dirty="0"/>
          </a:p>
        </p:txBody>
      </p:sp>
      <p:sp>
        <p:nvSpPr>
          <p:cNvPr id="4" name="云形 3"/>
          <p:cNvSpPr/>
          <p:nvPr/>
        </p:nvSpPr>
        <p:spPr>
          <a:xfrm>
            <a:off x="671178" y="607199"/>
            <a:ext cx="5629013" cy="78581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FF0000"/>
                </a:solidFill>
              </a:rPr>
              <a:t>如何评价观点？</a:t>
            </a:r>
            <a:endParaRPr lang="zh-CN" altLang="en-US" sz="4000" b="1" dirty="0">
              <a:solidFill>
                <a:srgbClr val="FF0000"/>
              </a:solidFill>
            </a:endParaRPr>
          </a:p>
        </p:txBody>
      </p:sp>
      <p:sp>
        <p:nvSpPr>
          <p:cNvPr id="5" name="TextBox 4"/>
          <p:cNvSpPr txBox="1"/>
          <p:nvPr/>
        </p:nvSpPr>
        <p:spPr>
          <a:xfrm>
            <a:off x="971600" y="3752165"/>
            <a:ext cx="8286808" cy="707886"/>
          </a:xfrm>
          <a:prstGeom prst="rect">
            <a:avLst/>
          </a:prstGeom>
          <a:noFill/>
        </p:spPr>
        <p:txBody>
          <a:bodyPr wrap="square" rtlCol="0">
            <a:spAutoFit/>
          </a:bodyPr>
          <a:lstStyle/>
          <a:p>
            <a:r>
              <a:rPr lang="zh-CN" altLang="en-US" sz="4000" b="1" dirty="0" smtClean="0"/>
              <a:t>找</a:t>
            </a:r>
            <a:r>
              <a:rPr lang="zh-CN" altLang="en-US" sz="4000" b="1" dirty="0" smtClean="0">
                <a:solidFill>
                  <a:srgbClr val="FF0000"/>
                </a:solidFill>
              </a:rPr>
              <a:t>意义分析</a:t>
            </a:r>
            <a:r>
              <a:rPr lang="zh-CN" altLang="en-US" sz="4000" b="1" dirty="0" smtClean="0"/>
              <a:t>的句子</a:t>
            </a:r>
            <a:r>
              <a:rPr lang="en-US" altLang="zh-CN" sz="4000" b="1" dirty="0" smtClean="0"/>
              <a:t>……</a:t>
            </a:r>
            <a:endParaRPr lang="zh-CN" altLang="en-US" sz="4000"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animBg="1"/>
      <p:bldP spid="5"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8"/>
            <a:ext cx="8229600" cy="2214578"/>
          </a:xfrm>
        </p:spPr>
        <p:txBody>
          <a:bodyPr/>
          <a:lstStyle/>
          <a:p>
            <a:r>
              <a:rPr lang="zh-CN" altLang="en-US" b="1" dirty="0">
                <a:solidFill>
                  <a:srgbClr val="FF0000"/>
                </a:solidFill>
              </a:rPr>
              <a:t>观点</a:t>
            </a:r>
            <a:r>
              <a:rPr lang="zh-CN" altLang="en-US" b="1" dirty="0" smtClean="0">
                <a:solidFill>
                  <a:srgbClr val="FF0000"/>
                </a:solidFill>
              </a:rPr>
              <a:t>评价句</a:t>
            </a:r>
            <a:r>
              <a:rPr lang="zh-CN" altLang="en-US" b="1" dirty="0" smtClean="0"/>
              <a:t>：</a:t>
            </a:r>
            <a:r>
              <a:rPr lang="zh-CN" altLang="zh-CN" b="1" dirty="0" smtClean="0"/>
              <a:t>规划看似着力在人工，其深处奥妙则是对人工与自然关系的推敲；自然貌似在人工之外，其实早在设计的观照之中。</a:t>
            </a:r>
            <a:r>
              <a:rPr lang="zh-CN" altLang="en-US" b="1" dirty="0" smtClean="0"/>
              <a:t>（</a:t>
            </a:r>
            <a:r>
              <a:rPr lang="zh-CN" altLang="en-US" b="1" dirty="0" smtClean="0">
                <a:solidFill>
                  <a:srgbClr val="FF0000"/>
                </a:solidFill>
              </a:rPr>
              <a:t>第</a:t>
            </a:r>
            <a:r>
              <a:rPr lang="en-US" altLang="zh-CN" b="1" dirty="0" smtClean="0">
                <a:solidFill>
                  <a:srgbClr val="FF0000"/>
                </a:solidFill>
              </a:rPr>
              <a:t>1</a:t>
            </a:r>
            <a:r>
              <a:rPr lang="zh-CN" altLang="en-US" b="1" dirty="0" smtClean="0">
                <a:solidFill>
                  <a:srgbClr val="FF0000"/>
                </a:solidFill>
              </a:rPr>
              <a:t>段</a:t>
            </a:r>
            <a:r>
              <a:rPr lang="zh-CN" altLang="en-US" b="1" dirty="0" smtClean="0"/>
              <a:t>）</a:t>
            </a:r>
            <a:endParaRPr lang="zh-CN" altLang="en-US" b="1" dirty="0"/>
          </a:p>
        </p:txBody>
      </p:sp>
      <p:sp>
        <p:nvSpPr>
          <p:cNvPr id="4" name="TextBox 3"/>
          <p:cNvSpPr txBox="1"/>
          <p:nvPr/>
        </p:nvSpPr>
        <p:spPr>
          <a:xfrm>
            <a:off x="785786" y="2571744"/>
            <a:ext cx="7358114" cy="3816429"/>
          </a:xfrm>
          <a:prstGeom prst="rect">
            <a:avLst/>
          </a:prstGeom>
          <a:noFill/>
        </p:spPr>
        <p:txBody>
          <a:bodyPr wrap="square" rtlCol="0">
            <a:spAutoFit/>
          </a:bodyPr>
          <a:lstStyle/>
          <a:p>
            <a:r>
              <a:rPr lang="zh-CN" altLang="en-US" sz="3200" b="1" dirty="0" smtClean="0">
                <a:solidFill>
                  <a:srgbClr val="FF0000"/>
                </a:solidFill>
              </a:rPr>
              <a:t>意义分析句</a:t>
            </a:r>
            <a:r>
              <a:rPr lang="zh-CN" altLang="en-US" sz="3200" b="1" dirty="0" smtClean="0"/>
              <a:t>：</a:t>
            </a:r>
            <a:r>
              <a:rPr lang="zh-CN" altLang="zh-CN" sz="3200" b="1" dirty="0" smtClean="0"/>
              <a:t>虽然《四境图》不是专为规划设计而绘，但它体现了在长期发展中积累起来的中国人观照城市、观照环境的方式，告诫城市规划者应兼顾内外，进行整体经营，重视城市与四向风景的关系，很好地体现了中国规划设计的“四望”传统。</a:t>
            </a:r>
            <a:r>
              <a:rPr lang="zh-CN" altLang="en-US" sz="3200" b="1" dirty="0" smtClean="0"/>
              <a:t>（</a:t>
            </a:r>
            <a:r>
              <a:rPr lang="zh-CN" altLang="en-US" sz="3200" b="1" dirty="0" smtClean="0">
                <a:solidFill>
                  <a:srgbClr val="FF0000"/>
                </a:solidFill>
              </a:rPr>
              <a:t>第</a:t>
            </a:r>
            <a:r>
              <a:rPr lang="en-US" altLang="zh-CN" sz="3200" b="1" dirty="0" smtClean="0">
                <a:solidFill>
                  <a:srgbClr val="FF0000"/>
                </a:solidFill>
              </a:rPr>
              <a:t>4</a:t>
            </a:r>
            <a:r>
              <a:rPr lang="zh-CN" altLang="en-US" sz="3200" b="1" dirty="0" smtClean="0">
                <a:solidFill>
                  <a:srgbClr val="FF0000"/>
                </a:solidFill>
              </a:rPr>
              <a:t>段</a:t>
            </a:r>
            <a:r>
              <a:rPr lang="zh-CN" altLang="en-US" sz="3200" b="1" dirty="0" smtClean="0"/>
              <a:t>）</a:t>
            </a:r>
            <a:endParaRPr lang="zh-CN" altLang="zh-CN" sz="3200"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春"/>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14313"/>
            <a:ext cx="9144000" cy="7802563"/>
          </a:xfrm>
          <a:prstGeom prst="rect">
            <a:avLst/>
          </a:prstGeom>
          <a:blipFill>
            <a:blip r:embed="rId3" cstate="print"/>
            <a:stretch>
              <a:fillRect/>
            </a:stretch>
          </a:blipFill>
        </p:spPr>
      </p:pic>
      <p:sp>
        <p:nvSpPr>
          <p:cNvPr id="124931" name="Text Box 3"/>
          <p:cNvSpPr txBox="1">
            <a:spLocks noChangeArrowheads="1"/>
          </p:cNvSpPr>
          <p:nvPr/>
        </p:nvSpPr>
        <p:spPr bwMode="auto">
          <a:xfrm>
            <a:off x="7527925" y="1447800"/>
            <a:ext cx="549275"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endParaRPr kumimoji="1" lang="zh-CN" altLang="zh-CN" sz="2400">
              <a:latin typeface="Times New Roman" pitchFamily="18" charset="0"/>
            </a:endParaRPr>
          </a:p>
        </p:txBody>
      </p:sp>
      <p:sp>
        <p:nvSpPr>
          <p:cNvPr id="124932" name="WordArt 4" descr="纸袋"/>
          <p:cNvSpPr>
            <a:spLocks noChangeArrowheads="1" noChangeShapeType="1" noTextEdit="1"/>
          </p:cNvSpPr>
          <p:nvPr/>
        </p:nvSpPr>
        <p:spPr bwMode="auto">
          <a:xfrm>
            <a:off x="1835150" y="981075"/>
            <a:ext cx="6119813" cy="1584325"/>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outerShdw>
                </a:effectLst>
                <a:latin typeface="宋体"/>
                <a:ea typeface="宋体"/>
              </a:rPr>
              <a:t>论述类文本阅读</a:t>
            </a:r>
          </a:p>
        </p:txBody>
      </p:sp>
      <p:sp>
        <p:nvSpPr>
          <p:cNvPr id="124933" name="Text Box 5"/>
          <p:cNvSpPr txBox="1">
            <a:spLocks noChangeArrowheads="1"/>
          </p:cNvSpPr>
          <p:nvPr/>
        </p:nvSpPr>
        <p:spPr bwMode="auto">
          <a:xfrm>
            <a:off x="269875" y="2913239"/>
            <a:ext cx="86042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7200" b="1" dirty="0" smtClean="0">
                <a:solidFill>
                  <a:srgbClr val="0070C0"/>
                </a:solidFill>
              </a:rPr>
              <a:t>     概括、评价观点</a:t>
            </a:r>
            <a:endParaRPr kumimoji="1" lang="zh-CN" altLang="en-US" sz="7200" b="1" dirty="0">
              <a:solidFill>
                <a:srgbClr val="0070C0"/>
              </a:solidFill>
            </a:endParaRPr>
          </a:p>
        </p:txBody>
      </p:sp>
      <p:sp>
        <p:nvSpPr>
          <p:cNvPr id="2" name="TextBox 1"/>
          <p:cNvSpPr txBox="1"/>
          <p:nvPr/>
        </p:nvSpPr>
        <p:spPr>
          <a:xfrm>
            <a:off x="1619672" y="5014983"/>
            <a:ext cx="6840760" cy="769441"/>
          </a:xfrm>
          <a:prstGeom prst="rect">
            <a:avLst/>
          </a:prstGeom>
          <a:noFill/>
        </p:spPr>
        <p:txBody>
          <a:bodyPr wrap="square" rtlCol="0">
            <a:spAutoFit/>
          </a:bodyPr>
          <a:lstStyle/>
          <a:p>
            <a:r>
              <a:rPr lang="zh-CN" altLang="en-US" sz="4400" b="1" dirty="0">
                <a:solidFill>
                  <a:srgbClr val="FF0000"/>
                </a:solidFill>
              </a:rPr>
              <a:t>诸暨中</a:t>
            </a:r>
            <a:r>
              <a:rPr lang="zh-CN" altLang="en-US" sz="4400" b="1" dirty="0" smtClean="0">
                <a:solidFill>
                  <a:srgbClr val="FF0000"/>
                </a:solidFill>
              </a:rPr>
              <a:t>学</a:t>
            </a:r>
            <a:r>
              <a:rPr lang="zh-CN" altLang="en-US" sz="4400" b="1" dirty="0">
                <a:solidFill>
                  <a:srgbClr val="FF0000"/>
                </a:solidFill>
              </a:rPr>
              <a:t>暨阳分校</a:t>
            </a:r>
            <a:r>
              <a:rPr lang="zh-CN" altLang="en-US" sz="4400" b="1" dirty="0" smtClean="0">
                <a:solidFill>
                  <a:srgbClr val="FF0000"/>
                </a:solidFill>
              </a:rPr>
              <a:t>   姚</a:t>
            </a:r>
            <a:r>
              <a:rPr lang="zh-CN" altLang="en-US" sz="4400" b="1" dirty="0" smtClean="0">
                <a:solidFill>
                  <a:srgbClr val="FF0000"/>
                </a:solidFill>
              </a:rPr>
              <a:t>尚春</a:t>
            </a:r>
            <a:endParaRPr lang="zh-CN" altLang="en-US" sz="4400" b="1" dirty="0">
              <a:solidFill>
                <a:srgbClr val="FF0000"/>
              </a:solidFill>
            </a:endParaRPr>
          </a:p>
        </p:txBody>
      </p:sp>
    </p:spTree>
    <p:extLst>
      <p:ext uri="{BB962C8B-B14F-4D97-AF65-F5344CB8AC3E}">
        <p14:creationId xmlns:p14="http://schemas.microsoft.com/office/powerpoint/2010/main" val="3059451350"/>
      </p:ext>
    </p:extLst>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501122" cy="3791914"/>
          </a:xfrm>
        </p:spPr>
        <p:txBody>
          <a:bodyPr/>
          <a:lstStyle/>
          <a:p>
            <a:r>
              <a:rPr lang="zh-CN" altLang="en-US" b="1" dirty="0" smtClean="0"/>
              <a:t>参考答案：观点：</a:t>
            </a:r>
            <a:r>
              <a:rPr lang="zh-CN" altLang="zh-CN" b="1" dirty="0" smtClean="0"/>
              <a:t>结合自然是中国传统城市规划的显著特点（或：中国传统城市规划善于观照自然，</a:t>
            </a:r>
            <a:r>
              <a:rPr lang="en-US" altLang="zh-CN" b="1" dirty="0" smtClean="0"/>
              <a:t>    </a:t>
            </a:r>
            <a:r>
              <a:rPr lang="zh-CN" altLang="zh-CN" b="1" dirty="0" smtClean="0"/>
              <a:t>巧施“黠缀”。）</a:t>
            </a:r>
          </a:p>
          <a:p>
            <a:r>
              <a:rPr lang="en-US" altLang="zh-CN" b="1" dirty="0" smtClean="0"/>
              <a:t>  </a:t>
            </a:r>
            <a:r>
              <a:rPr lang="zh-CN" altLang="en-US" b="1" dirty="0" smtClean="0"/>
              <a:t>评价：</a:t>
            </a:r>
            <a:r>
              <a:rPr lang="zh-CN" altLang="zh-CN" b="1" dirty="0" smtClean="0"/>
              <a:t>①这一观点强调了人与自然的和谐，对现代城市规划具有借鉴意义。②</a:t>
            </a:r>
            <a:r>
              <a:rPr lang="zh-CN" altLang="en-US" b="1" dirty="0"/>
              <a:t>该观</a:t>
            </a:r>
            <a:r>
              <a:rPr lang="zh-CN" altLang="en-US" b="1" dirty="0" smtClean="0"/>
              <a:t>点启示我们：</a:t>
            </a:r>
            <a:r>
              <a:rPr lang="zh-CN" altLang="zh-CN" b="1" dirty="0" smtClean="0"/>
              <a:t>城市规划者应兼顾内外，进行整体经营，重视城市与四向风景的关系</a:t>
            </a:r>
            <a:r>
              <a:rPr lang="zh-CN" altLang="en-US" b="1" dirty="0" smtClean="0"/>
              <a:t>。</a:t>
            </a:r>
            <a:endParaRPr lang="zh-CN" altLang="zh-CN" b="1" dirty="0" smtClean="0"/>
          </a:p>
          <a:p>
            <a:endParaRPr lang="zh-CN" altLang="en-US" dirty="0"/>
          </a:p>
        </p:txBody>
      </p:sp>
      <p:sp>
        <p:nvSpPr>
          <p:cNvPr id="2" name="TextBox 1"/>
          <p:cNvSpPr txBox="1"/>
          <p:nvPr/>
        </p:nvSpPr>
        <p:spPr>
          <a:xfrm>
            <a:off x="899592" y="4365104"/>
            <a:ext cx="7776864" cy="1754326"/>
          </a:xfrm>
          <a:prstGeom prst="rect">
            <a:avLst/>
          </a:prstGeom>
          <a:noFill/>
        </p:spPr>
        <p:txBody>
          <a:bodyPr wrap="square" rtlCol="0">
            <a:spAutoFit/>
          </a:bodyPr>
          <a:lstStyle/>
          <a:p>
            <a:r>
              <a:rPr lang="zh-CN" altLang="en-US" sz="3600" b="1" dirty="0" smtClean="0">
                <a:solidFill>
                  <a:srgbClr val="FF0000"/>
                </a:solidFill>
              </a:rPr>
              <a:t>第①点来自于第一段，第②点来自于第</a:t>
            </a:r>
            <a:r>
              <a:rPr lang="en-US" altLang="zh-CN" sz="3600" b="1" dirty="0" smtClean="0">
                <a:solidFill>
                  <a:srgbClr val="FF0000"/>
                </a:solidFill>
              </a:rPr>
              <a:t>4</a:t>
            </a:r>
            <a:r>
              <a:rPr lang="zh-CN" altLang="en-US" sz="3600" b="1" dirty="0" smtClean="0">
                <a:solidFill>
                  <a:srgbClr val="FF0000"/>
                </a:solidFill>
              </a:rPr>
              <a:t>段。评价就是把</a:t>
            </a:r>
            <a:r>
              <a:rPr lang="zh-CN" altLang="en-US" sz="3600" b="1" dirty="0">
                <a:solidFill>
                  <a:srgbClr val="FF0000"/>
                </a:solidFill>
              </a:rPr>
              <a:t>作者的评价转化为自己的评价</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8229600" cy="1143000"/>
          </a:xfrm>
        </p:spPr>
        <p:txBody>
          <a:bodyPr/>
          <a:lstStyle/>
          <a:p>
            <a:r>
              <a:rPr lang="zh-CN" altLang="en-US" b="1" dirty="0" smtClean="0"/>
              <a:t>当堂操练</a:t>
            </a:r>
            <a:endParaRPr lang="zh-CN" altLang="en-US" b="1" dirty="0"/>
          </a:p>
        </p:txBody>
      </p:sp>
      <p:sp>
        <p:nvSpPr>
          <p:cNvPr id="3" name="内容占位符 2"/>
          <p:cNvSpPr>
            <a:spLocks noGrp="1"/>
          </p:cNvSpPr>
          <p:nvPr>
            <p:ph idx="1"/>
          </p:nvPr>
        </p:nvSpPr>
        <p:spPr>
          <a:xfrm>
            <a:off x="415254" y="1038980"/>
            <a:ext cx="8443025" cy="1389887"/>
          </a:xfrm>
        </p:spPr>
        <p:txBody>
          <a:bodyPr>
            <a:normAutofit fontScale="85000" lnSpcReduction="10000"/>
          </a:bodyPr>
          <a:lstStyle/>
          <a:p>
            <a:r>
              <a:rPr lang="zh-CN" altLang="en-US" sz="4100" b="1" dirty="0" smtClean="0"/>
              <a:t>完成浙江模拟卷：</a:t>
            </a:r>
            <a:r>
              <a:rPr lang="en-US" altLang="zh-CN" sz="4100" b="1" dirty="0" smtClean="0"/>
              <a:t>9.</a:t>
            </a:r>
            <a:r>
              <a:rPr lang="en-US" altLang="zh-CN" sz="4000" b="1" dirty="0"/>
              <a:t> </a:t>
            </a:r>
            <a:r>
              <a:rPr lang="zh-CN" altLang="zh-CN" sz="4000" b="1" dirty="0" smtClean="0"/>
              <a:t>概</a:t>
            </a:r>
            <a:r>
              <a:rPr lang="zh-CN" altLang="zh-CN" sz="4000" b="1" dirty="0"/>
              <a:t>括本文观点，并对李安电影创作风格作简要评析。（</a:t>
            </a:r>
            <a:r>
              <a:rPr lang="en-US" altLang="zh-CN" sz="4000" b="1" dirty="0"/>
              <a:t>4</a:t>
            </a:r>
            <a:r>
              <a:rPr lang="zh-CN" altLang="zh-CN" sz="4000" b="1" dirty="0"/>
              <a:t>分）</a:t>
            </a:r>
          </a:p>
          <a:p>
            <a:pPr marL="0" indent="0">
              <a:buNone/>
            </a:pPr>
            <a:endParaRPr lang="en-US" altLang="zh-CN" b="1" dirty="0" smtClean="0"/>
          </a:p>
          <a:p>
            <a:endParaRPr lang="en-US" altLang="zh-CN" dirty="0" smtClean="0"/>
          </a:p>
          <a:p>
            <a:endParaRPr lang="zh-CN" altLang="en-US" dirty="0"/>
          </a:p>
        </p:txBody>
      </p:sp>
      <p:sp>
        <p:nvSpPr>
          <p:cNvPr id="6" name="TextBox 5"/>
          <p:cNvSpPr txBox="1"/>
          <p:nvPr/>
        </p:nvSpPr>
        <p:spPr>
          <a:xfrm>
            <a:off x="285720" y="3000372"/>
            <a:ext cx="8504975" cy="954107"/>
          </a:xfrm>
          <a:prstGeom prst="rect">
            <a:avLst/>
          </a:prstGeom>
          <a:noFill/>
        </p:spPr>
        <p:txBody>
          <a:bodyPr wrap="square" rtlCol="0">
            <a:spAutoFit/>
          </a:bodyPr>
          <a:lstStyle/>
          <a:p>
            <a:r>
              <a:rPr lang="en-US" altLang="zh-CN" sz="2800" dirty="0" smtClean="0"/>
              <a:t> </a:t>
            </a:r>
            <a:endParaRPr lang="zh-CN" altLang="zh-CN" sz="2800" dirty="0" smtClean="0"/>
          </a:p>
          <a:p>
            <a:endParaRPr lang="zh-CN" altLang="en-US" sz="2800" b="1" dirty="0"/>
          </a:p>
        </p:txBody>
      </p:sp>
      <p:sp>
        <p:nvSpPr>
          <p:cNvPr id="7" name="矩形 6"/>
          <p:cNvSpPr/>
          <p:nvPr/>
        </p:nvSpPr>
        <p:spPr>
          <a:xfrm>
            <a:off x="216224" y="2492896"/>
            <a:ext cx="8643966" cy="3046988"/>
          </a:xfrm>
          <a:prstGeom prst="rect">
            <a:avLst/>
          </a:prstGeom>
        </p:spPr>
        <p:txBody>
          <a:bodyPr wrap="square">
            <a:spAutoFit/>
          </a:bodyPr>
          <a:lstStyle/>
          <a:p>
            <a:r>
              <a:rPr lang="zh-CN" altLang="en-US" sz="3200" b="1" dirty="0" smtClean="0"/>
              <a:t>参考答案：</a:t>
            </a:r>
            <a:r>
              <a:rPr lang="zh-CN" altLang="en-US" sz="3200" b="1" dirty="0" smtClean="0">
                <a:solidFill>
                  <a:srgbClr val="FF0000"/>
                </a:solidFill>
              </a:rPr>
              <a:t>观点</a:t>
            </a:r>
            <a:r>
              <a:rPr lang="zh-CN" altLang="en-US" sz="3200" b="1" dirty="0" smtClean="0"/>
              <a:t>：</a:t>
            </a:r>
            <a:r>
              <a:rPr lang="zh-CN" altLang="zh-CN" sz="3200" b="1" dirty="0"/>
              <a:t>李安华语电</a:t>
            </a:r>
            <a:r>
              <a:rPr lang="zh-CN" altLang="zh-CN" sz="3200" b="1" dirty="0" smtClean="0"/>
              <a:t>影以</a:t>
            </a:r>
            <a:r>
              <a:rPr lang="zh-CN" altLang="zh-CN" sz="3200" b="1" dirty="0"/>
              <a:t>其独特的艺术风格而</a:t>
            </a:r>
            <a:r>
              <a:rPr lang="zh-CN" altLang="zh-CN" sz="3200" b="1" dirty="0" smtClean="0"/>
              <a:t>为观众</a:t>
            </a:r>
            <a:r>
              <a:rPr lang="zh-CN" altLang="en-US" sz="3200" b="1" dirty="0" smtClean="0"/>
              <a:t>喜爱</a:t>
            </a:r>
            <a:r>
              <a:rPr lang="zh-CN" altLang="zh-CN" sz="3200" b="1" dirty="0" smtClean="0"/>
              <a:t>。</a:t>
            </a:r>
            <a:endParaRPr lang="en-US" altLang="zh-CN" sz="3200" b="1" dirty="0" smtClean="0"/>
          </a:p>
          <a:p>
            <a:r>
              <a:rPr lang="zh-CN" altLang="en-US" sz="3200" b="1" dirty="0" smtClean="0">
                <a:solidFill>
                  <a:srgbClr val="FF0000"/>
                </a:solidFill>
              </a:rPr>
              <a:t>评价</a:t>
            </a:r>
            <a:r>
              <a:rPr lang="zh-CN" altLang="en-US" sz="3200" b="1" dirty="0" smtClean="0"/>
              <a:t>：①</a:t>
            </a:r>
            <a:r>
              <a:rPr lang="zh-CN" altLang="zh-CN" sz="3200" b="1" dirty="0" smtClean="0"/>
              <a:t>李安华语电影创作影像风格为中国电影艺术的发展提供可资借鉴的参考与帮助</a:t>
            </a:r>
            <a:r>
              <a:rPr lang="zh-CN" altLang="en-US" sz="3200" b="1" dirty="0" smtClean="0"/>
              <a:t>②</a:t>
            </a:r>
            <a:r>
              <a:rPr lang="zh-CN" altLang="zh-CN" sz="3200" b="1" dirty="0" smtClean="0"/>
              <a:t>“淡雅平和”</a:t>
            </a:r>
            <a:r>
              <a:rPr lang="zh-CN" altLang="en-US" sz="3200" b="1" dirty="0" smtClean="0"/>
              <a:t>的</a:t>
            </a:r>
            <a:r>
              <a:rPr lang="zh-CN" altLang="zh-CN" sz="3200" b="1" dirty="0" smtClean="0"/>
              <a:t>风格</a:t>
            </a:r>
            <a:r>
              <a:rPr lang="zh-CN" altLang="en-US" sz="3200" b="1" dirty="0" smtClean="0"/>
              <a:t>使</a:t>
            </a:r>
            <a:r>
              <a:rPr lang="zh-CN" altLang="zh-CN" sz="3200" b="1" dirty="0" smtClean="0"/>
              <a:t>李安有别于</a:t>
            </a:r>
            <a:r>
              <a:rPr lang="zh-CN" altLang="en-US" sz="3200" b="1" dirty="0" smtClean="0"/>
              <a:t>他</a:t>
            </a:r>
            <a:r>
              <a:rPr lang="zh-CN" altLang="zh-CN" sz="3200" b="1" dirty="0" smtClean="0"/>
              <a:t>人</a:t>
            </a:r>
            <a:r>
              <a:rPr lang="zh-CN" altLang="en-US" sz="3200" b="1" dirty="0" smtClean="0"/>
              <a:t>，使他成为世界级大师</a:t>
            </a:r>
            <a:r>
              <a:rPr lang="zh-CN" altLang="zh-CN" sz="3200" b="1" dirty="0" smtClean="0"/>
              <a:t>。</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19256" cy="5577483"/>
          </a:xfrm>
        </p:spPr>
        <p:txBody>
          <a:bodyPr>
            <a:normAutofit/>
          </a:bodyPr>
          <a:lstStyle/>
          <a:p>
            <a:pPr marL="0" indent="0">
              <a:buNone/>
            </a:pPr>
            <a:r>
              <a:rPr lang="en-US" altLang="zh-CN" b="1" dirty="0">
                <a:latin typeface="+mn-ea"/>
              </a:rPr>
              <a:t>9</a:t>
            </a:r>
            <a:r>
              <a:rPr lang="zh-CN" altLang="zh-CN" b="1" dirty="0">
                <a:latin typeface="+mn-ea"/>
              </a:rPr>
              <a:t>．怎样理解作者提出的“传统节日是需要保护和传承的文化遗产”？请联系现实生活谈谈你对保护与传承传统节日的看法。</a:t>
            </a:r>
            <a:endParaRPr lang="en-US" altLang="zh-CN" b="1" dirty="0" smtClean="0">
              <a:latin typeface="+mn-ea"/>
            </a:endParaRPr>
          </a:p>
          <a:p>
            <a:pPr marL="0" indent="0">
              <a:buNone/>
            </a:pPr>
            <a:r>
              <a:rPr lang="zh-CN" altLang="en-US" b="1" dirty="0" smtClean="0">
                <a:latin typeface="+mn-ea"/>
              </a:rPr>
              <a:t>参</a:t>
            </a:r>
            <a:r>
              <a:rPr lang="zh-CN" altLang="en-US" b="1" dirty="0" smtClean="0">
                <a:latin typeface="+mn-ea"/>
              </a:rPr>
              <a:t>考答案</a:t>
            </a:r>
            <a:r>
              <a:rPr lang="en-US" altLang="zh-CN" b="1" dirty="0" smtClean="0">
                <a:latin typeface="+mn-ea"/>
              </a:rPr>
              <a:t>(1)①</a:t>
            </a:r>
            <a:r>
              <a:rPr lang="zh-CN" altLang="en-US" b="1" dirty="0" smtClean="0">
                <a:latin typeface="+mn-ea"/>
              </a:rPr>
              <a:t>传</a:t>
            </a:r>
            <a:r>
              <a:rPr lang="zh-CN" altLang="en-US" b="1" dirty="0">
                <a:latin typeface="+mn-ea"/>
              </a:rPr>
              <a:t>统节</a:t>
            </a:r>
            <a:r>
              <a:rPr lang="zh-CN" altLang="en-US" b="1" dirty="0" smtClean="0">
                <a:latin typeface="+mn-ea"/>
              </a:rPr>
              <a:t>日在“异化”“物化”，正</a:t>
            </a:r>
            <a:r>
              <a:rPr lang="zh-CN" altLang="en-US" b="1" dirty="0">
                <a:latin typeface="+mn-ea"/>
              </a:rPr>
              <a:t>日渐式</a:t>
            </a:r>
            <a:r>
              <a:rPr lang="zh-CN" altLang="en-US" b="1" dirty="0" smtClean="0">
                <a:latin typeface="+mn-ea"/>
              </a:rPr>
              <a:t>微；</a:t>
            </a:r>
            <a:r>
              <a:rPr lang="en-US" altLang="zh-CN" b="1" dirty="0" smtClean="0">
                <a:latin typeface="+mn-ea"/>
              </a:rPr>
              <a:t>②</a:t>
            </a:r>
            <a:r>
              <a:rPr lang="zh-CN" altLang="en-US" b="1" dirty="0">
                <a:latin typeface="+mn-ea"/>
              </a:rPr>
              <a:t>传统节日</a:t>
            </a:r>
            <a:r>
              <a:rPr lang="zh-CN" altLang="en-US" b="1" dirty="0" smtClean="0">
                <a:latin typeface="+mn-ea"/>
              </a:rPr>
              <a:t>是</a:t>
            </a:r>
            <a:r>
              <a:rPr lang="zh-CN" altLang="en-US" b="1" dirty="0">
                <a:latin typeface="+mn-ea"/>
              </a:rPr>
              <a:t>珍贵的非物质文化遗</a:t>
            </a:r>
            <a:r>
              <a:rPr lang="zh-CN" altLang="en-US" b="1" dirty="0" smtClean="0">
                <a:latin typeface="+mn-ea"/>
              </a:rPr>
              <a:t>产；③随着时代发展，传统节日会增加新的民俗和文化内涵。</a:t>
            </a:r>
            <a:r>
              <a:rPr lang="zh-CN" altLang="en-US" b="1" dirty="0">
                <a:latin typeface="+mn-ea"/>
              </a:rPr>
              <a:t/>
            </a:r>
            <a:br>
              <a:rPr lang="zh-CN" altLang="en-US" b="1" dirty="0">
                <a:latin typeface="+mn-ea"/>
              </a:rPr>
            </a:br>
            <a:r>
              <a:rPr lang="en-US" altLang="zh-CN" b="1" dirty="0">
                <a:latin typeface="+mn-ea"/>
              </a:rPr>
              <a:t>(2)</a:t>
            </a:r>
            <a:r>
              <a:rPr lang="en-US" altLang="zh-CN" b="1" dirty="0" smtClean="0">
                <a:latin typeface="+mn-ea"/>
              </a:rPr>
              <a:t>①</a:t>
            </a:r>
            <a:r>
              <a:rPr lang="zh-CN" altLang="en-US" b="1" dirty="0" smtClean="0">
                <a:latin typeface="+mn-ea"/>
              </a:rPr>
              <a:t>要提高全民文化自觉，开</a:t>
            </a:r>
            <a:r>
              <a:rPr lang="zh-CN" altLang="en-US" b="1" dirty="0">
                <a:latin typeface="+mn-ea"/>
              </a:rPr>
              <a:t>展传统节日文化的学习、教育、宣传活动。②在传统节日开</a:t>
            </a:r>
            <a:r>
              <a:rPr lang="zh-CN" altLang="en-US" b="1" dirty="0" smtClean="0">
                <a:latin typeface="+mn-ea"/>
              </a:rPr>
              <a:t>展敬神祭祖，</a:t>
            </a:r>
            <a:r>
              <a:rPr lang="zh-CN" altLang="en-US" b="1" dirty="0">
                <a:latin typeface="+mn-ea"/>
              </a:rPr>
              <a:t>以增</a:t>
            </a:r>
            <a:r>
              <a:rPr lang="zh-CN" altLang="en-US" b="1" dirty="0" smtClean="0">
                <a:latin typeface="+mn-ea"/>
              </a:rPr>
              <a:t>加文化味道。</a:t>
            </a:r>
            <a:r>
              <a:rPr lang="zh-CN" altLang="en-US" b="1" dirty="0">
                <a:latin typeface="+mn-ea"/>
              </a:rPr>
              <a:t>③联系现实生活</a:t>
            </a:r>
            <a:r>
              <a:rPr lang="en-US" altLang="zh-CN" b="1" dirty="0">
                <a:latin typeface="+mn-ea"/>
              </a:rPr>
              <a:t>(</a:t>
            </a:r>
            <a:r>
              <a:rPr lang="zh-CN" altLang="en-US" b="1" dirty="0">
                <a:latin typeface="+mn-ea"/>
              </a:rPr>
              <a:t>举例</a:t>
            </a:r>
            <a:r>
              <a:rPr lang="en-US" altLang="zh-CN" b="1" dirty="0">
                <a:latin typeface="+mn-ea"/>
              </a:rPr>
              <a:t>)</a:t>
            </a:r>
            <a:r>
              <a:rPr lang="zh-CN" altLang="en-US" b="1" dirty="0">
                <a:latin typeface="+mn-ea"/>
              </a:rPr>
              <a:t>。</a:t>
            </a:r>
          </a:p>
        </p:txBody>
      </p:sp>
    </p:spTree>
    <p:extLst>
      <p:ext uri="{BB962C8B-B14F-4D97-AF65-F5344CB8AC3E}">
        <p14:creationId xmlns:p14="http://schemas.microsoft.com/office/powerpoint/2010/main" val="674078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2" name="Picture 8" descr="1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7113" name="Text Box 9"/>
          <p:cNvSpPr txBox="1">
            <a:spLocks noChangeArrowheads="1"/>
          </p:cNvSpPr>
          <p:nvPr/>
        </p:nvSpPr>
        <p:spPr bwMode="auto">
          <a:xfrm>
            <a:off x="1547813" y="981075"/>
            <a:ext cx="554513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5400" dirty="0" smtClean="0"/>
              <a:t>       </a:t>
            </a:r>
            <a:r>
              <a:rPr lang="zh-CN" altLang="en-US" sz="5400" b="1" dirty="0" smtClean="0">
                <a:latin typeface="+mn-ea"/>
              </a:rPr>
              <a:t>答题总</a:t>
            </a:r>
            <a:r>
              <a:rPr lang="zh-CN" altLang="en-US" sz="5400" b="1" dirty="0">
                <a:latin typeface="+mn-ea"/>
              </a:rPr>
              <a:t>结</a:t>
            </a:r>
          </a:p>
        </p:txBody>
      </p:sp>
      <p:sp>
        <p:nvSpPr>
          <p:cNvPr id="4" name="TextBox 3"/>
          <p:cNvSpPr txBox="1"/>
          <p:nvPr/>
        </p:nvSpPr>
        <p:spPr>
          <a:xfrm>
            <a:off x="539552" y="2284677"/>
            <a:ext cx="8424428" cy="735586"/>
          </a:xfrm>
          <a:prstGeom prst="rect">
            <a:avLst/>
          </a:prstGeom>
          <a:noFill/>
        </p:spPr>
        <p:txBody>
          <a:bodyPr wrap="square" rtlCol="0">
            <a:spAutoFit/>
          </a:bodyPr>
          <a:lstStyle/>
          <a:p>
            <a:pPr>
              <a:lnSpc>
                <a:spcPct val="95000"/>
              </a:lnSpc>
              <a:spcBef>
                <a:spcPct val="50000"/>
              </a:spcBef>
            </a:pPr>
            <a:r>
              <a:rPr lang="zh-CN" altLang="en-US" sz="4400" b="1" dirty="0" smtClean="0"/>
              <a:t>观点：抓关键句   概括   整体把握</a:t>
            </a:r>
            <a:endParaRPr lang="en-US" altLang="zh-CN" sz="4400" b="1" dirty="0"/>
          </a:p>
        </p:txBody>
      </p:sp>
      <p:sp>
        <p:nvSpPr>
          <p:cNvPr id="5" name="TextBox 4"/>
          <p:cNvSpPr txBox="1"/>
          <p:nvPr/>
        </p:nvSpPr>
        <p:spPr>
          <a:xfrm>
            <a:off x="539552" y="4000503"/>
            <a:ext cx="8208912" cy="2123658"/>
          </a:xfrm>
          <a:prstGeom prst="rect">
            <a:avLst/>
          </a:prstGeom>
          <a:noFill/>
        </p:spPr>
        <p:txBody>
          <a:bodyPr wrap="square" rtlCol="0">
            <a:spAutoFit/>
          </a:bodyPr>
          <a:lstStyle/>
          <a:p>
            <a:r>
              <a:rPr lang="zh-CN" altLang="en-US" sz="4400" b="1" dirty="0" smtClean="0"/>
              <a:t>评价：抓意义句或评价句</a:t>
            </a:r>
            <a:endParaRPr lang="en-US" altLang="zh-CN" sz="4400" b="1" dirty="0" smtClean="0"/>
          </a:p>
          <a:p>
            <a:r>
              <a:rPr lang="zh-CN" altLang="en-US" sz="4400" b="1" dirty="0" smtClean="0"/>
              <a:t>（把作者的评价转化为自己的评价）</a:t>
            </a:r>
            <a:endParaRPr lang="zh-CN" altLang="en-US" sz="4400" b="1" dirty="0"/>
          </a:p>
        </p:txBody>
      </p:sp>
    </p:spTree>
    <p:extLst>
      <p:ext uri="{BB962C8B-B14F-4D97-AF65-F5344CB8AC3E}">
        <p14:creationId xmlns:p14="http://schemas.microsoft.com/office/powerpoint/2010/main" val="119511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13"/>
                                        </p:tgtEl>
                                        <p:attrNameLst>
                                          <p:attrName>style.visibility</p:attrName>
                                        </p:attrNameLst>
                                      </p:cBhvr>
                                      <p:to>
                                        <p:strVal val="visible"/>
                                      </p:to>
                                    </p:set>
                                  </p:childTnLst>
                                </p:cTn>
                              </p:par>
                              <p:par>
                                <p:cTn id="7" presetID="16" presetClass="entr" presetSubtype="21"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barn(inVertical)">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721499"/>
          </a:xfrm>
        </p:spPr>
        <p:txBody>
          <a:bodyPr>
            <a:normAutofit/>
          </a:bodyPr>
          <a:lstStyle/>
          <a:p>
            <a:pPr marL="0" indent="0">
              <a:buNone/>
            </a:pPr>
            <a:r>
              <a:rPr lang="zh-CN" altLang="en-US" b="1" dirty="0" smtClean="0">
                <a:solidFill>
                  <a:srgbClr val="C00000"/>
                </a:solidFill>
              </a:rPr>
              <a:t>真题回顾</a:t>
            </a:r>
            <a:endParaRPr lang="en-US" altLang="zh-CN" b="1" dirty="0" smtClean="0">
              <a:solidFill>
                <a:srgbClr val="C00000"/>
              </a:solidFill>
            </a:endParaRPr>
          </a:p>
          <a:p>
            <a:pPr marL="0" indent="0">
              <a:buNone/>
            </a:pPr>
            <a:r>
              <a:rPr lang="zh-CN" altLang="en-US" b="1" dirty="0" smtClean="0"/>
              <a:t>（</a:t>
            </a:r>
            <a:r>
              <a:rPr lang="en-US" altLang="zh-CN" b="1" dirty="0" smtClean="0">
                <a:solidFill>
                  <a:srgbClr val="FF0000"/>
                </a:solidFill>
              </a:rPr>
              <a:t>2017</a:t>
            </a:r>
            <a:r>
              <a:rPr lang="zh-CN" altLang="en-US" b="1" dirty="0" smtClean="0"/>
              <a:t>浙江</a:t>
            </a:r>
            <a:r>
              <a:rPr lang="zh-CN" altLang="en-US" b="1" dirty="0" smtClean="0">
                <a:solidFill>
                  <a:srgbClr val="FF0000"/>
                </a:solidFill>
              </a:rPr>
              <a:t>调测卷</a:t>
            </a:r>
            <a:r>
              <a:rPr lang="zh-CN" altLang="en-US" b="1" dirty="0" smtClean="0"/>
              <a:t>）</a:t>
            </a:r>
            <a:r>
              <a:rPr lang="en-US" altLang="zh-CN" b="1" dirty="0" smtClean="0"/>
              <a:t>9</a:t>
            </a:r>
            <a:r>
              <a:rPr lang="zh-CN" altLang="en-US" b="1" dirty="0" smtClean="0"/>
              <a:t>．用一句话概括文段的主要观点，并作简要评价。（</a:t>
            </a:r>
            <a:r>
              <a:rPr lang="en-US" altLang="zh-CN" b="1" dirty="0" smtClean="0"/>
              <a:t>4</a:t>
            </a:r>
            <a:r>
              <a:rPr lang="zh-CN" altLang="en-US" b="1" dirty="0" smtClean="0"/>
              <a:t>分）</a:t>
            </a:r>
            <a:endParaRPr lang="en-US" altLang="zh-CN" b="1" dirty="0" smtClean="0"/>
          </a:p>
          <a:p>
            <a:pPr marL="0" indent="0">
              <a:buNone/>
            </a:pPr>
            <a:endParaRPr lang="en-US" altLang="zh-CN" b="1" dirty="0" smtClean="0"/>
          </a:p>
          <a:p>
            <a:pPr marL="0" indent="0">
              <a:buNone/>
            </a:pPr>
            <a:r>
              <a:rPr lang="zh-CN" altLang="en-US" b="1" dirty="0" smtClean="0"/>
              <a:t>（</a:t>
            </a:r>
            <a:r>
              <a:rPr lang="en-US" altLang="zh-CN" b="1" dirty="0" smtClean="0">
                <a:solidFill>
                  <a:srgbClr val="FF0000"/>
                </a:solidFill>
              </a:rPr>
              <a:t>2017</a:t>
            </a:r>
            <a:r>
              <a:rPr lang="zh-CN" altLang="en-US" b="1" dirty="0" smtClean="0"/>
              <a:t>浙江</a:t>
            </a:r>
            <a:r>
              <a:rPr lang="en-US" altLang="zh-CN" b="1" dirty="0" smtClean="0"/>
              <a:t>《</a:t>
            </a:r>
            <a:r>
              <a:rPr lang="zh-CN" altLang="en-US" b="1" dirty="0" smtClean="0"/>
              <a:t>考试说明</a:t>
            </a:r>
            <a:r>
              <a:rPr lang="en-US" altLang="zh-CN" b="1" dirty="0" smtClean="0"/>
              <a:t>》</a:t>
            </a:r>
            <a:r>
              <a:rPr lang="zh-CN" altLang="en-US" b="1" dirty="0" smtClean="0">
                <a:solidFill>
                  <a:srgbClr val="FF0000"/>
                </a:solidFill>
              </a:rPr>
              <a:t>样卷</a:t>
            </a:r>
            <a:r>
              <a:rPr lang="zh-CN" altLang="en-US" b="1" dirty="0" smtClean="0"/>
              <a:t>）</a:t>
            </a:r>
            <a:r>
              <a:rPr lang="en-US" altLang="zh-CN" b="1" dirty="0" smtClean="0"/>
              <a:t>9</a:t>
            </a:r>
            <a:r>
              <a:rPr lang="zh-CN" altLang="zh-CN" b="1" dirty="0" smtClean="0"/>
              <a:t>．怎样理解作者提出的“传统节日是需要保护和传承的文化遗产”？请联系现实生活谈谈你对保护与传承传统节日的看法。</a:t>
            </a:r>
            <a:endParaRPr lang="en-US" altLang="zh-CN" b="1" dirty="0" smtClean="0"/>
          </a:p>
          <a:p>
            <a:pPr marL="0" indent="0">
              <a:buNone/>
            </a:pPr>
            <a:endParaRPr lang="zh-CN" altLang="en-US" dirty="0"/>
          </a:p>
          <a:p>
            <a:pPr marL="0" indent="0">
              <a:buNone/>
            </a:pPr>
            <a:endParaRPr lang="zh-CN" altLang="en-US" dirty="0"/>
          </a:p>
          <a:p>
            <a:endParaRPr lang="zh-CN" altLang="zh-CN" dirty="0"/>
          </a:p>
          <a:p>
            <a:endParaRPr lang="zh-CN" altLang="zh-CN" dirty="0"/>
          </a:p>
          <a:p>
            <a:endParaRPr lang="en-US" altLang="zh-CN" dirty="0" smtClean="0"/>
          </a:p>
          <a:p>
            <a:endParaRPr lang="en-US" altLang="zh-CN" dirty="0" smtClean="0"/>
          </a:p>
          <a:p>
            <a:endParaRPr lang="zh-CN" altLang="en-US" dirty="0"/>
          </a:p>
        </p:txBody>
      </p:sp>
      <p:sp>
        <p:nvSpPr>
          <p:cNvPr id="4" name="云形 3"/>
          <p:cNvSpPr/>
          <p:nvPr/>
        </p:nvSpPr>
        <p:spPr>
          <a:xfrm>
            <a:off x="2051720" y="3645024"/>
            <a:ext cx="7157982" cy="295232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F0000"/>
                </a:solidFill>
              </a:rPr>
              <a:t>概括评</a:t>
            </a:r>
            <a:r>
              <a:rPr lang="zh-CN" altLang="en-US" sz="4800" b="1" dirty="0" smtClean="0">
                <a:solidFill>
                  <a:srgbClr val="FF0000"/>
                </a:solidFill>
              </a:rPr>
              <a:t>价</a:t>
            </a:r>
            <a:endParaRPr lang="en-US" altLang="zh-CN" sz="4800" b="1" dirty="0" smtClean="0">
              <a:solidFill>
                <a:srgbClr val="FF0000"/>
              </a:solidFill>
            </a:endParaRPr>
          </a:p>
          <a:p>
            <a:pPr algn="ctr"/>
            <a:r>
              <a:rPr lang="zh-CN" altLang="en-US" sz="4800" b="1" dirty="0" smtClean="0">
                <a:solidFill>
                  <a:srgbClr val="FF0000"/>
                </a:solidFill>
              </a:rPr>
              <a:t>文</a:t>
            </a:r>
            <a:r>
              <a:rPr lang="zh-CN" altLang="en-US" sz="4800" b="1" dirty="0">
                <a:solidFill>
                  <a:srgbClr val="FF0000"/>
                </a:solidFill>
              </a:rPr>
              <a:t>本或段</a:t>
            </a:r>
            <a:r>
              <a:rPr lang="zh-CN" altLang="en-US" sz="4800" b="1" dirty="0" smtClean="0">
                <a:solidFill>
                  <a:srgbClr val="FF0000"/>
                </a:solidFill>
              </a:rPr>
              <a:t>落观点</a:t>
            </a:r>
            <a:endParaRPr lang="en-US" altLang="zh-CN" sz="4800" b="1" dirty="0" smtClean="0">
              <a:solidFill>
                <a:srgbClr val="FF0000"/>
              </a:solidFill>
            </a:endParaRPr>
          </a:p>
        </p:txBody>
      </p:sp>
    </p:spTree>
    <p:extLst>
      <p:ext uri="{BB962C8B-B14F-4D97-AF65-F5344CB8AC3E}">
        <p14:creationId xmlns:p14="http://schemas.microsoft.com/office/powerpoint/2010/main" val="176072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132856"/>
            <a:ext cx="8208912" cy="4464496"/>
          </a:xfrm>
        </p:spPr>
        <p:txBody>
          <a:bodyPr>
            <a:normAutofit/>
          </a:bodyPr>
          <a:lstStyle/>
          <a:p>
            <a:pPr marL="0" indent="0">
              <a:buNone/>
            </a:pPr>
            <a:r>
              <a:rPr lang="en-US" altLang="zh-CN" sz="3600" b="1" dirty="0" smtClean="0">
                <a:effectLst/>
              </a:rPr>
              <a:t>2017</a:t>
            </a:r>
            <a:r>
              <a:rPr lang="zh-CN" altLang="en-US" sz="3600" b="1" dirty="0" smtClean="0">
                <a:effectLst/>
              </a:rPr>
              <a:t>浙江</a:t>
            </a:r>
            <a:r>
              <a:rPr lang="en-US" altLang="zh-CN" sz="3600" b="1" dirty="0" smtClean="0">
                <a:effectLst/>
              </a:rPr>
              <a:t>《</a:t>
            </a:r>
            <a:r>
              <a:rPr lang="zh-CN" altLang="en-US" sz="3600" b="1" dirty="0" smtClean="0">
                <a:effectLst/>
              </a:rPr>
              <a:t>考试说明</a:t>
            </a:r>
            <a:r>
              <a:rPr lang="en-US" altLang="zh-CN" sz="3600" b="1" dirty="0" smtClean="0">
                <a:effectLst/>
              </a:rPr>
              <a:t>》</a:t>
            </a:r>
            <a:r>
              <a:rPr lang="zh-CN" altLang="en-US" sz="3600" b="1" dirty="0" smtClean="0">
                <a:effectLst/>
              </a:rPr>
              <a:t>对</a:t>
            </a:r>
            <a:r>
              <a:rPr lang="zh-CN" altLang="en-US" sz="3600" b="1" dirty="0" smtClean="0">
                <a:solidFill>
                  <a:srgbClr val="FF0000"/>
                </a:solidFill>
              </a:rPr>
              <a:t>概括评价观</a:t>
            </a:r>
            <a:r>
              <a:rPr lang="zh-CN" altLang="en-US" sz="3600" b="1" dirty="0" smtClean="0">
                <a:solidFill>
                  <a:srgbClr val="FF0000"/>
                </a:solidFill>
                <a:effectLst/>
              </a:rPr>
              <a:t>点</a:t>
            </a:r>
            <a:r>
              <a:rPr lang="zh-CN" altLang="en-US" sz="3600" b="1" dirty="0" smtClean="0">
                <a:effectLst/>
              </a:rPr>
              <a:t>的考试要求：</a:t>
            </a:r>
            <a:endParaRPr lang="en-US" altLang="zh-CN" sz="3600" b="1" dirty="0" smtClean="0">
              <a:effectLst/>
            </a:endParaRPr>
          </a:p>
          <a:p>
            <a:pPr marL="0" indent="0">
              <a:buNone/>
            </a:pPr>
            <a:r>
              <a:rPr lang="en-US" altLang="zh-CN" sz="3600" b="1" dirty="0" smtClean="0"/>
              <a:t>……</a:t>
            </a:r>
          </a:p>
          <a:p>
            <a:pPr marL="0" indent="0">
              <a:buNone/>
            </a:pPr>
            <a:r>
              <a:rPr lang="en-US" altLang="zh-CN" sz="3600" b="1" dirty="0" smtClean="0"/>
              <a:t>3.……</a:t>
            </a:r>
            <a:r>
              <a:rPr lang="zh-CN" altLang="en-US" sz="3600" b="1" dirty="0" smtClean="0"/>
              <a:t>中心意思的概括</a:t>
            </a:r>
            <a:endParaRPr lang="en-US" altLang="zh-CN" sz="3600" b="1" dirty="0" smtClean="0"/>
          </a:p>
          <a:p>
            <a:pPr marL="0" indent="0">
              <a:buNone/>
            </a:pPr>
            <a:r>
              <a:rPr lang="en-US" altLang="zh-CN" sz="3600" b="1" dirty="0" smtClean="0"/>
              <a:t>5.</a:t>
            </a:r>
            <a:r>
              <a:rPr lang="zh-CN" altLang="en-US" sz="3600" b="1" dirty="0" smtClean="0"/>
              <a:t>文本主要观点和基本倾向的评价</a:t>
            </a:r>
            <a:endParaRPr lang="en-US" altLang="zh-CN" sz="3600" b="1" dirty="0" smtClean="0"/>
          </a:p>
          <a:p>
            <a:pPr marL="0" indent="0">
              <a:buNone/>
            </a:pPr>
            <a:endParaRPr lang="zh-CN" altLang="en-US" dirty="0"/>
          </a:p>
        </p:txBody>
      </p:sp>
      <p:sp>
        <p:nvSpPr>
          <p:cNvPr id="6" name="TextBox 5"/>
          <p:cNvSpPr txBox="1"/>
          <p:nvPr/>
        </p:nvSpPr>
        <p:spPr>
          <a:xfrm>
            <a:off x="671500" y="937585"/>
            <a:ext cx="5904656" cy="646331"/>
          </a:xfrm>
          <a:prstGeom prst="rect">
            <a:avLst/>
          </a:prstGeom>
          <a:noFill/>
        </p:spPr>
        <p:txBody>
          <a:bodyPr wrap="square" rtlCol="0">
            <a:spAutoFit/>
          </a:bodyPr>
          <a:lstStyle/>
          <a:p>
            <a:r>
              <a:rPr lang="zh-CN" altLang="en-US" sz="3600" b="1" dirty="0" smtClean="0">
                <a:effectLst/>
              </a:rPr>
              <a:t>能力层级：</a:t>
            </a:r>
            <a:r>
              <a:rPr lang="en-US" altLang="zh-CN" sz="3600" b="1" dirty="0" smtClean="0">
                <a:effectLst/>
              </a:rPr>
              <a:t>C   </a:t>
            </a:r>
            <a:r>
              <a:rPr lang="zh-CN" altLang="en-US" sz="3600" b="1" dirty="0" smtClean="0">
                <a:effectLst/>
              </a:rPr>
              <a:t>分析综合</a:t>
            </a:r>
            <a:endParaRPr lang="en-US" altLang="zh-CN" sz="3600" b="1" dirty="0" smtClean="0">
              <a:effectLst/>
            </a:endParaRPr>
          </a:p>
        </p:txBody>
      </p:sp>
    </p:spTree>
    <p:extLst>
      <p:ext uri="{BB962C8B-B14F-4D97-AF65-F5344CB8AC3E}">
        <p14:creationId xmlns:p14="http://schemas.microsoft.com/office/powerpoint/2010/main" val="299120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6696" y="404664"/>
            <a:ext cx="8286776" cy="3600986"/>
          </a:xfrm>
          <a:prstGeom prst="rect">
            <a:avLst/>
          </a:prstGeom>
          <a:noFill/>
        </p:spPr>
        <p:txBody>
          <a:bodyPr wrap="square" rtlCol="0">
            <a:spAutoFit/>
          </a:bodyPr>
          <a:lstStyle/>
          <a:p>
            <a:r>
              <a:rPr lang="zh-CN" altLang="en-US" sz="4800" b="1" dirty="0" smtClean="0">
                <a:solidFill>
                  <a:srgbClr val="FF0000"/>
                </a:solidFill>
              </a:rPr>
              <a:t>限时</a:t>
            </a:r>
            <a:r>
              <a:rPr lang="zh-CN" altLang="en-US" sz="3600" b="1" dirty="0" smtClean="0"/>
              <a:t>完成</a:t>
            </a:r>
            <a:r>
              <a:rPr lang="en-US" altLang="zh-CN" sz="3600" b="1" dirty="0" smtClean="0"/>
              <a:t>2017</a:t>
            </a:r>
            <a:r>
              <a:rPr lang="zh-CN" altLang="en-US" sz="3600" b="1" dirty="0" smtClean="0"/>
              <a:t>浙江高考调测卷第</a:t>
            </a:r>
            <a:r>
              <a:rPr lang="en-US" altLang="zh-CN" sz="3600" b="1" dirty="0" smtClean="0"/>
              <a:t>9</a:t>
            </a:r>
            <a:r>
              <a:rPr lang="zh-CN" altLang="en-US" sz="3600" b="1" dirty="0" smtClean="0"/>
              <a:t>题：</a:t>
            </a:r>
            <a:endParaRPr lang="en-US" altLang="zh-CN" sz="3600" b="1" dirty="0" smtClean="0"/>
          </a:p>
          <a:p>
            <a:r>
              <a:rPr lang="en-US" altLang="zh-CN" sz="3600" b="1" dirty="0" smtClean="0"/>
              <a:t>9</a:t>
            </a:r>
            <a:r>
              <a:rPr lang="zh-CN" altLang="zh-CN" sz="3600" b="1" dirty="0" smtClean="0"/>
              <a:t>．用一句话概括文段的主要观点，并作简要评价。（</a:t>
            </a:r>
            <a:r>
              <a:rPr lang="en-US" altLang="zh-CN" sz="3600" b="1" dirty="0" smtClean="0"/>
              <a:t>4</a:t>
            </a:r>
            <a:r>
              <a:rPr lang="zh-CN" altLang="zh-CN" sz="3600" b="1" dirty="0" smtClean="0"/>
              <a:t>分）</a:t>
            </a:r>
          </a:p>
          <a:p>
            <a:endParaRPr lang="en-US" altLang="zh-CN" sz="3600" b="1" dirty="0" smtClean="0"/>
          </a:p>
          <a:p>
            <a:endParaRPr lang="en-US" altLang="zh-CN" sz="3600" b="1" dirty="0" smtClean="0"/>
          </a:p>
          <a:p>
            <a:endParaRPr lang="zh-CN" altLang="en-US" sz="3600" b="1" dirty="0"/>
          </a:p>
        </p:txBody>
      </p:sp>
      <p:sp>
        <p:nvSpPr>
          <p:cNvPr id="4" name="TextBox 3"/>
          <p:cNvSpPr txBox="1"/>
          <p:nvPr/>
        </p:nvSpPr>
        <p:spPr>
          <a:xfrm>
            <a:off x="642910" y="2303001"/>
            <a:ext cx="7858180" cy="2062103"/>
          </a:xfrm>
          <a:prstGeom prst="rect">
            <a:avLst/>
          </a:prstGeom>
          <a:noFill/>
        </p:spPr>
        <p:txBody>
          <a:bodyPr wrap="square" rtlCol="0">
            <a:spAutoFit/>
          </a:bodyPr>
          <a:lstStyle/>
          <a:p>
            <a:r>
              <a:rPr lang="zh-CN" altLang="zh-CN" b="1" dirty="0" smtClean="0"/>
              <a:t> </a:t>
            </a:r>
            <a:r>
              <a:rPr lang="zh-CN" altLang="en-US" sz="3200" b="1" dirty="0" smtClean="0"/>
              <a:t>答案：观点：</a:t>
            </a:r>
            <a:r>
              <a:rPr lang="zh-CN" altLang="zh-CN" sz="3200" b="1" dirty="0" smtClean="0"/>
              <a:t>结合自然是中国传统城市规划的显著特点（或：中国传统城市规划善于观照自然，</a:t>
            </a:r>
            <a:r>
              <a:rPr lang="en-US" altLang="zh-CN" sz="3200" b="1" dirty="0" smtClean="0"/>
              <a:t>    </a:t>
            </a:r>
            <a:r>
              <a:rPr lang="zh-CN" altLang="zh-CN" sz="3200" b="1" dirty="0" smtClean="0"/>
              <a:t>巧施“黠缀”。）</a:t>
            </a:r>
          </a:p>
          <a:p>
            <a:r>
              <a:rPr lang="en-US" altLang="zh-CN" sz="3200" b="1" dirty="0" smtClean="0"/>
              <a:t>  </a:t>
            </a:r>
            <a:endParaRPr lang="zh-CN" altLang="zh-CN" sz="3200" b="1" dirty="0"/>
          </a:p>
        </p:txBody>
      </p:sp>
      <p:sp>
        <p:nvSpPr>
          <p:cNvPr id="2" name="TextBox 1"/>
          <p:cNvSpPr txBox="1"/>
          <p:nvPr/>
        </p:nvSpPr>
        <p:spPr>
          <a:xfrm>
            <a:off x="817192" y="3811012"/>
            <a:ext cx="8145784" cy="3046988"/>
          </a:xfrm>
          <a:prstGeom prst="rect">
            <a:avLst/>
          </a:prstGeom>
          <a:noFill/>
        </p:spPr>
        <p:txBody>
          <a:bodyPr wrap="square" rtlCol="0">
            <a:spAutoFit/>
          </a:bodyPr>
          <a:lstStyle/>
          <a:p>
            <a:r>
              <a:rPr lang="zh-CN" altLang="en-US" sz="3200" b="1" dirty="0" smtClean="0">
                <a:solidFill>
                  <a:srgbClr val="FF0000"/>
                </a:solidFill>
              </a:rPr>
              <a:t>概括观点题</a:t>
            </a:r>
            <a:r>
              <a:rPr lang="zh-CN" altLang="en-US" sz="3200" b="1" dirty="0" smtClean="0"/>
              <a:t>存</a:t>
            </a:r>
            <a:r>
              <a:rPr lang="zh-CN" altLang="en-US" sz="3200" b="1" dirty="0"/>
              <a:t>在问题：</a:t>
            </a:r>
            <a:endParaRPr lang="en-US" altLang="zh-CN" sz="3200" b="1" dirty="0"/>
          </a:p>
          <a:p>
            <a:r>
              <a:rPr lang="en-US" altLang="zh-CN" sz="3200" b="1" dirty="0"/>
              <a:t>1.</a:t>
            </a:r>
            <a:r>
              <a:rPr lang="zh-CN" altLang="en-US" sz="3200" b="1" dirty="0"/>
              <a:t>习惯不好，无圈划</a:t>
            </a:r>
            <a:endParaRPr lang="en-US" altLang="zh-CN" sz="3200" b="1" dirty="0"/>
          </a:p>
          <a:p>
            <a:r>
              <a:rPr lang="en-US" altLang="zh-CN" sz="3200" b="1" dirty="0"/>
              <a:t>2.</a:t>
            </a:r>
            <a:r>
              <a:rPr lang="zh-CN" altLang="en-US" sz="3200" b="1" dirty="0"/>
              <a:t>没有找对关键句</a:t>
            </a:r>
            <a:endParaRPr lang="en-US" altLang="zh-CN" sz="3200" b="1" dirty="0"/>
          </a:p>
          <a:p>
            <a:r>
              <a:rPr lang="en-US" altLang="zh-CN" sz="3200" b="1" dirty="0"/>
              <a:t>3.</a:t>
            </a:r>
            <a:r>
              <a:rPr lang="zh-CN" altLang="en-US" sz="3200" b="1" dirty="0"/>
              <a:t>没有逐段概</a:t>
            </a:r>
            <a:r>
              <a:rPr lang="zh-CN" altLang="en-US" sz="3200" b="1" dirty="0" smtClean="0"/>
              <a:t>括分析</a:t>
            </a:r>
            <a:endParaRPr lang="en-US" altLang="zh-CN" sz="3200" b="1" dirty="0"/>
          </a:p>
          <a:p>
            <a:r>
              <a:rPr lang="en-US" altLang="zh-CN" sz="3200" b="1" dirty="0"/>
              <a:t>4.</a:t>
            </a:r>
            <a:r>
              <a:rPr lang="zh-CN" altLang="en-US" sz="3200" b="1" dirty="0"/>
              <a:t>没有整体把握</a:t>
            </a:r>
            <a:endParaRPr lang="en-US" altLang="zh-CN" sz="3200" b="1" dirty="0"/>
          </a:p>
          <a:p>
            <a:r>
              <a:rPr lang="en-US" altLang="zh-CN" sz="3200" b="1" dirty="0" smtClean="0"/>
              <a:t>……</a:t>
            </a:r>
          </a:p>
        </p:txBody>
      </p:sp>
      <p:sp>
        <p:nvSpPr>
          <p:cNvPr id="5" name="线形标注 2 4"/>
          <p:cNvSpPr/>
          <p:nvPr/>
        </p:nvSpPr>
        <p:spPr>
          <a:xfrm>
            <a:off x="5465934" y="3923194"/>
            <a:ext cx="3497042" cy="1440160"/>
          </a:xfrm>
          <a:prstGeom prst="borderCallout2">
            <a:avLst>
              <a:gd name="adj1" fmla="val 31814"/>
              <a:gd name="adj2" fmla="val -1498"/>
              <a:gd name="adj3" fmla="val 18750"/>
              <a:gd name="adj4" fmla="val -16667"/>
              <a:gd name="adj5" fmla="val -22325"/>
              <a:gd name="adj6" fmla="val -25361"/>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rPr>
              <a:t>和答案比较一下，</a:t>
            </a:r>
            <a:endParaRPr lang="en-US" altLang="zh-CN" sz="2800" b="1" dirty="0" smtClean="0">
              <a:solidFill>
                <a:srgbClr val="FF0000"/>
              </a:solidFill>
            </a:endParaRPr>
          </a:p>
          <a:p>
            <a:pPr algn="ctr"/>
            <a:r>
              <a:rPr lang="zh-CN" altLang="en-US" sz="2800" b="1" dirty="0" smtClean="0">
                <a:solidFill>
                  <a:srgbClr val="FF0000"/>
                </a:solidFill>
              </a:rPr>
              <a:t>找找问题</a:t>
            </a:r>
            <a:endParaRPr lang="zh-CN" altLang="en-US" sz="28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2000"/>
                                        <p:tgtEl>
                                          <p:spTgt spid="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2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
                                            <p:txEl>
                                              <p:pRg st="0" end="0"/>
                                            </p:txEl>
                                          </p:spTgt>
                                        </p:tgtEl>
                                        <p:attrNameLst>
                                          <p:attrName>style.visibility</p:attrName>
                                        </p:attrNameLst>
                                      </p:cBhvr>
                                      <p:to>
                                        <p:strVal val="visible"/>
                                      </p:to>
                                    </p:set>
                                    <p:animEffect transition="in" filter="barn(inVertical)">
                                      <p:cBhvr>
                                        <p:cTn id="28" dur="500"/>
                                        <p:tgtEl>
                                          <p:spTgt spid="2">
                                            <p:txEl>
                                              <p:pRg st="0" end="0"/>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Effect transition="in" filter="barn(inVertical)">
                                      <p:cBhvr>
                                        <p:cTn id="31" dur="500"/>
                                        <p:tgtEl>
                                          <p:spTgt spid="2">
                                            <p:txEl>
                                              <p:pRg st="1" end="1"/>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barn(inVertical)">
                                      <p:cBhvr>
                                        <p:cTn id="34" dur="500"/>
                                        <p:tgtEl>
                                          <p:spTgt spid="2">
                                            <p:txEl>
                                              <p:pRg st="2" end="2"/>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animEffect transition="in" filter="barn(inVertical)">
                                      <p:cBhvr>
                                        <p:cTn id="37" dur="500"/>
                                        <p:tgtEl>
                                          <p:spTgt spid="2">
                                            <p:txEl>
                                              <p:pRg st="3" end="3"/>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barn(inVertical)">
                                      <p:cBhvr>
                                        <p:cTn id="40" dur="500"/>
                                        <p:tgtEl>
                                          <p:spTgt spid="2">
                                            <p:txEl>
                                              <p:pRg st="4" end="4"/>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Effect transition="in" filter="barn(inVertical)">
                                      <p:cBhvr>
                                        <p:cTn id="4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304068"/>
            <a:ext cx="6048672" cy="3416320"/>
          </a:xfrm>
          <a:prstGeom prst="rect">
            <a:avLst/>
          </a:prstGeom>
          <a:noFill/>
        </p:spPr>
        <p:txBody>
          <a:bodyPr wrap="square" rtlCol="0">
            <a:spAutoFit/>
          </a:bodyPr>
          <a:lstStyle/>
          <a:p>
            <a:r>
              <a:rPr lang="zh-CN" altLang="en-US" sz="3600" b="1" dirty="0"/>
              <a:t>评价：</a:t>
            </a:r>
            <a:r>
              <a:rPr lang="zh-CN" altLang="zh-CN" sz="3600" b="1" dirty="0"/>
              <a:t>①这一观点强调了人与自然的和谐，对现代城市规划具有借鉴意义。②</a:t>
            </a:r>
            <a:r>
              <a:rPr lang="zh-CN" altLang="en-US" sz="3600" b="1" dirty="0"/>
              <a:t>这一观点启示我们：</a:t>
            </a:r>
            <a:r>
              <a:rPr lang="zh-CN" altLang="zh-CN" sz="3600" b="1" dirty="0"/>
              <a:t>城市规划者应兼顾内外，进行整体经营，重视城市与四向风景的关系</a:t>
            </a:r>
            <a:r>
              <a:rPr lang="zh-CN" altLang="en-US" sz="3600" b="1" dirty="0"/>
              <a:t>。</a:t>
            </a:r>
            <a:endParaRPr lang="zh-CN" altLang="en-US" sz="3600" dirty="0"/>
          </a:p>
        </p:txBody>
      </p:sp>
      <p:sp>
        <p:nvSpPr>
          <p:cNvPr id="3" name="TextBox 2"/>
          <p:cNvSpPr txBox="1"/>
          <p:nvPr/>
        </p:nvSpPr>
        <p:spPr>
          <a:xfrm>
            <a:off x="1331640" y="3932193"/>
            <a:ext cx="6912768" cy="2862322"/>
          </a:xfrm>
          <a:prstGeom prst="rect">
            <a:avLst/>
          </a:prstGeom>
          <a:noFill/>
        </p:spPr>
        <p:txBody>
          <a:bodyPr wrap="square" rtlCol="0">
            <a:spAutoFit/>
          </a:bodyPr>
          <a:lstStyle/>
          <a:p>
            <a:r>
              <a:rPr lang="zh-CN" altLang="en-US" sz="3600" b="1" dirty="0" smtClean="0">
                <a:solidFill>
                  <a:srgbClr val="FF0000"/>
                </a:solidFill>
              </a:rPr>
              <a:t>评价题</a:t>
            </a:r>
            <a:r>
              <a:rPr lang="zh-CN" altLang="en-US" sz="3600" b="1" dirty="0" smtClean="0"/>
              <a:t>存在的问题：</a:t>
            </a:r>
            <a:endParaRPr lang="en-US" altLang="zh-CN" sz="3600" b="1" dirty="0" smtClean="0"/>
          </a:p>
          <a:p>
            <a:r>
              <a:rPr lang="en-US" altLang="zh-CN" sz="3600" b="1" dirty="0" smtClean="0"/>
              <a:t>1.</a:t>
            </a:r>
            <a:r>
              <a:rPr lang="zh-CN" altLang="en-US" sz="3600" b="1" dirty="0" smtClean="0"/>
              <a:t>来不及</a:t>
            </a:r>
            <a:endParaRPr lang="en-US" altLang="zh-CN" sz="3600" b="1" dirty="0" smtClean="0"/>
          </a:p>
          <a:p>
            <a:r>
              <a:rPr lang="en-US" altLang="zh-CN" sz="3600" b="1" dirty="0" smtClean="0"/>
              <a:t>2.</a:t>
            </a:r>
            <a:r>
              <a:rPr lang="zh-CN" altLang="en-US" sz="3600" b="1" dirty="0" smtClean="0"/>
              <a:t>无从下手</a:t>
            </a:r>
            <a:endParaRPr lang="en-US" altLang="zh-CN" sz="3600" b="1" dirty="0" smtClean="0"/>
          </a:p>
          <a:p>
            <a:r>
              <a:rPr lang="en-US" altLang="zh-CN" sz="3600" b="1" dirty="0" smtClean="0"/>
              <a:t>3.</a:t>
            </a:r>
            <a:r>
              <a:rPr lang="zh-CN" altLang="en-US" sz="3600" b="1" dirty="0" smtClean="0"/>
              <a:t>脱离观点或对象乱评价</a:t>
            </a:r>
            <a:endParaRPr lang="en-US" altLang="zh-CN" sz="3600" b="1" dirty="0" smtClean="0"/>
          </a:p>
          <a:p>
            <a:r>
              <a:rPr lang="en-US" altLang="zh-CN" sz="3600" b="1" dirty="0" smtClean="0"/>
              <a:t>……</a:t>
            </a:r>
            <a:endParaRPr lang="zh-CN" altLang="en-US" sz="3600" b="1" dirty="0"/>
          </a:p>
        </p:txBody>
      </p:sp>
      <p:sp>
        <p:nvSpPr>
          <p:cNvPr id="5" name="线形标注 2 4"/>
          <p:cNvSpPr/>
          <p:nvPr/>
        </p:nvSpPr>
        <p:spPr>
          <a:xfrm>
            <a:off x="5465934" y="3923194"/>
            <a:ext cx="3497042" cy="1440160"/>
          </a:xfrm>
          <a:prstGeom prst="borderCallout2">
            <a:avLst>
              <a:gd name="adj1" fmla="val 31814"/>
              <a:gd name="adj2" fmla="val -1498"/>
              <a:gd name="adj3" fmla="val 18750"/>
              <a:gd name="adj4" fmla="val -16667"/>
              <a:gd name="adj5" fmla="val -22325"/>
              <a:gd name="adj6" fmla="val -25361"/>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rPr>
              <a:t>和答案比较一下，</a:t>
            </a:r>
            <a:endParaRPr lang="en-US" altLang="zh-CN" sz="2800" b="1" dirty="0" smtClean="0">
              <a:solidFill>
                <a:srgbClr val="FF0000"/>
              </a:solidFill>
            </a:endParaRPr>
          </a:p>
          <a:p>
            <a:pPr algn="ctr"/>
            <a:r>
              <a:rPr lang="zh-CN" altLang="en-US" sz="2800" b="1" dirty="0" smtClean="0">
                <a:solidFill>
                  <a:srgbClr val="FF0000"/>
                </a:solidFill>
              </a:rPr>
              <a:t>找找问题</a:t>
            </a:r>
            <a:endParaRPr lang="zh-CN" altLang="en-US" sz="2800" b="1" dirty="0">
              <a:solidFill>
                <a:srgbClr val="FF0000"/>
              </a:solidFill>
            </a:endParaRPr>
          </a:p>
        </p:txBody>
      </p:sp>
    </p:spTree>
    <p:extLst>
      <p:ext uri="{BB962C8B-B14F-4D97-AF65-F5344CB8AC3E}">
        <p14:creationId xmlns:p14="http://schemas.microsoft.com/office/powerpoint/2010/main" val="27612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136904" cy="5262979"/>
          </a:xfrm>
          <a:prstGeom prst="rect">
            <a:avLst/>
          </a:prstGeom>
          <a:noFill/>
        </p:spPr>
        <p:txBody>
          <a:bodyPr wrap="square" rtlCol="0">
            <a:spAutoFit/>
          </a:bodyPr>
          <a:lstStyle/>
          <a:p>
            <a:r>
              <a:rPr lang="zh-CN" altLang="en-US" sz="4800" b="1" dirty="0" smtClean="0">
                <a:solidFill>
                  <a:srgbClr val="FF0000"/>
                </a:solidFill>
              </a:rPr>
              <a:t>教学目标：</a:t>
            </a:r>
            <a:endParaRPr lang="en-US" altLang="zh-CN" sz="4800" b="1" dirty="0" smtClean="0">
              <a:solidFill>
                <a:srgbClr val="FF0000"/>
              </a:solidFill>
            </a:endParaRPr>
          </a:p>
          <a:p>
            <a:endParaRPr lang="en-US" altLang="zh-CN" sz="4800" b="1" dirty="0" smtClean="0">
              <a:solidFill>
                <a:srgbClr val="FF0000"/>
              </a:solidFill>
            </a:endParaRPr>
          </a:p>
          <a:p>
            <a:r>
              <a:rPr lang="en-US" altLang="zh-CN" sz="4800" b="1" dirty="0" smtClean="0"/>
              <a:t>1.</a:t>
            </a:r>
            <a:r>
              <a:rPr lang="zh-CN" altLang="en-US" sz="4800" b="1" dirty="0" smtClean="0"/>
              <a:t> 养成勾划习惯；</a:t>
            </a:r>
            <a:endParaRPr lang="en-US" altLang="zh-CN" sz="4800" b="1" dirty="0" smtClean="0"/>
          </a:p>
          <a:p>
            <a:endParaRPr lang="en-US" altLang="zh-CN" sz="4800" b="1" dirty="0" smtClean="0"/>
          </a:p>
          <a:p>
            <a:r>
              <a:rPr lang="en-US" altLang="zh-CN" sz="4800" b="1" dirty="0" smtClean="0"/>
              <a:t>2</a:t>
            </a:r>
            <a:r>
              <a:rPr lang="en-US" altLang="zh-CN" sz="4800" b="1" dirty="0"/>
              <a:t>.</a:t>
            </a:r>
            <a:r>
              <a:rPr lang="zh-CN" altLang="en-US" sz="4800" b="1" dirty="0" smtClean="0"/>
              <a:t>知晓如何找观点、评价观点；</a:t>
            </a:r>
            <a:endParaRPr lang="en-US" altLang="zh-CN" sz="4800" b="1" dirty="0" smtClean="0"/>
          </a:p>
          <a:p>
            <a:endParaRPr lang="en-US" altLang="zh-CN" sz="4800" b="1" dirty="0" smtClean="0"/>
          </a:p>
          <a:p>
            <a:r>
              <a:rPr lang="en-US" altLang="zh-CN" sz="4800" b="1" dirty="0" smtClean="0"/>
              <a:t>3.</a:t>
            </a:r>
            <a:r>
              <a:rPr lang="zh-CN" altLang="en-US" sz="4800" b="1" dirty="0" smtClean="0"/>
              <a:t>分点作答，规范答题</a:t>
            </a:r>
            <a:endParaRPr lang="zh-CN" altLang="en-US" sz="4800" b="1" dirty="0"/>
          </a:p>
        </p:txBody>
      </p:sp>
    </p:spTree>
    <p:extLst>
      <p:ext uri="{BB962C8B-B14F-4D97-AF65-F5344CB8AC3E}">
        <p14:creationId xmlns:p14="http://schemas.microsoft.com/office/powerpoint/2010/main" val="183356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云形 2"/>
          <p:cNvSpPr/>
          <p:nvPr/>
        </p:nvSpPr>
        <p:spPr>
          <a:xfrm>
            <a:off x="1000100" y="785794"/>
            <a:ext cx="4429156" cy="85725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FF0000"/>
                </a:solidFill>
              </a:rPr>
              <a:t>观点怎么找？</a:t>
            </a:r>
            <a:endParaRPr lang="zh-CN" altLang="en-US" sz="4000" b="1" dirty="0">
              <a:solidFill>
                <a:srgbClr val="FF0000"/>
              </a:solidFill>
            </a:endParaRPr>
          </a:p>
        </p:txBody>
      </p:sp>
      <p:sp>
        <p:nvSpPr>
          <p:cNvPr id="4" name="TextBox 3"/>
          <p:cNvSpPr txBox="1"/>
          <p:nvPr/>
        </p:nvSpPr>
        <p:spPr>
          <a:xfrm>
            <a:off x="1142976" y="5229200"/>
            <a:ext cx="7572428" cy="646331"/>
          </a:xfrm>
          <a:prstGeom prst="rect">
            <a:avLst/>
          </a:prstGeom>
          <a:noFill/>
        </p:spPr>
        <p:txBody>
          <a:bodyPr wrap="square" rtlCol="0">
            <a:spAutoFit/>
          </a:bodyPr>
          <a:lstStyle/>
          <a:p>
            <a:r>
              <a:rPr lang="zh-CN" altLang="en-US" sz="3600" b="1" dirty="0" smtClean="0"/>
              <a:t>整体把握</a:t>
            </a:r>
            <a:r>
              <a:rPr lang="en-US" altLang="zh-CN" sz="3600" b="1" dirty="0" smtClean="0"/>
              <a:t>……</a:t>
            </a:r>
            <a:endParaRPr lang="zh-CN" altLang="en-US" sz="3600" b="1" dirty="0"/>
          </a:p>
        </p:txBody>
      </p:sp>
      <p:sp>
        <p:nvSpPr>
          <p:cNvPr id="5" name="TextBox 4"/>
          <p:cNvSpPr txBox="1"/>
          <p:nvPr/>
        </p:nvSpPr>
        <p:spPr>
          <a:xfrm>
            <a:off x="1071538" y="2428868"/>
            <a:ext cx="7000924" cy="646331"/>
          </a:xfrm>
          <a:prstGeom prst="rect">
            <a:avLst/>
          </a:prstGeom>
          <a:noFill/>
        </p:spPr>
        <p:txBody>
          <a:bodyPr wrap="square" rtlCol="0">
            <a:spAutoFit/>
          </a:bodyPr>
          <a:lstStyle/>
          <a:p>
            <a:r>
              <a:rPr lang="zh-CN" altLang="en-US" dirty="0" smtClean="0"/>
              <a:t> </a:t>
            </a:r>
            <a:r>
              <a:rPr lang="zh-CN" altLang="en-US" sz="3600" b="1" dirty="0" smtClean="0"/>
              <a:t>抓关键句（逐段）</a:t>
            </a:r>
            <a:endParaRPr lang="zh-CN" altLang="en-US" sz="3600" b="1" dirty="0"/>
          </a:p>
        </p:txBody>
      </p:sp>
      <p:sp>
        <p:nvSpPr>
          <p:cNvPr id="6" name="TextBox 5"/>
          <p:cNvSpPr txBox="1"/>
          <p:nvPr/>
        </p:nvSpPr>
        <p:spPr>
          <a:xfrm>
            <a:off x="1142976" y="3717032"/>
            <a:ext cx="6500858" cy="646331"/>
          </a:xfrm>
          <a:prstGeom prst="rect">
            <a:avLst/>
          </a:prstGeom>
          <a:noFill/>
        </p:spPr>
        <p:txBody>
          <a:bodyPr wrap="square" rtlCol="0">
            <a:spAutoFit/>
          </a:bodyPr>
          <a:lstStyle/>
          <a:p>
            <a:r>
              <a:rPr lang="zh-CN" altLang="en-US" sz="3600" b="1" dirty="0" smtClean="0"/>
              <a:t>概括段意</a:t>
            </a:r>
            <a:endParaRPr lang="zh-CN" altLang="en-US" sz="3600" b="1" dirty="0"/>
          </a:p>
        </p:txBody>
      </p:sp>
      <p:sp>
        <p:nvSpPr>
          <p:cNvPr id="7" name="左大括号 6"/>
          <p:cNvSpPr/>
          <p:nvPr/>
        </p:nvSpPr>
        <p:spPr>
          <a:xfrm>
            <a:off x="4139020" y="2106793"/>
            <a:ext cx="1071570" cy="1785950"/>
          </a:xfrm>
          <a:prstGeom prst="leftBrace">
            <a:avLst/>
          </a:prstGeom>
          <a:ln w="603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3200" b="1" dirty="0"/>
          </a:p>
        </p:txBody>
      </p:sp>
      <p:sp>
        <p:nvSpPr>
          <p:cNvPr id="8" name="TextBox 7"/>
          <p:cNvSpPr txBox="1"/>
          <p:nvPr/>
        </p:nvSpPr>
        <p:spPr>
          <a:xfrm>
            <a:off x="5174976" y="2174740"/>
            <a:ext cx="3717504" cy="1754326"/>
          </a:xfrm>
          <a:prstGeom prst="rect">
            <a:avLst/>
          </a:prstGeom>
          <a:noFill/>
        </p:spPr>
        <p:txBody>
          <a:bodyPr wrap="square" rtlCol="0">
            <a:spAutoFit/>
          </a:bodyPr>
          <a:lstStyle/>
          <a:p>
            <a:r>
              <a:rPr lang="zh-CN" altLang="en-US" sz="3600" b="1" dirty="0" smtClean="0"/>
              <a:t>总领句、总结句、承上启下句、转折句</a:t>
            </a:r>
            <a:r>
              <a:rPr lang="en-US" altLang="zh-CN" sz="3600" b="1" dirty="0" smtClean="0"/>
              <a:t>……</a:t>
            </a:r>
            <a:endParaRPr lang="zh-CN" altLang="en-US" sz="36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20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7"/>
            <a:ext cx="8472518" cy="4248472"/>
          </a:xfrm>
        </p:spPr>
        <p:txBody>
          <a:bodyPr>
            <a:normAutofit lnSpcReduction="10000"/>
          </a:bodyPr>
          <a:lstStyle/>
          <a:p>
            <a:r>
              <a:rPr lang="zh-CN" altLang="en-US" b="1" dirty="0" smtClean="0">
                <a:latin typeface="+mn-ea"/>
              </a:rPr>
              <a:t>         </a:t>
            </a:r>
            <a:r>
              <a:rPr lang="zh-CN" altLang="en-US" sz="4800" b="1" dirty="0" smtClean="0">
                <a:latin typeface="+mn-ea"/>
              </a:rPr>
              <a:t>范例指引</a:t>
            </a:r>
            <a:r>
              <a:rPr lang="zh-CN" altLang="en-US" b="1" dirty="0" smtClean="0">
                <a:latin typeface="+mn-ea"/>
              </a:rPr>
              <a:t>（</a:t>
            </a:r>
            <a:r>
              <a:rPr lang="en-US" altLang="zh-CN" b="1" dirty="0" smtClean="0">
                <a:solidFill>
                  <a:srgbClr val="FF0000"/>
                </a:solidFill>
                <a:latin typeface="+mn-ea"/>
              </a:rPr>
              <a:t>2017</a:t>
            </a:r>
            <a:r>
              <a:rPr lang="zh-CN" altLang="en-US" b="1" dirty="0" smtClean="0">
                <a:solidFill>
                  <a:srgbClr val="FF0000"/>
                </a:solidFill>
                <a:latin typeface="+mn-ea"/>
              </a:rPr>
              <a:t>浙江调测卷</a:t>
            </a:r>
            <a:r>
              <a:rPr lang="zh-CN" altLang="en-US" b="1" dirty="0" smtClean="0">
                <a:latin typeface="+mn-ea"/>
              </a:rPr>
              <a:t>）</a:t>
            </a:r>
            <a:endParaRPr lang="en-US" altLang="zh-CN" b="1" dirty="0" smtClean="0">
              <a:latin typeface="+mn-ea"/>
            </a:endParaRPr>
          </a:p>
          <a:p>
            <a:r>
              <a:rPr lang="zh-CN" altLang="zh-CN" b="1" dirty="0" smtClean="0"/>
              <a:t> ① “天造地设之巧，在人善于黠缀耳”，这句话精辟概括了中国传统城市规划结合自然环境的方法。规划就是寻找和把握自然环境原本的巧妙秩序，人工建设只是“黠缀”在这个秩序之中。规划看似着力在人工，其深处奥妙则是对人工与自然关系的推敲；自然貌似在人工之外，其实早在设计的观照之中。</a:t>
            </a:r>
          </a:p>
          <a:p>
            <a:endParaRPr lang="zh-CN" altLang="en-US" dirty="0"/>
          </a:p>
        </p:txBody>
      </p:sp>
    </p:spTree>
    <p:extLst>
      <p:ext uri="{BB962C8B-B14F-4D97-AF65-F5344CB8AC3E}">
        <p14:creationId xmlns:p14="http://schemas.microsoft.com/office/powerpoint/2010/main" val="3648149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3301</TotalTime>
  <Words>3353</Words>
  <Application>Microsoft Office PowerPoint</Application>
  <PresentationFormat>全屏显示(4:3)</PresentationFormat>
  <Paragraphs>92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欢迎各位老师莅临指导！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当堂操练</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zjzx216</dc:creator>
  <cp:lastModifiedBy>zjzx216</cp:lastModifiedBy>
  <cp:revision>200</cp:revision>
  <dcterms:created xsi:type="dcterms:W3CDTF">2017-03-02T23:29:48Z</dcterms:created>
  <dcterms:modified xsi:type="dcterms:W3CDTF">2017-03-22T05:58:34Z</dcterms:modified>
</cp:coreProperties>
</file>