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is1ide-Oval 2"/>
          <p:cNvSpPr/>
          <p:nvPr/>
        </p:nvSpPr>
        <p:spPr>
          <a:xfrm>
            <a:off x="2738665" y="2320101"/>
            <a:ext cx="1500495" cy="15537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142" name="is1ide-Freeform: Shape 4"/>
          <p:cNvSpPr/>
          <p:nvPr userDrawn="1"/>
        </p:nvSpPr>
        <p:spPr>
          <a:xfrm>
            <a:off x="3517559" y="2062769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6" y="21567"/>
                </a:moveTo>
                <a:cubicBezTo>
                  <a:pt x="18436" y="21578"/>
                  <a:pt x="18435" y="21589"/>
                  <a:pt x="18435" y="21600"/>
                </a:cubicBezTo>
                <a:lnTo>
                  <a:pt x="21600" y="21600"/>
                </a:lnTo>
                <a:cubicBezTo>
                  <a:pt x="21600" y="17665"/>
                  <a:pt x="20548" y="13976"/>
                  <a:pt x="18709" y="10799"/>
                </a:cubicBezTo>
                <a:cubicBezTo>
                  <a:pt x="17761" y="9160"/>
                  <a:pt x="16603" y="7657"/>
                  <a:pt x="15274" y="6327"/>
                </a:cubicBezTo>
                <a:cubicBezTo>
                  <a:pt x="11364" y="2418"/>
                  <a:pt x="5965" y="0"/>
                  <a:pt x="0" y="0"/>
                </a:cubicBezTo>
                <a:lnTo>
                  <a:pt x="0" y="3064"/>
                </a:lnTo>
                <a:cubicBezTo>
                  <a:pt x="10188" y="3101"/>
                  <a:pt x="18436" y="11370"/>
                  <a:pt x="18436" y="21567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3" name="is1ide-Freeform: Shape 5"/>
          <p:cNvSpPr/>
          <p:nvPr userDrawn="1"/>
        </p:nvSpPr>
        <p:spPr>
          <a:xfrm>
            <a:off x="3517563" y="3115382"/>
            <a:ext cx="980955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5" y="0"/>
                </a:moveTo>
                <a:cubicBezTo>
                  <a:pt x="18417" y="10181"/>
                  <a:pt x="10177" y="18432"/>
                  <a:pt x="0" y="18469"/>
                </a:cubicBezTo>
                <a:lnTo>
                  <a:pt x="0" y="21600"/>
                </a:lnTo>
                <a:cubicBezTo>
                  <a:pt x="5965" y="21600"/>
                  <a:pt x="11364" y="19182"/>
                  <a:pt x="15274" y="15274"/>
                </a:cubicBezTo>
                <a:cubicBezTo>
                  <a:pt x="16603" y="13944"/>
                  <a:pt x="17761" y="12441"/>
                  <a:pt x="18709" y="10802"/>
                </a:cubicBezTo>
                <a:cubicBezTo>
                  <a:pt x="20548" y="7624"/>
                  <a:pt x="21600" y="3935"/>
                  <a:pt x="21600" y="0"/>
                </a:cubicBezTo>
                <a:cubicBezTo>
                  <a:pt x="21600" y="0"/>
                  <a:pt x="18435" y="0"/>
                  <a:pt x="18435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4" name="is1ide-Freeform: Shape 6"/>
          <p:cNvSpPr/>
          <p:nvPr userDrawn="1"/>
        </p:nvSpPr>
        <p:spPr>
          <a:xfrm>
            <a:off x="2501000" y="3115382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32" y="18470"/>
                </a:moveTo>
                <a:cubicBezTo>
                  <a:pt x="11325" y="18470"/>
                  <a:pt x="3048" y="10204"/>
                  <a:pt x="3030" y="0"/>
                </a:cubicBezTo>
                <a:lnTo>
                  <a:pt x="0" y="0"/>
                </a:lnTo>
                <a:cubicBezTo>
                  <a:pt x="0" y="3935"/>
                  <a:pt x="1052" y="7624"/>
                  <a:pt x="2891" y="10802"/>
                </a:cubicBezTo>
                <a:cubicBezTo>
                  <a:pt x="3839" y="12441"/>
                  <a:pt x="4997" y="13944"/>
                  <a:pt x="6326" y="15274"/>
                </a:cubicBezTo>
                <a:cubicBezTo>
                  <a:pt x="10235" y="19182"/>
                  <a:pt x="15635" y="21600"/>
                  <a:pt x="21600" y="21600"/>
                </a:cubicBezTo>
                <a:lnTo>
                  <a:pt x="21600" y="18469"/>
                </a:lnTo>
                <a:cubicBezTo>
                  <a:pt x="21577" y="18469"/>
                  <a:pt x="21555" y="18470"/>
                  <a:pt x="21532" y="1847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5" name="is1ide-Freeform: Shape 7"/>
          <p:cNvSpPr/>
          <p:nvPr userDrawn="1"/>
        </p:nvSpPr>
        <p:spPr>
          <a:xfrm>
            <a:off x="2500996" y="2062769"/>
            <a:ext cx="980971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30" y="21567"/>
                </a:moveTo>
                <a:cubicBezTo>
                  <a:pt x="3030" y="11347"/>
                  <a:pt x="11313" y="3063"/>
                  <a:pt x="21532" y="3063"/>
                </a:cubicBezTo>
                <a:cubicBezTo>
                  <a:pt x="21555" y="3063"/>
                  <a:pt x="21577" y="3064"/>
                  <a:pt x="21600" y="3064"/>
                </a:cubicBezTo>
                <a:lnTo>
                  <a:pt x="21600" y="0"/>
                </a:lnTo>
                <a:cubicBezTo>
                  <a:pt x="15635" y="0"/>
                  <a:pt x="10235" y="2418"/>
                  <a:pt x="6326" y="6327"/>
                </a:cubicBezTo>
                <a:cubicBezTo>
                  <a:pt x="4997" y="7657"/>
                  <a:pt x="3839" y="9160"/>
                  <a:pt x="2891" y="10799"/>
                </a:cubicBezTo>
                <a:cubicBezTo>
                  <a:pt x="1052" y="13976"/>
                  <a:pt x="0" y="17665"/>
                  <a:pt x="0" y="21600"/>
                </a:cubicBezTo>
                <a:lnTo>
                  <a:pt x="3030" y="21600"/>
                </a:lnTo>
                <a:cubicBezTo>
                  <a:pt x="3030" y="21589"/>
                  <a:pt x="3030" y="21578"/>
                  <a:pt x="3030" y="21567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202" y="2614835"/>
            <a:ext cx="1050706" cy="927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3"/>
          <p:cNvGrpSpPr/>
          <p:nvPr userDrawn="1"/>
        </p:nvGrpSpPr>
        <p:grpSpPr bwMode="auto">
          <a:xfrm>
            <a:off x="2516128" y="2530976"/>
            <a:ext cx="1641044" cy="1602663"/>
            <a:chOff x="0" y="0"/>
            <a:chExt cx="1387872" cy="1387872"/>
          </a:xfrm>
        </p:grpSpPr>
        <p:sp>
          <p:nvSpPr>
            <p:cNvPr id="11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0291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" name="文本框 19"/>
          <p:cNvSpPr>
            <a:spLocks noChangeArrowheads="1"/>
          </p:cNvSpPr>
          <p:nvPr userDrawn="1"/>
        </p:nvSpPr>
        <p:spPr bwMode="auto">
          <a:xfrm>
            <a:off x="2876089" y="3000622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61505" y="2660059"/>
            <a:ext cx="5462270" cy="1026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50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课时</a:t>
            </a:r>
            <a:r>
              <a:rPr lang="zh-CN" altLang="en-US" sz="4050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 信息提取</a:t>
            </a:r>
            <a:r>
              <a:rPr lang="zh-CN" altLang="en-US" sz="4050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与概括</a:t>
            </a:r>
            <a:endParaRPr altLang="zh-CN" sz="4050" b="1" kern="100" dirty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4225" y="1563521"/>
            <a:ext cx="8519896" cy="1351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联系生活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谈谈你打算怎样成为“行动者”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3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作为一名学生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我打算积极参加环保志愿者活动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为美丽内江做出自己的贡献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｡(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答案中需要有具体的行动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4225" y="2863496"/>
            <a:ext cx="8639033" cy="154559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本题考查结合实际谈行动方案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本题应围绕自己的生活与环境的关系来思考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还要符合环境日的主题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写出具体的行动方案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一定要符合题目中“行动者”的要求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阅读下面材料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完成后面的题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:“		,		”｡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中国诗词大会总冠军雷海为从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万多报名者中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一路过关斩将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用十三年的坚持和努力夺得总冠军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你在读书上花的任何时间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都会在某一时刻给你回报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他那上千首的诗词没有白背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诗词影响和改变着他的人生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天下熙熙皆为利来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天下攘攘皆为利往”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雷海为成名后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有网友嘲讽他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一个连生活条件都还没改善的人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不想着怎么去赚钱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背这么多没用的诗词干什么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?”“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背诗歌又不能当卡刷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不还得去送外卖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?”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材料一想用一句诗来作为开头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下面哪项最合适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?(	 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千淘万漉虽辛苦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吹尽狂沙始到金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长风破浪会有时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直挂云帆济沧海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千磨万击还坚劲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任尔东西南北风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三更灯火五更鸡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正是男儿读书时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44096" y="1663005"/>
            <a:ext cx="37592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endParaRPr lang="zh-CN" altLang="en-US" sz="2100" b="1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6132" y="3999236"/>
            <a:ext cx="8639033" cy="2030095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本题考查理解材料主旨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材料一主要写了雷海为经过不断努力夺得了中国诗词大会的总冠军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千淘万漉虽辛苦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吹尽狂沙始到金”的意思为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淘金要千遍万遍的过滤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虽然辛苦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但只有淘尽了泥沙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才会露出闪亮的黄金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符合材料的主旨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492925"/>
            <a:ext cx="8639033" cy="1899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4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你对材料二中网友的说法有何看法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并简述理由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4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该网友的说法过于功利化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不可取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积累诗词甚至拿到诗词大会的总冠军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看起来不能改变工作甚至改善自己的物质生活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但能使自己的精神生活充盈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能够提高人内在的修养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陶冶人的情操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让人内心无限丰富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6132" y="3445535"/>
            <a:ext cx="8639033" cy="93091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 fontAlgn="auto">
              <a:lnSpc>
                <a:spcPct val="130000"/>
              </a:lnSpc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本题考查理解材料内容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本题应先看懂网友评论的内容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然后结合自己的理解评价网友的说法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并把理由阐述清楚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46698" y="1436370"/>
            <a:ext cx="2326481" cy="575786"/>
            <a:chOff x="608" y="1180"/>
            <a:chExt cx="4885" cy="1209"/>
          </a:xfrm>
        </p:grpSpPr>
        <p:sp>
          <p:nvSpPr>
            <p:cNvPr id="7" name="矩形 6"/>
            <p:cNvSpPr/>
            <p:nvPr/>
          </p:nvSpPr>
          <p:spPr>
            <a:xfrm>
              <a:off x="608" y="1180"/>
              <a:ext cx="4885" cy="12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100" b="1" kern="100" dirty="0" smtClean="0">
                  <a:solidFill>
                    <a:srgbClr val="E055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命题规律</a:t>
              </a:r>
              <a:endParaRPr lang="zh-CN" altLang="en-US" sz="2250" b="1" kern="100" dirty="0" smtClean="0">
                <a:solidFill>
                  <a:srgbClr val="E055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4" name="Group 7157"/>
            <p:cNvGrpSpPr/>
            <p:nvPr/>
          </p:nvGrpSpPr>
          <p:grpSpPr>
            <a:xfrm>
              <a:off x="608" y="1406"/>
              <a:ext cx="981" cy="894"/>
              <a:chOff x="0" y="0"/>
              <a:chExt cx="797914" cy="650026"/>
            </a:xfrm>
          </p:grpSpPr>
          <p:sp>
            <p:nvSpPr>
              <p:cNvPr id="35" name="Shape 7147"/>
              <p:cNvSpPr/>
              <p:nvPr/>
            </p:nvSpPr>
            <p:spPr>
              <a:xfrm>
                <a:off x="143887" y="370489"/>
                <a:ext cx="149856" cy="279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8" h="21285" extrusionOk="0">
                    <a:moveTo>
                      <a:pt x="20828" y="2030"/>
                    </a:moveTo>
                    <a:cubicBezTo>
                      <a:pt x="21308" y="2673"/>
                      <a:pt x="21308" y="2673"/>
                      <a:pt x="21308" y="2673"/>
                    </a:cubicBezTo>
                    <a:cubicBezTo>
                      <a:pt x="6188" y="20544"/>
                      <a:pt x="6188" y="20544"/>
                      <a:pt x="6188" y="20544"/>
                    </a:cubicBezTo>
                    <a:cubicBezTo>
                      <a:pt x="5708" y="21187"/>
                      <a:pt x="4508" y="21444"/>
                      <a:pt x="3308" y="21187"/>
                    </a:cubicBezTo>
                    <a:cubicBezTo>
                      <a:pt x="1148" y="20544"/>
                      <a:pt x="1148" y="20544"/>
                      <a:pt x="1148" y="20544"/>
                    </a:cubicBezTo>
                    <a:cubicBezTo>
                      <a:pt x="188" y="20287"/>
                      <a:pt x="-292" y="19644"/>
                      <a:pt x="188" y="19130"/>
                    </a:cubicBezTo>
                    <a:cubicBezTo>
                      <a:pt x="15788" y="615"/>
                      <a:pt x="15788" y="615"/>
                      <a:pt x="15788" y="615"/>
                    </a:cubicBezTo>
                    <a:cubicBezTo>
                      <a:pt x="16268" y="101"/>
                      <a:pt x="17468" y="-156"/>
                      <a:pt x="18668" y="101"/>
                    </a:cubicBezTo>
                    <a:cubicBezTo>
                      <a:pt x="20828" y="615"/>
                      <a:pt x="20828" y="615"/>
                      <a:pt x="20828" y="615"/>
                    </a:cubicBezTo>
                    <a:cubicBezTo>
                      <a:pt x="21068" y="615"/>
                      <a:pt x="21308" y="744"/>
                      <a:pt x="21308" y="744"/>
                    </a:cubicBezTo>
                    <a:cubicBezTo>
                      <a:pt x="20588" y="1130"/>
                      <a:pt x="20348" y="1644"/>
                      <a:pt x="20828" y="2030"/>
                    </a:cubicBez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36" name="Shape 7148"/>
              <p:cNvSpPr/>
              <p:nvPr/>
            </p:nvSpPr>
            <p:spPr>
              <a:xfrm>
                <a:off x="270242" y="0"/>
                <a:ext cx="175036" cy="650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0" h="21531" extrusionOk="0">
                    <a:moveTo>
                      <a:pt x="1851" y="4924"/>
                    </a:moveTo>
                    <a:cubicBezTo>
                      <a:pt x="3909" y="4924"/>
                      <a:pt x="3909" y="4924"/>
                      <a:pt x="3909" y="4924"/>
                    </a:cubicBezTo>
                    <a:cubicBezTo>
                      <a:pt x="4937" y="4924"/>
                      <a:pt x="5760" y="4701"/>
                      <a:pt x="5760" y="4421"/>
                    </a:cubicBezTo>
                    <a:cubicBezTo>
                      <a:pt x="5760" y="504"/>
                      <a:pt x="5760" y="504"/>
                      <a:pt x="5760" y="504"/>
                    </a:cubicBezTo>
                    <a:cubicBezTo>
                      <a:pt x="5760" y="224"/>
                      <a:pt x="4937" y="0"/>
                      <a:pt x="3909" y="0"/>
                    </a:cubicBezTo>
                    <a:cubicBezTo>
                      <a:pt x="1851" y="0"/>
                      <a:pt x="1851" y="0"/>
                      <a:pt x="1851" y="0"/>
                    </a:cubicBezTo>
                    <a:cubicBezTo>
                      <a:pt x="823" y="0"/>
                      <a:pt x="0" y="224"/>
                      <a:pt x="0" y="504"/>
                    </a:cubicBezTo>
                    <a:cubicBezTo>
                      <a:pt x="0" y="4421"/>
                      <a:pt x="0" y="4421"/>
                      <a:pt x="0" y="4421"/>
                    </a:cubicBezTo>
                    <a:cubicBezTo>
                      <a:pt x="0" y="4701"/>
                      <a:pt x="823" y="4924"/>
                      <a:pt x="1851" y="4924"/>
                    </a:cubicBezTo>
                    <a:close/>
                    <a:moveTo>
                      <a:pt x="21189" y="20593"/>
                    </a:moveTo>
                    <a:cubicBezTo>
                      <a:pt x="7611" y="12535"/>
                      <a:pt x="7611" y="12535"/>
                      <a:pt x="7611" y="12535"/>
                    </a:cubicBezTo>
                    <a:cubicBezTo>
                      <a:pt x="7200" y="12311"/>
                      <a:pt x="6171" y="12199"/>
                      <a:pt x="5349" y="12311"/>
                    </a:cubicBezTo>
                    <a:cubicBezTo>
                      <a:pt x="3291" y="12535"/>
                      <a:pt x="3291" y="12535"/>
                      <a:pt x="3291" y="12535"/>
                    </a:cubicBezTo>
                    <a:cubicBezTo>
                      <a:pt x="3291" y="12535"/>
                      <a:pt x="3086" y="12591"/>
                      <a:pt x="2880" y="12591"/>
                    </a:cubicBezTo>
                    <a:cubicBezTo>
                      <a:pt x="3497" y="12759"/>
                      <a:pt x="3703" y="12982"/>
                      <a:pt x="3497" y="13150"/>
                    </a:cubicBezTo>
                    <a:cubicBezTo>
                      <a:pt x="2880" y="13430"/>
                      <a:pt x="2880" y="13430"/>
                      <a:pt x="2880" y="13430"/>
                    </a:cubicBezTo>
                    <a:cubicBezTo>
                      <a:pt x="16046" y="21208"/>
                      <a:pt x="16046" y="21208"/>
                      <a:pt x="16046" y="21208"/>
                    </a:cubicBezTo>
                    <a:cubicBezTo>
                      <a:pt x="16457" y="21488"/>
                      <a:pt x="17486" y="21600"/>
                      <a:pt x="18309" y="21488"/>
                    </a:cubicBezTo>
                    <a:cubicBezTo>
                      <a:pt x="20366" y="21208"/>
                      <a:pt x="20366" y="21208"/>
                      <a:pt x="20366" y="21208"/>
                    </a:cubicBezTo>
                    <a:cubicBezTo>
                      <a:pt x="21189" y="21096"/>
                      <a:pt x="21600" y="20817"/>
                      <a:pt x="21189" y="20593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37" name="Shape 7149"/>
              <p:cNvSpPr/>
              <p:nvPr/>
            </p:nvSpPr>
            <p:spPr>
              <a:xfrm>
                <a:off x="21820" y="109943"/>
                <a:ext cx="5438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13"/>
                    </a:moveTo>
                    <a:cubicBezTo>
                      <a:pt x="21600" y="21250"/>
                      <a:pt x="21332" y="21600"/>
                      <a:pt x="21063" y="21600"/>
                    </a:cubicBezTo>
                    <a:cubicBezTo>
                      <a:pt x="604" y="21600"/>
                      <a:pt x="604" y="21600"/>
                      <a:pt x="604" y="21600"/>
                    </a:cubicBezTo>
                    <a:cubicBezTo>
                      <a:pt x="268" y="21600"/>
                      <a:pt x="0" y="21250"/>
                      <a:pt x="0" y="20813"/>
                    </a:cubicBezTo>
                    <a:cubicBezTo>
                      <a:pt x="0" y="700"/>
                      <a:pt x="0" y="700"/>
                      <a:pt x="0" y="700"/>
                    </a:cubicBezTo>
                    <a:cubicBezTo>
                      <a:pt x="0" y="350"/>
                      <a:pt x="268" y="0"/>
                      <a:pt x="604" y="0"/>
                    </a:cubicBezTo>
                    <a:cubicBezTo>
                      <a:pt x="21063" y="0"/>
                      <a:pt x="21063" y="0"/>
                      <a:pt x="21063" y="0"/>
                    </a:cubicBezTo>
                    <a:cubicBezTo>
                      <a:pt x="21332" y="0"/>
                      <a:pt x="21600" y="350"/>
                      <a:pt x="21600" y="700"/>
                    </a:cubicBezTo>
                    <a:lnTo>
                      <a:pt x="21600" y="20813"/>
                    </a:lnTo>
                    <a:close/>
                  </a:path>
                </a:pathLst>
              </a:custGeom>
              <a:solidFill>
                <a:srgbClr val="E055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38" name="Shape 7150"/>
              <p:cNvSpPr/>
              <p:nvPr/>
            </p:nvSpPr>
            <p:spPr>
              <a:xfrm>
                <a:off x="21820" y="109943"/>
                <a:ext cx="2702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215" y="0"/>
                      <a:pt x="1215" y="0"/>
                      <a:pt x="1215" y="0"/>
                    </a:cubicBezTo>
                    <a:cubicBezTo>
                      <a:pt x="540" y="0"/>
                      <a:pt x="0" y="350"/>
                      <a:pt x="0" y="700"/>
                    </a:cubicBezTo>
                    <a:cubicBezTo>
                      <a:pt x="0" y="20813"/>
                      <a:pt x="0" y="20813"/>
                      <a:pt x="0" y="20813"/>
                    </a:cubicBezTo>
                    <a:cubicBezTo>
                      <a:pt x="0" y="21250"/>
                      <a:pt x="540" y="21600"/>
                      <a:pt x="1215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ED68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39" name="Shape 7151"/>
              <p:cNvSpPr/>
              <p:nvPr/>
            </p:nvSpPr>
            <p:spPr>
              <a:xfrm>
                <a:off x="0" y="96515"/>
                <a:ext cx="589164" cy="419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68"/>
                    </a:moveTo>
                    <a:cubicBezTo>
                      <a:pt x="21600" y="16416"/>
                      <a:pt x="21229" y="21600"/>
                      <a:pt x="20795" y="21600"/>
                    </a:cubicBezTo>
                    <a:cubicBezTo>
                      <a:pt x="743" y="21600"/>
                      <a:pt x="743" y="21600"/>
                      <a:pt x="743" y="21600"/>
                    </a:cubicBezTo>
                    <a:cubicBezTo>
                      <a:pt x="371" y="21600"/>
                      <a:pt x="0" y="16416"/>
                      <a:pt x="0" y="10368"/>
                    </a:cubicBezTo>
                    <a:cubicBezTo>
                      <a:pt x="0" y="5184"/>
                      <a:pt x="371" y="0"/>
                      <a:pt x="743" y="0"/>
                    </a:cubicBezTo>
                    <a:cubicBezTo>
                      <a:pt x="20795" y="0"/>
                      <a:pt x="20795" y="0"/>
                      <a:pt x="20795" y="0"/>
                    </a:cubicBezTo>
                    <a:cubicBezTo>
                      <a:pt x="21229" y="0"/>
                      <a:pt x="21600" y="5184"/>
                      <a:pt x="21600" y="10368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40" name="Shape 7152"/>
              <p:cNvSpPr/>
              <p:nvPr/>
            </p:nvSpPr>
            <p:spPr>
              <a:xfrm>
                <a:off x="37955" y="117856"/>
                <a:ext cx="589164" cy="201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538" y="9000"/>
                      <a:pt x="21229" y="0"/>
                      <a:pt x="20795" y="0"/>
                    </a:cubicBezTo>
                    <a:cubicBezTo>
                      <a:pt x="743" y="0"/>
                      <a:pt x="743" y="0"/>
                      <a:pt x="743" y="0"/>
                    </a:cubicBezTo>
                    <a:cubicBezTo>
                      <a:pt x="371" y="0"/>
                      <a:pt x="0" y="9000"/>
                      <a:pt x="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41" name="Shape 7153"/>
              <p:cNvSpPr/>
              <p:nvPr/>
            </p:nvSpPr>
            <p:spPr>
              <a:xfrm>
                <a:off x="100063" y="223196"/>
                <a:ext cx="464947" cy="4268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35" y="2415"/>
                    </a:moveTo>
                    <a:lnTo>
                      <a:pt x="17018" y="4696"/>
                    </a:lnTo>
                    <a:lnTo>
                      <a:pt x="12483" y="11873"/>
                    </a:lnTo>
                    <a:lnTo>
                      <a:pt x="7527" y="5903"/>
                    </a:lnTo>
                    <a:lnTo>
                      <a:pt x="0" y="16301"/>
                    </a:lnTo>
                    <a:lnTo>
                      <a:pt x="0" y="21600"/>
                    </a:lnTo>
                    <a:lnTo>
                      <a:pt x="7621" y="11068"/>
                    </a:lnTo>
                    <a:lnTo>
                      <a:pt x="12577" y="17106"/>
                    </a:lnTo>
                    <a:lnTo>
                      <a:pt x="18795" y="7111"/>
                    </a:lnTo>
                    <a:lnTo>
                      <a:pt x="20384" y="9324"/>
                    </a:lnTo>
                    <a:lnTo>
                      <a:pt x="21600" y="0"/>
                    </a:lnTo>
                    <a:lnTo>
                      <a:pt x="15335" y="2415"/>
                    </a:ln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42" name="Shape 7154"/>
              <p:cNvSpPr/>
              <p:nvPr/>
            </p:nvSpPr>
            <p:spPr>
              <a:xfrm>
                <a:off x="100063" y="297002"/>
                <a:ext cx="345044" cy="3530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446"/>
                    </a:moveTo>
                    <a:lnTo>
                      <a:pt x="15186" y="0"/>
                    </a:lnTo>
                    <a:lnTo>
                      <a:pt x="0" y="14308"/>
                    </a:lnTo>
                    <a:lnTo>
                      <a:pt x="0" y="21600"/>
                    </a:lnTo>
                    <a:lnTo>
                      <a:pt x="15375" y="7108"/>
                    </a:lnTo>
                    <a:lnTo>
                      <a:pt x="21600" y="12277"/>
                    </a:lnTo>
                    <a:lnTo>
                      <a:pt x="21600" y="5446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43" name="Shape 7155"/>
              <p:cNvSpPr/>
              <p:nvPr/>
            </p:nvSpPr>
            <p:spPr>
              <a:xfrm>
                <a:off x="87986" y="176956"/>
                <a:ext cx="709928" cy="4721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8" y="21600"/>
                    </a:moveTo>
                    <a:cubicBezTo>
                      <a:pt x="427" y="21600"/>
                      <a:pt x="427" y="21600"/>
                      <a:pt x="427" y="21600"/>
                    </a:cubicBezTo>
                    <a:cubicBezTo>
                      <a:pt x="171" y="21600"/>
                      <a:pt x="0" y="21487"/>
                      <a:pt x="0" y="21148"/>
                    </a:cubicBezTo>
                    <a:cubicBezTo>
                      <a:pt x="0" y="565"/>
                      <a:pt x="0" y="565"/>
                      <a:pt x="0" y="565"/>
                    </a:cubicBezTo>
                    <a:cubicBezTo>
                      <a:pt x="0" y="226"/>
                      <a:pt x="171" y="0"/>
                      <a:pt x="427" y="0"/>
                    </a:cubicBezTo>
                    <a:cubicBezTo>
                      <a:pt x="598" y="0"/>
                      <a:pt x="768" y="226"/>
                      <a:pt x="768" y="565"/>
                    </a:cubicBezTo>
                    <a:cubicBezTo>
                      <a:pt x="768" y="20695"/>
                      <a:pt x="768" y="20695"/>
                      <a:pt x="768" y="20695"/>
                    </a:cubicBezTo>
                    <a:cubicBezTo>
                      <a:pt x="21258" y="20695"/>
                      <a:pt x="21258" y="20695"/>
                      <a:pt x="21258" y="20695"/>
                    </a:cubicBezTo>
                    <a:cubicBezTo>
                      <a:pt x="21429" y="20695"/>
                      <a:pt x="21600" y="20921"/>
                      <a:pt x="21600" y="21148"/>
                    </a:cubicBezTo>
                    <a:cubicBezTo>
                      <a:pt x="21600" y="21487"/>
                      <a:pt x="21429" y="21600"/>
                      <a:pt x="21258" y="21600"/>
                    </a:cubicBez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44" name="Shape 7156"/>
              <p:cNvSpPr/>
              <p:nvPr/>
            </p:nvSpPr>
            <p:spPr>
              <a:xfrm>
                <a:off x="292063" y="486772"/>
                <a:ext cx="223245" cy="13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0945" y="21600"/>
                      <a:pt x="20945" y="21600"/>
                      <a:pt x="20945" y="21600"/>
                    </a:cubicBezTo>
                    <a:cubicBezTo>
                      <a:pt x="21273" y="21600"/>
                      <a:pt x="21600" y="18900"/>
                      <a:pt x="21600" y="10800"/>
                    </a:cubicBezTo>
                    <a:cubicBezTo>
                      <a:pt x="21600" y="5400"/>
                      <a:pt x="21273" y="0"/>
                      <a:pt x="20945" y="0"/>
                    </a:cubicBez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98" y="2192726"/>
            <a:ext cx="8689175" cy="2508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68441" y="2841784"/>
            <a:ext cx="3373503" cy="870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375" b="1" dirty="0" smtClean="0">
                <a:solidFill>
                  <a:srgbClr val="0291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备考全攻略</a:t>
            </a:r>
            <a:endParaRPr altLang="zh-CN" sz="3375" b="1" dirty="0">
              <a:solidFill>
                <a:srgbClr val="0291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55746" y="1543050"/>
            <a:ext cx="8515826" cy="610076"/>
            <a:chOff x="537" y="1440"/>
            <a:chExt cx="17881" cy="1281"/>
          </a:xfrm>
        </p:grpSpPr>
        <p:sp>
          <p:nvSpPr>
            <p:cNvPr id="3" name="矩形 2"/>
            <p:cNvSpPr/>
            <p:nvPr/>
          </p:nvSpPr>
          <p:spPr>
            <a:xfrm>
              <a:off x="537" y="1440"/>
              <a:ext cx="17881" cy="12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25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概括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材料内容</a:t>
              </a:r>
              <a:endParaRPr lang="en-US" altLang="zh-CN" sz="2250" b="1" kern="100" dirty="0" smtClean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Shape 16864"/>
            <p:cNvSpPr/>
            <p:nvPr/>
          </p:nvSpPr>
          <p:spPr bwMode="auto">
            <a:xfrm>
              <a:off x="677" y="1680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pPr algn="just">
                <a:lnSpc>
                  <a:spcPct val="150000"/>
                </a:lnSpc>
              </a:pPr>
              <a:endParaRPr lang="zh-CN" altLang="en-US" sz="2100">
                <a:solidFill>
                  <a:srgbClr val="02918B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55746" y="2061686"/>
            <a:ext cx="8621078" cy="2999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概括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材料内容有以下方法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提取中心句法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提取材料中的中心句进行总结浓缩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整合法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根据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材料中的关键词语或句子进行概括形成答案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分层归并法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先划分层次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然后再把各层次的内容概括组合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4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推论法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寻找材料中的关键句子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综合各方面的知识进行推论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5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比较分析法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对相应材料进行比较分析而得出相应结论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2886" y="1543633"/>
            <a:ext cx="8489633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答题时要注意以下几个问题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遵守字数要求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尽量用材料中的词语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组合答案时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尽量不用修饰语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④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用自己的话概括时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尽量用缩句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28600" y="1543519"/>
            <a:ext cx="8621078" cy="4379595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30000"/>
              </a:lnSpc>
            </a:pPr>
            <a:endParaRPr lang="en-US" sz="195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30000"/>
              </a:lnSpc>
            </a:pP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阅读下面的文字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用一句话概括新闻的内容</a:t>
            </a: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195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30000"/>
              </a:lnSpc>
            </a:pPr>
            <a:r>
              <a:rPr lang="zh-CN" altLang="en-US" sz="195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本报讯 为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进一步提升青海省海西州天峻县美誉度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让更多文化体育旅游爱好者了解天峻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走进天峻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,5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月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10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日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,“2019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徒步中国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•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全国徒步大会”天峻站活动推介发布会在西宁举行</a:t>
            </a: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195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30000"/>
              </a:lnSpc>
            </a:pPr>
            <a:r>
              <a:rPr lang="zh-CN" altLang="en-US" sz="195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本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次活动是为积极响应“完善公共文化服务体系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深入实施文化惠民工程”决策部署举办的大型群众性文体活动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徒步活动以“寻找中国最原生景观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探秘神湖之源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朝拜吉祥神山”为主题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这次活动将历时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天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分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个赛段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行程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48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公里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据悉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来自全国各地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尤其是海西州天峻县内徒步爱好者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700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余人将齐聚天峻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一展徒步运动风采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与天峻进行一场亲密之旅</a:t>
            </a: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195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r">
              <a:lnSpc>
                <a:spcPct val="130000"/>
              </a:lnSpc>
            </a:pP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(《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西海都市报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》2019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月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10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日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有删改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)</a:t>
            </a:r>
            <a:endParaRPr lang="en-US" sz="1950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48461" y="1615848"/>
            <a:ext cx="8539061" cy="480536"/>
            <a:chOff x="350" y="1490"/>
            <a:chExt cx="17881" cy="1009"/>
          </a:xfrm>
        </p:grpSpPr>
        <p:sp>
          <p:nvSpPr>
            <p:cNvPr id="9" name="矩形 8"/>
            <p:cNvSpPr/>
            <p:nvPr/>
          </p:nvSpPr>
          <p:spPr>
            <a:xfrm>
              <a:off x="350" y="1490"/>
              <a:ext cx="17881" cy="10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1950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 </a:t>
              </a:r>
              <a:r>
                <a:rPr lang="zh-CN" altLang="en-US" sz="1950" b="1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典例展示</a:t>
              </a:r>
              <a:endParaRPr lang="zh-CN" altLang="en-US" sz="1950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80"/>
            <p:cNvSpPr/>
            <p:nvPr/>
          </p:nvSpPr>
          <p:spPr>
            <a:xfrm>
              <a:off x="495" y="1490"/>
              <a:ext cx="817" cy="7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484" extrusionOk="0">
                  <a:moveTo>
                    <a:pt x="3837" y="7883"/>
                  </a:moveTo>
                  <a:cubicBezTo>
                    <a:pt x="1847" y="7568"/>
                    <a:pt x="1847" y="7568"/>
                    <a:pt x="1847" y="7568"/>
                  </a:cubicBezTo>
                  <a:cubicBezTo>
                    <a:pt x="1563" y="7568"/>
                    <a:pt x="1279" y="7883"/>
                    <a:pt x="1279" y="8199"/>
                  </a:cubicBezTo>
                  <a:cubicBezTo>
                    <a:pt x="1137" y="9775"/>
                    <a:pt x="1137" y="9775"/>
                    <a:pt x="1137" y="9775"/>
                  </a:cubicBezTo>
                  <a:cubicBezTo>
                    <a:pt x="1137" y="9460"/>
                    <a:pt x="1421" y="9302"/>
                    <a:pt x="1705" y="9302"/>
                  </a:cubicBezTo>
                  <a:cubicBezTo>
                    <a:pt x="3553" y="9460"/>
                    <a:pt x="3553" y="9460"/>
                    <a:pt x="3553" y="9460"/>
                  </a:cubicBezTo>
                  <a:cubicBezTo>
                    <a:pt x="3837" y="9618"/>
                    <a:pt x="4121" y="9775"/>
                    <a:pt x="4121" y="10091"/>
                  </a:cubicBezTo>
                  <a:cubicBezTo>
                    <a:pt x="4263" y="8514"/>
                    <a:pt x="4263" y="8514"/>
                    <a:pt x="4263" y="8514"/>
                  </a:cubicBezTo>
                  <a:cubicBezTo>
                    <a:pt x="4263" y="8199"/>
                    <a:pt x="4121" y="7883"/>
                    <a:pt x="3837" y="7883"/>
                  </a:cubicBezTo>
                  <a:close/>
                  <a:moveTo>
                    <a:pt x="3268" y="12298"/>
                  </a:moveTo>
                  <a:cubicBezTo>
                    <a:pt x="1421" y="11982"/>
                    <a:pt x="1421" y="11982"/>
                    <a:pt x="1421" y="11982"/>
                  </a:cubicBezTo>
                  <a:cubicBezTo>
                    <a:pt x="1137" y="11982"/>
                    <a:pt x="995" y="11667"/>
                    <a:pt x="995" y="11352"/>
                  </a:cubicBezTo>
                  <a:cubicBezTo>
                    <a:pt x="0" y="20654"/>
                    <a:pt x="0" y="20654"/>
                    <a:pt x="0" y="20654"/>
                  </a:cubicBezTo>
                  <a:cubicBezTo>
                    <a:pt x="0" y="20969"/>
                    <a:pt x="142" y="21127"/>
                    <a:pt x="426" y="21127"/>
                  </a:cubicBezTo>
                  <a:cubicBezTo>
                    <a:pt x="2416" y="21442"/>
                    <a:pt x="2416" y="21442"/>
                    <a:pt x="2416" y="21442"/>
                  </a:cubicBezTo>
                  <a:cubicBezTo>
                    <a:pt x="2700" y="21442"/>
                    <a:pt x="2842" y="21285"/>
                    <a:pt x="2984" y="20969"/>
                  </a:cubicBezTo>
                  <a:cubicBezTo>
                    <a:pt x="3126" y="19550"/>
                    <a:pt x="3126" y="19550"/>
                    <a:pt x="3126" y="19550"/>
                  </a:cubicBezTo>
                  <a:cubicBezTo>
                    <a:pt x="2984" y="19708"/>
                    <a:pt x="2984" y="19866"/>
                    <a:pt x="2842" y="19866"/>
                  </a:cubicBezTo>
                  <a:cubicBezTo>
                    <a:pt x="284" y="19550"/>
                    <a:pt x="284" y="19550"/>
                    <a:pt x="284" y="19550"/>
                  </a:cubicBezTo>
                  <a:cubicBezTo>
                    <a:pt x="284" y="19550"/>
                    <a:pt x="142" y="19393"/>
                    <a:pt x="142" y="19235"/>
                  </a:cubicBezTo>
                  <a:cubicBezTo>
                    <a:pt x="142" y="19077"/>
                    <a:pt x="284" y="18920"/>
                    <a:pt x="426" y="19077"/>
                  </a:cubicBezTo>
                  <a:cubicBezTo>
                    <a:pt x="2842" y="19235"/>
                    <a:pt x="2842" y="19235"/>
                    <a:pt x="2842" y="19235"/>
                  </a:cubicBezTo>
                  <a:cubicBezTo>
                    <a:pt x="2984" y="19393"/>
                    <a:pt x="3126" y="19393"/>
                    <a:pt x="3126" y="19550"/>
                  </a:cubicBezTo>
                  <a:cubicBezTo>
                    <a:pt x="3837" y="11825"/>
                    <a:pt x="3837" y="11825"/>
                    <a:pt x="3837" y="11825"/>
                  </a:cubicBezTo>
                  <a:cubicBezTo>
                    <a:pt x="3837" y="11982"/>
                    <a:pt x="3553" y="12298"/>
                    <a:pt x="3268" y="12298"/>
                  </a:cubicBezTo>
                  <a:close/>
                  <a:moveTo>
                    <a:pt x="1137" y="9775"/>
                  </a:moveTo>
                  <a:cubicBezTo>
                    <a:pt x="995" y="11352"/>
                    <a:pt x="995" y="11352"/>
                    <a:pt x="995" y="11352"/>
                  </a:cubicBezTo>
                  <a:cubicBezTo>
                    <a:pt x="995" y="11352"/>
                    <a:pt x="995" y="11352"/>
                    <a:pt x="995" y="11352"/>
                  </a:cubicBezTo>
                  <a:cubicBezTo>
                    <a:pt x="1137" y="9775"/>
                    <a:pt x="1137" y="9775"/>
                    <a:pt x="1137" y="9775"/>
                  </a:cubicBezTo>
                  <a:cubicBezTo>
                    <a:pt x="1137" y="9775"/>
                    <a:pt x="1137" y="9775"/>
                    <a:pt x="1137" y="9775"/>
                  </a:cubicBezTo>
                  <a:close/>
                  <a:moveTo>
                    <a:pt x="3837" y="11825"/>
                  </a:moveTo>
                  <a:cubicBezTo>
                    <a:pt x="4121" y="10091"/>
                    <a:pt x="4121" y="10091"/>
                    <a:pt x="4121" y="10091"/>
                  </a:cubicBezTo>
                  <a:cubicBezTo>
                    <a:pt x="4121" y="10091"/>
                    <a:pt x="4121" y="10091"/>
                    <a:pt x="4121" y="10091"/>
                  </a:cubicBezTo>
                  <a:cubicBezTo>
                    <a:pt x="3837" y="11825"/>
                    <a:pt x="3837" y="11825"/>
                    <a:pt x="3837" y="11825"/>
                  </a:cubicBezTo>
                  <a:cubicBezTo>
                    <a:pt x="3837" y="11825"/>
                    <a:pt x="3837" y="11825"/>
                    <a:pt x="3837" y="11825"/>
                  </a:cubicBezTo>
                  <a:close/>
                  <a:moveTo>
                    <a:pt x="18047" y="6937"/>
                  </a:moveTo>
                  <a:cubicBezTo>
                    <a:pt x="18189" y="6937"/>
                    <a:pt x="18332" y="7095"/>
                    <a:pt x="18332" y="7253"/>
                  </a:cubicBezTo>
                  <a:cubicBezTo>
                    <a:pt x="18047" y="5676"/>
                    <a:pt x="18047" y="5676"/>
                    <a:pt x="18047" y="5676"/>
                  </a:cubicBezTo>
                  <a:cubicBezTo>
                    <a:pt x="17905" y="5361"/>
                    <a:pt x="17621" y="5203"/>
                    <a:pt x="17337" y="5203"/>
                  </a:cubicBezTo>
                  <a:cubicBezTo>
                    <a:pt x="15632" y="5834"/>
                    <a:pt x="15632" y="5834"/>
                    <a:pt x="15632" y="5834"/>
                  </a:cubicBezTo>
                  <a:cubicBezTo>
                    <a:pt x="15347" y="5834"/>
                    <a:pt x="15063" y="6149"/>
                    <a:pt x="15205" y="6622"/>
                  </a:cubicBezTo>
                  <a:cubicBezTo>
                    <a:pt x="15489" y="8199"/>
                    <a:pt x="15489" y="8199"/>
                    <a:pt x="15489" y="8199"/>
                  </a:cubicBezTo>
                  <a:cubicBezTo>
                    <a:pt x="15489" y="7883"/>
                    <a:pt x="15632" y="7726"/>
                    <a:pt x="15774" y="7568"/>
                  </a:cubicBezTo>
                  <a:cubicBezTo>
                    <a:pt x="16484" y="7253"/>
                    <a:pt x="17195" y="6937"/>
                    <a:pt x="18047" y="6937"/>
                  </a:cubicBezTo>
                  <a:close/>
                  <a:moveTo>
                    <a:pt x="9521" y="2996"/>
                  </a:moveTo>
                  <a:cubicBezTo>
                    <a:pt x="9521" y="15924"/>
                    <a:pt x="9521" y="15924"/>
                    <a:pt x="9521" y="15924"/>
                  </a:cubicBezTo>
                  <a:cubicBezTo>
                    <a:pt x="10942" y="16397"/>
                    <a:pt x="12647" y="16397"/>
                    <a:pt x="14068" y="15924"/>
                  </a:cubicBezTo>
                  <a:cubicBezTo>
                    <a:pt x="14068" y="2996"/>
                    <a:pt x="14068" y="2996"/>
                    <a:pt x="14068" y="2996"/>
                  </a:cubicBezTo>
                  <a:cubicBezTo>
                    <a:pt x="13074" y="2365"/>
                    <a:pt x="10516" y="2365"/>
                    <a:pt x="9521" y="2996"/>
                  </a:cubicBezTo>
                  <a:close/>
                  <a:moveTo>
                    <a:pt x="9521" y="16555"/>
                  </a:moveTo>
                  <a:cubicBezTo>
                    <a:pt x="9521" y="17974"/>
                    <a:pt x="9521" y="17974"/>
                    <a:pt x="9521" y="17974"/>
                  </a:cubicBezTo>
                  <a:cubicBezTo>
                    <a:pt x="10374" y="18447"/>
                    <a:pt x="13216" y="18447"/>
                    <a:pt x="14068" y="17974"/>
                  </a:cubicBezTo>
                  <a:cubicBezTo>
                    <a:pt x="14068" y="16555"/>
                    <a:pt x="14068" y="16555"/>
                    <a:pt x="14068" y="16555"/>
                  </a:cubicBezTo>
                  <a:cubicBezTo>
                    <a:pt x="12647" y="17028"/>
                    <a:pt x="10942" y="17028"/>
                    <a:pt x="9521" y="16555"/>
                  </a:cubicBezTo>
                  <a:close/>
                  <a:moveTo>
                    <a:pt x="13642" y="0"/>
                  </a:moveTo>
                  <a:cubicBezTo>
                    <a:pt x="9947" y="0"/>
                    <a:pt x="9947" y="0"/>
                    <a:pt x="9947" y="0"/>
                  </a:cubicBezTo>
                  <a:cubicBezTo>
                    <a:pt x="9663" y="0"/>
                    <a:pt x="9521" y="315"/>
                    <a:pt x="9521" y="631"/>
                  </a:cubicBezTo>
                  <a:cubicBezTo>
                    <a:pt x="9521" y="2207"/>
                    <a:pt x="9521" y="2207"/>
                    <a:pt x="9521" y="2207"/>
                  </a:cubicBezTo>
                  <a:cubicBezTo>
                    <a:pt x="10374" y="1734"/>
                    <a:pt x="13216" y="1734"/>
                    <a:pt x="14068" y="2207"/>
                  </a:cubicBezTo>
                  <a:cubicBezTo>
                    <a:pt x="14068" y="631"/>
                    <a:pt x="14068" y="631"/>
                    <a:pt x="14068" y="631"/>
                  </a:cubicBezTo>
                  <a:cubicBezTo>
                    <a:pt x="14068" y="315"/>
                    <a:pt x="13926" y="0"/>
                    <a:pt x="13642" y="0"/>
                  </a:cubicBezTo>
                  <a:close/>
                  <a:moveTo>
                    <a:pt x="9521" y="19866"/>
                  </a:moveTo>
                  <a:cubicBezTo>
                    <a:pt x="9521" y="20812"/>
                    <a:pt x="9521" y="20812"/>
                    <a:pt x="9521" y="20812"/>
                  </a:cubicBezTo>
                  <a:cubicBezTo>
                    <a:pt x="9521" y="21127"/>
                    <a:pt x="9663" y="21442"/>
                    <a:pt x="9947" y="21442"/>
                  </a:cubicBezTo>
                  <a:cubicBezTo>
                    <a:pt x="13642" y="21442"/>
                    <a:pt x="13642" y="21442"/>
                    <a:pt x="13642" y="21442"/>
                  </a:cubicBezTo>
                  <a:cubicBezTo>
                    <a:pt x="13926" y="21442"/>
                    <a:pt x="14068" y="21127"/>
                    <a:pt x="14068" y="20812"/>
                  </a:cubicBezTo>
                  <a:cubicBezTo>
                    <a:pt x="14068" y="19866"/>
                    <a:pt x="14068" y="19866"/>
                    <a:pt x="14068" y="19866"/>
                  </a:cubicBezTo>
                  <a:cubicBezTo>
                    <a:pt x="13642" y="20181"/>
                    <a:pt x="9947" y="20181"/>
                    <a:pt x="9521" y="19866"/>
                  </a:cubicBezTo>
                  <a:close/>
                  <a:moveTo>
                    <a:pt x="7816" y="2680"/>
                  </a:moveTo>
                  <a:cubicBezTo>
                    <a:pt x="5826" y="2680"/>
                    <a:pt x="5826" y="2680"/>
                    <a:pt x="5826" y="2680"/>
                  </a:cubicBezTo>
                  <a:cubicBezTo>
                    <a:pt x="5542" y="2680"/>
                    <a:pt x="5400" y="2838"/>
                    <a:pt x="5400" y="3311"/>
                  </a:cubicBezTo>
                  <a:cubicBezTo>
                    <a:pt x="5400" y="20812"/>
                    <a:pt x="5400" y="20812"/>
                    <a:pt x="5400" y="20812"/>
                  </a:cubicBezTo>
                  <a:cubicBezTo>
                    <a:pt x="5400" y="21127"/>
                    <a:pt x="5542" y="21442"/>
                    <a:pt x="5826" y="21442"/>
                  </a:cubicBezTo>
                  <a:cubicBezTo>
                    <a:pt x="7816" y="21442"/>
                    <a:pt x="7816" y="21442"/>
                    <a:pt x="7816" y="21442"/>
                  </a:cubicBezTo>
                  <a:cubicBezTo>
                    <a:pt x="8100" y="21442"/>
                    <a:pt x="8242" y="21127"/>
                    <a:pt x="8242" y="20812"/>
                  </a:cubicBezTo>
                  <a:cubicBezTo>
                    <a:pt x="8242" y="3311"/>
                    <a:pt x="8242" y="3311"/>
                    <a:pt x="8242" y="3311"/>
                  </a:cubicBezTo>
                  <a:cubicBezTo>
                    <a:pt x="8242" y="2838"/>
                    <a:pt x="8100" y="2680"/>
                    <a:pt x="7816" y="2680"/>
                  </a:cubicBezTo>
                  <a:close/>
                  <a:moveTo>
                    <a:pt x="7532" y="19393"/>
                  </a:moveTo>
                  <a:cubicBezTo>
                    <a:pt x="6111" y="19393"/>
                    <a:pt x="6111" y="19393"/>
                    <a:pt x="6111" y="19393"/>
                  </a:cubicBezTo>
                  <a:cubicBezTo>
                    <a:pt x="5968" y="19393"/>
                    <a:pt x="5826" y="19393"/>
                    <a:pt x="5826" y="19077"/>
                  </a:cubicBezTo>
                  <a:cubicBezTo>
                    <a:pt x="5826" y="18920"/>
                    <a:pt x="5968" y="18762"/>
                    <a:pt x="6111" y="18762"/>
                  </a:cubicBezTo>
                  <a:cubicBezTo>
                    <a:pt x="7532" y="18762"/>
                    <a:pt x="7532" y="18762"/>
                    <a:pt x="7532" y="18762"/>
                  </a:cubicBezTo>
                  <a:cubicBezTo>
                    <a:pt x="7674" y="18762"/>
                    <a:pt x="7816" y="18920"/>
                    <a:pt x="7816" y="19077"/>
                  </a:cubicBezTo>
                  <a:cubicBezTo>
                    <a:pt x="7816" y="19393"/>
                    <a:pt x="7674" y="19393"/>
                    <a:pt x="7532" y="19393"/>
                  </a:cubicBezTo>
                  <a:close/>
                  <a:moveTo>
                    <a:pt x="7247" y="5203"/>
                  </a:moveTo>
                  <a:cubicBezTo>
                    <a:pt x="6395" y="5203"/>
                    <a:pt x="6395" y="5203"/>
                    <a:pt x="6395" y="5203"/>
                  </a:cubicBezTo>
                  <a:cubicBezTo>
                    <a:pt x="6111" y="5203"/>
                    <a:pt x="5826" y="4888"/>
                    <a:pt x="5826" y="4572"/>
                  </a:cubicBezTo>
                  <a:cubicBezTo>
                    <a:pt x="5826" y="4257"/>
                    <a:pt x="6111" y="3942"/>
                    <a:pt x="6395" y="3942"/>
                  </a:cubicBezTo>
                  <a:cubicBezTo>
                    <a:pt x="7247" y="3942"/>
                    <a:pt x="7247" y="3942"/>
                    <a:pt x="7247" y="3942"/>
                  </a:cubicBezTo>
                  <a:cubicBezTo>
                    <a:pt x="7532" y="3942"/>
                    <a:pt x="7816" y="4257"/>
                    <a:pt x="7816" y="4572"/>
                  </a:cubicBezTo>
                  <a:cubicBezTo>
                    <a:pt x="7816" y="4888"/>
                    <a:pt x="7532" y="5203"/>
                    <a:pt x="7247" y="5203"/>
                  </a:cubicBezTo>
                  <a:close/>
                  <a:moveTo>
                    <a:pt x="18332" y="7253"/>
                  </a:moveTo>
                  <a:cubicBezTo>
                    <a:pt x="18474" y="7410"/>
                    <a:pt x="18332" y="7568"/>
                    <a:pt x="18189" y="7568"/>
                  </a:cubicBezTo>
                  <a:cubicBezTo>
                    <a:pt x="17337" y="7568"/>
                    <a:pt x="16626" y="7883"/>
                    <a:pt x="15916" y="8199"/>
                  </a:cubicBezTo>
                  <a:cubicBezTo>
                    <a:pt x="15774" y="8356"/>
                    <a:pt x="15632" y="8356"/>
                    <a:pt x="15489" y="8199"/>
                  </a:cubicBezTo>
                  <a:cubicBezTo>
                    <a:pt x="18616" y="20969"/>
                    <a:pt x="18616" y="20969"/>
                    <a:pt x="18616" y="20969"/>
                  </a:cubicBezTo>
                  <a:cubicBezTo>
                    <a:pt x="18758" y="21285"/>
                    <a:pt x="19042" y="21600"/>
                    <a:pt x="19326" y="21442"/>
                  </a:cubicBezTo>
                  <a:cubicBezTo>
                    <a:pt x="21032" y="20969"/>
                    <a:pt x="21032" y="20969"/>
                    <a:pt x="21032" y="20969"/>
                  </a:cubicBezTo>
                  <a:cubicBezTo>
                    <a:pt x="21316" y="20812"/>
                    <a:pt x="21600" y="20496"/>
                    <a:pt x="21458" y="20181"/>
                  </a:cubicBezTo>
                  <a:lnTo>
                    <a:pt x="18332" y="7253"/>
                  </a:lnTo>
                  <a:close/>
                  <a:moveTo>
                    <a:pt x="16911" y="11352"/>
                  </a:moveTo>
                  <a:cubicBezTo>
                    <a:pt x="16342" y="8829"/>
                    <a:pt x="16342" y="8829"/>
                    <a:pt x="16342" y="8829"/>
                  </a:cubicBezTo>
                  <a:cubicBezTo>
                    <a:pt x="18047" y="8356"/>
                    <a:pt x="18047" y="8356"/>
                    <a:pt x="18047" y="8356"/>
                  </a:cubicBezTo>
                  <a:cubicBezTo>
                    <a:pt x="18616" y="10879"/>
                    <a:pt x="18616" y="10879"/>
                    <a:pt x="18616" y="10879"/>
                  </a:cubicBezTo>
                  <a:lnTo>
                    <a:pt x="16911" y="11352"/>
                  </a:lnTo>
                  <a:close/>
                </a:path>
              </a:pathLst>
            </a:custGeom>
            <a:solidFill>
              <a:srgbClr val="ED7D31"/>
            </a:solidFill>
            <a:ln w="12700">
              <a:miter lim="400000"/>
            </a:ln>
          </p:spPr>
          <p:txBody>
            <a:bodyPr lIns="0" tIns="0" rIns="0" bIns="0"/>
            <a:lstStyle>
              <a:lvl1pPr>
                <a:defRPr>
                  <a:latin typeface="+mj-lt"/>
                  <a:ea typeface="+mj-ea"/>
                  <a:cs typeface="+mj-cs"/>
                  <a:sym typeface="Helvetica"/>
                </a:defRPr>
              </a:lvl1pPr>
              <a:lvl2pPr indent="457200">
                <a:defRPr>
                  <a:latin typeface="+mj-lt"/>
                  <a:ea typeface="+mj-ea"/>
                  <a:cs typeface="+mj-cs"/>
                  <a:sym typeface="Helvetica"/>
                </a:defRPr>
              </a:lvl2pPr>
              <a:lvl3pPr indent="914400">
                <a:defRPr>
                  <a:latin typeface="+mj-lt"/>
                  <a:ea typeface="+mj-ea"/>
                  <a:cs typeface="+mj-cs"/>
                  <a:sym typeface="Helvetica"/>
                </a:defRPr>
              </a:lvl3pPr>
              <a:lvl4pPr indent="1371600">
                <a:defRPr>
                  <a:latin typeface="+mj-lt"/>
                  <a:ea typeface="+mj-ea"/>
                  <a:cs typeface="+mj-cs"/>
                  <a:sym typeface="Helvetica"/>
                </a:defRPr>
              </a:lvl4pPr>
              <a:lvl5pPr indent="1828800">
                <a:defRPr>
                  <a:latin typeface="+mj-lt"/>
                  <a:ea typeface="+mj-ea"/>
                  <a:cs typeface="+mj-cs"/>
                  <a:sym typeface="Helvetica"/>
                </a:defRPr>
              </a:lvl5pPr>
              <a:lvl6pPr indent="2286000">
                <a:defRPr>
                  <a:latin typeface="+mj-lt"/>
                  <a:ea typeface="+mj-ea"/>
                  <a:cs typeface="+mj-cs"/>
                  <a:sym typeface="Helvetica"/>
                </a:defRPr>
              </a:lvl6pPr>
              <a:lvl7pPr indent="2743200">
                <a:defRPr>
                  <a:latin typeface="+mj-lt"/>
                  <a:ea typeface="+mj-ea"/>
                  <a:cs typeface="+mj-cs"/>
                  <a:sym typeface="Helvetica"/>
                </a:defRPr>
              </a:lvl7pPr>
              <a:lvl8pPr indent="3200400">
                <a:defRPr>
                  <a:latin typeface="+mj-lt"/>
                  <a:ea typeface="+mj-ea"/>
                  <a:cs typeface="+mj-cs"/>
                  <a:sym typeface="Helvetica"/>
                </a:defRPr>
              </a:lvl8pPr>
              <a:lvl9pPr indent="3657600">
                <a:defRPr>
                  <a:latin typeface="+mj-lt"/>
                  <a:ea typeface="+mj-ea"/>
                  <a:cs typeface="+mj-cs"/>
                  <a:sym typeface="Helvetica"/>
                </a:defRPr>
              </a:lvl9pPr>
            </a:lstStyle>
            <a:p>
              <a:pPr lvl="0" algn="just">
                <a:lnSpc>
                  <a:spcPct val="130000"/>
                </a:lnSpc>
              </a:pPr>
              <a:endParaRPr sz="195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28600" y="1543526"/>
            <a:ext cx="8765858" cy="575945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2019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徒步中国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•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全国徒步大会”天峻站活动推介发布会举行</a:t>
            </a:r>
            <a:endParaRPr lang="en-US" sz="2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28046" y="2836466"/>
            <a:ext cx="2332355" cy="8705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375" b="1" kern="100" dirty="0" smtClean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内江考什么</a:t>
            </a:r>
            <a:endParaRPr lang="zh-CN" altLang="en-US" sz="3375" b="1" kern="100" dirty="0" smtClean="0">
              <a:solidFill>
                <a:srgbClr val="E44B42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55746" y="1543050"/>
            <a:ext cx="8515826" cy="610076"/>
            <a:chOff x="537" y="1440"/>
            <a:chExt cx="17881" cy="1281"/>
          </a:xfrm>
        </p:grpSpPr>
        <p:sp>
          <p:nvSpPr>
            <p:cNvPr id="3" name="矩形 2"/>
            <p:cNvSpPr/>
            <p:nvPr/>
          </p:nvSpPr>
          <p:spPr>
            <a:xfrm>
              <a:off x="537" y="1440"/>
              <a:ext cx="17881" cy="12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25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材料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探究</a:t>
              </a:r>
              <a:endParaRPr lang="en-US" altLang="zh-CN" sz="2250" b="1" kern="100" dirty="0" smtClean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Shape 16864"/>
            <p:cNvSpPr/>
            <p:nvPr/>
          </p:nvSpPr>
          <p:spPr bwMode="auto">
            <a:xfrm>
              <a:off x="677" y="1680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pPr algn="just">
                <a:lnSpc>
                  <a:spcPct val="150000"/>
                </a:lnSpc>
              </a:pPr>
              <a:endParaRPr lang="zh-CN" altLang="en-US" sz="2100">
                <a:solidFill>
                  <a:srgbClr val="02918B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55746" y="2083594"/>
            <a:ext cx="8621078" cy="1447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4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       材料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探究题以主观题为主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一般表现为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题干设置一个具体的语境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要求学生在阅读理解的基础上根据要求筛选提取相关信息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并用准确简明的语言加以表述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或提供几段综合性的材料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从中探究出共同的结论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5746" y="3461004"/>
            <a:ext cx="8621078" cy="2515235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endParaRPr lang="en-US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18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中宣部和国家新闻出版广电总局联合召开大会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为新华书店庆祝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80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岁生日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新华书店已成为中国的“文化符号”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近期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新华书店准备开展一次以“传播先进文化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培育读书风尚”为主题的读书活动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请你以志愿者的身份完成下列任务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sz="2100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22689" y="3460943"/>
            <a:ext cx="8539061" cy="610076"/>
            <a:chOff x="308" y="1338"/>
            <a:chExt cx="17881" cy="1281"/>
          </a:xfrm>
        </p:grpSpPr>
        <p:sp>
          <p:nvSpPr>
            <p:cNvPr id="8" name="矩形 7"/>
            <p:cNvSpPr/>
            <p:nvPr/>
          </p:nvSpPr>
          <p:spPr>
            <a:xfrm>
              <a:off x="308" y="1338"/>
              <a:ext cx="17881" cy="12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250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 </a:t>
              </a:r>
              <a:r>
                <a:rPr lang="zh-CN" altLang="en-US" sz="2250" b="1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典例展示</a:t>
              </a:r>
              <a:endParaRPr lang="zh-CN" altLang="en-US" sz="2250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Shape 16880"/>
            <p:cNvSpPr/>
            <p:nvPr/>
          </p:nvSpPr>
          <p:spPr>
            <a:xfrm>
              <a:off x="537" y="1618"/>
              <a:ext cx="817" cy="7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484" extrusionOk="0">
                  <a:moveTo>
                    <a:pt x="3837" y="7883"/>
                  </a:moveTo>
                  <a:cubicBezTo>
                    <a:pt x="1847" y="7568"/>
                    <a:pt x="1847" y="7568"/>
                    <a:pt x="1847" y="7568"/>
                  </a:cubicBezTo>
                  <a:cubicBezTo>
                    <a:pt x="1563" y="7568"/>
                    <a:pt x="1279" y="7883"/>
                    <a:pt x="1279" y="8199"/>
                  </a:cubicBezTo>
                  <a:cubicBezTo>
                    <a:pt x="1137" y="9775"/>
                    <a:pt x="1137" y="9775"/>
                    <a:pt x="1137" y="9775"/>
                  </a:cubicBezTo>
                  <a:cubicBezTo>
                    <a:pt x="1137" y="9460"/>
                    <a:pt x="1421" y="9302"/>
                    <a:pt x="1705" y="9302"/>
                  </a:cubicBezTo>
                  <a:cubicBezTo>
                    <a:pt x="3553" y="9460"/>
                    <a:pt x="3553" y="9460"/>
                    <a:pt x="3553" y="9460"/>
                  </a:cubicBezTo>
                  <a:cubicBezTo>
                    <a:pt x="3837" y="9618"/>
                    <a:pt x="4121" y="9775"/>
                    <a:pt x="4121" y="10091"/>
                  </a:cubicBezTo>
                  <a:cubicBezTo>
                    <a:pt x="4263" y="8514"/>
                    <a:pt x="4263" y="8514"/>
                    <a:pt x="4263" y="8514"/>
                  </a:cubicBezTo>
                  <a:cubicBezTo>
                    <a:pt x="4263" y="8199"/>
                    <a:pt x="4121" y="7883"/>
                    <a:pt x="3837" y="7883"/>
                  </a:cubicBezTo>
                  <a:close/>
                  <a:moveTo>
                    <a:pt x="3268" y="12298"/>
                  </a:moveTo>
                  <a:cubicBezTo>
                    <a:pt x="1421" y="11982"/>
                    <a:pt x="1421" y="11982"/>
                    <a:pt x="1421" y="11982"/>
                  </a:cubicBezTo>
                  <a:cubicBezTo>
                    <a:pt x="1137" y="11982"/>
                    <a:pt x="995" y="11667"/>
                    <a:pt x="995" y="11352"/>
                  </a:cubicBezTo>
                  <a:cubicBezTo>
                    <a:pt x="0" y="20654"/>
                    <a:pt x="0" y="20654"/>
                    <a:pt x="0" y="20654"/>
                  </a:cubicBezTo>
                  <a:cubicBezTo>
                    <a:pt x="0" y="20969"/>
                    <a:pt x="142" y="21127"/>
                    <a:pt x="426" y="21127"/>
                  </a:cubicBezTo>
                  <a:cubicBezTo>
                    <a:pt x="2416" y="21442"/>
                    <a:pt x="2416" y="21442"/>
                    <a:pt x="2416" y="21442"/>
                  </a:cubicBezTo>
                  <a:cubicBezTo>
                    <a:pt x="2700" y="21442"/>
                    <a:pt x="2842" y="21285"/>
                    <a:pt x="2984" y="20969"/>
                  </a:cubicBezTo>
                  <a:cubicBezTo>
                    <a:pt x="3126" y="19550"/>
                    <a:pt x="3126" y="19550"/>
                    <a:pt x="3126" y="19550"/>
                  </a:cubicBezTo>
                  <a:cubicBezTo>
                    <a:pt x="2984" y="19708"/>
                    <a:pt x="2984" y="19866"/>
                    <a:pt x="2842" y="19866"/>
                  </a:cubicBezTo>
                  <a:cubicBezTo>
                    <a:pt x="284" y="19550"/>
                    <a:pt x="284" y="19550"/>
                    <a:pt x="284" y="19550"/>
                  </a:cubicBezTo>
                  <a:cubicBezTo>
                    <a:pt x="284" y="19550"/>
                    <a:pt x="142" y="19393"/>
                    <a:pt x="142" y="19235"/>
                  </a:cubicBezTo>
                  <a:cubicBezTo>
                    <a:pt x="142" y="19077"/>
                    <a:pt x="284" y="18920"/>
                    <a:pt x="426" y="19077"/>
                  </a:cubicBezTo>
                  <a:cubicBezTo>
                    <a:pt x="2842" y="19235"/>
                    <a:pt x="2842" y="19235"/>
                    <a:pt x="2842" y="19235"/>
                  </a:cubicBezTo>
                  <a:cubicBezTo>
                    <a:pt x="2984" y="19393"/>
                    <a:pt x="3126" y="19393"/>
                    <a:pt x="3126" y="19550"/>
                  </a:cubicBezTo>
                  <a:cubicBezTo>
                    <a:pt x="3837" y="11825"/>
                    <a:pt x="3837" y="11825"/>
                    <a:pt x="3837" y="11825"/>
                  </a:cubicBezTo>
                  <a:cubicBezTo>
                    <a:pt x="3837" y="11982"/>
                    <a:pt x="3553" y="12298"/>
                    <a:pt x="3268" y="12298"/>
                  </a:cubicBezTo>
                  <a:close/>
                  <a:moveTo>
                    <a:pt x="1137" y="9775"/>
                  </a:moveTo>
                  <a:cubicBezTo>
                    <a:pt x="995" y="11352"/>
                    <a:pt x="995" y="11352"/>
                    <a:pt x="995" y="11352"/>
                  </a:cubicBezTo>
                  <a:cubicBezTo>
                    <a:pt x="995" y="11352"/>
                    <a:pt x="995" y="11352"/>
                    <a:pt x="995" y="11352"/>
                  </a:cubicBezTo>
                  <a:cubicBezTo>
                    <a:pt x="1137" y="9775"/>
                    <a:pt x="1137" y="9775"/>
                    <a:pt x="1137" y="9775"/>
                  </a:cubicBezTo>
                  <a:cubicBezTo>
                    <a:pt x="1137" y="9775"/>
                    <a:pt x="1137" y="9775"/>
                    <a:pt x="1137" y="9775"/>
                  </a:cubicBezTo>
                  <a:close/>
                  <a:moveTo>
                    <a:pt x="3837" y="11825"/>
                  </a:moveTo>
                  <a:cubicBezTo>
                    <a:pt x="4121" y="10091"/>
                    <a:pt x="4121" y="10091"/>
                    <a:pt x="4121" y="10091"/>
                  </a:cubicBezTo>
                  <a:cubicBezTo>
                    <a:pt x="4121" y="10091"/>
                    <a:pt x="4121" y="10091"/>
                    <a:pt x="4121" y="10091"/>
                  </a:cubicBezTo>
                  <a:cubicBezTo>
                    <a:pt x="3837" y="11825"/>
                    <a:pt x="3837" y="11825"/>
                    <a:pt x="3837" y="11825"/>
                  </a:cubicBezTo>
                  <a:cubicBezTo>
                    <a:pt x="3837" y="11825"/>
                    <a:pt x="3837" y="11825"/>
                    <a:pt x="3837" y="11825"/>
                  </a:cubicBezTo>
                  <a:close/>
                  <a:moveTo>
                    <a:pt x="18047" y="6937"/>
                  </a:moveTo>
                  <a:cubicBezTo>
                    <a:pt x="18189" y="6937"/>
                    <a:pt x="18332" y="7095"/>
                    <a:pt x="18332" y="7253"/>
                  </a:cubicBezTo>
                  <a:cubicBezTo>
                    <a:pt x="18047" y="5676"/>
                    <a:pt x="18047" y="5676"/>
                    <a:pt x="18047" y="5676"/>
                  </a:cubicBezTo>
                  <a:cubicBezTo>
                    <a:pt x="17905" y="5361"/>
                    <a:pt x="17621" y="5203"/>
                    <a:pt x="17337" y="5203"/>
                  </a:cubicBezTo>
                  <a:cubicBezTo>
                    <a:pt x="15632" y="5834"/>
                    <a:pt x="15632" y="5834"/>
                    <a:pt x="15632" y="5834"/>
                  </a:cubicBezTo>
                  <a:cubicBezTo>
                    <a:pt x="15347" y="5834"/>
                    <a:pt x="15063" y="6149"/>
                    <a:pt x="15205" y="6622"/>
                  </a:cubicBezTo>
                  <a:cubicBezTo>
                    <a:pt x="15489" y="8199"/>
                    <a:pt x="15489" y="8199"/>
                    <a:pt x="15489" y="8199"/>
                  </a:cubicBezTo>
                  <a:cubicBezTo>
                    <a:pt x="15489" y="7883"/>
                    <a:pt x="15632" y="7726"/>
                    <a:pt x="15774" y="7568"/>
                  </a:cubicBezTo>
                  <a:cubicBezTo>
                    <a:pt x="16484" y="7253"/>
                    <a:pt x="17195" y="6937"/>
                    <a:pt x="18047" y="6937"/>
                  </a:cubicBezTo>
                  <a:close/>
                  <a:moveTo>
                    <a:pt x="9521" y="2996"/>
                  </a:moveTo>
                  <a:cubicBezTo>
                    <a:pt x="9521" y="15924"/>
                    <a:pt x="9521" y="15924"/>
                    <a:pt x="9521" y="15924"/>
                  </a:cubicBezTo>
                  <a:cubicBezTo>
                    <a:pt x="10942" y="16397"/>
                    <a:pt x="12647" y="16397"/>
                    <a:pt x="14068" y="15924"/>
                  </a:cubicBezTo>
                  <a:cubicBezTo>
                    <a:pt x="14068" y="2996"/>
                    <a:pt x="14068" y="2996"/>
                    <a:pt x="14068" y="2996"/>
                  </a:cubicBezTo>
                  <a:cubicBezTo>
                    <a:pt x="13074" y="2365"/>
                    <a:pt x="10516" y="2365"/>
                    <a:pt x="9521" y="2996"/>
                  </a:cubicBezTo>
                  <a:close/>
                  <a:moveTo>
                    <a:pt x="9521" y="16555"/>
                  </a:moveTo>
                  <a:cubicBezTo>
                    <a:pt x="9521" y="17974"/>
                    <a:pt x="9521" y="17974"/>
                    <a:pt x="9521" y="17974"/>
                  </a:cubicBezTo>
                  <a:cubicBezTo>
                    <a:pt x="10374" y="18447"/>
                    <a:pt x="13216" y="18447"/>
                    <a:pt x="14068" y="17974"/>
                  </a:cubicBezTo>
                  <a:cubicBezTo>
                    <a:pt x="14068" y="16555"/>
                    <a:pt x="14068" y="16555"/>
                    <a:pt x="14068" y="16555"/>
                  </a:cubicBezTo>
                  <a:cubicBezTo>
                    <a:pt x="12647" y="17028"/>
                    <a:pt x="10942" y="17028"/>
                    <a:pt x="9521" y="16555"/>
                  </a:cubicBezTo>
                  <a:close/>
                  <a:moveTo>
                    <a:pt x="13642" y="0"/>
                  </a:moveTo>
                  <a:cubicBezTo>
                    <a:pt x="9947" y="0"/>
                    <a:pt x="9947" y="0"/>
                    <a:pt x="9947" y="0"/>
                  </a:cubicBezTo>
                  <a:cubicBezTo>
                    <a:pt x="9663" y="0"/>
                    <a:pt x="9521" y="315"/>
                    <a:pt x="9521" y="631"/>
                  </a:cubicBezTo>
                  <a:cubicBezTo>
                    <a:pt x="9521" y="2207"/>
                    <a:pt x="9521" y="2207"/>
                    <a:pt x="9521" y="2207"/>
                  </a:cubicBezTo>
                  <a:cubicBezTo>
                    <a:pt x="10374" y="1734"/>
                    <a:pt x="13216" y="1734"/>
                    <a:pt x="14068" y="2207"/>
                  </a:cubicBezTo>
                  <a:cubicBezTo>
                    <a:pt x="14068" y="631"/>
                    <a:pt x="14068" y="631"/>
                    <a:pt x="14068" y="631"/>
                  </a:cubicBezTo>
                  <a:cubicBezTo>
                    <a:pt x="14068" y="315"/>
                    <a:pt x="13926" y="0"/>
                    <a:pt x="13642" y="0"/>
                  </a:cubicBezTo>
                  <a:close/>
                  <a:moveTo>
                    <a:pt x="9521" y="19866"/>
                  </a:moveTo>
                  <a:cubicBezTo>
                    <a:pt x="9521" y="20812"/>
                    <a:pt x="9521" y="20812"/>
                    <a:pt x="9521" y="20812"/>
                  </a:cubicBezTo>
                  <a:cubicBezTo>
                    <a:pt x="9521" y="21127"/>
                    <a:pt x="9663" y="21442"/>
                    <a:pt x="9947" y="21442"/>
                  </a:cubicBezTo>
                  <a:cubicBezTo>
                    <a:pt x="13642" y="21442"/>
                    <a:pt x="13642" y="21442"/>
                    <a:pt x="13642" y="21442"/>
                  </a:cubicBezTo>
                  <a:cubicBezTo>
                    <a:pt x="13926" y="21442"/>
                    <a:pt x="14068" y="21127"/>
                    <a:pt x="14068" y="20812"/>
                  </a:cubicBezTo>
                  <a:cubicBezTo>
                    <a:pt x="14068" y="19866"/>
                    <a:pt x="14068" y="19866"/>
                    <a:pt x="14068" y="19866"/>
                  </a:cubicBezTo>
                  <a:cubicBezTo>
                    <a:pt x="13642" y="20181"/>
                    <a:pt x="9947" y="20181"/>
                    <a:pt x="9521" y="19866"/>
                  </a:cubicBezTo>
                  <a:close/>
                  <a:moveTo>
                    <a:pt x="7816" y="2680"/>
                  </a:moveTo>
                  <a:cubicBezTo>
                    <a:pt x="5826" y="2680"/>
                    <a:pt x="5826" y="2680"/>
                    <a:pt x="5826" y="2680"/>
                  </a:cubicBezTo>
                  <a:cubicBezTo>
                    <a:pt x="5542" y="2680"/>
                    <a:pt x="5400" y="2838"/>
                    <a:pt x="5400" y="3311"/>
                  </a:cubicBezTo>
                  <a:cubicBezTo>
                    <a:pt x="5400" y="20812"/>
                    <a:pt x="5400" y="20812"/>
                    <a:pt x="5400" y="20812"/>
                  </a:cubicBezTo>
                  <a:cubicBezTo>
                    <a:pt x="5400" y="21127"/>
                    <a:pt x="5542" y="21442"/>
                    <a:pt x="5826" y="21442"/>
                  </a:cubicBezTo>
                  <a:cubicBezTo>
                    <a:pt x="7816" y="21442"/>
                    <a:pt x="7816" y="21442"/>
                    <a:pt x="7816" y="21442"/>
                  </a:cubicBezTo>
                  <a:cubicBezTo>
                    <a:pt x="8100" y="21442"/>
                    <a:pt x="8242" y="21127"/>
                    <a:pt x="8242" y="20812"/>
                  </a:cubicBezTo>
                  <a:cubicBezTo>
                    <a:pt x="8242" y="3311"/>
                    <a:pt x="8242" y="3311"/>
                    <a:pt x="8242" y="3311"/>
                  </a:cubicBezTo>
                  <a:cubicBezTo>
                    <a:pt x="8242" y="2838"/>
                    <a:pt x="8100" y="2680"/>
                    <a:pt x="7816" y="2680"/>
                  </a:cubicBezTo>
                  <a:close/>
                  <a:moveTo>
                    <a:pt x="7532" y="19393"/>
                  </a:moveTo>
                  <a:cubicBezTo>
                    <a:pt x="6111" y="19393"/>
                    <a:pt x="6111" y="19393"/>
                    <a:pt x="6111" y="19393"/>
                  </a:cubicBezTo>
                  <a:cubicBezTo>
                    <a:pt x="5968" y="19393"/>
                    <a:pt x="5826" y="19393"/>
                    <a:pt x="5826" y="19077"/>
                  </a:cubicBezTo>
                  <a:cubicBezTo>
                    <a:pt x="5826" y="18920"/>
                    <a:pt x="5968" y="18762"/>
                    <a:pt x="6111" y="18762"/>
                  </a:cubicBezTo>
                  <a:cubicBezTo>
                    <a:pt x="7532" y="18762"/>
                    <a:pt x="7532" y="18762"/>
                    <a:pt x="7532" y="18762"/>
                  </a:cubicBezTo>
                  <a:cubicBezTo>
                    <a:pt x="7674" y="18762"/>
                    <a:pt x="7816" y="18920"/>
                    <a:pt x="7816" y="19077"/>
                  </a:cubicBezTo>
                  <a:cubicBezTo>
                    <a:pt x="7816" y="19393"/>
                    <a:pt x="7674" y="19393"/>
                    <a:pt x="7532" y="19393"/>
                  </a:cubicBezTo>
                  <a:close/>
                  <a:moveTo>
                    <a:pt x="7247" y="5203"/>
                  </a:moveTo>
                  <a:cubicBezTo>
                    <a:pt x="6395" y="5203"/>
                    <a:pt x="6395" y="5203"/>
                    <a:pt x="6395" y="5203"/>
                  </a:cubicBezTo>
                  <a:cubicBezTo>
                    <a:pt x="6111" y="5203"/>
                    <a:pt x="5826" y="4888"/>
                    <a:pt x="5826" y="4572"/>
                  </a:cubicBezTo>
                  <a:cubicBezTo>
                    <a:pt x="5826" y="4257"/>
                    <a:pt x="6111" y="3942"/>
                    <a:pt x="6395" y="3942"/>
                  </a:cubicBezTo>
                  <a:cubicBezTo>
                    <a:pt x="7247" y="3942"/>
                    <a:pt x="7247" y="3942"/>
                    <a:pt x="7247" y="3942"/>
                  </a:cubicBezTo>
                  <a:cubicBezTo>
                    <a:pt x="7532" y="3942"/>
                    <a:pt x="7816" y="4257"/>
                    <a:pt x="7816" y="4572"/>
                  </a:cubicBezTo>
                  <a:cubicBezTo>
                    <a:pt x="7816" y="4888"/>
                    <a:pt x="7532" y="5203"/>
                    <a:pt x="7247" y="5203"/>
                  </a:cubicBezTo>
                  <a:close/>
                  <a:moveTo>
                    <a:pt x="18332" y="7253"/>
                  </a:moveTo>
                  <a:cubicBezTo>
                    <a:pt x="18474" y="7410"/>
                    <a:pt x="18332" y="7568"/>
                    <a:pt x="18189" y="7568"/>
                  </a:cubicBezTo>
                  <a:cubicBezTo>
                    <a:pt x="17337" y="7568"/>
                    <a:pt x="16626" y="7883"/>
                    <a:pt x="15916" y="8199"/>
                  </a:cubicBezTo>
                  <a:cubicBezTo>
                    <a:pt x="15774" y="8356"/>
                    <a:pt x="15632" y="8356"/>
                    <a:pt x="15489" y="8199"/>
                  </a:cubicBezTo>
                  <a:cubicBezTo>
                    <a:pt x="18616" y="20969"/>
                    <a:pt x="18616" y="20969"/>
                    <a:pt x="18616" y="20969"/>
                  </a:cubicBezTo>
                  <a:cubicBezTo>
                    <a:pt x="18758" y="21285"/>
                    <a:pt x="19042" y="21600"/>
                    <a:pt x="19326" y="21442"/>
                  </a:cubicBezTo>
                  <a:cubicBezTo>
                    <a:pt x="21032" y="20969"/>
                    <a:pt x="21032" y="20969"/>
                    <a:pt x="21032" y="20969"/>
                  </a:cubicBezTo>
                  <a:cubicBezTo>
                    <a:pt x="21316" y="20812"/>
                    <a:pt x="21600" y="20496"/>
                    <a:pt x="21458" y="20181"/>
                  </a:cubicBezTo>
                  <a:lnTo>
                    <a:pt x="18332" y="7253"/>
                  </a:lnTo>
                  <a:close/>
                  <a:moveTo>
                    <a:pt x="16911" y="11352"/>
                  </a:moveTo>
                  <a:cubicBezTo>
                    <a:pt x="16342" y="8829"/>
                    <a:pt x="16342" y="8829"/>
                    <a:pt x="16342" y="8829"/>
                  </a:cubicBezTo>
                  <a:cubicBezTo>
                    <a:pt x="18047" y="8356"/>
                    <a:pt x="18047" y="8356"/>
                    <a:pt x="18047" y="8356"/>
                  </a:cubicBezTo>
                  <a:cubicBezTo>
                    <a:pt x="18616" y="10879"/>
                    <a:pt x="18616" y="10879"/>
                    <a:pt x="18616" y="10879"/>
                  </a:cubicBezTo>
                  <a:lnTo>
                    <a:pt x="16911" y="11352"/>
                  </a:lnTo>
                  <a:close/>
                </a:path>
              </a:pathLst>
            </a:custGeom>
            <a:solidFill>
              <a:srgbClr val="ED7D31"/>
            </a:solidFill>
            <a:ln w="12700">
              <a:miter lim="400000"/>
            </a:ln>
          </p:spPr>
          <p:txBody>
            <a:bodyPr lIns="0" tIns="0" rIns="0" bIns="0"/>
            <a:lstStyle>
              <a:lvl1pPr>
                <a:defRPr>
                  <a:latin typeface="+mj-lt"/>
                  <a:ea typeface="+mj-ea"/>
                  <a:cs typeface="+mj-cs"/>
                  <a:sym typeface="Helvetica"/>
                </a:defRPr>
              </a:lvl1pPr>
              <a:lvl2pPr indent="457200">
                <a:defRPr>
                  <a:latin typeface="+mj-lt"/>
                  <a:ea typeface="+mj-ea"/>
                  <a:cs typeface="+mj-cs"/>
                  <a:sym typeface="Helvetica"/>
                </a:defRPr>
              </a:lvl2pPr>
              <a:lvl3pPr indent="914400">
                <a:defRPr>
                  <a:latin typeface="+mj-lt"/>
                  <a:ea typeface="+mj-ea"/>
                  <a:cs typeface="+mj-cs"/>
                  <a:sym typeface="Helvetica"/>
                </a:defRPr>
              </a:lvl3pPr>
              <a:lvl4pPr indent="1371600">
                <a:defRPr>
                  <a:latin typeface="+mj-lt"/>
                  <a:ea typeface="+mj-ea"/>
                  <a:cs typeface="+mj-cs"/>
                  <a:sym typeface="Helvetica"/>
                </a:defRPr>
              </a:lvl4pPr>
              <a:lvl5pPr indent="1828800">
                <a:defRPr>
                  <a:latin typeface="+mj-lt"/>
                  <a:ea typeface="+mj-ea"/>
                  <a:cs typeface="+mj-cs"/>
                  <a:sym typeface="Helvetica"/>
                </a:defRPr>
              </a:lvl5pPr>
              <a:lvl6pPr indent="2286000">
                <a:defRPr>
                  <a:latin typeface="+mj-lt"/>
                  <a:ea typeface="+mj-ea"/>
                  <a:cs typeface="+mj-cs"/>
                  <a:sym typeface="Helvetica"/>
                </a:defRPr>
              </a:lvl6pPr>
              <a:lvl7pPr indent="2743200">
                <a:defRPr>
                  <a:latin typeface="+mj-lt"/>
                  <a:ea typeface="+mj-ea"/>
                  <a:cs typeface="+mj-cs"/>
                  <a:sym typeface="Helvetica"/>
                </a:defRPr>
              </a:lvl7pPr>
              <a:lvl8pPr indent="3200400">
                <a:defRPr>
                  <a:latin typeface="+mj-lt"/>
                  <a:ea typeface="+mj-ea"/>
                  <a:cs typeface="+mj-cs"/>
                  <a:sym typeface="Helvetica"/>
                </a:defRPr>
              </a:lvl8pPr>
              <a:lvl9pPr indent="3657600">
                <a:defRPr>
                  <a:latin typeface="+mj-lt"/>
                  <a:ea typeface="+mj-ea"/>
                  <a:cs typeface="+mj-cs"/>
                  <a:sym typeface="Helvetica"/>
                </a:defRPr>
              </a:lvl9pPr>
            </a:lstStyle>
            <a:p>
              <a:pPr lvl="0" algn="just">
                <a:lnSpc>
                  <a:spcPct val="150000"/>
                </a:lnSpc>
              </a:pPr>
              <a:endParaRPr sz="225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28600" y="1543526"/>
            <a:ext cx="8765858" cy="3989705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30000"/>
              </a:lnSpc>
            </a:pPr>
            <a:r>
              <a:rPr lang="en-US" altLang="zh-CN" sz="195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材料一</a:t>
            </a:r>
            <a:r>
              <a:rPr lang="en-US" altLang="zh-CN" sz="195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一个不大的书店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一个安静的角落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一个小小的身影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一脸专注的神情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从孔子到鲁迅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从散文到诗歌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从连环画到章回体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在一个个平凡的新华书店里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多少儿童尽享阅读的乐趣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从天真孩童长成热血青年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……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30000"/>
              </a:lnSpc>
            </a:pPr>
            <a:r>
              <a:rPr lang="en-US" altLang="zh-CN" sz="195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材料二</a:t>
            </a:r>
            <a:r>
              <a:rPr lang="en-US" altLang="zh-CN" sz="195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新中国成立之初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新华书店发行的图书为扫除数以亿计的文盲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不识字的人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起着重要的作用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上世纪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70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年代末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中断了十年的高考刚恢复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新华书店帮助考生走出知识荒漠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改变了他们的命运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今天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新华书店是我们中学生开阔视野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认识世界的窗口</a:t>
            </a: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195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30000"/>
              </a:lnSpc>
            </a:pPr>
            <a:r>
              <a:rPr lang="en-US" altLang="zh-CN" sz="195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材料三</a:t>
            </a:r>
            <a:r>
              <a:rPr lang="en-US" altLang="zh-CN" sz="195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为响应国家“全民阅读”的号召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新华书店先后开展了新华大讲堂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爱心阅读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征文比赛等各种各样的阅读活动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通过各种公益读书活动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大力推动书香社会建设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请探究以上三则材料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概括八十年来新华书店发挥了哪些重要</a:t>
            </a:r>
            <a:r>
              <a:rPr lang="zh-CN" altLang="en-US" sz="195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作用。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28600" y="1543526"/>
            <a:ext cx="8765858" cy="1351280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3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①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陪伴儿童成长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endParaRPr lang="en-US" altLang="zh-CN" sz="2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3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②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满足不同时期不同人群对知识的需求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endParaRPr lang="en-US" altLang="zh-CN" sz="2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3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③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推动了书香社会的建设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55746" y="1543050"/>
            <a:ext cx="8515826" cy="610076"/>
            <a:chOff x="537" y="1440"/>
            <a:chExt cx="17881" cy="1281"/>
          </a:xfrm>
        </p:grpSpPr>
        <p:sp>
          <p:nvSpPr>
            <p:cNvPr id="3" name="矩形 2"/>
            <p:cNvSpPr/>
            <p:nvPr/>
          </p:nvSpPr>
          <p:spPr>
            <a:xfrm>
              <a:off x="537" y="1440"/>
              <a:ext cx="17881" cy="12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25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3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拟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写新闻标题</a:t>
              </a:r>
              <a:endParaRPr lang="en-US" altLang="zh-CN" sz="2250" b="1" kern="100" dirty="0" smtClean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Shape 16864"/>
            <p:cNvSpPr/>
            <p:nvPr/>
          </p:nvSpPr>
          <p:spPr bwMode="auto">
            <a:xfrm>
              <a:off x="677" y="1680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pPr algn="just">
                <a:lnSpc>
                  <a:spcPct val="150000"/>
                </a:lnSpc>
              </a:pPr>
              <a:endParaRPr lang="zh-CN" altLang="en-US" sz="2100">
                <a:solidFill>
                  <a:srgbClr val="02918B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55746" y="2070259"/>
            <a:ext cx="8687753" cy="3870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3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拟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写新闻标题要注意以下几点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新闻通常包括五个要素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时间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地点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人物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事件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原因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这五个要素在一则新闻中是有主次之分的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事件”是中心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人物”紧紧围绕“事件”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在外围依次是“时间”“地点”“原因”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拟写新闻标题时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内容上须讲清人物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事件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做到题文一致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一语中的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通读文段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找中心句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即新闻材料中概括性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判断性较强的句子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),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紧抓五要素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将关键词语按照“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人物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或对象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)+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事件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”的一般格式梳理成句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斟酌损益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去掉非核心成分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语言上力求简洁精练规范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注意题目中的字数限制及其他限制条件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28600" y="1543519"/>
            <a:ext cx="8621078" cy="4453890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endParaRPr lang="en-US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给下面新闻拟写一个标题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｡(20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字以内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18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千古风流太白楼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在央视中文国际频道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国宝档案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播出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节目全长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分钟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讲述了济宁太白楼的前世今生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为了这期节目的播出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栏目摄制组于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6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日走进济宁太白楼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采用多种方式对建筑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碑刻等有关遗迹进行拍摄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国宝档案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是国内极具知名度的一档文博类栏目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以高标准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高品位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高水准深受文博界专家和海内外收藏爱好者的好评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zh-CN" altLang="en-US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示例</a:t>
            </a:r>
            <a:r>
              <a:rPr lang="en-US" altLang="zh-CN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济宁太白楼亮相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国宝档案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》(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或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:《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千古风流太白楼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国宝档案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播出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)</a:t>
            </a:r>
            <a:endParaRPr lang="en-US" sz="2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28404" y="1543458"/>
            <a:ext cx="8539061" cy="610076"/>
            <a:chOff x="308" y="1338"/>
            <a:chExt cx="17881" cy="1281"/>
          </a:xfrm>
        </p:grpSpPr>
        <p:sp>
          <p:nvSpPr>
            <p:cNvPr id="9" name="矩形 8"/>
            <p:cNvSpPr/>
            <p:nvPr/>
          </p:nvSpPr>
          <p:spPr>
            <a:xfrm>
              <a:off x="308" y="1338"/>
              <a:ext cx="17881" cy="12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250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 </a:t>
              </a:r>
              <a:r>
                <a:rPr lang="zh-CN" altLang="en-US" sz="2250" b="1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典例展示</a:t>
              </a:r>
              <a:endParaRPr lang="zh-CN" altLang="en-US" sz="2250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80"/>
            <p:cNvSpPr/>
            <p:nvPr/>
          </p:nvSpPr>
          <p:spPr>
            <a:xfrm>
              <a:off x="537" y="1618"/>
              <a:ext cx="817" cy="7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484" extrusionOk="0">
                  <a:moveTo>
                    <a:pt x="3837" y="7883"/>
                  </a:moveTo>
                  <a:cubicBezTo>
                    <a:pt x="1847" y="7568"/>
                    <a:pt x="1847" y="7568"/>
                    <a:pt x="1847" y="7568"/>
                  </a:cubicBezTo>
                  <a:cubicBezTo>
                    <a:pt x="1563" y="7568"/>
                    <a:pt x="1279" y="7883"/>
                    <a:pt x="1279" y="8199"/>
                  </a:cubicBezTo>
                  <a:cubicBezTo>
                    <a:pt x="1137" y="9775"/>
                    <a:pt x="1137" y="9775"/>
                    <a:pt x="1137" y="9775"/>
                  </a:cubicBezTo>
                  <a:cubicBezTo>
                    <a:pt x="1137" y="9460"/>
                    <a:pt x="1421" y="9302"/>
                    <a:pt x="1705" y="9302"/>
                  </a:cubicBezTo>
                  <a:cubicBezTo>
                    <a:pt x="3553" y="9460"/>
                    <a:pt x="3553" y="9460"/>
                    <a:pt x="3553" y="9460"/>
                  </a:cubicBezTo>
                  <a:cubicBezTo>
                    <a:pt x="3837" y="9618"/>
                    <a:pt x="4121" y="9775"/>
                    <a:pt x="4121" y="10091"/>
                  </a:cubicBezTo>
                  <a:cubicBezTo>
                    <a:pt x="4263" y="8514"/>
                    <a:pt x="4263" y="8514"/>
                    <a:pt x="4263" y="8514"/>
                  </a:cubicBezTo>
                  <a:cubicBezTo>
                    <a:pt x="4263" y="8199"/>
                    <a:pt x="4121" y="7883"/>
                    <a:pt x="3837" y="7883"/>
                  </a:cubicBezTo>
                  <a:close/>
                  <a:moveTo>
                    <a:pt x="3268" y="12298"/>
                  </a:moveTo>
                  <a:cubicBezTo>
                    <a:pt x="1421" y="11982"/>
                    <a:pt x="1421" y="11982"/>
                    <a:pt x="1421" y="11982"/>
                  </a:cubicBezTo>
                  <a:cubicBezTo>
                    <a:pt x="1137" y="11982"/>
                    <a:pt x="995" y="11667"/>
                    <a:pt x="995" y="11352"/>
                  </a:cubicBezTo>
                  <a:cubicBezTo>
                    <a:pt x="0" y="20654"/>
                    <a:pt x="0" y="20654"/>
                    <a:pt x="0" y="20654"/>
                  </a:cubicBezTo>
                  <a:cubicBezTo>
                    <a:pt x="0" y="20969"/>
                    <a:pt x="142" y="21127"/>
                    <a:pt x="426" y="21127"/>
                  </a:cubicBezTo>
                  <a:cubicBezTo>
                    <a:pt x="2416" y="21442"/>
                    <a:pt x="2416" y="21442"/>
                    <a:pt x="2416" y="21442"/>
                  </a:cubicBezTo>
                  <a:cubicBezTo>
                    <a:pt x="2700" y="21442"/>
                    <a:pt x="2842" y="21285"/>
                    <a:pt x="2984" y="20969"/>
                  </a:cubicBezTo>
                  <a:cubicBezTo>
                    <a:pt x="3126" y="19550"/>
                    <a:pt x="3126" y="19550"/>
                    <a:pt x="3126" y="19550"/>
                  </a:cubicBezTo>
                  <a:cubicBezTo>
                    <a:pt x="2984" y="19708"/>
                    <a:pt x="2984" y="19866"/>
                    <a:pt x="2842" y="19866"/>
                  </a:cubicBezTo>
                  <a:cubicBezTo>
                    <a:pt x="284" y="19550"/>
                    <a:pt x="284" y="19550"/>
                    <a:pt x="284" y="19550"/>
                  </a:cubicBezTo>
                  <a:cubicBezTo>
                    <a:pt x="284" y="19550"/>
                    <a:pt x="142" y="19393"/>
                    <a:pt x="142" y="19235"/>
                  </a:cubicBezTo>
                  <a:cubicBezTo>
                    <a:pt x="142" y="19077"/>
                    <a:pt x="284" y="18920"/>
                    <a:pt x="426" y="19077"/>
                  </a:cubicBezTo>
                  <a:cubicBezTo>
                    <a:pt x="2842" y="19235"/>
                    <a:pt x="2842" y="19235"/>
                    <a:pt x="2842" y="19235"/>
                  </a:cubicBezTo>
                  <a:cubicBezTo>
                    <a:pt x="2984" y="19393"/>
                    <a:pt x="3126" y="19393"/>
                    <a:pt x="3126" y="19550"/>
                  </a:cubicBezTo>
                  <a:cubicBezTo>
                    <a:pt x="3837" y="11825"/>
                    <a:pt x="3837" y="11825"/>
                    <a:pt x="3837" y="11825"/>
                  </a:cubicBezTo>
                  <a:cubicBezTo>
                    <a:pt x="3837" y="11982"/>
                    <a:pt x="3553" y="12298"/>
                    <a:pt x="3268" y="12298"/>
                  </a:cubicBezTo>
                  <a:close/>
                  <a:moveTo>
                    <a:pt x="1137" y="9775"/>
                  </a:moveTo>
                  <a:cubicBezTo>
                    <a:pt x="995" y="11352"/>
                    <a:pt x="995" y="11352"/>
                    <a:pt x="995" y="11352"/>
                  </a:cubicBezTo>
                  <a:cubicBezTo>
                    <a:pt x="995" y="11352"/>
                    <a:pt x="995" y="11352"/>
                    <a:pt x="995" y="11352"/>
                  </a:cubicBezTo>
                  <a:cubicBezTo>
                    <a:pt x="1137" y="9775"/>
                    <a:pt x="1137" y="9775"/>
                    <a:pt x="1137" y="9775"/>
                  </a:cubicBezTo>
                  <a:cubicBezTo>
                    <a:pt x="1137" y="9775"/>
                    <a:pt x="1137" y="9775"/>
                    <a:pt x="1137" y="9775"/>
                  </a:cubicBezTo>
                  <a:close/>
                  <a:moveTo>
                    <a:pt x="3837" y="11825"/>
                  </a:moveTo>
                  <a:cubicBezTo>
                    <a:pt x="4121" y="10091"/>
                    <a:pt x="4121" y="10091"/>
                    <a:pt x="4121" y="10091"/>
                  </a:cubicBezTo>
                  <a:cubicBezTo>
                    <a:pt x="4121" y="10091"/>
                    <a:pt x="4121" y="10091"/>
                    <a:pt x="4121" y="10091"/>
                  </a:cubicBezTo>
                  <a:cubicBezTo>
                    <a:pt x="3837" y="11825"/>
                    <a:pt x="3837" y="11825"/>
                    <a:pt x="3837" y="11825"/>
                  </a:cubicBezTo>
                  <a:cubicBezTo>
                    <a:pt x="3837" y="11825"/>
                    <a:pt x="3837" y="11825"/>
                    <a:pt x="3837" y="11825"/>
                  </a:cubicBezTo>
                  <a:close/>
                  <a:moveTo>
                    <a:pt x="18047" y="6937"/>
                  </a:moveTo>
                  <a:cubicBezTo>
                    <a:pt x="18189" y="6937"/>
                    <a:pt x="18332" y="7095"/>
                    <a:pt x="18332" y="7253"/>
                  </a:cubicBezTo>
                  <a:cubicBezTo>
                    <a:pt x="18047" y="5676"/>
                    <a:pt x="18047" y="5676"/>
                    <a:pt x="18047" y="5676"/>
                  </a:cubicBezTo>
                  <a:cubicBezTo>
                    <a:pt x="17905" y="5361"/>
                    <a:pt x="17621" y="5203"/>
                    <a:pt x="17337" y="5203"/>
                  </a:cubicBezTo>
                  <a:cubicBezTo>
                    <a:pt x="15632" y="5834"/>
                    <a:pt x="15632" y="5834"/>
                    <a:pt x="15632" y="5834"/>
                  </a:cubicBezTo>
                  <a:cubicBezTo>
                    <a:pt x="15347" y="5834"/>
                    <a:pt x="15063" y="6149"/>
                    <a:pt x="15205" y="6622"/>
                  </a:cubicBezTo>
                  <a:cubicBezTo>
                    <a:pt x="15489" y="8199"/>
                    <a:pt x="15489" y="8199"/>
                    <a:pt x="15489" y="8199"/>
                  </a:cubicBezTo>
                  <a:cubicBezTo>
                    <a:pt x="15489" y="7883"/>
                    <a:pt x="15632" y="7726"/>
                    <a:pt x="15774" y="7568"/>
                  </a:cubicBezTo>
                  <a:cubicBezTo>
                    <a:pt x="16484" y="7253"/>
                    <a:pt x="17195" y="6937"/>
                    <a:pt x="18047" y="6937"/>
                  </a:cubicBezTo>
                  <a:close/>
                  <a:moveTo>
                    <a:pt x="9521" y="2996"/>
                  </a:moveTo>
                  <a:cubicBezTo>
                    <a:pt x="9521" y="15924"/>
                    <a:pt x="9521" y="15924"/>
                    <a:pt x="9521" y="15924"/>
                  </a:cubicBezTo>
                  <a:cubicBezTo>
                    <a:pt x="10942" y="16397"/>
                    <a:pt x="12647" y="16397"/>
                    <a:pt x="14068" y="15924"/>
                  </a:cubicBezTo>
                  <a:cubicBezTo>
                    <a:pt x="14068" y="2996"/>
                    <a:pt x="14068" y="2996"/>
                    <a:pt x="14068" y="2996"/>
                  </a:cubicBezTo>
                  <a:cubicBezTo>
                    <a:pt x="13074" y="2365"/>
                    <a:pt x="10516" y="2365"/>
                    <a:pt x="9521" y="2996"/>
                  </a:cubicBezTo>
                  <a:close/>
                  <a:moveTo>
                    <a:pt x="9521" y="16555"/>
                  </a:moveTo>
                  <a:cubicBezTo>
                    <a:pt x="9521" y="17974"/>
                    <a:pt x="9521" y="17974"/>
                    <a:pt x="9521" y="17974"/>
                  </a:cubicBezTo>
                  <a:cubicBezTo>
                    <a:pt x="10374" y="18447"/>
                    <a:pt x="13216" y="18447"/>
                    <a:pt x="14068" y="17974"/>
                  </a:cubicBezTo>
                  <a:cubicBezTo>
                    <a:pt x="14068" y="16555"/>
                    <a:pt x="14068" y="16555"/>
                    <a:pt x="14068" y="16555"/>
                  </a:cubicBezTo>
                  <a:cubicBezTo>
                    <a:pt x="12647" y="17028"/>
                    <a:pt x="10942" y="17028"/>
                    <a:pt x="9521" y="16555"/>
                  </a:cubicBezTo>
                  <a:close/>
                  <a:moveTo>
                    <a:pt x="13642" y="0"/>
                  </a:moveTo>
                  <a:cubicBezTo>
                    <a:pt x="9947" y="0"/>
                    <a:pt x="9947" y="0"/>
                    <a:pt x="9947" y="0"/>
                  </a:cubicBezTo>
                  <a:cubicBezTo>
                    <a:pt x="9663" y="0"/>
                    <a:pt x="9521" y="315"/>
                    <a:pt x="9521" y="631"/>
                  </a:cubicBezTo>
                  <a:cubicBezTo>
                    <a:pt x="9521" y="2207"/>
                    <a:pt x="9521" y="2207"/>
                    <a:pt x="9521" y="2207"/>
                  </a:cubicBezTo>
                  <a:cubicBezTo>
                    <a:pt x="10374" y="1734"/>
                    <a:pt x="13216" y="1734"/>
                    <a:pt x="14068" y="2207"/>
                  </a:cubicBezTo>
                  <a:cubicBezTo>
                    <a:pt x="14068" y="631"/>
                    <a:pt x="14068" y="631"/>
                    <a:pt x="14068" y="631"/>
                  </a:cubicBezTo>
                  <a:cubicBezTo>
                    <a:pt x="14068" y="315"/>
                    <a:pt x="13926" y="0"/>
                    <a:pt x="13642" y="0"/>
                  </a:cubicBezTo>
                  <a:close/>
                  <a:moveTo>
                    <a:pt x="9521" y="19866"/>
                  </a:moveTo>
                  <a:cubicBezTo>
                    <a:pt x="9521" y="20812"/>
                    <a:pt x="9521" y="20812"/>
                    <a:pt x="9521" y="20812"/>
                  </a:cubicBezTo>
                  <a:cubicBezTo>
                    <a:pt x="9521" y="21127"/>
                    <a:pt x="9663" y="21442"/>
                    <a:pt x="9947" y="21442"/>
                  </a:cubicBezTo>
                  <a:cubicBezTo>
                    <a:pt x="13642" y="21442"/>
                    <a:pt x="13642" y="21442"/>
                    <a:pt x="13642" y="21442"/>
                  </a:cubicBezTo>
                  <a:cubicBezTo>
                    <a:pt x="13926" y="21442"/>
                    <a:pt x="14068" y="21127"/>
                    <a:pt x="14068" y="20812"/>
                  </a:cubicBezTo>
                  <a:cubicBezTo>
                    <a:pt x="14068" y="19866"/>
                    <a:pt x="14068" y="19866"/>
                    <a:pt x="14068" y="19866"/>
                  </a:cubicBezTo>
                  <a:cubicBezTo>
                    <a:pt x="13642" y="20181"/>
                    <a:pt x="9947" y="20181"/>
                    <a:pt x="9521" y="19866"/>
                  </a:cubicBezTo>
                  <a:close/>
                  <a:moveTo>
                    <a:pt x="7816" y="2680"/>
                  </a:moveTo>
                  <a:cubicBezTo>
                    <a:pt x="5826" y="2680"/>
                    <a:pt x="5826" y="2680"/>
                    <a:pt x="5826" y="2680"/>
                  </a:cubicBezTo>
                  <a:cubicBezTo>
                    <a:pt x="5542" y="2680"/>
                    <a:pt x="5400" y="2838"/>
                    <a:pt x="5400" y="3311"/>
                  </a:cubicBezTo>
                  <a:cubicBezTo>
                    <a:pt x="5400" y="20812"/>
                    <a:pt x="5400" y="20812"/>
                    <a:pt x="5400" y="20812"/>
                  </a:cubicBezTo>
                  <a:cubicBezTo>
                    <a:pt x="5400" y="21127"/>
                    <a:pt x="5542" y="21442"/>
                    <a:pt x="5826" y="21442"/>
                  </a:cubicBezTo>
                  <a:cubicBezTo>
                    <a:pt x="7816" y="21442"/>
                    <a:pt x="7816" y="21442"/>
                    <a:pt x="7816" y="21442"/>
                  </a:cubicBezTo>
                  <a:cubicBezTo>
                    <a:pt x="8100" y="21442"/>
                    <a:pt x="8242" y="21127"/>
                    <a:pt x="8242" y="20812"/>
                  </a:cubicBezTo>
                  <a:cubicBezTo>
                    <a:pt x="8242" y="3311"/>
                    <a:pt x="8242" y="3311"/>
                    <a:pt x="8242" y="3311"/>
                  </a:cubicBezTo>
                  <a:cubicBezTo>
                    <a:pt x="8242" y="2838"/>
                    <a:pt x="8100" y="2680"/>
                    <a:pt x="7816" y="2680"/>
                  </a:cubicBezTo>
                  <a:close/>
                  <a:moveTo>
                    <a:pt x="7532" y="19393"/>
                  </a:moveTo>
                  <a:cubicBezTo>
                    <a:pt x="6111" y="19393"/>
                    <a:pt x="6111" y="19393"/>
                    <a:pt x="6111" y="19393"/>
                  </a:cubicBezTo>
                  <a:cubicBezTo>
                    <a:pt x="5968" y="19393"/>
                    <a:pt x="5826" y="19393"/>
                    <a:pt x="5826" y="19077"/>
                  </a:cubicBezTo>
                  <a:cubicBezTo>
                    <a:pt x="5826" y="18920"/>
                    <a:pt x="5968" y="18762"/>
                    <a:pt x="6111" y="18762"/>
                  </a:cubicBezTo>
                  <a:cubicBezTo>
                    <a:pt x="7532" y="18762"/>
                    <a:pt x="7532" y="18762"/>
                    <a:pt x="7532" y="18762"/>
                  </a:cubicBezTo>
                  <a:cubicBezTo>
                    <a:pt x="7674" y="18762"/>
                    <a:pt x="7816" y="18920"/>
                    <a:pt x="7816" y="19077"/>
                  </a:cubicBezTo>
                  <a:cubicBezTo>
                    <a:pt x="7816" y="19393"/>
                    <a:pt x="7674" y="19393"/>
                    <a:pt x="7532" y="19393"/>
                  </a:cubicBezTo>
                  <a:close/>
                  <a:moveTo>
                    <a:pt x="7247" y="5203"/>
                  </a:moveTo>
                  <a:cubicBezTo>
                    <a:pt x="6395" y="5203"/>
                    <a:pt x="6395" y="5203"/>
                    <a:pt x="6395" y="5203"/>
                  </a:cubicBezTo>
                  <a:cubicBezTo>
                    <a:pt x="6111" y="5203"/>
                    <a:pt x="5826" y="4888"/>
                    <a:pt x="5826" y="4572"/>
                  </a:cubicBezTo>
                  <a:cubicBezTo>
                    <a:pt x="5826" y="4257"/>
                    <a:pt x="6111" y="3942"/>
                    <a:pt x="6395" y="3942"/>
                  </a:cubicBezTo>
                  <a:cubicBezTo>
                    <a:pt x="7247" y="3942"/>
                    <a:pt x="7247" y="3942"/>
                    <a:pt x="7247" y="3942"/>
                  </a:cubicBezTo>
                  <a:cubicBezTo>
                    <a:pt x="7532" y="3942"/>
                    <a:pt x="7816" y="4257"/>
                    <a:pt x="7816" y="4572"/>
                  </a:cubicBezTo>
                  <a:cubicBezTo>
                    <a:pt x="7816" y="4888"/>
                    <a:pt x="7532" y="5203"/>
                    <a:pt x="7247" y="5203"/>
                  </a:cubicBezTo>
                  <a:close/>
                  <a:moveTo>
                    <a:pt x="18332" y="7253"/>
                  </a:moveTo>
                  <a:cubicBezTo>
                    <a:pt x="18474" y="7410"/>
                    <a:pt x="18332" y="7568"/>
                    <a:pt x="18189" y="7568"/>
                  </a:cubicBezTo>
                  <a:cubicBezTo>
                    <a:pt x="17337" y="7568"/>
                    <a:pt x="16626" y="7883"/>
                    <a:pt x="15916" y="8199"/>
                  </a:cubicBezTo>
                  <a:cubicBezTo>
                    <a:pt x="15774" y="8356"/>
                    <a:pt x="15632" y="8356"/>
                    <a:pt x="15489" y="8199"/>
                  </a:cubicBezTo>
                  <a:cubicBezTo>
                    <a:pt x="18616" y="20969"/>
                    <a:pt x="18616" y="20969"/>
                    <a:pt x="18616" y="20969"/>
                  </a:cubicBezTo>
                  <a:cubicBezTo>
                    <a:pt x="18758" y="21285"/>
                    <a:pt x="19042" y="21600"/>
                    <a:pt x="19326" y="21442"/>
                  </a:cubicBezTo>
                  <a:cubicBezTo>
                    <a:pt x="21032" y="20969"/>
                    <a:pt x="21032" y="20969"/>
                    <a:pt x="21032" y="20969"/>
                  </a:cubicBezTo>
                  <a:cubicBezTo>
                    <a:pt x="21316" y="20812"/>
                    <a:pt x="21600" y="20496"/>
                    <a:pt x="21458" y="20181"/>
                  </a:cubicBezTo>
                  <a:lnTo>
                    <a:pt x="18332" y="7253"/>
                  </a:lnTo>
                  <a:close/>
                  <a:moveTo>
                    <a:pt x="16911" y="11352"/>
                  </a:moveTo>
                  <a:cubicBezTo>
                    <a:pt x="16342" y="8829"/>
                    <a:pt x="16342" y="8829"/>
                    <a:pt x="16342" y="8829"/>
                  </a:cubicBezTo>
                  <a:cubicBezTo>
                    <a:pt x="18047" y="8356"/>
                    <a:pt x="18047" y="8356"/>
                    <a:pt x="18047" y="8356"/>
                  </a:cubicBezTo>
                  <a:cubicBezTo>
                    <a:pt x="18616" y="10879"/>
                    <a:pt x="18616" y="10879"/>
                    <a:pt x="18616" y="10879"/>
                  </a:cubicBezTo>
                  <a:lnTo>
                    <a:pt x="16911" y="11352"/>
                  </a:lnTo>
                  <a:close/>
                </a:path>
              </a:pathLst>
            </a:custGeom>
            <a:solidFill>
              <a:srgbClr val="ED7D31"/>
            </a:solidFill>
            <a:ln w="12700">
              <a:miter lim="400000"/>
            </a:ln>
          </p:spPr>
          <p:txBody>
            <a:bodyPr lIns="0" tIns="0" rIns="0" bIns="0"/>
            <a:lstStyle>
              <a:lvl1pPr>
                <a:defRPr>
                  <a:latin typeface="+mj-lt"/>
                  <a:ea typeface="+mj-ea"/>
                  <a:cs typeface="+mj-cs"/>
                  <a:sym typeface="Helvetica"/>
                </a:defRPr>
              </a:lvl1pPr>
              <a:lvl2pPr indent="457200">
                <a:defRPr>
                  <a:latin typeface="+mj-lt"/>
                  <a:ea typeface="+mj-ea"/>
                  <a:cs typeface="+mj-cs"/>
                  <a:sym typeface="Helvetica"/>
                </a:defRPr>
              </a:lvl2pPr>
              <a:lvl3pPr indent="914400">
                <a:defRPr>
                  <a:latin typeface="+mj-lt"/>
                  <a:ea typeface="+mj-ea"/>
                  <a:cs typeface="+mj-cs"/>
                  <a:sym typeface="Helvetica"/>
                </a:defRPr>
              </a:lvl3pPr>
              <a:lvl4pPr indent="1371600">
                <a:defRPr>
                  <a:latin typeface="+mj-lt"/>
                  <a:ea typeface="+mj-ea"/>
                  <a:cs typeface="+mj-cs"/>
                  <a:sym typeface="Helvetica"/>
                </a:defRPr>
              </a:lvl4pPr>
              <a:lvl5pPr indent="1828800">
                <a:defRPr>
                  <a:latin typeface="+mj-lt"/>
                  <a:ea typeface="+mj-ea"/>
                  <a:cs typeface="+mj-cs"/>
                  <a:sym typeface="Helvetica"/>
                </a:defRPr>
              </a:lvl5pPr>
              <a:lvl6pPr indent="2286000">
                <a:defRPr>
                  <a:latin typeface="+mj-lt"/>
                  <a:ea typeface="+mj-ea"/>
                  <a:cs typeface="+mj-cs"/>
                  <a:sym typeface="Helvetica"/>
                </a:defRPr>
              </a:lvl6pPr>
              <a:lvl7pPr indent="2743200">
                <a:defRPr>
                  <a:latin typeface="+mj-lt"/>
                  <a:ea typeface="+mj-ea"/>
                  <a:cs typeface="+mj-cs"/>
                  <a:sym typeface="Helvetica"/>
                </a:defRPr>
              </a:lvl7pPr>
              <a:lvl8pPr indent="3200400">
                <a:defRPr>
                  <a:latin typeface="+mj-lt"/>
                  <a:ea typeface="+mj-ea"/>
                  <a:cs typeface="+mj-cs"/>
                  <a:sym typeface="Helvetica"/>
                </a:defRPr>
              </a:lvl8pPr>
              <a:lvl9pPr indent="3657600">
                <a:defRPr>
                  <a:latin typeface="+mj-lt"/>
                  <a:ea typeface="+mj-ea"/>
                  <a:cs typeface="+mj-cs"/>
                  <a:sym typeface="Helvetica"/>
                </a:defRPr>
              </a:lvl9pPr>
            </a:lstStyle>
            <a:p>
              <a:pPr lvl="0" algn="just">
                <a:lnSpc>
                  <a:spcPct val="150000"/>
                </a:lnSpc>
              </a:pPr>
              <a:endParaRPr sz="225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96925" y="2910819"/>
            <a:ext cx="3231356" cy="870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sz="3375" b="1" dirty="0">
                <a:solidFill>
                  <a:srgbClr val="70C0B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课堂变式练</a:t>
            </a:r>
            <a:endParaRPr lang="zh-CN" sz="3375" b="1" dirty="0">
              <a:solidFill>
                <a:srgbClr val="70C0B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襄阳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人生重要关头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需要我们做出选择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请综合探究下面两则材料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说说你从中得到的启示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材料一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钱学森经历了重重的艰难险阻后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终于回到了祖国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回国后他受到了最高规格的待遇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主席经常和他在一起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讨论国家以后的发展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主席曾经问过钱学森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为什么要执意回国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美国的待遇这么好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回来后悔吗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钱学森异常认真地说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苟利国家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不求富贵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八个字掷地有声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听者无不为其鼓掌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材料二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2018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日下午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在边境扫雷行动中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面对复杂雷场中的不明爆炸物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杜富国对战友大喊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你退后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让我来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!”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在进一步查明情况时突遇爆炸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他英勇负伤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失去双手和双眼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同组战友安然无恙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我只是做了一个军人应该做的选择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这个阳光帅气的小伙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对雷场救下战友这个选择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从未后悔过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人生应当选择为祖国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为他人奉献才不会后悔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吉林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依据下面材料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概述中国通讯方式的发展状况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材料一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书何处达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归雁洛阳边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(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王湾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次北固山下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烽火连三月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家书抵万金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杜甫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春望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马上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相逢无纸笔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凭君传语报平安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岑参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逢入京使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材料二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2577" y="2418053"/>
            <a:ext cx="6586143" cy="249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2413" y="1496378"/>
            <a:ext cx="8639175" cy="610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25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en-US" sz="2250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真题试做</a:t>
            </a:r>
            <a:endParaRPr lang="zh-CN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Shape 16870"/>
          <p:cNvSpPr/>
          <p:nvPr/>
        </p:nvSpPr>
        <p:spPr>
          <a:xfrm>
            <a:off x="252413" y="1649730"/>
            <a:ext cx="388620" cy="3481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589" y="10440"/>
                </a:moveTo>
                <a:cubicBezTo>
                  <a:pt x="5254" y="10440"/>
                  <a:pt x="1751" y="11880"/>
                  <a:pt x="1751" y="11880"/>
                </a:cubicBezTo>
                <a:cubicBezTo>
                  <a:pt x="1751" y="13320"/>
                  <a:pt x="1751" y="13320"/>
                  <a:pt x="1751" y="13320"/>
                </a:cubicBezTo>
                <a:cubicBezTo>
                  <a:pt x="1751" y="13320"/>
                  <a:pt x="5254" y="11880"/>
                  <a:pt x="7589" y="11880"/>
                </a:cubicBezTo>
                <a:cubicBezTo>
                  <a:pt x="8757" y="11880"/>
                  <a:pt x="9632" y="13320"/>
                  <a:pt x="9632" y="13320"/>
                </a:cubicBezTo>
                <a:cubicBezTo>
                  <a:pt x="9632" y="11880"/>
                  <a:pt x="9632" y="11880"/>
                  <a:pt x="9632" y="11880"/>
                </a:cubicBezTo>
                <a:cubicBezTo>
                  <a:pt x="9632" y="11880"/>
                  <a:pt x="8757" y="10440"/>
                  <a:pt x="7589" y="10440"/>
                </a:cubicBezTo>
                <a:close/>
                <a:moveTo>
                  <a:pt x="7589" y="12600"/>
                </a:moveTo>
                <a:cubicBezTo>
                  <a:pt x="5254" y="12600"/>
                  <a:pt x="1751" y="14040"/>
                  <a:pt x="1751" y="14040"/>
                </a:cubicBezTo>
                <a:cubicBezTo>
                  <a:pt x="1751" y="15660"/>
                  <a:pt x="1751" y="15660"/>
                  <a:pt x="1751" y="15660"/>
                </a:cubicBezTo>
                <a:cubicBezTo>
                  <a:pt x="1751" y="15660"/>
                  <a:pt x="5254" y="14040"/>
                  <a:pt x="7589" y="14040"/>
                </a:cubicBezTo>
                <a:cubicBezTo>
                  <a:pt x="8757" y="14040"/>
                  <a:pt x="9632" y="15660"/>
                  <a:pt x="9632" y="15660"/>
                </a:cubicBezTo>
                <a:cubicBezTo>
                  <a:pt x="9632" y="14040"/>
                  <a:pt x="9632" y="14040"/>
                  <a:pt x="9632" y="14040"/>
                </a:cubicBezTo>
                <a:cubicBezTo>
                  <a:pt x="9632" y="14040"/>
                  <a:pt x="8757" y="12600"/>
                  <a:pt x="7589" y="12600"/>
                </a:cubicBezTo>
                <a:close/>
                <a:moveTo>
                  <a:pt x="7589" y="5940"/>
                </a:moveTo>
                <a:cubicBezTo>
                  <a:pt x="5254" y="5940"/>
                  <a:pt x="1751" y="7380"/>
                  <a:pt x="1751" y="7380"/>
                </a:cubicBezTo>
                <a:cubicBezTo>
                  <a:pt x="1751" y="9000"/>
                  <a:pt x="1751" y="9000"/>
                  <a:pt x="1751" y="9000"/>
                </a:cubicBezTo>
                <a:cubicBezTo>
                  <a:pt x="1751" y="9000"/>
                  <a:pt x="5254" y="7380"/>
                  <a:pt x="7589" y="7380"/>
                </a:cubicBezTo>
                <a:cubicBezTo>
                  <a:pt x="8757" y="7380"/>
                  <a:pt x="9632" y="9000"/>
                  <a:pt x="9632" y="9000"/>
                </a:cubicBezTo>
                <a:cubicBezTo>
                  <a:pt x="9632" y="7380"/>
                  <a:pt x="9632" y="7380"/>
                  <a:pt x="9632" y="7380"/>
                </a:cubicBezTo>
                <a:cubicBezTo>
                  <a:pt x="9632" y="7380"/>
                  <a:pt x="8757" y="5940"/>
                  <a:pt x="7589" y="5940"/>
                </a:cubicBezTo>
                <a:close/>
                <a:moveTo>
                  <a:pt x="7589" y="8280"/>
                </a:moveTo>
                <a:cubicBezTo>
                  <a:pt x="5254" y="8280"/>
                  <a:pt x="1751" y="9720"/>
                  <a:pt x="1751" y="9720"/>
                </a:cubicBezTo>
                <a:cubicBezTo>
                  <a:pt x="1751" y="11160"/>
                  <a:pt x="1751" y="11160"/>
                  <a:pt x="1751" y="11160"/>
                </a:cubicBezTo>
                <a:cubicBezTo>
                  <a:pt x="1751" y="11160"/>
                  <a:pt x="5254" y="9720"/>
                  <a:pt x="7589" y="9720"/>
                </a:cubicBezTo>
                <a:cubicBezTo>
                  <a:pt x="8757" y="9720"/>
                  <a:pt x="9632" y="11160"/>
                  <a:pt x="9632" y="11160"/>
                </a:cubicBezTo>
                <a:cubicBezTo>
                  <a:pt x="9632" y="9720"/>
                  <a:pt x="9632" y="9720"/>
                  <a:pt x="9632" y="9720"/>
                </a:cubicBezTo>
                <a:cubicBezTo>
                  <a:pt x="9632" y="9720"/>
                  <a:pt x="8757" y="8280"/>
                  <a:pt x="7589" y="8280"/>
                </a:cubicBezTo>
                <a:close/>
                <a:moveTo>
                  <a:pt x="7589" y="3780"/>
                </a:moveTo>
                <a:cubicBezTo>
                  <a:pt x="5254" y="3780"/>
                  <a:pt x="1751" y="5220"/>
                  <a:pt x="1751" y="5220"/>
                </a:cubicBezTo>
                <a:cubicBezTo>
                  <a:pt x="1751" y="6660"/>
                  <a:pt x="1751" y="6660"/>
                  <a:pt x="1751" y="6660"/>
                </a:cubicBezTo>
                <a:cubicBezTo>
                  <a:pt x="1751" y="6660"/>
                  <a:pt x="5254" y="5220"/>
                  <a:pt x="7589" y="5220"/>
                </a:cubicBezTo>
                <a:cubicBezTo>
                  <a:pt x="8757" y="5220"/>
                  <a:pt x="9632" y="6660"/>
                  <a:pt x="9632" y="6660"/>
                </a:cubicBezTo>
                <a:cubicBezTo>
                  <a:pt x="9632" y="5220"/>
                  <a:pt x="9632" y="5220"/>
                  <a:pt x="9632" y="5220"/>
                </a:cubicBezTo>
                <a:cubicBezTo>
                  <a:pt x="9632" y="5220"/>
                  <a:pt x="8757" y="3780"/>
                  <a:pt x="7589" y="3780"/>
                </a:cubicBezTo>
                <a:close/>
                <a:moveTo>
                  <a:pt x="11968" y="5220"/>
                </a:moveTo>
                <a:cubicBezTo>
                  <a:pt x="11968" y="6660"/>
                  <a:pt x="11968" y="6660"/>
                  <a:pt x="11968" y="6660"/>
                </a:cubicBezTo>
                <a:cubicBezTo>
                  <a:pt x="11968" y="6660"/>
                  <a:pt x="12843" y="5220"/>
                  <a:pt x="13865" y="5220"/>
                </a:cubicBezTo>
                <a:cubicBezTo>
                  <a:pt x="16200" y="5220"/>
                  <a:pt x="19703" y="6660"/>
                  <a:pt x="19703" y="6660"/>
                </a:cubicBezTo>
                <a:cubicBezTo>
                  <a:pt x="19703" y="5220"/>
                  <a:pt x="19703" y="5220"/>
                  <a:pt x="19703" y="5220"/>
                </a:cubicBezTo>
                <a:cubicBezTo>
                  <a:pt x="19703" y="5220"/>
                  <a:pt x="16200" y="3780"/>
                  <a:pt x="13865" y="3780"/>
                </a:cubicBezTo>
                <a:cubicBezTo>
                  <a:pt x="12843" y="3780"/>
                  <a:pt x="11968" y="5220"/>
                  <a:pt x="11968" y="5220"/>
                </a:cubicBezTo>
                <a:close/>
                <a:moveTo>
                  <a:pt x="11968" y="7380"/>
                </a:moveTo>
                <a:cubicBezTo>
                  <a:pt x="11968" y="9000"/>
                  <a:pt x="11968" y="9000"/>
                  <a:pt x="11968" y="9000"/>
                </a:cubicBezTo>
                <a:cubicBezTo>
                  <a:pt x="11968" y="9000"/>
                  <a:pt x="12843" y="7380"/>
                  <a:pt x="13865" y="7380"/>
                </a:cubicBezTo>
                <a:cubicBezTo>
                  <a:pt x="16200" y="7380"/>
                  <a:pt x="19703" y="9000"/>
                  <a:pt x="19703" y="9000"/>
                </a:cubicBezTo>
                <a:cubicBezTo>
                  <a:pt x="19703" y="7380"/>
                  <a:pt x="19703" y="7380"/>
                  <a:pt x="19703" y="7380"/>
                </a:cubicBezTo>
                <a:cubicBezTo>
                  <a:pt x="19703" y="7380"/>
                  <a:pt x="16200" y="5940"/>
                  <a:pt x="13865" y="5940"/>
                </a:cubicBezTo>
                <a:cubicBezTo>
                  <a:pt x="12843" y="5940"/>
                  <a:pt x="11968" y="7380"/>
                  <a:pt x="11968" y="7380"/>
                </a:cubicBezTo>
                <a:close/>
                <a:moveTo>
                  <a:pt x="11968" y="9720"/>
                </a:moveTo>
                <a:cubicBezTo>
                  <a:pt x="11968" y="11160"/>
                  <a:pt x="11968" y="11160"/>
                  <a:pt x="11968" y="11160"/>
                </a:cubicBezTo>
                <a:cubicBezTo>
                  <a:pt x="11968" y="11160"/>
                  <a:pt x="12843" y="9720"/>
                  <a:pt x="13865" y="9720"/>
                </a:cubicBezTo>
                <a:cubicBezTo>
                  <a:pt x="16200" y="9720"/>
                  <a:pt x="19703" y="11160"/>
                  <a:pt x="19703" y="11160"/>
                </a:cubicBezTo>
                <a:cubicBezTo>
                  <a:pt x="19703" y="9720"/>
                  <a:pt x="19703" y="9720"/>
                  <a:pt x="19703" y="9720"/>
                </a:cubicBezTo>
                <a:cubicBezTo>
                  <a:pt x="19703" y="9720"/>
                  <a:pt x="16200" y="8280"/>
                  <a:pt x="13865" y="8280"/>
                </a:cubicBezTo>
                <a:cubicBezTo>
                  <a:pt x="12843" y="8280"/>
                  <a:pt x="11968" y="9720"/>
                  <a:pt x="11968" y="9720"/>
                </a:cubicBezTo>
                <a:close/>
                <a:moveTo>
                  <a:pt x="11968" y="14040"/>
                </a:moveTo>
                <a:cubicBezTo>
                  <a:pt x="11968" y="15660"/>
                  <a:pt x="11968" y="15660"/>
                  <a:pt x="11968" y="15660"/>
                </a:cubicBezTo>
                <a:cubicBezTo>
                  <a:pt x="11968" y="15660"/>
                  <a:pt x="12843" y="14040"/>
                  <a:pt x="13865" y="14040"/>
                </a:cubicBezTo>
                <a:cubicBezTo>
                  <a:pt x="16200" y="14040"/>
                  <a:pt x="19703" y="15660"/>
                  <a:pt x="19703" y="15660"/>
                </a:cubicBezTo>
                <a:cubicBezTo>
                  <a:pt x="19703" y="14040"/>
                  <a:pt x="19703" y="14040"/>
                  <a:pt x="19703" y="14040"/>
                </a:cubicBezTo>
                <a:cubicBezTo>
                  <a:pt x="19703" y="14040"/>
                  <a:pt x="16200" y="12600"/>
                  <a:pt x="13865" y="12600"/>
                </a:cubicBezTo>
                <a:cubicBezTo>
                  <a:pt x="12843" y="12600"/>
                  <a:pt x="11968" y="14040"/>
                  <a:pt x="11968" y="14040"/>
                </a:cubicBezTo>
                <a:close/>
                <a:moveTo>
                  <a:pt x="11968" y="11880"/>
                </a:moveTo>
                <a:cubicBezTo>
                  <a:pt x="11968" y="13320"/>
                  <a:pt x="11968" y="13320"/>
                  <a:pt x="11968" y="13320"/>
                </a:cubicBezTo>
                <a:cubicBezTo>
                  <a:pt x="11968" y="13320"/>
                  <a:pt x="12843" y="11880"/>
                  <a:pt x="13865" y="11880"/>
                </a:cubicBezTo>
                <a:cubicBezTo>
                  <a:pt x="16200" y="11880"/>
                  <a:pt x="19703" y="13320"/>
                  <a:pt x="19703" y="13320"/>
                </a:cubicBezTo>
                <a:cubicBezTo>
                  <a:pt x="19703" y="11880"/>
                  <a:pt x="19703" y="11880"/>
                  <a:pt x="19703" y="11880"/>
                </a:cubicBezTo>
                <a:cubicBezTo>
                  <a:pt x="19703" y="11880"/>
                  <a:pt x="16200" y="10440"/>
                  <a:pt x="13865" y="10440"/>
                </a:cubicBezTo>
                <a:cubicBezTo>
                  <a:pt x="12843" y="10440"/>
                  <a:pt x="11968" y="11880"/>
                  <a:pt x="11968" y="11880"/>
                </a:cubicBezTo>
                <a:close/>
                <a:moveTo>
                  <a:pt x="13573" y="0"/>
                </a:moveTo>
                <a:cubicBezTo>
                  <a:pt x="11384" y="0"/>
                  <a:pt x="10800" y="3060"/>
                  <a:pt x="10800" y="3060"/>
                </a:cubicBezTo>
                <a:cubicBezTo>
                  <a:pt x="10800" y="3060"/>
                  <a:pt x="10216" y="0"/>
                  <a:pt x="7881" y="0"/>
                </a:cubicBezTo>
                <a:cubicBezTo>
                  <a:pt x="2919" y="0"/>
                  <a:pt x="0" y="2340"/>
                  <a:pt x="0" y="2340"/>
                </a:cubicBezTo>
                <a:cubicBezTo>
                  <a:pt x="0" y="20700"/>
                  <a:pt x="0" y="20700"/>
                  <a:pt x="0" y="20700"/>
                </a:cubicBezTo>
                <a:cubicBezTo>
                  <a:pt x="0" y="20700"/>
                  <a:pt x="4670" y="19980"/>
                  <a:pt x="7881" y="19980"/>
                </a:cubicBezTo>
                <a:cubicBezTo>
                  <a:pt x="8465" y="19980"/>
                  <a:pt x="9049" y="20160"/>
                  <a:pt x="9486" y="20340"/>
                </a:cubicBezTo>
                <a:cubicBezTo>
                  <a:pt x="9341" y="20520"/>
                  <a:pt x="9341" y="20520"/>
                  <a:pt x="9341" y="20700"/>
                </a:cubicBezTo>
                <a:cubicBezTo>
                  <a:pt x="9341" y="21240"/>
                  <a:pt x="9924" y="21600"/>
                  <a:pt x="10800" y="21600"/>
                </a:cubicBezTo>
                <a:cubicBezTo>
                  <a:pt x="11530" y="21600"/>
                  <a:pt x="12259" y="21240"/>
                  <a:pt x="12259" y="20700"/>
                </a:cubicBezTo>
                <a:cubicBezTo>
                  <a:pt x="12259" y="20520"/>
                  <a:pt x="12114" y="20520"/>
                  <a:pt x="12114" y="20340"/>
                </a:cubicBezTo>
                <a:cubicBezTo>
                  <a:pt x="12551" y="20160"/>
                  <a:pt x="12989" y="19980"/>
                  <a:pt x="13573" y="19980"/>
                </a:cubicBezTo>
                <a:cubicBezTo>
                  <a:pt x="16784" y="19980"/>
                  <a:pt x="21600" y="20700"/>
                  <a:pt x="21600" y="20700"/>
                </a:cubicBezTo>
                <a:cubicBezTo>
                  <a:pt x="21600" y="2340"/>
                  <a:pt x="21600" y="2340"/>
                  <a:pt x="21600" y="2340"/>
                </a:cubicBezTo>
                <a:cubicBezTo>
                  <a:pt x="21600" y="2340"/>
                  <a:pt x="18535" y="0"/>
                  <a:pt x="13573" y="0"/>
                </a:cubicBezTo>
                <a:close/>
                <a:moveTo>
                  <a:pt x="10216" y="19980"/>
                </a:moveTo>
                <a:cubicBezTo>
                  <a:pt x="10216" y="19980"/>
                  <a:pt x="9632" y="17280"/>
                  <a:pt x="7151" y="17280"/>
                </a:cubicBezTo>
                <a:cubicBezTo>
                  <a:pt x="4816" y="17280"/>
                  <a:pt x="1168" y="19260"/>
                  <a:pt x="1168" y="19260"/>
                </a:cubicBezTo>
                <a:cubicBezTo>
                  <a:pt x="1168" y="3420"/>
                  <a:pt x="1168" y="3420"/>
                  <a:pt x="1168" y="3420"/>
                </a:cubicBezTo>
                <a:cubicBezTo>
                  <a:pt x="1168" y="3420"/>
                  <a:pt x="2919" y="1260"/>
                  <a:pt x="7735" y="1260"/>
                </a:cubicBezTo>
                <a:cubicBezTo>
                  <a:pt x="9632" y="1260"/>
                  <a:pt x="10216" y="4140"/>
                  <a:pt x="10216" y="4140"/>
                </a:cubicBezTo>
                <a:lnTo>
                  <a:pt x="10216" y="19980"/>
                </a:lnTo>
                <a:close/>
                <a:moveTo>
                  <a:pt x="20432" y="19260"/>
                </a:moveTo>
                <a:cubicBezTo>
                  <a:pt x="20432" y="19260"/>
                  <a:pt x="16784" y="17280"/>
                  <a:pt x="14303" y="17280"/>
                </a:cubicBezTo>
                <a:cubicBezTo>
                  <a:pt x="11968" y="17280"/>
                  <a:pt x="11384" y="19980"/>
                  <a:pt x="11384" y="19980"/>
                </a:cubicBezTo>
                <a:cubicBezTo>
                  <a:pt x="11384" y="4140"/>
                  <a:pt x="11384" y="4140"/>
                  <a:pt x="11384" y="4140"/>
                </a:cubicBezTo>
                <a:cubicBezTo>
                  <a:pt x="11384" y="4140"/>
                  <a:pt x="11968" y="1260"/>
                  <a:pt x="13719" y="1260"/>
                </a:cubicBezTo>
                <a:cubicBezTo>
                  <a:pt x="18535" y="1260"/>
                  <a:pt x="20432" y="3420"/>
                  <a:pt x="20432" y="3420"/>
                </a:cubicBezTo>
                <a:lnTo>
                  <a:pt x="20432" y="19260"/>
                </a:lnTo>
                <a:close/>
              </a:path>
            </a:pathLst>
          </a:custGeom>
          <a:solidFill>
            <a:srgbClr val="ED7D31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50000"/>
              </a:lnSpc>
            </a:pPr>
            <a:endParaRPr sz="210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2413" y="1997869"/>
            <a:ext cx="863917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样题</a:t>
            </a:r>
            <a:r>
              <a:rPr lang="en-US" altLang="zh-CN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(2019•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内江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语言运用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阅读下面材料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谈谈你对“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996”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的看法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要求观点明确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理由充分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</a:t>
            </a:r>
            <a:r>
              <a:rPr lang="en-US" altLang="zh-CN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】“996”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工作制是指工作日早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点上班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晚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点下班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中午和傍晚休息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小时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或不到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总计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小时以上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并且一周工作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天的工作制度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</a:t>
            </a:r>
            <a:r>
              <a:rPr lang="en-US" altLang="zh-CN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】2019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11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日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,《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人民日报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针对“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996”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发表评论员文章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强制加班不应成为企业文化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》;4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12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日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阿里巴巴通过其官方微信号分享了马云有关“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996”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的一些观点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当天下午马云再度回应“任何公司不应该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也不能强制员工‘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996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’”｡</a:t>
            </a:r>
            <a:endParaRPr lang="en-US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材料三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1994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中国正式接入互联网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互联网大大提高了通讯水平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也改变着人们的生产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娱乐方式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与日常生活的关系日益密切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中国互联网开始进入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5G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时代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｡5G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网络将带来高速率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低延时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可靠安全的增强型网络服务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中国的通讯方式在不断地发展进步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在古代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通讯以书信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烽火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传语等为主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;20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世纪以来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我国逐步进入了电子通讯时代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通讯变得愈加方便与快捷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;1994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年接入互联网后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通讯水平大大提高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进入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5G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时代后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中国通讯水平将更高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通讯将更快更安全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安顺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根据下面三则材料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简要概括军事题材影视作品受到观众欢迎的原因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近年来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战狼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2》《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红海行动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等为代表的一批军事题材电影既叫好又叫座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受到广大观众的追捧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这些主旋律影片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不同于那些脂粉气十足的青春偶像剧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故弄玄虚的魔幻剧和无病呻吟的家庭伦理剧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为当下的中国影视作品注入了更多的阳刚之气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影片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空天猎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展现了我军新型战机自如地穿梭于狭窄山谷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并通过截获目标辐射源的方式探测到潜藏在夜幕里的敌方导弹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对其进行精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准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4939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打击的场景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红海行动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则展示了我国海军战舰远程指挥作战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快速拦截导弹以及投放无人机的强大功能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观众看后热血沸腾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连连赞叹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厉害了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我的国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!”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讲好当代中国军人的故事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塑造彰显新时代精神的新英雄形象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是广大军事题材作品创作者的共同目标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如前几年热播的电视剧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士兵突击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中的许三多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没有传统军人的棱角与强势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憨厚本分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重感情轻荣誉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电影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战狼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中的冷锋也同样如此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看重友谊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爱情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不计较个人得失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荣利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他们不同于以往作品中“高大全式”的英雄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也不同于虚假抗日“神剧”里的“痞子式”英雄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这些“接地气”的人物形象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显然更能引发观众的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共鸣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①为当下的中国影视作品注入了更多的阳刚之气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endParaRPr lang="en-US" altLang="zh-CN" sz="2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展示了我国军事力量的强大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endParaRPr lang="en-US" altLang="zh-CN" sz="2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塑造彰显新时代精神的新英雄形象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天津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阅读下面材料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回答问题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近年来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我国相关部门实施有效管控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进一步提高了海洋维权巡航执法的时空覆盖率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有力保障了我国海洋国土安全和海上通道安全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我国海洋权益维护和海上安全保障能力进一步加强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在各国海军中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每艘军舰通常以一个海军基地为“母港”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结束任务后回到这个“家”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与陆军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空军基地相比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各国的海军基地都占地更广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功能更复杂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军舰在这里加油装弹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补充物资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检查修理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海军官兵在这里得到充分休整和训练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材料三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为全面遏止海洋生态环境恶化趋势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中国海洋管理部门通过健全海域有偿使用制度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创建海洋生态文明示范区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推进“蓝色海湾”“生态岛礁”重大工程建设等措施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加快了构建海洋生态文明新格局的步伐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中国海洋经济发展情况统计表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1856" y="3514489"/>
            <a:ext cx="4907584" cy="22341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上面四则材料中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与“建设海洋强国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我们在路上”这个主题无关的一则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根据上面相关材料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概括我国在海洋强国建设过程中取得的成就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我国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海洋权益维护和海上安全保障能力进一步加强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我国构建海洋生态文明新格局的步伐不断加快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三年来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我国海洋经济在渔业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生物医药业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电力业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旅游业等方面的年收入均逐年增长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3126" y="2100436"/>
            <a:ext cx="9829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材料二</a:t>
            </a:r>
            <a:endParaRPr lang="zh-CN" altLang="en-US" sz="21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53435"/>
            <a:ext cx="8639033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</a:t>
            </a:r>
            <a:r>
              <a:rPr lang="en-US" altLang="zh-CN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3】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关于“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996”,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同上众说纷纭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有人赞同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有人反对</a:t>
            </a:r>
            <a:r>
              <a:rPr lang="en-US" altLang="zh-CN" sz="21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1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赞同</a:t>
            </a:r>
            <a:r>
              <a:rPr lang="zh-CN" altLang="en-US" sz="21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1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我赞同“</a:t>
            </a:r>
            <a:r>
              <a:rPr lang="en-US" altLang="zh-CN" sz="21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996”,</a:t>
            </a:r>
            <a:r>
              <a:rPr lang="zh-CN" altLang="en-US" sz="21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因为你不付出超越别人的努力和时间就不能获得成功</a:t>
            </a:r>
            <a:r>
              <a:rPr lang="en-US" altLang="zh-CN" sz="21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,“996”</a:t>
            </a:r>
            <a:r>
              <a:rPr lang="zh-CN" altLang="en-US" sz="21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就是你超越别人的付出</a:t>
            </a:r>
            <a:r>
              <a:rPr lang="en-US" altLang="zh-CN" sz="21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反对示例</a:t>
            </a:r>
            <a:r>
              <a:rPr lang="en-US" altLang="zh-CN" sz="21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我反对“</a:t>
            </a:r>
            <a:r>
              <a:rPr lang="en-US" altLang="zh-CN" sz="21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996”,</a:t>
            </a:r>
            <a:r>
              <a:rPr lang="zh-CN" altLang="en-US" sz="21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因为“</a:t>
            </a:r>
            <a:r>
              <a:rPr lang="en-US" altLang="zh-CN" sz="21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996”</a:t>
            </a:r>
            <a:r>
              <a:rPr lang="zh-CN" altLang="en-US" sz="21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就是透支健康</a:t>
            </a:r>
            <a:r>
              <a:rPr lang="en-US" altLang="zh-CN" sz="21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透支未来</a:t>
            </a:r>
            <a:r>
              <a:rPr lang="en-US" altLang="zh-CN" sz="21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这恰恰是对奋斗者的伤害</a:t>
            </a:r>
            <a:r>
              <a:rPr lang="en-US" altLang="zh-CN" sz="21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kern="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2562" y="1571625"/>
            <a:ext cx="8639033" cy="154559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本题考查针对社会热点问题提出自己的见解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对于“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996”,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可以赞成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也可以反对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只要言之有据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能自圆其说即可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阐述理由时要体现逻辑的严谨周密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53435"/>
            <a:ext cx="8639033" cy="4939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利用所给材料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续写两个句子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内容贴切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句式与所给示例相同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坚韧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爱国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诚信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奋斗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苏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武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牧羊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屈原投江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商鞅立木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曾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子烹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彘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愚公移山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精忠报国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闻鸡起舞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老骥伏枥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言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九鼎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诺千金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头悬梁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锥刺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勒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燕然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射天狼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凌绝顶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济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沧海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愚公移山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苏武牧羊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头悬梁锥刺股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中华民族向来具有坚韧的美好品德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示例一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屈原投江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精忠报国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勒燕然射天狼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中华民族向来具有爱国的美好品德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示例二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商鞅立木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曾子烹彘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言九鼎诺千金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中华民族向来具有诚信的美好品德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示例三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老骥伏枥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闻鸡起舞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凌绝顶济沧海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中华民族向来具有奋斗的美好品德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2562" y="1571625"/>
            <a:ext cx="8639033" cy="154559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本题考查语言表达连贯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准确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观察所给材料及示例可知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可从“爱国”“诚信”“奋斗”中任选两个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然后分别从材料中找出与之相关的三个典故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按照示例句式仿写即可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样题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(2018•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内江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语言运用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世界环境日为每年的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它反映了世界各国人民对环境问题的认识和态度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表达了人类对美好环境的向往和追求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中国生态环境部发布了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2018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年环境日主题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美丽中国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我是行动者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｡”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请你结合今年的环境日主题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拟写一则宣传标语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美丽家园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需要你我共同行动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携手行动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建设美丽中国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6132" y="4968733"/>
            <a:ext cx="8639033" cy="154559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本题考查拟写宣传标语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本题应先理解题目的要求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扣住主题中的关键字词来写出有感染力的宣传标语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围绕“美丽”和“行动”来写即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5228</Words>
  <Application>WPS 演示</Application>
  <PresentationFormat>在屏幕上显示</PresentationFormat>
  <Paragraphs>165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Times New Roman</vt:lpstr>
      <vt:lpstr>微软雅黑</vt:lpstr>
      <vt:lpstr>Helvetica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2020-02-24T05:06:10Z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