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43"/>
  </p:notesMasterIdLst>
  <p:sldIdLst>
    <p:sldId id="256" r:id="rId3"/>
    <p:sldId id="257" r:id="rId4"/>
    <p:sldId id="295" r:id="rId5"/>
    <p:sldId id="296" r:id="rId6"/>
    <p:sldId id="279" r:id="rId7"/>
    <p:sldId id="297" r:id="rId8"/>
    <p:sldId id="275" r:id="rId9"/>
    <p:sldId id="278" r:id="rId10"/>
    <p:sldId id="281" r:id="rId11"/>
    <p:sldId id="298" r:id="rId12"/>
    <p:sldId id="299" r:id="rId13"/>
    <p:sldId id="286" r:id="rId14"/>
    <p:sldId id="277" r:id="rId15"/>
    <p:sldId id="276" r:id="rId16"/>
    <p:sldId id="274" r:id="rId17"/>
    <p:sldId id="334" r:id="rId18"/>
    <p:sldId id="290" r:id="rId19"/>
    <p:sldId id="285" r:id="rId20"/>
    <p:sldId id="289" r:id="rId21"/>
    <p:sldId id="282" r:id="rId22"/>
    <p:sldId id="287" r:id="rId23"/>
    <p:sldId id="283" r:id="rId24"/>
    <p:sldId id="288" r:id="rId25"/>
    <p:sldId id="291" r:id="rId26"/>
    <p:sldId id="292" r:id="rId27"/>
    <p:sldId id="360" r:id="rId28"/>
    <p:sldId id="294" r:id="rId29"/>
    <p:sldId id="361" r:id="rId30"/>
    <p:sldId id="262" r:id="rId31"/>
    <p:sldId id="263" r:id="rId32"/>
    <p:sldId id="265" r:id="rId33"/>
    <p:sldId id="385" r:id="rId34"/>
    <p:sldId id="376" r:id="rId35"/>
    <p:sldId id="259" r:id="rId36"/>
    <p:sldId id="267" r:id="rId37"/>
    <p:sldId id="380" r:id="rId38"/>
    <p:sldId id="377" r:id="rId39"/>
    <p:sldId id="260" r:id="rId40"/>
    <p:sldId id="264" r:id="rId41"/>
    <p:sldId id="266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9" autoAdjust="0"/>
    <p:restoredTop sz="94660"/>
  </p:normalViewPr>
  <p:slideViewPr>
    <p:cSldViewPr snapToGrid="0" showGuides="1">
      <p:cViewPr varScale="1">
        <p:scale>
          <a:sx n="59" d="100"/>
          <a:sy n="59" d="100"/>
        </p:scale>
        <p:origin x="-102" y="-606"/>
      </p:cViewPr>
      <p:guideLst>
        <p:guide orient="horz" pos="216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C9A399-B9D1-454D-B79C-2F699687FABD}" type="datetimeFigureOut">
              <a:rPr lang="zh-CN" altLang="en-US" smtClean="0"/>
              <a:t>2021-5-5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0E8B86-B8FD-403A-AC69-6BFD13BFC96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840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3365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2603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8578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5193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57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7390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16981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4872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19124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3570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607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296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1599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6625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5378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73604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2781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7007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4808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04319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33284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571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0941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3315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6140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8946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97839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80529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43030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39872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063212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262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1074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7330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737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11852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3863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7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7D65-3AA4-45A4-A6E2-ABCE29FF7D50}" type="datetimeFigureOut">
              <a:rPr lang="zh-CN" altLang="en-US" smtClean="0"/>
              <a:t>2021-5-5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BECE8-91DB-4B6D-9A05-6D533AA15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7D65-3AA4-45A4-A6E2-ABCE29FF7D50}" type="datetimeFigureOut">
              <a:rPr lang="zh-CN" altLang="en-US" smtClean="0"/>
              <a:t>2021-5-5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BECE8-91DB-4B6D-9A05-6D533AA15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5E7D65-3AA4-45A4-A6E2-ABCE29FF7D50}" type="datetimeFigureOut">
              <a:rPr lang="zh-CN" altLang="en-US" smtClean="0"/>
              <a:t>2021-5-5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CBECE8-91DB-4B6D-9A05-6D533AA15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E7D65-3AA4-45A4-A6E2-ABCE29FF7D50}" type="datetimeFigureOut">
              <a:rPr lang="zh-CN" altLang="en-US" smtClean="0"/>
              <a:t>2021-5-5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BECE8-91DB-4B6D-9A05-6D533AA15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E7D65-3AA4-45A4-A6E2-ABCE29FF7D50}" type="datetimeFigureOut">
              <a:rPr lang="zh-CN" altLang="en-US" smtClean="0"/>
              <a:t>2021-5-5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CBECE8-91DB-4B6D-9A05-6D533AA15E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3304032"/>
              <a:ext cx="12192001" cy="3553968"/>
            </a:xfrm>
            <a:prstGeom prst="rect">
              <a:avLst/>
            </a:prstGeom>
          </p:spPr>
        </p:pic>
      </p:grpSp>
      <p:sp>
        <p:nvSpPr>
          <p:cNvPr id="12" name="文本框 4"/>
          <p:cNvSpPr txBox="1"/>
          <p:nvPr/>
        </p:nvSpPr>
        <p:spPr>
          <a:xfrm>
            <a:off x="3813949" y="1900487"/>
            <a:ext cx="4564380" cy="1861185"/>
          </a:xfrm>
          <a:prstGeom prst="rect">
            <a:avLst/>
          </a:prstGeom>
          <a:noFill/>
          <a:ln w="12700">
            <a:noFill/>
            <a:prstDash val="lgDash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1500">
                <a:solidFill>
                  <a:srgbClr val="857255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六国论</a:t>
            </a:r>
          </a:p>
        </p:txBody>
      </p:sp>
      <p:sp>
        <p:nvSpPr>
          <p:cNvPr id="15" name="文本框 6"/>
          <p:cNvSpPr txBox="1"/>
          <p:nvPr/>
        </p:nvSpPr>
        <p:spPr>
          <a:xfrm>
            <a:off x="7765415" y="4137025"/>
            <a:ext cx="13150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sz="3600">
                <a:solidFill>
                  <a:srgbClr val="8572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苏洵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6" y="0"/>
            <a:ext cx="12192001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6410" y="273685"/>
            <a:ext cx="10497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苏洵的《六国论》分析六国被秦所灭的原因是？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0050" y="1014730"/>
            <a:ext cx="113912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eaLnBrk="1" hangingPunct="1"/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六国</a:t>
            </a:r>
            <a:r>
              <a:rPr lang="zh-CN" altLang="en-US" sz="36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破灭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，非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兵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不利，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战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善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弊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</a:t>
            </a:r>
            <a:r>
              <a:rPr lang="zh-CN" altLang="en-US" sz="36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赂秦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。赂秦而力亏，破灭之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道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也。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或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曰：六国</a:t>
            </a:r>
            <a:r>
              <a:rPr lang="zh-CN" altLang="en-US" sz="36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互丧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率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赂秦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耶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？曰：不赂者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赂者丧。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盖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失强援，不能独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完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。故曰：弊在赂秦也。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3995" y="3514090"/>
            <a:ext cx="1176210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六国的灭亡，不是（因为他们的）武器不锋利，仗打得不好，弊端在于用土地来贿赂秦国。拿土地贿赂秦国亏损了自己的力量，（这就）是灭亡的原因。有人问：“六国相继灭亡，都是因为贿赂秦国吗？”（回答）说：“不贿赂秦国的国家因为贿赂秦国的国家而灭亡。原因是不贿赂秦国的国家失掉了强有力的外援，不能独自保全。所以说：弊病在于贿赂秦国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6895" y="223520"/>
            <a:ext cx="4919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六国被秦所灭的原因：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0835" y="1262380"/>
            <a:ext cx="4320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Calibri" panose="020F0502020204030204" charset="0"/>
                <a:ea typeface="楷体" panose="02010609060101010101" pitchFamily="49" charset="-122"/>
              </a:rPr>
              <a:t>①杜牧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《阿房宫赋》：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97355" y="2076450"/>
            <a:ext cx="1927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不爱其人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0835" y="2889885"/>
            <a:ext cx="4047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②苏辙《六国论》：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651375" y="2570480"/>
            <a:ext cx="66471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“贪疆埸(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yì</a:t>
            </a:r>
            <a:r>
              <a:rPr lang="zh-CN" altLang="en-US" sz="3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)尺寸之利，背盟败约，以自相屠灭，秦兵未出，而天下诸侯已自困矣”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651375" y="1262380"/>
            <a:ext cx="75298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“向使六国各爱其人，则足以拒秦”</a:t>
            </a:r>
          </a:p>
        </p:txBody>
      </p:sp>
      <p:sp>
        <p:nvSpPr>
          <p:cNvPr id="9" name="右箭头 8"/>
          <p:cNvSpPr/>
          <p:nvPr/>
        </p:nvSpPr>
        <p:spPr>
          <a:xfrm>
            <a:off x="574675" y="2165985"/>
            <a:ext cx="762000" cy="404495"/>
          </a:xfrm>
          <a:prstGeom prst="rightArrow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574675" y="3806825"/>
            <a:ext cx="762000" cy="394335"/>
          </a:xfrm>
          <a:prstGeom prst="rightArrow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97355" y="3712210"/>
            <a:ext cx="1927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贪利背盟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30835" y="4528185"/>
            <a:ext cx="4047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Calibri" panose="020F0502020204030204" charset="0"/>
                <a:ea typeface="楷体" panose="02010609060101010101" pitchFamily="49" charset="-122"/>
                <a:sym typeface="+mn-ea"/>
              </a:rPr>
              <a:t>③苏洵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《六国论》：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651375" y="4452620"/>
            <a:ext cx="66471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“六国破灭，非兵不利，战不善，弊在赂秦。</a:t>
            </a:r>
            <a:r>
              <a:rPr lang="en-US" altLang="zh-CN" sz="3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</a:p>
        </p:txBody>
      </p:sp>
      <p:sp>
        <p:nvSpPr>
          <p:cNvPr id="16" name="右箭头 15"/>
          <p:cNvSpPr/>
          <p:nvPr/>
        </p:nvSpPr>
        <p:spPr>
          <a:xfrm>
            <a:off x="574675" y="5528945"/>
            <a:ext cx="762000" cy="394335"/>
          </a:xfrm>
          <a:prstGeom prst="rightArrow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697355" y="5434330"/>
            <a:ext cx="1927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贿赂秦国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060450" y="6017895"/>
            <a:ext cx="1074928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为什么苏洵会提出“六国破灭在于赂秦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这样的中心观点？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7" grpId="0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4810" y="497205"/>
            <a:ext cx="1156271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从史实看，六国灭亡的主要原因是内因，即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六国统治者思想上保守，政治上因循守旧，故步自封，不能与时俱进、锐意改革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对“合纵”抗秦的政策不能坚持到底，最终被秦国各个击破。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外因是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秦国统治者积极变法图强，实力大增，具备了统一天下的物质条件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。这一点在贾谊的《过秦论》中有具体描述。再加上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战国时期，天下四分五裂，长期战乱导致民不聊生，社会由分裂走向一统，符合百姓的心愿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。而秦国恰恰就抓住了这一契机，顺应了历史发展的潮流，满足了人民的愿望，成了统一天下的主宰。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00100" y="5162550"/>
            <a:ext cx="1059243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苏洵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武断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地将多因一果的史实概括为简单的一因一果，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出于特定的写作目的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3314" name="Picture 5" descr="china02"/>
          <p:cNvPicPr>
            <a:picLocks noChangeAspect="1"/>
          </p:cNvPicPr>
          <p:nvPr/>
        </p:nvPicPr>
        <p:blipFill>
          <a:blip r:embed="rId4"/>
          <a:srcRect b="1481"/>
          <a:stretch>
            <a:fillRect/>
          </a:stretch>
        </p:blipFill>
        <p:spPr>
          <a:xfrm>
            <a:off x="182880" y="222250"/>
            <a:ext cx="6266180" cy="64135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14339" name="Picture 3" descr="qinmlguo"/>
          <p:cNvPicPr>
            <a:picLocks noGrp="1" noChangeAspect="1"/>
          </p:cNvPicPr>
          <p:nvPr>
            <p:ph idx="1"/>
          </p:nvPr>
        </p:nvPicPr>
        <p:blipFill>
          <a:blip r:embed="rId5"/>
          <a:srcRect r="4476"/>
          <a:stretch>
            <a:fillRect/>
          </a:stretch>
        </p:blipFill>
        <p:spPr>
          <a:xfrm>
            <a:off x="6682105" y="492125"/>
            <a:ext cx="5300980" cy="5873115"/>
          </a:xfrm>
          <a:prstGeom prst="rect">
            <a:avLst/>
          </a:prstGeom>
          <a:noFill/>
          <a:ln>
            <a:miter lim="800000"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6388" name="Picture 4" descr="200437137183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5365" y="0"/>
            <a:ext cx="10161270" cy="685927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475" y="5476875"/>
            <a:ext cx="2071370" cy="13811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6720" y="212090"/>
            <a:ext cx="29375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 eaLnBrk="1" hangingPunct="1"/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北宋对外政策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720975" y="890270"/>
            <a:ext cx="895604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eaLnBrk="1" hangingPunct="1"/>
            <a:r>
              <a:rPr kumimoji="1"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kumimoji="1"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北宋王朝因其建立的特殊性，所以统治者重用文官、轻用武将，采用“虚外实内”的政策，削减边疆的兵力，调集重兵驻守京城，从而导致边关军事实力的虚空。历史上宋太宗发起著名的“雍熙北伐”（公元</a:t>
            </a:r>
            <a:r>
              <a:rPr kumimoji="1"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986</a:t>
            </a:r>
            <a:r>
              <a:rPr kumimoji="1"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年），目的就是要从辽的手里收复幽云十六州，结果以宋军的全面失利而告终。自此，北宋对辽就心存畏惧，战略也随之改变，由主动进攻转为被动防御。</a:t>
            </a:r>
            <a:r>
              <a:rPr kumimoji="1"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kumimoji="1"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2165" y="1536700"/>
            <a:ext cx="108585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6000">
                <a:latin typeface="汉标串城米格体" panose="02010601030101010101" charset="-122"/>
                <a:ea typeface="汉标串城米格体" panose="02010601030101010101" charset="-122"/>
              </a:rPr>
              <a:t>历史背景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475" y="5476875"/>
            <a:ext cx="2071370" cy="13811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6720" y="212090"/>
            <a:ext cx="29375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lvl="0" indent="0" eaLnBrk="1" hangingPunct="1"/>
            <a:r>
              <a:rPr kumimoji="1" lang="zh-CN" altLang="en-US" sz="36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北宋对外政策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56560" y="775335"/>
            <a:ext cx="871855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 indent="0" eaLnBrk="1" hangingPunct="1"/>
            <a:r>
              <a:rPr kumimoji="1"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kumimoji="1"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而对北宋乃至历史影响深远的是宋真宗景德元年（公元</a:t>
            </a:r>
            <a:r>
              <a:rPr kumimoji="1"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1004</a:t>
            </a:r>
            <a:r>
              <a:rPr kumimoji="1"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）达成的“澶渊之盟”，宋辽签订的协议包含一项：宋每年向辽提供“助军旅之费”银十万两，绢二十万匹。此协议开了不好的先河，北宋从此踏上了输币纳绢、割地求和的屈辱之路。此后辽又多次向北宋贪婪索取，比如宋仁宗庆历二年(公元</a:t>
            </a:r>
            <a:r>
              <a:rPr kumimoji="1"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1042</a:t>
            </a:r>
            <a:r>
              <a:rPr kumimoji="1"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年)，辽乘北宋同西夏交战之机，向北宋勒索土地。北宋增给辽岁币银</a:t>
            </a:r>
            <a:r>
              <a:rPr kumimoji="1"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10</a:t>
            </a:r>
            <a:r>
              <a:rPr kumimoji="1"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万两，绢</a:t>
            </a:r>
            <a:r>
              <a:rPr kumimoji="1" lang="en-US" altLang="zh-CN" sz="36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10</a:t>
            </a:r>
            <a:r>
              <a:rPr kumimoji="1"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万匹……</a:t>
            </a:r>
            <a:r>
              <a:rPr kumimoji="1"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endParaRPr kumimoji="1"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12165" y="1536700"/>
            <a:ext cx="108585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6000">
                <a:latin typeface="汉标串城米格体" panose="02010601030101010101" charset="-122"/>
                <a:ea typeface="汉标串城米格体" panose="02010601030101010101" charset="-122"/>
              </a:rPr>
              <a:t>历史背景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232535" y="383540"/>
            <a:ext cx="9736455" cy="206121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苏洵强调作文主要目的是“言当世之要”，并“施之于今”；主张文章应该“有为而作”“言必中当世之过”。《六国论》出自《嘉佑集·权书》，该卷都是以历史和政治为评论对象的。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28090" y="2851150"/>
            <a:ext cx="9735820" cy="3538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代何景明说：“老泉论六国赂秦，其实借论宋赂契丹之事，而卒以此亡，可谓深谋先见之识矣。”这一评价切中肯綮，明确地指出了苏洵《六国论》的与众不同：并非就事论事地评价六国灭亡的原因，而是有目的地借题发挥。更为重要的是，苏洵有着先见之明，北宋后来就是因此而亡国的，此篇史论文有着惊人的示警作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1320" y="213995"/>
            <a:ext cx="113912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eaLnBrk="1" hangingPunct="1"/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六国破灭，非兵不利，战不善，弊在赂秦。赂秦而力亏，破灭之道也。或曰：六国互丧，率赂秦耶？曰：不赂者以赂者丧。盖失强援，不能独完。故曰：弊在赂秦也。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05535" y="2520950"/>
            <a:ext cx="99809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中心论点：</a:t>
            </a:r>
          </a:p>
          <a:p>
            <a:pPr algn="ctr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六国破灭，非兵不利，战不善，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弊在赂秦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27965" y="4615180"/>
            <a:ext cx="176466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分论点</a:t>
            </a:r>
            <a:endParaRPr lang="zh-CN" altLang="en-US"/>
          </a:p>
        </p:txBody>
      </p:sp>
      <p:sp>
        <p:nvSpPr>
          <p:cNvPr id="6" name="左大括号 5"/>
          <p:cNvSpPr/>
          <p:nvPr/>
        </p:nvSpPr>
        <p:spPr>
          <a:xfrm>
            <a:off x="1992630" y="4085590"/>
            <a:ext cx="111760" cy="1704340"/>
          </a:xfrm>
          <a:prstGeom prst="leftBrac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292350" y="3970020"/>
            <a:ext cx="6318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赂秦而力亏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，破灭之道也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92350" y="5260340"/>
            <a:ext cx="842962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②不赂者以赂者丧，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盖失强援，不能独完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799080" y="4676775"/>
            <a:ext cx="8509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从“赂秦”国家的角度来说，赂秦削弱了自身的实力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799080" y="5965825"/>
            <a:ext cx="850963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从“不赂秦”国家的角度来说，失去了助力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42570" y="767715"/>
            <a:ext cx="11708765" cy="17532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出于写作目的的需要，</a:t>
            </a:r>
            <a:r>
              <a:rPr lang="zh-CN" altLang="en-US" sz="36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苏洵对六国灭亡的原因做了艺术上的处理，屏蔽了主要原因，放大、强化了六国中部分诸侯国“赂秦”的做法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，特意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以偏概全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animBg="1"/>
      <p:bldP spid="7" grpId="0"/>
      <p:bldP spid="8" grpId="0"/>
      <p:bldP spid="10" grpId="0"/>
      <p:bldP spid="11" grpId="0"/>
      <p:bldP spid="1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31140" y="4624705"/>
            <a:ext cx="11730355" cy="206121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</a:rPr>
              <a:t>③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苏洵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在立论中有着很强的论敌意识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，因为他考虑到有人会以六国中不赂秦者来反驳自己，所以他模拟论敌的口吻发问，并用“不赂者以赂者丧，盖失强援，不能独完”的观点来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弥补自己 立论上的不足，从而使得自己的观点滴水不漏。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30505" y="116205"/>
            <a:ext cx="11729720" cy="156845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作者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连用两个否定句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，排除了“兵不利”“战不善”的原因，然后很肯定地抛出自己的观点“弊在秦赂”。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读起来很有气势，观点也不容置疑。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0505" y="1885950"/>
            <a:ext cx="11730990" cy="255333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在排除六国破灭的其他原因时，苏洵为何要列举“兵”和“战”？因为这一个概念属于同一范围———军事层面，其数目为二，但事实为一。除了为下文的议论张本外，是否还有别的用意？这可能跟其喜好有关，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曾巩曾说苏洵“颇喜言兵”，也有可能是影射北宋军事策略方面失误而导致丧权辱国的事实。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3304032"/>
              <a:ext cx="12192001" cy="3553968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497205" y="438785"/>
            <a:ext cx="11197590" cy="614045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469390" y="574675"/>
            <a:ext cx="98437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苏洵</a:t>
            </a:r>
            <a:r>
              <a:rPr lang="en-US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1009—1066</a:t>
            </a:r>
            <a:r>
              <a:rPr lang="en-US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zh-CN" sz="3200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字明允，号老泉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，北宋眉山</a:t>
            </a:r>
            <a:r>
              <a:rPr lang="en-US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今四川眉山</a:t>
            </a:r>
            <a:r>
              <a:rPr lang="en-US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人。著名散文家，</a:t>
            </a:r>
            <a:r>
              <a:rPr lang="zh-CN" altLang="zh-CN" sz="3200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唐宋八大家之一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7907" y="143313"/>
            <a:ext cx="123008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6000">
                <a:solidFill>
                  <a:srgbClr val="8572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苏洵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63430" y="2559685"/>
            <a:ext cx="2528570" cy="42983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9610" y="1743075"/>
            <a:ext cx="960183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他主张“</a:t>
            </a:r>
            <a:r>
              <a:rPr lang="zh-CN" altLang="zh-CN" sz="3200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言必中当世之过”。为文论点鲜明，论据有力，语言犀利，纵横恣肆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，很有战国纵横家的风度。著作有</a:t>
            </a:r>
            <a:r>
              <a:rPr lang="zh-CN" altLang="zh-CN" sz="3200" u="sng" kern="1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《嘉祐集》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。欧阳修称赞他“博辩宏伟”，曾巩也评论他的文章“指事析理，引物托喻”。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89610" y="3910965"/>
            <a:ext cx="905637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他的文章对北宋社会的阴暗进行毫不留情的揭露和鞭挞；但同时在剖析问题严重性的过程中苏洵又会巧妙地折转笔锋，淡化笔势，改变文章节奏，缓和文章语气，使人得以接受他的犀利与委婉，多体现于针砭时弊的文章中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70205" y="182245"/>
            <a:ext cx="1145159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秦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攻取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之外，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则获邑，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则得城。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较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秦之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所得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，与战胜而得者，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其实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百倍；诸侯之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所亡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，与战败而亡者，其实亦百倍。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则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秦之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所大欲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，诸侯之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所大患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固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不在战矣。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思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厥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jué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祖父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暴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pù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霜露，斩荆棘，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尺寸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之地。子孙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视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之不甚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举以予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人，如弃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草芥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8120" y="2735580"/>
            <a:ext cx="1179639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：用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攻取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：攻战的（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方法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</a:t>
            </a:r>
            <a:r>
              <a:rPr lang="en-US" altLang="zh-CN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：小的方面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/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大的方面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较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：比较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所得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：（贿赂）所得到的土地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其实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：它实际上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所亡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：（贿赂秦国）所丧失的土地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则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：那么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所大欲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：最想要的东西。大：最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所大患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：最担心的东西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固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：本来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：想到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：其，他们，指六国诸侯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先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：对去世的尊长的敬称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祖父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：古今异义，泛指祖辈、父辈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暴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：同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曝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，暴露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：才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尺寸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：比喻面积极小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视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：对待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：爱惜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举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：拿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：来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予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：给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草芥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：小草，比喻不足珍惜的无价值的东西</a:t>
            </a:r>
          </a:p>
        </p:txBody>
      </p:sp>
      <p:sp>
        <p:nvSpPr>
          <p:cNvPr id="4" name="太阳形 3">
            <a:hlinkClick r:id="rId4" action="ppaction://hlinksldjump"/>
          </p:cNvPr>
          <p:cNvSpPr/>
          <p:nvPr/>
        </p:nvSpPr>
        <p:spPr>
          <a:xfrm>
            <a:off x="10902950" y="6269355"/>
            <a:ext cx="516890" cy="497205"/>
          </a:xfrm>
          <a:prstGeom prst="sun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66065" y="851535"/>
            <a:ext cx="1142301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翻译：秦国除了用攻战夺取土地以外，（还收到诸侯的贿赂），小的方面就获得邑镇，大的方面就获得城池。比较秦国受贿赂所得到的土地与战胜别国所得到的土地，(前者)实际多百倍。六国诸侯（贿赂秦国）所丧失的土地与战败所丧失的土地相比，实际也要多百倍。那么秦国最想要的东西，与六国诸侯最担心的事情，本来就不在于战争。想到他们死去的祖辈和父辈，冒着寒霜雨露，披荆斩棘，才有了很少的一点土地。子孙对那些土地却不很爱惜，全都拿来送给别人，就像扔掉小草一样不珍惜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38760" y="213995"/>
            <a:ext cx="1158303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今日割五城，明日割十城，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然后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得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一夕安寝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起视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四境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，而秦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兵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又至矣。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然则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诸侯之地有限，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暴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秦之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欲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奉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弥繁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，侵之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愈急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。故不战而强弱胜负已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判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矣。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至于颠覆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理固宜然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。古人云：“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地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秦，犹抱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薪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救火，薪不尽，火不灭。”此言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得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之。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3355" y="2275205"/>
            <a:ext cx="1171448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然后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：这样以后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一夕安寝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：睡一夜安稳觉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起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：起床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视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：看，观察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四境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：四周的边境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兵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：军队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然则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：既然这样，那么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暴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：凶恶残暴（如：伐无道，诛暴秦。——《史记·陈涉世家》）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欲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：欲望，贪心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：满足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奉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：给予，奉送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：越，更加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繁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：多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侵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：侵犯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愈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：更，越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：厉害，严重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判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：决定，确定  至于：表示由于上文所说的情况，引出下文的结果。相当于现代汉语的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以至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以至于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颠覆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：灭亡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理固宜然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：（按照）道理本来就应该这样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：用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：侍奉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薪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：柴草，可以劈开来用的粗大木柴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得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：正确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8275" y="1557020"/>
            <a:ext cx="11855450" cy="3538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翻译：今天割让五座城，明天割让十座城，这才能睡一夜安稳觉。第二天起床一看四周边境，秦国的军队又来了。既然这样，那么诸侯的土地有限，凶恶残暴的秦国的欲望永远不会满足，（诸侯）送给他的越多，他侵犯得就越厉害。所以用不着战争，谁强谁弱，谁胜谁负就已经决定了。六国终于灭亡,是理所当然的。古人说：“用土地侍奉秦国，就好像抱柴救火，柴不烧完，火就不会灭。”这话说的很正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5130" y="213360"/>
            <a:ext cx="81953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思考：第二段用了什么论证方法？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66090" y="902970"/>
            <a:ext cx="2413000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①对比论证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5130" y="4113530"/>
            <a:ext cx="2413000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C00000"/>
                </a:solidFill>
                <a:latin typeface="Calibri" panose="020F0502020204030204" charset="0"/>
                <a:ea typeface="楷体" panose="02010609060101010101" pitchFamily="49" charset="-122"/>
              </a:rPr>
              <a:t>②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引用论证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991485" y="927100"/>
            <a:ext cx="3600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先祖父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：开疆辟土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04615" y="1644650"/>
            <a:ext cx="66929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暴霜露，斩荆棘，以有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尺寸之地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91485" y="2362835"/>
            <a:ext cx="36004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后人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  割地赂秦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904615" y="3063240"/>
            <a:ext cx="546989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今日割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五城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，明日割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十城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082040" y="4826635"/>
            <a:ext cx="101504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古人云：“以地事秦，犹</a:t>
            </a:r>
            <a:r>
              <a:rPr lang="zh-CN" altLang="en-US" sz="3200" b="1" u="sng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抱薪救火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，薪不尽，火不灭。”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343140" y="902970"/>
            <a:ext cx="1950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艰难不易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343140" y="2362835"/>
            <a:ext cx="19500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草率随意</a:t>
            </a:r>
            <a:endParaRPr lang="zh-CN" altLang="en-US" sz="32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887075" y="1004570"/>
            <a:ext cx="736600" cy="24904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鲜明的对比</a:t>
            </a:r>
          </a:p>
        </p:txBody>
      </p:sp>
      <p:sp>
        <p:nvSpPr>
          <p:cNvPr id="14" name="右箭头 13"/>
          <p:cNvSpPr/>
          <p:nvPr/>
        </p:nvSpPr>
        <p:spPr>
          <a:xfrm>
            <a:off x="588010" y="5802630"/>
            <a:ext cx="781050" cy="334645"/>
          </a:xfrm>
          <a:prstGeom prst="rightArrow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左大括号 14"/>
          <p:cNvSpPr/>
          <p:nvPr/>
        </p:nvSpPr>
        <p:spPr>
          <a:xfrm>
            <a:off x="3600450" y="3252470"/>
            <a:ext cx="304800" cy="861060"/>
          </a:xfrm>
          <a:prstGeom prst="leftBrac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905250" y="3717925"/>
            <a:ext cx="45624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b="1" u="sng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奉之弥繁，侵之愈急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305290" y="3063240"/>
            <a:ext cx="19272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（夸张）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783320" y="3717925"/>
            <a:ext cx="28321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六国屈服退让</a:t>
            </a:r>
          </a:p>
          <a:p>
            <a:pPr algn="l">
              <a:buClrTx/>
              <a:buSzTx/>
              <a:buFontTx/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秦国加紧侵略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771650" y="5462905"/>
            <a:ext cx="102012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抱薪救火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”这个比喻地突出了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赂秦的严重危害和根本错误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生动形象，通俗易懂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249170" y="5678805"/>
            <a:ext cx="8116570" cy="5835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引用战国时期孙臣、苏代进谏魏安釐王的话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  <p:bldP spid="16" grpId="0"/>
      <p:bldP spid="17" grpId="0"/>
      <p:bldP spid="18" grpId="0"/>
      <p:bldP spid="20" grpId="0"/>
      <p:bldP spid="19" grpId="0" animBg="1"/>
      <p:bldP spid="19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4640" y="291465"/>
            <a:ext cx="1162113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齐人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赂秦，终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五国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迁灭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，何哉？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与嬴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而不助五国也。五国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既丧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，齐亦不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免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矣。燕赵之君，始有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，能守其土，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不赂秦。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是故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燕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小国而后亡，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斯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用兵之效也。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至丹以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荆卿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为计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始速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祸焉。赵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五战于秦，二败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三胜。后秦击赵者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李牧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连却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之。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4640" y="3016885"/>
            <a:ext cx="1162113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未尝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：不曾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继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：连续，接着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迁灭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：灭亡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：亲附、亲近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嬴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：嬴氏，这里指秦国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：已经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丧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：灭亡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免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：幸免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：长远的谋略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义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：坚持正义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是故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：因此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：虽然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斯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：这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至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：到，等到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丹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：燕国太子丹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：用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荆卿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：荆轲，这里指荆轲刺秦王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：作为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：计谋、计策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：才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速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：招致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：曾经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：表并列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再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：两次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李牧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：赵国大将，曾几次打退秦国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连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：接连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却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：使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退却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3304032"/>
              <a:ext cx="12192001" cy="3553968"/>
            </a:xfrm>
            <a:prstGeom prst="rect">
              <a:avLst/>
            </a:prstGeom>
          </p:spPr>
        </p:pic>
      </p:grpSp>
      <p:pic>
        <p:nvPicPr>
          <p:cNvPr id="46" name="图片 45"/>
          <p:cNvPicPr>
            <a:picLocks noChangeAspect="1"/>
          </p:cNvPicPr>
          <p:nvPr/>
        </p:nvPicPr>
        <p:blipFill>
          <a:blip r:embed="rId5"/>
          <a:srcRect l="20464" t="16719" r="69336" b="53532"/>
          <a:stretch>
            <a:fillRect/>
          </a:stretch>
        </p:blipFill>
        <p:spPr>
          <a:xfrm>
            <a:off x="451171" y="372292"/>
            <a:ext cx="1045879" cy="1405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39470" y="934085"/>
            <a:ext cx="1051242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齐国不曾贿赂秦国，（可是）最终也随着五国灭亡了，为什么呢？（是因为齐国）亲附秦国而不帮助其他五国。五国已经灭亡了，齐国也就没法幸免了。燕国和赵国的国君，起初有长远的谋略，能够守住他们的国土，坚持正义，不贿赂秦国。因此燕虽然是个小国，却后来才灭亡，这就是用兵抗秦的效果。等到后来燕太子丹用派遣荆轲刺杀秦王作为对付秦国的计策，这才招致了（灭亡的）祸患。赵国曾经与秦国交战五次，打了两次败仗，三次胜仗。后来秦国两次攻打赵国。（赵国大将）李牧接连打退秦国的进攻。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4830" y="304165"/>
            <a:ext cx="1119060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洎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jì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牧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以谗诛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，邯郸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郡，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用武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而不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终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也。且燕赵处秦革灭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殆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尽之际，可谓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智力孤危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，战败而亡，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不得已。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向使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三国各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爱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其地，齐人勿附于秦，刺客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，良将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犹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在，则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胜负之数，存亡之理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当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tǎng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与秦相较，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未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易量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6565" y="2615565"/>
            <a:ext cx="1127887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：及，等到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：因为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谗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：谗言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诛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：被诛杀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：成为，变为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：可惜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用武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：用武力（抵抗秦国）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终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：坚持到底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殆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：接近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智力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：智谋和力量（国力）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孤危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：孤立艰危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诚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：确实、实在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向使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：假使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爱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：爱惜、爱护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：不去行刺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犹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：仍然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胜负之数、存亡之理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：胜败存亡的命运。数、理指天数、命运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当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：通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倘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，如果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或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：或许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易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：轻易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量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：较量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3304032"/>
              <a:ext cx="12192001" cy="3553968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636270" y="546735"/>
            <a:ext cx="1077404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等到李牧因受诬陷而被杀死，（赵国都城）邯郸变成（秦国的一个）郡，可惜赵国用武力抗秦而没能坚持到底。而且燕赵两国正处在秦国把其他国家快要消灭干净的时候，可以说是智谋穷竭，国势孤立危急，战败了而亡国，确实是不得已的事。假使韩、魏、楚三国都爱惜他们的国土，齐国不依附秦国。（燕国的）刺客不去（刺秦王）（赵国的）良将李牧还活着，那么胜败的命运，存亡的理数，倘若与秦国相比较，也许还不容易衡量（出高低来）呢。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" y="0"/>
            <a:ext cx="12192001" cy="6858000"/>
          </a:xfrm>
          <a:prstGeom prst="rect">
            <a:avLst/>
          </a:prstGeom>
        </p:spPr>
      </p:pic>
      <p:sp>
        <p:nvSpPr>
          <p:cNvPr id="9" name="文本框 109"/>
          <p:cNvSpPr txBox="1"/>
          <p:nvPr/>
        </p:nvSpPr>
        <p:spPr>
          <a:xfrm>
            <a:off x="686756" y="253735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>
                <a:solidFill>
                  <a:srgbClr val="8572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六国所为</a:t>
            </a: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1827530" y="3420110"/>
            <a:ext cx="8536940" cy="18415"/>
          </a:xfrm>
          <a:prstGeom prst="line">
            <a:avLst/>
          </a:prstGeom>
          <a:ln w="28575">
            <a:solidFill>
              <a:srgbClr val="A08B6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86690" y="5093970"/>
            <a:ext cx="1928495" cy="19284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108450" y="315595"/>
            <a:ext cx="3975735" cy="645160"/>
          </a:xfrm>
          <a:prstGeom prst="rect">
            <a:avLst/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赂秦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韩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魏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楚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00440" y="315595"/>
            <a:ext cx="22263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割让土地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2580" y="1176655"/>
            <a:ext cx="881443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“夫事秦必割地效质，故兵未用而国已亏矣。”</a:t>
            </a:r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——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《战国策》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22580" y="2145030"/>
            <a:ext cx="63950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“从散约解，争割地而赂秦。”</a:t>
            </a:r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——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《过秦论》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61340" y="4805680"/>
            <a:ext cx="1914525" cy="645160"/>
          </a:xfrm>
          <a:prstGeom prst="rect">
            <a:avLst/>
          </a:prstGeom>
          <a:noFill/>
          <a:ln>
            <a:solidFill>
              <a:schemeClr val="accent2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不赂秦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811780" y="3786505"/>
            <a:ext cx="366395" cy="2684145"/>
          </a:xfrm>
          <a:prstGeom prst="leftBrac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324860" y="5825490"/>
            <a:ext cx="12553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赵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24860" y="3725545"/>
            <a:ext cx="10991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①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齐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324860" y="4774565"/>
            <a:ext cx="109918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燕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72330" y="3756660"/>
            <a:ext cx="31718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嬴而不助五国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084185" y="3725545"/>
            <a:ext cx="20815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亲附秦国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836160" y="5013325"/>
            <a:ext cx="4086225" cy="1076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始有远略，能守其土，义不赂秦。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835525" y="4867910"/>
            <a:ext cx="4086860" cy="5835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丹以荆卿为计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836160" y="5450840"/>
            <a:ext cx="4086225" cy="10763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牧以谗诛，邯郸为郡，惜其用武而不终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596120" y="4806315"/>
            <a:ext cx="2130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谋略不当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9596120" y="5735955"/>
            <a:ext cx="21304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祸起萧墙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  <p:bldP spid="7" grpId="0" animBg="1"/>
      <p:bldP spid="8" grpId="0" animBg="1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3304032"/>
              <a:ext cx="12192001" cy="3553968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497205" y="428625"/>
            <a:ext cx="11197590" cy="614045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7907" y="143313"/>
            <a:ext cx="123008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6000">
                <a:solidFill>
                  <a:srgbClr val="8572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苏洵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187450" y="498475"/>
            <a:ext cx="1040066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北宋祥符九年（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1016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年）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7</a:t>
            </a:r>
            <a:r>
              <a:rPr lang="zh-CN" altLang="en-US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岁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，约于此年苏洵开始读书，学习断句、作诗文，但没有学会就放弃了读书。</a:t>
            </a:r>
          </a:p>
          <a:p>
            <a:pPr algn="l"/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北宋天圣六年（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1027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年）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18</a:t>
            </a:r>
            <a:r>
              <a:rPr lang="zh-CN" altLang="en-US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岁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，苏洵与眉山大理寺丞程文应的女儿程氏结婚，程氏时年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18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岁。</a:t>
            </a:r>
          </a:p>
          <a:p>
            <a:pPr algn="l"/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北宋天圣六年（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1028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年）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19</a:t>
            </a:r>
            <a:r>
              <a:rPr lang="zh-CN" altLang="en-US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岁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，苏洵尚未发奋读书，终日嬉游，不知有生死之悲。程夫人生长女但未满一岁夭亡。</a:t>
            </a:r>
          </a:p>
          <a:p>
            <a:pPr algn="l"/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北宋天圣七年（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1029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年）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20</a:t>
            </a:r>
            <a:r>
              <a:rPr lang="zh-CN" altLang="en-US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岁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，苏洵仍未发奋读书，其父“纵而不问”。</a:t>
            </a:r>
          </a:p>
          <a:p>
            <a:pPr algn="l"/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北宋天圣八年（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1030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年）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21</a:t>
            </a:r>
            <a:r>
              <a:rPr lang="zh-CN" altLang="en-US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岁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，苏洵游成都，于重九日至玉局观见青城山张仙师画像，用身佩玉环换回安置于家中，每日旦起焚香祷告祈求得子，是年冬生长子景先。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05" y="4792980"/>
            <a:ext cx="3096895" cy="2065020"/>
          </a:xfrm>
          <a:prstGeom prst="rect">
            <a:avLst/>
          </a:prstGeom>
        </p:spPr>
      </p:pic>
      <p:sp>
        <p:nvSpPr>
          <p:cNvPr id="11" name="文本框 109"/>
          <p:cNvSpPr txBox="1"/>
          <p:nvPr/>
        </p:nvSpPr>
        <p:spPr>
          <a:xfrm>
            <a:off x="267021" y="182615"/>
            <a:ext cx="948055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000" b="1">
                <a:solidFill>
                  <a:srgbClr val="8572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08605" y="182880"/>
            <a:ext cx="9135110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齐国虽然与秦国不接壤，不至于割地赂秦，但是却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目光短浅，不思进取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，采取“与嬴而不助五国”，即</a:t>
            </a:r>
            <a:r>
              <a:rPr lang="zh-CN" altLang="en-US" sz="32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亲附秦国而不帮助其他五国的外交方略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。据《史记·田敬仲完世家》记载，齐王田建十七年（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前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248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）以后，后胜相齐，多受秦间金玉，一改君王后“事秦谨，与诸侯信”的国策，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伙同众宾客私下接受秦国贿赂，劝齐王“去从（纵）朝秦，不修攻战之备，不助五国攻秦，秦以故得灭五国”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苏洵认为，齐国这种明哲保身的做法，导致自身孤立无援，最后“五国既丧，齐亦不免矣”。在战国时期，齐国是大国，原本可以与秦国一较高低的。然而，齐国表面上“未尝赂秦”，却以亲附秦国的方式变相地“赂秦”，从而导致覆亡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96645" y="1871345"/>
            <a:ext cx="459740" cy="3068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96645" y="1285875"/>
            <a:ext cx="798195" cy="381889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4000">
                <a:latin typeface="汉仪小隶书简" panose="02010600000101010101" charset="-128"/>
                <a:ea typeface="汉仪小隶书简" panose="02010600000101010101" charset="-128"/>
                <a:cs typeface="楷体" panose="02010609060101010101" pitchFamily="49" charset="-122"/>
                <a:sym typeface="+mn-ea"/>
              </a:rPr>
              <a:t>与嬴而不助五国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文本框 109"/>
          <p:cNvSpPr txBox="1"/>
          <p:nvPr/>
        </p:nvSpPr>
        <p:spPr>
          <a:xfrm>
            <a:off x="312106" y="446140"/>
            <a:ext cx="13004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800">
                <a:solidFill>
                  <a:srgbClr val="857255"/>
                </a:solidFill>
                <a:latin typeface="华文新魏" panose="02010800040101010101" charset="-122"/>
                <a:ea typeface="华文新魏" panose="02010800040101010101" charset="-122"/>
              </a:rPr>
              <a:t>燕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015" y="3940810"/>
            <a:ext cx="2208530" cy="291719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rcRect l="20464" t="16719" r="69336" b="53532"/>
          <a:stretch>
            <a:fillRect/>
          </a:stretch>
        </p:blipFill>
        <p:spPr>
          <a:xfrm>
            <a:off x="10387016" y="609600"/>
            <a:ext cx="1045879" cy="1405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700655" y="4122420"/>
            <a:ext cx="904748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赵国曾凭借大将军李牧，多次击败秦兵，保卫国土。后来秦国派大将王翦进攻赵国时，以重金贿赂赵王宠臣郭开，行反间计，郭开诬陷李牧等谋反。赵王听信谗言，捕杀李牧。于是王翦大破赵军，赵遂亡国。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13890" y="207010"/>
            <a:ext cx="102781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燕、赵两国起初坚守大义，以兵抗秦，保全领土，虽然国土不广，实力不强，但却能免于亡国。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109"/>
          <p:cNvSpPr txBox="1"/>
          <p:nvPr/>
        </p:nvSpPr>
        <p:spPr>
          <a:xfrm>
            <a:off x="843601" y="1743445"/>
            <a:ext cx="1300480" cy="14452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8800">
                <a:solidFill>
                  <a:srgbClr val="857255"/>
                </a:solidFill>
                <a:latin typeface="华文新魏" panose="02010800040101010101" charset="-122"/>
                <a:ea typeface="华文新魏" panose="02010800040101010101" charset="-122"/>
              </a:rPr>
              <a:t>赵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13890" y="1456055"/>
            <a:ext cx="967295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秦王政二十年时，燕太子丹派遣荆轲，以樊於期的首级和燕督亢地图佯献秦王，图谋秦王嬴政，结果荆轲反而被秦王所杀。这一举动，大大激怒了秦王。秦王立即发兵伐燕，第二年就攻克了燕都。燕王喜逃到辽东，杀太子丹，献给秦王。不久燕国就灭亡了。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4" y="0"/>
            <a:ext cx="12192001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05130" y="213360"/>
            <a:ext cx="81953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思考：第三段用了什么论证方法？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5470" y="829310"/>
            <a:ext cx="2413000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①举例论证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1078865" y="1699260"/>
            <a:ext cx="100349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3200" b="0">
                <a:latin typeface="楷体" panose="02010609060101010101" pitchFamily="49" charset="-122"/>
                <a:ea typeface="楷体" panose="02010609060101010101" pitchFamily="49" charset="-122"/>
              </a:rPr>
              <a:t>针对齐、燕、赵三国不赂秦而破灭的情况进行举例论证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0685" y="3670935"/>
            <a:ext cx="113906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否定了</a:t>
            </a:r>
            <a:r>
              <a:rPr lang="en-US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六国互丧，率赂秦耶</a:t>
            </a:r>
            <a:r>
              <a:rPr lang="en-US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的疑问，避免了逻辑上的漏洞，使论证完备周密，无懈可击。</a:t>
            </a:r>
            <a:endParaRPr lang="zh-CN" altLang="en-US"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5130" y="2784475"/>
            <a:ext cx="2214880" cy="583565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txBody>
          <a:bodyPr wrap="none" rtlCol="0">
            <a:spAutoFit/>
          </a:bodyPr>
          <a:lstStyle/>
          <a:p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破灭的结果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31310" y="2788920"/>
            <a:ext cx="2214880" cy="583565"/>
          </a:xfrm>
          <a:prstGeom prst="rect">
            <a:avLst/>
          </a:prstGeom>
          <a:noFill/>
          <a:ln w="25400" cmpd="sng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破灭的原因</a:t>
            </a:r>
            <a:endParaRPr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2879090" y="2957195"/>
            <a:ext cx="934720" cy="247015"/>
          </a:xfrm>
          <a:prstGeom prst="rightArrow">
            <a:avLst/>
          </a:prstGeom>
          <a:noFill/>
          <a:ln w="28575" cmpd="sng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837815" y="2373630"/>
            <a:ext cx="1016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剖析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556500" y="2784475"/>
            <a:ext cx="4115435" cy="583565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不赂者以赂者丧</a:t>
            </a:r>
            <a:r>
              <a:rPr 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endParaRPr lang="en-US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6483985" y="2957195"/>
            <a:ext cx="934720" cy="247015"/>
          </a:xfrm>
          <a:prstGeom prst="rightArrow">
            <a:avLst/>
          </a:prstGeom>
          <a:noFill/>
          <a:ln w="28575" cmpd="sng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483985" y="2373630"/>
            <a:ext cx="10166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证明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5470" y="4923155"/>
            <a:ext cx="2413000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solidFill>
                  <a:srgbClr val="C00000"/>
                </a:solidFill>
                <a:latin typeface="Calibri" panose="020F0502020204030204" charset="0"/>
                <a:ea typeface="楷体" panose="02010609060101010101" pitchFamily="49" charset="-122"/>
              </a:rPr>
              <a:t>②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假设论证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05130" y="5765800"/>
            <a:ext cx="113855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/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</a:t>
            </a:r>
            <a:r>
              <a:rPr lang="zh-CN" sz="2800" b="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假设的原因得出假设的结果，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归纳了第二、三段对两个分论点的论证，照应了开头。</a:t>
            </a:r>
            <a:r>
              <a:rPr lang="en-US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en-US" altLang="en-US" sz="2800" b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51175" y="4947920"/>
            <a:ext cx="874014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向使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三国各爱其地，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当与秦相较，或未易量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0" grpId="0"/>
      <p:bldP spid="4" grpId="0"/>
      <p:bldP spid="6" grpId="0" animBg="1"/>
      <p:bldP spid="7" grpId="0" animBg="1"/>
      <p:bldP spid="9" grpId="0" animBg="1"/>
      <p:bldP spid="10" grpId="0"/>
      <p:bldP spid="11" grpId="0" animBg="1"/>
      <p:bldP spid="12" grpId="0" animBg="1"/>
      <p:bldP spid="13" grpId="0"/>
      <p:bldP spid="14" grpId="0"/>
      <p:bldP spid="15" grpId="0"/>
      <p:bldP spid="1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" y="0"/>
            <a:ext cx="12192001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14680" y="466725"/>
            <a:ext cx="1096200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呜呼！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赂秦之地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天下之谋臣，以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秦之心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天下之奇才，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并力西向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，则吾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恐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秦人食之不得下咽也。悲夫！有如此之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势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而为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wéi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秦人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积威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之所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劫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削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xuē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割，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于亡。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wéi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国者无使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wéi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积威之所劫哉！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5315" y="3357245"/>
            <a:ext cx="1096137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：用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封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：封赏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：侍奉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礼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：礼遇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并力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：齐心合力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西向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：向西（对付秦国）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恐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：恐怕，担心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势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：形势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：表转折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：被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积威：积久而成的威势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劫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：胁迫，挟持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日/月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：名作状，一天天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/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一月月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：以至于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</a:p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：走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：治理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：被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3304032"/>
              <a:ext cx="12192001" cy="3553968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 l="20464" t="16719" r="69336" b="53532"/>
          <a:stretch>
            <a:fillRect/>
          </a:stretch>
        </p:blipFill>
        <p:spPr>
          <a:xfrm>
            <a:off x="9015416" y="1068252"/>
            <a:ext cx="1045879" cy="1405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25830" y="729615"/>
            <a:ext cx="1034097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唉！（如果六国诸侯）用贿赂秦国的土地来封给天下的谋臣，用侍奉秦国的心来礼遇天下杰出的人才，齐心合力地向西（对付秦国），那么，我恐怕秦国人饭也不能咽下去。真可悲啊！有这样的有利形势，却被秦国积久的威势所胁迫，一天天割地，一月月割地，以至于走向灭亡。治理国家的人不要被积久的威势所胁迫啊！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3" name="文本框 109"/>
          <p:cNvSpPr txBox="1"/>
          <p:nvPr/>
        </p:nvSpPr>
        <p:spPr>
          <a:xfrm>
            <a:off x="585156" y="350255"/>
            <a:ext cx="5233035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>
                <a:solidFill>
                  <a:srgbClr val="8572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总结六国</a:t>
            </a:r>
            <a:r>
              <a:rPr lang="en-US" altLang="zh-CN" sz="3600" b="1">
                <a:solidFill>
                  <a:srgbClr val="8572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>
                <a:solidFill>
                  <a:srgbClr val="8572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赂秦</a:t>
            </a:r>
            <a:r>
              <a:rPr lang="en-US" altLang="zh-CN" sz="3600" b="1">
                <a:solidFill>
                  <a:srgbClr val="8572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b="1">
                <a:solidFill>
                  <a:srgbClr val="8572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的原因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5990" y="191770"/>
            <a:ext cx="3055620" cy="19005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85470" y="2288540"/>
            <a:ext cx="107264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苏洵明确地指出，只有提升自身的实力，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不为他国的政治、经济或军事的“积威”所胁迫，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这才是立国之本、强国之本。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38860" y="1180465"/>
            <a:ext cx="2926080" cy="645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algn="l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为积威之所劫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00685" y="4088130"/>
            <a:ext cx="1967230" cy="107632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为秦积威</a:t>
            </a:r>
          </a:p>
          <a:p>
            <a:pPr algn="ctr"/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之所劫</a:t>
            </a:r>
          </a:p>
        </p:txBody>
      </p:sp>
      <p:sp>
        <p:nvSpPr>
          <p:cNvPr id="18" name="右箭头 17"/>
          <p:cNvSpPr/>
          <p:nvPr/>
        </p:nvSpPr>
        <p:spPr>
          <a:xfrm>
            <a:off x="2536825" y="4467225"/>
            <a:ext cx="861695" cy="317500"/>
          </a:xfrm>
          <a:prstGeom prst="rightArrow">
            <a:avLst/>
          </a:prstGeom>
          <a:noFill/>
          <a:ln w="28575" cmpd="sng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605530" y="4335780"/>
            <a:ext cx="1080135" cy="58356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赂秦</a:t>
            </a:r>
          </a:p>
        </p:txBody>
      </p:sp>
      <p:sp>
        <p:nvSpPr>
          <p:cNvPr id="20" name="右箭头 19"/>
          <p:cNvSpPr/>
          <p:nvPr/>
        </p:nvSpPr>
        <p:spPr>
          <a:xfrm>
            <a:off x="4956810" y="4467225"/>
            <a:ext cx="861695" cy="317500"/>
          </a:xfrm>
          <a:prstGeom prst="rightArrow">
            <a:avLst/>
          </a:prstGeom>
          <a:noFill/>
          <a:ln w="28575" cmpd="sng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210300" y="4333875"/>
            <a:ext cx="2451735" cy="58356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得一夕安寝</a:t>
            </a:r>
          </a:p>
        </p:txBody>
      </p:sp>
      <p:sp>
        <p:nvSpPr>
          <p:cNvPr id="23" name="右箭头 22"/>
          <p:cNvSpPr/>
          <p:nvPr/>
        </p:nvSpPr>
        <p:spPr>
          <a:xfrm>
            <a:off x="8856980" y="4466590"/>
            <a:ext cx="861695" cy="317500"/>
          </a:xfrm>
          <a:prstGeom prst="rightArrow">
            <a:avLst/>
          </a:prstGeom>
          <a:noFill/>
          <a:ln w="28575" cmpd="sng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992995" y="4333240"/>
            <a:ext cx="1822450" cy="58356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秦兵又至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400685" y="5357495"/>
            <a:ext cx="1967230" cy="107632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不为</a:t>
            </a:r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积威</a:t>
            </a:r>
          </a:p>
          <a:p>
            <a:pPr algn="ctr"/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之所劫</a:t>
            </a:r>
          </a:p>
        </p:txBody>
      </p:sp>
      <p:sp>
        <p:nvSpPr>
          <p:cNvPr id="26" name="右箭头 25"/>
          <p:cNvSpPr/>
          <p:nvPr/>
        </p:nvSpPr>
        <p:spPr>
          <a:xfrm>
            <a:off x="2536825" y="5736590"/>
            <a:ext cx="861695" cy="317500"/>
          </a:xfrm>
          <a:prstGeom prst="rightArrow">
            <a:avLst/>
          </a:prstGeom>
          <a:noFill/>
          <a:ln w="28575" cmpd="sng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3605530" y="5356860"/>
            <a:ext cx="1987550" cy="107632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与秦相较或未易量</a:t>
            </a:r>
          </a:p>
        </p:txBody>
      </p:sp>
      <p:sp>
        <p:nvSpPr>
          <p:cNvPr id="28" name="右箭头 27"/>
          <p:cNvSpPr/>
          <p:nvPr/>
        </p:nvSpPr>
        <p:spPr>
          <a:xfrm>
            <a:off x="5818505" y="5735955"/>
            <a:ext cx="861695" cy="317500"/>
          </a:xfrm>
          <a:prstGeom prst="rightArrow">
            <a:avLst/>
          </a:prstGeom>
          <a:noFill/>
          <a:ln w="28575" cmpd="sng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6896100" y="5356225"/>
            <a:ext cx="1080135" cy="107632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并力西向</a:t>
            </a:r>
          </a:p>
        </p:txBody>
      </p:sp>
      <p:sp>
        <p:nvSpPr>
          <p:cNvPr id="30" name="右箭头 29"/>
          <p:cNvSpPr/>
          <p:nvPr/>
        </p:nvSpPr>
        <p:spPr>
          <a:xfrm>
            <a:off x="8202295" y="5735320"/>
            <a:ext cx="861695" cy="317500"/>
          </a:xfrm>
          <a:prstGeom prst="rightArrow">
            <a:avLst/>
          </a:prstGeom>
          <a:noFill/>
          <a:ln w="28575" cmpd="sng">
            <a:solidFill>
              <a:schemeClr val="accent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9321165" y="5357495"/>
            <a:ext cx="2013585" cy="1076325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秦人食之</a:t>
            </a:r>
          </a:p>
          <a:p>
            <a:pPr algn="ctr"/>
            <a:r>
              <a:rPr lang="zh-CN" altLang="en-US" sz="3200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不得下咽</a:t>
            </a:r>
          </a:p>
        </p:txBody>
      </p:sp>
      <p:sp>
        <p:nvSpPr>
          <p:cNvPr id="32" name="矩形 31"/>
          <p:cNvSpPr/>
          <p:nvPr/>
        </p:nvSpPr>
        <p:spPr>
          <a:xfrm>
            <a:off x="5973445" y="191770"/>
            <a:ext cx="6052185" cy="1972945"/>
          </a:xfrm>
          <a:prstGeom prst="rect">
            <a:avLst/>
          </a:prstGeom>
          <a:solidFill>
            <a:schemeClr val="bg1">
              <a:alpha val="9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6833870" y="412115"/>
            <a:ext cx="4331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北宋不为辽积威之所劫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7422515" y="1180465"/>
            <a:ext cx="31534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用兵、用武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11175" y="1149985"/>
            <a:ext cx="1126871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</a:rPr>
              <a:t>①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以重金激励人才，以诚心礼敬人才，</a:t>
            </a: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这是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内政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之要；</a:t>
            </a:r>
          </a:p>
          <a:p>
            <a:r>
              <a:rPr lang="zh-CN" altLang="en-US" sz="3600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“并力西向”，即加强六国之间的团结，建立同盟，</a:t>
            </a: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这是</a:t>
            </a:r>
            <a:r>
              <a:rPr lang="zh-CN" altLang="en-US" sz="3600" b="1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外交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之要。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7690" y="355600"/>
            <a:ext cx="111556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第四段中，苏洵提出了两条极富启示意义的治国方略：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67690" y="3528060"/>
            <a:ext cx="70408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600" u="sng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如何评价苏洵的这两条治国方略？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28600" y="4401185"/>
            <a:ext cx="11735435" cy="20612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①激励“天下之谋臣”，重用“天下之奇人”，从而实现“兵良而食足，将贤而士勇”，</a:t>
            </a:r>
            <a:r>
              <a:rPr lang="zh-CN" altLang="en-US" sz="3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这无疑是一种理想化的政治主张，在北宋的现实政治中难以落到实处。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但是这种注重人才的观点的确是北宋士人的共识，所以苏轼在《论养士》中才会强调“重士”。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00735" y="227965"/>
            <a:ext cx="10690225" cy="30460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Calibri" panose="020F0502020204030204" charset="0"/>
                <a:ea typeface="楷体" panose="02010609060101010101" pitchFamily="49" charset="-122"/>
                <a:cs typeface="楷体" panose="02010609060101010101" pitchFamily="49" charset="-122"/>
              </a:rPr>
              <a:t>②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苏洵所说的“并力西向”，并非首创之说。早在战国时期，苏秦主张“合纵”，就说：“六国为一，并力西向而攻秦，秦必破矣。”而苏洵生活的北宋时期，宋王朝已经是“天下之大”了，不可能有“六国为一，并力西向而攻秦”的战略选择。所以，苏洵的进言，</a:t>
            </a:r>
            <a:r>
              <a:rPr lang="zh-CN" altLang="en-US" sz="3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实际上是打了一记华而不实的“空拳”。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4" y="0"/>
            <a:ext cx="12192001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94640" y="291465"/>
            <a:ext cx="116211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夫六国与秦皆诸侯，其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势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弱于秦，而犹有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不赂而胜之之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势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苟以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天下之大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六国破亡之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故事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又在六国下矣。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4800" y="1503680"/>
            <a:ext cx="1162113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势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：势力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犹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：仍然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：可以凭借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苟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：如果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以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：凭借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天下之大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：这样大的国家（北宋）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：名作动，降低身份，自取下策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从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：跟随、跟从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故事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古今异义，旧事，前例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：这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800" y="3700780"/>
            <a:ext cx="1161161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翻译：六国和秦国都是诸侯之国，六国的势力比秦国弱，可是还有可以凭借不贿赂秦国的手段而战胜秦国的优势。如果凭借这样大的国家，却降低身份（自取下策）跟随六国灭亡的旧事，这就是又在六国之下了。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7370" y="5902325"/>
            <a:ext cx="49320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u="sng">
                <a:latin typeface="楷体" panose="02010609060101010101" pitchFamily="49" charset="-122"/>
                <a:ea typeface="楷体" panose="02010609060101010101" pitchFamily="49" charset="-122"/>
              </a:rPr>
              <a:t>苏洵劝诫当世统治者</a:t>
            </a:r>
            <a:r>
              <a:rPr lang="en-US" altLang="zh-CN" sz="3200" u="sng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369560" y="5871210"/>
            <a:ext cx="65563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不可一味乞求苟安，资敌自亡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304395" cy="6858000"/>
            <a:chOff x="-1" y="0"/>
            <a:chExt cx="12192001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3304032"/>
              <a:ext cx="12192001" cy="3553968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 l="20464" t="16719" r="69336" b="53532"/>
          <a:stretch>
            <a:fillRect/>
          </a:stretch>
        </p:blipFill>
        <p:spPr>
          <a:xfrm>
            <a:off x="10625776" y="1367972"/>
            <a:ext cx="1045879" cy="14052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2585" y="1242695"/>
            <a:ext cx="1116965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在这种颇为</a:t>
            </a:r>
            <a:r>
              <a:rPr lang="zh-CN" altLang="en-US" sz="32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含蓄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的“不说之说”中，人们不难听出苏洵的弦外之音：这是将北宋以岁币与契丹、西夏和议，与战国时诸国“以地事秦”相类比，同样视为国之大患，甚至认为等而下之。所以明人袁宏道评说：“</a:t>
            </a:r>
            <a:r>
              <a:rPr lang="zh-CN" altLang="en-US" sz="32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末影宋事，尤妙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5115" y="144145"/>
            <a:ext cx="1162113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u="sng">
                <a:latin typeface="宋体" panose="02010600030101010101" pitchFamily="2" charset="-122"/>
                <a:ea typeface="宋体" panose="02010600030101010101" pitchFamily="2" charset="-122"/>
              </a:rPr>
              <a:t>夫六国与秦皆诸侯，其势弱于秦，而犹有可以不赂而胜之之势。苟以天下之大，下而从六国破亡之故事，是又在六国下矣。</a:t>
            </a:r>
          </a:p>
        </p:txBody>
      </p:sp>
      <p:sp>
        <p:nvSpPr>
          <p:cNvPr id="10" name="矩形 9"/>
          <p:cNvSpPr/>
          <p:nvPr/>
        </p:nvSpPr>
        <p:spPr>
          <a:xfrm>
            <a:off x="362585" y="3303905"/>
            <a:ext cx="11402060" cy="3335655"/>
          </a:xfrm>
          <a:prstGeom prst="rect">
            <a:avLst/>
          </a:prstGeom>
          <a:solidFill>
            <a:schemeClr val="bg1">
              <a:alpha val="71000"/>
            </a:schemeClr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961640" y="4348480"/>
            <a:ext cx="27438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宋屈辱求和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91210" y="3588385"/>
            <a:ext cx="59740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银、绢、茶（宋赂辽、西夏）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824980" y="3526790"/>
            <a:ext cx="93027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400">
                <a:latin typeface="楷体" panose="02010609060101010101" pitchFamily="49" charset="-122"/>
                <a:ea typeface="楷体" panose="02010609060101010101" pitchFamily="49" charset="-122"/>
              </a:rPr>
              <a:t>≠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7755255" y="3588385"/>
            <a:ext cx="37769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土地（六国贿秦）</a:t>
            </a:r>
            <a:endParaRPr lang="zh-CN" altLang="en-US" sz="360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33795" y="4348480"/>
            <a:ext cx="591185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7210425" y="4348480"/>
            <a:ext cx="29260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六国割地求和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91210" y="5342255"/>
            <a:ext cx="720026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“天下孰不知赂之为害而无赂之为利”</a:t>
            </a:r>
          </a:p>
          <a:p>
            <a:pPr algn="l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“天下之大计不如勿赂”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7" name="右大括号 16"/>
          <p:cNvSpPr/>
          <p:nvPr/>
        </p:nvSpPr>
        <p:spPr>
          <a:xfrm>
            <a:off x="7991475" y="5477510"/>
            <a:ext cx="181610" cy="941070"/>
          </a:xfrm>
          <a:prstGeom prst="rightBrace">
            <a:avLst/>
          </a:prstGeom>
          <a:ln w="28575" cmpd="sng">
            <a:solidFill>
              <a:schemeClr val="accent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587740" y="5342255"/>
            <a:ext cx="308419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苏洵</a:t>
            </a:r>
          </a:p>
          <a:p>
            <a:pPr algn="ctr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《几策·审敌》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6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8156" y="462230"/>
            <a:ext cx="2092960" cy="12395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rcRect r="29219"/>
          <a:stretch>
            <a:fillRect/>
          </a:stretch>
        </p:blipFill>
        <p:spPr>
          <a:xfrm flipH="1">
            <a:off x="8658225" y="1971040"/>
            <a:ext cx="3458845" cy="488696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01650" y="190500"/>
            <a:ext cx="2947035" cy="1016000"/>
            <a:chOff x="825" y="728"/>
            <a:chExt cx="4641" cy="1600"/>
          </a:xfrm>
        </p:grpSpPr>
        <p:sp>
          <p:nvSpPr>
            <p:cNvPr id="2" name="文本框 8"/>
            <p:cNvSpPr txBox="1"/>
            <p:nvPr/>
          </p:nvSpPr>
          <p:spPr>
            <a:xfrm>
              <a:off x="1826" y="1113"/>
              <a:ext cx="364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4000" b="1">
                  <a:solidFill>
                    <a:srgbClr val="857255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理清结构</a:t>
              </a:r>
            </a:p>
          </p:txBody>
        </p:sp>
        <p:sp>
          <p:nvSpPr>
            <p:cNvPr id="22" name="Freeform 5"/>
            <p:cNvSpPr/>
            <p:nvPr/>
          </p:nvSpPr>
          <p:spPr bwMode="auto">
            <a:xfrm flipH="1">
              <a:off x="825" y="728"/>
              <a:ext cx="1785" cy="1600"/>
            </a:xfrm>
            <a:custGeom>
              <a:avLst/>
              <a:gdLst>
                <a:gd name="T0" fmla="*/ 0 w 926"/>
                <a:gd name="T1" fmla="*/ 369 h 2009"/>
                <a:gd name="T2" fmla="*/ 0 w 926"/>
                <a:gd name="T3" fmla="*/ 0 h 2009"/>
                <a:gd name="T4" fmla="*/ 926 w 926"/>
                <a:gd name="T5" fmla="*/ 0 h 2009"/>
                <a:gd name="T6" fmla="*/ 926 w 926"/>
                <a:gd name="T7" fmla="*/ 2009 h 2009"/>
                <a:gd name="T8" fmla="*/ 224 w 926"/>
                <a:gd name="T9" fmla="*/ 2009 h 2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5" h="2009">
                  <a:moveTo>
                    <a:pt x="0" y="369"/>
                  </a:moveTo>
                  <a:lnTo>
                    <a:pt x="0" y="0"/>
                  </a:lnTo>
                  <a:lnTo>
                    <a:pt x="926" y="0"/>
                  </a:lnTo>
                  <a:lnTo>
                    <a:pt x="926" y="2009"/>
                  </a:lnTo>
                  <a:lnTo>
                    <a:pt x="224" y="2009"/>
                  </a:lnTo>
                </a:path>
              </a:pathLst>
            </a:custGeom>
            <a:noFill/>
            <a:ln w="19050" cap="flat">
              <a:solidFill>
                <a:srgbClr val="A08B6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857255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29699" name="文本框 202755"/>
          <p:cNvSpPr/>
          <p:nvPr/>
        </p:nvSpPr>
        <p:spPr>
          <a:xfrm>
            <a:off x="377508" y="1585595"/>
            <a:ext cx="8280400" cy="583565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0"/>
              </a:spcBef>
              <a:buChar char="•"/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第一部分（</a:t>
            </a:r>
            <a:r>
              <a:rPr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）：提出中心论点和分论点</a:t>
            </a:r>
          </a:p>
        </p:txBody>
      </p:sp>
      <p:sp>
        <p:nvSpPr>
          <p:cNvPr id="29700" name="文本框 202756"/>
          <p:cNvSpPr/>
          <p:nvPr/>
        </p:nvSpPr>
        <p:spPr>
          <a:xfrm>
            <a:off x="378142" y="2319020"/>
            <a:ext cx="8153400" cy="2553335"/>
          </a:xfrm>
          <a:prstGeom prst="rect">
            <a:avLst/>
          </a:prstGeom>
          <a:noFill/>
          <a:ln>
            <a:noFill/>
            <a:round/>
          </a:ln>
        </p:spPr>
        <p:txBody>
          <a:bodyPr anchor="t" anchorCtr="0">
            <a:spAutoFit/>
          </a:bodyPr>
          <a:lstStyle>
            <a:lvl1pPr marL="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spcBef>
                <a:spcPct val="0"/>
              </a:spcBef>
              <a:buChar char="•"/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第二部分（</a:t>
            </a:r>
            <a:r>
              <a:rPr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）：论证中心论点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lvl="0">
              <a:spcBef>
                <a:spcPct val="0"/>
              </a:spcBef>
            </a:pP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：论述“赂秦而力亏，破灭之道也”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</a:p>
          <a:p>
            <a:pPr lvl="0">
              <a:spcBef>
                <a:spcPct val="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（韩、魏、楚）</a:t>
            </a:r>
          </a:p>
          <a:p>
            <a:pPr lvl="0">
              <a:spcBef>
                <a:spcPct val="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段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：论述“不赂者以赂者丧。盖失强援，不能独完”（齐、燕、赵）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7825" y="5021580"/>
            <a:ext cx="82175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fontAlgn="auto">
              <a:spcBef>
                <a:spcPct val="0"/>
              </a:spcBef>
              <a:buChar char="•"/>
            </a:pPr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第三部分（4、5）：作出结论</a:t>
            </a:r>
            <a:endParaRPr lang="zh-CN" altLang="en-US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fontAlgn="auto">
              <a:spcBef>
                <a:spcPct val="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段：总结历史教训（无使为积威之所劫）</a:t>
            </a:r>
          </a:p>
          <a:p>
            <a:pPr lvl="0" fontAlgn="auto">
              <a:spcBef>
                <a:spcPct val="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5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段：讽谏北宋王朝（不要重蹈覆辙）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01615" y="462280"/>
            <a:ext cx="2729865" cy="70675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先声夺人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8531225" y="3355975"/>
            <a:ext cx="790575" cy="2553335"/>
          </a:xfrm>
          <a:prstGeom prst="rect">
            <a:avLst/>
          </a:prstGeom>
          <a:solidFill>
            <a:schemeClr val="bg1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chemeClr val="accent6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层层推进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0" grpId="1"/>
      <p:bldP spid="13" grpId="0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3304032"/>
              <a:ext cx="12192001" cy="3553968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497205" y="428625"/>
            <a:ext cx="11197590" cy="614045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北宋明道二年（1033年），老泉自序二十五岁，始知读书。程夫人生次女。</a:t>
            </a:r>
          </a:p>
          <a:p>
            <a:pPr algn="ctr"/>
            <a:endParaRPr lang="zh-CN" altLang="en-US"/>
          </a:p>
          <a:p>
            <a:pPr algn="ctr"/>
            <a:r>
              <a:rPr lang="zh-CN" altLang="en-US"/>
              <a:t>北宋景佑二年（1035年），苏洵发奋读书，立下壮志。程夫人生幼女，因排行第八古称“八娘”</a:t>
            </a:r>
          </a:p>
          <a:p>
            <a:pPr algn="ctr"/>
            <a:endParaRPr lang="zh-CN" altLang="en-US"/>
          </a:p>
          <a:p>
            <a:pPr algn="ctr"/>
            <a:r>
              <a:rPr lang="zh-CN" altLang="en-US"/>
              <a:t>北宋景佑三年（1036年），在家继续发奋读书。程夫人生次子苏轼。兄长澹居家中，仲兄苏涣为开封士曹官有两子两女。</a:t>
            </a:r>
          </a:p>
          <a:p>
            <a:pPr algn="ctr"/>
            <a:endParaRPr lang="zh-CN" altLang="en-US"/>
          </a:p>
          <a:p>
            <a:pPr algn="ctr"/>
            <a:r>
              <a:rPr lang="zh-CN" altLang="en-US"/>
              <a:t>北宋景佑四年（1037年），苏洵去京师礼部考取进士，未被录取。长兄澹病逝于家。</a:t>
            </a:r>
          </a:p>
          <a:p>
            <a:pPr algn="ctr"/>
            <a:endParaRPr lang="zh-CN" altLang="en-US"/>
          </a:p>
          <a:p>
            <a:pPr algn="ctr"/>
            <a:r>
              <a:rPr lang="zh-CN" altLang="en-US"/>
              <a:t>北宋景佑五年（1038年），苏洵次年又举茂才异等不中，返回家中，继续闭门苦读。长子景先年仅八岁而亡。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7907" y="143313"/>
            <a:ext cx="123008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6000">
                <a:solidFill>
                  <a:srgbClr val="8572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苏洵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694055"/>
            <a:ext cx="1049147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北宋明道二年（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1033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24</a:t>
            </a:r>
            <a:r>
              <a:rPr lang="zh-CN" altLang="en-US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岁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，老泉自序二十五岁，始知读书。程夫人生次女。</a:t>
            </a:r>
          </a:p>
          <a:p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北宋景佑二年（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1035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26</a:t>
            </a:r>
            <a:r>
              <a:rPr lang="zh-CN" altLang="en-US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岁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，苏洵发奋读书，立下壮志。程夫人生幼女，因排行第八古称“八娘”</a:t>
            </a:r>
          </a:p>
          <a:p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北宋景佑三年（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1036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27</a:t>
            </a:r>
            <a:r>
              <a:rPr lang="zh-CN" altLang="en-US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岁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，在家继续发奋读书。程夫人生次子苏轼。兄长澹居家中，仲兄苏涣为开封士曹官有两子两女。</a:t>
            </a:r>
          </a:p>
          <a:p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北宋景佑四年（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1037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28</a:t>
            </a:r>
            <a:r>
              <a:rPr lang="zh-CN" altLang="en-US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岁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，苏洵去京师礼部考取进士，未被录取。长兄澹病逝于家。</a:t>
            </a:r>
          </a:p>
          <a:p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北宋景佑五年（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1038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29</a:t>
            </a:r>
            <a:r>
              <a:rPr lang="zh-CN" altLang="en-US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岁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，苏洵次年又举茂才异等不中，返回家中，继续闭门苦读。长子景先年仅八岁而亡。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0420" y="1478280"/>
            <a:ext cx="4589137" cy="537972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23875" y="462280"/>
            <a:ext cx="2947035" cy="1016000"/>
            <a:chOff x="825" y="728"/>
            <a:chExt cx="4641" cy="1600"/>
          </a:xfrm>
        </p:grpSpPr>
        <p:sp>
          <p:nvSpPr>
            <p:cNvPr id="21" name="文本框 8"/>
            <p:cNvSpPr txBox="1"/>
            <p:nvPr/>
          </p:nvSpPr>
          <p:spPr>
            <a:xfrm>
              <a:off x="1826" y="1113"/>
              <a:ext cx="364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4000" b="1">
                  <a:solidFill>
                    <a:srgbClr val="857255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作品主旨</a:t>
              </a:r>
            </a:p>
          </p:txBody>
        </p:sp>
        <p:sp>
          <p:nvSpPr>
            <p:cNvPr id="22" name="Freeform 5"/>
            <p:cNvSpPr/>
            <p:nvPr/>
          </p:nvSpPr>
          <p:spPr bwMode="auto">
            <a:xfrm flipH="1">
              <a:off x="825" y="728"/>
              <a:ext cx="1785" cy="1600"/>
            </a:xfrm>
            <a:custGeom>
              <a:avLst/>
              <a:gdLst>
                <a:gd name="T0" fmla="*/ 0 w 926"/>
                <a:gd name="T1" fmla="*/ 369 h 2009"/>
                <a:gd name="T2" fmla="*/ 0 w 926"/>
                <a:gd name="T3" fmla="*/ 0 h 2009"/>
                <a:gd name="T4" fmla="*/ 926 w 926"/>
                <a:gd name="T5" fmla="*/ 0 h 2009"/>
                <a:gd name="T6" fmla="*/ 926 w 926"/>
                <a:gd name="T7" fmla="*/ 2009 h 2009"/>
                <a:gd name="T8" fmla="*/ 224 w 926"/>
                <a:gd name="T9" fmla="*/ 2009 h 2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5" h="2009">
                  <a:moveTo>
                    <a:pt x="0" y="369"/>
                  </a:moveTo>
                  <a:lnTo>
                    <a:pt x="0" y="0"/>
                  </a:lnTo>
                  <a:lnTo>
                    <a:pt x="926" y="0"/>
                  </a:lnTo>
                  <a:lnTo>
                    <a:pt x="926" y="2009"/>
                  </a:lnTo>
                  <a:lnTo>
                    <a:pt x="224" y="2009"/>
                  </a:lnTo>
                </a:path>
              </a:pathLst>
            </a:custGeom>
            <a:noFill/>
            <a:ln w="19050" cap="flat">
              <a:solidFill>
                <a:srgbClr val="A08B6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rgbClr val="857255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523875" y="2184400"/>
            <a:ext cx="6453505" cy="378460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作者借评价六国的灭亡，意在讽谏北宋统治者要以六国为借鉴，不要被辽、西夏的积威之所劫，一味地贿赂，以求苟安。要奋起抵御</a:t>
            </a:r>
            <a:r>
              <a:rPr lang="en-US" altLang="zh-CN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积极谋求不赂而胜之道。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32755" y="462280"/>
            <a:ext cx="4902835" cy="706755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托古论今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讥时之弊</a:t>
            </a:r>
          </a:p>
        </p:txBody>
      </p:sp>
      <p:pic>
        <p:nvPicPr>
          <p:cNvPr id="27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2382500" y="116078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3060" y="182880"/>
            <a:ext cx="11485245" cy="6492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en-US" altLang="zh-CN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北宋明道元年（</a:t>
            </a:r>
            <a:r>
              <a:rPr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1032</a:t>
            </a:r>
            <a:r>
              <a:rPr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年），苏洵母亲史氏病故，葬于眉山县修文乡安道里苏氏祖坟。苏洵</a:t>
            </a:r>
            <a:r>
              <a:rPr 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自云</a:t>
            </a:r>
            <a:r>
              <a:rPr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：“</a:t>
            </a:r>
            <a:r>
              <a:rPr sz="32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洵少年不学，生二十五岁始知读书，从士君子游。</a:t>
            </a:r>
            <a:r>
              <a:rPr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时间实已太晚，何况一开头的时候，态度又不很认真，仗着聪明，看看与他同辈的人，都不见得比自己高明，以为读书没有什么难。但是到第一次应乡试举人，他却不幸落第。这次失败，使他痛自检讨，再搬出几百篇自己的旧作细读，不禁喟然叹道：“</a:t>
            </a:r>
            <a:r>
              <a:rPr sz="32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吾今之学，乃犹未之学也！</a:t>
            </a:r>
            <a:r>
              <a:rPr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愤然将这批旧稿，一把火烧个干净，决心取出《论语》、《孟子》、韩愈文来从头再读，继续穷究诗书经传诸子百家之书，贯穿古今。每日端坐在书斋里，苦读不休者达六、七年，并发誓读书未成熟前，不写任何文章。此时，苏洵已二十七岁。所以欧阳修作墓志铭，张方平作墓表，史本传皆言：“</a:t>
            </a:r>
            <a:r>
              <a:rPr sz="3200" b="1" kern="1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年二十七，始发愤读书。</a:t>
            </a:r>
            <a:r>
              <a:rPr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</a:p>
        </p:txBody>
      </p:sp>
      <p:sp>
        <p:nvSpPr>
          <p:cNvPr id="19460" name="矩形 3"/>
          <p:cNvSpPr/>
          <p:nvPr/>
        </p:nvSpPr>
        <p:spPr>
          <a:xfrm>
            <a:off x="-635" y="2353945"/>
            <a:ext cx="12192635" cy="1999615"/>
          </a:xfrm>
          <a:prstGeom prst="rect">
            <a:avLst/>
          </a:prstGeom>
          <a:solidFill>
            <a:schemeClr val="bg1"/>
          </a:solidFill>
          <a:ln w="38100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44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苏老泉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二十七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始发愤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读书籍。彼既老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犹悔迟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尔小生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宜早思。</a:t>
            </a:r>
          </a:p>
          <a:p>
            <a:pPr marL="0" lvl="0" indent="0" eaLnBrk="1" hangingPunct="1"/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 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——《</a:t>
            </a: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三字经</a:t>
            </a:r>
            <a:r>
              <a:rPr lang="en-US" altLang="zh-CN" sz="4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3304032"/>
              <a:ext cx="12192001" cy="3553968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497205" y="428625"/>
            <a:ext cx="11197590" cy="6140450"/>
          </a:xfrm>
          <a:prstGeom prst="rect">
            <a:avLst/>
          </a:prstGeom>
          <a:solidFill>
            <a:schemeClr val="bg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北宋明道二年（1033年），老泉自序二十五岁，始知读书。程夫人生次女。</a:t>
            </a:r>
          </a:p>
          <a:p>
            <a:pPr algn="ctr"/>
            <a:endParaRPr lang="zh-CN" altLang="en-US"/>
          </a:p>
          <a:p>
            <a:pPr algn="ctr"/>
            <a:r>
              <a:rPr lang="zh-CN" altLang="en-US"/>
              <a:t>北宋景佑二年（1035年），苏洵发奋读书，立下壮志。程夫人生幼女，因排行第八古称“八娘”</a:t>
            </a:r>
          </a:p>
          <a:p>
            <a:pPr algn="ctr"/>
            <a:endParaRPr lang="zh-CN" altLang="en-US"/>
          </a:p>
          <a:p>
            <a:pPr algn="ctr"/>
            <a:r>
              <a:rPr lang="zh-CN" altLang="en-US"/>
              <a:t>北宋景佑三年（1036年），在家继续发奋读书。程夫人生次子苏轼。兄长澹居家中，仲兄苏涣为开封士曹官有两子两女。</a:t>
            </a:r>
          </a:p>
          <a:p>
            <a:pPr algn="ctr"/>
            <a:endParaRPr lang="zh-CN" altLang="en-US"/>
          </a:p>
          <a:p>
            <a:pPr algn="ctr"/>
            <a:r>
              <a:rPr lang="zh-CN" altLang="en-US"/>
              <a:t>北宋景佑四年（1037年），苏洵去京师礼部考取进士，未被录取。长兄澹病逝于家。</a:t>
            </a:r>
          </a:p>
          <a:p>
            <a:pPr algn="ctr"/>
            <a:endParaRPr lang="zh-CN" altLang="en-US"/>
          </a:p>
          <a:p>
            <a:pPr algn="ctr"/>
            <a:r>
              <a:rPr lang="zh-CN" altLang="en-US"/>
              <a:t>北宋景佑五年（1038年），苏洵次年又举茂才异等不中，返回家中，继续闭门苦读。长子景先年仅八岁而亡。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7907" y="143313"/>
            <a:ext cx="123008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6000">
                <a:solidFill>
                  <a:srgbClr val="8572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苏洵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203325" y="568325"/>
            <a:ext cx="1049147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北宋宝元二年（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1039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30</a:t>
            </a:r>
            <a:r>
              <a:rPr lang="zh-CN" altLang="en-US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岁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苏洵居家竭力苦读，考究古今治乱得失。程夫人生幼子苏辙。是年苏洵到阆州(现在的四川阆中县)去探望在那儿做官的哥哥苏涣，看到哥哥治理地方成绩很好，颇受感动，不久东下游学，结交有学问的师友，增加不少见闻和人生经验。</a:t>
            </a:r>
          </a:p>
          <a:p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北宋嘉祐初年（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1056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47</a:t>
            </a:r>
            <a:r>
              <a:rPr lang="zh-CN" altLang="en-US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岁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，苏洵带二子进京应试，谒见翰林学士欧阳修。欧阳修很赞赏他的《衡论》、《权书》、《几策》等文章，认为可与刘向、贾谊相媲美，于是向朝廷推荐苏洵。公卿士大夫争相传诵苏洵，苏洵文名因而大盛。</a:t>
            </a:r>
          </a:p>
          <a:p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北宋嘉祐二年（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1057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年）</a:t>
            </a:r>
            <a:r>
              <a:rPr lang="en-US" altLang="zh-CN" sz="3200" kern="10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48</a:t>
            </a:r>
            <a:r>
              <a:rPr lang="zh-CN" altLang="en-US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岁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，二子同榜应试及第，轰动京师。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826000" y="683260"/>
            <a:ext cx="688721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fontAlgn="auto">
              <a:lnSpc>
                <a:spcPct val="100000"/>
              </a:lnSpc>
              <a:spcBef>
                <a:spcPct val="0"/>
              </a:spcBef>
            </a:pPr>
            <a:r>
              <a:rPr lang="en-US" altLang="zh-CN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论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，是古代常用的一种文体：一种是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政论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，主要用于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发表作者对于时政的见解和主张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；一种是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史论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通过评论历史，总结历史教训，为当时统治者提供治国借鉴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。本文属于史论文。 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“六国论”是一个倒装省略句，“六国论”即“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论六国灭亡的根本原因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Arial" panose="020B0604020202020204" pitchFamily="34" charset="0"/>
              </a:rPr>
              <a:t>”。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  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rcRect r="29219"/>
          <a:stretch>
            <a:fillRect/>
          </a:stretch>
        </p:blipFill>
        <p:spPr>
          <a:xfrm>
            <a:off x="-15" y="266353"/>
            <a:ext cx="4314839" cy="609601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56895" y="223520"/>
            <a:ext cx="4919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六国被秦所灭的原因：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4175" y="951865"/>
            <a:ext cx="43205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Calibri" panose="020F0502020204030204" charset="0"/>
                <a:ea typeface="楷体" panose="02010609060101010101" pitchFamily="49" charset="-122"/>
              </a:rPr>
              <a:t>①杜牧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《阿房宫赋》：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50695" y="1628140"/>
            <a:ext cx="1927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不爱其人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4175" y="2411730"/>
            <a:ext cx="4047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②苏辙《六国论》：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35755" y="2165350"/>
            <a:ext cx="779272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“贪疆埸(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yì</a:t>
            </a:r>
            <a:r>
              <a:rPr lang="zh-CN" altLang="en-US" sz="3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)尺寸之利，背盟败约，以自相屠灭，秦兵未出，而天下诸侯已自困矣”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4581525" y="951865"/>
            <a:ext cx="75298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“向使六国各爱其人，则足以拒秦”</a:t>
            </a:r>
          </a:p>
        </p:txBody>
      </p:sp>
      <p:sp>
        <p:nvSpPr>
          <p:cNvPr id="9" name="右箭头 8"/>
          <p:cNvSpPr/>
          <p:nvPr/>
        </p:nvSpPr>
        <p:spPr>
          <a:xfrm>
            <a:off x="628015" y="1711325"/>
            <a:ext cx="762000" cy="404495"/>
          </a:xfrm>
          <a:prstGeom prst="rightArrow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620635" y="3721100"/>
            <a:ext cx="4307840" cy="304609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贪图边境上些微土地的利益，违背盟誓、毁弃约定，来互相残杀同阵营的人，秦国的军队还没出动，天下的诸侯各国就已经困住自己了。</a:t>
            </a:r>
          </a:p>
        </p:txBody>
      </p:sp>
      <p:sp>
        <p:nvSpPr>
          <p:cNvPr id="11" name="右箭头 10"/>
          <p:cNvSpPr/>
          <p:nvPr/>
        </p:nvSpPr>
        <p:spPr>
          <a:xfrm>
            <a:off x="628015" y="3232150"/>
            <a:ext cx="762000" cy="394335"/>
          </a:xfrm>
          <a:prstGeom prst="rightArrow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750695" y="3137535"/>
            <a:ext cx="19278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贪利背盟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67005" y="3721100"/>
            <a:ext cx="7271385" cy="30460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/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苏轼《六国论》反其道而行之，针对六国久存而秦速亡的对比分析，突出强调了“士”的作用。苏轼认为，六国诸侯卿相皆争养士，是久存的原因。只要把那些“士”养起来，老百姓想造反也找不到带头人了，国家就可以安定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6410" y="314325"/>
            <a:ext cx="10497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苏洵的《六国论》分析六国被秦所灭的原因是？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00685" y="1093470"/>
            <a:ext cx="113912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eaLnBrk="1" hangingPunct="1"/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六国</a:t>
            </a:r>
            <a:r>
              <a:rPr lang="zh-CN" altLang="en-US" sz="36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破灭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，非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兵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不利，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战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善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弊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</a:t>
            </a:r>
            <a:r>
              <a:rPr lang="zh-CN" altLang="en-US" sz="36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赂</a:t>
            </a:r>
            <a:r>
              <a:rPr lang="zh-CN" altLang="en-US" sz="3600" b="1" u="sng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lang="en-US" altLang="zh-CN" sz="3600" b="1" u="sng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lù</a:t>
            </a:r>
            <a:r>
              <a:rPr lang="zh-CN" altLang="en-US" sz="3600" b="1" u="sng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lang="zh-CN" altLang="en-US" sz="36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秦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。赂秦而力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亏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，破灭之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道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也。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或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曰：六国</a:t>
            </a:r>
            <a:r>
              <a:rPr lang="zh-CN" altLang="en-US" sz="3600" b="1" u="sng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互丧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率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赂秦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耶</a:t>
            </a:r>
            <a:r>
              <a:rPr lang="zh-CN" altLang="en-US" sz="3600" b="1" u="sng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zh-CN" altLang="en-US" sz="3600" b="1" u="sng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yé</a:t>
            </a:r>
            <a:r>
              <a:rPr lang="zh-CN" altLang="en-US" sz="3600" b="1" u="sng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？曰：不赂者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赂者丧。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盖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失强援，不能独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完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。故曰：弊在赂秦也。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14630" y="3442970"/>
            <a:ext cx="117621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破灭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：灭亡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兵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：兵器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战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：打仗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善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：好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弊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：弊病，弊端  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赂秦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：以财物赠予秦国，这里指向秦割地求和。赂：赠送财物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亏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：使……亏损 </a:t>
            </a:r>
            <a:r>
              <a:rPr lang="en-US" altLang="zh-CN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道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：原因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或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：有的人 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互丧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：相继灭亡 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率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：都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耶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：文言疑问词，相当于“呢”或“吗”</a:t>
            </a:r>
            <a:r>
              <a:rPr lang="en-US" altLang="zh-CN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：因为 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盖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：承接上文，表示原因，有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因为</a:t>
            </a:r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的意思</a:t>
            </a:r>
            <a:r>
              <a:rPr lang="zh-CN" altLang="en-US" sz="36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完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：保全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5989</Words>
  <Application>Microsoft Office PowerPoint</Application>
  <PresentationFormat>自定义</PresentationFormat>
  <Paragraphs>267</Paragraphs>
  <Slides>40</Slides>
  <Notes>38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42" baseType="lpstr"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2021-04-23T18:49:59Z</cp:lastPrinted>
  <dcterms:created xsi:type="dcterms:W3CDTF">2021-04-23T18:49:59Z</dcterms:created>
  <dcterms:modified xsi:type="dcterms:W3CDTF">2021-05-05T09:01:17Z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