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57" r:id="rId4"/>
    <p:sldId id="352" r:id="rId5"/>
    <p:sldId id="324" r:id="rId6"/>
    <p:sldId id="353" r:id="rId7"/>
    <p:sldId id="325" r:id="rId8"/>
    <p:sldId id="354" r:id="rId9"/>
    <p:sldId id="341" r:id="rId10"/>
    <p:sldId id="369" r:id="rId11"/>
    <p:sldId id="370" r:id="rId12"/>
    <p:sldId id="382" r:id="rId13"/>
    <p:sldId id="383" r:id="rId14"/>
    <p:sldId id="384" r:id="rId15"/>
    <p:sldId id="385" r:id="rId16"/>
    <p:sldId id="386" r:id="rId17"/>
    <p:sldId id="387" r:id="rId18"/>
    <p:sldId id="388" r:id="rId19"/>
    <p:sldId id="392" r:id="rId20"/>
    <p:sldId id="389" r:id="rId21"/>
    <p:sldId id="393" r:id="rId22"/>
    <p:sldId id="390" r:id="rId23"/>
    <p:sldId id="394" r:id="rId24"/>
    <p:sldId id="391" r:id="rId25"/>
    <p:sldId id="395" r:id="rId26"/>
    <p:sldId id="333" r:id="rId27"/>
    <p:sldId id="356" r:id="rId28"/>
    <p:sldId id="326" r:id="rId29"/>
    <p:sldId id="357" r:id="rId30"/>
    <p:sldId id="342" r:id="rId31"/>
    <p:sldId id="358" r:id="rId32"/>
    <p:sldId id="362" r:id="rId33"/>
  </p:sldIdLst>
  <p:sldSz cx="9144000" cy="6858000" type="screen4x3"/>
  <p:notesSz cx="6858000" cy="9144000"/>
  <p:custDataLst>
    <p:tags r:id="rId34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04" y="-114"/>
      </p:cViewPr>
      <p:guideLst>
        <p:guide orient="horz" pos="2200"/>
        <p:guide pos="2879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slideMaster" Target="slideMasters/slideMaster2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tags" Target="tags/tag1.xml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2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43B8CE-08AA-42DB-9876-D9A24403D514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DDCC50-2FA5-4025-AE67-A4B29E7D447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CA57B-93FF-4F28-9AF8-9C754ABBC576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72285-68B6-428D-B76B-4652EE793AA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DE72F8-384B-419D-A345-394BD45F5FF5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92607-EA2A-467C-8C04-4A333F3FF3FF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24D02F-5FAE-4844-991E-3D7BA06FE2F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0E84E-4F4E-495A-A55C-4D54F6799E33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39F36-8B97-49AF-8B6F-B2535CE5DCD8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DE1E47-A9C0-455C-90C1-3E5C80D8DA9B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08300-AFCB-489D-A5A0-129B300743D7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>
    <p:split orient="vert"/>
  </p:transition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slideLayout" Target="../slideLayouts/slideLayout21.xml" /><Relationship Id="rId11" Type="http://schemas.openxmlformats.org/officeDocument/2006/relationships/slideLayout" Target="../slideLayouts/slideLayout22.xml" /><Relationship Id="rId12" Type="http://schemas.openxmlformats.org/officeDocument/2006/relationships/theme" Target="../theme/theme2.xml" /><Relationship Id="rId2" Type="http://schemas.openxmlformats.org/officeDocument/2006/relationships/slideLayout" Target="../slideLayouts/slideLayout13.xml" /><Relationship Id="rId3" Type="http://schemas.openxmlformats.org/officeDocument/2006/relationships/slideLayout" Target="../slideLayouts/slideLayout14.xml" /><Relationship Id="rId4" Type="http://schemas.openxmlformats.org/officeDocument/2006/relationships/slideLayout" Target="../slideLayouts/slideLayout15.xml" /><Relationship Id="rId5" Type="http://schemas.openxmlformats.org/officeDocument/2006/relationships/slideLayout" Target="../slideLayouts/slideLayout16.xml" /><Relationship Id="rId6" Type="http://schemas.openxmlformats.org/officeDocument/2006/relationships/slideLayout" Target="../slideLayouts/slideLayout17.xml" /><Relationship Id="rId7" Type="http://schemas.openxmlformats.org/officeDocument/2006/relationships/slideLayout" Target="../slideLayouts/slideLayout18.xml" /><Relationship Id="rId8" Type="http://schemas.openxmlformats.org/officeDocument/2006/relationships/slideLayout" Target="../slideLayouts/slideLayout19.xml" /><Relationship Id="rId9" Type="http://schemas.openxmlformats.org/officeDocument/2006/relationships/slideLayout" Target="../slideLayouts/slideLayout20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split orient="vert"/>
  </p:transition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0E858B-5B89-470A-A450-BD0EB2809B41}" type="slidenum">
              <a:rPr lang="en-US" altLang="zh-CN">
                <a:solidFill>
                  <a:srgbClr val="000000"/>
                </a:solidFill>
              </a:rPr>
              <a:t/>
            </a:fld>
            <a:endParaRPr lang="en-US" altLang="zh-CN">
              <a:solidFill>
                <a:srgbClr val="000000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 orient="vert"/>
  </p:transition>
  <p:timing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image" Target="../media/image1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074" name="Text Box 3"/>
          <p:cNvSpPr txBox="1">
            <a:spLocks noChangeArrowheads="1"/>
          </p:cNvSpPr>
          <p:nvPr/>
        </p:nvSpPr>
        <p:spPr bwMode="auto">
          <a:xfrm>
            <a:off x="1455738" y="1555750"/>
            <a:ext cx="5421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 smtClean="0">
              <a:solidFill>
                <a:srgbClr val="000000"/>
              </a:solidFill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3675" y="1385888"/>
            <a:ext cx="8659813" cy="17532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5400" b="1" smtClean="0">
                <a:solidFill>
                  <a:srgbClr val="FF0000"/>
                </a:solidFill>
              </a:rPr>
              <a:t>21.课内文言文挖空训练</a:t>
            </a:r>
            <a:endParaRPr sz="5400" b="1" smtClean="0">
              <a:solidFill>
                <a:srgbClr val="FF0000"/>
              </a:solidFill>
            </a:endParaRPr>
          </a:p>
          <a:p>
            <a:r>
              <a:rPr sz="5400" b="1" smtClean="0">
                <a:solidFill>
                  <a:srgbClr val="FF0000"/>
                </a:solidFill>
              </a:rPr>
              <a:t> </a:t>
            </a:r>
            <a:r>
              <a:rPr lang="en-US" sz="5400" b="1" smtClean="0">
                <a:solidFill>
                  <a:srgbClr val="FF0000"/>
                </a:solidFill>
              </a:rPr>
              <a:t>    </a:t>
            </a:r>
            <a:r>
              <a:rPr sz="5400" b="1" smtClean="0">
                <a:solidFill>
                  <a:srgbClr val="FF0000"/>
                </a:solidFill>
              </a:rPr>
              <a:t>——《齐桓晋文之事》</a:t>
            </a:r>
            <a:endParaRPr sz="5400" b="1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36525" y="332740"/>
            <a:ext cx="8916670" cy="6400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400" b="1"/>
              <a:t>        </a:t>
            </a:r>
            <a:r>
              <a:rPr sz="2400" b="1"/>
              <a:t>“今恩足以及禽兽，而功不至于百姓者，</a:t>
            </a:r>
            <a:r>
              <a:rPr sz="2600" b="1" u="sng">
                <a:solidFill>
                  <a:srgbClr val="FF0000"/>
                </a:solidFill>
              </a:rPr>
              <a:t>独（偏偏、却）</a:t>
            </a:r>
            <a:r>
              <a:rPr sz="2400" b="1"/>
              <a:t>何与？然则一羽之不举，</a:t>
            </a:r>
            <a:r>
              <a:rPr sz="2400" b="1" u="sng">
                <a:solidFill>
                  <a:srgbClr val="FF0000"/>
                </a:solidFill>
              </a:rPr>
              <a:t>为（因为）</a:t>
            </a:r>
            <a:r>
              <a:rPr sz="2400" b="1"/>
              <a:t>不用力焉；舆薪之不见，为不用明焉；百姓之不</a:t>
            </a:r>
            <a:r>
              <a:rPr sz="2400" b="1" u="sng">
                <a:solidFill>
                  <a:srgbClr val="FF0000"/>
                </a:solidFill>
              </a:rPr>
              <a:t>见（被）</a:t>
            </a:r>
            <a:r>
              <a:rPr sz="2400" b="1"/>
              <a:t>保，为不用恩焉。故王之不王，不为也，非不能也。”</a:t>
            </a:r>
            <a:endParaRPr sz="2400" b="1"/>
          </a:p>
          <a:p>
            <a:r>
              <a:rPr lang="en-US" sz="2400" b="1"/>
              <a:t>        </a:t>
            </a:r>
            <a:r>
              <a:rPr sz="2400" b="1"/>
              <a:t>曰：“不为者与不能者之</a:t>
            </a:r>
            <a:r>
              <a:rPr sz="2400" b="1" u="sng">
                <a:solidFill>
                  <a:srgbClr val="FF0000"/>
                </a:solidFill>
              </a:rPr>
              <a:t>形（表现）何以（怎么、用什么）异（区分）</a:t>
            </a:r>
            <a:r>
              <a:rPr sz="2400" b="1"/>
              <a:t>？”</a:t>
            </a:r>
            <a:endParaRPr sz="2400" b="1"/>
          </a:p>
          <a:p>
            <a:r>
              <a:rPr sz="2400" b="1"/>
              <a:t>    </a:t>
            </a:r>
            <a:r>
              <a:rPr lang="en-US" sz="2400" b="1"/>
              <a:t>    </a:t>
            </a:r>
            <a:r>
              <a:rPr sz="2400" b="1"/>
              <a:t>曰：“挟太山以超北海，</a:t>
            </a:r>
            <a:r>
              <a:rPr sz="2400" b="1" u="sng">
                <a:solidFill>
                  <a:srgbClr val="FF0000"/>
                </a:solidFill>
              </a:rPr>
              <a:t>语（告诉）</a:t>
            </a:r>
            <a:r>
              <a:rPr sz="2400" b="1"/>
              <a:t>人曰：‘我不能。’是诚不能也。为长者折枝，语人曰：‘我不能。’是不为也，非不能也。故王之不王，非挟太山以超北海之类也；王之不王，是折枝之类也。</a:t>
            </a:r>
            <a:r>
              <a:rPr sz="2400" b="1" u="sng">
                <a:solidFill>
                  <a:srgbClr val="FF0000"/>
                </a:solidFill>
              </a:rPr>
              <a:t>老（敬爱）</a:t>
            </a:r>
            <a:r>
              <a:rPr sz="2400" b="1"/>
              <a:t>吾</a:t>
            </a:r>
            <a:r>
              <a:rPr sz="2400" b="1" u="sng">
                <a:solidFill>
                  <a:srgbClr val="FF0000"/>
                </a:solidFill>
              </a:rPr>
              <a:t>老（老人）</a:t>
            </a:r>
            <a:r>
              <a:rPr sz="2400" b="1"/>
              <a:t>，以及人之老；</a:t>
            </a:r>
            <a:r>
              <a:rPr sz="2400" b="1" u="sng">
                <a:solidFill>
                  <a:srgbClr val="FF0000"/>
                </a:solidFill>
              </a:rPr>
              <a:t>幼（爱护）</a:t>
            </a:r>
            <a:r>
              <a:rPr sz="2400" b="1"/>
              <a:t>吾</a:t>
            </a:r>
            <a:r>
              <a:rPr sz="2400" b="1" u="sng">
                <a:solidFill>
                  <a:srgbClr val="FF0000"/>
                </a:solidFill>
              </a:rPr>
              <a:t>幼（小孩）</a:t>
            </a:r>
            <a:r>
              <a:rPr sz="2400" b="1"/>
              <a:t>，以及人之幼：天下可运于掌。《诗》云：‘</a:t>
            </a:r>
            <a:r>
              <a:rPr sz="2400" b="1" u="sng">
                <a:solidFill>
                  <a:srgbClr val="FF0000"/>
                </a:solidFill>
              </a:rPr>
              <a:t>刑（同“型”，典范、榜样，这里用作动词，做榜样）</a:t>
            </a:r>
            <a:r>
              <a:rPr sz="2400" b="1"/>
              <a:t>于寡妻，至于兄弟，以</a:t>
            </a:r>
            <a:r>
              <a:rPr sz="2400" b="1" u="sng">
                <a:solidFill>
                  <a:srgbClr val="FF0000"/>
                </a:solidFill>
              </a:rPr>
              <a:t>御（治理）</a:t>
            </a:r>
            <a:r>
              <a:rPr sz="2400" b="1"/>
              <a:t>于家邦。’言举斯心加诸彼而已。故推恩足以保四海，不推恩无以保妻子。古之人所以大过人者，无他焉，善推其所为而已矣。今恩足以及禽兽，而功不至于百姓者，独何与？</a:t>
            </a:r>
            <a:r>
              <a:rPr sz="2400" b="1" u="sng">
                <a:solidFill>
                  <a:srgbClr val="FF0000"/>
                </a:solidFill>
              </a:rPr>
              <a:t>权（称量）</a:t>
            </a:r>
            <a:r>
              <a:rPr sz="2400" b="1"/>
              <a:t>，然后知轻重；</a:t>
            </a:r>
            <a:r>
              <a:rPr sz="2400" b="1" u="sng">
                <a:solidFill>
                  <a:srgbClr val="FF0000"/>
                </a:solidFill>
              </a:rPr>
              <a:t>度（丈量）</a:t>
            </a:r>
            <a:r>
              <a:rPr sz="2400" b="1"/>
              <a:t>，然后知长短。物皆然，心为甚。王请</a:t>
            </a:r>
            <a:r>
              <a:rPr sz="2400" b="1" u="sng">
                <a:solidFill>
                  <a:srgbClr val="FF0000"/>
                </a:solidFill>
              </a:rPr>
              <a:t>度（考虑）</a:t>
            </a:r>
            <a:r>
              <a:rPr sz="2400" b="1"/>
              <a:t>之！</a:t>
            </a:r>
            <a:endParaRPr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09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600" b="1"/>
              <a:t>       </a:t>
            </a:r>
            <a:r>
              <a:rPr sz="2600" b="1"/>
              <a:t>“</a:t>
            </a:r>
            <a:r>
              <a:rPr sz="2600" b="1" u="sng">
                <a:solidFill>
                  <a:srgbClr val="FF0000"/>
                </a:solidFill>
              </a:rPr>
              <a:t>抑</a:t>
            </a:r>
            <a:r>
              <a:rPr sz="2600" b="1"/>
              <a:t>（      ）王兴甲兵，</a:t>
            </a:r>
            <a:r>
              <a:rPr sz="2600" b="1" u="sng">
                <a:solidFill>
                  <a:srgbClr val="FF0000"/>
                </a:solidFill>
              </a:rPr>
              <a:t>危</a:t>
            </a:r>
            <a:r>
              <a:rPr sz="2600" b="1"/>
              <a:t>（      ）士臣，</a:t>
            </a:r>
            <a:r>
              <a:rPr sz="2600" b="1" u="sng">
                <a:solidFill>
                  <a:srgbClr val="FF0000"/>
                </a:solidFill>
              </a:rPr>
              <a:t>构怨</a:t>
            </a:r>
            <a:r>
              <a:rPr sz="2600" b="1"/>
              <a:t>（      ）于诸侯，然后</a:t>
            </a:r>
            <a:r>
              <a:rPr sz="2600" b="1" u="sng">
                <a:solidFill>
                  <a:srgbClr val="FF0000"/>
                </a:solidFill>
              </a:rPr>
              <a:t>快</a:t>
            </a:r>
            <a:r>
              <a:rPr sz="2600" b="1"/>
              <a:t>（      ）于心与？”</a:t>
            </a:r>
            <a:endParaRPr sz="2600" b="1"/>
          </a:p>
          <a:p>
            <a:r>
              <a:rPr lang="en-US" sz="2600" b="1"/>
              <a:t>       </a:t>
            </a:r>
            <a:r>
              <a:rPr sz="2600" b="1"/>
              <a:t>王曰：“否，吾何快于是？将以求吾所大欲也。”</a:t>
            </a:r>
            <a:endParaRPr sz="2600" b="1"/>
          </a:p>
          <a:p>
            <a:r>
              <a:rPr lang="en-US" sz="2600" b="1"/>
              <a:t>       </a:t>
            </a:r>
            <a:r>
              <a:rPr sz="2600" b="1"/>
              <a:t>曰：“王之所大欲，可得闻与？”</a:t>
            </a:r>
            <a:endParaRPr sz="2600" b="1"/>
          </a:p>
          <a:p>
            <a:r>
              <a:rPr lang="en-US" sz="2600" b="1"/>
              <a:t>       </a:t>
            </a:r>
            <a:r>
              <a:rPr sz="2600" b="1"/>
              <a:t>王笑而不言。</a:t>
            </a:r>
            <a:endParaRPr sz="2600" b="1"/>
          </a:p>
          <a:p>
            <a:r>
              <a:rPr lang="en-US" sz="2600" b="1"/>
              <a:t>       </a:t>
            </a:r>
            <a:r>
              <a:rPr sz="2600" b="1"/>
              <a:t>曰：“为肥甘不足于口与？</a:t>
            </a:r>
            <a:r>
              <a:rPr sz="2600" b="1" u="sng">
                <a:solidFill>
                  <a:srgbClr val="FF0000"/>
                </a:solidFill>
              </a:rPr>
              <a:t>轻暖</a:t>
            </a:r>
            <a:r>
              <a:rPr sz="2600" b="1"/>
              <a:t>（      ）不足于体与？抑为采色不足视于目与？声音不足听于耳与？便嬖不足使令于前与？王之诸臣皆足以供之，而王岂为是哉？”</a:t>
            </a:r>
            <a:endParaRPr sz="2600" b="1"/>
          </a:p>
          <a:p>
            <a:r>
              <a:rPr lang="en-US" sz="2600" b="1"/>
              <a:t>        </a:t>
            </a:r>
            <a:r>
              <a:rPr sz="2600" b="1"/>
              <a:t>曰：“否，吾不为是也。”</a:t>
            </a:r>
            <a:endParaRPr sz="2600" b="1"/>
          </a:p>
          <a:p>
            <a:r>
              <a:rPr sz="2600" b="1"/>
              <a:t>    </a:t>
            </a:r>
            <a:r>
              <a:rPr lang="en-US" sz="2600" b="1"/>
              <a:t>    </a:t>
            </a:r>
            <a:r>
              <a:rPr sz="2600" b="1"/>
              <a:t>曰：“然则王之所大欲可知已：欲</a:t>
            </a:r>
            <a:r>
              <a:rPr sz="2600" b="1" u="sng">
                <a:solidFill>
                  <a:srgbClr val="FF0000"/>
                </a:solidFill>
              </a:rPr>
              <a:t>辟</a:t>
            </a:r>
            <a:r>
              <a:rPr sz="2600" b="1"/>
              <a:t>（      ）土地，</a:t>
            </a:r>
            <a:r>
              <a:rPr sz="2600" b="1" u="sng">
                <a:solidFill>
                  <a:srgbClr val="FF0000"/>
                </a:solidFill>
              </a:rPr>
              <a:t>朝</a:t>
            </a:r>
            <a:r>
              <a:rPr sz="2600" b="1"/>
              <a:t>（      ）秦楚，</a:t>
            </a:r>
            <a:r>
              <a:rPr sz="2600" b="1" u="sng">
                <a:solidFill>
                  <a:srgbClr val="FF0000"/>
                </a:solidFill>
              </a:rPr>
              <a:t>莅</a:t>
            </a:r>
            <a:r>
              <a:rPr sz="2600" b="1"/>
              <a:t>（      ）</a:t>
            </a:r>
            <a:r>
              <a:rPr sz="2600" b="1" u="sng">
                <a:solidFill>
                  <a:srgbClr val="FF0000"/>
                </a:solidFill>
              </a:rPr>
              <a:t>中国</a:t>
            </a:r>
            <a:r>
              <a:rPr sz="2600" b="1"/>
              <a:t>（      ）而抚</a:t>
            </a:r>
            <a:r>
              <a:rPr sz="2600" b="1" u="sng">
                <a:solidFill>
                  <a:srgbClr val="FF0000"/>
                </a:solidFill>
              </a:rPr>
              <a:t>四夷</a:t>
            </a:r>
            <a:r>
              <a:rPr sz="2600" b="1"/>
              <a:t>（      ）也。以若所为，求若所欲，犹</a:t>
            </a:r>
            <a:r>
              <a:rPr sz="2600" b="1" u="sng">
                <a:solidFill>
                  <a:srgbClr val="FF0000"/>
                </a:solidFill>
              </a:rPr>
              <a:t>缘</a:t>
            </a:r>
            <a:r>
              <a:rPr sz="2600" b="1"/>
              <a:t>（      ）木而求鱼也。”</a:t>
            </a:r>
            <a:endParaRPr sz="2600" b="1"/>
          </a:p>
          <a:p>
            <a:r>
              <a:rPr sz="2600" b="1"/>
              <a:t>    </a:t>
            </a:r>
            <a:r>
              <a:rPr lang="en-US" sz="2600" b="1"/>
              <a:t>   </a:t>
            </a:r>
            <a:r>
              <a:rPr sz="2600" b="1"/>
              <a:t>王曰：“若是其甚与？”</a:t>
            </a:r>
            <a:endParaRPr sz="2600" b="1"/>
          </a:p>
          <a:p>
            <a:r>
              <a:rPr sz="2600" b="1"/>
              <a:t>    </a:t>
            </a:r>
            <a:r>
              <a:rPr lang="en-US" sz="2600" b="1"/>
              <a:t>   </a:t>
            </a:r>
            <a:r>
              <a:rPr sz="2600" b="1"/>
              <a:t>曰：“</a:t>
            </a:r>
            <a:r>
              <a:rPr sz="2600" b="1" u="sng">
                <a:solidFill>
                  <a:srgbClr val="FF0000"/>
                </a:solidFill>
              </a:rPr>
              <a:t>殆</a:t>
            </a:r>
            <a:r>
              <a:rPr sz="2600" b="1"/>
              <a:t>（      ）有甚焉。缘木求鱼，虽不得鱼，无后灾；以若所为，求若所欲，尽心力而为之，后必有灾。”</a:t>
            </a:r>
            <a:endParaRPr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215" y="332740"/>
            <a:ext cx="8423275" cy="60312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400" b="1"/>
              <a:t>       </a:t>
            </a:r>
            <a:r>
              <a:rPr sz="2400" b="1"/>
              <a:t>“</a:t>
            </a:r>
            <a:r>
              <a:rPr sz="2600" b="1" u="sng">
                <a:solidFill>
                  <a:srgbClr val="FF0000"/>
                </a:solidFill>
              </a:rPr>
              <a:t>抑（表示反问，相当于“难道”）</a:t>
            </a:r>
            <a:r>
              <a:rPr sz="2400" b="1"/>
              <a:t>王兴甲兵，</a:t>
            </a:r>
            <a:r>
              <a:rPr sz="2400" b="1" u="sng">
                <a:solidFill>
                  <a:srgbClr val="FF0000"/>
                </a:solidFill>
              </a:rPr>
              <a:t>危（危害）</a:t>
            </a:r>
            <a:r>
              <a:rPr sz="2400" b="1"/>
              <a:t>士臣，</a:t>
            </a:r>
            <a:r>
              <a:rPr sz="2400" b="1" u="sng">
                <a:solidFill>
                  <a:srgbClr val="FF0000"/>
                </a:solidFill>
              </a:rPr>
              <a:t>构怨（结怨）</a:t>
            </a:r>
            <a:r>
              <a:rPr sz="2400" b="1"/>
              <a:t>于诸侯，然后</a:t>
            </a:r>
            <a:r>
              <a:rPr sz="2400" b="1" u="sng">
                <a:solidFill>
                  <a:srgbClr val="FF0000"/>
                </a:solidFill>
              </a:rPr>
              <a:t>快（痛快）</a:t>
            </a:r>
            <a:r>
              <a:rPr sz="2400" b="1"/>
              <a:t>于心与？”</a:t>
            </a:r>
            <a:endParaRPr sz="2400" b="1"/>
          </a:p>
          <a:p>
            <a:r>
              <a:rPr lang="en-US" sz="2400" b="1"/>
              <a:t>       </a:t>
            </a:r>
            <a:r>
              <a:rPr sz="2400" b="1"/>
              <a:t>王曰：“否，吾何快于是？将以求吾所大欲也。”</a:t>
            </a:r>
            <a:endParaRPr sz="2400" b="1"/>
          </a:p>
          <a:p>
            <a:r>
              <a:rPr lang="en-US" sz="2400" b="1"/>
              <a:t>       </a:t>
            </a:r>
            <a:r>
              <a:rPr sz="2400" b="1"/>
              <a:t>曰：“王之所大欲，可得闻与？”</a:t>
            </a:r>
            <a:endParaRPr sz="2400" b="1"/>
          </a:p>
          <a:p>
            <a:r>
              <a:rPr lang="en-US" sz="2400" b="1"/>
              <a:t>      </a:t>
            </a:r>
            <a:r>
              <a:rPr sz="2400" b="1"/>
              <a:t>王笑而不言。</a:t>
            </a:r>
            <a:endParaRPr sz="2400" b="1"/>
          </a:p>
          <a:p>
            <a:r>
              <a:rPr lang="en-US" sz="2400" b="1"/>
              <a:t>       </a:t>
            </a:r>
            <a:r>
              <a:rPr sz="2400" b="1"/>
              <a:t>曰：“为肥甘不足于口与？</a:t>
            </a:r>
            <a:r>
              <a:rPr sz="2400" b="1" u="sng">
                <a:solidFill>
                  <a:srgbClr val="FF0000"/>
                </a:solidFill>
              </a:rPr>
              <a:t>轻暖（指轻软暖和的衣服）</a:t>
            </a:r>
            <a:r>
              <a:rPr sz="2400" b="1"/>
              <a:t>不足于体与？抑为采色不足视于目与？声音不足听于耳与？便嬖不足使令于前与？王之诸臣皆足以供之，而王岂为是哉？”</a:t>
            </a:r>
            <a:endParaRPr sz="2400" b="1"/>
          </a:p>
          <a:p>
            <a:r>
              <a:rPr sz="2400" b="1"/>
              <a:t>曰：“否，吾不为是也。”</a:t>
            </a:r>
            <a:endParaRPr sz="2400" b="1"/>
          </a:p>
          <a:p>
            <a:r>
              <a:rPr sz="2400" b="1"/>
              <a:t>    </a:t>
            </a:r>
            <a:r>
              <a:rPr lang="en-US" sz="2400" b="1"/>
              <a:t>   </a:t>
            </a:r>
            <a:r>
              <a:rPr sz="2400" b="1"/>
              <a:t>曰：“然则王之所大欲可知已：欲</a:t>
            </a:r>
            <a:r>
              <a:rPr sz="2400" b="1" u="sng">
                <a:solidFill>
                  <a:srgbClr val="FF0000"/>
                </a:solidFill>
              </a:rPr>
              <a:t>辟（开辟）</a:t>
            </a:r>
            <a:r>
              <a:rPr sz="2400" b="1"/>
              <a:t>土地，</a:t>
            </a:r>
            <a:r>
              <a:rPr sz="2400" b="1" u="sng">
                <a:solidFill>
                  <a:srgbClr val="FF0000"/>
                </a:solidFill>
              </a:rPr>
              <a:t>朝（使……来朝见）</a:t>
            </a:r>
            <a:r>
              <a:rPr sz="2400" b="1"/>
              <a:t>秦楚，</a:t>
            </a:r>
            <a:r>
              <a:rPr sz="2400" b="1" u="sng">
                <a:solidFill>
                  <a:srgbClr val="FF0000"/>
                </a:solidFill>
              </a:rPr>
              <a:t>莅（统治）中国（古代指中原地区）</a:t>
            </a:r>
            <a:r>
              <a:rPr sz="2400" b="1"/>
              <a:t>而抚</a:t>
            </a:r>
            <a:r>
              <a:rPr sz="2400" b="1" u="sng">
                <a:solidFill>
                  <a:srgbClr val="FF0000"/>
                </a:solidFill>
              </a:rPr>
              <a:t>四夷（泛指四方少数民族）</a:t>
            </a:r>
            <a:r>
              <a:rPr sz="2400" b="1"/>
              <a:t>也。以若所为，求若所欲，犹</a:t>
            </a:r>
            <a:r>
              <a:rPr sz="2400" b="1" u="sng">
                <a:solidFill>
                  <a:srgbClr val="FF0000"/>
                </a:solidFill>
              </a:rPr>
              <a:t>缘（爬）</a:t>
            </a:r>
            <a:r>
              <a:rPr sz="2400" b="1"/>
              <a:t>木而求鱼也。”</a:t>
            </a:r>
            <a:endParaRPr sz="2400" b="1"/>
          </a:p>
          <a:p>
            <a:r>
              <a:rPr sz="2400" b="1"/>
              <a:t>    </a:t>
            </a:r>
            <a:r>
              <a:rPr lang="en-US" sz="2400" b="1"/>
              <a:t>   </a:t>
            </a:r>
            <a:r>
              <a:rPr sz="2400" b="1"/>
              <a:t>王曰：“若是其甚与？”</a:t>
            </a:r>
            <a:endParaRPr sz="2400" b="1"/>
          </a:p>
          <a:p>
            <a:r>
              <a:rPr sz="2400" b="1"/>
              <a:t>    </a:t>
            </a:r>
            <a:r>
              <a:rPr lang="en-US" sz="2400" b="1"/>
              <a:t>   </a:t>
            </a:r>
            <a:r>
              <a:rPr sz="2400" b="1"/>
              <a:t>曰：“</a:t>
            </a:r>
            <a:r>
              <a:rPr sz="2400" b="1" u="sng">
                <a:solidFill>
                  <a:srgbClr val="FF0000"/>
                </a:solidFill>
              </a:rPr>
              <a:t>殆（恐怕，可能）</a:t>
            </a:r>
            <a:r>
              <a:rPr sz="2400" b="1"/>
              <a:t>有甚焉。缘木求鱼，虽不得鱼，无后灾；以若所为，求若所欲，尽心力而为之，后必有灾。”</a:t>
            </a:r>
            <a:endParaRPr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 </a:t>
            </a:r>
            <a:r>
              <a:rPr sz="2800" b="1"/>
              <a:t>曰：“可得闻与？”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 </a:t>
            </a:r>
            <a:r>
              <a:rPr sz="2800" b="1"/>
              <a:t>曰：“邹人与楚人战，则王以为</a:t>
            </a:r>
            <a:r>
              <a:rPr sz="2800" b="1" u="sng">
                <a:solidFill>
                  <a:srgbClr val="FF0000"/>
                </a:solidFill>
              </a:rPr>
              <a:t>孰</a:t>
            </a:r>
            <a:r>
              <a:rPr sz="2800" b="1"/>
              <a:t>（      ）胜？”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 </a:t>
            </a:r>
            <a:r>
              <a:rPr sz="2800" b="1"/>
              <a:t>曰：“楚人胜。”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 </a:t>
            </a:r>
            <a:r>
              <a:rPr sz="2800" b="1"/>
              <a:t>曰：“然则小固不可以敌大，寡固不可以敌众，弱固不可以敌强。海内之地，方千里者九，齐</a:t>
            </a:r>
            <a:r>
              <a:rPr sz="2800" b="1" u="sng">
                <a:solidFill>
                  <a:srgbClr val="FF0000"/>
                </a:solidFill>
              </a:rPr>
              <a:t>集</a:t>
            </a:r>
            <a:r>
              <a:rPr sz="2800" b="1"/>
              <a:t>（      ）有其一。以一服八，何以异于邹敌楚哉？</a:t>
            </a:r>
            <a:r>
              <a:rPr sz="2800" b="1" u="sng">
                <a:solidFill>
                  <a:srgbClr val="FF0000"/>
                </a:solidFill>
              </a:rPr>
              <a:t>盖</a:t>
            </a:r>
            <a:r>
              <a:rPr sz="2800" b="1"/>
              <a:t>（      ）亦反其本矣？今王发政施仁，使天下仕者皆欲立于王之朝，耕者皆欲耕于王之野，商贾皆欲藏于王之市，行旅皆欲出于王之</a:t>
            </a:r>
            <a:r>
              <a:rPr sz="2800" b="1" u="sng">
                <a:solidFill>
                  <a:srgbClr val="FF0000"/>
                </a:solidFill>
              </a:rPr>
              <a:t>涂</a:t>
            </a:r>
            <a:r>
              <a:rPr sz="2800" b="1"/>
              <a:t>（      ），天下之欲</a:t>
            </a:r>
            <a:r>
              <a:rPr sz="2800" b="1" u="sng">
                <a:solidFill>
                  <a:srgbClr val="FF0000"/>
                </a:solidFill>
              </a:rPr>
              <a:t>疾</a:t>
            </a:r>
            <a:r>
              <a:rPr sz="2800" b="1"/>
              <a:t>（      ）其君者皆欲赴</a:t>
            </a:r>
            <a:r>
              <a:rPr sz="2800" b="1" u="sng">
                <a:solidFill>
                  <a:srgbClr val="FF0000"/>
                </a:solidFill>
              </a:rPr>
              <a:t>诉</a:t>
            </a:r>
            <a:r>
              <a:rPr sz="2800" b="1"/>
              <a:t>（      ）于王。其若是，孰能御之？”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王曰：“吾</a:t>
            </a:r>
            <a:r>
              <a:rPr sz="2800" b="1" u="sng">
                <a:solidFill>
                  <a:srgbClr val="FF0000"/>
                </a:solidFill>
              </a:rPr>
              <a:t>惛</a:t>
            </a:r>
            <a:r>
              <a:rPr sz="2800" b="1"/>
              <a:t>（      ），不能进于是矣。愿夫子</a:t>
            </a:r>
            <a:r>
              <a:rPr sz="2800" b="1" u="sng">
                <a:solidFill>
                  <a:srgbClr val="FF0000"/>
                </a:solidFill>
              </a:rPr>
              <a:t>辅</a:t>
            </a:r>
            <a:r>
              <a:rPr sz="2800" b="1"/>
              <a:t>（      ）吾志，</a:t>
            </a:r>
            <a:r>
              <a:rPr sz="2800" b="1" u="sng">
                <a:solidFill>
                  <a:srgbClr val="FF0000"/>
                </a:solidFill>
              </a:rPr>
              <a:t>明</a:t>
            </a:r>
            <a:r>
              <a:rPr sz="2800" b="1"/>
              <a:t>（      ）以教我。我虽不</a:t>
            </a:r>
            <a:r>
              <a:rPr sz="2800" b="1" u="sng">
                <a:solidFill>
                  <a:srgbClr val="FF0000"/>
                </a:solidFill>
              </a:rPr>
              <a:t>敏</a:t>
            </a:r>
            <a:r>
              <a:rPr sz="2800" b="1"/>
              <a:t>（      ），请尝试之。”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215" y="332740"/>
            <a:ext cx="8423275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曰：“可得闻与？”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曰：“邹人与楚人战，则王以为</a:t>
            </a:r>
            <a:r>
              <a:rPr sz="2800" b="1" u="sng">
                <a:solidFill>
                  <a:srgbClr val="FF0000"/>
                </a:solidFill>
              </a:rPr>
              <a:t>孰（谁）</a:t>
            </a:r>
            <a:r>
              <a:rPr sz="2800" b="1"/>
              <a:t>胜？”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曰：“楚人胜。”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曰：“然则小固不可以敌大，寡固不可以敌众，弱固不可以敌强。海内之地，方千里者九，齐</a:t>
            </a:r>
            <a:r>
              <a:rPr sz="2800" b="1" u="sng">
                <a:solidFill>
                  <a:srgbClr val="FF0000"/>
                </a:solidFill>
              </a:rPr>
              <a:t>集（集聚）</a:t>
            </a:r>
            <a:r>
              <a:rPr sz="2800" b="1"/>
              <a:t>有其一。以一服八，何以异于邹敌楚哉？</a:t>
            </a:r>
            <a:r>
              <a:rPr sz="2800" b="1" u="sng">
                <a:solidFill>
                  <a:srgbClr val="FF0000"/>
                </a:solidFill>
              </a:rPr>
              <a:t>盖（同“盍”，何不）</a:t>
            </a:r>
            <a:r>
              <a:rPr sz="2800" b="1"/>
              <a:t>亦反其本矣？今王发政施仁，使天下仕者皆欲立于王之朝，耕者皆欲耕于王之野，商贾皆欲藏于王之市，行旅皆欲出于王之</a:t>
            </a:r>
            <a:r>
              <a:rPr sz="2800" b="1" u="sng">
                <a:solidFill>
                  <a:srgbClr val="FF0000"/>
                </a:solidFill>
              </a:rPr>
              <a:t>涂（同“途”，道路）</a:t>
            </a:r>
            <a:r>
              <a:rPr sz="2800" b="1"/>
              <a:t>，天下之欲</a:t>
            </a:r>
            <a:r>
              <a:rPr sz="2800" b="1" u="sng">
                <a:solidFill>
                  <a:srgbClr val="FF0000"/>
                </a:solidFill>
              </a:rPr>
              <a:t>疾（憎恨）</a:t>
            </a:r>
            <a:r>
              <a:rPr sz="2800" b="1"/>
              <a:t>其君者皆欲</a:t>
            </a:r>
            <a:r>
              <a:rPr sz="2800" b="1" u="sng">
                <a:solidFill>
                  <a:srgbClr val="FF0000"/>
                </a:solidFill>
              </a:rPr>
              <a:t>赴诉（奔走求告）</a:t>
            </a:r>
            <a:r>
              <a:rPr sz="2800" b="1"/>
              <a:t>于王。其若是，孰能御之？”</a:t>
            </a:r>
            <a:endParaRPr sz="2800" b="1"/>
          </a:p>
          <a:p>
            <a:r>
              <a:rPr sz="2800" b="1"/>
              <a:t>    王曰：“吾</a:t>
            </a:r>
            <a:r>
              <a:rPr sz="2800" b="1" u="sng">
                <a:solidFill>
                  <a:srgbClr val="FF0000"/>
                </a:solidFill>
              </a:rPr>
              <a:t>惛（不明事理，糊涂）</a:t>
            </a:r>
            <a:r>
              <a:rPr sz="2800" b="1"/>
              <a:t>，不能进于是矣。愿夫子</a:t>
            </a:r>
            <a:r>
              <a:rPr sz="2800" b="1" u="sng">
                <a:solidFill>
                  <a:srgbClr val="FF0000"/>
                </a:solidFill>
              </a:rPr>
              <a:t>辅（帮助）</a:t>
            </a:r>
            <a:r>
              <a:rPr sz="2800" b="1"/>
              <a:t>吾志，</a:t>
            </a:r>
            <a:r>
              <a:rPr sz="2800" b="1" u="sng">
                <a:solidFill>
                  <a:srgbClr val="FF0000"/>
                </a:solidFill>
              </a:rPr>
              <a:t>明（明白地）</a:t>
            </a:r>
            <a:r>
              <a:rPr sz="2800" b="1"/>
              <a:t>以教我。我虽不</a:t>
            </a:r>
            <a:r>
              <a:rPr sz="2800" b="1" u="sng">
                <a:solidFill>
                  <a:srgbClr val="FF0000"/>
                </a:solidFill>
              </a:rPr>
              <a:t>敏（聪慧）</a:t>
            </a:r>
            <a:r>
              <a:rPr sz="2800" b="1"/>
              <a:t>，请尝试之。”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092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600" b="1"/>
              <a:t>       </a:t>
            </a:r>
            <a:r>
              <a:rPr sz="2600" b="1"/>
              <a:t>曰：“无</a:t>
            </a:r>
            <a:r>
              <a:rPr sz="2600" b="1" u="sng">
                <a:solidFill>
                  <a:srgbClr val="FF0000"/>
                </a:solidFill>
              </a:rPr>
              <a:t>恒产</a:t>
            </a:r>
            <a:r>
              <a:rPr sz="2600" b="1"/>
              <a:t>（      ）而有恒心者，惟</a:t>
            </a:r>
            <a:r>
              <a:rPr sz="2600" b="1" u="sng">
                <a:solidFill>
                  <a:srgbClr val="FF0000"/>
                </a:solidFill>
              </a:rPr>
              <a:t>士</a:t>
            </a:r>
            <a:r>
              <a:rPr sz="2600" b="1"/>
              <a:t>（      ）为能。若民，则无恒产，因无恒心。苟无恒心，</a:t>
            </a:r>
            <a:r>
              <a:rPr sz="2600" b="1" u="sng">
                <a:solidFill>
                  <a:srgbClr val="FF0000"/>
                </a:solidFill>
              </a:rPr>
              <a:t>放</a:t>
            </a:r>
            <a:r>
              <a:rPr sz="2600" b="1"/>
              <a:t>（      ）</a:t>
            </a:r>
            <a:r>
              <a:rPr sz="2600" b="1" u="sng">
                <a:solidFill>
                  <a:srgbClr val="FF0000"/>
                </a:solidFill>
              </a:rPr>
              <a:t>辟</a:t>
            </a:r>
            <a:r>
              <a:rPr sz="2600" b="1"/>
              <a:t>（      ）邪</a:t>
            </a:r>
            <a:r>
              <a:rPr sz="2600" b="1" u="sng">
                <a:solidFill>
                  <a:srgbClr val="FF0000"/>
                </a:solidFill>
              </a:rPr>
              <a:t>侈</a:t>
            </a:r>
            <a:r>
              <a:rPr sz="2600" b="1"/>
              <a:t>（      ），无不为已。及陷于罪，然后从而</a:t>
            </a:r>
            <a:r>
              <a:rPr sz="2600" b="1" u="sng">
                <a:solidFill>
                  <a:srgbClr val="FF0000"/>
                </a:solidFill>
              </a:rPr>
              <a:t>刑</a:t>
            </a:r>
            <a:r>
              <a:rPr sz="2600" b="1"/>
              <a:t>（      ）之，是</a:t>
            </a:r>
            <a:r>
              <a:rPr sz="2600" b="1" u="sng">
                <a:solidFill>
                  <a:srgbClr val="FF0000"/>
                </a:solidFill>
              </a:rPr>
              <a:t>罔</a:t>
            </a:r>
            <a:r>
              <a:rPr sz="2600" b="1"/>
              <a:t>（      ）民也。焉有仁人在位，罔民而可为也？是故明君</a:t>
            </a:r>
            <a:r>
              <a:rPr sz="2600" b="1" u="sng">
                <a:solidFill>
                  <a:srgbClr val="FF0000"/>
                </a:solidFill>
              </a:rPr>
              <a:t>制</a:t>
            </a:r>
            <a:r>
              <a:rPr sz="2600" b="1"/>
              <a:t>（      ）民之产，必使仰足以事父母，俯足以</a:t>
            </a:r>
            <a:r>
              <a:rPr sz="2600" b="1" u="sng">
                <a:solidFill>
                  <a:srgbClr val="FF0000"/>
                </a:solidFill>
              </a:rPr>
              <a:t>畜</a:t>
            </a:r>
            <a:r>
              <a:rPr sz="2600" b="1"/>
              <a:t>（      ）妻子，</a:t>
            </a:r>
            <a:r>
              <a:rPr sz="2600" b="1" u="sng">
                <a:solidFill>
                  <a:srgbClr val="FF0000"/>
                </a:solidFill>
              </a:rPr>
              <a:t>乐岁</a:t>
            </a:r>
            <a:r>
              <a:rPr sz="2600" b="1"/>
              <a:t>（      ）终身饱，</a:t>
            </a:r>
            <a:r>
              <a:rPr sz="2600" b="1" u="sng">
                <a:solidFill>
                  <a:srgbClr val="FF0000"/>
                </a:solidFill>
              </a:rPr>
              <a:t>凶年</a:t>
            </a:r>
            <a:r>
              <a:rPr sz="2600" b="1"/>
              <a:t>（      ）免于死亡；然后驱而</a:t>
            </a:r>
            <a:r>
              <a:rPr sz="2600" b="1" u="sng">
                <a:solidFill>
                  <a:srgbClr val="FF0000"/>
                </a:solidFill>
              </a:rPr>
              <a:t>之</a:t>
            </a:r>
            <a:r>
              <a:rPr sz="2600" b="1"/>
              <a:t>（      ）善，故民之从之也</a:t>
            </a:r>
            <a:r>
              <a:rPr sz="2600" b="1" u="sng">
                <a:solidFill>
                  <a:srgbClr val="FF0000"/>
                </a:solidFill>
              </a:rPr>
              <a:t>轻</a:t>
            </a:r>
            <a:r>
              <a:rPr sz="2600" b="1"/>
              <a:t>（      ）。今也制民之产，仰不足以事父母，俯不足以畜妻子，乐岁终身苦，凶年不免于死亡。此惟救死而恐不</a:t>
            </a:r>
            <a:r>
              <a:rPr sz="2600" b="1" u="sng">
                <a:solidFill>
                  <a:srgbClr val="FF0000"/>
                </a:solidFill>
              </a:rPr>
              <a:t>赡</a:t>
            </a:r>
            <a:r>
              <a:rPr sz="2600" b="1"/>
              <a:t>（      ），奚</a:t>
            </a:r>
            <a:r>
              <a:rPr sz="2600" b="1" u="sng">
                <a:solidFill>
                  <a:srgbClr val="FF0000"/>
                </a:solidFill>
              </a:rPr>
              <a:t>暇</a:t>
            </a:r>
            <a:r>
              <a:rPr sz="2600" b="1"/>
              <a:t>（      ）</a:t>
            </a:r>
            <a:r>
              <a:rPr sz="2600" b="1" u="sng">
                <a:solidFill>
                  <a:srgbClr val="FF0000"/>
                </a:solidFill>
              </a:rPr>
              <a:t>治</a:t>
            </a:r>
            <a:r>
              <a:rPr sz="2600" b="1"/>
              <a:t>（      ）礼义哉？王欲行之，则盍反其本矣：五亩之宅，树之以桑，五十者可以</a:t>
            </a:r>
            <a:r>
              <a:rPr sz="2600" b="1" u="sng">
                <a:solidFill>
                  <a:srgbClr val="FF0000"/>
                </a:solidFill>
              </a:rPr>
              <a:t>衣</a:t>
            </a:r>
            <a:r>
              <a:rPr sz="2600" b="1"/>
              <a:t>（      ）帛矣；鸡豚、狗、彘之畜，无失其时，七十者可以食肉矣；百亩之田勿夺其时，八口之家可以无饥矣；</a:t>
            </a:r>
            <a:r>
              <a:rPr sz="2600" b="1" u="sng">
                <a:solidFill>
                  <a:srgbClr val="FF0000"/>
                </a:solidFill>
              </a:rPr>
              <a:t>谨</a:t>
            </a:r>
            <a:r>
              <a:rPr sz="2600" b="1"/>
              <a:t>（      ）</a:t>
            </a:r>
            <a:r>
              <a:rPr sz="2600" b="1" u="sng">
                <a:solidFill>
                  <a:srgbClr val="FF0000"/>
                </a:solidFill>
              </a:rPr>
              <a:t>庠序</a:t>
            </a:r>
            <a:r>
              <a:rPr sz="2600" b="1"/>
              <a:t>（      ）之教，</a:t>
            </a:r>
            <a:r>
              <a:rPr sz="2600" b="1" u="sng">
                <a:solidFill>
                  <a:srgbClr val="FF0000"/>
                </a:solidFill>
              </a:rPr>
              <a:t>申</a:t>
            </a:r>
            <a:r>
              <a:rPr sz="2600" b="1"/>
              <a:t>（      ）之以</a:t>
            </a:r>
            <a:r>
              <a:rPr sz="2600" b="1" u="sng">
                <a:solidFill>
                  <a:srgbClr val="FF0000"/>
                </a:solidFill>
              </a:rPr>
              <a:t>孝</a:t>
            </a:r>
            <a:r>
              <a:rPr sz="2600" b="1"/>
              <a:t>（      ）</a:t>
            </a:r>
            <a:r>
              <a:rPr sz="2600" b="1" u="sng">
                <a:solidFill>
                  <a:srgbClr val="FF0000"/>
                </a:solidFill>
              </a:rPr>
              <a:t>悌</a:t>
            </a:r>
            <a:r>
              <a:rPr sz="2600" b="1"/>
              <a:t>（      ）之义，</a:t>
            </a:r>
            <a:r>
              <a:rPr sz="2600" b="1" u="sng">
                <a:solidFill>
                  <a:srgbClr val="FF0000"/>
                </a:solidFill>
              </a:rPr>
              <a:t>颁</a:t>
            </a:r>
            <a:r>
              <a:rPr sz="2600" b="1"/>
              <a:t>（      ）白者不负</a:t>
            </a:r>
            <a:r>
              <a:rPr sz="2600" b="1" u="sng">
                <a:solidFill>
                  <a:srgbClr val="FF0000"/>
                </a:solidFill>
              </a:rPr>
              <a:t>戴</a:t>
            </a:r>
            <a:r>
              <a:rPr sz="2600" b="1"/>
              <a:t>（      ）于道路矣。老者衣帛食肉，黎民不饥不寒，然而不王者，未之有也。”</a:t>
            </a:r>
            <a:endParaRPr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8874125" cy="63696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400" b="1"/>
              <a:t>曰：“无</a:t>
            </a:r>
            <a:r>
              <a:rPr sz="2400" b="1" u="sng">
                <a:solidFill>
                  <a:srgbClr val="FF0000"/>
                </a:solidFill>
              </a:rPr>
              <a:t>恒产（可以长久维持生活的固定财产）</a:t>
            </a:r>
            <a:r>
              <a:rPr sz="2400" b="1"/>
              <a:t>而有恒心者，惟</a:t>
            </a:r>
            <a:r>
              <a:rPr sz="2400" b="1" u="sng">
                <a:solidFill>
                  <a:srgbClr val="FF0000"/>
                </a:solidFill>
              </a:rPr>
              <a:t>士（指有道德操守的读书人）</a:t>
            </a:r>
            <a:r>
              <a:rPr sz="2400" b="1"/>
              <a:t>为能。若民，则无恒产，因无恒心。苟无恒心，</a:t>
            </a:r>
            <a:r>
              <a:rPr sz="2400" b="1" u="sng">
                <a:solidFill>
                  <a:srgbClr val="FF0000"/>
                </a:solidFill>
              </a:rPr>
              <a:t>放（放纵）辟（不正）</a:t>
            </a:r>
            <a:r>
              <a:rPr sz="2400" b="1"/>
              <a:t>邪</a:t>
            </a:r>
            <a:r>
              <a:rPr sz="2400" b="1" u="sng">
                <a:solidFill>
                  <a:srgbClr val="FF0000"/>
                </a:solidFill>
              </a:rPr>
              <a:t>侈（过度）</a:t>
            </a:r>
            <a:r>
              <a:rPr sz="2400" b="1"/>
              <a:t>，无不为已。及陷于罪，然后从而</a:t>
            </a:r>
            <a:r>
              <a:rPr sz="2400" b="1" u="sng">
                <a:solidFill>
                  <a:srgbClr val="FF0000"/>
                </a:solidFill>
              </a:rPr>
              <a:t>刑（处罚）</a:t>
            </a:r>
            <a:r>
              <a:rPr sz="2400" b="1"/>
              <a:t>之，是</a:t>
            </a:r>
            <a:r>
              <a:rPr sz="2400" b="1" u="sng">
                <a:solidFill>
                  <a:srgbClr val="FF0000"/>
                </a:solidFill>
              </a:rPr>
              <a:t>罔（同“网”，张网捕捉，比喻陷害）</a:t>
            </a:r>
            <a:r>
              <a:rPr sz="2400" b="1"/>
              <a:t>民也。焉有仁人在位，罔民而可为也？是故明君</a:t>
            </a:r>
            <a:r>
              <a:rPr sz="2400" b="1" u="sng">
                <a:solidFill>
                  <a:srgbClr val="FF0000"/>
                </a:solidFill>
              </a:rPr>
              <a:t>制（规定）</a:t>
            </a:r>
            <a:r>
              <a:rPr sz="2400" b="1"/>
              <a:t>民之产，必使仰足以事父母，俯足以</a:t>
            </a:r>
            <a:r>
              <a:rPr sz="2400" b="1" u="sng">
                <a:solidFill>
                  <a:srgbClr val="FF0000"/>
                </a:solidFill>
              </a:rPr>
              <a:t>畜（养活）</a:t>
            </a:r>
            <a:r>
              <a:rPr sz="2400" b="1"/>
              <a:t>妻子，</a:t>
            </a:r>
            <a:r>
              <a:rPr sz="2400" b="1" u="sng">
                <a:solidFill>
                  <a:srgbClr val="FF0000"/>
                </a:solidFill>
              </a:rPr>
              <a:t>乐岁（丰年）</a:t>
            </a:r>
            <a:r>
              <a:rPr sz="2400" b="1"/>
              <a:t>终身饱，</a:t>
            </a:r>
            <a:r>
              <a:rPr sz="2400" b="1" u="sng">
                <a:solidFill>
                  <a:srgbClr val="FF0000"/>
                </a:solidFill>
              </a:rPr>
              <a:t>凶年（荒年）</a:t>
            </a:r>
            <a:r>
              <a:rPr sz="2400" b="1"/>
              <a:t>免于死亡；然后驱而</a:t>
            </a:r>
            <a:r>
              <a:rPr sz="2400" b="1" u="sng">
                <a:solidFill>
                  <a:srgbClr val="FF0000"/>
                </a:solidFill>
              </a:rPr>
              <a:t>之（向，往）</a:t>
            </a:r>
            <a:r>
              <a:rPr sz="2400" b="1"/>
              <a:t>善，故民之从之也</a:t>
            </a:r>
            <a:r>
              <a:rPr sz="2400" b="1" u="sng">
                <a:solidFill>
                  <a:srgbClr val="FF0000"/>
                </a:solidFill>
              </a:rPr>
              <a:t>轻（容易）</a:t>
            </a:r>
            <a:r>
              <a:rPr sz="2400" b="1"/>
              <a:t>。今也制民之产，仰不足以事父母，俯不足以畜妻子，乐岁终身苦，凶年不免于死亡。此惟救死而恐不</a:t>
            </a:r>
            <a:r>
              <a:rPr sz="2400" b="1" u="sng">
                <a:solidFill>
                  <a:srgbClr val="FF0000"/>
                </a:solidFill>
              </a:rPr>
              <a:t>赡（足，够）</a:t>
            </a:r>
            <a:r>
              <a:rPr sz="2400" b="1"/>
              <a:t>，奚</a:t>
            </a:r>
            <a:r>
              <a:rPr sz="2400" b="1" u="sng">
                <a:solidFill>
                  <a:srgbClr val="FF0000"/>
                </a:solidFill>
              </a:rPr>
              <a:t>暇（顾得上，有时间做）治（讲求）</a:t>
            </a:r>
            <a:r>
              <a:rPr sz="2400" b="1"/>
              <a:t>礼义哉？王欲行之，则盍反其本矣：五亩之宅，树之以桑，五十者可以</a:t>
            </a:r>
            <a:r>
              <a:rPr sz="2400" b="1" u="sng">
                <a:solidFill>
                  <a:srgbClr val="FF0000"/>
                </a:solidFill>
              </a:rPr>
              <a:t>衣（穿）</a:t>
            </a:r>
            <a:r>
              <a:rPr sz="2400" b="1"/>
              <a:t>帛矣；鸡豚、狗、彘之畜，无失其时，七十者可以食肉矣；百亩之田勿夺其时，八口之家可以无饥矣；</a:t>
            </a:r>
            <a:r>
              <a:rPr sz="2400" b="1" u="sng">
                <a:solidFill>
                  <a:srgbClr val="FF0000"/>
                </a:solidFill>
              </a:rPr>
              <a:t>谨（慎重办理）庠序（古代的地方学校，后泛指学校）</a:t>
            </a:r>
            <a:r>
              <a:rPr sz="2400" b="1"/>
              <a:t>之教，</a:t>
            </a:r>
            <a:r>
              <a:rPr sz="2400" b="1" u="sng">
                <a:solidFill>
                  <a:srgbClr val="FF0000"/>
                </a:solidFill>
              </a:rPr>
              <a:t>申（申诫，告诫）</a:t>
            </a:r>
            <a:r>
              <a:rPr sz="2400" b="1"/>
              <a:t>之以</a:t>
            </a:r>
            <a:r>
              <a:rPr sz="2400" b="1" u="sng">
                <a:solidFill>
                  <a:srgbClr val="FF0000"/>
                </a:solidFill>
              </a:rPr>
              <a:t>孝（善事父母为“孝”）悌（敬爱兄长为“悌”）</a:t>
            </a:r>
            <a:r>
              <a:rPr sz="2400" b="1"/>
              <a:t>之义，</a:t>
            </a:r>
            <a:r>
              <a:rPr sz="2400" b="1" u="sng">
                <a:solidFill>
                  <a:srgbClr val="FF0000"/>
                </a:solidFill>
              </a:rPr>
              <a:t>颁（同“斑”）</a:t>
            </a:r>
            <a:r>
              <a:rPr sz="2400" b="1"/>
              <a:t>白者不负</a:t>
            </a:r>
            <a:r>
              <a:rPr sz="2400" b="1" u="sng">
                <a:solidFill>
                  <a:srgbClr val="FF0000"/>
                </a:solidFill>
              </a:rPr>
              <a:t>戴（用头顶着物件）</a:t>
            </a:r>
            <a:r>
              <a:rPr sz="2400" b="1"/>
              <a:t>于道路矣。老者衣帛食肉，黎民不饥不寒，然而不王者，未之有也。”</a:t>
            </a:r>
            <a:endParaRPr sz="2400" b="1"/>
          </a:p>
        </p:txBody>
      </p:sp>
    </p:spTree>
  </p:cSld>
  <p:clrMapOvr>
    <a:masterClrMapping/>
  </p:clrMapOvr>
  <p:transition>
    <p:split orient="vert"/>
  </p:transition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二．【一词多义】</a:t>
            </a:r>
            <a:endParaRPr lang="zh-CN" altLang="zh-CN" sz="3200" b="1"/>
          </a:p>
          <a:p>
            <a:r>
              <a:rPr lang="zh-CN" altLang="zh-CN" sz="3200" b="1"/>
              <a:t>1.察：①观察，仔细看；②看清楚；③考察；④考察后予以推荐；⑤精明；⑥明察，细究。</a:t>
            </a:r>
            <a:endParaRPr lang="zh-CN" altLang="zh-CN" sz="3200" b="1"/>
          </a:p>
          <a:p>
            <a:r>
              <a:rPr lang="zh-CN" altLang="zh-CN" sz="3200" b="1"/>
              <a:t>⑴察邻国之政，无如寡人之用心者。（《寡人之于国也》）（   ）</a:t>
            </a:r>
            <a:endParaRPr lang="zh-CN" altLang="zh-CN" sz="3200" b="1"/>
          </a:p>
          <a:p>
            <a:r>
              <a:rPr lang="zh-CN" altLang="zh-CN" sz="3200" b="1"/>
              <a:t>⑵前太守臣逵察臣孝廉，后刺史臣荣举臣秀才。（《陈情表》）（  ）</a:t>
            </a:r>
            <a:endParaRPr lang="zh-CN" altLang="zh-CN" sz="3200" b="1"/>
          </a:p>
          <a:p>
            <a:r>
              <a:rPr lang="zh-CN" altLang="zh-CN" sz="3200" b="1"/>
              <a:t>⑶明足以察秋毫之末，而不见舆薪。（成语“明察秋毫”）（《齐桓晋文之事》）（      ）</a:t>
            </a:r>
            <a:endParaRPr lang="zh-CN" altLang="zh-CN" sz="3200" b="1"/>
          </a:p>
          <a:p>
            <a:r>
              <a:rPr lang="zh-CN" altLang="zh-CN" sz="3200" b="1"/>
              <a:t>⑷水至清则无鱼，人至察则无徒。（《答客难》）（  ）</a:t>
            </a:r>
            <a:endParaRPr lang="zh-CN" altLang="zh-CN" sz="3200" b="1"/>
          </a:p>
          <a:p>
            <a:r>
              <a:rPr lang="zh-CN" altLang="zh-CN" sz="3200" b="1"/>
              <a:t>⑸小大之狱，虽不能察，必以情。（狱，案件；以，根据。）（《曹刿论战》）（      ）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1.察：①观察，仔细看；②看清楚；③考察；④考察后予以推荐；⑤精明；⑥明察，细究。</a:t>
            </a:r>
            <a:endParaRPr lang="zh-CN" altLang="zh-CN" sz="2800" b="1"/>
          </a:p>
          <a:p>
            <a:r>
              <a:rPr lang="zh-CN" altLang="zh-CN" sz="2800" b="1"/>
              <a:t>⑴察（   ）邻国之政，无如寡人之用心者。（《寡人之于国也》）</a:t>
            </a:r>
            <a:r>
              <a:rPr sz="2800" b="1" u="sng">
                <a:solidFill>
                  <a:srgbClr val="FF0000"/>
                </a:solidFill>
              </a:rPr>
              <a:t>①观察，仔细看</a:t>
            </a:r>
            <a:endParaRPr sz="28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800" b="1"/>
              <a:t>⑵前太守臣逵察（  ）臣孝廉，后刺史臣荣举臣秀才。（《陈情表》）</a:t>
            </a:r>
            <a:r>
              <a:rPr sz="2800" b="1" u="sng">
                <a:solidFill>
                  <a:srgbClr val="FF0000"/>
                </a:solidFill>
              </a:rPr>
              <a:t>④考察后予以推荐</a:t>
            </a:r>
            <a:endParaRPr sz="2800" b="1" u="sng">
              <a:solidFill>
                <a:srgbClr val="FF0000"/>
              </a:solidFill>
            </a:endParaRPr>
          </a:p>
          <a:p>
            <a:pPr algn="l">
              <a:buClrTx/>
              <a:buSzTx/>
              <a:buFontTx/>
            </a:pPr>
            <a:r>
              <a:rPr lang="zh-CN" altLang="zh-CN" sz="2800" b="1"/>
              <a:t>⑶明足以察（      ）秋毫之末，而不见舆薪。（成语“明察秋毫”）（《齐桓晋文之事》）</a:t>
            </a:r>
            <a:r>
              <a:rPr sz="2800" b="1" u="sng">
                <a:solidFill>
                  <a:srgbClr val="FF0000"/>
                </a:solidFill>
              </a:rPr>
              <a:t>②看清楚</a:t>
            </a:r>
            <a:endParaRPr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⑷水至清则无鱼，人至察（  ）则无徒。（《答客难》）</a:t>
            </a:r>
            <a:r>
              <a:rPr sz="2800" b="1" u="sng">
                <a:solidFill>
                  <a:srgbClr val="FF0000"/>
                </a:solidFill>
              </a:rPr>
              <a:t>⑤精明</a:t>
            </a:r>
            <a:endParaRPr lang="zh-CN" altLang="zh-CN" sz="2800" b="1"/>
          </a:p>
          <a:p>
            <a:pPr algn="l">
              <a:buClrTx/>
              <a:buSzTx/>
              <a:buFontTx/>
            </a:pPr>
            <a:r>
              <a:rPr lang="zh-CN" altLang="zh-CN" sz="2800" b="1"/>
              <a:t>⑸小大之狱，虽不能察（      ），必以情。（狱，案件；以，根据。）（《曹刿论战》）</a:t>
            </a:r>
            <a:r>
              <a:rPr sz="2800" b="1" u="sng">
                <a:solidFill>
                  <a:srgbClr val="FF0000"/>
                </a:solidFill>
              </a:rPr>
              <a:t>⑥明察，细究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2622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①明足以察秋毫之末，而不见舆薪《齐桓晋文之事》（  ）</a:t>
            </a:r>
            <a:endParaRPr lang="zh-CN" altLang="zh-CN" sz="2800" b="1"/>
          </a:p>
          <a:p>
            <a:r>
              <a:rPr lang="zh-CN" altLang="zh-CN" sz="2800" b="1"/>
              <a:t>②虽欲强聒，终必不蒙见察。《答司马谏议书》（  ）</a:t>
            </a:r>
            <a:endParaRPr lang="zh-CN" altLang="zh-CN" sz="2800" b="1"/>
          </a:p>
          <a:p>
            <a:r>
              <a:rPr lang="zh-CN" altLang="zh-CN" sz="2800" b="1"/>
              <a:t>③圣人以治天下为事者也，不可不察乱之所自起。《兼爱》（  ）</a:t>
            </a:r>
            <a:endParaRPr lang="zh-CN" altLang="zh-CN" sz="2800" b="1"/>
          </a:p>
          <a:p>
            <a:r>
              <a:rPr lang="zh-CN" altLang="zh-CN" sz="2800" b="1"/>
              <a:t>④人又谁能以身之察察，受物之汶汶者乎？《屈原列传》（  ）</a:t>
            </a:r>
            <a:endParaRPr lang="zh-CN" altLang="zh-CN" sz="2800" b="1"/>
          </a:p>
          <a:p>
            <a:r>
              <a:rPr lang="zh-CN" altLang="zh-CN" sz="2800" b="1"/>
              <a:t>⑤怨灵修之浩荡兮，终不察夫民心。《离骚》（  ）</a:t>
            </a:r>
            <a:endParaRPr lang="zh-CN" altLang="zh-CN" sz="2800" b="1"/>
          </a:p>
          <a:p>
            <a:r>
              <a:rPr lang="zh-CN" altLang="zh-CN" sz="2800" b="1"/>
              <a:t>⑥悔相道之不察兮，延伫乎吾将反《离骚》（  ）</a:t>
            </a:r>
            <a:endParaRPr lang="zh-CN" altLang="zh-CN" sz="2800" b="1"/>
          </a:p>
          <a:p>
            <a:r>
              <a:rPr lang="zh-CN" altLang="zh-CN" sz="2800" b="1"/>
              <a:t>⑦前太守臣逵察臣孝廉《陈情表》（  ）</a:t>
            </a:r>
            <a:endParaRPr lang="zh-CN" altLang="zh-CN" sz="2800" b="1"/>
          </a:p>
          <a:p>
            <a:r>
              <a:rPr lang="zh-CN" altLang="zh-CN" sz="2800" b="1"/>
              <a:t>⑧仰观宇宙之大，俯察品类之盛《兰亭集序》（  ）</a:t>
            </a:r>
            <a:endParaRPr lang="zh-CN" altLang="zh-CN" sz="2800" b="1"/>
          </a:p>
          <a:p>
            <a:r>
              <a:rPr lang="zh-CN" altLang="zh-CN" sz="2800" b="1"/>
              <a:t>⑨徐而察之，则山下皆石穴罅。《石钟山记》（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098" name="Text Box 2"/>
          <p:cNvSpPr txBox="1">
            <a:spLocks noChangeArrowheads="1"/>
          </p:cNvSpPr>
          <p:nvPr/>
        </p:nvSpPr>
        <p:spPr bwMode="auto">
          <a:xfrm>
            <a:off x="827088" y="1125538"/>
            <a:ext cx="7631112" cy="279971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学习目标：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1.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理解、落实关键字句</a:t>
            </a: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,</a:t>
            </a:r>
            <a:endParaRPr lang="en-US" altLang="zh-CN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4400" b="1" smtClean="0">
                <a:solidFill>
                  <a:srgbClr val="FF0000"/>
                </a:solidFill>
                <a:ea typeface="楷体_GB2312" panose="02010609030101010101" pitchFamily="49" charset="-122"/>
              </a:rPr>
              <a:t>积累文化常识。</a:t>
            </a:r>
            <a:endParaRPr lang="zh-CN" altLang="en-US" sz="4400" b="1" smtClean="0">
              <a:solidFill>
                <a:srgbClr val="FF0000"/>
              </a:solidFill>
              <a:ea typeface="楷体_GB2312" panose="02010609030101010101" pitchFamily="49" charset="-122"/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600" b="1"/>
              <a:t>解释句子加点词语的意思：</a:t>
            </a:r>
            <a:endParaRPr lang="zh-CN" altLang="zh-CN" sz="2600" b="1"/>
          </a:p>
          <a:p>
            <a:r>
              <a:rPr lang="zh-CN" altLang="zh-CN" sz="2600" b="1"/>
              <a:t>①明足以察秋毫之末，而不见舆薪《齐桓晋文之事》（  ）</a:t>
            </a:r>
            <a:r>
              <a:rPr lang="zh-CN" altLang="zh-CN" sz="2600" b="1" u="sng">
                <a:solidFill>
                  <a:srgbClr val="FF0000"/>
                </a:solidFill>
              </a:rPr>
              <a:t>看清楚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②虽欲强聒，终必不蒙见察。《答司马谏议书》（  ）</a:t>
            </a:r>
            <a:r>
              <a:rPr lang="zh-CN" altLang="zh-CN" sz="2600" b="1" u="sng">
                <a:solidFill>
                  <a:srgbClr val="FF0000"/>
                </a:solidFill>
              </a:rPr>
              <a:t>理解</a:t>
            </a:r>
            <a:endParaRPr lang="zh-CN" altLang="zh-CN" sz="2600" b="1"/>
          </a:p>
          <a:p>
            <a:r>
              <a:rPr lang="zh-CN" altLang="zh-CN" sz="2600" b="1"/>
              <a:t>③圣人以治天下为事者也，不可不察乱之所自起。《兼爱》（  ）</a:t>
            </a:r>
            <a:r>
              <a:rPr lang="zh-CN" altLang="zh-CN" sz="2600" b="1" u="sng">
                <a:solidFill>
                  <a:srgbClr val="FF0000"/>
                </a:solidFill>
              </a:rPr>
              <a:t>明察，考察</a:t>
            </a:r>
            <a:endParaRPr lang="zh-CN" altLang="zh-CN" sz="2600" b="1"/>
          </a:p>
          <a:p>
            <a:r>
              <a:rPr lang="zh-CN" altLang="zh-CN" sz="2600" b="1"/>
              <a:t>④人又谁能以身之察察，受物之汶汶者乎？《屈原列传》（  ）</a:t>
            </a:r>
            <a:r>
              <a:rPr lang="zh-CN" altLang="zh-CN" sz="2600" b="1" u="sng">
                <a:solidFill>
                  <a:srgbClr val="FF0000"/>
                </a:solidFill>
              </a:rPr>
              <a:t>洁净的样子</a:t>
            </a:r>
            <a:r>
              <a:rPr lang="zh-CN" altLang="zh-CN" sz="2600" b="1"/>
              <a:t>。</a:t>
            </a:r>
            <a:endParaRPr lang="zh-CN" altLang="zh-CN" sz="2600" b="1"/>
          </a:p>
          <a:p>
            <a:pPr algn="l">
              <a:buClrTx/>
              <a:buSzTx/>
              <a:buFontTx/>
            </a:pPr>
            <a:r>
              <a:rPr lang="zh-CN" altLang="zh-CN" sz="2600" b="1"/>
              <a:t>⑤怨灵修之浩荡兮，终不察夫民心。《离骚》（  ）</a:t>
            </a:r>
            <a:r>
              <a:rPr lang="zh-CN" altLang="zh-CN" sz="2600" b="1" u="sng">
                <a:solidFill>
                  <a:srgbClr val="FF0000"/>
                </a:solidFill>
              </a:rPr>
              <a:t>体察，考虑</a:t>
            </a:r>
            <a:endParaRPr lang="zh-CN" altLang="zh-CN" sz="2600" b="1" u="sng">
              <a:solidFill>
                <a:srgbClr val="FF0000"/>
              </a:solidFill>
            </a:endParaRPr>
          </a:p>
          <a:p>
            <a:r>
              <a:rPr lang="zh-CN" altLang="zh-CN" sz="2600" b="1"/>
              <a:t>⑥悔相道之不察兮，延伫乎吾将反《离骚》（  ）</a:t>
            </a:r>
            <a:r>
              <a:rPr lang="zh-CN" altLang="zh-CN" sz="2600" b="1" u="sng">
                <a:solidFill>
                  <a:srgbClr val="FF0000"/>
                </a:solidFill>
              </a:rPr>
              <a:t>看清楚</a:t>
            </a:r>
            <a:endParaRPr lang="zh-CN" altLang="zh-CN" sz="2600" b="1"/>
          </a:p>
          <a:p>
            <a:r>
              <a:rPr lang="zh-CN" altLang="zh-CN" sz="2600" b="1"/>
              <a:t>⑦前太守臣逵察臣孝廉《陈情表》（  ）</a:t>
            </a:r>
            <a:r>
              <a:rPr lang="zh-CN" altLang="zh-CN" sz="2600" b="1" u="sng">
                <a:solidFill>
                  <a:srgbClr val="FF0000"/>
                </a:solidFill>
              </a:rPr>
              <a:t>经考察后予以推举</a:t>
            </a:r>
            <a:endParaRPr lang="zh-CN" altLang="zh-CN" sz="2600" b="1"/>
          </a:p>
          <a:p>
            <a:r>
              <a:rPr lang="zh-CN" altLang="zh-CN" sz="2600" b="1"/>
              <a:t>⑧仰观宇宙之大，俯察品类之盛《兰亭集序》（  ）</a:t>
            </a:r>
            <a:r>
              <a:rPr lang="zh-CN" altLang="zh-CN" sz="2600" b="1" u="sng">
                <a:solidFill>
                  <a:srgbClr val="FF0000"/>
                </a:solidFill>
              </a:rPr>
              <a:t>仔细观察</a:t>
            </a:r>
            <a:endParaRPr lang="zh-CN" altLang="zh-CN" sz="2600" b="1"/>
          </a:p>
          <a:p>
            <a:r>
              <a:rPr lang="zh-CN" altLang="zh-CN" sz="2600" b="1"/>
              <a:t>⑨徐而察之，则山下皆石穴罅。《石钟山记》（  ）</a:t>
            </a:r>
            <a:r>
              <a:rPr lang="zh-CN" altLang="zh-CN" sz="2600" b="1" u="sng">
                <a:solidFill>
                  <a:srgbClr val="FF0000"/>
                </a:solidFill>
              </a:rPr>
              <a:t>观察</a:t>
            </a:r>
            <a:endParaRPr lang="zh-CN" altLang="zh-CN" sz="2600" b="1"/>
          </a:p>
        </p:txBody>
      </p:sp>
    </p:spTree>
  </p:cSld>
  <p:clrMapOvr>
    <a:masterClrMapping/>
  </p:clrMapOvr>
  <p:transition>
    <p:split orient="vert"/>
  </p:transition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200" b="1"/>
              <a:t>2.坐：①通“座”，座位；②犯罪，因犯……罪；③因为。</a:t>
            </a:r>
            <a:endParaRPr lang="zh-CN" altLang="zh-CN" sz="3200" b="1"/>
          </a:p>
          <a:p>
            <a:r>
              <a:rPr lang="zh-CN" altLang="zh-CN" sz="3200" b="1"/>
              <a:t>⑴若入前为寿，寿毕，请以剑舞，因击沛公于坐，杀之。（《鸿门宴》）（      ）</a:t>
            </a:r>
            <a:endParaRPr lang="zh-CN" altLang="zh-CN" sz="3200" b="1"/>
          </a:p>
          <a:p>
            <a:r>
              <a:rPr lang="zh-CN" altLang="zh-CN" sz="3200" b="1"/>
              <a:t>⑵项王则受璧，置之坐上。（      ）</a:t>
            </a:r>
            <a:endParaRPr lang="zh-CN" altLang="zh-CN" sz="3200" b="1"/>
          </a:p>
          <a:p>
            <a:r>
              <a:rPr lang="zh-CN" altLang="zh-CN" sz="3200" b="1"/>
              <a:t>⑶王曰：“何坐？”曰：“坐盗。”（《齐桓晋文之事》）（      ）（     ）</a:t>
            </a:r>
            <a:endParaRPr lang="zh-CN" altLang="zh-CN" sz="3200" b="1"/>
          </a:p>
          <a:p>
            <a:r>
              <a:rPr lang="zh-CN" altLang="zh-CN" sz="3200" b="1"/>
              <a:t>⑷停车坐爱枫林晚，霜叶红于二月花。（《山行》）（      ）</a:t>
            </a:r>
            <a:endParaRPr lang="zh-CN" altLang="zh-CN" sz="3200" b="1"/>
          </a:p>
          <a:p>
            <a:r>
              <a:rPr lang="zh-CN" altLang="zh-CN" sz="3200" b="1"/>
              <a:t>⑸耕者忘其犁，锄者忘其锄。来归相怨怒，但坐观罗敷。（《陌上桑》）（      ）</a:t>
            </a:r>
            <a:endParaRPr lang="zh-CN" altLang="zh-CN"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483108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2.坐：①通“座”，座位；②犯罪，因犯……罪；③因为。</a:t>
            </a:r>
            <a:endParaRPr lang="zh-CN" altLang="zh-CN" sz="2800" b="1"/>
          </a:p>
          <a:p>
            <a:r>
              <a:rPr lang="zh-CN" altLang="zh-CN" sz="2800" b="1"/>
              <a:t>⑴若入前为寿，寿毕，请以剑舞，因击沛公于坐（      ），杀之。（《鸿门宴》）</a:t>
            </a:r>
            <a:r>
              <a:rPr lang="zh-CN" altLang="zh-CN" sz="2800" b="1" u="sng">
                <a:solidFill>
                  <a:srgbClr val="FF0000"/>
                </a:solidFill>
              </a:rPr>
              <a:t>①通“座”，座位</a:t>
            </a:r>
            <a:endParaRPr lang="zh-CN" altLang="zh-CN" sz="2800" b="1"/>
          </a:p>
          <a:p>
            <a:r>
              <a:rPr lang="zh-CN" altLang="zh-CN" sz="2800" b="1"/>
              <a:t>⑵项王则受璧，置之坐（      ）上。</a:t>
            </a:r>
            <a:r>
              <a:rPr lang="zh-CN" altLang="zh-CN" sz="2800" b="1" u="sng">
                <a:solidFill>
                  <a:srgbClr val="FF0000"/>
                </a:solidFill>
              </a:rPr>
              <a:t>①通“座”，座位</a:t>
            </a:r>
            <a:endParaRPr lang="zh-CN" altLang="zh-CN" sz="2800" b="1"/>
          </a:p>
          <a:p>
            <a:r>
              <a:rPr lang="zh-CN" altLang="zh-CN" sz="2800" b="1"/>
              <a:t>⑶王曰：“何坐（      ）？”曰：“坐（     ）盗。”（《齐桓晋文之事》）</a:t>
            </a:r>
            <a:r>
              <a:rPr lang="zh-CN" altLang="zh-CN" sz="2800" b="1" u="sng">
                <a:solidFill>
                  <a:srgbClr val="FF0000"/>
                </a:solidFill>
              </a:rPr>
              <a:t>②犯罪，因犯……罪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⑷停车坐（      ）爱枫林晚，霜叶红于二月花。（《山行》）</a:t>
            </a:r>
            <a:r>
              <a:rPr lang="zh-CN" altLang="zh-CN" sz="2800" b="1" u="sng">
                <a:solidFill>
                  <a:srgbClr val="FF0000"/>
                </a:solidFill>
              </a:rPr>
              <a:t>因为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⑸耕者忘其犁，锄者忘其锄。来归相怨怒，但坐（      ）观罗敷。（《陌上桑》）</a:t>
            </a:r>
            <a:r>
              <a:rPr lang="zh-CN" altLang="zh-CN" sz="2800" b="1" u="sng">
                <a:solidFill>
                  <a:srgbClr val="FF0000"/>
                </a:solidFill>
              </a:rPr>
              <a:t>因为</a:t>
            </a:r>
            <a:endParaRPr lang="zh-CN" altLang="zh-CN"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解释句子加点词语的意思：</a:t>
            </a:r>
            <a:endParaRPr lang="zh-CN" altLang="zh-CN" sz="2800" b="1"/>
          </a:p>
          <a:p>
            <a:r>
              <a:rPr lang="zh-CN" altLang="zh-CN" sz="2800" b="1"/>
              <a:t>①王坐于堂上，有牵牛而过堂下者《齐桓晋文之事》（  ）</a:t>
            </a:r>
            <a:endParaRPr lang="zh-CN" altLang="zh-CN" sz="2800" b="1"/>
          </a:p>
          <a:p>
            <a:r>
              <a:rPr lang="zh-CN" altLang="zh-CN" sz="2800" b="1"/>
              <a:t>②请以剑舞，因击沛公于坐《鸿门宴》（  ）</a:t>
            </a:r>
            <a:endParaRPr lang="zh-CN" altLang="zh-CN" sz="2800" b="1"/>
          </a:p>
          <a:p>
            <a:r>
              <a:rPr lang="zh-CN" altLang="zh-CN" sz="2800" b="1"/>
              <a:t>③项王则受璧，置之坐上。《鸿门宴》（  ）</a:t>
            </a:r>
            <a:endParaRPr lang="zh-CN" altLang="zh-CN" sz="2800" b="1"/>
          </a:p>
          <a:p>
            <a:r>
              <a:rPr lang="zh-CN" altLang="zh-CN" sz="2800" b="1"/>
              <a:t>④武曰：“副有罪，当相坐”《苏武传》（  ）</a:t>
            </a:r>
            <a:endParaRPr lang="zh-CN" altLang="zh-CN" sz="2800" b="1"/>
          </a:p>
          <a:p>
            <a:r>
              <a:rPr lang="zh-CN" altLang="zh-CN" sz="2800" b="1"/>
              <a:t>⑤扪参历井仰胁息，以手抚膺坐长叹。《蜀道难》（  ）</a:t>
            </a:r>
            <a:endParaRPr lang="zh-CN" altLang="zh-CN" sz="2800" b="1"/>
          </a:p>
          <a:p>
            <a:r>
              <a:rPr lang="zh-CN" altLang="zh-CN" sz="2800" b="1"/>
              <a:t>⑥偃仰啸歌，冥然兀坐《项脊轩志》（  ）</a:t>
            </a:r>
            <a:endParaRPr lang="zh-CN" altLang="zh-CN" sz="2800" b="1"/>
          </a:p>
          <a:p>
            <a:r>
              <a:rPr lang="zh-CN" altLang="zh-CN" sz="2800" b="1"/>
              <a:t>⑦引以为流觞曲水，列坐其次。《兰亭集序》（  ）</a:t>
            </a:r>
            <a:endParaRPr lang="zh-CN" altLang="zh-CN" sz="2800" b="1"/>
          </a:p>
          <a:p>
            <a:r>
              <a:rPr lang="zh-CN" altLang="zh-CN" sz="2800" b="1"/>
              <a:t>⑧人生亦有命，安能行叹复坐愁！《拟行路难（其四）》（  ）</a:t>
            </a:r>
            <a:endParaRPr lang="zh-CN" altLang="zh-CN" sz="2800" b="1"/>
          </a:p>
          <a:p>
            <a:r>
              <a:rPr lang="zh-CN" altLang="zh-CN" sz="2800" b="1"/>
              <a:t>⑨感我此言良久立，却坐促弦弦转急。《琵琶行》（  ）</a:t>
            </a:r>
            <a:endParaRPr lang="zh-CN" altLang="zh-CN" sz="2800" b="1"/>
          </a:p>
          <a:p>
            <a:r>
              <a:rPr lang="zh-CN" altLang="zh-CN" sz="2800" b="1"/>
              <a:t>⑩苏子愀然，正襟危坐《赤壁赋》（  ）</a:t>
            </a:r>
            <a:endParaRPr lang="zh-CN" altLang="zh-CN" sz="2800" b="1"/>
          </a:p>
          <a:p>
            <a:r>
              <a:rPr lang="zh-CN" altLang="zh-CN" sz="2800" b="1"/>
              <a:t>子路、曾皙、冉有、公西华侍坐。《子路侍坐》（  ）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04495"/>
            <a:ext cx="9036496" cy="54463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400" b="1"/>
              <a:t>①王坐于堂上，有牵牛而过堂下者《齐桓晋文之事》（  ）</a:t>
            </a:r>
            <a:r>
              <a:rPr lang="zh-CN" altLang="zh-CN" sz="2800" b="1" u="sng">
                <a:solidFill>
                  <a:srgbClr val="FF0000"/>
                </a:solidFill>
              </a:rPr>
              <a:t>坐在</a:t>
            </a:r>
            <a:endParaRPr lang="zh-CN" altLang="zh-CN" sz="2400" b="1"/>
          </a:p>
          <a:p>
            <a:r>
              <a:rPr lang="zh-CN" altLang="zh-CN" sz="2400" b="1"/>
              <a:t>②请以剑舞，因击沛公于坐《鸿门宴》（  ）</a:t>
            </a:r>
            <a:r>
              <a:rPr lang="zh-CN" altLang="zh-CN" sz="2800" b="1" u="sng">
                <a:solidFill>
                  <a:srgbClr val="FF0000"/>
                </a:solidFill>
              </a:rPr>
              <a:t>座位</a:t>
            </a:r>
            <a:endParaRPr lang="zh-CN" altLang="zh-CN" sz="2400" b="1"/>
          </a:p>
          <a:p>
            <a:r>
              <a:rPr lang="zh-CN" altLang="zh-CN" sz="2400" b="1"/>
              <a:t>③项王则受璧，置之坐上。《鸿门宴》（  ）</a:t>
            </a:r>
            <a:r>
              <a:rPr lang="zh-CN" altLang="zh-CN" sz="2800" b="1" u="sng">
                <a:solidFill>
                  <a:srgbClr val="FF0000"/>
                </a:solidFill>
              </a:rPr>
              <a:t>座位</a:t>
            </a:r>
            <a:endParaRPr lang="zh-CN" altLang="zh-CN" sz="2400" b="1"/>
          </a:p>
          <a:p>
            <a:r>
              <a:rPr lang="zh-CN" altLang="zh-CN" sz="2400" b="1"/>
              <a:t>④武曰：“副有罪，当相坐”《苏武传》（  ）</a:t>
            </a:r>
            <a:r>
              <a:rPr lang="zh-CN" altLang="zh-CN" sz="2400" b="1" u="sng">
                <a:solidFill>
                  <a:srgbClr val="FF0000"/>
                </a:solidFill>
              </a:rPr>
              <a:t>相连坐（治罪）。一个人犯了罪，有关的人连同治罪，叫“连坐”或“相坐”。</a:t>
            </a:r>
            <a:endParaRPr lang="zh-CN" altLang="zh-CN" sz="2400" b="1"/>
          </a:p>
          <a:p>
            <a:r>
              <a:rPr lang="zh-CN" altLang="zh-CN" sz="2400" b="1"/>
              <a:t>⑤扪参历井仰胁息，以手抚膺坐长叹。《蜀道难》（  ）</a:t>
            </a:r>
            <a:r>
              <a:rPr lang="zh-CN" altLang="zh-CN" sz="2400" b="1" u="sng">
                <a:solidFill>
                  <a:srgbClr val="FF0000"/>
                </a:solidFill>
              </a:rPr>
              <a:t>空，徒然。一说坐下来。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⑥偃仰啸歌，冥然兀坐《项脊轩志》（  ）</a:t>
            </a:r>
            <a:r>
              <a:rPr lang="zh-CN" altLang="zh-CN" sz="2400" b="1" u="sng">
                <a:solidFill>
                  <a:srgbClr val="FF0000"/>
                </a:solidFill>
              </a:rPr>
              <a:t>端坐</a:t>
            </a:r>
            <a:endParaRPr lang="zh-CN" altLang="zh-CN" sz="2400" b="1"/>
          </a:p>
          <a:p>
            <a:r>
              <a:rPr lang="zh-CN" altLang="zh-CN" sz="2400" b="1"/>
              <a:t>⑦引以为流觞曲水，列坐其次。《兰亭集序》（  ）</a:t>
            </a:r>
            <a:r>
              <a:rPr lang="zh-CN" altLang="zh-CN" sz="2400" b="1" u="sng">
                <a:solidFill>
                  <a:srgbClr val="FF0000"/>
                </a:solidFill>
              </a:rPr>
              <a:t>列坐</a:t>
            </a:r>
            <a:endParaRPr lang="zh-CN" altLang="zh-CN" sz="2400" b="1"/>
          </a:p>
          <a:p>
            <a:r>
              <a:rPr lang="zh-CN" altLang="zh-CN" sz="2400" b="1"/>
              <a:t>⑧人生亦有命，安能行叹复坐愁！《拟行路难（其四）》（  ）</a:t>
            </a:r>
            <a:r>
              <a:rPr lang="zh-CN" altLang="zh-CN" sz="2400" b="1" u="sng">
                <a:solidFill>
                  <a:srgbClr val="FF0000"/>
                </a:solidFill>
              </a:rPr>
              <a:t>坐下</a:t>
            </a:r>
            <a:endParaRPr lang="zh-CN" altLang="zh-CN" sz="2400" b="1" u="sng">
              <a:solidFill>
                <a:srgbClr val="FF0000"/>
              </a:solidFill>
            </a:endParaRPr>
          </a:p>
          <a:p>
            <a:r>
              <a:rPr lang="zh-CN" altLang="zh-CN" sz="2400" b="1"/>
              <a:t>⑨感我此言良久立，却坐促弦弦转急。《琵琶行》（  ）</a:t>
            </a:r>
            <a:r>
              <a:rPr lang="zh-CN" altLang="zh-CN" sz="2400" b="1" u="sng">
                <a:solidFill>
                  <a:srgbClr val="FF0000"/>
                </a:solidFill>
              </a:rPr>
              <a:t>坐下</a:t>
            </a:r>
            <a:endParaRPr lang="zh-CN" altLang="zh-CN" sz="2400" b="1"/>
          </a:p>
          <a:p>
            <a:r>
              <a:rPr lang="zh-CN" altLang="zh-CN" sz="2400" b="1"/>
              <a:t>⑩苏子愀然，正襟危坐《赤壁赋》（  ）</a:t>
            </a:r>
            <a:r>
              <a:rPr lang="zh-CN" altLang="zh-CN" sz="2400" b="1" u="sng">
                <a:solidFill>
                  <a:srgbClr val="FF0000"/>
                </a:solidFill>
              </a:rPr>
              <a:t>坐着</a:t>
            </a:r>
            <a:endParaRPr lang="zh-CN" altLang="zh-CN" sz="2400" b="1"/>
          </a:p>
          <a:p>
            <a:r>
              <a:rPr lang="zh-CN" altLang="zh-CN" sz="2400" b="1"/>
              <a:t>子路、曾皙、冉有、公西华侍坐。《子路侍坐》（  ）</a:t>
            </a:r>
            <a:r>
              <a:rPr lang="zh-CN" altLang="zh-CN" sz="2400" b="1" u="sng">
                <a:solidFill>
                  <a:srgbClr val="FF0000"/>
                </a:solidFill>
              </a:rPr>
              <a:t>陪坐</a:t>
            </a:r>
            <a:endParaRPr lang="zh-CN" altLang="zh-CN" sz="24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036496" cy="729361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/>
              <a:t>三．【重点句子翻译】</a:t>
            </a:r>
            <a:endParaRPr lang="zh-CN" altLang="zh-CN" sz="3600" b="1"/>
          </a:p>
          <a:p>
            <a:r>
              <a:rPr lang="zh-CN" altLang="zh-CN" sz="3600" b="1"/>
              <a:t>1.仲尼之徒无道桓文之事者，是以后世无传焉，臣未之闻也。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2.王曰：‘舍之！吾不忍其觳觫，若无罪而就死地。’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3.是诚何心哉？我非爱其财而易之以羊也，宜乎百姓之谓我爱也。</a:t>
            </a:r>
            <a:endParaRPr lang="zh-CN" altLang="zh-CN" sz="3600" b="1"/>
          </a:p>
          <a:p>
            <a:r>
              <a:rPr lang="zh-CN" altLang="zh-CN" sz="3600" b="1"/>
              <a:t>翻译：                                                                        </a:t>
            </a:r>
            <a:endParaRPr lang="zh-CN" altLang="zh-CN" sz="3600" b="1"/>
          </a:p>
          <a:p>
            <a:r>
              <a:rPr lang="zh-CN" altLang="zh-CN" sz="3600" b="1"/>
              <a:t>                                                                              </a:t>
            </a:r>
            <a:endParaRPr lang="zh-CN" altLang="zh-CN" sz="3600" b="1"/>
          </a:p>
        </p:txBody>
      </p:sp>
    </p:spTree>
  </p:cSld>
  <p:clrMapOvr>
    <a:masterClrMapping/>
  </p:clrMapOvr>
  <p:transition>
    <p:split orient="vert"/>
  </p:transition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5560" y="4445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2800" b="1"/>
              <a:t>【重点句子翻译】</a:t>
            </a:r>
            <a:endParaRPr lang="zh-CN" altLang="zh-CN" sz="2800" b="1"/>
          </a:p>
          <a:p>
            <a:r>
              <a:rPr lang="zh-CN" altLang="zh-CN" sz="2800" b="1"/>
              <a:t>1.仲尼之徒无道桓文之事者，是以后世无传焉，臣未之闻也。</a:t>
            </a:r>
            <a:endParaRPr lang="zh-CN" altLang="zh-CN"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翻译：孔子这些人中没有讲述齐桓公、晋文公的事的人，因此后世没有流传，我没有听说过这些事。</a:t>
            </a:r>
            <a:endParaRPr lang="zh-CN" altLang="zh-CN" sz="2800" b="1"/>
          </a:p>
          <a:p>
            <a:r>
              <a:rPr lang="zh-CN" altLang="zh-CN" sz="2800" b="1"/>
              <a:t>2.王曰：‘舍之！吾不忍其觳觫，若无罪而就死地。’</a:t>
            </a:r>
            <a:endParaRPr lang="zh-CN" altLang="zh-CN"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翻译：您说：‘放了它！我不忍心看到它恐惧战栗的样子，没有罪过却走向死地。’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lang="zh-CN" altLang="zh-CN" sz="2800" b="1"/>
              <a:t>3.是诚何心哉？我非爱其财而易之以羊也，宜乎百姓之谓我爱也。</a:t>
            </a:r>
            <a:endParaRPr lang="zh-CN" altLang="zh-CN" sz="28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翻译：这究竟是一种什么想法呢？我不是因为吝惜钱财才用羊换掉牛的，（您这么一说）老百姓说我吝啬是理所应当的啊。</a:t>
            </a:r>
            <a:endParaRPr lang="zh-CN" altLang="zh-CN"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-36195" y="260350"/>
            <a:ext cx="9036496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4.不为者与不能者之形何以异？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5.老吾老，以及人之老；幼吾幼，以及人之幼：天下可运于掌。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  </a:t>
            </a:r>
            <a:endParaRPr sz="3200" b="1"/>
          </a:p>
          <a:p>
            <a:r>
              <a:rPr sz="3200" b="1"/>
              <a:t>6.权，然后知轻重；度，然后知长短。物皆然，心为甚。王请度之！</a:t>
            </a:r>
            <a:endParaRPr sz="3200" b="1"/>
          </a:p>
          <a:p>
            <a:r>
              <a:rPr sz="3200" b="1"/>
              <a:t>翻译：                                                                        </a:t>
            </a:r>
            <a:endParaRPr sz="3200" b="1"/>
          </a:p>
          <a:p>
            <a:r>
              <a:rPr sz="3200" b="1"/>
              <a:t>                                                                            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476885"/>
            <a:ext cx="8635365" cy="52006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4.不为者与不能者之形何以异？</a:t>
            </a:r>
            <a:endParaRPr sz="32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翻译：不肯做与做不到的表现有什么区别？</a:t>
            </a:r>
            <a:endParaRPr sz="3200" b="1"/>
          </a:p>
          <a:p>
            <a:r>
              <a:rPr sz="3200" b="1"/>
              <a:t>5.老吾老，以及人之老；幼吾幼，以及人之幼：天下可运于掌。</a:t>
            </a:r>
            <a:endParaRPr sz="3200" b="1"/>
          </a:p>
          <a:p>
            <a:r>
              <a:rPr lang="zh-CN" altLang="zh-CN" sz="2800" b="1" u="sng">
                <a:solidFill>
                  <a:srgbClr val="FF0000"/>
                </a:solidFill>
              </a:rPr>
              <a:t>翻译：敬爱自家的老人，从而推广到（敬爱）别人家的老人；爱护自家的小孩，从而推广到（爱护）别人家的小孩：（照这样去做）天下可以在手掌上转动。</a:t>
            </a:r>
            <a:endParaRPr lang="zh-CN" altLang="zh-CN" sz="2800" b="1" u="sng">
              <a:solidFill>
                <a:srgbClr val="FF0000"/>
              </a:solidFill>
            </a:endParaRPr>
          </a:p>
          <a:p>
            <a:r>
              <a:rPr sz="3200" b="1"/>
              <a:t>6.权，然后知轻重；度，然后知长短。物皆然，心为甚。王请度之！</a:t>
            </a:r>
            <a:endParaRPr sz="3200" b="1"/>
          </a:p>
          <a:p>
            <a:r>
              <a:rPr lang="zh-CN" altLang="zh-CN" sz="3200" b="1" u="sng">
                <a:solidFill>
                  <a:srgbClr val="FF0000"/>
                </a:solidFill>
              </a:rPr>
              <a:t>翻</a:t>
            </a:r>
            <a:r>
              <a:rPr lang="zh-CN" altLang="zh-CN" sz="2800" b="1" u="sng">
                <a:solidFill>
                  <a:srgbClr val="FF0000"/>
                </a:solidFill>
              </a:rPr>
              <a:t>译：称了，才能知道轻重；量了，才能知道长短。任何事物都是如此，人心更是这样。请您考虑一下吧！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5692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7.抑王兴甲兵，危士臣，构怨于诸侯，然后快于心与？</a:t>
            </a:r>
            <a:endParaRPr sz="2800" b="1"/>
          </a:p>
          <a:p>
            <a:r>
              <a:rPr sz="2800" b="1"/>
              <a:t>翻译：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  </a:t>
            </a:r>
            <a:endParaRPr sz="2800" b="1"/>
          </a:p>
          <a:p>
            <a:r>
              <a:rPr sz="2800" b="1"/>
              <a:t>8.欲辟土地，朝秦楚，莅中国而抚四夷也。以若所为，求若所欲，犹缘木而求鱼也。</a:t>
            </a:r>
            <a:endParaRPr sz="2800" b="1"/>
          </a:p>
          <a:p>
            <a:r>
              <a:rPr sz="2800" b="1"/>
              <a:t>翻译：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  </a:t>
            </a:r>
            <a:endParaRPr sz="2800" b="1"/>
          </a:p>
          <a:p>
            <a:r>
              <a:rPr sz="2800" b="1"/>
              <a:t>9.此惟救死而恐不赡，奚暇治礼义哉？</a:t>
            </a:r>
            <a:endParaRPr sz="2800" b="1"/>
          </a:p>
          <a:p>
            <a:r>
              <a:rPr sz="2800" b="1"/>
              <a:t>翻译：                                                                        </a:t>
            </a:r>
            <a:endParaRPr sz="2800" b="1"/>
          </a:p>
          <a:p>
            <a:r>
              <a:rPr sz="2800" b="1"/>
              <a:t>                                                                              </a:t>
            </a:r>
            <a:endParaRPr sz="2800" b="1"/>
          </a:p>
          <a:p>
            <a:r>
              <a:rPr sz="2800" b="1"/>
              <a:t>10.谨庠序之教，申之以孝悌之义，颁白者不负戴于道路矣。</a:t>
            </a:r>
            <a:endParaRPr sz="2800" b="1"/>
          </a:p>
          <a:p>
            <a:r>
              <a:rPr sz="2800" b="1"/>
              <a:t>翻译：                              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116840"/>
            <a:ext cx="9144635" cy="550799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齐宣王问曰：“齐桓、晋文之事可得</a:t>
            </a:r>
            <a:r>
              <a:rPr sz="3200" b="1" u="sng">
                <a:solidFill>
                  <a:srgbClr val="FF0000"/>
                </a:solidFill>
              </a:rPr>
              <a:t>闻</a:t>
            </a:r>
            <a:r>
              <a:rPr sz="3200" b="1"/>
              <a:t>（     ）乎？”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孟子对曰：“仲尼之徒无</a:t>
            </a:r>
            <a:r>
              <a:rPr sz="3200" b="1" u="sng">
                <a:solidFill>
                  <a:srgbClr val="FF0000"/>
                </a:solidFill>
              </a:rPr>
              <a:t>道</a:t>
            </a:r>
            <a:r>
              <a:rPr sz="3200" b="1"/>
              <a:t>（     ）桓文之事者，是以后世无</a:t>
            </a:r>
            <a:r>
              <a:rPr sz="3200" b="1" u="sng">
                <a:solidFill>
                  <a:srgbClr val="FF0000"/>
                </a:solidFill>
              </a:rPr>
              <a:t>传</a:t>
            </a:r>
            <a:r>
              <a:rPr sz="3200" b="1"/>
              <a:t>（   ）焉，臣未之闻也。无以，则</a:t>
            </a:r>
            <a:r>
              <a:rPr sz="3200" b="1" u="sng">
                <a:solidFill>
                  <a:srgbClr val="FF0000"/>
                </a:solidFill>
              </a:rPr>
              <a:t>王</a:t>
            </a:r>
            <a:r>
              <a:rPr sz="3200" b="1"/>
              <a:t>（       ）乎？”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 </a:t>
            </a:r>
            <a:r>
              <a:rPr sz="3200" b="1"/>
              <a:t>曰：“德何如则可以王矣？”</a:t>
            </a:r>
            <a:endParaRPr sz="3200" b="1"/>
          </a:p>
          <a:p>
            <a:r>
              <a:rPr lang="en-US" sz="3200" b="1"/>
              <a:t>        </a:t>
            </a:r>
            <a:r>
              <a:rPr sz="3200" b="1"/>
              <a:t>曰：“保民而王，莫之能御也。”</a:t>
            </a:r>
            <a:endParaRPr sz="3200" b="1"/>
          </a:p>
          <a:p>
            <a:r>
              <a:rPr lang="en-US" sz="3200" b="1"/>
              <a:t>        </a:t>
            </a:r>
            <a:r>
              <a:rPr sz="3200" b="1"/>
              <a:t>曰：“若</a:t>
            </a:r>
            <a:r>
              <a:rPr sz="3200" b="1" u="sng">
                <a:solidFill>
                  <a:srgbClr val="FF0000"/>
                </a:solidFill>
              </a:rPr>
              <a:t>寡人</a:t>
            </a:r>
            <a:r>
              <a:rPr sz="3200" b="1"/>
              <a:t>（    ）者，可以保民乎哉？”</a:t>
            </a:r>
            <a:endParaRPr sz="3200" b="1"/>
          </a:p>
          <a:p>
            <a:r>
              <a:rPr lang="en-US" sz="3200" b="1"/>
              <a:t>        </a:t>
            </a:r>
            <a:r>
              <a:rPr sz="3200" b="1"/>
              <a:t>曰：“可。”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 </a:t>
            </a:r>
            <a:r>
              <a:rPr sz="3200" b="1"/>
              <a:t>曰：“</a:t>
            </a:r>
            <a:r>
              <a:rPr sz="3200" b="1" u="sng">
                <a:solidFill>
                  <a:srgbClr val="FF0000"/>
                </a:solidFill>
              </a:rPr>
              <a:t>何由</a:t>
            </a:r>
            <a:r>
              <a:rPr sz="3200" b="1"/>
              <a:t>（      ）知吾可也？”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53975" y="44450"/>
            <a:ext cx="9036496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2800" b="1"/>
              <a:t>7.抑王兴甲兵，危士臣，构怨于诸侯，然后快于心与？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翻译：还是说（大王）您发动战争，使军士臣下受到危害，与各诸侯国结怨，然后才心里痛快吗？</a:t>
            </a:r>
            <a:endParaRPr sz="2800" b="1"/>
          </a:p>
          <a:p>
            <a:r>
              <a:rPr sz="2800" b="1"/>
              <a:t>8.欲辟土地，朝秦楚，莅中国而抚四夷也。以若所为，求若所欲，犹缘木而求鱼也。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翻译：是想开拓疆土，使秦、楚来朝拜，统治中原地区，安抚四方的少数民族。（但是）以这样的做法，去谋求这些想要的东西，就像爬到树上去找鱼。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9.此惟救死而恐不赡，奚暇治礼义哉？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翻译：这样，只是使自己摆脱死亡还不足以做到，哪里还顾得上讲求礼义呢？</a:t>
            </a:r>
            <a:endParaRPr sz="2800" b="1" u="sng">
              <a:solidFill>
                <a:srgbClr val="FF0000"/>
              </a:solidFill>
            </a:endParaRPr>
          </a:p>
          <a:p>
            <a:r>
              <a:rPr sz="2800" b="1"/>
              <a:t>10.谨庠序之教，申之以孝悌之义，颁白者不负戴于道路矣。</a:t>
            </a:r>
            <a:endParaRPr sz="2800" b="1"/>
          </a:p>
          <a:p>
            <a:r>
              <a:rPr sz="2800" b="1" u="sng">
                <a:solidFill>
                  <a:srgbClr val="FF0000"/>
                </a:solidFill>
              </a:rPr>
              <a:t>翻译：重视学校教育，反复地用孝顺父母、尊重兄长的道理开导他们，头发斑白的老人便不会再背着、顶着东西在路上走了。</a:t>
            </a:r>
            <a:endParaRPr sz="2800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split orient="vert"/>
  </p:transition>
  <p:timing/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492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sz="3200" b="1" smtClean="0"/>
              <a:t>四．【文化常识积累】</a:t>
            </a:r>
            <a:endParaRPr lang="zh-CN" sz="3200" b="1" smtClean="0"/>
          </a:p>
          <a:p>
            <a:r>
              <a:rPr lang="zh-CN" sz="3200" b="1" smtClean="0"/>
              <a:t>1</a:t>
            </a:r>
            <a:r>
              <a:rPr sz="2800" b="1" u="sng">
                <a:solidFill>
                  <a:srgbClr val="FF0000"/>
                </a:solidFill>
              </a:rPr>
              <a:t>.衅钟</a:t>
            </a:r>
            <a:r>
              <a:rPr lang="zh-CN" sz="3200" b="1" smtClean="0"/>
              <a:t>：古代新钟铸成，宰杀牲口，取血涂钟行祭，叫作“衅钟”。</a:t>
            </a:r>
            <a:endParaRPr lang="zh-CN" sz="3200" b="1" smtClean="0"/>
          </a:p>
          <a:p>
            <a:r>
              <a:rPr lang="zh-CN" sz="3200" b="1" smtClean="0"/>
              <a:t>2.</a:t>
            </a:r>
            <a:r>
              <a:rPr sz="2800" b="1" u="sng">
                <a:solidFill>
                  <a:srgbClr val="FF0000"/>
                </a:solidFill>
              </a:rPr>
              <a:t>牲</a:t>
            </a:r>
            <a:r>
              <a:rPr lang="zh-CN" sz="3200" b="1" smtClean="0"/>
              <a:t>：本义:古代供祭祀用的全牛。古代特指供宴飨祭祀用的牛、羊、猪。如：三牲、献牲。</a:t>
            </a:r>
            <a:endParaRPr lang="zh-CN" sz="3200" b="1" smtClean="0"/>
          </a:p>
          <a:p>
            <a:r>
              <a:rPr lang="zh-CN" sz="3200" b="1" smtClean="0"/>
              <a:t>3.</a:t>
            </a:r>
            <a:r>
              <a:rPr sz="2800" b="1" u="sng">
                <a:solidFill>
                  <a:srgbClr val="FF0000"/>
                </a:solidFill>
              </a:rPr>
              <a:t>夫子</a:t>
            </a:r>
            <a:r>
              <a:rPr lang="zh-CN" sz="3200" b="1" smtClean="0"/>
              <a:t>：古代对男子的尊称。</a:t>
            </a:r>
            <a:endParaRPr lang="zh-CN" sz="3200" b="1" smtClean="0"/>
          </a:p>
          <a:p>
            <a:r>
              <a:rPr lang="zh-CN" sz="3200" b="1" smtClean="0"/>
              <a:t>4.</a:t>
            </a:r>
            <a:r>
              <a:rPr sz="2800" b="1" u="sng">
                <a:solidFill>
                  <a:srgbClr val="FF0000"/>
                </a:solidFill>
              </a:rPr>
              <a:t>钧</a:t>
            </a:r>
            <a:r>
              <a:rPr lang="zh-CN" sz="3200" b="1" smtClean="0"/>
              <a:t>：古代重量单位，三十斤为一钧。</a:t>
            </a:r>
            <a:endParaRPr lang="zh-CN" sz="3200" b="1" smtClean="0"/>
          </a:p>
          <a:p>
            <a:r>
              <a:rPr lang="zh-CN" sz="3200" b="1" smtClean="0"/>
              <a:t>5.</a:t>
            </a:r>
            <a:r>
              <a:rPr sz="2800" b="1" u="sng">
                <a:solidFill>
                  <a:srgbClr val="FF0000"/>
                </a:solidFill>
              </a:rPr>
              <a:t>四夷</a:t>
            </a:r>
            <a:r>
              <a:rPr lang="zh-CN" sz="3200" b="1" smtClean="0"/>
              <a:t>：是古代对中原周边各族的统称，即东夷、南蛮、北狄和西戎的合称，亦泛指外族、外国。</a:t>
            </a:r>
            <a:endParaRPr lang="zh-CN" sz="3200" b="1" smtClean="0"/>
          </a:p>
          <a:p>
            <a:r>
              <a:rPr lang="zh-CN" sz="3200" b="1" smtClean="0"/>
              <a:t>6.</a:t>
            </a:r>
            <a:r>
              <a:rPr sz="2800" b="1" u="sng">
                <a:solidFill>
                  <a:srgbClr val="FF0000"/>
                </a:solidFill>
              </a:rPr>
              <a:t>中国</a:t>
            </a:r>
            <a:r>
              <a:rPr lang="zh-CN" sz="3200" b="1" smtClean="0"/>
              <a:t>：古代指中原地区。</a:t>
            </a:r>
            <a:endParaRPr lang="zh-CN" sz="3200" b="1" smtClean="0"/>
          </a:p>
          <a:p>
            <a:r>
              <a:rPr lang="zh-CN" sz="3200" b="1" smtClean="0"/>
              <a:t>7.</a:t>
            </a:r>
            <a:r>
              <a:rPr sz="2800" b="1" u="sng">
                <a:solidFill>
                  <a:srgbClr val="FF0000"/>
                </a:solidFill>
              </a:rPr>
              <a:t>庠序</a:t>
            </a:r>
            <a:r>
              <a:rPr lang="zh-CN" sz="3200" b="1" smtClean="0"/>
              <a:t>：古代的地方学校，后泛指学校。商代称学校为“序”，周称“庠”。</a:t>
            </a:r>
            <a:endParaRPr lang="zh-CN" sz="3200" b="1" smtClean="0"/>
          </a:p>
          <a:p>
            <a:r>
              <a:rPr lang="zh-CN" sz="3200" b="1" smtClean="0"/>
              <a:t>8.</a:t>
            </a:r>
            <a:r>
              <a:rPr sz="2800" b="1" u="sng">
                <a:solidFill>
                  <a:srgbClr val="FF0000"/>
                </a:solidFill>
              </a:rPr>
              <a:t>孝悌</a:t>
            </a:r>
            <a:r>
              <a:rPr lang="zh-CN" sz="3200" b="1" smtClean="0"/>
              <a:t>：善事父母为“孝”，敬爱兄长为“悌”。</a:t>
            </a:r>
            <a:endParaRPr lang="zh-CN" sz="3200" b="1" smtClean="0"/>
          </a:p>
        </p:txBody>
      </p:sp>
      <p:pic>
        <p:nvPicPr>
          <p:cNvPr id="11267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2357100" y="115189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>
    <p:split orient="vert"/>
  </p:transition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5410" y="0"/>
            <a:ext cx="8876030" cy="600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sz="3200" b="1"/>
              <a:t>一．解释文中加点词语的意思：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齐宣王问曰：“齐桓、晋文之事可得</a:t>
            </a:r>
            <a:r>
              <a:rPr sz="3200" b="1" u="sng">
                <a:solidFill>
                  <a:srgbClr val="FF0000"/>
                </a:solidFill>
              </a:rPr>
              <a:t>闻（使……知道）</a:t>
            </a:r>
            <a:r>
              <a:rPr sz="3200" b="1"/>
              <a:t>乎？”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孟子对曰：“仲尼之徒无</a:t>
            </a:r>
            <a:r>
              <a:rPr sz="3200" b="1" u="sng">
                <a:solidFill>
                  <a:srgbClr val="FF0000"/>
                </a:solidFill>
              </a:rPr>
              <a:t>道（讲述）</a:t>
            </a:r>
            <a:r>
              <a:rPr sz="3200" b="1"/>
              <a:t>桓文之事者，是以后世无</a:t>
            </a:r>
            <a:r>
              <a:rPr sz="3200" b="1" u="sng">
                <a:solidFill>
                  <a:srgbClr val="FF0000"/>
                </a:solidFill>
              </a:rPr>
              <a:t>传（流传）</a:t>
            </a:r>
            <a:r>
              <a:rPr sz="3200" b="1"/>
              <a:t>焉，臣未之闻也。无以，则</a:t>
            </a:r>
            <a:r>
              <a:rPr sz="3200" b="1" u="sng">
                <a:solidFill>
                  <a:srgbClr val="FF0000"/>
                </a:solidFill>
              </a:rPr>
              <a:t>王（行王道以统一天下）</a:t>
            </a:r>
            <a:r>
              <a:rPr sz="3200" b="1"/>
              <a:t>乎？”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曰：“德何如则可以王矣？”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曰：“保民而王，莫之能御也。”</a:t>
            </a:r>
            <a:endParaRPr sz="3200" b="1"/>
          </a:p>
          <a:p>
            <a:r>
              <a:rPr lang="en-US" sz="3200" b="1"/>
              <a:t>      </a:t>
            </a:r>
            <a:r>
              <a:rPr sz="3200" b="1"/>
              <a:t>曰：“若</a:t>
            </a:r>
            <a:r>
              <a:rPr sz="3200" b="1" u="sng">
                <a:solidFill>
                  <a:srgbClr val="FF0000"/>
                </a:solidFill>
              </a:rPr>
              <a:t>寡人（古代君主、王侯对自己的谦称）</a:t>
            </a:r>
            <a:r>
              <a:rPr sz="3200" b="1"/>
              <a:t>者，可以保民乎哉？”</a:t>
            </a:r>
            <a:endParaRPr sz="3200" b="1"/>
          </a:p>
          <a:p>
            <a:r>
              <a:rPr lang="en-US" sz="3200" b="1"/>
              <a:t>       </a:t>
            </a:r>
            <a:r>
              <a:rPr sz="3200" b="1"/>
              <a:t>曰：“可。”</a:t>
            </a:r>
            <a:endParaRPr sz="3200" b="1"/>
          </a:p>
          <a:p>
            <a:r>
              <a:rPr sz="3200" b="1"/>
              <a:t>    </a:t>
            </a:r>
            <a:r>
              <a:rPr lang="en-US" sz="3200" b="1"/>
              <a:t>   </a:t>
            </a:r>
            <a:r>
              <a:rPr sz="3200" b="1"/>
              <a:t>曰：“</a:t>
            </a:r>
            <a:r>
              <a:rPr sz="3200" b="1" u="sng">
                <a:solidFill>
                  <a:srgbClr val="FF0000"/>
                </a:solidFill>
              </a:rPr>
              <a:t>何由（从哪儿）</a:t>
            </a:r>
            <a:r>
              <a:rPr sz="3200" b="1"/>
              <a:t>知吾可也？”</a:t>
            </a:r>
            <a:endParaRPr sz="3200" b="1"/>
          </a:p>
        </p:txBody>
      </p:sp>
    </p:spTree>
  </p:cSld>
  <p:clrMapOvr>
    <a:masterClrMapping/>
  </p:clrMapOvr>
  <p:transition>
    <p:split orient="vert"/>
  </p:transition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9144635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 </a:t>
            </a:r>
            <a:r>
              <a:rPr sz="2800" b="1"/>
              <a:t>曰：“臣闻之胡龁曰：王坐于堂上，有牵牛而过堂下者，王见之，曰：‘牛何</a:t>
            </a:r>
            <a:r>
              <a:rPr sz="2800" b="1" u="sng">
                <a:solidFill>
                  <a:srgbClr val="FF0000"/>
                </a:solidFill>
              </a:rPr>
              <a:t>之</a:t>
            </a:r>
            <a:r>
              <a:rPr sz="2800" b="1"/>
              <a:t>（   ）？’对曰：‘将以</a:t>
            </a:r>
            <a:r>
              <a:rPr sz="2800" b="1" u="sng">
                <a:solidFill>
                  <a:srgbClr val="FF0000"/>
                </a:solidFill>
              </a:rPr>
              <a:t>衅钟</a:t>
            </a:r>
            <a:r>
              <a:rPr sz="2800" b="1"/>
              <a:t>（          ）。’王曰：‘</a:t>
            </a:r>
            <a:r>
              <a:rPr sz="2800" b="1" u="sng">
                <a:solidFill>
                  <a:srgbClr val="FF0000"/>
                </a:solidFill>
              </a:rPr>
              <a:t>舍</a:t>
            </a:r>
            <a:r>
              <a:rPr sz="2800" b="1"/>
              <a:t>（      ）之！吾不忍其</a:t>
            </a:r>
            <a:r>
              <a:rPr sz="2800" b="1" u="sng">
                <a:solidFill>
                  <a:srgbClr val="FF0000"/>
                </a:solidFill>
              </a:rPr>
              <a:t>觳觫</a:t>
            </a:r>
            <a:r>
              <a:rPr sz="2800" b="1"/>
              <a:t>（     ），若无罪而</a:t>
            </a:r>
            <a:r>
              <a:rPr sz="2800" b="1" u="sng">
                <a:solidFill>
                  <a:srgbClr val="FF0000"/>
                </a:solidFill>
              </a:rPr>
              <a:t>就</a:t>
            </a:r>
            <a:r>
              <a:rPr sz="2800" b="1"/>
              <a:t>（      ）死地。’对曰：‘然则</a:t>
            </a:r>
            <a:r>
              <a:rPr sz="2800" b="1" u="sng">
                <a:solidFill>
                  <a:srgbClr val="FF0000"/>
                </a:solidFill>
              </a:rPr>
              <a:t>废</a:t>
            </a:r>
            <a:r>
              <a:rPr sz="2800" b="1"/>
              <a:t>（      ）衅钟与？曰：‘何可废也？以羊</a:t>
            </a:r>
            <a:r>
              <a:rPr sz="2800" b="1" u="sng">
                <a:solidFill>
                  <a:srgbClr val="FF0000"/>
                </a:solidFill>
              </a:rPr>
              <a:t>易</a:t>
            </a:r>
            <a:r>
              <a:rPr sz="2800" b="1"/>
              <a:t>（    ）之。’不识有</a:t>
            </a:r>
            <a:r>
              <a:rPr sz="2800" b="1" u="sng">
                <a:solidFill>
                  <a:srgbClr val="FF0000"/>
                </a:solidFill>
              </a:rPr>
              <a:t>诸</a:t>
            </a:r>
            <a:r>
              <a:rPr sz="2800" b="1"/>
              <a:t>（      ）？”</a:t>
            </a:r>
            <a:endParaRPr sz="2800" b="1"/>
          </a:p>
          <a:p>
            <a:r>
              <a:rPr sz="2800" b="1"/>
              <a:t>   </a:t>
            </a:r>
            <a:r>
              <a:rPr lang="en-US" sz="2800" b="1"/>
              <a:t>   </a:t>
            </a:r>
            <a:r>
              <a:rPr sz="2800" b="1"/>
              <a:t> 曰：“有之。”</a:t>
            </a:r>
            <a:endParaRPr sz="2800" b="1"/>
          </a:p>
          <a:p>
            <a:r>
              <a:rPr lang="en-US" sz="2800" b="1"/>
              <a:t>       </a:t>
            </a:r>
            <a:r>
              <a:rPr sz="2800" b="1"/>
              <a:t>曰：“是心足以王矣。百姓皆以王为</a:t>
            </a:r>
            <a:r>
              <a:rPr sz="2800" b="1" u="sng">
                <a:solidFill>
                  <a:srgbClr val="FF0000"/>
                </a:solidFill>
              </a:rPr>
              <a:t>爱</a:t>
            </a:r>
            <a:r>
              <a:rPr sz="2800" b="1"/>
              <a:t>（     ）也，臣</a:t>
            </a:r>
            <a:r>
              <a:rPr sz="2800" b="1" u="sng">
                <a:solidFill>
                  <a:srgbClr val="FF0000"/>
                </a:solidFill>
              </a:rPr>
              <a:t>固</a:t>
            </a:r>
            <a:r>
              <a:rPr sz="2800" b="1"/>
              <a:t>（      ）知王之不忍也。”</a:t>
            </a:r>
            <a:endParaRPr sz="2800" b="1"/>
          </a:p>
          <a:p>
            <a:r>
              <a:rPr lang="en-US" sz="2800" b="1"/>
              <a:t>      </a:t>
            </a:r>
            <a:r>
              <a:rPr sz="2800" b="1"/>
              <a:t>王曰：“然，</a:t>
            </a:r>
            <a:r>
              <a:rPr sz="2800" b="1" u="sng">
                <a:solidFill>
                  <a:srgbClr val="FF0000"/>
                </a:solidFill>
              </a:rPr>
              <a:t>诚</a:t>
            </a:r>
            <a:r>
              <a:rPr sz="2800" b="1"/>
              <a:t>（</a:t>
            </a:r>
            <a:r>
              <a:rPr lang="en-US" sz="2800" b="1"/>
              <a:t>    </a:t>
            </a:r>
            <a:r>
              <a:rPr sz="2800" b="1"/>
              <a:t>）有百姓者。齐国虽</a:t>
            </a:r>
            <a:r>
              <a:rPr sz="2800" b="1" u="sng">
                <a:solidFill>
                  <a:srgbClr val="FF0000"/>
                </a:solidFill>
              </a:rPr>
              <a:t>褊小</a:t>
            </a:r>
            <a:r>
              <a:rPr sz="2800" b="1"/>
              <a:t>（   ），吾何爱一牛？即不忍其觳觫，若无罪而就死地，故以羊易之也。”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曰：“王无</a:t>
            </a:r>
            <a:r>
              <a:rPr sz="2800" b="1" u="sng">
                <a:solidFill>
                  <a:srgbClr val="FF0000"/>
                </a:solidFill>
              </a:rPr>
              <a:t>异</a:t>
            </a:r>
            <a:r>
              <a:rPr sz="2800" b="1"/>
              <a:t>（    ）于百姓之以王为爱也。以小易大，彼</a:t>
            </a:r>
            <a:r>
              <a:rPr sz="2800" b="1" u="sng">
                <a:solidFill>
                  <a:srgbClr val="FF0000"/>
                </a:solidFill>
              </a:rPr>
              <a:t>恶</a:t>
            </a:r>
            <a:r>
              <a:rPr sz="2800" b="1"/>
              <a:t>（        ）知之？王若隐其无罪而就死地，则牛羊何</a:t>
            </a:r>
            <a:r>
              <a:rPr sz="2800" b="1" u="sng">
                <a:solidFill>
                  <a:srgbClr val="FF0000"/>
                </a:solidFill>
              </a:rPr>
              <a:t>择</a:t>
            </a:r>
            <a:r>
              <a:rPr sz="2800" b="1"/>
              <a:t>（     ）焉？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0" y="0"/>
            <a:ext cx="9144000" cy="69856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曰：“臣闻之胡龁曰：王坐于堂上，有牵牛而过堂下者，王见之，曰：‘牛何</a:t>
            </a:r>
            <a:r>
              <a:rPr sz="2800" b="1" u="sng">
                <a:solidFill>
                  <a:srgbClr val="FF0000"/>
                </a:solidFill>
              </a:rPr>
              <a:t>之（往）</a:t>
            </a:r>
            <a:r>
              <a:rPr sz="2800" b="1"/>
              <a:t>？’对曰：‘将以</a:t>
            </a:r>
            <a:r>
              <a:rPr sz="2800" b="1" u="sng">
                <a:solidFill>
                  <a:srgbClr val="FF0000"/>
                </a:solidFill>
              </a:rPr>
              <a:t>衅钟（古代新钟铸成，宰杀牲口，取血涂钟行祭，叫作“衅钟”）</a:t>
            </a:r>
            <a:r>
              <a:rPr sz="2800" b="1"/>
              <a:t>。’王曰：‘</a:t>
            </a:r>
            <a:r>
              <a:rPr sz="2800" b="1" u="sng">
                <a:solidFill>
                  <a:srgbClr val="FF0000"/>
                </a:solidFill>
              </a:rPr>
              <a:t>舍（释放）</a:t>
            </a:r>
            <a:r>
              <a:rPr sz="2800" b="1"/>
              <a:t>之！吾不忍其</a:t>
            </a:r>
            <a:r>
              <a:rPr sz="2800" b="1" u="sng">
                <a:solidFill>
                  <a:srgbClr val="FF0000"/>
                </a:solidFill>
              </a:rPr>
              <a:t>觳觫（形容恐惧战栗的样子）</a:t>
            </a:r>
            <a:r>
              <a:rPr sz="2800" b="1"/>
              <a:t>，若无罪而</a:t>
            </a:r>
            <a:r>
              <a:rPr sz="2800" b="1" u="sng">
                <a:solidFill>
                  <a:srgbClr val="FF0000"/>
                </a:solidFill>
              </a:rPr>
              <a:t>就（走向）</a:t>
            </a:r>
            <a:r>
              <a:rPr sz="2800" b="1"/>
              <a:t>死地。’对曰：‘然则</a:t>
            </a:r>
            <a:r>
              <a:rPr sz="2800" b="1" u="sng">
                <a:solidFill>
                  <a:srgbClr val="FF0000"/>
                </a:solidFill>
              </a:rPr>
              <a:t>废（废弃）</a:t>
            </a:r>
            <a:r>
              <a:rPr sz="2800" b="1"/>
              <a:t>衅钟与？曰：‘何可废也？以羊</a:t>
            </a:r>
            <a:r>
              <a:rPr sz="2800" b="1" u="sng">
                <a:solidFill>
                  <a:srgbClr val="FF0000"/>
                </a:solidFill>
              </a:rPr>
              <a:t>易（替换）</a:t>
            </a:r>
            <a:r>
              <a:rPr sz="2800" b="1"/>
              <a:t>之。’不识有</a:t>
            </a:r>
            <a:r>
              <a:rPr sz="2800" b="1" u="sng">
                <a:solidFill>
                  <a:srgbClr val="FF0000"/>
                </a:solidFill>
              </a:rPr>
              <a:t>诸（“之乎”的合音）</a:t>
            </a:r>
            <a:r>
              <a:rPr sz="2800" b="1"/>
              <a:t>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曰：“有之。”</a:t>
            </a:r>
            <a:endParaRPr sz="2800" b="1"/>
          </a:p>
          <a:p>
            <a:r>
              <a:rPr lang="en-US" sz="2800" b="1"/>
              <a:t>       </a:t>
            </a:r>
            <a:r>
              <a:rPr sz="2800" b="1"/>
              <a:t>曰：“是心足以王矣。百姓皆以王为</a:t>
            </a:r>
            <a:r>
              <a:rPr sz="2800" b="1" u="sng">
                <a:solidFill>
                  <a:srgbClr val="FF0000"/>
                </a:solidFill>
              </a:rPr>
              <a:t>爱（吝惜，舍不得）</a:t>
            </a:r>
            <a:r>
              <a:rPr sz="2800" b="1"/>
              <a:t>也，臣</a:t>
            </a:r>
            <a:r>
              <a:rPr sz="2800" b="1" u="sng">
                <a:solidFill>
                  <a:srgbClr val="FF0000"/>
                </a:solidFill>
              </a:rPr>
              <a:t>固（确实）</a:t>
            </a:r>
            <a:r>
              <a:rPr sz="2800" b="1"/>
              <a:t>知王之不忍也。”</a:t>
            </a:r>
            <a:endParaRPr sz="2800" b="1"/>
          </a:p>
          <a:p>
            <a:r>
              <a:rPr lang="en-US" sz="2800" b="1"/>
              <a:t>       </a:t>
            </a:r>
            <a:r>
              <a:rPr sz="2800" b="1"/>
              <a:t>王曰：“然，</a:t>
            </a:r>
            <a:r>
              <a:rPr sz="2800" b="1" u="sng">
                <a:solidFill>
                  <a:srgbClr val="FF0000"/>
                </a:solidFill>
              </a:rPr>
              <a:t>诚（的确）</a:t>
            </a:r>
            <a:r>
              <a:rPr sz="2800" b="1"/>
              <a:t>有百姓者。齐国虽</a:t>
            </a:r>
            <a:r>
              <a:rPr sz="2800" b="1" u="sng">
                <a:solidFill>
                  <a:srgbClr val="FF0000"/>
                </a:solidFill>
              </a:rPr>
              <a:t>褊小（狭小）</a:t>
            </a:r>
            <a:r>
              <a:rPr sz="2800" b="1"/>
              <a:t>，吾何爱一牛？即不忍其觳觫，若无罪而就死地，故以羊易之也。”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曰：“王无</a:t>
            </a:r>
            <a:r>
              <a:rPr sz="2800" b="1" u="sng">
                <a:solidFill>
                  <a:srgbClr val="FF0000"/>
                </a:solidFill>
              </a:rPr>
              <a:t>异（对……感到奇怪）</a:t>
            </a:r>
            <a:r>
              <a:rPr sz="2800" b="1"/>
              <a:t>于百姓之以王为爱也。以小易大，彼恶（疑问代词，怎么、哪里）知之？王若隐其无罪而就死地，则牛羊何</a:t>
            </a:r>
            <a:r>
              <a:rPr sz="2800" b="1" u="sng">
                <a:solidFill>
                  <a:srgbClr val="FF0000"/>
                </a:solidFill>
              </a:rPr>
              <a:t>择（区别）</a:t>
            </a:r>
            <a:r>
              <a:rPr sz="2800" b="1"/>
              <a:t>焉？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323850" y="188595"/>
            <a:ext cx="8493760" cy="61239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 </a:t>
            </a:r>
            <a:r>
              <a:rPr sz="2800" b="1"/>
              <a:t>王笑曰：“是诚何心哉？我非爱其财而易之以羊也，</a:t>
            </a:r>
            <a:r>
              <a:rPr sz="2800" b="1" u="sng">
                <a:solidFill>
                  <a:srgbClr val="FF0000"/>
                </a:solidFill>
              </a:rPr>
              <a:t>宜</a:t>
            </a:r>
            <a:r>
              <a:rPr sz="2800" b="1"/>
              <a:t>（      ）乎百姓之谓我爱也。”</a:t>
            </a:r>
            <a:endParaRPr sz="2800" b="1"/>
          </a:p>
          <a:p>
            <a:r>
              <a:rPr lang="en-US" sz="2800" b="1"/>
              <a:t>        </a:t>
            </a:r>
            <a:r>
              <a:rPr sz="2800" b="1"/>
              <a:t>曰：“无伤也，</a:t>
            </a:r>
            <a:r>
              <a:rPr sz="2800" b="1" u="sng">
                <a:solidFill>
                  <a:srgbClr val="FF0000"/>
                </a:solidFill>
              </a:rPr>
              <a:t>是</a:t>
            </a:r>
            <a:r>
              <a:rPr sz="2800" b="1"/>
              <a:t>（      ）乃仁术也，见牛未见羊也。君子之于禽兽也，见其生，不忍见其死；闻其声，不忍食其肉。</a:t>
            </a:r>
            <a:r>
              <a:rPr sz="2800" b="1" u="sng">
                <a:solidFill>
                  <a:srgbClr val="FF0000"/>
                </a:solidFill>
              </a:rPr>
              <a:t>是以</a:t>
            </a:r>
            <a:r>
              <a:rPr sz="2800" b="1"/>
              <a:t>（      ）君子</a:t>
            </a:r>
            <a:r>
              <a:rPr sz="2800" b="1" u="sng">
                <a:solidFill>
                  <a:srgbClr val="FF0000"/>
                </a:solidFill>
              </a:rPr>
              <a:t>远</a:t>
            </a:r>
            <a:r>
              <a:rPr sz="2800" b="1"/>
              <a:t>（      ）庖厨也。”</a:t>
            </a:r>
            <a:endParaRPr sz="2800" b="1"/>
          </a:p>
          <a:p>
            <a:r>
              <a:rPr lang="en-US" sz="2800" b="1"/>
              <a:t>        </a:t>
            </a:r>
            <a:r>
              <a:rPr sz="2800" b="1"/>
              <a:t>王</a:t>
            </a:r>
            <a:r>
              <a:rPr sz="2800" b="1" u="sng">
                <a:solidFill>
                  <a:srgbClr val="FF0000"/>
                </a:solidFill>
              </a:rPr>
              <a:t>说</a:t>
            </a:r>
            <a:r>
              <a:rPr sz="2800" b="1"/>
              <a:t>（      ），曰：“《诗》云：‘他人有心，予</a:t>
            </a:r>
            <a:r>
              <a:rPr sz="2800" b="1" u="sng">
                <a:solidFill>
                  <a:srgbClr val="FF0000"/>
                </a:solidFill>
              </a:rPr>
              <a:t>忖度</a:t>
            </a:r>
            <a:r>
              <a:rPr sz="2800" b="1"/>
              <a:t>（      ）之。’</a:t>
            </a:r>
            <a:r>
              <a:rPr sz="2800" b="1" u="sng">
                <a:solidFill>
                  <a:srgbClr val="FF0000"/>
                </a:solidFill>
              </a:rPr>
              <a:t>夫子</a:t>
            </a:r>
            <a:r>
              <a:rPr sz="2800" b="1"/>
              <a:t>（      ）之谓也。夫我乃行之，反而求之，不得吾心。夫子言之，于我心有</a:t>
            </a:r>
            <a:r>
              <a:rPr sz="2800" b="1" u="sng">
                <a:solidFill>
                  <a:srgbClr val="FF0000"/>
                </a:solidFill>
              </a:rPr>
              <a:t>戚戚</a:t>
            </a:r>
            <a:r>
              <a:rPr sz="2800" b="1"/>
              <a:t>（      ）焉。此心之所以合于王者，何也？”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曰：“有</a:t>
            </a:r>
            <a:r>
              <a:rPr sz="2800" b="1" u="sng">
                <a:solidFill>
                  <a:srgbClr val="FF0000"/>
                </a:solidFill>
              </a:rPr>
              <a:t>复</a:t>
            </a:r>
            <a:r>
              <a:rPr sz="2800" b="1"/>
              <a:t>（      ）于王者曰：‘吾力足以</a:t>
            </a:r>
            <a:r>
              <a:rPr sz="2800" b="1" u="sng">
                <a:solidFill>
                  <a:srgbClr val="FF0000"/>
                </a:solidFill>
              </a:rPr>
              <a:t>举</a:t>
            </a:r>
            <a:r>
              <a:rPr sz="2800" b="1"/>
              <a:t>（      ）百钧，而不足以举羽；</a:t>
            </a:r>
            <a:r>
              <a:rPr sz="2800" b="1" u="sng">
                <a:solidFill>
                  <a:srgbClr val="FF0000"/>
                </a:solidFill>
              </a:rPr>
              <a:t>明</a:t>
            </a:r>
            <a:r>
              <a:rPr sz="2800" b="1"/>
              <a:t>（      ）足以</a:t>
            </a:r>
            <a:r>
              <a:rPr sz="2800" b="1" u="sng">
                <a:solidFill>
                  <a:srgbClr val="FF0000"/>
                </a:solidFill>
              </a:rPr>
              <a:t>察</a:t>
            </a:r>
            <a:r>
              <a:rPr sz="2800" b="1"/>
              <a:t>（      ）秋毫之末，而不见舆薪。’则王</a:t>
            </a:r>
            <a:r>
              <a:rPr sz="2800" b="1" u="sng">
                <a:solidFill>
                  <a:srgbClr val="FF0000"/>
                </a:solidFill>
              </a:rPr>
              <a:t>许</a:t>
            </a:r>
            <a:r>
              <a:rPr sz="2800" b="1"/>
              <a:t>（      ）之乎？”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 </a:t>
            </a:r>
            <a:r>
              <a:rPr sz="2800" b="1"/>
              <a:t>曰：“否。”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88595"/>
            <a:ext cx="8446770" cy="6554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800" b="1"/>
              <a:t>       </a:t>
            </a:r>
            <a:r>
              <a:rPr sz="2800" b="1"/>
              <a:t>王笑曰：“是诚何心哉？我非爱其财而易之以羊也，</a:t>
            </a:r>
            <a:r>
              <a:rPr sz="2800" b="1" u="sng">
                <a:solidFill>
                  <a:srgbClr val="FF0000"/>
                </a:solidFill>
              </a:rPr>
              <a:t>宜（理所当然的）</a:t>
            </a:r>
            <a:r>
              <a:rPr sz="2800" b="1"/>
              <a:t>乎百姓之谓我爱也。”</a:t>
            </a:r>
            <a:endParaRPr sz="2800" b="1"/>
          </a:p>
          <a:p>
            <a:r>
              <a:rPr lang="en-US" sz="2800" b="1"/>
              <a:t>       </a:t>
            </a:r>
            <a:r>
              <a:rPr sz="2800" b="1"/>
              <a:t>曰：“无伤也，</a:t>
            </a:r>
            <a:r>
              <a:rPr sz="2800" b="1" u="sng">
                <a:solidFill>
                  <a:srgbClr val="FF0000"/>
                </a:solidFill>
              </a:rPr>
              <a:t>是（这）</a:t>
            </a:r>
            <a:r>
              <a:rPr sz="2800" b="1"/>
              <a:t>乃仁术也，见牛未见羊也。君子之于禽兽也，见其生，不忍见其死；闻其声，不忍食其肉。</a:t>
            </a:r>
            <a:r>
              <a:rPr sz="2800" b="1" u="sng">
                <a:solidFill>
                  <a:srgbClr val="FF0000"/>
                </a:solidFill>
              </a:rPr>
              <a:t>是以（因此）</a:t>
            </a:r>
            <a:r>
              <a:rPr sz="2800" b="1"/>
              <a:t>君子</a:t>
            </a:r>
            <a:r>
              <a:rPr sz="2800" b="1" u="sng">
                <a:solidFill>
                  <a:srgbClr val="FF0000"/>
                </a:solidFill>
              </a:rPr>
              <a:t>远（远离）</a:t>
            </a:r>
            <a:r>
              <a:rPr sz="2800" b="1"/>
              <a:t>庖厨也。”</a:t>
            </a:r>
            <a:endParaRPr sz="2800" b="1"/>
          </a:p>
          <a:p>
            <a:r>
              <a:rPr sz="2800" b="1"/>
              <a:t>王</a:t>
            </a:r>
            <a:r>
              <a:rPr sz="2800" b="1" u="sng">
                <a:solidFill>
                  <a:srgbClr val="FF0000"/>
                </a:solidFill>
              </a:rPr>
              <a:t>说（同“悦”，高兴）</a:t>
            </a:r>
            <a:r>
              <a:rPr sz="2800" b="1"/>
              <a:t>，曰：“《诗》云：‘他人有心，予</a:t>
            </a:r>
            <a:r>
              <a:rPr sz="2800" b="1" u="sng">
                <a:solidFill>
                  <a:srgbClr val="FF0000"/>
                </a:solidFill>
              </a:rPr>
              <a:t>忖度（揣测）</a:t>
            </a:r>
            <a:r>
              <a:rPr sz="2800" b="1"/>
              <a:t>之。’</a:t>
            </a:r>
            <a:r>
              <a:rPr sz="2800" b="1" u="sng">
                <a:solidFill>
                  <a:srgbClr val="FF0000"/>
                </a:solidFill>
              </a:rPr>
              <a:t>夫子（古代对男子的尊称）</a:t>
            </a:r>
            <a:r>
              <a:rPr sz="2800" b="1"/>
              <a:t>之谓也。夫我乃行之，反而求之，不得吾心。夫子言之，于我心有</a:t>
            </a:r>
            <a:r>
              <a:rPr sz="2800" b="1" u="sng">
                <a:solidFill>
                  <a:srgbClr val="FF0000"/>
                </a:solidFill>
              </a:rPr>
              <a:t>戚戚（内心有所触动的样子）</a:t>
            </a:r>
            <a:r>
              <a:rPr sz="2800" b="1"/>
              <a:t>焉。此心之所以合于王者，何也？”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曰：“有</a:t>
            </a:r>
            <a:r>
              <a:rPr sz="2800" b="1" u="sng">
                <a:solidFill>
                  <a:srgbClr val="FF0000"/>
                </a:solidFill>
              </a:rPr>
              <a:t>复（禀报）</a:t>
            </a:r>
            <a:r>
              <a:rPr sz="2800" b="1"/>
              <a:t>于王者曰：‘吾力足以</a:t>
            </a:r>
            <a:r>
              <a:rPr sz="2800" b="1" u="sng">
                <a:solidFill>
                  <a:srgbClr val="FF0000"/>
                </a:solidFill>
              </a:rPr>
              <a:t>举（举起）</a:t>
            </a:r>
            <a:r>
              <a:rPr sz="2800" b="1"/>
              <a:t>百钧，而不足以举羽；</a:t>
            </a:r>
            <a:r>
              <a:rPr sz="2800" b="1" u="sng">
                <a:solidFill>
                  <a:srgbClr val="FF0000"/>
                </a:solidFill>
              </a:rPr>
              <a:t>明（视力）</a:t>
            </a:r>
            <a:r>
              <a:rPr sz="2800" b="1"/>
              <a:t>足以</a:t>
            </a:r>
            <a:r>
              <a:rPr sz="2800" b="1" u="sng">
                <a:solidFill>
                  <a:srgbClr val="FF0000"/>
                </a:solidFill>
              </a:rPr>
              <a:t>察（看清楚）</a:t>
            </a:r>
            <a:r>
              <a:rPr sz="2800" b="1"/>
              <a:t>秋毫之末，而不见舆薪。’则王</a:t>
            </a:r>
            <a:r>
              <a:rPr sz="2800" b="1" u="sng">
                <a:solidFill>
                  <a:srgbClr val="FF0000"/>
                </a:solidFill>
              </a:rPr>
              <a:t>许（认可）</a:t>
            </a:r>
            <a:r>
              <a:rPr sz="2800" b="1"/>
              <a:t>之乎？”</a:t>
            </a:r>
            <a:endParaRPr sz="2800" b="1"/>
          </a:p>
          <a:p>
            <a:r>
              <a:rPr sz="2800" b="1"/>
              <a:t>    </a:t>
            </a:r>
            <a:r>
              <a:rPr lang="en-US" sz="2800" b="1"/>
              <a:t>   </a:t>
            </a:r>
            <a:r>
              <a:rPr sz="2800" b="1"/>
              <a:t>曰：“否。”</a:t>
            </a:r>
            <a:endParaRPr sz="2800" b="1"/>
          </a:p>
        </p:txBody>
      </p:sp>
    </p:spTree>
  </p:cSld>
  <p:clrMapOvr>
    <a:masterClrMapping/>
  </p:clrMapOvr>
  <p:transition>
    <p:split orient="vert"/>
  </p:transition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266" name="矩形 2"/>
          <p:cNvSpPr>
            <a:spLocks noChangeArrowheads="1"/>
          </p:cNvSpPr>
          <p:nvPr/>
        </p:nvSpPr>
        <p:spPr bwMode="auto">
          <a:xfrm>
            <a:off x="107315" y="116840"/>
            <a:ext cx="8968740" cy="68929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sz="2600" b="1"/>
              <a:t>        </a:t>
            </a:r>
            <a:r>
              <a:rPr sz="2600" b="1"/>
              <a:t>“今恩足以及禽兽，而功不至于百姓者，</a:t>
            </a:r>
            <a:r>
              <a:rPr sz="2600" b="1" u="sng">
                <a:solidFill>
                  <a:srgbClr val="FF0000"/>
                </a:solidFill>
              </a:rPr>
              <a:t>独</a:t>
            </a:r>
            <a:r>
              <a:rPr sz="2600" b="1"/>
              <a:t>（      ）何与？然则一羽之不举，</a:t>
            </a:r>
            <a:r>
              <a:rPr sz="2600" b="1" u="sng">
                <a:solidFill>
                  <a:srgbClr val="FF0000"/>
                </a:solidFill>
              </a:rPr>
              <a:t>为</a:t>
            </a:r>
            <a:r>
              <a:rPr sz="2600" b="1"/>
              <a:t>（      ）不用力焉；舆薪之不见，为不用明焉；百姓之不</a:t>
            </a:r>
            <a:r>
              <a:rPr sz="2600" b="1" u="sng">
                <a:solidFill>
                  <a:srgbClr val="FF0000"/>
                </a:solidFill>
              </a:rPr>
              <a:t>见</a:t>
            </a:r>
            <a:r>
              <a:rPr sz="2600" b="1"/>
              <a:t>（      ）保，为不用恩焉。故王之不王，不为也，非不能也。”</a:t>
            </a:r>
            <a:endParaRPr sz="2600" b="1"/>
          </a:p>
          <a:p>
            <a:r>
              <a:rPr lang="en-US" sz="2600" b="1"/>
              <a:t>       </a:t>
            </a:r>
            <a:r>
              <a:rPr sz="2600" b="1"/>
              <a:t>曰：“不为者与不能者之</a:t>
            </a:r>
            <a:r>
              <a:rPr sz="2600" b="1" u="sng">
                <a:solidFill>
                  <a:srgbClr val="FF0000"/>
                </a:solidFill>
              </a:rPr>
              <a:t>形</a:t>
            </a:r>
            <a:r>
              <a:rPr sz="2600" b="1"/>
              <a:t>（    ）</a:t>
            </a:r>
            <a:r>
              <a:rPr sz="2600" b="1" u="sng">
                <a:solidFill>
                  <a:srgbClr val="FF0000"/>
                </a:solidFill>
              </a:rPr>
              <a:t>何以</a:t>
            </a:r>
            <a:r>
              <a:rPr sz="2600" b="1"/>
              <a:t>（     ）</a:t>
            </a:r>
            <a:r>
              <a:rPr sz="2600" b="1" u="sng">
                <a:solidFill>
                  <a:srgbClr val="FF0000"/>
                </a:solidFill>
              </a:rPr>
              <a:t>异</a:t>
            </a:r>
            <a:r>
              <a:rPr sz="2600" b="1"/>
              <a:t>（     ）？”</a:t>
            </a:r>
            <a:endParaRPr sz="2600" b="1"/>
          </a:p>
          <a:p>
            <a:r>
              <a:rPr sz="2600" b="1"/>
              <a:t>   </a:t>
            </a:r>
            <a:r>
              <a:rPr lang="en-US" sz="2600" b="1"/>
              <a:t>   </a:t>
            </a:r>
            <a:r>
              <a:rPr sz="2600" b="1"/>
              <a:t> 曰：“挟太山以超北海，</a:t>
            </a:r>
            <a:r>
              <a:rPr sz="2600" b="1" u="sng">
                <a:solidFill>
                  <a:srgbClr val="FF0000"/>
                </a:solidFill>
              </a:rPr>
              <a:t>语</a:t>
            </a:r>
            <a:r>
              <a:rPr sz="2600" b="1"/>
              <a:t>（      ）人曰：‘我不能。’是诚不能也。为长者折枝，语人曰：‘我不能。’是不为也，非不能也。故王之不王，非挟太山以超北海之类也；王之不王，是折枝之类也。</a:t>
            </a:r>
            <a:r>
              <a:rPr sz="2600" b="1" u="sng">
                <a:solidFill>
                  <a:srgbClr val="FF0000"/>
                </a:solidFill>
              </a:rPr>
              <a:t>老</a:t>
            </a:r>
            <a:r>
              <a:rPr sz="2600" b="1"/>
              <a:t>（      ）吾</a:t>
            </a:r>
            <a:r>
              <a:rPr sz="2600" b="1" u="sng">
                <a:solidFill>
                  <a:srgbClr val="FF0000"/>
                </a:solidFill>
              </a:rPr>
              <a:t>老</a:t>
            </a:r>
            <a:r>
              <a:rPr sz="2600" b="1"/>
              <a:t>（      ），以及人之老；</a:t>
            </a:r>
            <a:r>
              <a:rPr sz="2600" b="1" u="sng">
                <a:solidFill>
                  <a:srgbClr val="FF0000"/>
                </a:solidFill>
              </a:rPr>
              <a:t>幼</a:t>
            </a:r>
            <a:r>
              <a:rPr sz="2600" b="1"/>
              <a:t>（      ）吾</a:t>
            </a:r>
            <a:r>
              <a:rPr sz="2600" b="1" u="sng">
                <a:solidFill>
                  <a:srgbClr val="FF0000"/>
                </a:solidFill>
              </a:rPr>
              <a:t>幼</a:t>
            </a:r>
            <a:r>
              <a:rPr sz="2600" b="1"/>
              <a:t>（      ），以及人之幼：天下可运于掌。《诗》云：‘</a:t>
            </a:r>
            <a:r>
              <a:rPr sz="2600" b="1" u="sng">
                <a:solidFill>
                  <a:srgbClr val="FF0000"/>
                </a:solidFill>
              </a:rPr>
              <a:t>刑</a:t>
            </a:r>
            <a:r>
              <a:rPr sz="2600" b="1"/>
              <a:t>（      ）于寡妻，至于兄弟，以</a:t>
            </a:r>
            <a:r>
              <a:rPr sz="2600" b="1" u="sng">
                <a:solidFill>
                  <a:srgbClr val="FF0000"/>
                </a:solidFill>
              </a:rPr>
              <a:t>御</a:t>
            </a:r>
            <a:r>
              <a:rPr sz="2600" b="1"/>
              <a:t>（      ）于家邦。’言举斯心加诸彼而已。故推恩足以保四海，不推恩无以保妻子。古之人所以大过人者，无他焉，善推其所为而已矣。今恩足以及禽兽，而功不至于百姓者，独何与？</a:t>
            </a:r>
            <a:r>
              <a:rPr sz="2600" b="1" u="sng">
                <a:solidFill>
                  <a:srgbClr val="FF0000"/>
                </a:solidFill>
              </a:rPr>
              <a:t>权</a:t>
            </a:r>
            <a:r>
              <a:rPr sz="2600" b="1"/>
              <a:t>（      ），然后知轻重；</a:t>
            </a:r>
            <a:r>
              <a:rPr sz="2600" b="1" u="sng">
                <a:solidFill>
                  <a:srgbClr val="FF0000"/>
                </a:solidFill>
              </a:rPr>
              <a:t>度</a:t>
            </a:r>
            <a:r>
              <a:rPr sz="2600" b="1"/>
              <a:t>（      ），然后知长短。物皆然，心为甚。王请</a:t>
            </a:r>
            <a:r>
              <a:rPr sz="2600" b="1" u="sng">
                <a:solidFill>
                  <a:srgbClr val="FF0000"/>
                </a:solidFill>
              </a:rPr>
              <a:t>度</a:t>
            </a:r>
            <a:r>
              <a:rPr sz="2600" b="1"/>
              <a:t>（      ）之！</a:t>
            </a:r>
            <a:endParaRPr sz="2600" b="1"/>
          </a:p>
        </p:txBody>
      </p:sp>
    </p:spTree>
  </p:cSld>
  <p:clrMapOvr>
    <a:masterClrMapping/>
  </p:clrMapOvr>
  <p:transition>
    <p:split orient="vert"/>
  </p:transition>
  <p:timing/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205</Paragraphs>
  <Slides>31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baseType="lpstr" size="36">
      <vt:lpstr>Arial</vt:lpstr>
      <vt:lpstr>Calibri</vt:lpstr>
      <vt:lpstr>宋体</vt:lpstr>
      <vt:lpstr>楷体_GB2312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2021-11-09T10:12:08.862</cp:lastPrinted>
  <dcterms:created xsi:type="dcterms:W3CDTF">2021-11-09T10:12:08Z</dcterms:created>
  <dcterms:modified xsi:type="dcterms:W3CDTF">2021-11-09T02:12:09Z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