
<file path=[Content_Types].xml><?xml version="1.0" encoding="utf-8"?>
<Types xmlns="http://schemas.openxmlformats.org/package/2006/content-types">
  <Default Extension="rels" ContentType="application/vnd.openxmlformats-package.relationships+xml"/>
  <Default Extension="jpeg" ContentType="image/jpeg"/>
  <Default Extension="fntdata" ContentType="application/x-fontdata"/>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embedTrueTypeFonts="1">
  <p:sldMasterIdLst>
    <p:sldMasterId id="2147483648" r:id="rId2"/>
  </p:sldMasterIdLst>
  <p:notesMasterIdLst>
    <p:notesMasterId r:id="rId3"/>
  </p:notesMasterIdLst>
  <p:handoutMasterIdLst>
    <p:handoutMasterId r:id="rId4"/>
  </p:handoutMasterIdLst>
  <p:sldIdLst>
    <p:sldId id="258" r:id="rId5"/>
    <p:sldId id="282" r:id="rId6"/>
    <p:sldId id="259" r:id="rId7"/>
    <p:sldId id="265" r:id="rId8"/>
    <p:sldId id="302" r:id="rId9"/>
    <p:sldId id="267" r:id="rId10"/>
    <p:sldId id="303" r:id="rId11"/>
    <p:sldId id="266" r:id="rId12"/>
    <p:sldId id="268" r:id="rId13"/>
    <p:sldId id="270" r:id="rId14"/>
    <p:sldId id="321" r:id="rId15"/>
    <p:sldId id="322" r:id="rId16"/>
    <p:sldId id="323" r:id="rId17"/>
    <p:sldId id="324" r:id="rId18"/>
    <p:sldId id="325" r:id="rId19"/>
    <p:sldId id="343" r:id="rId20"/>
    <p:sldId id="327" r:id="rId21"/>
    <p:sldId id="328" r:id="rId22"/>
    <p:sldId id="344" r:id="rId23"/>
    <p:sldId id="345" r:id="rId24"/>
    <p:sldId id="346" r:id="rId25"/>
    <p:sldId id="342" r:id="rId26"/>
    <p:sldId id="347" r:id="rId27"/>
    <p:sldId id="348" r:id="rId28"/>
    <p:sldId id="349" r:id="rId29"/>
    <p:sldId id="350" r:id="rId30"/>
    <p:sldId id="351" r:id="rId31"/>
    <p:sldId id="352" r:id="rId32"/>
    <p:sldId id="279" r:id="rId33"/>
  </p:sldIdLst>
  <p:sldSz cx="12192000" cy="6858000"/>
  <p:notesSz cx="6858000" cy="9144000"/>
  <p:embeddedFontLst>
    <p:embeddedFont>
      <p:font typeface="微软雅黑" panose="020B0503020204020204" charset="-122"/>
      <p:regular r:id="rId35"/>
    </p:embeddedFont>
    <p:embeddedFont>
      <p:font typeface="隶书" panose="02010509060101010101" charset="-122"/>
      <p:regular r:id="rId36"/>
    </p:embeddedFont>
    <p:embeddedFont>
      <p:font typeface="楷体_GB2312" panose="02010609030101010101" charset="-122"/>
      <p:regular r:id="rId37"/>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Sky123.Org" initials="S" lastIdx="0" clrIdx="0"/>
  <p:cmAuthor id="2" name="Administrator"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p:scale>
          <a:sx n="75" d="100"/>
          <a:sy n="75" d="100"/>
        </p:scale>
        <p:origin x="413" y="91"/>
      </p:cViewPr>
      <p:guideLst>
        <p:guide orient="horz" pos="2204"/>
        <p:guide pos="3794"/>
      </p:guideLst>
    </p:cSldViewPr>
  </p:slideViewPr>
  <p:notesTextViewPr>
    <p:cViewPr>
      <p:scale>
        <a:sx n="3" d="2"/>
        <a:sy n="3" d="2"/>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notesMaster" Target="notesMasters/notesMaster1.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slide" Target="slides/slide29.xml" /><Relationship Id="rId34" Type="http://schemas.openxmlformats.org/officeDocument/2006/relationships/tags" Target="tags/tag65.xml" /><Relationship Id="rId35" Type="http://schemas.openxmlformats.org/officeDocument/2006/relationships/font" Target="fonts/font1.fntdata" /><Relationship Id="rId36" Type="http://schemas.openxmlformats.org/officeDocument/2006/relationships/font" Target="fonts/font2.fntdata" /><Relationship Id="rId37" Type="http://schemas.openxmlformats.org/officeDocument/2006/relationships/font" Target="fonts/font3.fntdata" /><Relationship Id="rId38" Type="http://schemas.openxmlformats.org/officeDocument/2006/relationships/presProps" Target="presProps.xml" /><Relationship Id="rId39" Type="http://schemas.openxmlformats.org/officeDocument/2006/relationships/viewProps" Target="viewProps.xml" /><Relationship Id="rId4" Type="http://schemas.openxmlformats.org/officeDocument/2006/relationships/handoutMaster" Target="handoutMasters/handoutMaster1.xml" /><Relationship Id="rId40" Type="http://schemas.openxmlformats.org/officeDocument/2006/relationships/theme" Target="theme/theme1.xml" /><Relationship Id="rId41" Type="http://schemas.openxmlformats.org/officeDocument/2006/relationships/tableStyles" Target="tableStyles.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t/>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t/>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1</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t>3</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669882" y="2588281"/>
            <a:ext cx="10852237" cy="899167"/>
          </a:xfrm>
        </p:spPr>
        <p:txBody>
          <a:bodyPr lIns="101600" tIns="38100" rIns="25400" bIns="38100" anchor="t" anchorCtr="0">
            <a:noAutofit/>
          </a:bodyPr>
          <a:lstStyle>
            <a:lvl1pPr algn="ctr">
              <a:defRPr sz="5400" b="0" spc="600">
                <a:effectLst>
                  <a:outerShdw blurRad="38100" dist="38100" dir="2700000" algn="tl">
                    <a:srgbClr val="000000">
                      <a:alpha val="43137"/>
                    </a:srgbClr>
                  </a:outerShdw>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669882" y="3566160"/>
            <a:ext cx="10852237" cy="950984"/>
          </a:xfrm>
        </p:spPr>
        <p:txBody>
          <a:bodyPr lIns="101600" tIns="38100" rIns="76200" bIns="38100">
            <a:noAutofit/>
          </a:bodyPr>
          <a:lstStyle>
            <a:lvl1pPr marL="0" indent="0" algn="ctr" eaLnBrk="1" fontAlgn="auto" latinLnBrk="0" hangingPunct="1">
              <a:lnSpc>
                <a:spcPct val="100000"/>
              </a:lnSpc>
              <a:buNone/>
              <a:defRPr sz="24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末尾幻灯片">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1296000"/>
            <a:ext cx="10852237" cy="5041355"/>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3808730"/>
            <a:ext cx="10852237" cy="624845"/>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a:t>单击此处编辑母版标题样式</a:t>
            </a:r>
          </a:p>
        </p:txBody>
      </p:sp>
      <p:sp>
        <p:nvSpPr>
          <p:cNvPr id="3" name="文本占位符 2"/>
          <p:cNvSpPr>
            <a:spLocks noGrp="1"/>
          </p:cNvSpPr>
          <p:nvPr>
            <p:ph type="body" idx="1"/>
            <p:custDataLst>
              <p:tags r:id="rId2"/>
            </p:custDataLst>
          </p:nvPr>
        </p:nvSpPr>
        <p:spPr>
          <a:xfrm>
            <a:off x="669925" y="4511675"/>
            <a:ext cx="10852237" cy="1077985"/>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1296000"/>
            <a:ext cx="5283242" cy="5040000"/>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1296000"/>
            <a:ext cx="5283242" cy="5040000"/>
          </a:xfrm>
        </p:spPr>
        <p:txBody>
          <a:bodyPr>
            <a:noAutofit/>
          </a:bodyPr>
          <a:lstStyle>
            <a:lvl1pPr>
              <a:defRPr sz="1600">
                <a:solidFill>
                  <a:schemeClr val="tx1">
                    <a:lumMod val="75000"/>
                    <a:lumOff val="25000"/>
                  </a:schemeClr>
                </a:solidFill>
              </a:defRPr>
            </a:lvl1pPr>
            <a:lvl2pPr>
              <a:defRPr sz="16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custDataLst>
              <p:tags r:id="rId1"/>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reserve="1" userDrawn="1">
  <p:cSld name="图片与标题">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p>
            <a:r>
              <a:rPr lang="zh-CN" altLang="en-US"/>
              <a:t>单击此处编辑母版标题样式</a:t>
            </a: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mj-lt"/>
                <a:ea typeface="+mj-ea"/>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56.xml" /><Relationship Id="rId13" Type="http://schemas.openxmlformats.org/officeDocument/2006/relationships/tags" Target="../tags/tag57.xml" /><Relationship Id="rId14" Type="http://schemas.openxmlformats.org/officeDocument/2006/relationships/tags" Target="../tags/tag58.xml" /><Relationship Id="rId15" Type="http://schemas.openxmlformats.org/officeDocument/2006/relationships/tags" Target="../tags/tag59.xml" /><Relationship Id="rId16" Type="http://schemas.openxmlformats.org/officeDocument/2006/relationships/tags" Target="../tags/tag60.xml" /><Relationship Id="rId17" Type="http://schemas.openxmlformats.org/officeDocument/2006/relationships/tags" Target="../tags/tag61.xml" /><Relationship Id="rId18" Type="http://schemas.openxmlformats.org/officeDocument/2006/relationships/image" Target="../media/image1.pn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Pr>
        <a:blipFill rotWithShape="0">
          <a:blip r:embed="rId18"/>
          <a:stretch>
            <a:fillRect/>
          </a:stretch>
        </a:blip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32000"/>
            <a:ext cx="10852237" cy="648000"/>
          </a:xfrm>
          <a:prstGeom prst="rect">
            <a:avLst/>
          </a:prstGeom>
        </p:spPr>
        <p:txBody>
          <a:bodyPr vert="horz" lIns="101600" tIns="38100" rIns="76200" bIns="38100" rtlCol="0" anchor="ctr" anchorCtr="0">
            <a:no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669882" y="1296000"/>
            <a:ext cx="10852237" cy="5040000"/>
          </a:xfrm>
          <a:prstGeom prst="rect">
            <a:avLst/>
          </a:prstGeom>
        </p:spPr>
        <p:txBody>
          <a:bodyPr vert="horz" lIns="101600" tIns="0" rIns="82550" bIns="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2.jpeg" /><Relationship Id="rId4" Type="http://schemas.openxmlformats.org/officeDocument/2006/relationships/image" Target="../media/image3.png" /><Relationship Id="rId5" Type="http://schemas.openxmlformats.org/officeDocument/2006/relationships/image" Target="../media/image4.png" /><Relationship Id="rId6" Type="http://schemas.openxmlformats.org/officeDocument/2006/relationships/tags" Target="../tags/tag6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 Id="rId3" Type="http://schemas.openxmlformats.org/officeDocument/2006/relationships/image" Target="../media/image20.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1.jpeg" /><Relationship Id="rId4" Type="http://schemas.openxmlformats.org/officeDocument/2006/relationships/image" Target="../media/image22.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1.jpeg" /><Relationship Id="rId4" Type="http://schemas.openxmlformats.org/officeDocument/2006/relationships/image" Target="../media/image22.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5.png" /><Relationship Id="rId4" Type="http://schemas.openxmlformats.org/officeDocument/2006/relationships/image" Target="../media/image6.png" /><Relationship Id="rId5" Type="http://schemas.openxmlformats.org/officeDocument/2006/relationships/image" Target="../media/image7.png" /><Relationship Id="rId6" Type="http://schemas.openxmlformats.org/officeDocument/2006/relationships/tags" Target="../tags/tag6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1.jpeg" /><Relationship Id="rId4" Type="http://schemas.openxmlformats.org/officeDocument/2006/relationships/image" Target="../media/image22.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1.jpeg" /><Relationship Id="rId4" Type="http://schemas.openxmlformats.org/officeDocument/2006/relationships/image" Target="../media/image22.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1.jpeg" /><Relationship Id="rId4" Type="http://schemas.openxmlformats.org/officeDocument/2006/relationships/image" Target="../media/image22.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1.jpeg" /><Relationship Id="rId4" Type="http://schemas.openxmlformats.org/officeDocument/2006/relationships/image" Target="../media/image22.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3.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24.png" /><Relationship Id="rId4" Type="http://schemas.openxmlformats.org/officeDocument/2006/relationships/image" Target="../media/image25.png" /><Relationship Id="rId5" Type="http://schemas.openxmlformats.org/officeDocument/2006/relationships/image" Target="../media/image26.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 Id="rId3" Type="http://schemas.openxmlformats.org/officeDocument/2006/relationships/image" Target="../media/image8.jpeg" /><Relationship Id="rId4" Type="http://schemas.openxmlformats.org/officeDocument/2006/relationships/image" Target="../media/image9.png" /><Relationship Id="rId5" Type="http://schemas.openxmlformats.org/officeDocument/2006/relationships/tags" Target="../tags/tag6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0.png" /><Relationship Id="rId3" Type="http://schemas.openxmlformats.org/officeDocument/2006/relationships/image" Target="../media/image5.png" /><Relationship Id="rId4" Type="http://schemas.openxmlformats.org/officeDocument/2006/relationships/image" Target="../media/image11.png" /><Relationship Id="rId5" Type="http://schemas.openxmlformats.org/officeDocument/2006/relationships/image" Target="../media/image12.png" /><Relationship Id="rId6"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5.pn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15.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6.png" /><Relationship Id="rId3" Type="http://schemas.openxmlformats.org/officeDocument/2006/relationships/image" Target="../media/image17.pn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png" /><Relationship Id="rId3" Type="http://schemas.openxmlformats.org/officeDocument/2006/relationships/image" Target="../media/image18.png" /><Relationship Id="rId4" Type="http://schemas.openxmlformats.org/officeDocument/2006/relationships/hyperlink" Target="https://haokan.baidu.com/v?vid=8737416008966930291&amp;pd=bjh&amp;fr=bjhauthor&amp;type=video" TargetMode="Ex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3" name="图片 2" descr="摄图网_401547493"/>
          <p:cNvPicPr>
            <a:picLocks noChangeAspect="1"/>
          </p:cNvPicPr>
          <p:nvPr/>
        </p:nvPicPr>
        <p:blipFill>
          <a:blip r:embed="rId3"/>
          <a:stretch>
            <a:fillRect/>
          </a:stretch>
        </p:blipFill>
        <p:spPr>
          <a:xfrm>
            <a:off x="-76835" y="0"/>
            <a:ext cx="12268835" cy="6858635"/>
          </a:xfrm>
          <a:prstGeom prst="rect">
            <a:avLst/>
          </a:prstGeom>
        </p:spPr>
      </p:pic>
      <p:pic>
        <p:nvPicPr>
          <p:cNvPr id="11" name="图片 10" descr="fhfhf"/>
          <p:cNvPicPr>
            <a:picLocks noChangeAspect="1"/>
          </p:cNvPicPr>
          <p:nvPr/>
        </p:nvPicPr>
        <p:blipFill>
          <a:blip r:embed="rId4"/>
          <a:stretch>
            <a:fillRect/>
          </a:stretch>
        </p:blipFill>
        <p:spPr>
          <a:xfrm flipH="1">
            <a:off x="-76835" y="970280"/>
            <a:ext cx="7886700" cy="5887720"/>
          </a:xfrm>
          <a:prstGeom prst="rect">
            <a:avLst/>
          </a:prstGeom>
        </p:spPr>
      </p:pic>
      <p:pic>
        <p:nvPicPr>
          <p:cNvPr id="16" name="图片 15" descr="hdfhd"/>
          <p:cNvPicPr>
            <a:picLocks noChangeAspect="1"/>
          </p:cNvPicPr>
          <p:nvPr/>
        </p:nvPicPr>
        <p:blipFill>
          <a:blip r:embed="rId5"/>
          <a:stretch>
            <a:fillRect/>
          </a:stretch>
        </p:blipFill>
        <p:spPr>
          <a:xfrm>
            <a:off x="8515350" y="1045845"/>
            <a:ext cx="1097280" cy="579120"/>
          </a:xfrm>
          <a:prstGeom prst="rect">
            <a:avLst/>
          </a:prstGeom>
        </p:spPr>
      </p:pic>
      <p:pic>
        <p:nvPicPr>
          <p:cNvPr id="17" name="图片 16" descr="hdfhd"/>
          <p:cNvPicPr>
            <a:picLocks noChangeAspect="1"/>
          </p:cNvPicPr>
          <p:nvPr/>
        </p:nvPicPr>
        <p:blipFill>
          <a:blip r:embed="rId5"/>
          <a:stretch>
            <a:fillRect/>
          </a:stretch>
        </p:blipFill>
        <p:spPr>
          <a:xfrm flipH="1">
            <a:off x="5522595" y="4408170"/>
            <a:ext cx="1094105" cy="577850"/>
          </a:xfrm>
          <a:prstGeom prst="rect">
            <a:avLst/>
          </a:prstGeom>
        </p:spPr>
      </p:pic>
      <p:pic>
        <p:nvPicPr>
          <p:cNvPr id="14" name="图片 13" descr="hdfhd"/>
          <p:cNvPicPr>
            <a:picLocks noChangeAspect="1"/>
          </p:cNvPicPr>
          <p:nvPr/>
        </p:nvPicPr>
        <p:blipFill>
          <a:blip r:embed="rId5"/>
          <a:stretch>
            <a:fillRect/>
          </a:stretch>
        </p:blipFill>
        <p:spPr>
          <a:xfrm flipH="1">
            <a:off x="6616065" y="2828290"/>
            <a:ext cx="706120" cy="373380"/>
          </a:xfrm>
          <a:prstGeom prst="rect">
            <a:avLst/>
          </a:prstGeom>
        </p:spPr>
      </p:pic>
      <p:sp>
        <p:nvSpPr>
          <p:cNvPr id="2" name="文本框 1"/>
          <p:cNvSpPr txBox="1"/>
          <p:nvPr/>
        </p:nvSpPr>
        <p:spPr>
          <a:xfrm>
            <a:off x="9429095" y="-1386840"/>
            <a:ext cx="461665" cy="92398"/>
          </a:xfrm>
          <a:prstGeom prst="rect">
            <a:avLst/>
          </a:prstGeom>
          <a:noFill/>
        </p:spPr>
        <p:txBody>
          <a:bodyPr vert="eaVert" wrap="none" rtlCol="0">
            <a:spAutoFit/>
          </a:bodyPr>
          <a:lstStyle/>
          <a:p>
            <a:endParaRPr lang="zh-CN" altLang="en-US">
              <a:cs typeface="+mn-ea"/>
              <a:sym typeface="+mn-lt"/>
            </a:endParaRPr>
          </a:p>
        </p:txBody>
      </p:sp>
      <p:sp>
        <p:nvSpPr>
          <p:cNvPr id="10" name="文本框 9"/>
          <p:cNvSpPr txBox="1"/>
          <p:nvPr/>
        </p:nvSpPr>
        <p:spPr>
          <a:xfrm>
            <a:off x="8022590" y="746820"/>
            <a:ext cx="1197610" cy="5507990"/>
          </a:xfrm>
          <a:prstGeom prst="rect">
            <a:avLst/>
          </a:prstGeom>
          <a:noFill/>
        </p:spPr>
        <p:txBody>
          <a:bodyPr wrap="square" rtlCol="0">
            <a:spAutoFit/>
          </a:bodyPr>
          <a:lstStyle/>
          <a:p>
            <a:r>
              <a:rPr lang="zh-CN" altLang="en-US" sz="8800" b="1">
                <a:gradFill>
                  <a:gsLst>
                    <a:gs pos="1000">
                      <a:srgbClr val="94643E"/>
                    </a:gs>
                    <a:gs pos="100000">
                      <a:srgbClr val="291A0E"/>
                    </a:gs>
                  </a:gsLst>
                  <a:lin ang="6720000" scaled="1"/>
                </a:gradFill>
                <a:effectLst>
                  <a:outerShdw blurRad="25400" sx="102000" sy="102000" algn="ctr" rotWithShape="0">
                    <a:schemeClr val="tx1">
                      <a:lumMod val="95000"/>
                      <a:lumOff val="5000"/>
                      <a:alpha val="19000"/>
                    </a:schemeClr>
                  </a:outerShdw>
                </a:effectLst>
                <a:cs typeface="+mn-ea"/>
                <a:sym typeface="+mn-lt"/>
              </a:rPr>
              <a:t>屈原</a:t>
            </a:r>
          </a:p>
          <a:p>
            <a:r>
              <a:rPr lang="zh-CN" altLang="en-US" sz="8800" b="1">
                <a:gradFill>
                  <a:gsLst>
                    <a:gs pos="1000">
                      <a:srgbClr val="94643E"/>
                    </a:gs>
                    <a:gs pos="100000">
                      <a:srgbClr val="291A0E"/>
                    </a:gs>
                  </a:gsLst>
                  <a:lin ang="6720000" scaled="1"/>
                </a:gradFill>
                <a:effectLst>
                  <a:outerShdw blurRad="25400" sx="102000" sy="102000" algn="ctr" rotWithShape="0">
                    <a:schemeClr val="tx1">
                      <a:lumMod val="95000"/>
                      <a:lumOff val="5000"/>
                      <a:alpha val="19000"/>
                    </a:schemeClr>
                  </a:outerShdw>
                </a:effectLst>
                <a:cs typeface="+mn-ea"/>
                <a:sym typeface="+mn-lt"/>
              </a:rPr>
              <a:t>列</a:t>
            </a:r>
          </a:p>
          <a:p>
            <a:r>
              <a:rPr lang="zh-CN" altLang="en-US" sz="8800" b="1">
                <a:gradFill>
                  <a:gsLst>
                    <a:gs pos="1000">
                      <a:srgbClr val="94643E"/>
                    </a:gs>
                    <a:gs pos="100000">
                      <a:srgbClr val="291A0E"/>
                    </a:gs>
                  </a:gsLst>
                  <a:lin ang="6720000" scaled="1"/>
                </a:gradFill>
                <a:effectLst>
                  <a:outerShdw blurRad="25400" sx="102000" sy="102000" algn="ctr" rotWithShape="0">
                    <a:schemeClr val="tx1">
                      <a:lumMod val="95000"/>
                      <a:lumOff val="5000"/>
                      <a:alpha val="19000"/>
                    </a:schemeClr>
                  </a:outerShdw>
                </a:effectLst>
                <a:cs typeface="+mn-ea"/>
                <a:sym typeface="+mn-lt"/>
              </a:rPr>
              <a:t>传</a:t>
            </a:r>
          </a:p>
        </p:txBody>
      </p:sp>
      <p:sp>
        <p:nvSpPr>
          <p:cNvPr id="12" name="文本框 11"/>
          <p:cNvSpPr txBox="1"/>
          <p:nvPr/>
        </p:nvSpPr>
        <p:spPr>
          <a:xfrm>
            <a:off x="6616700" y="3070225"/>
            <a:ext cx="859790" cy="2122805"/>
          </a:xfrm>
          <a:prstGeom prst="rect">
            <a:avLst/>
          </a:prstGeom>
          <a:noFill/>
        </p:spPr>
        <p:txBody>
          <a:bodyPr vert="eaVert" wrap="square" rtlCol="0">
            <a:spAutoFit/>
          </a:bodyPr>
          <a:lstStyle/>
          <a:p>
            <a:pPr lvl="0" algn="l">
              <a:buClrTx/>
              <a:buSzTx/>
              <a:buFontTx/>
            </a:pPr>
            <a:r>
              <a:rPr lang="zh-CN" altLang="en-US" sz="4400" b="1">
                <a:gradFill>
                  <a:gsLst>
                    <a:gs pos="1000">
                      <a:srgbClr val="94643E"/>
                    </a:gs>
                    <a:gs pos="100000">
                      <a:srgbClr val="291A0E"/>
                    </a:gs>
                  </a:gsLst>
                  <a:lin ang="6720000" scaled="1"/>
                </a:gradFill>
                <a:effectLst>
                  <a:outerShdw blurRad="25400" sx="102000" sy="102000" algn="ctr" rotWithShape="0">
                    <a:schemeClr val="tx1">
                      <a:lumMod val="95000"/>
                      <a:lumOff val="5000"/>
                      <a:alpha val="19000"/>
                    </a:schemeClr>
                  </a:outerShdw>
                </a:effectLst>
                <a:latin typeface="宋体" panose="02010600030101010101" pitchFamily="2" charset="-122"/>
                <a:ea typeface="宋体" pitchFamily="2" charset="-122"/>
                <a:cs typeface="+mn-ea"/>
                <a:sym typeface="+mn-ea"/>
              </a:rPr>
              <a:t>《史记》</a:t>
            </a:r>
          </a:p>
        </p:txBody>
      </p:sp>
    </p:spTree>
    <p:custDataLst>
      <p:tags r:id="rId6"/>
    </p:custDataLst>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2161540" y="843915"/>
            <a:ext cx="9525635" cy="556450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434975" y="1577340"/>
            <a:ext cx="1796415" cy="3844290"/>
          </a:xfrm>
          <a:prstGeom prst="rect">
            <a:avLst/>
          </a:prstGeom>
        </p:spPr>
      </p:pic>
      <p:sp>
        <p:nvSpPr>
          <p:cNvPr id="100" name="文本框 99"/>
          <p:cNvSpPr txBox="1"/>
          <p:nvPr/>
        </p:nvSpPr>
        <p:spPr>
          <a:xfrm>
            <a:off x="2417445" y="1172210"/>
            <a:ext cx="9062085" cy="1891665"/>
          </a:xfrm>
          <a:prstGeom prst="rect">
            <a:avLst/>
          </a:prstGeom>
          <a:noFill/>
          <a:ln w="9525">
            <a:noFill/>
          </a:ln>
        </p:spPr>
        <p:txBody>
          <a:bodyPr wrap="square" anchor="t">
            <a:spAutoFit/>
          </a:bodyPr>
          <a:lstStyle/>
          <a:p>
            <a:pPr>
              <a:lnSpc>
                <a:spcPct val="150000"/>
              </a:lnSpc>
            </a:pPr>
            <a:r>
              <a:rPr sz="2600" b="1">
                <a:solidFill>
                  <a:schemeClr val="tx1"/>
                </a:solidFill>
                <a:latin typeface="微软雅黑" panose="020b0503020204020204" charset="-122"/>
                <a:ea typeface="微软雅黑" panose="020b0503020204020204" charset="-122"/>
                <a:cs typeface="+mn-ea"/>
                <a:sym typeface="+mn-lt"/>
              </a:rPr>
              <a:t>屈原者，名平，楚之同姓也。为楚怀王左徒。博</a:t>
            </a:r>
            <a:r>
              <a:rPr sz="2600" b="1">
                <a:solidFill>
                  <a:srgbClr val="FF0000"/>
                </a:solidFill>
                <a:latin typeface="微软雅黑" panose="020b0503020204020204" charset="-122"/>
                <a:ea typeface="微软雅黑" panose="020b0503020204020204" charset="-122"/>
                <a:cs typeface="+mn-ea"/>
                <a:sym typeface="+mn-lt"/>
              </a:rPr>
              <a:t>闻</a:t>
            </a:r>
            <a:r>
              <a:rPr sz="2600" b="1">
                <a:solidFill>
                  <a:schemeClr val="tx1"/>
                </a:solidFill>
                <a:latin typeface="微软雅黑" panose="020b0503020204020204" charset="-122"/>
                <a:ea typeface="微软雅黑" panose="020b0503020204020204" charset="-122"/>
                <a:cs typeface="+mn-ea"/>
                <a:sym typeface="+mn-lt"/>
              </a:rPr>
              <a:t>强</a:t>
            </a:r>
            <a:r>
              <a:rPr sz="2600" b="1">
                <a:solidFill>
                  <a:srgbClr val="FF0000"/>
                </a:solidFill>
                <a:effectLst/>
                <a:latin typeface="微软雅黑" panose="020b0503020204020204" charset="-122"/>
                <a:ea typeface="微软雅黑" panose="020b0503020204020204" charset="-122"/>
                <a:cs typeface="+mn-ea"/>
                <a:sym typeface="+mn-lt"/>
              </a:rPr>
              <a:t>志</a:t>
            </a:r>
            <a:r>
              <a:rPr sz="2600" b="1">
                <a:solidFill>
                  <a:schemeClr val="tx1"/>
                </a:solidFill>
                <a:latin typeface="微软雅黑" panose="020b0503020204020204" charset="-122"/>
                <a:ea typeface="微软雅黑" panose="020b0503020204020204" charset="-122"/>
                <a:cs typeface="+mn-ea"/>
                <a:sym typeface="+mn-lt"/>
              </a:rPr>
              <a:t>，明于治乱，</a:t>
            </a:r>
            <a:r>
              <a:rPr sz="2600" b="1">
                <a:solidFill>
                  <a:srgbClr val="FF0000"/>
                </a:solidFill>
                <a:latin typeface="微软雅黑" panose="020b0503020204020204" charset="-122"/>
                <a:ea typeface="微软雅黑" panose="020b0503020204020204" charset="-122"/>
                <a:cs typeface="+mn-ea"/>
                <a:sym typeface="+mn-lt"/>
              </a:rPr>
              <a:t>娴</a:t>
            </a:r>
            <a:r>
              <a:rPr sz="2600" b="1">
                <a:solidFill>
                  <a:schemeClr val="tx1"/>
                </a:solidFill>
                <a:latin typeface="微软雅黑" panose="020b0503020204020204" charset="-122"/>
                <a:ea typeface="微软雅黑" panose="020b0503020204020204" charset="-122"/>
                <a:cs typeface="+mn-ea"/>
                <a:sym typeface="+mn-lt"/>
              </a:rPr>
              <a:t>于辞令。</a:t>
            </a:r>
            <a:r>
              <a:rPr sz="2600" b="1">
                <a:solidFill>
                  <a:srgbClr val="FF0000"/>
                </a:solidFill>
                <a:latin typeface="微软雅黑" panose="020b0503020204020204" charset="-122"/>
                <a:ea typeface="微软雅黑" panose="020b0503020204020204" charset="-122"/>
                <a:cs typeface="+mn-ea"/>
                <a:sym typeface="+mn-lt"/>
              </a:rPr>
              <a:t>入</a:t>
            </a:r>
            <a:r>
              <a:rPr sz="2600" b="1">
                <a:solidFill>
                  <a:schemeClr val="tx1"/>
                </a:solidFill>
                <a:latin typeface="微软雅黑" panose="020b0503020204020204" charset="-122"/>
                <a:ea typeface="微软雅黑" panose="020b0503020204020204" charset="-122"/>
                <a:cs typeface="+mn-ea"/>
                <a:sym typeface="+mn-lt"/>
              </a:rPr>
              <a:t>则与王图议国事，以出号令；</a:t>
            </a:r>
            <a:r>
              <a:rPr sz="2600" b="1">
                <a:solidFill>
                  <a:srgbClr val="FF0000"/>
                </a:solidFill>
                <a:latin typeface="微软雅黑" panose="020b0503020204020204" charset="-122"/>
                <a:ea typeface="微软雅黑" panose="020b0503020204020204" charset="-122"/>
                <a:cs typeface="+mn-ea"/>
                <a:sym typeface="+mn-lt"/>
              </a:rPr>
              <a:t>出</a:t>
            </a:r>
            <a:r>
              <a:rPr sz="2600" b="1">
                <a:solidFill>
                  <a:schemeClr val="tx1"/>
                </a:solidFill>
                <a:latin typeface="微软雅黑" panose="020b0503020204020204" charset="-122"/>
                <a:ea typeface="微软雅黑" panose="020b0503020204020204" charset="-122"/>
                <a:cs typeface="+mn-ea"/>
                <a:sym typeface="+mn-lt"/>
              </a:rPr>
              <a:t>则接遇宾客，应对诸侯。王甚任之。</a:t>
            </a:r>
          </a:p>
        </p:txBody>
      </p:sp>
      <p:sp>
        <p:nvSpPr>
          <p:cNvPr id="22" name="文本框 21"/>
          <p:cNvSpPr txBox="1"/>
          <p:nvPr/>
        </p:nvSpPr>
        <p:spPr>
          <a:xfrm>
            <a:off x="831215"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cs typeface="+mn-ea"/>
                <a:sym typeface="+mn-lt"/>
              </a:rPr>
              <a:t>第一段</a:t>
            </a:r>
          </a:p>
        </p:txBody>
      </p:sp>
      <p:pic>
        <p:nvPicPr>
          <p:cNvPr id="5" name="图片 4" descr="fhhgf"/>
          <p:cNvPicPr>
            <a:picLocks noChangeAspect="1"/>
          </p:cNvPicPr>
          <p:nvPr/>
        </p:nvPicPr>
        <p:blipFill>
          <a:blip r:embed="rId3"/>
          <a:stretch>
            <a:fillRect/>
          </a:stretch>
        </p:blipFill>
        <p:spPr>
          <a:xfrm flipH="1">
            <a:off x="10115550" y="0"/>
            <a:ext cx="2076450" cy="1172210"/>
          </a:xfrm>
          <a:prstGeom prst="rect">
            <a:avLst/>
          </a:prstGeom>
        </p:spPr>
      </p:pic>
      <p:sp>
        <p:nvSpPr>
          <p:cNvPr id="4" name="文本框 3"/>
          <p:cNvSpPr txBox="1"/>
          <p:nvPr/>
        </p:nvSpPr>
        <p:spPr>
          <a:xfrm>
            <a:off x="2393315" y="3542030"/>
            <a:ext cx="9062085" cy="2009775"/>
          </a:xfrm>
          <a:prstGeom prst="rect">
            <a:avLst/>
          </a:prstGeom>
          <a:noFill/>
        </p:spPr>
        <p:txBody>
          <a:bodyPr wrap="square" rtlCol="0">
            <a:spAutoFit/>
          </a:bodyPr>
          <a:lstStyle/>
          <a:p>
            <a:pPr>
              <a:lnSpc>
                <a:spcPct val="120000"/>
              </a:lnSpc>
            </a:pPr>
            <a:r>
              <a:rPr lang="zh-CN" altLang="en-US" sz="2600" b="1">
                <a:solidFill>
                  <a:srgbClr val="C00000"/>
                </a:solidFill>
                <a:latin typeface="楷体_GB2312" panose="02010609030101010101" charset="-122"/>
                <a:ea typeface="楷体_GB2312" panose="02010609030101010101" charset="-122"/>
              </a:rPr>
              <a:t>译文：屈原名平，与楚国的王族同姓。他曾担任楚怀王的左徒。见闻广博，记忆力很强，通晓治理国家的道理，熟悉外交应对辞令。对内与怀王谋划商议国事，发号施令；对外接待宾客，应酬诸侯。怀王很信任他。</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821815" y="679450"/>
            <a:ext cx="9865360" cy="5728970"/>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362585" y="1577340"/>
            <a:ext cx="1796415" cy="3844290"/>
          </a:xfrm>
          <a:prstGeom prst="rect">
            <a:avLst/>
          </a:prstGeom>
        </p:spPr>
      </p:pic>
      <p:sp>
        <p:nvSpPr>
          <p:cNvPr id="100" name="文本框 99"/>
          <p:cNvSpPr txBox="1"/>
          <p:nvPr/>
        </p:nvSpPr>
        <p:spPr>
          <a:xfrm>
            <a:off x="2159000" y="774065"/>
            <a:ext cx="9296400" cy="2491740"/>
          </a:xfrm>
          <a:prstGeom prst="rect">
            <a:avLst/>
          </a:prstGeom>
          <a:noFill/>
          <a:ln w="9525">
            <a:noFill/>
          </a:ln>
        </p:spPr>
        <p:txBody>
          <a:bodyPr wrap="square" anchor="t">
            <a:spAutoFit/>
          </a:bodyPr>
          <a:lstStyle/>
          <a:p>
            <a:pPr>
              <a:lnSpc>
                <a:spcPct val="150000"/>
              </a:lnSpc>
            </a:pPr>
            <a:r>
              <a:rPr sz="2600" b="1">
                <a:latin typeface="微软雅黑" panose="020b0503020204020204" charset="-122"/>
                <a:ea typeface="微软雅黑" panose="020b0503020204020204" charset="-122"/>
                <a:cs typeface="+mn-ea"/>
                <a:sym typeface="+mn-lt"/>
              </a:rPr>
              <a:t>上官大夫与之同列，争宠而心</a:t>
            </a:r>
            <a:r>
              <a:rPr sz="2600" b="1">
                <a:solidFill>
                  <a:srgbClr val="FF0000"/>
                </a:solidFill>
                <a:latin typeface="微软雅黑" panose="020b0503020204020204" charset="-122"/>
                <a:ea typeface="微软雅黑" panose="020b0503020204020204" charset="-122"/>
                <a:cs typeface="+mn-ea"/>
                <a:sym typeface="+mn-lt"/>
              </a:rPr>
              <a:t>害</a:t>
            </a:r>
            <a:r>
              <a:rPr sz="2600" b="1">
                <a:latin typeface="微软雅黑" panose="020b0503020204020204" charset="-122"/>
                <a:ea typeface="微软雅黑" panose="020b0503020204020204" charset="-122"/>
                <a:cs typeface="+mn-ea"/>
                <a:sym typeface="+mn-lt"/>
              </a:rPr>
              <a:t>其能。怀王使屈原</a:t>
            </a:r>
            <a:r>
              <a:rPr sz="2600" b="1">
                <a:solidFill>
                  <a:srgbClr val="FF0000"/>
                </a:solidFill>
                <a:latin typeface="微软雅黑" panose="020b0503020204020204" charset="-122"/>
                <a:ea typeface="微软雅黑" panose="020b0503020204020204" charset="-122"/>
                <a:cs typeface="+mn-ea"/>
                <a:sym typeface="+mn-lt"/>
              </a:rPr>
              <a:t>造为</a:t>
            </a:r>
            <a:r>
              <a:rPr sz="2600" b="1">
                <a:latin typeface="微软雅黑" panose="020b0503020204020204" charset="-122"/>
                <a:ea typeface="微软雅黑" panose="020b0503020204020204" charset="-122"/>
                <a:cs typeface="+mn-ea"/>
                <a:sym typeface="+mn-lt"/>
              </a:rPr>
              <a:t>宪令，屈平</a:t>
            </a:r>
            <a:r>
              <a:rPr sz="2600" b="1">
                <a:solidFill>
                  <a:srgbClr val="FF0000"/>
                </a:solidFill>
                <a:latin typeface="微软雅黑" panose="020b0503020204020204" charset="-122"/>
                <a:ea typeface="微软雅黑" panose="020b0503020204020204" charset="-122"/>
                <a:cs typeface="+mn-ea"/>
                <a:sym typeface="+mn-lt"/>
              </a:rPr>
              <a:t>属</a:t>
            </a:r>
            <a:r>
              <a:rPr sz="2600" b="1">
                <a:latin typeface="微软雅黑" panose="020b0503020204020204" charset="-122"/>
                <a:ea typeface="微软雅黑" panose="020b0503020204020204" charset="-122"/>
                <a:cs typeface="+mn-ea"/>
                <a:sym typeface="+mn-lt"/>
              </a:rPr>
              <a:t>草稿未定</a:t>
            </a:r>
            <a:r>
              <a:rPr lang="zh-CN" sz="2600" b="1">
                <a:latin typeface="微软雅黑" panose="020b0503020204020204" charset="-122"/>
                <a:ea typeface="微软雅黑" panose="020b0503020204020204" charset="-122"/>
                <a:cs typeface="+mn-ea"/>
                <a:sym typeface="+mn-lt"/>
              </a:rPr>
              <a:t>，</a:t>
            </a:r>
            <a:r>
              <a:rPr sz="2600" b="1">
                <a:latin typeface="微软雅黑" panose="020b0503020204020204" charset="-122"/>
                <a:ea typeface="微软雅黑" panose="020b0503020204020204" charset="-122"/>
                <a:cs typeface="+mn-ea"/>
                <a:sym typeface="+mn-lt"/>
              </a:rPr>
              <a:t>上官大夫见而欲</a:t>
            </a:r>
            <a:r>
              <a:rPr sz="2600" b="1">
                <a:solidFill>
                  <a:srgbClr val="FF0000"/>
                </a:solidFill>
                <a:latin typeface="微软雅黑" panose="020b0503020204020204" charset="-122"/>
                <a:ea typeface="微软雅黑" panose="020b0503020204020204" charset="-122"/>
                <a:cs typeface="+mn-ea"/>
                <a:sym typeface="+mn-lt"/>
              </a:rPr>
              <a:t>夺</a:t>
            </a:r>
            <a:r>
              <a:rPr sz="2600" b="1">
                <a:latin typeface="微软雅黑" panose="020b0503020204020204" charset="-122"/>
                <a:ea typeface="微软雅黑" panose="020b0503020204020204" charset="-122"/>
                <a:cs typeface="+mn-ea"/>
                <a:sym typeface="+mn-lt"/>
              </a:rPr>
              <a:t>之，屈平不与</a:t>
            </a:r>
            <a:r>
              <a:rPr lang="zh-CN" sz="2600" b="1">
                <a:latin typeface="微软雅黑" panose="020b0503020204020204" charset="-122"/>
                <a:ea typeface="微软雅黑" panose="020b0503020204020204" charset="-122"/>
                <a:cs typeface="+mn-ea"/>
                <a:sym typeface="+mn-lt"/>
              </a:rPr>
              <a:t>。</a:t>
            </a:r>
            <a:r>
              <a:rPr sz="2600" b="1">
                <a:latin typeface="微软雅黑" panose="020b0503020204020204" charset="-122"/>
                <a:ea typeface="微软雅黑" panose="020b0503020204020204" charset="-122"/>
                <a:cs typeface="+mn-ea"/>
                <a:sym typeface="+mn-lt"/>
              </a:rPr>
              <a:t>因</a:t>
            </a:r>
            <a:r>
              <a:rPr sz="2600" b="1">
                <a:solidFill>
                  <a:srgbClr val="FF0000"/>
                </a:solidFill>
                <a:latin typeface="微软雅黑" panose="020b0503020204020204" charset="-122"/>
                <a:ea typeface="微软雅黑" panose="020b0503020204020204" charset="-122"/>
                <a:cs typeface="+mn-ea"/>
                <a:sym typeface="+mn-lt"/>
              </a:rPr>
              <a:t>谗</a:t>
            </a:r>
            <a:r>
              <a:rPr sz="2600" b="1">
                <a:latin typeface="微软雅黑" panose="020b0503020204020204" charset="-122"/>
                <a:ea typeface="微软雅黑" panose="020b0503020204020204" charset="-122"/>
                <a:cs typeface="+mn-ea"/>
                <a:sym typeface="+mn-lt"/>
              </a:rPr>
              <a:t>之曰：“王使屈平</a:t>
            </a:r>
            <a:r>
              <a:rPr sz="2600" b="1">
                <a:solidFill>
                  <a:srgbClr val="FF0000"/>
                </a:solidFill>
                <a:latin typeface="微软雅黑" panose="020b0503020204020204" charset="-122"/>
                <a:ea typeface="微软雅黑" panose="020b0503020204020204" charset="-122"/>
                <a:cs typeface="+mn-ea"/>
                <a:sym typeface="+mn-lt"/>
              </a:rPr>
              <a:t>为</a:t>
            </a:r>
            <a:r>
              <a:rPr sz="2600" b="1">
                <a:latin typeface="微软雅黑" panose="020b0503020204020204" charset="-122"/>
                <a:ea typeface="微软雅黑" panose="020b0503020204020204" charset="-122"/>
                <a:cs typeface="+mn-ea"/>
                <a:sym typeface="+mn-lt"/>
              </a:rPr>
              <a:t>令，众莫不知。每一令出，平</a:t>
            </a:r>
            <a:r>
              <a:rPr sz="2600" b="1">
                <a:solidFill>
                  <a:srgbClr val="FF0000"/>
                </a:solidFill>
                <a:latin typeface="微软雅黑" panose="020b0503020204020204" charset="-122"/>
                <a:ea typeface="微软雅黑" panose="020b0503020204020204" charset="-122"/>
                <a:cs typeface="+mn-ea"/>
                <a:sym typeface="+mn-lt"/>
              </a:rPr>
              <a:t>伐</a:t>
            </a:r>
            <a:r>
              <a:rPr sz="2600" b="1">
                <a:latin typeface="微软雅黑" panose="020b0503020204020204" charset="-122"/>
                <a:ea typeface="微软雅黑" panose="020b0503020204020204" charset="-122"/>
                <a:cs typeface="+mn-ea"/>
                <a:sym typeface="+mn-lt"/>
              </a:rPr>
              <a:t>其功，曰以为‘非我莫能为也。’”王怒而</a:t>
            </a:r>
            <a:r>
              <a:rPr sz="2600" b="1">
                <a:solidFill>
                  <a:srgbClr val="FF0000"/>
                </a:solidFill>
                <a:latin typeface="微软雅黑" panose="020b0503020204020204" charset="-122"/>
                <a:ea typeface="微软雅黑" panose="020b0503020204020204" charset="-122"/>
                <a:cs typeface="+mn-ea"/>
                <a:sym typeface="+mn-lt"/>
              </a:rPr>
              <a:t>疏</a:t>
            </a:r>
            <a:r>
              <a:rPr sz="2600" b="1">
                <a:latin typeface="微软雅黑" panose="020b0503020204020204" charset="-122"/>
                <a:ea typeface="微软雅黑" panose="020b0503020204020204" charset="-122"/>
                <a:cs typeface="+mn-ea"/>
                <a:sym typeface="+mn-lt"/>
              </a:rPr>
              <a:t>屈平。</a:t>
            </a:r>
          </a:p>
        </p:txBody>
      </p:sp>
      <p:sp>
        <p:nvSpPr>
          <p:cNvPr id="22" name="文本框 21"/>
          <p:cNvSpPr txBox="1"/>
          <p:nvPr/>
        </p:nvSpPr>
        <p:spPr>
          <a:xfrm>
            <a:off x="758825"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cs typeface="+mn-ea"/>
                <a:sym typeface="+mn-lt"/>
              </a:rPr>
              <a:t>第二段</a:t>
            </a:r>
          </a:p>
        </p:txBody>
      </p:sp>
      <p:pic>
        <p:nvPicPr>
          <p:cNvPr id="5" name="图片 4" descr="fhhgf"/>
          <p:cNvPicPr>
            <a:picLocks noChangeAspect="1"/>
          </p:cNvPicPr>
          <p:nvPr/>
        </p:nvPicPr>
        <p:blipFill>
          <a:blip r:embed="rId3"/>
          <a:stretch>
            <a:fillRect/>
          </a:stretch>
        </p:blipFill>
        <p:spPr>
          <a:xfrm flipH="1">
            <a:off x="10115550" y="0"/>
            <a:ext cx="2076450" cy="1172210"/>
          </a:xfrm>
          <a:prstGeom prst="rect">
            <a:avLst/>
          </a:prstGeom>
        </p:spPr>
      </p:pic>
      <p:sp>
        <p:nvSpPr>
          <p:cNvPr id="4" name="文本框 3"/>
          <p:cNvSpPr txBox="1"/>
          <p:nvPr/>
        </p:nvSpPr>
        <p:spPr>
          <a:xfrm>
            <a:off x="2159000" y="3492500"/>
            <a:ext cx="9297035" cy="2968625"/>
          </a:xfrm>
          <a:prstGeom prst="rect">
            <a:avLst/>
          </a:prstGeom>
          <a:noFill/>
        </p:spPr>
        <p:txBody>
          <a:bodyPr wrap="square" rtlCol="0">
            <a:spAutoFit/>
          </a:bodyPr>
          <a:lstStyle/>
          <a:p>
            <a:pPr>
              <a:lnSpc>
                <a:spcPct val="120000"/>
              </a:lnSpc>
            </a:pPr>
            <a:r>
              <a:rPr lang="zh-CN" altLang="en-US" sz="2600" b="1">
                <a:solidFill>
                  <a:srgbClr val="C00000"/>
                </a:solidFill>
                <a:latin typeface="楷体_GB2312" panose="02010609030101010101" charset="-122"/>
                <a:ea typeface="楷体_GB2312" panose="02010609030101010101" charset="-122"/>
              </a:rPr>
              <a:t>译文：上官大夫和他同在朝列，想争得怀王的宠幸，心里嫉妒屈原的才能。怀王让屈原制订法令，屈原起草尚未定稿，上官大夫见了就想强行更改它（想邀功），屈原不赞同，他就在怀王面前谗毁屈原说：“大王叫屈原制订法令，大家没有不知道的，每一项法令发出，屈原就夸耀自己的功劳说：除了我，没有人能做的。”怀王很生气，就疏远了屈原。</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673225" y="389255"/>
            <a:ext cx="10013950" cy="601916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254000" y="1577340"/>
            <a:ext cx="1796415" cy="3844290"/>
          </a:xfrm>
          <a:prstGeom prst="rect">
            <a:avLst/>
          </a:prstGeom>
        </p:spPr>
      </p:pic>
      <p:sp>
        <p:nvSpPr>
          <p:cNvPr id="100" name="文本框 99"/>
          <p:cNvSpPr txBox="1"/>
          <p:nvPr/>
        </p:nvSpPr>
        <p:spPr>
          <a:xfrm>
            <a:off x="1884680" y="673100"/>
            <a:ext cx="9571355" cy="2491740"/>
          </a:xfrm>
          <a:prstGeom prst="rect">
            <a:avLst/>
          </a:prstGeom>
          <a:noFill/>
          <a:ln w="9525">
            <a:noFill/>
          </a:ln>
        </p:spPr>
        <p:txBody>
          <a:bodyPr wrap="square" anchor="t">
            <a:spAutoFit/>
          </a:bodyPr>
          <a:lstStyle/>
          <a:p>
            <a:pPr>
              <a:lnSpc>
                <a:spcPct val="150000"/>
              </a:lnSpc>
            </a:pPr>
            <a:r>
              <a:rPr sz="2600" b="1">
                <a:latin typeface="微软雅黑" panose="020b0503020204020204" charset="-122"/>
                <a:ea typeface="微软雅黑" panose="020b0503020204020204" charset="-122"/>
                <a:cs typeface="+mn-ea"/>
                <a:sym typeface="+mn-lt"/>
              </a:rPr>
              <a:t>屈平</a:t>
            </a:r>
            <a:r>
              <a:rPr sz="2600" b="1">
                <a:solidFill>
                  <a:srgbClr val="FF0000"/>
                </a:solidFill>
                <a:latin typeface="微软雅黑" panose="020b0503020204020204" charset="-122"/>
                <a:ea typeface="微软雅黑" panose="020b0503020204020204" charset="-122"/>
                <a:cs typeface="+mn-ea"/>
                <a:sym typeface="+mn-lt"/>
              </a:rPr>
              <a:t>疾</a:t>
            </a:r>
            <a:r>
              <a:rPr sz="2600" b="1">
                <a:latin typeface="微软雅黑" panose="020b0503020204020204" charset="-122"/>
                <a:ea typeface="微软雅黑" panose="020b0503020204020204" charset="-122"/>
                <a:cs typeface="+mn-ea"/>
                <a:sym typeface="+mn-lt"/>
              </a:rPr>
              <a:t>王听之不</a:t>
            </a:r>
            <a:r>
              <a:rPr sz="2600" b="1">
                <a:solidFill>
                  <a:srgbClr val="FF0000"/>
                </a:solidFill>
                <a:latin typeface="微软雅黑" panose="020b0503020204020204" charset="-122"/>
                <a:ea typeface="微软雅黑" panose="020b0503020204020204" charset="-122"/>
                <a:cs typeface="+mn-ea"/>
                <a:sym typeface="+mn-lt"/>
              </a:rPr>
              <a:t>聪</a:t>
            </a:r>
            <a:r>
              <a:rPr sz="2600" b="1">
                <a:latin typeface="微软雅黑" panose="020b0503020204020204" charset="-122"/>
                <a:ea typeface="微软雅黑" panose="020b0503020204020204" charset="-122"/>
                <a:cs typeface="+mn-ea"/>
                <a:sym typeface="+mn-lt"/>
              </a:rPr>
              <a:t>也，</a:t>
            </a:r>
            <a:r>
              <a:rPr sz="2600" b="1">
                <a:solidFill>
                  <a:srgbClr val="FF0000"/>
                </a:solidFill>
                <a:latin typeface="微软雅黑" panose="020b0503020204020204" charset="-122"/>
                <a:ea typeface="微软雅黑" panose="020b0503020204020204" charset="-122"/>
                <a:cs typeface="+mn-ea"/>
                <a:sym typeface="+mn-lt"/>
              </a:rPr>
              <a:t>谗谄</a:t>
            </a:r>
            <a:r>
              <a:rPr sz="2600" b="1">
                <a:latin typeface="微软雅黑" panose="020b0503020204020204" charset="-122"/>
                <a:ea typeface="微软雅黑" panose="020b0503020204020204" charset="-122"/>
                <a:cs typeface="+mn-ea"/>
                <a:sym typeface="+mn-lt"/>
              </a:rPr>
              <a:t>之蔽明也，</a:t>
            </a:r>
            <a:r>
              <a:rPr sz="2600" b="1">
                <a:solidFill>
                  <a:srgbClr val="FF0000"/>
                </a:solidFill>
                <a:latin typeface="微软雅黑" panose="020b0503020204020204" charset="-122"/>
                <a:ea typeface="微软雅黑" panose="020b0503020204020204" charset="-122"/>
                <a:cs typeface="+mn-ea"/>
                <a:sym typeface="+mn-lt"/>
              </a:rPr>
              <a:t>邪曲</a:t>
            </a:r>
            <a:r>
              <a:rPr sz="2600" b="1">
                <a:latin typeface="微软雅黑" panose="020b0503020204020204" charset="-122"/>
                <a:ea typeface="微软雅黑" panose="020b0503020204020204" charset="-122"/>
                <a:cs typeface="+mn-ea"/>
                <a:sym typeface="+mn-lt"/>
              </a:rPr>
              <a:t>之害公也，</a:t>
            </a:r>
            <a:r>
              <a:rPr sz="2600" b="1">
                <a:solidFill>
                  <a:srgbClr val="FF0000"/>
                </a:solidFill>
                <a:latin typeface="微软雅黑" panose="020b0503020204020204" charset="-122"/>
                <a:ea typeface="微软雅黑" panose="020b0503020204020204" charset="-122"/>
                <a:cs typeface="+mn-ea"/>
                <a:sym typeface="+mn-lt"/>
              </a:rPr>
              <a:t>方正</a:t>
            </a:r>
            <a:r>
              <a:rPr sz="2600" b="1">
                <a:latin typeface="微软雅黑" panose="020b0503020204020204" charset="-122"/>
                <a:ea typeface="微软雅黑" panose="020b0503020204020204" charset="-122"/>
                <a:cs typeface="+mn-ea"/>
                <a:sym typeface="+mn-lt"/>
              </a:rPr>
              <a:t>之不容也，故忧愁幽思而作《离骚》。“离骚”者，犹</a:t>
            </a:r>
            <a:r>
              <a:rPr sz="2600" b="1">
                <a:solidFill>
                  <a:srgbClr val="FF0000"/>
                </a:solidFill>
                <a:latin typeface="微软雅黑" panose="020b0503020204020204" charset="-122"/>
                <a:ea typeface="微软雅黑" panose="020b0503020204020204" charset="-122"/>
                <a:cs typeface="+mn-ea"/>
                <a:sym typeface="+mn-lt"/>
              </a:rPr>
              <a:t>离</a:t>
            </a:r>
            <a:r>
              <a:rPr sz="2600" b="1">
                <a:latin typeface="微软雅黑" panose="020b0503020204020204" charset="-122"/>
                <a:ea typeface="微软雅黑" panose="020b0503020204020204" charset="-122"/>
                <a:cs typeface="+mn-ea"/>
                <a:sym typeface="+mn-lt"/>
              </a:rPr>
              <a:t>忧也。夫天者，人之始也；父母者，人之本也。人穷则</a:t>
            </a:r>
            <a:r>
              <a:rPr sz="2600" b="1">
                <a:solidFill>
                  <a:srgbClr val="FF0000"/>
                </a:solidFill>
                <a:latin typeface="微软雅黑" panose="020b0503020204020204" charset="-122"/>
                <a:ea typeface="微软雅黑" panose="020b0503020204020204" charset="-122"/>
                <a:cs typeface="+mn-ea"/>
                <a:sym typeface="+mn-lt"/>
              </a:rPr>
              <a:t>反</a:t>
            </a:r>
            <a:r>
              <a:rPr sz="2600" b="1">
                <a:latin typeface="微软雅黑" panose="020b0503020204020204" charset="-122"/>
                <a:ea typeface="微软雅黑" panose="020b0503020204020204" charset="-122"/>
                <a:cs typeface="+mn-ea"/>
                <a:sym typeface="+mn-lt"/>
              </a:rPr>
              <a:t>本，故劳苦倦</a:t>
            </a:r>
            <a:r>
              <a:rPr sz="2600" b="1">
                <a:solidFill>
                  <a:srgbClr val="FF0000"/>
                </a:solidFill>
                <a:latin typeface="微软雅黑" panose="020b0503020204020204" charset="-122"/>
                <a:ea typeface="微软雅黑" panose="020b0503020204020204" charset="-122"/>
                <a:cs typeface="+mn-ea"/>
                <a:sym typeface="+mn-lt"/>
              </a:rPr>
              <a:t>极</a:t>
            </a:r>
            <a:r>
              <a:rPr sz="2600" b="1">
                <a:latin typeface="微软雅黑" panose="020b0503020204020204" charset="-122"/>
                <a:ea typeface="微软雅黑" panose="020b0503020204020204" charset="-122"/>
                <a:cs typeface="+mn-ea"/>
                <a:sym typeface="+mn-lt"/>
              </a:rPr>
              <a:t>，未尝不呼天也；疾痛</a:t>
            </a:r>
            <a:r>
              <a:rPr sz="2600" b="1">
                <a:solidFill>
                  <a:srgbClr val="FF0000"/>
                </a:solidFill>
                <a:latin typeface="微软雅黑" panose="020b0503020204020204" charset="-122"/>
                <a:ea typeface="微软雅黑" panose="020b0503020204020204" charset="-122"/>
                <a:cs typeface="+mn-ea"/>
                <a:sym typeface="+mn-lt"/>
              </a:rPr>
              <a:t>惨怛</a:t>
            </a:r>
            <a:r>
              <a:rPr sz="2600" b="1">
                <a:latin typeface="微软雅黑" panose="020b0503020204020204" charset="-122"/>
                <a:ea typeface="微软雅黑" panose="020b0503020204020204" charset="-122"/>
                <a:cs typeface="+mn-ea"/>
                <a:sym typeface="+mn-lt"/>
              </a:rPr>
              <a:t>，未尝不呼父母也。</a:t>
            </a:r>
          </a:p>
        </p:txBody>
      </p:sp>
      <p:sp>
        <p:nvSpPr>
          <p:cNvPr id="22" name="文本框 21"/>
          <p:cNvSpPr txBox="1"/>
          <p:nvPr/>
        </p:nvSpPr>
        <p:spPr>
          <a:xfrm>
            <a:off x="650240"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cs typeface="+mn-ea"/>
                <a:sym typeface="+mn-lt"/>
              </a:rPr>
              <a:t>第三段</a:t>
            </a:r>
          </a:p>
        </p:txBody>
      </p:sp>
      <p:pic>
        <p:nvPicPr>
          <p:cNvPr id="5" name="图片 4" descr="fhhgf"/>
          <p:cNvPicPr>
            <a:picLocks noChangeAspect="1"/>
          </p:cNvPicPr>
          <p:nvPr/>
        </p:nvPicPr>
        <p:blipFill>
          <a:blip r:embed="rId3"/>
          <a:stretch>
            <a:fillRect/>
          </a:stretch>
        </p:blipFill>
        <p:spPr>
          <a:xfrm flipH="1">
            <a:off x="10115550" y="0"/>
            <a:ext cx="2076450" cy="1172210"/>
          </a:xfrm>
          <a:prstGeom prst="rect">
            <a:avLst/>
          </a:prstGeom>
        </p:spPr>
      </p:pic>
      <p:sp>
        <p:nvSpPr>
          <p:cNvPr id="4" name="文本框 3"/>
          <p:cNvSpPr txBox="1"/>
          <p:nvPr/>
        </p:nvSpPr>
        <p:spPr>
          <a:xfrm>
            <a:off x="1884680" y="3519805"/>
            <a:ext cx="9571355" cy="2749550"/>
          </a:xfrm>
          <a:prstGeom prst="rect">
            <a:avLst/>
          </a:prstGeom>
          <a:noFill/>
        </p:spPr>
        <p:txBody>
          <a:bodyPr wrap="square" rtlCol="0">
            <a:spAutoFit/>
          </a:bodyPr>
          <a:lstStyle/>
          <a:p>
            <a:pPr>
              <a:lnSpc>
                <a:spcPct val="120000"/>
              </a:lnSpc>
            </a:pPr>
            <a:r>
              <a:rPr lang="zh-CN" altLang="en-US" sz="2400" b="1">
                <a:solidFill>
                  <a:srgbClr val="C00000"/>
                </a:solidFill>
                <a:latin typeface="楷体_GB2312" panose="02010609030101010101" charset="-122"/>
                <a:ea typeface="楷体_GB2312" panose="02010609030101010101" charset="-122"/>
              </a:rPr>
              <a:t>译文：屈原痛心怀王惑于小人之言，不能明辨是非，小人混淆黑白，使怀王看不明白，邪恶的小人妨碍国家，端方正直的君子则不为朝廷所容，所以忧愁苦闷，写下了《离骚》。“离骚”，就是遭到忧愁的意思。天是人类的原始，父母是人的根本。人处于困境就会追念本源，所以到了极其劳苦疲倦的时候，没有不叫天的；遇到病痛或忧伤的时候，没有不叫父母的。</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673225" y="389255"/>
            <a:ext cx="10013950" cy="601916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254000" y="1577340"/>
            <a:ext cx="1796415" cy="3844290"/>
          </a:xfrm>
          <a:prstGeom prst="rect">
            <a:avLst/>
          </a:prstGeom>
        </p:spPr>
      </p:pic>
      <p:sp>
        <p:nvSpPr>
          <p:cNvPr id="100" name="文本框 99"/>
          <p:cNvSpPr txBox="1"/>
          <p:nvPr/>
        </p:nvSpPr>
        <p:spPr>
          <a:xfrm>
            <a:off x="1884680" y="489585"/>
            <a:ext cx="9571355" cy="2489200"/>
          </a:xfrm>
          <a:prstGeom prst="rect">
            <a:avLst/>
          </a:prstGeom>
          <a:noFill/>
          <a:ln w="9525">
            <a:noFill/>
          </a:ln>
        </p:spPr>
        <p:txBody>
          <a:bodyPr wrap="square" anchor="t">
            <a:spAutoFit/>
          </a:bodyPr>
          <a:lstStyle/>
          <a:p>
            <a:pPr>
              <a:lnSpc>
                <a:spcPct val="130000"/>
              </a:lnSpc>
            </a:pPr>
            <a:r>
              <a:rPr sz="2400" b="1">
                <a:latin typeface="微软雅黑" panose="020b0503020204020204" charset="-122"/>
                <a:ea typeface="微软雅黑" panose="020b0503020204020204" charset="-122"/>
                <a:cs typeface="+mn-ea"/>
                <a:sym typeface="+mn-lt"/>
              </a:rPr>
              <a:t>屈平正道直行，</a:t>
            </a:r>
            <a:r>
              <a:rPr sz="2400" b="1">
                <a:solidFill>
                  <a:srgbClr val="FF0000"/>
                </a:solidFill>
                <a:latin typeface="微软雅黑" panose="020b0503020204020204" charset="-122"/>
                <a:ea typeface="微软雅黑" panose="020b0503020204020204" charset="-122"/>
                <a:cs typeface="+mn-ea"/>
                <a:sym typeface="+mn-lt"/>
              </a:rPr>
              <a:t>竭</a:t>
            </a:r>
            <a:r>
              <a:rPr sz="2400" b="1">
                <a:latin typeface="微软雅黑" panose="020b0503020204020204" charset="-122"/>
                <a:ea typeface="微软雅黑" panose="020b0503020204020204" charset="-122"/>
                <a:cs typeface="+mn-ea"/>
                <a:sym typeface="+mn-lt"/>
              </a:rPr>
              <a:t>忠尽智，以</a:t>
            </a:r>
            <a:r>
              <a:rPr sz="2400" b="1">
                <a:solidFill>
                  <a:srgbClr val="FF0000"/>
                </a:solidFill>
                <a:latin typeface="微软雅黑" panose="020b0503020204020204" charset="-122"/>
                <a:ea typeface="微软雅黑" panose="020b0503020204020204" charset="-122"/>
                <a:cs typeface="+mn-ea"/>
                <a:sym typeface="+mn-lt"/>
              </a:rPr>
              <a:t>事</a:t>
            </a:r>
            <a:r>
              <a:rPr sz="2400" b="1">
                <a:latin typeface="微软雅黑" panose="020b0503020204020204" charset="-122"/>
                <a:ea typeface="微软雅黑" panose="020b0503020204020204" charset="-122"/>
                <a:cs typeface="+mn-ea"/>
                <a:sym typeface="+mn-lt"/>
              </a:rPr>
              <a:t>其君，谗人</a:t>
            </a:r>
            <a:r>
              <a:rPr sz="2400" b="1">
                <a:solidFill>
                  <a:srgbClr val="FF0000"/>
                </a:solidFill>
                <a:latin typeface="微软雅黑" panose="020b0503020204020204" charset="-122"/>
                <a:ea typeface="微软雅黑" panose="020b0503020204020204" charset="-122"/>
                <a:cs typeface="+mn-ea"/>
                <a:sym typeface="+mn-lt"/>
              </a:rPr>
              <a:t>间</a:t>
            </a:r>
            <a:r>
              <a:rPr sz="2400" b="1">
                <a:latin typeface="微软雅黑" panose="020b0503020204020204" charset="-122"/>
                <a:ea typeface="微软雅黑" panose="020b0503020204020204" charset="-122"/>
                <a:cs typeface="+mn-ea"/>
                <a:sym typeface="+mn-lt"/>
              </a:rPr>
              <a:t>之，可谓穷矣。信而</a:t>
            </a:r>
            <a:r>
              <a:rPr sz="2400" b="1">
                <a:solidFill>
                  <a:srgbClr val="FF0000"/>
                </a:solidFill>
                <a:latin typeface="微软雅黑" panose="020b0503020204020204" charset="-122"/>
                <a:ea typeface="微软雅黑" panose="020b0503020204020204" charset="-122"/>
                <a:cs typeface="+mn-ea"/>
                <a:sym typeface="+mn-lt"/>
              </a:rPr>
              <a:t>见疑</a:t>
            </a:r>
            <a:r>
              <a:rPr sz="2400" b="1">
                <a:latin typeface="微软雅黑" panose="020b0503020204020204" charset="-122"/>
                <a:ea typeface="微软雅黑" panose="020b0503020204020204" charset="-122"/>
                <a:cs typeface="+mn-ea"/>
                <a:sym typeface="+mn-lt"/>
              </a:rPr>
              <a:t>，忠而被谤，能无怨乎？屈平之作《离骚》，</a:t>
            </a:r>
            <a:r>
              <a:rPr sz="2400" b="1">
                <a:solidFill>
                  <a:srgbClr val="FF0000"/>
                </a:solidFill>
                <a:latin typeface="微软雅黑" panose="020b0503020204020204" charset="-122"/>
                <a:ea typeface="微软雅黑" panose="020b0503020204020204" charset="-122"/>
                <a:cs typeface="+mn-ea"/>
                <a:sym typeface="+mn-lt"/>
              </a:rPr>
              <a:t>盖</a:t>
            </a:r>
            <a:r>
              <a:rPr sz="2400" b="1">
                <a:latin typeface="微软雅黑" panose="020b0503020204020204" charset="-122"/>
                <a:ea typeface="微软雅黑" panose="020b0503020204020204" charset="-122"/>
                <a:cs typeface="+mn-ea"/>
                <a:sym typeface="+mn-lt"/>
              </a:rPr>
              <a:t>自怨生也。《国风》好色而不</a:t>
            </a:r>
            <a:r>
              <a:rPr sz="2400" b="1">
                <a:solidFill>
                  <a:srgbClr val="FF0000"/>
                </a:solidFill>
                <a:latin typeface="微软雅黑" panose="020b0503020204020204" charset="-122"/>
                <a:ea typeface="微软雅黑" panose="020b0503020204020204" charset="-122"/>
                <a:cs typeface="+mn-ea"/>
                <a:sym typeface="+mn-lt"/>
              </a:rPr>
              <a:t>淫</a:t>
            </a:r>
            <a:r>
              <a:rPr sz="2400" b="1">
                <a:latin typeface="微软雅黑" panose="020b0503020204020204" charset="-122"/>
                <a:ea typeface="微软雅黑" panose="020b0503020204020204" charset="-122"/>
                <a:cs typeface="+mn-ea"/>
                <a:sym typeface="+mn-lt"/>
              </a:rPr>
              <a:t>，《小雅》怨诽而不乱。若《离骚》者，可谓兼之矣。上称帝喾，下道齐桓，中述汤、武，以</a:t>
            </a:r>
            <a:r>
              <a:rPr sz="2400" b="1">
                <a:solidFill>
                  <a:srgbClr val="FF0000"/>
                </a:solidFill>
                <a:latin typeface="微软雅黑" panose="020b0503020204020204" charset="-122"/>
                <a:ea typeface="微软雅黑" panose="020b0503020204020204" charset="-122"/>
                <a:cs typeface="+mn-ea"/>
                <a:sym typeface="+mn-lt"/>
              </a:rPr>
              <a:t>刺</a:t>
            </a:r>
            <a:r>
              <a:rPr sz="2400" b="1">
                <a:latin typeface="微软雅黑" panose="020b0503020204020204" charset="-122"/>
                <a:ea typeface="微软雅黑" panose="020b0503020204020204" charset="-122"/>
                <a:cs typeface="+mn-ea"/>
                <a:sym typeface="+mn-lt"/>
              </a:rPr>
              <a:t>世事。明道德之广崇，治乱之</a:t>
            </a:r>
            <a:r>
              <a:rPr sz="2400" b="1">
                <a:solidFill>
                  <a:srgbClr val="FF0000"/>
                </a:solidFill>
                <a:latin typeface="微软雅黑" panose="020b0503020204020204" charset="-122"/>
                <a:ea typeface="微软雅黑" panose="020b0503020204020204" charset="-122"/>
                <a:cs typeface="+mn-ea"/>
                <a:sym typeface="+mn-lt"/>
              </a:rPr>
              <a:t>条贯</a:t>
            </a:r>
            <a:r>
              <a:rPr sz="2400" b="1">
                <a:latin typeface="微软雅黑" panose="020b0503020204020204" charset="-122"/>
                <a:ea typeface="微软雅黑" panose="020b0503020204020204" charset="-122"/>
                <a:cs typeface="+mn-ea"/>
                <a:sym typeface="+mn-lt"/>
              </a:rPr>
              <a:t>，</a:t>
            </a:r>
            <a:r>
              <a:rPr sz="2400" b="1">
                <a:solidFill>
                  <a:srgbClr val="FF0000"/>
                </a:solidFill>
                <a:latin typeface="微软雅黑" panose="020b0503020204020204" charset="-122"/>
                <a:ea typeface="微软雅黑" panose="020b0503020204020204" charset="-122"/>
                <a:cs typeface="+mn-ea"/>
                <a:sym typeface="+mn-lt"/>
              </a:rPr>
              <a:t>靡</a:t>
            </a:r>
            <a:r>
              <a:rPr sz="2400" b="1">
                <a:latin typeface="微软雅黑" panose="020b0503020204020204" charset="-122"/>
                <a:ea typeface="微软雅黑" panose="020b0503020204020204" charset="-122"/>
                <a:cs typeface="+mn-ea"/>
                <a:sym typeface="+mn-lt"/>
              </a:rPr>
              <a:t>不毕</a:t>
            </a:r>
            <a:r>
              <a:rPr sz="2400" b="1">
                <a:solidFill>
                  <a:srgbClr val="FF0000"/>
                </a:solidFill>
                <a:latin typeface="微软雅黑" panose="020b0503020204020204" charset="-122"/>
                <a:ea typeface="微软雅黑" panose="020b0503020204020204" charset="-122"/>
                <a:cs typeface="+mn-ea"/>
                <a:sym typeface="+mn-lt"/>
              </a:rPr>
              <a:t>见</a:t>
            </a:r>
            <a:r>
              <a:rPr sz="2400" b="1">
                <a:latin typeface="微软雅黑" panose="020b0503020204020204" charset="-122"/>
                <a:ea typeface="微软雅黑" panose="020b0503020204020204" charset="-122"/>
                <a:cs typeface="+mn-ea"/>
                <a:sym typeface="+mn-lt"/>
              </a:rPr>
              <a:t>。</a:t>
            </a:r>
          </a:p>
        </p:txBody>
      </p:sp>
      <p:sp>
        <p:nvSpPr>
          <p:cNvPr id="22" name="文本框 21"/>
          <p:cNvSpPr txBox="1"/>
          <p:nvPr/>
        </p:nvSpPr>
        <p:spPr>
          <a:xfrm>
            <a:off x="650240"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cs typeface="+mn-ea"/>
                <a:sym typeface="+mn-lt"/>
              </a:rPr>
              <a:t>第三段</a:t>
            </a:r>
          </a:p>
        </p:txBody>
      </p:sp>
      <p:sp>
        <p:nvSpPr>
          <p:cNvPr id="4" name="文本框 3"/>
          <p:cNvSpPr txBox="1"/>
          <p:nvPr/>
        </p:nvSpPr>
        <p:spPr>
          <a:xfrm>
            <a:off x="1884680" y="3164205"/>
            <a:ext cx="9571990" cy="3338195"/>
          </a:xfrm>
          <a:prstGeom prst="rect">
            <a:avLst/>
          </a:prstGeom>
          <a:noFill/>
        </p:spPr>
        <p:txBody>
          <a:bodyPr wrap="square" rtlCol="0">
            <a:spAutoFit/>
          </a:bodyPr>
          <a:lstStyle/>
          <a:p>
            <a:pPr>
              <a:lnSpc>
                <a:spcPct val="110000"/>
              </a:lnSpc>
            </a:pPr>
            <a:r>
              <a:rPr lang="zh-CN" altLang="en-US" sz="2400" b="1">
                <a:solidFill>
                  <a:srgbClr val="C00000"/>
                </a:solidFill>
                <a:latin typeface="楷体_GB2312" panose="02010609030101010101" charset="-122"/>
                <a:ea typeface="楷体_GB2312" panose="02010609030101010101" charset="-122"/>
              </a:rPr>
              <a:t>译文：屈原行为正直，竭尽自己的忠诚和智慧来辅助君主，谗邪的小人来离间他，可以说到了困境了。诚信却被怀疑，忠实却被诽谤，能够没有怨恨吗？屈原之所以写《离骚》，其原因大概是从怨愤引起的。《国风》虽然多写男女爱情，但不过分而失当。《小雅》虽然多讥讽指责，但并不宣扬作乱。像《离骚》，可以说是兼有二者的特点了。它对远古上溯到帝喾，近世称述齐桓公，中古称述商汤和周武王，用来讽刺当时的政事。阐明道德的广阔崇高，国家治乱兴亡的道理，无不完全表现出来。</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673225" y="389255"/>
            <a:ext cx="10013950" cy="601916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254000" y="1577340"/>
            <a:ext cx="1796415" cy="3844290"/>
          </a:xfrm>
          <a:prstGeom prst="rect">
            <a:avLst/>
          </a:prstGeom>
        </p:spPr>
      </p:pic>
      <p:sp>
        <p:nvSpPr>
          <p:cNvPr id="100" name="文本框 99"/>
          <p:cNvSpPr txBox="1"/>
          <p:nvPr/>
        </p:nvSpPr>
        <p:spPr>
          <a:xfrm>
            <a:off x="1884680" y="673100"/>
            <a:ext cx="9571990" cy="2009775"/>
          </a:xfrm>
          <a:prstGeom prst="rect">
            <a:avLst/>
          </a:prstGeom>
          <a:noFill/>
          <a:ln w="9525">
            <a:noFill/>
          </a:ln>
        </p:spPr>
        <p:txBody>
          <a:bodyPr wrap="square" anchor="t">
            <a:spAutoFit/>
          </a:bodyPr>
          <a:lstStyle/>
          <a:p>
            <a:pPr>
              <a:lnSpc>
                <a:spcPct val="130000"/>
              </a:lnSpc>
            </a:pPr>
            <a:r>
              <a:rPr sz="2400" b="1">
                <a:latin typeface="微软雅黑" panose="020b0503020204020204" charset="-122"/>
                <a:ea typeface="微软雅黑" panose="020b0503020204020204" charset="-122"/>
                <a:cs typeface="+mn-ea"/>
                <a:sym typeface="+mn-lt"/>
              </a:rPr>
              <a:t>其文</a:t>
            </a:r>
            <a:r>
              <a:rPr sz="2400" b="1">
                <a:solidFill>
                  <a:srgbClr val="FF0000"/>
                </a:solidFill>
                <a:latin typeface="微软雅黑" panose="020b0503020204020204" charset="-122"/>
                <a:ea typeface="微软雅黑" panose="020b0503020204020204" charset="-122"/>
                <a:cs typeface="+mn-ea"/>
                <a:sym typeface="+mn-lt"/>
              </a:rPr>
              <a:t>约</a:t>
            </a:r>
            <a:r>
              <a:rPr sz="2400" b="1">
                <a:latin typeface="微软雅黑" panose="020b0503020204020204" charset="-122"/>
                <a:ea typeface="微软雅黑" panose="020b0503020204020204" charset="-122"/>
                <a:cs typeface="+mn-ea"/>
                <a:sym typeface="+mn-lt"/>
              </a:rPr>
              <a:t>，其辞</a:t>
            </a:r>
            <a:r>
              <a:rPr sz="2400" b="1">
                <a:solidFill>
                  <a:srgbClr val="FF0000"/>
                </a:solidFill>
                <a:latin typeface="微软雅黑" panose="020b0503020204020204" charset="-122"/>
                <a:ea typeface="微软雅黑" panose="020b0503020204020204" charset="-122"/>
                <a:cs typeface="+mn-ea"/>
                <a:sym typeface="+mn-lt"/>
              </a:rPr>
              <a:t>微</a:t>
            </a:r>
            <a:r>
              <a:rPr sz="2400" b="1">
                <a:latin typeface="微软雅黑" panose="020b0503020204020204" charset="-122"/>
                <a:ea typeface="微软雅黑" panose="020b0503020204020204" charset="-122"/>
                <a:cs typeface="+mn-ea"/>
                <a:sym typeface="+mn-lt"/>
              </a:rPr>
              <a:t>，其志洁，其行廉。其称文小而其指极大，举类</a:t>
            </a:r>
            <a:r>
              <a:rPr sz="2400" b="1">
                <a:solidFill>
                  <a:srgbClr val="FF0000"/>
                </a:solidFill>
                <a:latin typeface="微软雅黑" panose="020b0503020204020204" charset="-122"/>
                <a:ea typeface="微软雅黑" panose="020b0503020204020204" charset="-122"/>
                <a:cs typeface="+mn-ea"/>
                <a:sym typeface="+mn-lt"/>
              </a:rPr>
              <a:t>迩</a:t>
            </a:r>
            <a:r>
              <a:rPr sz="2400" b="1">
                <a:latin typeface="微软雅黑" panose="020b0503020204020204" charset="-122"/>
                <a:ea typeface="微软雅黑" panose="020b0503020204020204" charset="-122"/>
                <a:cs typeface="+mn-ea"/>
                <a:sym typeface="+mn-lt"/>
              </a:rPr>
              <a:t>而</a:t>
            </a:r>
            <a:r>
              <a:rPr sz="2400" b="1">
                <a:solidFill>
                  <a:srgbClr val="FF0000"/>
                </a:solidFill>
                <a:latin typeface="微软雅黑" panose="020b0503020204020204" charset="-122"/>
                <a:ea typeface="微软雅黑" panose="020b0503020204020204" charset="-122"/>
                <a:cs typeface="+mn-ea"/>
                <a:sym typeface="+mn-lt"/>
              </a:rPr>
              <a:t>见义</a:t>
            </a:r>
            <a:r>
              <a:rPr sz="2400" b="1">
                <a:latin typeface="微软雅黑" panose="020b0503020204020204" charset="-122"/>
                <a:ea typeface="微软雅黑" panose="020b0503020204020204" charset="-122"/>
                <a:cs typeface="+mn-ea"/>
                <a:sym typeface="+mn-lt"/>
              </a:rPr>
              <a:t>远。其志洁，故其称物芳；其行廉，故死而不容。自</a:t>
            </a:r>
            <a:r>
              <a:rPr sz="2400" b="1">
                <a:solidFill>
                  <a:srgbClr val="FF0000"/>
                </a:solidFill>
                <a:latin typeface="微软雅黑" panose="020b0503020204020204" charset="-122"/>
                <a:ea typeface="微软雅黑" panose="020b0503020204020204" charset="-122"/>
                <a:cs typeface="+mn-ea"/>
                <a:sym typeface="+mn-lt"/>
              </a:rPr>
              <a:t>疏</a:t>
            </a:r>
            <a:r>
              <a:rPr sz="2400" b="1">
                <a:latin typeface="微软雅黑" panose="020b0503020204020204" charset="-122"/>
                <a:ea typeface="微软雅黑" panose="020b0503020204020204" charset="-122"/>
                <a:cs typeface="+mn-ea"/>
                <a:sym typeface="+mn-lt"/>
              </a:rPr>
              <a:t>濯淖污泥之中，</a:t>
            </a:r>
            <a:r>
              <a:rPr sz="2400" b="1">
                <a:solidFill>
                  <a:srgbClr val="FF0000"/>
                </a:solidFill>
                <a:latin typeface="微软雅黑" panose="020b0503020204020204" charset="-122"/>
                <a:ea typeface="微软雅黑" panose="020b0503020204020204" charset="-122"/>
                <a:cs typeface="+mn-ea"/>
                <a:sym typeface="+mn-lt"/>
              </a:rPr>
              <a:t>蝉蜕</a:t>
            </a:r>
            <a:r>
              <a:rPr sz="2400" b="1">
                <a:latin typeface="微软雅黑" panose="020b0503020204020204" charset="-122"/>
                <a:ea typeface="微软雅黑" panose="020b0503020204020204" charset="-122"/>
                <a:cs typeface="+mn-ea"/>
                <a:sym typeface="+mn-lt"/>
              </a:rPr>
              <a:t>于浊秽，以浮游尘埃之外，不获世之</a:t>
            </a:r>
            <a:r>
              <a:rPr sz="2400" b="1">
                <a:solidFill>
                  <a:srgbClr val="FF0000"/>
                </a:solidFill>
                <a:latin typeface="微软雅黑" panose="020b0503020204020204" charset="-122"/>
                <a:ea typeface="微软雅黑" panose="020b0503020204020204" charset="-122"/>
                <a:cs typeface="+mn-ea"/>
                <a:sym typeface="+mn-lt"/>
              </a:rPr>
              <a:t>滋垢</a:t>
            </a:r>
            <a:r>
              <a:rPr sz="2400" b="1">
                <a:latin typeface="微软雅黑" panose="020b0503020204020204" charset="-122"/>
                <a:ea typeface="微软雅黑" panose="020b0503020204020204" charset="-122"/>
                <a:cs typeface="+mn-ea"/>
                <a:sym typeface="+mn-lt"/>
              </a:rPr>
              <a:t>，</a:t>
            </a:r>
            <a:r>
              <a:rPr sz="2400" b="1">
                <a:solidFill>
                  <a:srgbClr val="FF0000"/>
                </a:solidFill>
                <a:latin typeface="微软雅黑" panose="020b0503020204020204" charset="-122"/>
                <a:ea typeface="微软雅黑" panose="020b0503020204020204" charset="-122"/>
                <a:cs typeface="+mn-ea"/>
                <a:sym typeface="+mn-lt"/>
              </a:rPr>
              <a:t>皭然</a:t>
            </a:r>
            <a:r>
              <a:rPr sz="2400" b="1">
                <a:latin typeface="微软雅黑" panose="020b0503020204020204" charset="-122"/>
                <a:ea typeface="微软雅黑" panose="020b0503020204020204" charset="-122"/>
                <a:cs typeface="+mn-ea"/>
                <a:sym typeface="+mn-lt"/>
              </a:rPr>
              <a:t>泥而不</a:t>
            </a:r>
            <a:r>
              <a:rPr sz="2400" b="1">
                <a:solidFill>
                  <a:srgbClr val="FF0000"/>
                </a:solidFill>
                <a:latin typeface="微软雅黑" panose="020b0503020204020204" charset="-122"/>
                <a:ea typeface="微软雅黑" panose="020b0503020204020204" charset="-122"/>
                <a:cs typeface="+mn-ea"/>
                <a:sym typeface="+mn-lt"/>
              </a:rPr>
              <a:t>滓</a:t>
            </a:r>
            <a:r>
              <a:rPr sz="2400" b="1">
                <a:latin typeface="微软雅黑" panose="020b0503020204020204" charset="-122"/>
                <a:ea typeface="微软雅黑" panose="020b0503020204020204" charset="-122"/>
                <a:cs typeface="+mn-ea"/>
                <a:sym typeface="+mn-lt"/>
              </a:rPr>
              <a:t>者也。推此志也，虽与日月争光可也。</a:t>
            </a:r>
          </a:p>
        </p:txBody>
      </p:sp>
      <p:sp>
        <p:nvSpPr>
          <p:cNvPr id="22" name="文本框 21"/>
          <p:cNvSpPr txBox="1"/>
          <p:nvPr/>
        </p:nvSpPr>
        <p:spPr>
          <a:xfrm>
            <a:off x="650240"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cs typeface="+mn-ea"/>
                <a:sym typeface="+mn-lt"/>
              </a:rPr>
              <a:t>第三段</a:t>
            </a:r>
          </a:p>
        </p:txBody>
      </p:sp>
      <p:sp>
        <p:nvSpPr>
          <p:cNvPr id="4" name="文本框 3"/>
          <p:cNvSpPr txBox="1"/>
          <p:nvPr/>
        </p:nvSpPr>
        <p:spPr>
          <a:xfrm>
            <a:off x="1884680" y="2998470"/>
            <a:ext cx="9571355" cy="3192780"/>
          </a:xfrm>
          <a:prstGeom prst="rect">
            <a:avLst/>
          </a:prstGeom>
          <a:noFill/>
        </p:spPr>
        <p:txBody>
          <a:bodyPr wrap="square" rtlCol="0">
            <a:spAutoFit/>
          </a:bodyPr>
          <a:lstStyle/>
          <a:p>
            <a:pPr>
              <a:lnSpc>
                <a:spcPct val="120000"/>
              </a:lnSpc>
            </a:pPr>
            <a:r>
              <a:rPr lang="zh-CN" altLang="en-US" sz="2400" b="1">
                <a:solidFill>
                  <a:srgbClr val="C00000"/>
                </a:solidFill>
                <a:latin typeface="楷体_GB2312" panose="02010609030101010101" charset="-122"/>
                <a:ea typeface="楷体_GB2312" panose="02010609030101010101" charset="-122"/>
              </a:rPr>
              <a:t>译文：他的文笔简约，词意精微，他的志趣高洁，行为廉正。其文描写的是寻常事物，但是它的意旨却极为博大（因为关系到国家的治乱），举的事例浅近，而表达的意思却十分深远。由于志趣高洁，所以文章中称述的事物也是透散着芬芳的，由于行为廉正，所以到死也不为奸邪势力所容。他独自远离污泥浊水之中，像蝉脱壳一样摆脱浊秽，浮游在尘世之外，不受浊世的玷辱，保持皎洁的品质，出污泥而不染。可以推断，屈原的志向，即使和日月争辉，也是可以的。</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211455" y="161290"/>
            <a:ext cx="874395" cy="874395"/>
          </a:xfrm>
          <a:prstGeom prst="rect">
            <a:avLst/>
          </a:prstGeom>
        </p:spPr>
      </p:pic>
      <p:sp>
        <p:nvSpPr>
          <p:cNvPr id="22" name="文本框 21"/>
          <p:cNvSpPr txBox="1"/>
          <p:nvPr/>
        </p:nvSpPr>
        <p:spPr>
          <a:xfrm>
            <a:off x="1361440" y="368300"/>
            <a:ext cx="223075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文段解读</a:t>
            </a:r>
          </a:p>
        </p:txBody>
      </p:sp>
      <p:grpSp>
        <p:nvGrpSpPr>
          <p:cNvPr id="5" name="组合 4"/>
          <p:cNvGrpSpPr/>
          <p:nvPr/>
        </p:nvGrpSpPr>
        <p:grpSpPr>
          <a:xfrm>
            <a:off x="-635" y="1242695"/>
            <a:ext cx="12192635" cy="4598670"/>
            <a:chOff x="0" y="3017"/>
            <a:chExt cx="19228" cy="6182"/>
          </a:xfrm>
        </p:grpSpPr>
        <p:pic>
          <p:nvPicPr>
            <p:cNvPr id="3" name="图片 2" descr="011f9899a9014c08452ef10e0a7b02087af4f4c4"/>
            <p:cNvPicPr>
              <a:picLocks noChangeAspect="1"/>
            </p:cNvPicPr>
            <p:nvPr/>
          </p:nvPicPr>
          <p:blipFill>
            <a:blip r:embed="rId3"/>
            <a:stretch>
              <a:fillRect/>
            </a:stretch>
          </p:blipFill>
          <p:spPr>
            <a:xfrm flipH="1">
              <a:off x="0" y="3017"/>
              <a:ext cx="9877" cy="6182"/>
            </a:xfrm>
            <a:prstGeom prst="rect">
              <a:avLst/>
            </a:prstGeom>
            <a:effectLst/>
          </p:spPr>
        </p:pic>
        <p:sp>
          <p:nvSpPr>
            <p:cNvPr id="4" name="矩形 3"/>
            <p:cNvSpPr/>
            <p:nvPr/>
          </p:nvSpPr>
          <p:spPr>
            <a:xfrm>
              <a:off x="9366" y="3017"/>
              <a:ext cx="9862" cy="6182"/>
            </a:xfrm>
            <a:prstGeom prst="rect">
              <a:avLst/>
            </a:prstGeom>
            <a:solidFill>
              <a:srgbClr val="E4E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p:cNvSpPr txBox="1"/>
          <p:nvPr/>
        </p:nvSpPr>
        <p:spPr>
          <a:xfrm>
            <a:off x="3401695" y="2111375"/>
            <a:ext cx="8497570" cy="2910205"/>
          </a:xfrm>
          <a:prstGeom prst="rect">
            <a:avLst/>
          </a:prstGeom>
          <a:noFill/>
          <a:ln w="9525">
            <a:noFill/>
          </a:ln>
        </p:spPr>
        <p:txBody>
          <a:bodyPr wrap="square" anchor="t">
            <a:spAutoFit/>
          </a:bodyPr>
          <a:lstStyle/>
          <a:p>
            <a:pPr>
              <a:lnSpc>
                <a:spcPct val="14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lt"/>
              </a:rPr>
              <a:t>1-3</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lt"/>
              </a:rPr>
              <a:t>段，</a:t>
            </a:r>
            <a:r>
              <a:rPr lang="zh-CN" altLang="en-US" sz="2400" b="1">
                <a:latin typeface="微软雅黑" panose="020b0503020204020204" charset="-122"/>
                <a:ea typeface="微软雅黑" panose="020b0503020204020204" charset="-122"/>
                <a:cs typeface="微软雅黑" panose="020b0503020204020204" charset="-122"/>
                <a:sym typeface="+mn-lt"/>
              </a:rPr>
              <a:t>主要叙述的是屈原由</a:t>
            </a:r>
            <a:r>
              <a:rPr lang="en-US" altLang="zh-CN" sz="2400" b="1">
                <a:latin typeface="微软雅黑" panose="020b0503020204020204" charset="-122"/>
                <a:ea typeface="微软雅黑" panose="020b0503020204020204" charset="-122"/>
                <a:cs typeface="微软雅黑" panose="020b0503020204020204" charset="-122"/>
                <a:sym typeface="+mn-lt"/>
              </a:rPr>
              <a:t>“</a:t>
            </a:r>
            <a:r>
              <a:rPr lang="zh-CN" altLang="en-US" sz="2400" b="1">
                <a:latin typeface="微软雅黑" panose="020b0503020204020204" charset="-122"/>
                <a:ea typeface="微软雅黑" panose="020b0503020204020204" charset="-122"/>
                <a:cs typeface="微软雅黑" panose="020b0503020204020204" charset="-122"/>
                <a:sym typeface="+mn-lt"/>
              </a:rPr>
              <a:t>王甚任之</a:t>
            </a:r>
            <a:r>
              <a:rPr lang="en-US" altLang="zh-CN" sz="2400" b="1">
                <a:latin typeface="微软雅黑" panose="020b0503020204020204" charset="-122"/>
                <a:ea typeface="微软雅黑" panose="020b0503020204020204" charset="-122"/>
                <a:cs typeface="微软雅黑" panose="020b0503020204020204" charset="-122"/>
                <a:sym typeface="+mn-lt"/>
              </a:rPr>
              <a:t>”</a:t>
            </a:r>
            <a:r>
              <a:rPr lang="zh-CN" altLang="en-US" sz="2400" b="1">
                <a:latin typeface="微软雅黑" panose="020b0503020204020204" charset="-122"/>
                <a:ea typeface="微软雅黑" panose="020b0503020204020204" charset="-122"/>
                <a:cs typeface="微软雅黑" panose="020b0503020204020204" charset="-122"/>
                <a:sym typeface="+mn-lt"/>
              </a:rPr>
              <a:t>到</a:t>
            </a:r>
            <a:r>
              <a:rPr lang="en-US" altLang="zh-CN" sz="2400" b="1">
                <a:latin typeface="微软雅黑" panose="020b0503020204020204" charset="-122"/>
                <a:ea typeface="微软雅黑" panose="020b0503020204020204" charset="-122"/>
                <a:cs typeface="微软雅黑" panose="020b0503020204020204" charset="-122"/>
                <a:sym typeface="+mn-lt"/>
              </a:rPr>
              <a:t>“</a:t>
            </a:r>
            <a:r>
              <a:rPr lang="zh-CN" altLang="en-US" sz="2400" b="1">
                <a:latin typeface="微软雅黑" panose="020b0503020204020204" charset="-122"/>
                <a:ea typeface="微软雅黑" panose="020b0503020204020204" charset="-122"/>
                <a:cs typeface="微软雅黑" panose="020b0503020204020204" charset="-122"/>
                <a:sym typeface="+mn-lt"/>
              </a:rPr>
              <a:t>王怒而疏</a:t>
            </a:r>
            <a:r>
              <a:rPr lang="en-US" altLang="zh-CN" sz="2400" b="1">
                <a:latin typeface="微软雅黑" panose="020b0503020204020204" charset="-122"/>
                <a:ea typeface="微软雅黑" panose="020b0503020204020204" charset="-122"/>
                <a:cs typeface="微软雅黑" panose="020b0503020204020204" charset="-122"/>
                <a:sym typeface="+mn-lt"/>
              </a:rPr>
              <a:t>”</a:t>
            </a:r>
            <a:r>
              <a:rPr lang="zh-CN" altLang="en-US" sz="2400" b="1">
                <a:latin typeface="微软雅黑" panose="020b0503020204020204" charset="-122"/>
                <a:ea typeface="微软雅黑" panose="020b0503020204020204" charset="-122"/>
                <a:cs typeface="微软雅黑" panose="020b0503020204020204" charset="-122"/>
                <a:sym typeface="+mn-lt"/>
              </a:rPr>
              <a:t>。</a:t>
            </a:r>
            <a:endParaRPr lang="zh-CN" altLang="en-US" sz="2000" b="1">
              <a:latin typeface="微软雅黑" panose="020b0503020204020204" charset="-122"/>
              <a:ea typeface="微软雅黑" panose="020b0503020204020204" charset="-122"/>
              <a:cs typeface="微软雅黑" panose="020b0503020204020204" charset="-122"/>
              <a:sym typeface="+mn-lt"/>
            </a:endParaRP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①交代了屈原的才干；</a:t>
            </a: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②写出了大臣对屈原的嫉妒与谗毁；</a:t>
            </a: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③介绍屈原写作《离骚》的原因，最后赞美志洁行廉，可与日月争辉。</a:t>
            </a:r>
          </a:p>
        </p:txBody>
      </p:sp>
      <p:cxnSp>
        <p:nvCxnSpPr>
          <p:cNvPr id="6" name="直接连接符 5"/>
          <p:cNvCxnSpPr/>
          <p:nvPr/>
        </p:nvCxnSpPr>
        <p:spPr>
          <a:xfrm>
            <a:off x="3401695" y="154749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23590" y="548830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gxg"/>
          <p:cNvPicPr>
            <a:picLocks noChangeAspect="1"/>
          </p:cNvPicPr>
          <p:nvPr/>
        </p:nvPicPr>
        <p:blipFill>
          <a:blip r:embed="rId4"/>
          <a:stretch>
            <a:fillRect/>
          </a:stretch>
        </p:blipFill>
        <p:spPr>
          <a:xfrm>
            <a:off x="8373110" y="-117475"/>
            <a:ext cx="4600575" cy="19519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矩形 10"/>
          <p:cNvSpPr/>
          <p:nvPr/>
        </p:nvSpPr>
        <p:spPr>
          <a:xfrm>
            <a:off x="1405890" y="1615440"/>
            <a:ext cx="9549130" cy="4655185"/>
          </a:xfrm>
          <a:prstGeom prst="rect">
            <a:avLst/>
          </a:prstGeom>
          <a:solidFill>
            <a:srgbClr val="EFEBE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nmvnm"/>
          <p:cNvPicPr>
            <a:picLocks noChangeAspect="1"/>
          </p:cNvPicPr>
          <p:nvPr/>
        </p:nvPicPr>
        <p:blipFill>
          <a:blip r:embed="rId2"/>
          <a:srcRect r="85275"/>
          <a:stretch>
            <a:fillRect/>
          </a:stretch>
        </p:blipFill>
        <p:spPr>
          <a:xfrm>
            <a:off x="638175" y="1421765"/>
            <a:ext cx="756920" cy="5058410"/>
          </a:xfrm>
          <a:prstGeom prst="rect">
            <a:avLst/>
          </a:prstGeom>
        </p:spPr>
      </p:pic>
      <p:pic>
        <p:nvPicPr>
          <p:cNvPr id="8" name="图片 7" descr="nmvnm"/>
          <p:cNvPicPr>
            <a:picLocks noChangeAspect="1"/>
          </p:cNvPicPr>
          <p:nvPr/>
        </p:nvPicPr>
        <p:blipFill>
          <a:blip r:embed="rId2"/>
          <a:srcRect r="85275"/>
          <a:stretch>
            <a:fillRect/>
          </a:stretch>
        </p:blipFill>
        <p:spPr>
          <a:xfrm flipH="1">
            <a:off x="10927080" y="1410335"/>
            <a:ext cx="758190" cy="5070475"/>
          </a:xfrm>
          <a:prstGeom prst="rect">
            <a:avLst/>
          </a:prstGeom>
        </p:spPr>
      </p:pic>
      <p:cxnSp>
        <p:nvCxnSpPr>
          <p:cNvPr id="9" name="直接连接符 8"/>
          <p:cNvCxnSpPr/>
          <p:nvPr/>
        </p:nvCxnSpPr>
        <p:spPr>
          <a:xfrm>
            <a:off x="1395095" y="161544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06525" y="629412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54735" y="482600"/>
            <a:ext cx="10443210" cy="730885"/>
          </a:xfrm>
          <a:prstGeom prst="rect">
            <a:avLst/>
          </a:prstGeom>
          <a:noFill/>
          <a:ln w="9525">
            <a:noFill/>
          </a:ln>
        </p:spPr>
        <p:txBody>
          <a:bodyPr wrap="square" anchor="t">
            <a:spAutoFit/>
          </a:bodyPr>
          <a:lstStyle/>
          <a:p>
            <a:pPr>
              <a:lnSpc>
                <a:spcPct val="130000"/>
              </a:lnSpc>
            </a:pPr>
            <a:r>
              <a:rPr lang="zh-CN" sz="3200" b="1">
                <a:latin typeface="微软雅黑" panose="020b0503020204020204" charset="-122"/>
                <a:ea typeface="微软雅黑" panose="020b0503020204020204" charset="-122"/>
                <a:cs typeface="+mn-ea"/>
                <a:sym typeface="+mn-lt"/>
              </a:rPr>
              <a:t>司马迁议论屈原的《离骚》的原因是什么？</a:t>
            </a:r>
          </a:p>
        </p:txBody>
      </p:sp>
      <p:sp>
        <p:nvSpPr>
          <p:cNvPr id="4" name="文本框 3"/>
          <p:cNvSpPr txBox="1"/>
          <p:nvPr/>
        </p:nvSpPr>
        <p:spPr>
          <a:xfrm>
            <a:off x="1755140" y="1964690"/>
            <a:ext cx="8811895" cy="2968625"/>
          </a:xfrm>
          <a:prstGeom prst="rect">
            <a:avLst/>
          </a:prstGeom>
          <a:noFill/>
        </p:spPr>
        <p:txBody>
          <a:bodyPr wrap="square" rtlCol="0">
            <a:spAutoFit/>
          </a:bodyPr>
          <a:lstStyle/>
          <a:p>
            <a:pPr>
              <a:lnSpc>
                <a:spcPct val="130000"/>
              </a:lnSpc>
              <a:spcAft>
                <a:spcPct val="0"/>
              </a:spcAft>
              <a:tabLst>
                <a:tab pos="1188085"/>
                <a:tab pos="2163445"/>
                <a:tab pos="3142615"/>
                <a:tab pos="4190365"/>
              </a:tabLst>
            </a:pP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明确：</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司马迁用大量篇幅议论屈原的《离骚》，是为了表现屈原的人品和政治追求。他认为《离骚》是有为而作、自怨而生，这种怨是出自一片爱国衷心。《离骚》的作品风格与屈原的人格是密切相关的，即</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“其文约，其辞微，其志洁，其行廉。其称文小而其指极大，举类迩而见义远。其志洁，故其称物芳；其行廉，故死而不容。”</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211455" y="161290"/>
            <a:ext cx="874395" cy="874395"/>
          </a:xfrm>
          <a:prstGeom prst="rect">
            <a:avLst/>
          </a:prstGeom>
        </p:spPr>
      </p:pic>
      <p:sp>
        <p:nvSpPr>
          <p:cNvPr id="22" name="文本框 21"/>
          <p:cNvSpPr txBox="1"/>
          <p:nvPr/>
        </p:nvSpPr>
        <p:spPr>
          <a:xfrm>
            <a:off x="1361440" y="368300"/>
            <a:ext cx="223075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文段解读</a:t>
            </a:r>
          </a:p>
        </p:txBody>
      </p:sp>
      <p:grpSp>
        <p:nvGrpSpPr>
          <p:cNvPr id="5" name="组合 4"/>
          <p:cNvGrpSpPr/>
          <p:nvPr/>
        </p:nvGrpSpPr>
        <p:grpSpPr>
          <a:xfrm>
            <a:off x="-635" y="1242695"/>
            <a:ext cx="12192635" cy="4598670"/>
            <a:chOff x="0" y="3017"/>
            <a:chExt cx="19228" cy="6182"/>
          </a:xfrm>
        </p:grpSpPr>
        <p:pic>
          <p:nvPicPr>
            <p:cNvPr id="3" name="图片 2" descr="011f9899a9014c08452ef10e0a7b02087af4f4c4"/>
            <p:cNvPicPr>
              <a:picLocks noChangeAspect="1"/>
            </p:cNvPicPr>
            <p:nvPr/>
          </p:nvPicPr>
          <p:blipFill>
            <a:blip r:embed="rId3"/>
            <a:stretch>
              <a:fillRect/>
            </a:stretch>
          </p:blipFill>
          <p:spPr>
            <a:xfrm flipH="1">
              <a:off x="0" y="3017"/>
              <a:ext cx="9877" cy="6182"/>
            </a:xfrm>
            <a:prstGeom prst="rect">
              <a:avLst/>
            </a:prstGeom>
            <a:effectLst/>
          </p:spPr>
        </p:pic>
        <p:sp>
          <p:nvSpPr>
            <p:cNvPr id="4" name="矩形 3"/>
            <p:cNvSpPr/>
            <p:nvPr/>
          </p:nvSpPr>
          <p:spPr>
            <a:xfrm>
              <a:off x="9366" y="3017"/>
              <a:ext cx="9862" cy="6182"/>
            </a:xfrm>
            <a:prstGeom prst="rect">
              <a:avLst/>
            </a:prstGeom>
            <a:solidFill>
              <a:srgbClr val="E4E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p:cNvSpPr txBox="1"/>
          <p:nvPr/>
        </p:nvSpPr>
        <p:spPr>
          <a:xfrm>
            <a:off x="3401695" y="2111375"/>
            <a:ext cx="8497570" cy="2872740"/>
          </a:xfrm>
          <a:prstGeom prst="rect">
            <a:avLst/>
          </a:prstGeom>
          <a:noFill/>
          <a:ln w="9525">
            <a:noFill/>
          </a:ln>
        </p:spPr>
        <p:txBody>
          <a:bodyPr wrap="square" anchor="t">
            <a:spAutoFit/>
          </a:bodyPr>
          <a:lstStyle/>
          <a:p>
            <a:pPr>
              <a:lnSpc>
                <a:spcPct val="14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lt"/>
              </a:rPr>
              <a:t>4-7</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lt"/>
              </a:rPr>
              <a:t>段，</a:t>
            </a:r>
            <a:r>
              <a:rPr lang="zh-CN" altLang="en-US" sz="2400" b="1">
                <a:latin typeface="微软雅黑" panose="020b0503020204020204" charset="-122"/>
                <a:ea typeface="微软雅黑" panose="020b0503020204020204" charset="-122"/>
                <a:cs typeface="微软雅黑" panose="020b0503020204020204" charset="-122"/>
                <a:sym typeface="+mn-lt"/>
              </a:rPr>
              <a:t>主要叙屈原被免官职后，</a:t>
            </a:r>
            <a:r>
              <a:rPr lang="zh-CN" sz="2400" b="1">
                <a:latin typeface="微软雅黑" panose="020b0503020204020204" charset="-122"/>
                <a:ea typeface="微软雅黑" panose="020b0503020204020204" charset="-122"/>
                <a:cs typeface="微软雅黑" panose="020b0503020204020204" charset="-122"/>
                <a:sym typeface="+mn-lt"/>
              </a:rPr>
              <a:t>楚怀王三次被秦欺骗，最终客死秦国</a:t>
            </a:r>
            <a:r>
              <a:rPr lang="zh-CN" altLang="en-US" sz="2400" b="1">
                <a:latin typeface="微软雅黑" panose="020b0503020204020204" charset="-122"/>
                <a:ea typeface="微软雅黑" panose="020b0503020204020204" charset="-122"/>
                <a:cs typeface="微软雅黑" panose="020b0503020204020204" charset="-122"/>
                <a:sym typeface="+mn-lt"/>
              </a:rPr>
              <a:t>。</a:t>
            </a:r>
            <a:endParaRPr lang="zh-CN" altLang="en-US" sz="2000" b="1">
              <a:latin typeface="微软雅黑" panose="020b0503020204020204" charset="-122"/>
              <a:ea typeface="微软雅黑" panose="020b0503020204020204" charset="-122"/>
              <a:cs typeface="微软雅黑" panose="020b0503020204020204" charset="-122"/>
              <a:sym typeface="+mn-lt"/>
            </a:endParaRP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①张仪第一次骗楚王</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损兵折将；</a:t>
            </a: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②张仪再次出使出国</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买通靳尚，巧妙化解危机；</a:t>
            </a: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③秦楚通婚，楚王入秦国</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客死秦国</a:t>
            </a:r>
          </a:p>
        </p:txBody>
      </p:sp>
      <p:cxnSp>
        <p:nvCxnSpPr>
          <p:cNvPr id="6" name="直接连接符 5"/>
          <p:cNvCxnSpPr/>
          <p:nvPr/>
        </p:nvCxnSpPr>
        <p:spPr>
          <a:xfrm>
            <a:off x="3401695" y="154749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23590" y="548830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gxg"/>
          <p:cNvPicPr>
            <a:picLocks noChangeAspect="1"/>
          </p:cNvPicPr>
          <p:nvPr/>
        </p:nvPicPr>
        <p:blipFill>
          <a:blip r:embed="rId4"/>
          <a:stretch>
            <a:fillRect/>
          </a:stretch>
        </p:blipFill>
        <p:spPr>
          <a:xfrm>
            <a:off x="8373110" y="-117475"/>
            <a:ext cx="4600575" cy="19519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矩形 10"/>
          <p:cNvSpPr/>
          <p:nvPr/>
        </p:nvSpPr>
        <p:spPr>
          <a:xfrm>
            <a:off x="1405890" y="1615440"/>
            <a:ext cx="9549130" cy="4655185"/>
          </a:xfrm>
          <a:prstGeom prst="rect">
            <a:avLst/>
          </a:prstGeom>
          <a:solidFill>
            <a:srgbClr val="EFEBE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nmvnm"/>
          <p:cNvPicPr>
            <a:picLocks noChangeAspect="1"/>
          </p:cNvPicPr>
          <p:nvPr/>
        </p:nvPicPr>
        <p:blipFill>
          <a:blip r:embed="rId2"/>
          <a:srcRect r="85275"/>
          <a:stretch>
            <a:fillRect/>
          </a:stretch>
        </p:blipFill>
        <p:spPr>
          <a:xfrm>
            <a:off x="638175" y="1421765"/>
            <a:ext cx="756920" cy="5058410"/>
          </a:xfrm>
          <a:prstGeom prst="rect">
            <a:avLst/>
          </a:prstGeom>
        </p:spPr>
      </p:pic>
      <p:pic>
        <p:nvPicPr>
          <p:cNvPr id="8" name="图片 7" descr="nmvnm"/>
          <p:cNvPicPr>
            <a:picLocks noChangeAspect="1"/>
          </p:cNvPicPr>
          <p:nvPr/>
        </p:nvPicPr>
        <p:blipFill>
          <a:blip r:embed="rId2"/>
          <a:srcRect r="85275"/>
          <a:stretch>
            <a:fillRect/>
          </a:stretch>
        </p:blipFill>
        <p:spPr>
          <a:xfrm flipH="1">
            <a:off x="10927080" y="1410335"/>
            <a:ext cx="758190" cy="5070475"/>
          </a:xfrm>
          <a:prstGeom prst="rect">
            <a:avLst/>
          </a:prstGeom>
        </p:spPr>
      </p:pic>
      <p:cxnSp>
        <p:nvCxnSpPr>
          <p:cNvPr id="9" name="直接连接符 8"/>
          <p:cNvCxnSpPr/>
          <p:nvPr/>
        </p:nvCxnSpPr>
        <p:spPr>
          <a:xfrm>
            <a:off x="1395095" y="161544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06525" y="629412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054735" y="482600"/>
            <a:ext cx="10443210" cy="730885"/>
          </a:xfrm>
          <a:prstGeom prst="rect">
            <a:avLst/>
          </a:prstGeom>
          <a:noFill/>
          <a:ln w="9525">
            <a:noFill/>
          </a:ln>
        </p:spPr>
        <p:txBody>
          <a:bodyPr wrap="square" anchor="t">
            <a:spAutoFit/>
          </a:bodyPr>
          <a:lstStyle/>
          <a:p>
            <a:pPr>
              <a:lnSpc>
                <a:spcPct val="130000"/>
              </a:lnSpc>
            </a:pPr>
            <a:r>
              <a:rPr lang="zh-CN" sz="3200" b="1">
                <a:latin typeface="微软雅黑" panose="020b0503020204020204" charset="-122"/>
                <a:ea typeface="微软雅黑" panose="020b0503020204020204" charset="-122"/>
                <a:cs typeface="+mn-ea"/>
                <a:sym typeface="+mn-lt"/>
              </a:rPr>
              <a:t>本文是为屈原立传，为什么用大量篇幅记叙楚国的命运？</a:t>
            </a:r>
          </a:p>
        </p:txBody>
      </p:sp>
      <p:sp>
        <p:nvSpPr>
          <p:cNvPr id="4" name="文本框 3"/>
          <p:cNvSpPr txBox="1"/>
          <p:nvPr/>
        </p:nvSpPr>
        <p:spPr>
          <a:xfrm>
            <a:off x="1515110" y="1795780"/>
            <a:ext cx="9291320" cy="4407535"/>
          </a:xfrm>
          <a:prstGeom prst="rect">
            <a:avLst/>
          </a:prstGeom>
          <a:noFill/>
        </p:spPr>
        <p:txBody>
          <a:bodyPr wrap="square" rtlCol="0">
            <a:spAutoFit/>
          </a:bodyPr>
          <a:lstStyle/>
          <a:p>
            <a:pPr>
              <a:lnSpc>
                <a:spcPct val="130000"/>
              </a:lnSpc>
              <a:spcAft>
                <a:spcPct val="0"/>
              </a:spcAft>
              <a:tabLst>
                <a:tab pos="1188085"/>
                <a:tab pos="2163445"/>
                <a:tab pos="3142615"/>
                <a:tab pos="4190365"/>
              </a:tabLst>
            </a:pP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明确：课文自</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屈平既绌</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以后，历述了楚国在政治上、外交上、军事上的一系列失失败，楚怀王多次被骗，最终客死秦国。其用意是想强调这些失败都是排斥屈原造成的，说明屈原的去留，关系着楚国的命运。这样叙述，作者便把屈原个人的命运同楚国的命运连在一起</a:t>
            </a:r>
            <a:r>
              <a:rPr lang="zh-CN" altLang="en-US"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把屈原</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眷顾楚国</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同</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系心怀王</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紧密地连在一起</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具体而又深刻地表现了屈原忠贞不渝的爱国精神。</a:t>
            </a:r>
          </a:p>
          <a:p>
            <a:pPr>
              <a:lnSpc>
                <a:spcPct val="130000"/>
              </a:lnSpc>
              <a:spcAft>
                <a:spcPct val="0"/>
              </a:spcAft>
              <a:tabLst>
                <a:tab pos="1188085"/>
                <a:tab pos="2163445"/>
                <a:tab pos="3142615"/>
                <a:tab pos="4190365"/>
              </a:tabLst>
            </a:pP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同时，作者也想通过继续这些史实揭示楚怀王的昏聩无能、贪利好色的本性，这也是导致屈原这样正直的人不被朝廷所容，最终自投汨罗江的悲剧发生。</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673225" y="389255"/>
            <a:ext cx="10013950" cy="601916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254000" y="1577340"/>
            <a:ext cx="1796415" cy="3844290"/>
          </a:xfrm>
          <a:prstGeom prst="rect">
            <a:avLst/>
          </a:prstGeom>
        </p:spPr>
      </p:pic>
      <p:sp>
        <p:nvSpPr>
          <p:cNvPr id="100" name="文本框 99"/>
          <p:cNvSpPr txBox="1"/>
          <p:nvPr/>
        </p:nvSpPr>
        <p:spPr>
          <a:xfrm>
            <a:off x="1884680" y="673100"/>
            <a:ext cx="9571990" cy="2009775"/>
          </a:xfrm>
          <a:prstGeom prst="rect">
            <a:avLst/>
          </a:prstGeom>
          <a:noFill/>
          <a:ln w="9525">
            <a:noFill/>
          </a:ln>
        </p:spPr>
        <p:txBody>
          <a:bodyPr wrap="square" anchor="t">
            <a:spAutoFit/>
          </a:bodyPr>
          <a:lstStyle/>
          <a:p>
            <a:pPr>
              <a:lnSpc>
                <a:spcPct val="130000"/>
              </a:lnSpc>
            </a:pPr>
            <a:r>
              <a:rPr sz="2400" b="1">
                <a:latin typeface="微软雅黑" panose="020b0503020204020204" charset="-122"/>
                <a:ea typeface="微软雅黑" panose="020b0503020204020204" charset="-122"/>
                <a:cs typeface="+mn-ea"/>
                <a:sym typeface="+mn-lt"/>
              </a:rPr>
              <a:t>长子顷襄王立，以其弟子兰为令尹。楚人既</a:t>
            </a:r>
            <a:r>
              <a:rPr sz="2400" b="1">
                <a:solidFill>
                  <a:srgbClr val="FF0000"/>
                </a:solidFill>
                <a:latin typeface="微软雅黑" panose="020b0503020204020204" charset="-122"/>
                <a:ea typeface="微软雅黑" panose="020b0503020204020204" charset="-122"/>
                <a:cs typeface="+mn-ea"/>
                <a:sym typeface="+mn-lt"/>
              </a:rPr>
              <a:t>咎</a:t>
            </a:r>
            <a:r>
              <a:rPr sz="2400" b="1">
                <a:latin typeface="微软雅黑" panose="020b0503020204020204" charset="-122"/>
                <a:ea typeface="微软雅黑" panose="020b0503020204020204" charset="-122"/>
                <a:cs typeface="+mn-ea"/>
                <a:sym typeface="+mn-lt"/>
              </a:rPr>
              <a:t>子兰以劝怀王入秦而不反也。屈平既</a:t>
            </a:r>
            <a:r>
              <a:rPr sz="2400" b="1">
                <a:solidFill>
                  <a:srgbClr val="FF0000"/>
                </a:solidFill>
                <a:latin typeface="微软雅黑" panose="020b0503020204020204" charset="-122"/>
                <a:ea typeface="微软雅黑" panose="020b0503020204020204" charset="-122"/>
                <a:cs typeface="+mn-ea"/>
                <a:sym typeface="+mn-lt"/>
              </a:rPr>
              <a:t>嫉</a:t>
            </a:r>
            <a:r>
              <a:rPr sz="2400" b="1">
                <a:latin typeface="微软雅黑" panose="020b0503020204020204" charset="-122"/>
                <a:ea typeface="微软雅黑" panose="020b0503020204020204" charset="-122"/>
                <a:cs typeface="+mn-ea"/>
                <a:sym typeface="+mn-lt"/>
              </a:rPr>
              <a:t>之，虽放流，眷顾楚国，</a:t>
            </a:r>
            <a:r>
              <a:rPr sz="2400" b="1">
                <a:solidFill>
                  <a:srgbClr val="FF0000"/>
                </a:solidFill>
                <a:latin typeface="微软雅黑" panose="020b0503020204020204" charset="-122"/>
                <a:ea typeface="微软雅黑" panose="020b0503020204020204" charset="-122"/>
                <a:cs typeface="+mn-ea"/>
                <a:sym typeface="+mn-lt"/>
              </a:rPr>
              <a:t>系心</a:t>
            </a:r>
            <a:r>
              <a:rPr sz="2400" b="1">
                <a:latin typeface="微软雅黑" panose="020b0503020204020204" charset="-122"/>
                <a:ea typeface="微软雅黑" panose="020b0503020204020204" charset="-122"/>
                <a:cs typeface="+mn-ea"/>
                <a:sym typeface="+mn-lt"/>
              </a:rPr>
              <a:t>怀王，不忘欲反。</a:t>
            </a:r>
            <a:r>
              <a:rPr sz="2400" b="1">
                <a:solidFill>
                  <a:srgbClr val="FF0000"/>
                </a:solidFill>
                <a:latin typeface="微软雅黑" panose="020b0503020204020204" charset="-122"/>
                <a:ea typeface="微软雅黑" panose="020b0503020204020204" charset="-122"/>
                <a:cs typeface="+mn-ea"/>
                <a:sym typeface="+mn-lt"/>
              </a:rPr>
              <a:t>冀幸</a:t>
            </a:r>
            <a:r>
              <a:rPr sz="2400" b="1">
                <a:latin typeface="微软雅黑" panose="020b0503020204020204" charset="-122"/>
                <a:ea typeface="微软雅黑" panose="020b0503020204020204" charset="-122"/>
                <a:cs typeface="+mn-ea"/>
                <a:sym typeface="+mn-lt"/>
              </a:rPr>
              <a:t>君之一悟，俗之一改也。其</a:t>
            </a:r>
            <a:r>
              <a:rPr sz="2400" b="1">
                <a:solidFill>
                  <a:srgbClr val="FF0000"/>
                </a:solidFill>
                <a:latin typeface="微软雅黑" panose="020b0503020204020204" charset="-122"/>
                <a:ea typeface="微软雅黑" panose="020b0503020204020204" charset="-122"/>
                <a:cs typeface="+mn-ea"/>
                <a:sym typeface="+mn-lt"/>
              </a:rPr>
              <a:t>存君</a:t>
            </a:r>
            <a:r>
              <a:rPr sz="2400" b="1">
                <a:latin typeface="微软雅黑" panose="020b0503020204020204" charset="-122"/>
                <a:ea typeface="微软雅黑" panose="020b0503020204020204" charset="-122"/>
                <a:cs typeface="+mn-ea"/>
                <a:sym typeface="+mn-lt"/>
              </a:rPr>
              <a:t>兴国而欲</a:t>
            </a:r>
            <a:r>
              <a:rPr sz="2400" b="1">
                <a:solidFill>
                  <a:srgbClr val="FF0000"/>
                </a:solidFill>
                <a:latin typeface="微软雅黑" panose="020b0503020204020204" charset="-122"/>
                <a:ea typeface="微软雅黑" panose="020b0503020204020204" charset="-122"/>
                <a:cs typeface="+mn-ea"/>
                <a:sym typeface="+mn-lt"/>
              </a:rPr>
              <a:t>反</a:t>
            </a:r>
            <a:r>
              <a:rPr lang="zh-CN" sz="2400" b="1">
                <a:solidFill>
                  <a:srgbClr val="FF0000"/>
                </a:solidFill>
                <a:latin typeface="微软雅黑" panose="020b0503020204020204" charset="-122"/>
                <a:ea typeface="微软雅黑" panose="020b0503020204020204" charset="-122"/>
                <a:cs typeface="+mn-ea"/>
                <a:sym typeface="+mn-lt"/>
              </a:rPr>
              <a:t>覆</a:t>
            </a:r>
            <a:r>
              <a:rPr sz="2400" b="1">
                <a:latin typeface="微软雅黑" panose="020b0503020204020204" charset="-122"/>
                <a:ea typeface="微软雅黑" panose="020b0503020204020204" charset="-122"/>
                <a:cs typeface="+mn-ea"/>
                <a:sym typeface="+mn-lt"/>
              </a:rPr>
              <a:t>之，一篇之中三致志焉。然终无可奈何，故不可以反。卒以此见怀王之终不悟也。</a:t>
            </a:r>
          </a:p>
        </p:txBody>
      </p:sp>
      <p:sp>
        <p:nvSpPr>
          <p:cNvPr id="22" name="文本框 21"/>
          <p:cNvSpPr txBox="1"/>
          <p:nvPr/>
        </p:nvSpPr>
        <p:spPr>
          <a:xfrm>
            <a:off x="650240"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latin typeface="微软雅黑" panose="020b0503020204020204" charset="-122"/>
                <a:ea typeface="微软雅黑" panose="020b0503020204020204" charset="-122"/>
                <a:cs typeface="+mn-ea"/>
                <a:sym typeface="+mn-lt"/>
              </a:rPr>
              <a:t>第八段</a:t>
            </a:r>
          </a:p>
        </p:txBody>
      </p:sp>
      <p:sp>
        <p:nvSpPr>
          <p:cNvPr id="4" name="文本框 3"/>
          <p:cNvSpPr txBox="1"/>
          <p:nvPr/>
        </p:nvSpPr>
        <p:spPr>
          <a:xfrm>
            <a:off x="1884680" y="3095625"/>
            <a:ext cx="9571355" cy="3192780"/>
          </a:xfrm>
          <a:prstGeom prst="rect">
            <a:avLst/>
          </a:prstGeom>
          <a:noFill/>
        </p:spPr>
        <p:txBody>
          <a:bodyPr wrap="square" rtlCol="0">
            <a:spAutoFit/>
          </a:bodyPr>
          <a:lstStyle/>
          <a:p>
            <a:pPr>
              <a:lnSpc>
                <a:spcPct val="120000"/>
              </a:lnSpc>
            </a:pPr>
            <a:r>
              <a:rPr lang="zh-CN" altLang="en-US" sz="2400" b="1">
                <a:solidFill>
                  <a:srgbClr val="C00000"/>
                </a:solidFill>
                <a:latin typeface="楷体_GB2312" panose="02010609030101010101" charset="-122"/>
                <a:ea typeface="楷体_GB2312" panose="02010609030101010101" charset="-122"/>
              </a:rPr>
              <a:t>译文：怀王的长子顷襄王即位，任用他的弟弟子兰为令尹。楚国人都抱怨子兰，因为他劝怀王入秦而最终未能回来。屈原也为此怨恨子兰，虽然流放在外，仍然眷恋着楚国，心里挂念着怀王，念念不忘返回朝廷。他希望国君总有一天醒悟，世俗总有一天改变。屈原关怀君王，想振兴国家改变楚国的形势，一篇作品中再三表现出来这种想法。然而终于无可奈何，所以不能够返回朝廷。由此可以看出怀王始终没有觉悟啊。</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0" y="1363980"/>
            <a:ext cx="12192000" cy="4396105"/>
          </a:xfrm>
          <a:prstGeom prst="rect">
            <a:avLst/>
          </a:prstGeom>
          <a:solidFill>
            <a:srgbClr val="E6DFD7">
              <a:alpha val="4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1" name="图片 20" descr="nvcncvncn"/>
          <p:cNvPicPr>
            <a:picLocks noChangeAspect="1"/>
          </p:cNvPicPr>
          <p:nvPr/>
        </p:nvPicPr>
        <p:blipFill>
          <a:blip r:embed="rId3"/>
          <a:stretch>
            <a:fillRect/>
          </a:stretch>
        </p:blipFill>
        <p:spPr>
          <a:xfrm>
            <a:off x="466725" y="368300"/>
            <a:ext cx="874395" cy="874395"/>
          </a:xfrm>
          <a:prstGeom prst="rect">
            <a:avLst/>
          </a:prstGeom>
        </p:spPr>
      </p:pic>
      <p:sp>
        <p:nvSpPr>
          <p:cNvPr id="22" name="文本框 21"/>
          <p:cNvSpPr txBox="1"/>
          <p:nvPr/>
        </p:nvSpPr>
        <p:spPr>
          <a:xfrm>
            <a:off x="1506220" y="489585"/>
            <a:ext cx="1899920" cy="583565"/>
          </a:xfrm>
          <a:prstGeom prst="rect">
            <a:avLst/>
          </a:prstGeom>
          <a:noFill/>
        </p:spPr>
        <p:txBody>
          <a:bodyPr wrap="square" rtlCol="0">
            <a:spAutoFit/>
          </a:bodyPr>
          <a:lstStyle/>
          <a:p>
            <a:r>
              <a:rPr lang="zh-CN" altLang="en-US" sz="3200" b="1">
                <a:solidFill>
                  <a:srgbClr val="372314"/>
                </a:solidFill>
                <a:cs typeface="+mn-ea"/>
                <a:sym typeface="+mn-lt"/>
              </a:rPr>
              <a:t>走近作者</a:t>
            </a:r>
          </a:p>
        </p:txBody>
      </p:sp>
      <p:pic>
        <p:nvPicPr>
          <p:cNvPr id="25" name="图片 24" descr="sdgg"/>
          <p:cNvPicPr>
            <a:picLocks noChangeAspect="1"/>
          </p:cNvPicPr>
          <p:nvPr/>
        </p:nvPicPr>
        <p:blipFill>
          <a:blip r:embed="rId4"/>
          <a:srcRect t="31692"/>
          <a:stretch>
            <a:fillRect/>
          </a:stretch>
        </p:blipFill>
        <p:spPr>
          <a:xfrm>
            <a:off x="7823835" y="-1270"/>
            <a:ext cx="4387850" cy="1828800"/>
          </a:xfrm>
          <a:prstGeom prst="rect">
            <a:avLst/>
          </a:prstGeom>
        </p:spPr>
      </p:pic>
      <p:sp>
        <p:nvSpPr>
          <p:cNvPr id="18" name="文本框 17"/>
          <p:cNvSpPr txBox="1"/>
          <p:nvPr/>
        </p:nvSpPr>
        <p:spPr>
          <a:xfrm>
            <a:off x="3616960" y="1566545"/>
            <a:ext cx="8193405" cy="3928110"/>
          </a:xfrm>
          <a:prstGeom prst="rect">
            <a:avLst/>
          </a:prstGeom>
          <a:noFill/>
          <a:ln w="9525">
            <a:noFill/>
          </a:ln>
        </p:spPr>
        <p:txBody>
          <a:bodyPr wrap="square" anchor="t">
            <a:spAutoFit/>
          </a:bodyPr>
          <a:lstStyle/>
          <a:p>
            <a:pPr>
              <a:lnSpc>
                <a:spcPct val="130000"/>
              </a:lnSpc>
            </a:pPr>
            <a:r>
              <a:rPr sz="2400" b="1">
                <a:solidFill>
                  <a:schemeClr val="tx1"/>
                </a:solidFill>
                <a:latin typeface="宋体" panose="02010600030101010101" pitchFamily="2" charset="-122"/>
                <a:ea typeface="宋体" pitchFamily="2" charset="-122"/>
                <a:cs typeface="宋体" panose="02010600030101010101" pitchFamily="2" charset="-122"/>
                <a:sym typeface="+mn-lt"/>
              </a:rPr>
              <a:t>司马迁</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字子长</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夏阳</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今陕西韩城</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人</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西汉历史学家。司马迁10岁开始学习古文书传。20岁</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从京师长安南下漫游</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遍及江淮流域和中原一带</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所到之处考察风俗</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采集传说。后不久</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仕为郎中</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成为汉武帝的侍卫和扈从</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多次随驾西巡</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司马迁继承其父</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亲的职位任</a:t>
            </a:r>
            <a:r>
              <a:rPr sz="2400" b="1">
                <a:solidFill>
                  <a:schemeClr val="tx1"/>
                </a:solidFill>
                <a:latin typeface="宋体" panose="02010600030101010101" pitchFamily="2" charset="-122"/>
                <a:ea typeface="宋体" pitchFamily="2" charset="-122"/>
                <a:cs typeface="宋体" panose="02010600030101010101" pitchFamily="2" charset="-122"/>
                <a:sym typeface="+mn-lt"/>
              </a:rPr>
              <a:t>太史令</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职掌天时星历</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管理皇家图籍。</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后来</a:t>
            </a:r>
            <a:r>
              <a:rPr sz="2400" b="1">
                <a:solidFill>
                  <a:schemeClr val="tx1"/>
                </a:solidFill>
                <a:latin typeface="宋体" panose="02010600030101010101" pitchFamily="2" charset="-122"/>
                <a:ea typeface="宋体" pitchFamily="2" charset="-122"/>
                <a:cs typeface="宋体" panose="02010600030101010101" pitchFamily="2" charset="-122"/>
                <a:sym typeface="+mn-lt"/>
              </a:rPr>
              <a:t>司马迁开始撰写《史记</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》。不久李陵兵败，</a:t>
            </a:r>
            <a:r>
              <a:rPr sz="2400" b="1">
                <a:solidFill>
                  <a:schemeClr val="tx1"/>
                </a:solidFill>
                <a:latin typeface="宋体" panose="02010600030101010101" pitchFamily="2" charset="-122"/>
                <a:ea typeface="宋体" pitchFamily="2" charset="-122"/>
                <a:cs typeface="宋体" panose="02010600030101010101" pitchFamily="2" charset="-122"/>
                <a:sym typeface="+mn-lt"/>
              </a:rPr>
              <a:t>司马迁为李陵辩护</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触怒汉武帝,下狱受腐刑。后获赦出狱</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为中书令</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发</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奋</a:t>
            </a:r>
            <a:r>
              <a:rPr sz="2400" b="1">
                <a:solidFill>
                  <a:schemeClr val="tx1"/>
                </a:solidFill>
                <a:latin typeface="宋体" panose="02010600030101010101" pitchFamily="2" charset="-122"/>
                <a:ea typeface="宋体" pitchFamily="2" charset="-122"/>
                <a:cs typeface="宋体" panose="02010600030101010101" pitchFamily="2" charset="-122"/>
                <a:sym typeface="+mn-lt"/>
              </a:rPr>
              <a:t>著书</a:t>
            </a:r>
            <a:r>
              <a:rPr lang="zh-CN" sz="2400" b="1">
                <a:solidFill>
                  <a:schemeClr val="tx1"/>
                </a:solidFill>
                <a:latin typeface="宋体" panose="02010600030101010101" pitchFamily="2" charset="-122"/>
                <a:ea typeface="宋体" pitchFamily="2" charset="-122"/>
                <a:cs typeface="宋体" panose="02010600030101010101" pitchFamily="2" charset="-122"/>
                <a:sym typeface="+mn-lt"/>
              </a:rPr>
              <a:t>，</a:t>
            </a:r>
            <a:r>
              <a:rPr sz="2400" b="1">
                <a:solidFill>
                  <a:schemeClr val="tx1"/>
                </a:solidFill>
                <a:latin typeface="宋体" panose="02010600030101010101" pitchFamily="2" charset="-122"/>
                <a:ea typeface="宋体" pitchFamily="2" charset="-122"/>
                <a:cs typeface="宋体" panose="02010600030101010101" pitchFamily="2" charset="-122"/>
                <a:sym typeface="+mn-lt"/>
              </a:rPr>
              <a:t>最后完成了《史记》的撰写和润饰。</a:t>
            </a:r>
          </a:p>
        </p:txBody>
      </p:sp>
      <p:pic>
        <p:nvPicPr>
          <p:cNvPr id="2" name="图片 1"/>
          <p:cNvPicPr>
            <a:picLocks noChangeAspect="1"/>
          </p:cNvPicPr>
          <p:nvPr/>
        </p:nvPicPr>
        <p:blipFill>
          <a:blip r:embed="rId5"/>
          <a:srcRect l="6000" r="21958"/>
          <a:stretch>
            <a:fillRect/>
          </a:stretch>
        </p:blipFill>
        <p:spPr>
          <a:xfrm>
            <a:off x="194310" y="1363980"/>
            <a:ext cx="3212465" cy="4396105"/>
          </a:xfrm>
          <a:prstGeom prst="rect">
            <a:avLst/>
          </a:prstGeom>
        </p:spPr>
      </p:pic>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673225" y="389255"/>
            <a:ext cx="10013950" cy="601916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254000" y="1577340"/>
            <a:ext cx="1796415" cy="3844290"/>
          </a:xfrm>
          <a:prstGeom prst="rect">
            <a:avLst/>
          </a:prstGeom>
        </p:spPr>
      </p:pic>
      <p:sp>
        <p:nvSpPr>
          <p:cNvPr id="100" name="文本框 99"/>
          <p:cNvSpPr txBox="1"/>
          <p:nvPr/>
        </p:nvSpPr>
        <p:spPr>
          <a:xfrm>
            <a:off x="1894205" y="412115"/>
            <a:ext cx="9571990" cy="2489200"/>
          </a:xfrm>
          <a:prstGeom prst="rect">
            <a:avLst/>
          </a:prstGeom>
          <a:noFill/>
          <a:ln w="9525">
            <a:noFill/>
          </a:ln>
        </p:spPr>
        <p:txBody>
          <a:bodyPr wrap="square" anchor="t">
            <a:spAutoFit/>
          </a:bodyPr>
          <a:lstStyle/>
          <a:p>
            <a:pPr>
              <a:lnSpc>
                <a:spcPct val="130000"/>
              </a:lnSpc>
            </a:pPr>
            <a:r>
              <a:rPr sz="2400" b="1">
                <a:latin typeface="微软雅黑" panose="020b0503020204020204" charset="-122"/>
                <a:ea typeface="微软雅黑" panose="020b0503020204020204" charset="-122"/>
                <a:cs typeface="+mn-ea"/>
                <a:sym typeface="+mn-lt"/>
              </a:rPr>
              <a:t>人君</a:t>
            </a:r>
            <a:r>
              <a:rPr sz="2400" b="1">
                <a:solidFill>
                  <a:srgbClr val="FF0000"/>
                </a:solidFill>
                <a:latin typeface="微软雅黑" panose="020b0503020204020204" charset="-122"/>
                <a:ea typeface="微软雅黑" panose="020b0503020204020204" charset="-122"/>
                <a:cs typeface="+mn-ea"/>
                <a:sym typeface="+mn-lt"/>
              </a:rPr>
              <a:t>无</a:t>
            </a:r>
            <a:r>
              <a:rPr sz="2400" b="1">
                <a:latin typeface="微软雅黑" panose="020b0503020204020204" charset="-122"/>
                <a:ea typeface="微软雅黑" panose="020b0503020204020204" charset="-122"/>
                <a:cs typeface="+mn-ea"/>
                <a:sym typeface="+mn-lt"/>
              </a:rPr>
              <a:t>愚智贤不肖，莫不欲求忠以</a:t>
            </a:r>
            <a:r>
              <a:rPr sz="2400" b="1">
                <a:solidFill>
                  <a:srgbClr val="FF0000"/>
                </a:solidFill>
                <a:latin typeface="微软雅黑" panose="020b0503020204020204" charset="-122"/>
                <a:ea typeface="微软雅黑" panose="020b0503020204020204" charset="-122"/>
                <a:cs typeface="+mn-ea"/>
                <a:sym typeface="+mn-lt"/>
              </a:rPr>
              <a:t>自为</a:t>
            </a:r>
            <a:r>
              <a:rPr sz="2400" b="1">
                <a:latin typeface="微软雅黑" panose="020b0503020204020204" charset="-122"/>
                <a:ea typeface="微软雅黑" panose="020b0503020204020204" charset="-122"/>
                <a:cs typeface="+mn-ea"/>
                <a:sym typeface="+mn-lt"/>
              </a:rPr>
              <a:t>，举贤以</a:t>
            </a:r>
            <a:r>
              <a:rPr sz="2400" b="1">
                <a:solidFill>
                  <a:srgbClr val="FF0000"/>
                </a:solidFill>
                <a:latin typeface="微软雅黑" panose="020b0503020204020204" charset="-122"/>
                <a:ea typeface="微软雅黑" panose="020b0503020204020204" charset="-122"/>
                <a:cs typeface="+mn-ea"/>
                <a:sym typeface="+mn-lt"/>
              </a:rPr>
              <a:t>自佐</a:t>
            </a:r>
            <a:r>
              <a:rPr sz="2400" b="1">
                <a:latin typeface="微软雅黑" panose="020b0503020204020204" charset="-122"/>
                <a:ea typeface="微软雅黑" panose="020b0503020204020204" charset="-122"/>
                <a:cs typeface="+mn-ea"/>
                <a:sym typeface="+mn-lt"/>
              </a:rPr>
              <a:t>。然亡国破家</a:t>
            </a:r>
            <a:r>
              <a:rPr sz="2400" b="1">
                <a:solidFill>
                  <a:srgbClr val="FF0000"/>
                </a:solidFill>
                <a:latin typeface="微软雅黑" panose="020b0503020204020204" charset="-122"/>
                <a:ea typeface="微软雅黑" panose="020b0503020204020204" charset="-122"/>
                <a:cs typeface="+mn-ea"/>
                <a:sym typeface="+mn-lt"/>
              </a:rPr>
              <a:t>相随属</a:t>
            </a:r>
            <a:r>
              <a:rPr sz="2400" b="1">
                <a:latin typeface="微软雅黑" panose="020b0503020204020204" charset="-122"/>
                <a:ea typeface="微软雅黑" panose="020b0503020204020204" charset="-122"/>
                <a:cs typeface="+mn-ea"/>
                <a:sym typeface="+mn-lt"/>
              </a:rPr>
              <a:t>，而圣君治国</a:t>
            </a:r>
            <a:r>
              <a:rPr sz="2400" b="1">
                <a:solidFill>
                  <a:srgbClr val="FF0000"/>
                </a:solidFill>
                <a:latin typeface="微软雅黑" panose="020b0503020204020204" charset="-122"/>
                <a:ea typeface="微软雅黑" panose="020b0503020204020204" charset="-122"/>
                <a:cs typeface="+mn-ea"/>
                <a:sym typeface="+mn-lt"/>
              </a:rPr>
              <a:t>累世</a:t>
            </a:r>
            <a:r>
              <a:rPr sz="2400" b="1">
                <a:latin typeface="微软雅黑" panose="020b0503020204020204" charset="-122"/>
                <a:ea typeface="微软雅黑" panose="020b0503020204020204" charset="-122"/>
                <a:cs typeface="+mn-ea"/>
                <a:sym typeface="+mn-lt"/>
              </a:rPr>
              <a:t>而不见者，其所谓忠者不忠，而所谓贤者不贤也。怀王</a:t>
            </a:r>
            <a:r>
              <a:rPr sz="2400" b="1">
                <a:solidFill>
                  <a:srgbClr val="FF0000"/>
                </a:solidFill>
                <a:latin typeface="微软雅黑" panose="020b0503020204020204" charset="-122"/>
                <a:ea typeface="微软雅黑" panose="020b0503020204020204" charset="-122"/>
                <a:cs typeface="+mn-ea"/>
                <a:sym typeface="+mn-lt"/>
              </a:rPr>
              <a:t>以</a:t>
            </a:r>
            <a:r>
              <a:rPr sz="2400" b="1">
                <a:latin typeface="微软雅黑" panose="020b0503020204020204" charset="-122"/>
                <a:ea typeface="微软雅黑" panose="020b0503020204020204" charset="-122"/>
                <a:cs typeface="+mn-ea"/>
                <a:sym typeface="+mn-lt"/>
              </a:rPr>
              <a:t>不知忠臣之分，故内惑于郑袖，外欺于张仪，疏屈平而信上官大夫、令尹子兰，兵挫地削，亡其六郡，身客死于秦，为天下笑</a:t>
            </a:r>
            <a:r>
              <a:rPr lang="zh-CN" sz="2400" b="1">
                <a:latin typeface="微软雅黑" panose="020b0503020204020204" charset="-122"/>
                <a:ea typeface="微软雅黑" panose="020b0503020204020204" charset="-122"/>
                <a:cs typeface="+mn-ea"/>
                <a:sym typeface="+mn-lt"/>
              </a:rPr>
              <a:t>。</a:t>
            </a:r>
            <a:r>
              <a:rPr sz="2400" b="1">
                <a:latin typeface="微软雅黑" panose="020b0503020204020204" charset="-122"/>
                <a:ea typeface="微软雅黑" panose="020b0503020204020204" charset="-122"/>
                <a:cs typeface="+mn-ea"/>
                <a:sym typeface="+mn-lt"/>
              </a:rPr>
              <a:t>此不知人之祸也。</a:t>
            </a:r>
          </a:p>
        </p:txBody>
      </p:sp>
      <p:sp>
        <p:nvSpPr>
          <p:cNvPr id="22" name="文本框 21"/>
          <p:cNvSpPr txBox="1"/>
          <p:nvPr/>
        </p:nvSpPr>
        <p:spPr>
          <a:xfrm>
            <a:off x="650240" y="2087880"/>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latin typeface="微软雅黑" panose="020b0503020204020204" charset="-122"/>
                <a:ea typeface="微软雅黑" panose="020b0503020204020204" charset="-122"/>
                <a:cs typeface="+mn-ea"/>
                <a:sym typeface="+mn-lt"/>
              </a:rPr>
              <a:t>第八段</a:t>
            </a:r>
          </a:p>
        </p:txBody>
      </p:sp>
      <p:sp>
        <p:nvSpPr>
          <p:cNvPr id="4" name="文本框 3"/>
          <p:cNvSpPr txBox="1"/>
          <p:nvPr/>
        </p:nvSpPr>
        <p:spPr>
          <a:xfrm>
            <a:off x="1884680" y="3020060"/>
            <a:ext cx="9571355" cy="3192780"/>
          </a:xfrm>
          <a:prstGeom prst="rect">
            <a:avLst/>
          </a:prstGeom>
          <a:noFill/>
        </p:spPr>
        <p:txBody>
          <a:bodyPr wrap="square" rtlCol="0">
            <a:spAutoFit/>
          </a:bodyPr>
          <a:lstStyle/>
          <a:p>
            <a:pPr>
              <a:lnSpc>
                <a:spcPct val="120000"/>
              </a:lnSpc>
            </a:pPr>
            <a:r>
              <a:rPr lang="zh-CN" altLang="en-US" sz="2400" b="1">
                <a:solidFill>
                  <a:srgbClr val="C00000"/>
                </a:solidFill>
                <a:latin typeface="楷体_GB2312" panose="02010609030101010101" charset="-122"/>
                <a:ea typeface="楷体_GB2312" panose="02010609030101010101" charset="-122"/>
              </a:rPr>
              <a:t>译文：国君无论愚笨或明智、贤明或昏庸，没有不想求得忠臣来帮助自己，选拔贤才来辅助自己的。然而国破家亡的事接连发生，而圣明君主治理好国家的多少世代也没有出现，这是因为所谓忠臣并不忠，所谓贤臣并不贤。怀王因为不明白忠臣的职分，所以在内被郑袖所迷惑，在外被张仪所欺骗，疏远屈原而信任上官大夫和令尹子兰，军队被挫败，土地被削减，失去了六个郡，自己也被扣留死在秦国，为天下人所耻笑。这是不了解人的祸害。</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1673225" y="389255"/>
            <a:ext cx="10013950" cy="6019165"/>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descr="sfgfsg"/>
          <p:cNvPicPr>
            <a:picLocks noChangeAspect="1"/>
          </p:cNvPicPr>
          <p:nvPr/>
        </p:nvPicPr>
        <p:blipFill>
          <a:blip r:embed="rId2"/>
          <a:stretch>
            <a:fillRect/>
          </a:stretch>
        </p:blipFill>
        <p:spPr>
          <a:xfrm>
            <a:off x="254000" y="1577340"/>
            <a:ext cx="1796415" cy="3844290"/>
          </a:xfrm>
          <a:prstGeom prst="rect">
            <a:avLst/>
          </a:prstGeom>
        </p:spPr>
      </p:pic>
      <p:sp>
        <p:nvSpPr>
          <p:cNvPr id="100" name="文本框 99"/>
          <p:cNvSpPr txBox="1"/>
          <p:nvPr/>
        </p:nvSpPr>
        <p:spPr>
          <a:xfrm>
            <a:off x="1894205" y="681990"/>
            <a:ext cx="9571990" cy="1529715"/>
          </a:xfrm>
          <a:prstGeom prst="rect">
            <a:avLst/>
          </a:prstGeom>
          <a:noFill/>
          <a:ln w="9525">
            <a:noFill/>
          </a:ln>
        </p:spPr>
        <p:txBody>
          <a:bodyPr wrap="square" anchor="t">
            <a:spAutoFit/>
          </a:bodyPr>
          <a:lstStyle/>
          <a:p>
            <a:pPr>
              <a:lnSpc>
                <a:spcPct val="130000"/>
              </a:lnSpc>
            </a:pPr>
            <a:r>
              <a:rPr sz="2400" b="1">
                <a:solidFill>
                  <a:srgbClr val="FF0000"/>
                </a:solidFill>
                <a:latin typeface="微软雅黑" panose="020b0503020204020204" charset="-122"/>
                <a:ea typeface="微软雅黑" panose="020b0503020204020204" charset="-122"/>
                <a:cs typeface="+mn-ea"/>
                <a:sym typeface="+mn-lt"/>
              </a:rPr>
              <a:t>《易》曰：“井渫不食，为我心恻，可以汲。王明，并受其福。”王之不明，岂足福哉！</a:t>
            </a:r>
            <a:r>
              <a:rPr sz="2400" b="1">
                <a:latin typeface="微软雅黑" panose="020b0503020204020204" charset="-122"/>
                <a:ea typeface="微软雅黑" panose="020b0503020204020204" charset="-122"/>
                <a:cs typeface="+mn-ea"/>
                <a:sym typeface="+mn-lt"/>
              </a:rPr>
              <a:t>令尹子兰闻之，大怒。卒使上官大夫</a:t>
            </a:r>
            <a:r>
              <a:rPr sz="2400" b="1">
                <a:solidFill>
                  <a:srgbClr val="FF0000"/>
                </a:solidFill>
                <a:latin typeface="微软雅黑" panose="020b0503020204020204" charset="-122"/>
                <a:ea typeface="微软雅黑" panose="020b0503020204020204" charset="-122"/>
                <a:cs typeface="+mn-ea"/>
                <a:sym typeface="+mn-lt"/>
              </a:rPr>
              <a:t>短</a:t>
            </a:r>
            <a:r>
              <a:rPr sz="2400" b="1">
                <a:latin typeface="微软雅黑" panose="020b0503020204020204" charset="-122"/>
                <a:ea typeface="微软雅黑" panose="020b0503020204020204" charset="-122"/>
                <a:cs typeface="+mn-ea"/>
                <a:sym typeface="+mn-lt"/>
              </a:rPr>
              <a:t>屈原于顷襄王。顷襄王怒而</a:t>
            </a:r>
            <a:r>
              <a:rPr sz="2400" b="1">
                <a:solidFill>
                  <a:srgbClr val="FF0000"/>
                </a:solidFill>
                <a:latin typeface="微软雅黑" panose="020b0503020204020204" charset="-122"/>
                <a:ea typeface="微软雅黑" panose="020b0503020204020204" charset="-122"/>
                <a:cs typeface="+mn-ea"/>
                <a:sym typeface="+mn-lt"/>
              </a:rPr>
              <a:t>迁</a:t>
            </a:r>
            <a:r>
              <a:rPr sz="2400" b="1">
                <a:latin typeface="微软雅黑" panose="020b0503020204020204" charset="-122"/>
                <a:ea typeface="微软雅黑" panose="020b0503020204020204" charset="-122"/>
                <a:cs typeface="+mn-ea"/>
                <a:sym typeface="+mn-lt"/>
              </a:rPr>
              <a:t>之。</a:t>
            </a:r>
          </a:p>
        </p:txBody>
      </p:sp>
      <p:sp>
        <p:nvSpPr>
          <p:cNvPr id="22" name="文本框 21"/>
          <p:cNvSpPr txBox="1"/>
          <p:nvPr/>
        </p:nvSpPr>
        <p:spPr>
          <a:xfrm>
            <a:off x="650240" y="2141855"/>
            <a:ext cx="547370" cy="1863090"/>
          </a:xfrm>
          <a:prstGeom prst="rect">
            <a:avLst/>
          </a:prstGeom>
          <a:noFill/>
        </p:spPr>
        <p:txBody>
          <a:bodyPr wrap="square" rtlCol="0">
            <a:spAutoFit/>
          </a:bodyPr>
          <a:lstStyle/>
          <a:p>
            <a:pPr algn="dist">
              <a:lnSpc>
                <a:spcPct val="120000"/>
              </a:lnSpc>
            </a:pPr>
            <a:r>
              <a:rPr lang="zh-CN" altLang="en-US" sz="3200" b="1">
                <a:solidFill>
                  <a:srgbClr val="372314"/>
                </a:solidFill>
                <a:latin typeface="微软雅黑" panose="020b0503020204020204" charset="-122"/>
                <a:ea typeface="微软雅黑" panose="020b0503020204020204" charset="-122"/>
                <a:cs typeface="+mn-ea"/>
                <a:sym typeface="+mn-lt"/>
              </a:rPr>
              <a:t>第九段</a:t>
            </a:r>
          </a:p>
        </p:txBody>
      </p:sp>
      <p:sp>
        <p:nvSpPr>
          <p:cNvPr id="4" name="文本框 3"/>
          <p:cNvSpPr txBox="1"/>
          <p:nvPr/>
        </p:nvSpPr>
        <p:spPr>
          <a:xfrm>
            <a:off x="1884680" y="3020060"/>
            <a:ext cx="9571355" cy="2306320"/>
          </a:xfrm>
          <a:prstGeom prst="rect">
            <a:avLst/>
          </a:prstGeom>
          <a:noFill/>
        </p:spPr>
        <p:txBody>
          <a:bodyPr wrap="square" rtlCol="0">
            <a:spAutoFit/>
          </a:bodyPr>
          <a:lstStyle/>
          <a:p>
            <a:pPr>
              <a:lnSpc>
                <a:spcPct val="120000"/>
              </a:lnSpc>
            </a:pPr>
            <a:r>
              <a:rPr lang="zh-CN" altLang="en-US" sz="2400" b="1">
                <a:solidFill>
                  <a:srgbClr val="C00000"/>
                </a:solidFill>
                <a:latin typeface="楷体_GB2312" panose="02010609030101010101" charset="-122"/>
                <a:ea typeface="楷体_GB2312" panose="02010609030101010101" charset="-122"/>
              </a:rPr>
              <a:t>译文：《易经》说：“井淘干净了，还没有人喝井里的水，使我心里难过，因为井水是供人汲取饮用的。君王贤明，天下人都能得福。”君王不贤明，难道还谈得上福吗！令尹子兰得知屈原怨恨他，非常愤怒，终于让上官大夫在顷襄王面前说屈原的坏话。顷襄王发怒，就放逐了屈原。</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211455" y="161290"/>
            <a:ext cx="874395" cy="874395"/>
          </a:xfrm>
          <a:prstGeom prst="rect">
            <a:avLst/>
          </a:prstGeom>
        </p:spPr>
      </p:pic>
      <p:sp>
        <p:nvSpPr>
          <p:cNvPr id="22" name="文本框 21"/>
          <p:cNvSpPr txBox="1"/>
          <p:nvPr/>
        </p:nvSpPr>
        <p:spPr>
          <a:xfrm>
            <a:off x="1361440" y="368300"/>
            <a:ext cx="223075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文段解读</a:t>
            </a:r>
          </a:p>
        </p:txBody>
      </p:sp>
      <p:grpSp>
        <p:nvGrpSpPr>
          <p:cNvPr id="5" name="组合 4"/>
          <p:cNvGrpSpPr/>
          <p:nvPr/>
        </p:nvGrpSpPr>
        <p:grpSpPr>
          <a:xfrm>
            <a:off x="-635" y="1242695"/>
            <a:ext cx="12192635" cy="4598670"/>
            <a:chOff x="0" y="3017"/>
            <a:chExt cx="19228" cy="6182"/>
          </a:xfrm>
        </p:grpSpPr>
        <p:pic>
          <p:nvPicPr>
            <p:cNvPr id="3" name="图片 2" descr="011f9899a9014c08452ef10e0a7b02087af4f4c4"/>
            <p:cNvPicPr>
              <a:picLocks noChangeAspect="1"/>
            </p:cNvPicPr>
            <p:nvPr/>
          </p:nvPicPr>
          <p:blipFill>
            <a:blip r:embed="rId3"/>
            <a:stretch>
              <a:fillRect/>
            </a:stretch>
          </p:blipFill>
          <p:spPr>
            <a:xfrm flipH="1">
              <a:off x="0" y="3017"/>
              <a:ext cx="9877" cy="6182"/>
            </a:xfrm>
            <a:prstGeom prst="rect">
              <a:avLst/>
            </a:prstGeom>
            <a:effectLst/>
          </p:spPr>
        </p:pic>
        <p:sp>
          <p:nvSpPr>
            <p:cNvPr id="4" name="矩形 3"/>
            <p:cNvSpPr/>
            <p:nvPr/>
          </p:nvSpPr>
          <p:spPr>
            <a:xfrm>
              <a:off x="9366" y="3017"/>
              <a:ext cx="9862" cy="6182"/>
            </a:xfrm>
            <a:prstGeom prst="rect">
              <a:avLst/>
            </a:prstGeom>
            <a:solidFill>
              <a:srgbClr val="E4E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p:cNvSpPr txBox="1"/>
          <p:nvPr/>
        </p:nvSpPr>
        <p:spPr>
          <a:xfrm>
            <a:off x="3401695" y="2111375"/>
            <a:ext cx="8497570" cy="2910205"/>
          </a:xfrm>
          <a:prstGeom prst="rect">
            <a:avLst/>
          </a:prstGeom>
          <a:noFill/>
          <a:ln w="9525">
            <a:noFill/>
          </a:ln>
        </p:spPr>
        <p:txBody>
          <a:bodyPr wrap="square" anchor="t">
            <a:spAutoFit/>
          </a:bodyPr>
          <a:lstStyle/>
          <a:p>
            <a:pPr>
              <a:lnSpc>
                <a:spcPct val="14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lt"/>
              </a:rPr>
              <a:t>8-9</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lt"/>
              </a:rPr>
              <a:t>段，</a:t>
            </a:r>
            <a:r>
              <a:rPr lang="zh-CN" altLang="en-US" sz="2400" b="1">
                <a:latin typeface="微软雅黑" panose="020b0503020204020204" charset="-122"/>
                <a:ea typeface="微软雅黑" panose="020b0503020204020204" charset="-122"/>
                <a:cs typeface="微软雅黑" panose="020b0503020204020204" charset="-122"/>
                <a:sym typeface="+mn-lt"/>
              </a:rPr>
              <a:t>叙述屈原被</a:t>
            </a:r>
            <a:r>
              <a:rPr lang="en-US" altLang="zh-CN" sz="2400" b="1">
                <a:latin typeface="微软雅黑" panose="020b0503020204020204" charset="-122"/>
                <a:ea typeface="微软雅黑" panose="020b0503020204020204" charset="-122"/>
                <a:cs typeface="微软雅黑" panose="020b0503020204020204" charset="-122"/>
                <a:sym typeface="+mn-lt"/>
              </a:rPr>
              <a:t>“</a:t>
            </a:r>
            <a:r>
              <a:rPr lang="zh-CN" altLang="en-US" sz="2400" b="1">
                <a:latin typeface="微软雅黑" panose="020b0503020204020204" charset="-122"/>
                <a:ea typeface="微软雅黑" panose="020b0503020204020204" charset="-122"/>
                <a:cs typeface="微软雅黑" panose="020b0503020204020204" charset="-122"/>
                <a:sym typeface="+mn-lt"/>
              </a:rPr>
              <a:t>迁</a:t>
            </a:r>
            <a:r>
              <a:rPr lang="en-US" altLang="zh-CN" sz="2400" b="1">
                <a:latin typeface="微软雅黑" panose="020b0503020204020204" charset="-122"/>
                <a:ea typeface="微软雅黑" panose="020b0503020204020204" charset="-122"/>
                <a:cs typeface="微软雅黑" panose="020b0503020204020204" charset="-122"/>
                <a:sym typeface="+mn-lt"/>
              </a:rPr>
              <a:t>”</a:t>
            </a:r>
            <a:r>
              <a:rPr lang="zh-CN" altLang="en-US" sz="2400" b="1">
                <a:latin typeface="微软雅黑" panose="020b0503020204020204" charset="-122"/>
                <a:ea typeface="微软雅黑" panose="020b0503020204020204" charset="-122"/>
                <a:cs typeface="微软雅黑" panose="020b0503020204020204" charset="-122"/>
                <a:sym typeface="+mn-lt"/>
              </a:rPr>
              <a:t>的过程，司马迁为屈原鸣不平。</a:t>
            </a:r>
            <a:endParaRPr lang="zh-CN" altLang="en-US" sz="2000" b="1">
              <a:latin typeface="微软雅黑" panose="020b0503020204020204" charset="-122"/>
              <a:ea typeface="微软雅黑" panose="020b0503020204020204" charset="-122"/>
              <a:cs typeface="微软雅黑" panose="020b0503020204020204" charset="-122"/>
              <a:sym typeface="+mn-lt"/>
            </a:endParaRP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①</a:t>
            </a:r>
            <a:r>
              <a:rPr lang="zh-CN" sz="2400" b="1">
                <a:latin typeface="宋体" panose="02010600030101010101" pitchFamily="2" charset="-122"/>
                <a:ea typeface="宋体" pitchFamily="2" charset="-122"/>
                <a:cs typeface="宋体" panose="02010600030101010101" pitchFamily="2" charset="-122"/>
                <a:sym typeface="+mn-lt"/>
              </a:rPr>
              <a:t>先从屈原的角度写出了他的</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衷</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与</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贤</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，阐明他与楚国命运的息息相关。</a:t>
            </a: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②又从怀王的角度，写出他的做法的结果是</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兵挫地削，亡其六郡，身死他国</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，阐明了</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不知人之祸</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带来的后果。</a:t>
            </a:r>
          </a:p>
        </p:txBody>
      </p:sp>
      <p:cxnSp>
        <p:nvCxnSpPr>
          <p:cNvPr id="6" name="直接连接符 5"/>
          <p:cNvCxnSpPr/>
          <p:nvPr/>
        </p:nvCxnSpPr>
        <p:spPr>
          <a:xfrm>
            <a:off x="3401695" y="154749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23590" y="548830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gxg"/>
          <p:cNvPicPr>
            <a:picLocks noChangeAspect="1"/>
          </p:cNvPicPr>
          <p:nvPr/>
        </p:nvPicPr>
        <p:blipFill>
          <a:blip r:embed="rId4"/>
          <a:stretch>
            <a:fillRect/>
          </a:stretch>
        </p:blipFill>
        <p:spPr>
          <a:xfrm>
            <a:off x="8373110" y="-117475"/>
            <a:ext cx="4600575" cy="19519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211455" y="161290"/>
            <a:ext cx="874395" cy="874395"/>
          </a:xfrm>
          <a:prstGeom prst="rect">
            <a:avLst/>
          </a:prstGeom>
        </p:spPr>
      </p:pic>
      <p:sp>
        <p:nvSpPr>
          <p:cNvPr id="22" name="文本框 21"/>
          <p:cNvSpPr txBox="1"/>
          <p:nvPr/>
        </p:nvSpPr>
        <p:spPr>
          <a:xfrm>
            <a:off x="1361440" y="368300"/>
            <a:ext cx="223075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文段解读</a:t>
            </a:r>
          </a:p>
        </p:txBody>
      </p:sp>
      <p:grpSp>
        <p:nvGrpSpPr>
          <p:cNvPr id="5" name="组合 4"/>
          <p:cNvGrpSpPr/>
          <p:nvPr/>
        </p:nvGrpSpPr>
        <p:grpSpPr>
          <a:xfrm>
            <a:off x="-635" y="1242695"/>
            <a:ext cx="12192635" cy="4598670"/>
            <a:chOff x="0" y="3017"/>
            <a:chExt cx="19228" cy="6182"/>
          </a:xfrm>
        </p:grpSpPr>
        <p:pic>
          <p:nvPicPr>
            <p:cNvPr id="3" name="图片 2" descr="011f9899a9014c08452ef10e0a7b02087af4f4c4"/>
            <p:cNvPicPr>
              <a:picLocks noChangeAspect="1"/>
            </p:cNvPicPr>
            <p:nvPr/>
          </p:nvPicPr>
          <p:blipFill>
            <a:blip r:embed="rId3"/>
            <a:stretch>
              <a:fillRect/>
            </a:stretch>
          </p:blipFill>
          <p:spPr>
            <a:xfrm flipH="1">
              <a:off x="0" y="3017"/>
              <a:ext cx="9877" cy="6182"/>
            </a:xfrm>
            <a:prstGeom prst="rect">
              <a:avLst/>
            </a:prstGeom>
            <a:effectLst/>
          </p:spPr>
        </p:pic>
        <p:sp>
          <p:nvSpPr>
            <p:cNvPr id="4" name="矩形 3"/>
            <p:cNvSpPr/>
            <p:nvPr/>
          </p:nvSpPr>
          <p:spPr>
            <a:xfrm>
              <a:off x="9366" y="3017"/>
              <a:ext cx="9862" cy="6182"/>
            </a:xfrm>
            <a:prstGeom prst="rect">
              <a:avLst/>
            </a:prstGeom>
            <a:solidFill>
              <a:srgbClr val="E4E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p:cNvSpPr txBox="1"/>
          <p:nvPr/>
        </p:nvSpPr>
        <p:spPr>
          <a:xfrm>
            <a:off x="3401695" y="2111375"/>
            <a:ext cx="8497570" cy="2910205"/>
          </a:xfrm>
          <a:prstGeom prst="rect">
            <a:avLst/>
          </a:prstGeom>
          <a:noFill/>
          <a:ln w="9525">
            <a:noFill/>
          </a:ln>
        </p:spPr>
        <p:txBody>
          <a:bodyPr wrap="square" anchor="t">
            <a:spAutoFit/>
          </a:bodyPr>
          <a:lstStyle/>
          <a:p>
            <a:pPr>
              <a:lnSpc>
                <a:spcPct val="14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lt"/>
              </a:rPr>
              <a:t>10</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lt"/>
              </a:rPr>
              <a:t>段，</a:t>
            </a:r>
            <a:r>
              <a:rPr lang="zh-CN" altLang="en-US" sz="2400" b="1">
                <a:latin typeface="微软雅黑" panose="020b0503020204020204" charset="-122"/>
                <a:ea typeface="微软雅黑" panose="020b0503020204020204" charset="-122"/>
                <a:cs typeface="微软雅黑" panose="020b0503020204020204" charset="-122"/>
                <a:sym typeface="+mn-lt"/>
              </a:rPr>
              <a:t>叙述屈原和渔父的两次对话。</a:t>
            </a:r>
            <a:endParaRPr lang="zh-CN" altLang="en-US" sz="2000" b="1">
              <a:latin typeface="微软雅黑" panose="020b0503020204020204" charset="-122"/>
              <a:ea typeface="微软雅黑" panose="020b0503020204020204" charset="-122"/>
              <a:cs typeface="微软雅黑" panose="020b0503020204020204" charset="-122"/>
              <a:sym typeface="+mn-lt"/>
            </a:endParaRP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①</a:t>
            </a:r>
            <a:r>
              <a:rPr lang="zh-CN" sz="2400" b="1">
                <a:latin typeface="宋体" panose="02010600030101010101" pitchFamily="2" charset="-122"/>
                <a:ea typeface="宋体" pitchFamily="2" charset="-122"/>
                <a:cs typeface="宋体" panose="02010600030101010101" pitchFamily="2" charset="-122"/>
                <a:sym typeface="+mn-lt"/>
              </a:rPr>
              <a:t>第一次，解释屈原悲剧的原因：举世混浊而我独清，众人皆醉而我独醒。</a:t>
            </a:r>
          </a:p>
          <a:p>
            <a:pPr>
              <a:lnSpc>
                <a:spcPct val="150000"/>
              </a:lnSpc>
            </a:pPr>
            <a:r>
              <a:rPr lang="zh-CN" altLang="en-US" sz="2400" b="1">
                <a:latin typeface="宋体" panose="02010600030101010101" pitchFamily="2" charset="-122"/>
                <a:ea typeface="宋体" pitchFamily="2" charset="-122"/>
                <a:cs typeface="宋体" panose="02010600030101010101" pitchFamily="2" charset="-122"/>
                <a:sym typeface="+mn-lt"/>
              </a:rPr>
              <a:t>②</a:t>
            </a:r>
            <a:r>
              <a:rPr lang="zh-CN" sz="2400" b="1">
                <a:latin typeface="宋体" panose="02010600030101010101" pitchFamily="2" charset="-122"/>
                <a:ea typeface="宋体" pitchFamily="2" charset="-122"/>
                <a:cs typeface="宋体" panose="02010600030101010101" pitchFamily="2" charset="-122"/>
                <a:sym typeface="+mn-lt"/>
              </a:rPr>
              <a:t>第二次，突出了屈原高贵品质：宁愿葬身鱼腹，也不同流合污、苟且偷生。</a:t>
            </a:r>
            <a:endParaRPr lang="zh-CN" altLang="en-US" sz="2400" b="1">
              <a:latin typeface="宋体" panose="02010600030101010101" pitchFamily="2" charset="-122"/>
              <a:ea typeface="宋体" pitchFamily="2" charset="-122"/>
              <a:cs typeface="宋体" panose="02010600030101010101" pitchFamily="2" charset="-122"/>
              <a:sym typeface="+mn-lt"/>
            </a:endParaRPr>
          </a:p>
        </p:txBody>
      </p:sp>
      <p:cxnSp>
        <p:nvCxnSpPr>
          <p:cNvPr id="6" name="直接连接符 5"/>
          <p:cNvCxnSpPr/>
          <p:nvPr/>
        </p:nvCxnSpPr>
        <p:spPr>
          <a:xfrm>
            <a:off x="3401695" y="154749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23590" y="548830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gxg"/>
          <p:cNvPicPr>
            <a:picLocks noChangeAspect="1"/>
          </p:cNvPicPr>
          <p:nvPr/>
        </p:nvPicPr>
        <p:blipFill>
          <a:blip r:embed="rId4"/>
          <a:stretch>
            <a:fillRect/>
          </a:stretch>
        </p:blipFill>
        <p:spPr>
          <a:xfrm>
            <a:off x="8373110" y="-117475"/>
            <a:ext cx="4600575" cy="19519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矩形 10"/>
          <p:cNvSpPr/>
          <p:nvPr/>
        </p:nvSpPr>
        <p:spPr>
          <a:xfrm>
            <a:off x="1405890" y="1615440"/>
            <a:ext cx="9549130" cy="4655185"/>
          </a:xfrm>
          <a:prstGeom prst="rect">
            <a:avLst/>
          </a:prstGeom>
          <a:solidFill>
            <a:srgbClr val="EFEBE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nmvnm"/>
          <p:cNvPicPr>
            <a:picLocks noChangeAspect="1"/>
          </p:cNvPicPr>
          <p:nvPr/>
        </p:nvPicPr>
        <p:blipFill>
          <a:blip r:embed="rId2"/>
          <a:srcRect r="85275"/>
          <a:stretch>
            <a:fillRect/>
          </a:stretch>
        </p:blipFill>
        <p:spPr>
          <a:xfrm>
            <a:off x="638175" y="1421765"/>
            <a:ext cx="756920" cy="5058410"/>
          </a:xfrm>
          <a:prstGeom prst="rect">
            <a:avLst/>
          </a:prstGeom>
        </p:spPr>
      </p:pic>
      <p:pic>
        <p:nvPicPr>
          <p:cNvPr id="8" name="图片 7" descr="nmvnm"/>
          <p:cNvPicPr>
            <a:picLocks noChangeAspect="1"/>
          </p:cNvPicPr>
          <p:nvPr/>
        </p:nvPicPr>
        <p:blipFill>
          <a:blip r:embed="rId2"/>
          <a:srcRect r="85275"/>
          <a:stretch>
            <a:fillRect/>
          </a:stretch>
        </p:blipFill>
        <p:spPr>
          <a:xfrm flipH="1">
            <a:off x="10927080" y="1410335"/>
            <a:ext cx="758190" cy="5070475"/>
          </a:xfrm>
          <a:prstGeom prst="rect">
            <a:avLst/>
          </a:prstGeom>
        </p:spPr>
      </p:pic>
      <p:cxnSp>
        <p:nvCxnSpPr>
          <p:cNvPr id="9" name="直接连接符 8"/>
          <p:cNvCxnSpPr/>
          <p:nvPr/>
        </p:nvCxnSpPr>
        <p:spPr>
          <a:xfrm>
            <a:off x="1395095" y="161544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06525" y="629412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394460" y="482600"/>
            <a:ext cx="9537065" cy="730885"/>
          </a:xfrm>
          <a:prstGeom prst="rect">
            <a:avLst/>
          </a:prstGeom>
          <a:noFill/>
          <a:ln w="9525">
            <a:noFill/>
          </a:ln>
        </p:spPr>
        <p:txBody>
          <a:bodyPr wrap="square" anchor="t">
            <a:spAutoFit/>
          </a:bodyPr>
          <a:lstStyle/>
          <a:p>
            <a:pPr>
              <a:lnSpc>
                <a:spcPct val="130000"/>
              </a:lnSpc>
            </a:pPr>
            <a:r>
              <a:rPr lang="zh-CN" sz="3200" b="1">
                <a:latin typeface="微软雅黑" panose="020b0503020204020204" charset="-122"/>
                <a:ea typeface="微软雅黑" panose="020b0503020204020204" charset="-122"/>
                <a:cs typeface="+mn-ea"/>
                <a:sym typeface="+mn-lt"/>
              </a:rPr>
              <a:t>分析屈原和渔父的两次对话。</a:t>
            </a:r>
          </a:p>
        </p:txBody>
      </p:sp>
      <p:sp>
        <p:nvSpPr>
          <p:cNvPr id="4" name="文本框 3"/>
          <p:cNvSpPr txBox="1"/>
          <p:nvPr/>
        </p:nvSpPr>
        <p:spPr>
          <a:xfrm>
            <a:off x="1842135" y="2199005"/>
            <a:ext cx="8716645" cy="3448685"/>
          </a:xfrm>
          <a:prstGeom prst="rect">
            <a:avLst/>
          </a:prstGeom>
          <a:noFill/>
        </p:spPr>
        <p:txBody>
          <a:bodyPr wrap="square" rtlCol="0">
            <a:spAutoFit/>
          </a:bodyPr>
          <a:lstStyle/>
          <a:p>
            <a:pPr>
              <a:lnSpc>
                <a:spcPct val="130000"/>
              </a:lnSpc>
              <a:spcAft>
                <a:spcPct val="0"/>
              </a:spcAft>
              <a:tabLst>
                <a:tab pos="1188085"/>
                <a:tab pos="2163445"/>
                <a:tab pos="3142615"/>
                <a:tab pos="4190365"/>
              </a:tabLst>
            </a:pP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明确：</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渔父和屈原的两次对同，代表两种不同的人生哲学、两种不同的品格操守、两种不同的政治取向。渔父对人生、对世事都不要太认真、太执着，最好是得过且过，随遇而安，即文中的</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en-US" sz="2400" b="1">
                <a:solidFill>
                  <a:schemeClr val="tx1"/>
                </a:solidFill>
                <a:latin typeface="楷体_GB2312" panose="02010609030101010101" charset="-122"/>
                <a:ea typeface="楷体_GB2312" panose="02010609030101010101" charset="-122"/>
                <a:cs typeface="楷体_GB2312" panose="02010609030101010101" charset="-122"/>
                <a:sym typeface="+mn-ea"/>
              </a:rPr>
              <a:t>与世推移</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en-US" sz="2400" b="1">
                <a:solidFill>
                  <a:schemeClr val="tx1"/>
                </a:solidFill>
                <a:latin typeface="楷体_GB2312" panose="02010609030101010101" charset="-122"/>
                <a:ea typeface="楷体_GB2312" panose="02010609030101010101" charset="-122"/>
                <a:cs typeface="楷体_GB2312" panose="02010609030101010101" charset="-122"/>
                <a:sym typeface="+mn-ea"/>
              </a:rPr>
              <a:t>随其流而扬起波</a:t>
            </a:r>
            <a:r>
              <a:rPr lang="en-US"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lang="zh-CN" altLang="en-US" sz="2400" b="1">
                <a:solidFill>
                  <a:schemeClr val="tx1"/>
                </a:solidFill>
                <a:latin typeface="楷体_GB2312" panose="02010609030101010101" charset="-122"/>
                <a:ea typeface="楷体_GB2312" panose="02010609030101010101" charset="-122"/>
                <a:cs typeface="楷体_GB2312" panose="02010609030101010101" charset="-122"/>
                <a:sym typeface="+mn-ea"/>
              </a:rPr>
              <a:t>。屈原则反对这种人生哲学，他认为绝对不能随波逐流，决不能同流合污，他宁可葬身鱼腹也要保持自己志洁行廉的品格。用对比的手法突出了屈原的高风亮节。</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211455" y="161290"/>
            <a:ext cx="874395" cy="874395"/>
          </a:xfrm>
          <a:prstGeom prst="rect">
            <a:avLst/>
          </a:prstGeom>
        </p:spPr>
      </p:pic>
      <p:sp>
        <p:nvSpPr>
          <p:cNvPr id="22" name="文本框 21"/>
          <p:cNvSpPr txBox="1"/>
          <p:nvPr/>
        </p:nvSpPr>
        <p:spPr>
          <a:xfrm>
            <a:off x="1361440" y="368300"/>
            <a:ext cx="223075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文段解读</a:t>
            </a:r>
          </a:p>
        </p:txBody>
      </p:sp>
      <p:grpSp>
        <p:nvGrpSpPr>
          <p:cNvPr id="5" name="组合 4"/>
          <p:cNvGrpSpPr/>
          <p:nvPr/>
        </p:nvGrpSpPr>
        <p:grpSpPr>
          <a:xfrm>
            <a:off x="-635" y="1242695"/>
            <a:ext cx="12192635" cy="4598670"/>
            <a:chOff x="0" y="3017"/>
            <a:chExt cx="19228" cy="6182"/>
          </a:xfrm>
        </p:grpSpPr>
        <p:pic>
          <p:nvPicPr>
            <p:cNvPr id="3" name="图片 2" descr="011f9899a9014c08452ef10e0a7b02087af4f4c4"/>
            <p:cNvPicPr>
              <a:picLocks noChangeAspect="1"/>
            </p:cNvPicPr>
            <p:nvPr/>
          </p:nvPicPr>
          <p:blipFill>
            <a:blip r:embed="rId3"/>
            <a:stretch>
              <a:fillRect/>
            </a:stretch>
          </p:blipFill>
          <p:spPr>
            <a:xfrm flipH="1">
              <a:off x="0" y="3017"/>
              <a:ext cx="9877" cy="6182"/>
            </a:xfrm>
            <a:prstGeom prst="rect">
              <a:avLst/>
            </a:prstGeom>
            <a:effectLst/>
          </p:spPr>
        </p:pic>
        <p:sp>
          <p:nvSpPr>
            <p:cNvPr id="4" name="矩形 3"/>
            <p:cNvSpPr/>
            <p:nvPr/>
          </p:nvSpPr>
          <p:spPr>
            <a:xfrm>
              <a:off x="9366" y="3017"/>
              <a:ext cx="9862" cy="6182"/>
            </a:xfrm>
            <a:prstGeom prst="rect">
              <a:avLst/>
            </a:prstGeom>
            <a:solidFill>
              <a:srgbClr val="E4E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p:cNvSpPr txBox="1"/>
          <p:nvPr/>
        </p:nvSpPr>
        <p:spPr>
          <a:xfrm>
            <a:off x="3401695" y="2111375"/>
            <a:ext cx="8497570" cy="1802130"/>
          </a:xfrm>
          <a:prstGeom prst="rect">
            <a:avLst/>
          </a:prstGeom>
          <a:noFill/>
          <a:ln w="9525">
            <a:noFill/>
          </a:ln>
        </p:spPr>
        <p:txBody>
          <a:bodyPr wrap="square" anchor="t">
            <a:spAutoFit/>
          </a:bodyPr>
          <a:lstStyle/>
          <a:p>
            <a:pPr>
              <a:lnSpc>
                <a:spcPct val="14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lt"/>
              </a:rPr>
              <a:t>11</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lt"/>
              </a:rPr>
              <a:t>段，</a:t>
            </a:r>
            <a:r>
              <a:rPr lang="zh-CN" altLang="en-US" sz="2400" b="1">
                <a:latin typeface="微软雅黑" panose="020b0503020204020204" charset="-122"/>
                <a:ea typeface="微软雅黑" panose="020b0503020204020204" charset="-122"/>
                <a:cs typeface="微软雅黑" panose="020b0503020204020204" charset="-122"/>
                <a:sym typeface="+mn-lt"/>
              </a:rPr>
              <a:t>写屈原对后世的影响。</a:t>
            </a:r>
            <a:endParaRPr lang="zh-CN" altLang="en-US" sz="2000" b="1">
              <a:latin typeface="微软雅黑" panose="020b0503020204020204" charset="-122"/>
              <a:ea typeface="微软雅黑" panose="020b0503020204020204" charset="-122"/>
              <a:cs typeface="微软雅黑" panose="020b0503020204020204" charset="-122"/>
              <a:sym typeface="+mn-lt"/>
            </a:endParaRPr>
          </a:p>
          <a:p>
            <a:pPr>
              <a:lnSpc>
                <a:spcPct val="150000"/>
              </a:lnSpc>
            </a:pPr>
            <a:r>
              <a:rPr lang="zh-CN" sz="2400" b="1">
                <a:latin typeface="宋体" panose="02010600030101010101" pitchFamily="2" charset="-122"/>
                <a:ea typeface="宋体" pitchFamily="2" charset="-122"/>
                <a:cs typeface="宋体" panose="02010600030101010101" pitchFamily="2" charset="-122"/>
                <a:sym typeface="+mn-lt"/>
              </a:rPr>
              <a:t>宋玉等人皆效法屈原的</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从容辞令</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，却</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终莫敢直谏</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，鲜明的对比，更突出屈原精神的可贵</a:t>
            </a:r>
            <a:r>
              <a:rPr lang="zh-CN" sz="2400" b="1">
                <a:latin typeface="宋体" panose="02010600030101010101" pitchFamily="2" charset="-122"/>
                <a:ea typeface="宋体" pitchFamily="2" charset="-122"/>
                <a:cs typeface="宋体" panose="02010600030101010101" pitchFamily="2" charset="-122"/>
                <a:sym typeface="+mn-lt"/>
              </a:rPr>
              <a:t>。</a:t>
            </a:r>
            <a:endParaRPr lang="zh-CN" altLang="en-US" sz="2400" b="1">
              <a:latin typeface="宋体" panose="02010600030101010101" pitchFamily="2" charset="-122"/>
              <a:ea typeface="宋体" pitchFamily="2" charset="-122"/>
              <a:cs typeface="宋体" panose="02010600030101010101" pitchFamily="2" charset="-122"/>
              <a:sym typeface="+mn-lt"/>
            </a:endParaRPr>
          </a:p>
        </p:txBody>
      </p:sp>
      <p:cxnSp>
        <p:nvCxnSpPr>
          <p:cNvPr id="6" name="直接连接符 5"/>
          <p:cNvCxnSpPr/>
          <p:nvPr/>
        </p:nvCxnSpPr>
        <p:spPr>
          <a:xfrm>
            <a:off x="3401695" y="154749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23590" y="548830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gxg"/>
          <p:cNvPicPr>
            <a:picLocks noChangeAspect="1"/>
          </p:cNvPicPr>
          <p:nvPr/>
        </p:nvPicPr>
        <p:blipFill>
          <a:blip r:embed="rId4"/>
          <a:stretch>
            <a:fillRect/>
          </a:stretch>
        </p:blipFill>
        <p:spPr>
          <a:xfrm>
            <a:off x="8373110" y="-117475"/>
            <a:ext cx="4600575" cy="19519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211455" y="161290"/>
            <a:ext cx="874395" cy="874395"/>
          </a:xfrm>
          <a:prstGeom prst="rect">
            <a:avLst/>
          </a:prstGeom>
        </p:spPr>
      </p:pic>
      <p:sp>
        <p:nvSpPr>
          <p:cNvPr id="22" name="文本框 21"/>
          <p:cNvSpPr txBox="1"/>
          <p:nvPr/>
        </p:nvSpPr>
        <p:spPr>
          <a:xfrm>
            <a:off x="1361440" y="368300"/>
            <a:ext cx="223075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文段解读</a:t>
            </a:r>
          </a:p>
        </p:txBody>
      </p:sp>
      <p:grpSp>
        <p:nvGrpSpPr>
          <p:cNvPr id="5" name="组合 4"/>
          <p:cNvGrpSpPr/>
          <p:nvPr/>
        </p:nvGrpSpPr>
        <p:grpSpPr>
          <a:xfrm>
            <a:off x="-635" y="1242695"/>
            <a:ext cx="12192635" cy="4598670"/>
            <a:chOff x="0" y="3017"/>
            <a:chExt cx="19228" cy="6182"/>
          </a:xfrm>
        </p:grpSpPr>
        <p:pic>
          <p:nvPicPr>
            <p:cNvPr id="3" name="图片 2" descr="011f9899a9014c08452ef10e0a7b02087af4f4c4"/>
            <p:cNvPicPr>
              <a:picLocks noChangeAspect="1"/>
            </p:cNvPicPr>
            <p:nvPr/>
          </p:nvPicPr>
          <p:blipFill>
            <a:blip r:embed="rId3"/>
            <a:stretch>
              <a:fillRect/>
            </a:stretch>
          </p:blipFill>
          <p:spPr>
            <a:xfrm flipH="1">
              <a:off x="0" y="3017"/>
              <a:ext cx="9877" cy="6182"/>
            </a:xfrm>
            <a:prstGeom prst="rect">
              <a:avLst/>
            </a:prstGeom>
            <a:effectLst/>
          </p:spPr>
        </p:pic>
        <p:sp>
          <p:nvSpPr>
            <p:cNvPr id="4" name="矩形 3"/>
            <p:cNvSpPr/>
            <p:nvPr/>
          </p:nvSpPr>
          <p:spPr>
            <a:xfrm>
              <a:off x="9366" y="3017"/>
              <a:ext cx="9862" cy="6182"/>
            </a:xfrm>
            <a:prstGeom prst="rect">
              <a:avLst/>
            </a:prstGeom>
            <a:solidFill>
              <a:srgbClr val="E4E2D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 name="文本框 1"/>
          <p:cNvSpPr txBox="1"/>
          <p:nvPr/>
        </p:nvSpPr>
        <p:spPr>
          <a:xfrm>
            <a:off x="3401695" y="2111375"/>
            <a:ext cx="8497570" cy="2910205"/>
          </a:xfrm>
          <a:prstGeom prst="rect">
            <a:avLst/>
          </a:prstGeom>
          <a:noFill/>
          <a:ln w="9525">
            <a:noFill/>
          </a:ln>
        </p:spPr>
        <p:txBody>
          <a:bodyPr wrap="square" anchor="t">
            <a:spAutoFit/>
          </a:bodyPr>
          <a:lstStyle/>
          <a:p>
            <a:pPr>
              <a:lnSpc>
                <a:spcPct val="140000"/>
              </a:lnSpc>
            </a:pPr>
            <a:r>
              <a:rPr lang="en-US" altLang="zh-CN" sz="2800" b="1">
                <a:solidFill>
                  <a:srgbClr val="FF0000"/>
                </a:solidFill>
                <a:latin typeface="微软雅黑" panose="020b0503020204020204" charset="-122"/>
                <a:ea typeface="微软雅黑" panose="020b0503020204020204" charset="-122"/>
                <a:cs typeface="微软雅黑" panose="020b0503020204020204" charset="-122"/>
                <a:sym typeface="+mn-lt"/>
              </a:rPr>
              <a:t>12</a:t>
            </a:r>
            <a:r>
              <a:rPr lang="zh-CN" altLang="en-US" sz="2800" b="1">
                <a:solidFill>
                  <a:srgbClr val="FF0000"/>
                </a:solidFill>
                <a:latin typeface="微软雅黑" panose="020b0503020204020204" charset="-122"/>
                <a:ea typeface="微软雅黑" panose="020b0503020204020204" charset="-122"/>
                <a:cs typeface="微软雅黑" panose="020b0503020204020204" charset="-122"/>
                <a:sym typeface="+mn-lt"/>
              </a:rPr>
              <a:t>段，</a:t>
            </a:r>
            <a:r>
              <a:rPr lang="zh-CN" altLang="en-US" sz="2400" b="1">
                <a:latin typeface="微软雅黑" panose="020b0503020204020204" charset="-122"/>
                <a:ea typeface="微软雅黑" panose="020b0503020204020204" charset="-122"/>
                <a:cs typeface="微软雅黑" panose="020b0503020204020204" charset="-122"/>
                <a:sym typeface="+mn-lt"/>
              </a:rPr>
              <a:t>写作者对屈原的评价。</a:t>
            </a:r>
            <a:endParaRPr lang="zh-CN" altLang="en-US" sz="2000" b="1">
              <a:latin typeface="微软雅黑" panose="020b0503020204020204" charset="-122"/>
              <a:ea typeface="微软雅黑" panose="020b0503020204020204" charset="-122"/>
              <a:cs typeface="微软雅黑" panose="020b0503020204020204" charset="-122"/>
              <a:sym typeface="+mn-lt"/>
            </a:endParaRPr>
          </a:p>
          <a:p>
            <a:pPr>
              <a:lnSpc>
                <a:spcPct val="150000"/>
              </a:lnSpc>
            </a:pP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志</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指屈原忠君爱国的思想，心系国家、希望国家繁荣富强的理想追求以及高洁不屈的品格。司马迁</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悲其志</a:t>
            </a:r>
            <a:r>
              <a:rPr lang="en-US" altLang="zh-CN" sz="2400" b="1">
                <a:latin typeface="宋体" panose="02010600030101010101" pitchFamily="2" charset="-122"/>
                <a:ea typeface="宋体" pitchFamily="2" charset="-122"/>
                <a:cs typeface="宋体" panose="02010600030101010101" pitchFamily="2" charset="-122"/>
                <a:sym typeface="+mn-lt"/>
              </a:rPr>
              <a:t>”</a:t>
            </a:r>
            <a:r>
              <a:rPr lang="zh-CN" altLang="en-US" sz="2400" b="1">
                <a:latin typeface="宋体" panose="02010600030101010101" pitchFamily="2" charset="-122"/>
                <a:ea typeface="宋体" pitchFamily="2" charset="-122"/>
                <a:cs typeface="宋体" panose="02010600030101010101" pitchFamily="2" charset="-122"/>
                <a:sym typeface="+mn-lt"/>
              </a:rPr>
              <a:t>，既是对屈原的人格和政治追求的肯定，也是对腐朽政治和黑暗社会的鞭笞。</a:t>
            </a:r>
          </a:p>
        </p:txBody>
      </p:sp>
      <p:cxnSp>
        <p:nvCxnSpPr>
          <p:cNvPr id="6" name="直接连接符 5"/>
          <p:cNvCxnSpPr/>
          <p:nvPr/>
        </p:nvCxnSpPr>
        <p:spPr>
          <a:xfrm>
            <a:off x="3401695" y="154749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3323590" y="5488305"/>
            <a:ext cx="879030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10" name="图片 9" descr="gxg"/>
          <p:cNvPicPr>
            <a:picLocks noChangeAspect="1"/>
          </p:cNvPicPr>
          <p:nvPr/>
        </p:nvPicPr>
        <p:blipFill>
          <a:blip r:embed="rId4"/>
          <a:stretch>
            <a:fillRect/>
          </a:stretch>
        </p:blipFill>
        <p:spPr>
          <a:xfrm>
            <a:off x="8373110" y="-117475"/>
            <a:ext cx="4600575" cy="1951990"/>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矩形 10"/>
          <p:cNvSpPr/>
          <p:nvPr/>
        </p:nvSpPr>
        <p:spPr>
          <a:xfrm>
            <a:off x="1405890" y="1615440"/>
            <a:ext cx="9549130" cy="4655185"/>
          </a:xfrm>
          <a:prstGeom prst="rect">
            <a:avLst/>
          </a:prstGeom>
          <a:solidFill>
            <a:srgbClr val="EFEBE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nmvnm"/>
          <p:cNvPicPr>
            <a:picLocks noChangeAspect="1"/>
          </p:cNvPicPr>
          <p:nvPr/>
        </p:nvPicPr>
        <p:blipFill>
          <a:blip r:embed="rId2"/>
          <a:srcRect r="85275"/>
          <a:stretch>
            <a:fillRect/>
          </a:stretch>
        </p:blipFill>
        <p:spPr>
          <a:xfrm>
            <a:off x="638175" y="1421765"/>
            <a:ext cx="756920" cy="5058410"/>
          </a:xfrm>
          <a:prstGeom prst="rect">
            <a:avLst/>
          </a:prstGeom>
        </p:spPr>
      </p:pic>
      <p:pic>
        <p:nvPicPr>
          <p:cNvPr id="8" name="图片 7" descr="nmvnm"/>
          <p:cNvPicPr>
            <a:picLocks noChangeAspect="1"/>
          </p:cNvPicPr>
          <p:nvPr/>
        </p:nvPicPr>
        <p:blipFill>
          <a:blip r:embed="rId2"/>
          <a:srcRect r="85275"/>
          <a:stretch>
            <a:fillRect/>
          </a:stretch>
        </p:blipFill>
        <p:spPr>
          <a:xfrm flipH="1">
            <a:off x="10927080" y="1410335"/>
            <a:ext cx="758190" cy="5070475"/>
          </a:xfrm>
          <a:prstGeom prst="rect">
            <a:avLst/>
          </a:prstGeom>
        </p:spPr>
      </p:pic>
      <p:cxnSp>
        <p:nvCxnSpPr>
          <p:cNvPr id="9" name="直接连接符 8"/>
          <p:cNvCxnSpPr/>
          <p:nvPr/>
        </p:nvCxnSpPr>
        <p:spPr>
          <a:xfrm>
            <a:off x="1395095" y="161544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06525" y="629412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394460" y="482600"/>
            <a:ext cx="9537065" cy="730885"/>
          </a:xfrm>
          <a:prstGeom prst="rect">
            <a:avLst/>
          </a:prstGeom>
          <a:noFill/>
          <a:ln w="9525">
            <a:noFill/>
          </a:ln>
        </p:spPr>
        <p:txBody>
          <a:bodyPr wrap="square" anchor="t">
            <a:spAutoFit/>
          </a:bodyPr>
          <a:lstStyle/>
          <a:p>
            <a:pPr>
              <a:lnSpc>
                <a:spcPct val="130000"/>
              </a:lnSpc>
            </a:pPr>
            <a:r>
              <a:rPr lang="zh-CN" sz="3200" b="1">
                <a:latin typeface="微软雅黑" panose="020b0503020204020204" charset="-122"/>
                <a:ea typeface="微软雅黑" panose="020b0503020204020204" charset="-122"/>
                <a:cs typeface="+mn-ea"/>
                <a:sym typeface="+mn-lt"/>
              </a:rPr>
              <a:t>屈原人物形象分析</a:t>
            </a:r>
          </a:p>
        </p:txBody>
      </p:sp>
      <p:sp>
        <p:nvSpPr>
          <p:cNvPr id="4" name="文本框 3"/>
          <p:cNvSpPr txBox="1"/>
          <p:nvPr/>
        </p:nvSpPr>
        <p:spPr>
          <a:xfrm>
            <a:off x="1985645" y="2199005"/>
            <a:ext cx="8418195" cy="3448685"/>
          </a:xfrm>
          <a:prstGeom prst="rect">
            <a:avLst/>
          </a:prstGeom>
          <a:noFill/>
        </p:spPr>
        <p:txBody>
          <a:bodyPr wrap="square" rtlCol="0">
            <a:spAutoFit/>
          </a:bodyPr>
          <a:lstStyle/>
          <a:p>
            <a:pPr>
              <a:lnSpc>
                <a:spcPct val="130000"/>
              </a:lnSpc>
              <a:spcAft>
                <a:spcPct val="0"/>
              </a:spcAft>
              <a:tabLst>
                <a:tab pos="1188085"/>
                <a:tab pos="2163445"/>
                <a:tab pos="3142615"/>
                <a:tab pos="4190365"/>
              </a:tabLst>
            </a:pP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明确：</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爱国、正直是屈原性格的主要特征。作者在表现屈原的爱国主义精神时</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把屈原的个人遭遇同整个楚国的命运紧密地结合起来,从而说明其遭遇与祖国的命运是休戚相关的</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把屈原的“眷顾楚国”同“系心怀王”紧密地结合在一起,通过他的“存君兴国”的思想集中表现他的爱国主义精神。</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屈原的正直集中体现在他敢于同邪恶势力抗争而决不妥协的斗争精神上。</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11" name="矩形 10"/>
          <p:cNvSpPr/>
          <p:nvPr/>
        </p:nvSpPr>
        <p:spPr>
          <a:xfrm>
            <a:off x="1405890" y="1615440"/>
            <a:ext cx="9549130" cy="4655185"/>
          </a:xfrm>
          <a:prstGeom prst="rect">
            <a:avLst/>
          </a:prstGeom>
          <a:solidFill>
            <a:srgbClr val="EFEBE6">
              <a:alpha val="4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descr="nmvnm"/>
          <p:cNvPicPr>
            <a:picLocks noChangeAspect="1"/>
          </p:cNvPicPr>
          <p:nvPr/>
        </p:nvPicPr>
        <p:blipFill>
          <a:blip r:embed="rId2"/>
          <a:srcRect r="85275"/>
          <a:stretch>
            <a:fillRect/>
          </a:stretch>
        </p:blipFill>
        <p:spPr>
          <a:xfrm>
            <a:off x="638175" y="1421765"/>
            <a:ext cx="756920" cy="5058410"/>
          </a:xfrm>
          <a:prstGeom prst="rect">
            <a:avLst/>
          </a:prstGeom>
        </p:spPr>
      </p:pic>
      <p:pic>
        <p:nvPicPr>
          <p:cNvPr id="8" name="图片 7" descr="nmvnm"/>
          <p:cNvPicPr>
            <a:picLocks noChangeAspect="1"/>
          </p:cNvPicPr>
          <p:nvPr/>
        </p:nvPicPr>
        <p:blipFill>
          <a:blip r:embed="rId2"/>
          <a:srcRect r="85275"/>
          <a:stretch>
            <a:fillRect/>
          </a:stretch>
        </p:blipFill>
        <p:spPr>
          <a:xfrm flipH="1">
            <a:off x="10927080" y="1410335"/>
            <a:ext cx="758190" cy="5070475"/>
          </a:xfrm>
          <a:prstGeom prst="rect">
            <a:avLst/>
          </a:prstGeom>
        </p:spPr>
      </p:pic>
      <p:cxnSp>
        <p:nvCxnSpPr>
          <p:cNvPr id="9" name="直接连接符 8"/>
          <p:cNvCxnSpPr/>
          <p:nvPr/>
        </p:nvCxnSpPr>
        <p:spPr>
          <a:xfrm>
            <a:off x="1395095" y="161544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406525" y="6294120"/>
            <a:ext cx="9525000" cy="0"/>
          </a:xfrm>
          <a:prstGeom prst="line">
            <a:avLst/>
          </a:prstGeom>
          <a:ln w="19050">
            <a:solidFill>
              <a:srgbClr val="3A1E1C"/>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394460" y="482600"/>
            <a:ext cx="9537065" cy="730885"/>
          </a:xfrm>
          <a:prstGeom prst="rect">
            <a:avLst/>
          </a:prstGeom>
          <a:noFill/>
          <a:ln w="9525">
            <a:noFill/>
          </a:ln>
        </p:spPr>
        <p:txBody>
          <a:bodyPr wrap="square" anchor="t">
            <a:spAutoFit/>
          </a:bodyPr>
          <a:lstStyle/>
          <a:p>
            <a:pPr>
              <a:lnSpc>
                <a:spcPct val="130000"/>
              </a:lnSpc>
            </a:pPr>
            <a:r>
              <a:rPr lang="zh-CN" sz="3200" b="1">
                <a:latin typeface="微软雅黑" panose="020b0503020204020204" charset="-122"/>
                <a:ea typeface="微软雅黑" panose="020b0503020204020204" charset="-122"/>
                <a:cs typeface="+mn-ea"/>
                <a:sym typeface="+mn-lt"/>
              </a:rPr>
              <a:t>本文的写作特色</a:t>
            </a:r>
          </a:p>
        </p:txBody>
      </p:sp>
      <p:sp>
        <p:nvSpPr>
          <p:cNvPr id="4" name="文本框 3"/>
          <p:cNvSpPr txBox="1"/>
          <p:nvPr/>
        </p:nvSpPr>
        <p:spPr>
          <a:xfrm>
            <a:off x="1985645" y="2199005"/>
            <a:ext cx="8418195" cy="2009775"/>
          </a:xfrm>
          <a:prstGeom prst="rect">
            <a:avLst/>
          </a:prstGeom>
          <a:noFill/>
        </p:spPr>
        <p:txBody>
          <a:bodyPr wrap="square" rtlCol="0">
            <a:spAutoFit/>
          </a:bodyPr>
          <a:lstStyle/>
          <a:p>
            <a:pPr>
              <a:lnSpc>
                <a:spcPct val="130000"/>
              </a:lnSpc>
              <a:spcAft>
                <a:spcPct val="0"/>
              </a:spcAft>
              <a:tabLst>
                <a:tab pos="1188085"/>
                <a:tab pos="2163445"/>
                <a:tab pos="3142615"/>
                <a:tab pos="4190365"/>
              </a:tabLst>
            </a:pPr>
            <a:r>
              <a:rPr lang="zh-CN" altLang="zh-CN" sz="2400" b="1">
                <a:solidFill>
                  <a:schemeClr val="tx1"/>
                </a:solidFill>
                <a:latin typeface="楷体_GB2312" panose="02010609030101010101" charset="-122"/>
                <a:ea typeface="楷体_GB2312" panose="02010609030101010101" charset="-122"/>
                <a:cs typeface="楷体_GB2312" panose="02010609030101010101" charset="-122"/>
                <a:sym typeface="+mn-ea"/>
              </a:rPr>
              <a:t>明确：</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本文主要是在叙事基础上展开议论。议论中含强烈情感</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褒赞高洁</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斥贬邪恶</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评价作品和作者</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蕴含感情。叙述蕴含情感。如叙述屈原保持操守</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含敬重之情</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叙述屈原的悲惨遭遇</a:t>
            </a:r>
            <a:r>
              <a:rPr lang="zh-CN" sz="2400" b="1">
                <a:solidFill>
                  <a:schemeClr val="tx1"/>
                </a:solidFill>
                <a:latin typeface="楷体_GB2312" panose="02010609030101010101" charset="-122"/>
                <a:ea typeface="楷体_GB2312" panose="02010609030101010101" charset="-122"/>
                <a:cs typeface="楷体_GB2312" panose="02010609030101010101" charset="-122"/>
                <a:sym typeface="+mn-ea"/>
              </a:rPr>
              <a:t>，</a:t>
            </a:r>
            <a:r>
              <a:rPr sz="2400" b="1">
                <a:solidFill>
                  <a:schemeClr val="tx1"/>
                </a:solidFill>
                <a:latin typeface="楷体_GB2312" panose="02010609030101010101" charset="-122"/>
                <a:ea typeface="楷体_GB2312" panose="02010609030101010101" charset="-122"/>
                <a:cs typeface="楷体_GB2312" panose="02010609030101010101" charset="-122"/>
                <a:sym typeface="+mn-ea"/>
              </a:rPr>
              <a:t>含悲愤之情。</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466725" y="368300"/>
            <a:ext cx="874395" cy="874395"/>
          </a:xfrm>
          <a:prstGeom prst="rect">
            <a:avLst/>
          </a:prstGeom>
        </p:spPr>
      </p:pic>
      <p:sp>
        <p:nvSpPr>
          <p:cNvPr id="22" name="文本框 21"/>
          <p:cNvSpPr txBox="1"/>
          <p:nvPr/>
        </p:nvSpPr>
        <p:spPr>
          <a:xfrm>
            <a:off x="1483995" y="513715"/>
            <a:ext cx="2130425" cy="583565"/>
          </a:xfrm>
          <a:prstGeom prst="rect">
            <a:avLst/>
          </a:prstGeom>
          <a:noFill/>
        </p:spPr>
        <p:txBody>
          <a:bodyPr wrap="square" rtlCol="0">
            <a:spAutoFit/>
          </a:bodyPr>
          <a:lstStyle/>
          <a:p>
            <a:r>
              <a:rPr lang="zh-CN" altLang="en-US" sz="3200" b="1">
                <a:solidFill>
                  <a:srgbClr val="372314"/>
                </a:solidFill>
                <a:latin typeface="微软雅黑" panose="020b0503020204020204" charset="-122"/>
                <a:ea typeface="微软雅黑" panose="020b0503020204020204" charset="-122"/>
                <a:cs typeface="+mn-ea"/>
                <a:sym typeface="+mn-lt"/>
              </a:rPr>
              <a:t>课堂小结</a:t>
            </a:r>
          </a:p>
        </p:txBody>
      </p:sp>
      <p:grpSp>
        <p:nvGrpSpPr>
          <p:cNvPr id="4" name="组合 3"/>
          <p:cNvGrpSpPr/>
          <p:nvPr/>
        </p:nvGrpSpPr>
        <p:grpSpPr>
          <a:xfrm>
            <a:off x="744855" y="2226945"/>
            <a:ext cx="10739120" cy="2941320"/>
            <a:chOff x="1119" y="3885"/>
            <a:chExt cx="16912" cy="4632"/>
          </a:xfrm>
        </p:grpSpPr>
        <p:sp>
          <p:nvSpPr>
            <p:cNvPr id="3" name="矩形 2"/>
            <p:cNvSpPr/>
            <p:nvPr/>
          </p:nvSpPr>
          <p:spPr>
            <a:xfrm>
              <a:off x="1119" y="3885"/>
              <a:ext cx="16912" cy="4632"/>
            </a:xfrm>
            <a:prstGeom prst="rect">
              <a:avLst/>
            </a:prstGeom>
            <a:solidFill>
              <a:schemeClr val="bg1"/>
            </a:solidFill>
            <a:ln>
              <a:solidFill>
                <a:srgbClr val="3A1E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2413" name="文本框 102412"/>
            <p:cNvSpPr txBox="1"/>
            <p:nvPr/>
          </p:nvSpPr>
          <p:spPr>
            <a:xfrm>
              <a:off x="1747" y="4384"/>
              <a:ext cx="12971" cy="3633"/>
            </a:xfrm>
            <a:prstGeom prst="rect">
              <a:avLst/>
            </a:prstGeom>
            <a:noFill/>
            <a:ln w="9525">
              <a:noFill/>
            </a:ln>
          </p:spPr>
          <p:txBody>
            <a:bodyPr wrap="square" anchor="t">
              <a:spAutoFit/>
            </a:bodyPr>
            <a:lstStyle/>
            <a:p>
              <a:pPr>
                <a:lnSpc>
                  <a:spcPct val="150000"/>
                </a:lnSpc>
              </a:pP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本文通过写屈原的生平事迹</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特别是政治上的不幸遭遇</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表现了屈原的一生和楚国的兴衰存亡的密切关系</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赞扬了屈原的爱国精神和正直的品德</a:t>
              </a:r>
              <a:r>
                <a:rPr lang="zh-CN" altLang="en-US"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处处流露出作者的郁郁不平之气和</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悲其志</a:t>
              </a:r>
              <a:r>
                <a:rPr lang="en-US"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a:t>
              </a:r>
              <a:r>
                <a:rPr lang="zh-CN" altLang="zh-CN" sz="2400" b="1">
                  <a:solidFill>
                    <a:srgbClr val="000000"/>
                  </a:solidFill>
                  <a:latin typeface="微软雅黑" panose="020b0503020204020204" charset="-122"/>
                  <a:ea typeface="微软雅黑" panose="020b0503020204020204" charset="-122"/>
                  <a:cs typeface="微软雅黑" panose="020b0503020204020204" charset="-122"/>
                  <a:sym typeface="+mn-ea"/>
                </a:rPr>
                <a:t>的叹惋。</a:t>
              </a:r>
            </a:p>
          </p:txBody>
        </p:sp>
        <p:pic>
          <p:nvPicPr>
            <p:cNvPr id="2" name="图片 1" descr="hgfhgf"/>
            <p:cNvPicPr>
              <a:picLocks noChangeAspect="1"/>
            </p:cNvPicPr>
            <p:nvPr/>
          </p:nvPicPr>
          <p:blipFill>
            <a:blip r:embed="rId3"/>
            <a:stretch>
              <a:fillRect/>
            </a:stretch>
          </p:blipFill>
          <p:spPr>
            <a:xfrm>
              <a:off x="12643" y="4960"/>
              <a:ext cx="5388" cy="3543"/>
            </a:xfrm>
            <a:prstGeom prst="rect">
              <a:avLst/>
            </a:prstGeom>
          </p:spPr>
        </p:pic>
      </p:grpSp>
      <p:pic>
        <p:nvPicPr>
          <p:cNvPr id="102414" name="New picture" hidden="1"/>
          <p:cNvPicPr/>
          <p:nvPr/>
        </p:nvPicPr>
        <p:blipFill>
          <a:blip r:embed="rId4"/>
          <a:stretch>
            <a:fillRect/>
          </a:stretch>
        </p:blipFill>
        <p:spPr>
          <a:xfrm>
            <a:off x="10617200" y="10325100"/>
            <a:ext cx="406400" cy="317500"/>
          </a:xfrm>
          <a:prstGeom prst="cube">
            <a:avLst/>
          </a:prstGeom>
        </p:spPr>
      </p:pic>
      <p:pic>
        <p:nvPicPr>
          <p:cNvPr id="102415" name="New picture"/>
          <p:cNvPicPr/>
          <p:nvPr/>
        </p:nvPicPr>
        <p:blipFill>
          <a:blip r:embed="rId5"/>
          <a:stretch>
            <a:fillRect/>
          </a:stretch>
        </p:blipFill>
        <p:spPr>
          <a:xfrm>
            <a:off x="12001500" y="10668000"/>
            <a:ext cx="342900" cy="254000"/>
          </a:xfrm>
          <a:prstGeom prst="cube">
            <a:avLst/>
          </a:prstGeom>
        </p:spPr>
      </p:pic>
    </p:spTree>
  </p:cSld>
  <p:clrMapOvr>
    <a:masterClrMapping/>
  </p:clrMapOvr>
  <p:transition>
    <p:random/>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8" name="图片 7" descr="摄图网_401455657"/>
          <p:cNvPicPr>
            <a:picLocks noChangeAspect="1"/>
          </p:cNvPicPr>
          <p:nvPr/>
        </p:nvPicPr>
        <p:blipFill>
          <a:blip r:embed="rId3"/>
          <a:stretch>
            <a:fillRect/>
          </a:stretch>
        </p:blipFill>
        <p:spPr>
          <a:xfrm>
            <a:off x="0" y="0"/>
            <a:ext cx="12191365" cy="6858000"/>
          </a:xfrm>
          <a:prstGeom prst="rect">
            <a:avLst/>
          </a:prstGeom>
        </p:spPr>
      </p:pic>
      <p:sp>
        <p:nvSpPr>
          <p:cNvPr id="10" name="矩形 9"/>
          <p:cNvSpPr/>
          <p:nvPr/>
        </p:nvSpPr>
        <p:spPr>
          <a:xfrm>
            <a:off x="4923155" y="4529455"/>
            <a:ext cx="1404620" cy="809625"/>
          </a:xfrm>
          <a:prstGeom prst="rect">
            <a:avLst/>
          </a:prstGeom>
          <a:solidFill>
            <a:srgbClr val="E1D7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p:cNvSpPr/>
          <p:nvPr/>
        </p:nvSpPr>
        <p:spPr>
          <a:xfrm>
            <a:off x="0" y="635"/>
            <a:ext cx="4739640" cy="6857365"/>
          </a:xfrm>
          <a:prstGeom prst="rect">
            <a:avLst/>
          </a:prstGeom>
          <a:solidFill>
            <a:srgbClr val="FCFBFB">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48260" y="1155700"/>
            <a:ext cx="4595495" cy="4547870"/>
            <a:chOff x="112" y="1820"/>
            <a:chExt cx="7162" cy="7162"/>
          </a:xfrm>
        </p:grpSpPr>
        <p:pic>
          <p:nvPicPr>
            <p:cNvPr id="17" name="图片 16" descr="dtdyd"/>
            <p:cNvPicPr>
              <a:picLocks noChangeAspect="1"/>
            </p:cNvPicPr>
            <p:nvPr/>
          </p:nvPicPr>
          <p:blipFill>
            <a:blip r:embed="rId4"/>
            <a:stretch>
              <a:fillRect/>
            </a:stretch>
          </p:blipFill>
          <p:spPr>
            <a:xfrm>
              <a:off x="112" y="1820"/>
              <a:ext cx="7162" cy="7162"/>
            </a:xfrm>
            <a:prstGeom prst="rect">
              <a:avLst/>
            </a:prstGeom>
          </p:spPr>
        </p:pic>
        <p:sp>
          <p:nvSpPr>
            <p:cNvPr id="16" name="文本框 15"/>
            <p:cNvSpPr txBox="1"/>
            <p:nvPr/>
          </p:nvSpPr>
          <p:spPr>
            <a:xfrm>
              <a:off x="2829" y="3577"/>
              <a:ext cx="1579" cy="3697"/>
            </a:xfrm>
            <a:prstGeom prst="rect">
              <a:avLst/>
            </a:prstGeom>
            <a:noFill/>
          </p:spPr>
          <p:txBody>
            <a:bodyPr vert="eaVert" wrap="square" rtlCol="0">
              <a:spAutoFit/>
            </a:bodyPr>
            <a:lstStyle/>
            <a:p>
              <a:pPr algn="ctr"/>
              <a:r>
                <a:rPr lang="zh-CN" altLang="en-US" sz="5400" b="1">
                  <a:solidFill>
                    <a:srgbClr val="372314"/>
                  </a:solidFill>
                  <a:cs typeface="+mn-ea"/>
                  <a:sym typeface="+mn-lt"/>
                </a:rPr>
                <a:t>《史记》</a:t>
              </a:r>
            </a:p>
          </p:txBody>
        </p:sp>
      </p:grpSp>
      <p:sp>
        <p:nvSpPr>
          <p:cNvPr id="21" name="矩形 20"/>
          <p:cNvSpPr/>
          <p:nvPr/>
        </p:nvSpPr>
        <p:spPr>
          <a:xfrm>
            <a:off x="4739640" y="1065530"/>
            <a:ext cx="7451725" cy="5374640"/>
          </a:xfrm>
          <a:prstGeom prst="rect">
            <a:avLst/>
          </a:prstGeom>
          <a:solidFill>
            <a:srgbClr val="897B6B">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文本框 17"/>
          <p:cNvSpPr txBox="1"/>
          <p:nvPr/>
        </p:nvSpPr>
        <p:spPr>
          <a:xfrm>
            <a:off x="5175250" y="1518285"/>
            <a:ext cx="6713855" cy="4569460"/>
          </a:xfrm>
          <a:prstGeom prst="rect">
            <a:avLst/>
          </a:prstGeom>
          <a:noFill/>
          <a:ln w="9525">
            <a:noFill/>
          </a:ln>
        </p:spPr>
        <p:txBody>
          <a:bodyPr wrap="square" anchor="t">
            <a:spAutoFit/>
          </a:bodyPr>
          <a:lstStyle/>
          <a:p>
            <a:pPr>
              <a:lnSpc>
                <a:spcPct val="130000"/>
              </a:lnSpc>
            </a:pPr>
            <a:r>
              <a:rPr lang="zh-CN" sz="2800" b="1">
                <a:solidFill>
                  <a:schemeClr val="bg1"/>
                </a:solidFill>
                <a:latin typeface="宋体" panose="02010600030101010101" pitchFamily="2" charset="-122"/>
                <a:ea typeface="宋体" pitchFamily="2" charset="-122"/>
                <a:cs typeface="宋体" panose="02010600030101010101" pitchFamily="2" charset="-122"/>
                <a:sym typeface="+mn-lt"/>
              </a:rPr>
              <a:t>《史记》是我国第一部纪传体通史，记载了从传说中的黄帝到汉武帝太初年间，共三千余年的史事，全书一百三十篇,包括十二本纪、三十世家、七十列传、十表、八书。《史记》不仅是一部完备的古代史书，也是代表着我国古代史传文学最高成就的作品。鲁迅誉为</a:t>
            </a:r>
            <a:r>
              <a:rPr lang="en-US" altLang="zh-CN" sz="2800" b="1">
                <a:solidFill>
                  <a:schemeClr val="bg1"/>
                </a:solidFill>
                <a:latin typeface="宋体" panose="02010600030101010101" pitchFamily="2" charset="-122"/>
                <a:ea typeface="宋体" pitchFamily="2" charset="-122"/>
                <a:cs typeface="宋体" panose="02010600030101010101" pitchFamily="2" charset="-122"/>
                <a:sym typeface="+mn-lt"/>
              </a:rPr>
              <a:t>“</a:t>
            </a:r>
            <a:r>
              <a:rPr lang="zh-CN" altLang="en-US" sz="2800" b="1">
                <a:solidFill>
                  <a:schemeClr val="bg1"/>
                </a:solidFill>
                <a:latin typeface="宋体" panose="02010600030101010101" pitchFamily="2" charset="-122"/>
                <a:ea typeface="宋体" pitchFamily="2" charset="-122"/>
                <a:cs typeface="宋体" panose="02010600030101010101" pitchFamily="2" charset="-122"/>
                <a:sym typeface="+mn-lt"/>
              </a:rPr>
              <a:t>史家之绝唱，无韵之《离骚》。</a:t>
            </a: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9" name="图片 8" descr="图片15"/>
          <p:cNvPicPr>
            <a:picLocks noChangeAspect="1"/>
          </p:cNvPicPr>
          <p:nvPr/>
        </p:nvPicPr>
        <p:blipFill>
          <a:blip r:embed="rId2">
            <a:lum bright="42000" contrast="-66000"/>
          </a:blip>
          <a:stretch>
            <a:fillRect/>
          </a:stretch>
        </p:blipFill>
        <p:spPr>
          <a:xfrm>
            <a:off x="6470650" y="0"/>
            <a:ext cx="5721350" cy="5314315"/>
          </a:xfrm>
          <a:prstGeom prst="rect">
            <a:avLst/>
          </a:prstGeom>
        </p:spPr>
      </p:pic>
      <p:pic>
        <p:nvPicPr>
          <p:cNvPr id="21" name="图片 20" descr="nvcncvncn"/>
          <p:cNvPicPr>
            <a:picLocks noChangeAspect="1"/>
          </p:cNvPicPr>
          <p:nvPr/>
        </p:nvPicPr>
        <p:blipFill>
          <a:blip r:embed="rId3"/>
          <a:stretch>
            <a:fillRect/>
          </a:stretch>
        </p:blipFill>
        <p:spPr>
          <a:xfrm>
            <a:off x="466725" y="368300"/>
            <a:ext cx="874395" cy="874395"/>
          </a:xfrm>
          <a:prstGeom prst="rect">
            <a:avLst/>
          </a:prstGeom>
        </p:spPr>
      </p:pic>
      <p:sp>
        <p:nvSpPr>
          <p:cNvPr id="22" name="文本框 21"/>
          <p:cNvSpPr txBox="1"/>
          <p:nvPr/>
        </p:nvSpPr>
        <p:spPr>
          <a:xfrm>
            <a:off x="1506220" y="575310"/>
            <a:ext cx="2209165" cy="583565"/>
          </a:xfrm>
          <a:prstGeom prst="rect">
            <a:avLst/>
          </a:prstGeom>
          <a:noFill/>
        </p:spPr>
        <p:txBody>
          <a:bodyPr wrap="square" rtlCol="0">
            <a:spAutoFit/>
          </a:bodyPr>
          <a:lstStyle/>
          <a:p>
            <a:r>
              <a:rPr lang="zh-CN" altLang="en-US" sz="3200" b="1">
                <a:solidFill>
                  <a:srgbClr val="372314"/>
                </a:solidFill>
                <a:cs typeface="+mn-ea"/>
                <a:sym typeface="+mn-lt"/>
              </a:rPr>
              <a:t>走近屈原</a:t>
            </a:r>
          </a:p>
        </p:txBody>
      </p:sp>
      <p:pic>
        <p:nvPicPr>
          <p:cNvPr id="2" name="图片 2"/>
          <p:cNvPicPr>
            <a:picLocks noChangeAspect="1"/>
          </p:cNvPicPr>
          <p:nvPr/>
        </p:nvPicPr>
        <p:blipFill>
          <a:blip r:embed="rId4"/>
          <a:srcRect t="37329" r="303" b="6954"/>
          <a:stretch>
            <a:fillRect/>
          </a:stretch>
        </p:blipFill>
        <p:spPr>
          <a:xfrm flipH="1">
            <a:off x="-635" y="1778000"/>
            <a:ext cx="12192000" cy="3803015"/>
          </a:xfrm>
          <a:prstGeom prst="rect">
            <a:avLst/>
          </a:prstGeom>
          <a:noFill/>
          <a:ln w="9525">
            <a:noFill/>
          </a:ln>
        </p:spPr>
      </p:pic>
      <p:pic>
        <p:nvPicPr>
          <p:cNvPr id="3" name="图片 2" descr="摄图网_400266277"/>
          <p:cNvPicPr>
            <a:picLocks noChangeAspect="1"/>
          </p:cNvPicPr>
          <p:nvPr/>
        </p:nvPicPr>
        <p:blipFill>
          <a:blip r:embed="rId5"/>
          <a:stretch>
            <a:fillRect/>
          </a:stretch>
        </p:blipFill>
        <p:spPr>
          <a:xfrm>
            <a:off x="3716020" y="2733040"/>
            <a:ext cx="8475980" cy="2847975"/>
          </a:xfrm>
          <a:prstGeom prst="rect">
            <a:avLst/>
          </a:prstGeom>
        </p:spPr>
      </p:pic>
      <p:sp>
        <p:nvSpPr>
          <p:cNvPr id="24" name="矩形 23"/>
          <p:cNvSpPr/>
          <p:nvPr/>
        </p:nvSpPr>
        <p:spPr>
          <a:xfrm>
            <a:off x="-635" y="1777365"/>
            <a:ext cx="12191365" cy="3803650"/>
          </a:xfrm>
          <a:prstGeom prst="rect">
            <a:avLst/>
          </a:prstGeom>
          <a:gradFill>
            <a:gsLst>
              <a:gs pos="5000">
                <a:schemeClr val="bg1">
                  <a:alpha val="0"/>
                </a:schemeClr>
              </a:gs>
              <a:gs pos="28000">
                <a:srgbClr val="CAC3A9">
                  <a:alpha val="42000"/>
                </a:srgbClr>
              </a:gs>
              <a:gs pos="100000">
                <a:srgbClr val="A29568"/>
              </a:gs>
              <a:gs pos="77000">
                <a:srgbClr val="AFA47D">
                  <a:alpha val="100000"/>
                </a:srgbClr>
              </a:gs>
              <a:gs pos="41000">
                <a:srgbClr val="AFA47D">
                  <a:alpha val="55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0181" name="矩形 50180"/>
          <p:cNvSpPr/>
          <p:nvPr/>
        </p:nvSpPr>
        <p:spPr>
          <a:xfrm>
            <a:off x="4244975" y="2156460"/>
            <a:ext cx="7608570" cy="3046095"/>
          </a:xfrm>
          <a:prstGeom prst="rect">
            <a:avLst/>
          </a:prstGeom>
          <a:noFill/>
          <a:ln w="12700">
            <a:noFill/>
          </a:ln>
        </p:spPr>
        <p:txBody>
          <a:bodyPr wrap="square" anchor="t">
            <a:spAutoFit/>
          </a:bodyPr>
          <a:lstStyle/>
          <a:p>
            <a:pPr>
              <a:lnSpc>
                <a:spcPct val="150000"/>
              </a:lnSpc>
            </a:pPr>
            <a:r>
              <a:rPr lang="zh-CN" altLang="en-US" sz="3200">
                <a:solidFill>
                  <a:schemeClr val="bg1"/>
                </a:solidFill>
                <a:cs typeface="+mn-ea"/>
                <a:sym typeface="+mn-lt"/>
              </a:rPr>
              <a:t>屈原</a:t>
            </a:r>
            <a:r>
              <a:rPr lang="zh-CN" altLang="en-US" sz="2400" b="1">
                <a:solidFill>
                  <a:schemeClr val="bg1"/>
                </a:solidFill>
                <a:cs typeface="+mn-ea"/>
                <a:sym typeface="+mn-lt"/>
              </a:rPr>
              <a:t>，名平，字原，号灵均，我国第一位伟大的爱国浪漫主义诗人，战国时楚国人。他用楚辞的形式写了我国第一首政治抒情诗</a:t>
            </a:r>
            <a:r>
              <a:rPr lang="en-US" altLang="zh-CN" sz="2400" b="1">
                <a:solidFill>
                  <a:schemeClr val="bg1"/>
                </a:solidFill>
                <a:cs typeface="+mn-ea"/>
                <a:sym typeface="+mn-lt"/>
              </a:rPr>
              <a:t>《</a:t>
            </a:r>
            <a:r>
              <a:rPr lang="zh-CN" altLang="en-US" sz="2400" b="1">
                <a:solidFill>
                  <a:schemeClr val="bg1"/>
                </a:solidFill>
                <a:cs typeface="+mn-ea"/>
                <a:sym typeface="+mn-lt"/>
              </a:rPr>
              <a:t>离骚</a:t>
            </a:r>
            <a:r>
              <a:rPr lang="en-US" altLang="zh-CN" sz="2400" b="1">
                <a:solidFill>
                  <a:schemeClr val="bg1"/>
                </a:solidFill>
                <a:cs typeface="+mn-ea"/>
                <a:sym typeface="+mn-lt"/>
              </a:rPr>
              <a:t>》</a:t>
            </a:r>
            <a:r>
              <a:rPr lang="zh-CN" altLang="en-US" sz="2400" b="1">
                <a:solidFill>
                  <a:schemeClr val="bg1"/>
                </a:solidFill>
                <a:cs typeface="+mn-ea"/>
                <a:sym typeface="+mn-lt"/>
              </a:rPr>
              <a:t>。因看透了秦国吞并六国的野心，力劝楚怀王齐抗秦，后来遭奸人陷害，罢官放逐，但心仍系国。楚国被攻后，自投汩罗江而死。</a:t>
            </a:r>
          </a:p>
        </p:txBody>
      </p:sp>
      <p:cxnSp>
        <p:nvCxnSpPr>
          <p:cNvPr id="4" name="直接连接符 3"/>
          <p:cNvCxnSpPr/>
          <p:nvPr/>
        </p:nvCxnSpPr>
        <p:spPr>
          <a:xfrm flipH="1">
            <a:off x="4060190" y="1995805"/>
            <a:ext cx="8131810" cy="0"/>
          </a:xfrm>
          <a:prstGeom prst="line">
            <a:avLst/>
          </a:prstGeom>
          <a:ln>
            <a:gradFill>
              <a:gsLst>
                <a:gs pos="0">
                  <a:schemeClr val="accent1">
                    <a:lumMod val="5000"/>
                    <a:lumOff val="95000"/>
                    <a:alpha val="75000"/>
                  </a:schemeClr>
                </a:gs>
                <a:gs pos="100000">
                  <a:srgbClr val="A3966A">
                    <a:alpha val="25000"/>
                  </a:srgbClr>
                </a:gs>
              </a:gsLst>
              <a:lin ang="1320000" scaled="1"/>
            </a:gra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060190" y="5408295"/>
            <a:ext cx="8131810" cy="0"/>
          </a:xfrm>
          <a:prstGeom prst="line">
            <a:avLst/>
          </a:prstGeom>
          <a:ln>
            <a:gradFill>
              <a:gsLst>
                <a:gs pos="0">
                  <a:schemeClr val="accent1">
                    <a:lumMod val="5000"/>
                    <a:lumOff val="95000"/>
                    <a:alpha val="75000"/>
                  </a:schemeClr>
                </a:gs>
                <a:gs pos="100000">
                  <a:srgbClr val="A3966A">
                    <a:alpha val="25000"/>
                  </a:srgbClr>
                </a:gs>
              </a:gsLst>
              <a:lin ang="1320000" scaled="1"/>
            </a:gradFill>
          </a:ln>
        </p:spPr>
        <p:style>
          <a:lnRef idx="1">
            <a:schemeClr val="accent1"/>
          </a:lnRef>
          <a:fillRef idx="0">
            <a:schemeClr val="accent1"/>
          </a:fillRef>
          <a:effectRef idx="0">
            <a:schemeClr val="accent1"/>
          </a:effectRef>
          <a:fontRef idx="minor">
            <a:schemeClr val="tx1"/>
          </a:fontRef>
        </p:style>
      </p:cxnSp>
      <p:pic>
        <p:nvPicPr>
          <p:cNvPr id="7" name="图片 6" descr="ed4397a86161b5119bf6053bc727fbf2"/>
          <p:cNvPicPr>
            <a:picLocks noChangeAspect="1"/>
          </p:cNvPicPr>
          <p:nvPr/>
        </p:nvPicPr>
        <p:blipFill>
          <a:blip r:embed="rId6"/>
          <a:stretch>
            <a:fillRect/>
          </a:stretch>
        </p:blipFill>
        <p:spPr>
          <a:xfrm rot="420000">
            <a:off x="10030460" y="313690"/>
            <a:ext cx="1274445" cy="1274445"/>
          </a:xfrm>
          <a:prstGeom prst="rect">
            <a:avLst/>
          </a:prstGeom>
        </p:spPr>
      </p:pic>
      <p:pic>
        <p:nvPicPr>
          <p:cNvPr id="10" name="图片 9" descr="图片15"/>
          <p:cNvPicPr>
            <a:picLocks noChangeAspect="1"/>
          </p:cNvPicPr>
          <p:nvPr/>
        </p:nvPicPr>
        <p:blipFill>
          <a:blip r:embed="rId2">
            <a:lum bright="42000" contrast="-66000"/>
          </a:blip>
          <a:stretch>
            <a:fillRect/>
          </a:stretch>
        </p:blipFill>
        <p:spPr>
          <a:xfrm flipH="1">
            <a:off x="-595630" y="3644265"/>
            <a:ext cx="5003165" cy="4647565"/>
          </a:xfrm>
          <a:prstGeom prst="rect">
            <a:avLst/>
          </a:prstGeom>
        </p:spPr>
      </p:pic>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181">
                                            <p:txEl>
                                              <p:pRg st="0" end="0"/>
                                            </p:txEl>
                                          </p:spTgt>
                                        </p:tgtEl>
                                        <p:attrNameLst>
                                          <p:attrName>style.visibility</p:attrName>
                                        </p:attrNameLst>
                                      </p:cBhvr>
                                      <p:to>
                                        <p:strVal val="visible"/>
                                      </p:to>
                                    </p:set>
                                    <p:animEffect transition="in" filter="dissolve">
                                      <p:cBhvr>
                                        <p:cTn id="7" dur="500"/>
                                        <p:tgtEl>
                                          <p:spTgt spid="501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81" grpId="0" build="p"/>
    </p:bldLst>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635" y="1336040"/>
            <a:ext cx="12193270" cy="5521960"/>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 name="图片 1" descr="fhhgdgj"/>
          <p:cNvPicPr>
            <a:picLocks noChangeAspect="1"/>
          </p:cNvPicPr>
          <p:nvPr/>
        </p:nvPicPr>
        <p:blipFill>
          <a:blip r:embed="rId2">
            <a:lum contrast="-54000"/>
          </a:blip>
          <a:stretch>
            <a:fillRect/>
          </a:stretch>
        </p:blipFill>
        <p:spPr>
          <a:xfrm>
            <a:off x="0" y="5151120"/>
            <a:ext cx="12192635" cy="1706880"/>
          </a:xfrm>
          <a:prstGeom prst="rect">
            <a:avLst/>
          </a:prstGeom>
        </p:spPr>
      </p:pic>
      <p:pic>
        <p:nvPicPr>
          <p:cNvPr id="21" name="图片 20" descr="nvcncvncn"/>
          <p:cNvPicPr>
            <a:picLocks noChangeAspect="1"/>
          </p:cNvPicPr>
          <p:nvPr/>
        </p:nvPicPr>
        <p:blipFill>
          <a:blip r:embed="rId3"/>
          <a:stretch>
            <a:fillRect/>
          </a:stretch>
        </p:blipFill>
        <p:spPr>
          <a:xfrm>
            <a:off x="466725" y="368300"/>
            <a:ext cx="874395" cy="874395"/>
          </a:xfrm>
          <a:prstGeom prst="rect">
            <a:avLst/>
          </a:prstGeom>
        </p:spPr>
      </p:pic>
      <p:sp>
        <p:nvSpPr>
          <p:cNvPr id="22" name="文本框 21"/>
          <p:cNvSpPr txBox="1"/>
          <p:nvPr/>
        </p:nvSpPr>
        <p:spPr>
          <a:xfrm>
            <a:off x="1496060" y="482600"/>
            <a:ext cx="2104390" cy="645160"/>
          </a:xfrm>
          <a:prstGeom prst="rect">
            <a:avLst/>
          </a:prstGeom>
          <a:noFill/>
        </p:spPr>
        <p:txBody>
          <a:bodyPr wrap="square" rtlCol="0">
            <a:spAutoFit/>
          </a:bodyPr>
          <a:lstStyle/>
          <a:p>
            <a:r>
              <a:rPr lang="zh-CN" altLang="en-US" sz="3600">
                <a:solidFill>
                  <a:srgbClr val="372314"/>
                </a:solidFill>
                <a:cs typeface="+mn-ea"/>
                <a:sym typeface="+mn-lt"/>
              </a:rPr>
              <a:t>经典名句</a:t>
            </a:r>
          </a:p>
        </p:txBody>
      </p:sp>
      <p:sp>
        <p:nvSpPr>
          <p:cNvPr id="31745" name="矩形 62466"/>
          <p:cNvSpPr/>
          <p:nvPr/>
        </p:nvSpPr>
        <p:spPr>
          <a:xfrm>
            <a:off x="589915" y="1497965"/>
            <a:ext cx="10703560" cy="4225290"/>
          </a:xfrm>
          <a:prstGeom prst="rect">
            <a:avLst/>
          </a:prstGeom>
          <a:noFill/>
          <a:ln w="9525">
            <a:noFill/>
          </a:ln>
        </p:spPr>
        <p:txBody>
          <a:bodyPr wrap="square" anchor="t">
            <a:spAutoFit/>
          </a:bodyPr>
          <a:lstStyle/>
          <a:p>
            <a:pPr>
              <a:lnSpc>
                <a:spcPct val="160000"/>
              </a:lnSpc>
            </a:pPr>
            <a:r>
              <a:rPr lang="zh-CN" altLang="en-US" sz="2400" b="1">
                <a:cs typeface="+mn-ea"/>
                <a:sym typeface="+mn-lt"/>
              </a:rPr>
              <a:t>举世皆浊我独清，众人皆醉我独醒。</a:t>
            </a:r>
            <a:r>
              <a:rPr lang="en-US" altLang="zh-CN" sz="2400" b="1">
                <a:cs typeface="+mn-ea"/>
                <a:sym typeface="+mn-lt"/>
              </a:rPr>
              <a:t>——</a:t>
            </a:r>
            <a:r>
              <a:rPr lang="zh-CN" altLang="en-US" sz="2400" b="1">
                <a:cs typeface="+mn-ea"/>
                <a:sym typeface="+mn-lt"/>
              </a:rPr>
              <a:t>《渔父》</a:t>
            </a:r>
          </a:p>
          <a:p>
            <a:pPr>
              <a:lnSpc>
                <a:spcPct val="160000"/>
              </a:lnSpc>
            </a:pPr>
            <a:r>
              <a:rPr lang="zh-CN" altLang="en-US" sz="2400" b="1">
                <a:cs typeface="+mn-ea"/>
                <a:sym typeface="+mn-lt"/>
              </a:rPr>
              <a:t>路漫漫其修远兮，吾将上下而求索。</a:t>
            </a:r>
            <a:r>
              <a:rPr lang="en-US" altLang="zh-CN" sz="2400" b="1">
                <a:cs typeface="+mn-ea"/>
                <a:sym typeface="+mn-lt"/>
              </a:rPr>
              <a:t>——</a:t>
            </a:r>
            <a:r>
              <a:rPr lang="zh-CN" altLang="en-US" sz="2400" b="1">
                <a:cs typeface="+mn-ea"/>
                <a:sym typeface="+mn-lt"/>
              </a:rPr>
              <a:t>《离骚》</a:t>
            </a:r>
          </a:p>
          <a:p>
            <a:pPr>
              <a:lnSpc>
                <a:spcPct val="160000"/>
              </a:lnSpc>
            </a:pPr>
            <a:r>
              <a:rPr lang="zh-CN" altLang="en-US" sz="2400" b="1">
                <a:cs typeface="+mn-ea"/>
                <a:sym typeface="+mn-lt"/>
              </a:rPr>
              <a:t>长太息以掩涕兮，哀民生之多艰。</a:t>
            </a:r>
            <a:r>
              <a:rPr lang="en-US" altLang="zh-CN" sz="2400" b="1">
                <a:cs typeface="+mn-ea"/>
                <a:sym typeface="+mn-lt"/>
              </a:rPr>
              <a:t>——</a:t>
            </a:r>
            <a:r>
              <a:rPr lang="zh-CN" altLang="en-US" sz="2400" b="1">
                <a:cs typeface="+mn-ea"/>
                <a:sym typeface="+mn-lt"/>
              </a:rPr>
              <a:t>《离骚》</a:t>
            </a:r>
          </a:p>
          <a:p>
            <a:pPr>
              <a:lnSpc>
                <a:spcPct val="160000"/>
              </a:lnSpc>
            </a:pPr>
            <a:r>
              <a:rPr lang="zh-CN" altLang="en-US" sz="2400" b="1">
                <a:cs typeface="+mn-ea"/>
                <a:sym typeface="+mn-lt"/>
              </a:rPr>
              <a:t>制芰荷以为衣兮，集芙蓉以为裳。</a:t>
            </a:r>
            <a:r>
              <a:rPr lang="en-US" altLang="zh-CN" sz="2400" b="1">
                <a:cs typeface="+mn-ea"/>
                <a:sym typeface="+mn-lt"/>
              </a:rPr>
              <a:t>——</a:t>
            </a:r>
            <a:r>
              <a:rPr lang="zh-CN" altLang="en-US" sz="2400" b="1">
                <a:cs typeface="+mn-ea"/>
                <a:sym typeface="+mn-lt"/>
              </a:rPr>
              <a:t>《离骚》</a:t>
            </a:r>
          </a:p>
          <a:p>
            <a:pPr>
              <a:lnSpc>
                <a:spcPct val="160000"/>
              </a:lnSpc>
            </a:pPr>
            <a:r>
              <a:rPr lang="zh-CN" altLang="en-US" sz="2400" b="1">
                <a:cs typeface="+mn-ea"/>
                <a:sym typeface="+mn-lt"/>
              </a:rPr>
              <a:t>袅袅兮秋风，洞庭波兮木叶下。</a:t>
            </a:r>
            <a:r>
              <a:rPr lang="en-US" altLang="zh-CN" sz="2400" b="1">
                <a:cs typeface="+mn-ea"/>
                <a:sym typeface="+mn-lt"/>
              </a:rPr>
              <a:t>——</a:t>
            </a:r>
            <a:r>
              <a:rPr lang="zh-CN" altLang="en-US" sz="2400" b="1">
                <a:cs typeface="+mn-ea"/>
                <a:sym typeface="+mn-lt"/>
              </a:rPr>
              <a:t>《湘夫人》</a:t>
            </a:r>
          </a:p>
          <a:p>
            <a:pPr>
              <a:lnSpc>
                <a:spcPct val="160000"/>
              </a:lnSpc>
            </a:pPr>
            <a:r>
              <a:rPr lang="zh-CN" altLang="en-US" sz="2400" b="1">
                <a:cs typeface="+mn-ea"/>
                <a:sym typeface="+mn-lt"/>
              </a:rPr>
              <a:t>尺有所短，寸有所长，物有所不足，智有所不明，数有所不逮，神有所不通。用君之心，行君之意，龟策诚不能知此事。</a:t>
            </a:r>
            <a:r>
              <a:rPr lang="en-US" altLang="zh-CN" sz="2400" b="1">
                <a:cs typeface="+mn-ea"/>
                <a:sym typeface="+mn-lt"/>
              </a:rPr>
              <a:t>——</a:t>
            </a:r>
            <a:r>
              <a:rPr lang="zh-CN" altLang="en-US" sz="2400" b="1">
                <a:cs typeface="+mn-ea"/>
                <a:sym typeface="+mn-lt"/>
              </a:rPr>
              <a:t>《卜居》</a:t>
            </a:r>
          </a:p>
        </p:txBody>
      </p:sp>
    </p:spTree>
  </p:cSld>
  <p:clrMapOvr>
    <a:masterClrMapping/>
  </p:clrMapOvr>
  <p:transition>
    <p:random/>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466725" y="368300"/>
            <a:ext cx="874395" cy="874395"/>
          </a:xfrm>
          <a:prstGeom prst="rect">
            <a:avLst/>
          </a:prstGeom>
        </p:spPr>
      </p:pic>
      <p:sp>
        <p:nvSpPr>
          <p:cNvPr id="22" name="文本框 21"/>
          <p:cNvSpPr txBox="1"/>
          <p:nvPr/>
        </p:nvSpPr>
        <p:spPr>
          <a:xfrm>
            <a:off x="1506220" y="499110"/>
            <a:ext cx="1464945" cy="645160"/>
          </a:xfrm>
          <a:prstGeom prst="rect">
            <a:avLst/>
          </a:prstGeom>
          <a:noFill/>
        </p:spPr>
        <p:txBody>
          <a:bodyPr wrap="square" rtlCol="0">
            <a:spAutoFit/>
          </a:bodyPr>
          <a:lstStyle/>
          <a:p>
            <a:r>
              <a:rPr lang="zh-CN" altLang="en-US" sz="3600" b="1">
                <a:solidFill>
                  <a:srgbClr val="372314"/>
                </a:solidFill>
                <a:cs typeface="+mn-ea"/>
                <a:sym typeface="+mn-lt"/>
              </a:rPr>
              <a:t>屈原</a:t>
            </a:r>
          </a:p>
        </p:txBody>
      </p:sp>
      <p:pic>
        <p:nvPicPr>
          <p:cNvPr id="3" name="图片 2" descr="tyt7"/>
          <p:cNvPicPr>
            <a:picLocks noChangeAspect="1"/>
          </p:cNvPicPr>
          <p:nvPr/>
        </p:nvPicPr>
        <p:blipFill>
          <a:blip r:embed="rId3">
            <a:lum contrast="-6000"/>
          </a:blip>
          <a:stretch>
            <a:fillRect/>
          </a:stretch>
        </p:blipFill>
        <p:spPr>
          <a:xfrm>
            <a:off x="6282690" y="3650615"/>
            <a:ext cx="5909310" cy="3115310"/>
          </a:xfrm>
          <a:prstGeom prst="rect">
            <a:avLst/>
          </a:prstGeom>
        </p:spPr>
      </p:pic>
      <p:sp>
        <p:nvSpPr>
          <p:cNvPr id="24582" name="矩形 24581"/>
          <p:cNvSpPr/>
          <p:nvPr/>
        </p:nvSpPr>
        <p:spPr>
          <a:xfrm>
            <a:off x="844550" y="1442085"/>
            <a:ext cx="10706100" cy="3192145"/>
          </a:xfrm>
          <a:prstGeom prst="rect">
            <a:avLst/>
          </a:prstGeom>
          <a:noFill/>
          <a:ln w="9525">
            <a:noFill/>
          </a:ln>
        </p:spPr>
        <p:txBody>
          <a:bodyPr wrap="square" anchor="t">
            <a:spAutoFit/>
          </a:bodyPr>
          <a:lstStyle/>
          <a:p>
            <a:pPr algn="l">
              <a:lnSpc>
                <a:spcPct val="140000"/>
              </a:lnSpc>
            </a:pPr>
            <a:r>
              <a:rPr lang="zh-CN" altLang="en-US" sz="2400" b="1">
                <a:solidFill>
                  <a:srgbClr val="372314"/>
                </a:solidFill>
                <a:latin typeface="微软雅黑" panose="020b0503020204020204" charset="-122"/>
                <a:ea typeface="微软雅黑" panose="020b0503020204020204" charset="-122"/>
                <a:cs typeface="微软雅黑" panose="020b0503020204020204" charset="-122"/>
                <a:sym typeface="+mn-lt"/>
              </a:rPr>
              <a:t>屈原作品中展现的</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lt"/>
              </a:rPr>
              <a:t>诗人形象</a:t>
            </a:r>
            <a:r>
              <a:rPr lang="zh-CN" altLang="en-US" sz="2400" b="1">
                <a:solidFill>
                  <a:srgbClr val="372314"/>
                </a:solidFill>
                <a:latin typeface="微软雅黑" panose="020b0503020204020204" charset="-122"/>
                <a:ea typeface="微软雅黑" panose="020b0503020204020204" charset="-122"/>
                <a:cs typeface="微软雅黑" panose="020b0503020204020204" charset="-122"/>
                <a:sym typeface="+mn-lt"/>
              </a:rPr>
              <a:t>，是热情又潇洒、痛苦又浪漫、执着又超越的。他对于人生与社会的感悟，对于理想与人格的追求，对于现实世界的眷恋、忧虑与质疑，熏陶了一代又一代的文化人。</a:t>
            </a:r>
          </a:p>
          <a:p>
            <a:pPr algn="l">
              <a:lnSpc>
                <a:spcPct val="140000"/>
              </a:lnSpc>
            </a:pPr>
            <a:r>
              <a:rPr lang="zh-CN" altLang="en-US" sz="2400" b="1">
                <a:solidFill>
                  <a:srgbClr val="372314"/>
                </a:solidFill>
                <a:latin typeface="微软雅黑" panose="020b0503020204020204" charset="-122"/>
                <a:ea typeface="微软雅黑" panose="020b0503020204020204" charset="-122"/>
                <a:cs typeface="微软雅黑" panose="020b0503020204020204" charset="-122"/>
                <a:sym typeface="+mn-lt"/>
              </a:rPr>
              <a:t>屈原的作品，金相玉质般的</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lt"/>
              </a:rPr>
              <a:t>诗歌语言</a:t>
            </a:r>
            <a:r>
              <a:rPr lang="zh-CN" altLang="en-US" sz="2400" b="1">
                <a:solidFill>
                  <a:srgbClr val="372314"/>
                </a:solidFill>
                <a:latin typeface="微软雅黑" panose="020b0503020204020204" charset="-122"/>
                <a:ea typeface="微软雅黑" panose="020b0503020204020204" charset="-122"/>
                <a:cs typeface="微软雅黑" panose="020b0503020204020204" charset="-122"/>
                <a:sym typeface="+mn-lt"/>
              </a:rPr>
              <a:t>与奇幻瑰丽的</a:t>
            </a:r>
            <a:r>
              <a:rPr lang="zh-CN" altLang="en-US" sz="2400" b="1">
                <a:solidFill>
                  <a:srgbClr val="FF0000"/>
                </a:solidFill>
                <a:latin typeface="微软雅黑" panose="020b0503020204020204" charset="-122"/>
                <a:ea typeface="微软雅黑" panose="020b0503020204020204" charset="-122"/>
                <a:cs typeface="微软雅黑" panose="020b0503020204020204" charset="-122"/>
                <a:sym typeface="+mn-lt"/>
              </a:rPr>
              <a:t>文学想象</a:t>
            </a:r>
            <a:r>
              <a:rPr lang="zh-CN" altLang="en-US" sz="2400" b="1">
                <a:solidFill>
                  <a:srgbClr val="372314"/>
                </a:solidFill>
                <a:latin typeface="微软雅黑" panose="020b0503020204020204" charset="-122"/>
                <a:ea typeface="微软雅黑" panose="020b0503020204020204" charset="-122"/>
                <a:cs typeface="微软雅黑" panose="020b0503020204020204" charset="-122"/>
                <a:sym typeface="+mn-lt"/>
              </a:rPr>
              <a:t>，使之成为中国的“词章之祖”。屈原作品中所蕴涵的爱国情怀、美政理想、独立人格，已经融入我国传统文化的江海之中，滋润着我们的民族精神。</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82"/>
                                        </p:tgtEl>
                                        <p:attrNameLst>
                                          <p:attrName>style.visibility</p:attrName>
                                        </p:attrNameLst>
                                      </p:cBhvr>
                                      <p:to>
                                        <p:strVal val="visible"/>
                                      </p:to>
                                    </p:set>
                                    <p:animEffect transition="in" filter="blinds(horizontal)">
                                      <p:cBhvr>
                                        <p:cTn id="7"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p:bldLst>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2115185" y="-635"/>
            <a:ext cx="7980045" cy="6864350"/>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697" name="文本框 99"/>
          <p:cNvSpPr txBox="1"/>
          <p:nvPr/>
        </p:nvSpPr>
        <p:spPr>
          <a:xfrm>
            <a:off x="2408555" y="1265555"/>
            <a:ext cx="7374255" cy="4887595"/>
          </a:xfrm>
          <a:prstGeom prst="rect">
            <a:avLst/>
          </a:prstGeom>
          <a:noFill/>
          <a:ln w="9525">
            <a:noFill/>
          </a:ln>
        </p:spPr>
        <p:txBody>
          <a:bodyPr wrap="square" anchor="t">
            <a:spAutoFit/>
          </a:bodyPr>
          <a:lstStyle/>
          <a:p>
            <a:pPr algn="l">
              <a:lnSpc>
                <a:spcPct val="130000"/>
              </a:lnSpc>
            </a:pPr>
            <a:r>
              <a:rPr lang="zh-CN" altLang="en-US" sz="2400" b="1">
                <a:solidFill>
                  <a:srgbClr val="800000"/>
                </a:solidFill>
                <a:latin typeface="微软雅黑" panose="020b0503020204020204" charset="-122"/>
                <a:ea typeface="微软雅黑" panose="020b0503020204020204" charset="-122"/>
                <a:cs typeface="+mn-ea"/>
                <a:sym typeface="+mn-lt"/>
              </a:rPr>
              <a:t>屈原出身于没落贵族家庭，因为才华出众而担任要职，但因为受人嫉妒，楚怀王听信谗言而疏远他，后被放逐。从此，楚国日益衰微，楚怀王受秦国使臣张仪的欺骗，与齐国断交，使楚国陷入孤立境地，发兵攻秦后丧失大片国土。楚怀王晚年时，不听屈原的劝阻，亲自到秦国被扣留，客死他乡。楚顷襄王即位后，楚国继续对秦投降，此时屈原又遭小人陷害，被放逐到江南一带，屈原对国家命运忧心如焚，痛恨奸佞误国，不肯与恶势力同流合污，始终坚持自己高尚的理想。后来楚国郢都被攻破，屈原自沉汨罗江，以身殉国。</a:t>
            </a:r>
          </a:p>
        </p:txBody>
      </p:sp>
      <p:pic>
        <p:nvPicPr>
          <p:cNvPr id="2" name="图片 1" descr="fyjf"/>
          <p:cNvPicPr>
            <a:picLocks noChangeAspect="1"/>
          </p:cNvPicPr>
          <p:nvPr/>
        </p:nvPicPr>
        <p:blipFill>
          <a:blip r:embed="rId2"/>
          <a:srcRect r="14241"/>
          <a:stretch>
            <a:fillRect/>
          </a:stretch>
        </p:blipFill>
        <p:spPr>
          <a:xfrm>
            <a:off x="0" y="0"/>
            <a:ext cx="2225040" cy="6864350"/>
          </a:xfrm>
          <a:prstGeom prst="rect">
            <a:avLst/>
          </a:prstGeom>
        </p:spPr>
      </p:pic>
      <p:sp>
        <p:nvSpPr>
          <p:cNvPr id="22" name="文本框 21"/>
          <p:cNvSpPr txBox="1"/>
          <p:nvPr/>
        </p:nvSpPr>
        <p:spPr>
          <a:xfrm>
            <a:off x="5049520" y="282575"/>
            <a:ext cx="2123440" cy="583565"/>
          </a:xfrm>
          <a:prstGeom prst="rect">
            <a:avLst/>
          </a:prstGeom>
          <a:noFill/>
        </p:spPr>
        <p:txBody>
          <a:bodyPr wrap="square" rtlCol="0">
            <a:spAutoFit/>
          </a:bodyPr>
          <a:lstStyle/>
          <a:p>
            <a:pPr algn="ctr"/>
            <a:r>
              <a:rPr lang="zh-CN" altLang="en-US" sz="3200" b="1">
                <a:solidFill>
                  <a:srgbClr val="372314"/>
                </a:solidFill>
                <a:latin typeface="微软雅黑" panose="020b0503020204020204" charset="-122"/>
                <a:ea typeface="微软雅黑" panose="020b0503020204020204" charset="-122"/>
                <a:cs typeface="+mn-ea"/>
                <a:sym typeface="+mn-lt"/>
              </a:rPr>
              <a:t>背景探寻</a:t>
            </a:r>
          </a:p>
        </p:txBody>
      </p:sp>
      <p:pic>
        <p:nvPicPr>
          <p:cNvPr id="4" name="图片 3" descr="fyjf"/>
          <p:cNvPicPr>
            <a:picLocks noChangeAspect="1"/>
          </p:cNvPicPr>
          <p:nvPr/>
        </p:nvPicPr>
        <p:blipFill>
          <a:blip r:embed="rId2"/>
          <a:srcRect r="14241"/>
          <a:stretch>
            <a:fillRect/>
          </a:stretch>
        </p:blipFill>
        <p:spPr>
          <a:xfrm>
            <a:off x="10095865" y="0"/>
            <a:ext cx="2225040" cy="6864350"/>
          </a:xfrm>
          <a:prstGeom prst="rect">
            <a:avLst/>
          </a:prstGeom>
        </p:spPr>
      </p:pic>
      <p:cxnSp>
        <p:nvCxnSpPr>
          <p:cNvPr id="5" name="直接连接符 4"/>
          <p:cNvCxnSpPr/>
          <p:nvPr/>
        </p:nvCxnSpPr>
        <p:spPr>
          <a:xfrm flipH="1">
            <a:off x="2115185" y="579755"/>
            <a:ext cx="3012440" cy="0"/>
          </a:xfrm>
          <a:prstGeom prst="line">
            <a:avLst/>
          </a:prstGeom>
          <a:ln>
            <a:solidFill>
              <a:srgbClr val="5A493D"/>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7081520" y="579120"/>
            <a:ext cx="3012440" cy="0"/>
          </a:xfrm>
          <a:prstGeom prst="line">
            <a:avLst/>
          </a:prstGeom>
          <a:ln>
            <a:solidFill>
              <a:srgbClr val="5A493D"/>
            </a:solidFill>
          </a:ln>
        </p:spPr>
        <p:style>
          <a:lnRef idx="1">
            <a:schemeClr val="accent1"/>
          </a:lnRef>
          <a:fillRef idx="0">
            <a:schemeClr val="accent1"/>
          </a:fillRef>
          <a:effectRef idx="0">
            <a:schemeClr val="accent1"/>
          </a:effectRef>
          <a:fontRef idx="minor">
            <a:schemeClr val="tx1"/>
          </a:fontRef>
        </p:style>
      </p:cxnSp>
      <p:pic>
        <p:nvPicPr>
          <p:cNvPr id="9" name="图片 8" descr="fhshfhj"/>
          <p:cNvPicPr>
            <a:picLocks noChangeAspect="1"/>
          </p:cNvPicPr>
          <p:nvPr/>
        </p:nvPicPr>
        <p:blipFill>
          <a:blip r:embed="rId3"/>
          <a:stretch>
            <a:fillRect/>
          </a:stretch>
        </p:blipFill>
        <p:spPr>
          <a:xfrm>
            <a:off x="7882890" y="0"/>
            <a:ext cx="2211070" cy="2211070"/>
          </a:xfrm>
          <a:prstGeom prst="rect">
            <a:avLst/>
          </a:prstGeom>
        </p:spPr>
      </p:pic>
    </p:spTree>
  </p:cSld>
  <p:clrMapOvr>
    <a:masterClrMapping/>
  </p:clrMapOvr>
  <p:transition>
    <p:random/>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pic>
        <p:nvPicPr>
          <p:cNvPr id="21" name="图片 20" descr="nvcncvncn"/>
          <p:cNvPicPr>
            <a:picLocks noChangeAspect="1"/>
          </p:cNvPicPr>
          <p:nvPr/>
        </p:nvPicPr>
        <p:blipFill>
          <a:blip r:embed="rId2"/>
          <a:stretch>
            <a:fillRect/>
          </a:stretch>
        </p:blipFill>
        <p:spPr>
          <a:xfrm>
            <a:off x="466725" y="368300"/>
            <a:ext cx="874395" cy="874395"/>
          </a:xfrm>
          <a:prstGeom prst="rect">
            <a:avLst/>
          </a:prstGeom>
        </p:spPr>
      </p:pic>
      <p:pic>
        <p:nvPicPr>
          <p:cNvPr id="7" name="图片 6" descr="fyfyf"/>
          <p:cNvPicPr>
            <a:picLocks noChangeAspect="1"/>
          </p:cNvPicPr>
          <p:nvPr/>
        </p:nvPicPr>
        <p:blipFill>
          <a:blip r:embed="rId3"/>
          <a:stretch>
            <a:fillRect/>
          </a:stretch>
        </p:blipFill>
        <p:spPr>
          <a:xfrm>
            <a:off x="8105140" y="0"/>
            <a:ext cx="3998595" cy="3510915"/>
          </a:xfrm>
          <a:prstGeom prst="rect">
            <a:avLst/>
          </a:prstGeom>
        </p:spPr>
      </p:pic>
      <p:sp>
        <p:nvSpPr>
          <p:cNvPr id="9" name="文本框 8"/>
          <p:cNvSpPr txBox="1"/>
          <p:nvPr/>
        </p:nvSpPr>
        <p:spPr>
          <a:xfrm>
            <a:off x="1749425" y="1686560"/>
            <a:ext cx="8306435" cy="2214880"/>
          </a:xfrm>
          <a:prstGeom prst="rect">
            <a:avLst/>
          </a:prstGeom>
          <a:noFill/>
        </p:spPr>
        <p:txBody>
          <a:bodyPr wrap="square" rtlCol="0">
            <a:spAutoFit/>
            <a:scene3d>
              <a:camera prst="orthographicFront"/>
              <a:lightRig rig="threePt" dir="t"/>
            </a:scene3d>
          </a:bodyPr>
          <a:lstStyle/>
          <a:p>
            <a:pPr algn="ctr"/>
            <a:r>
              <a:rPr lang="zh-CN" altLang="en-US" sz="13800" b="1">
                <a:solidFill>
                  <a:schemeClr val="tx1"/>
                </a:solidFill>
                <a:effectLst>
                  <a:outerShdw blurRad="38100" dist="19050" dir="2700000" algn="tl" rotWithShape="0">
                    <a:schemeClr val="dk1">
                      <a:alpha val="40000"/>
                    </a:schemeClr>
                  </a:outerShdw>
                </a:effectLst>
                <a:latin typeface="隶书" panose="02010509060101010101" charset="-122"/>
                <a:ea typeface="隶书" panose="02010509060101010101" charset="-122"/>
                <a:hlinkClick r:id="rId4" action="ppaction://hlinkfile"/>
              </a:rPr>
              <a:t>课文诵读</a:t>
            </a:r>
          </a:p>
        </p:txBody>
      </p:sp>
    </p:spTree>
  </p:cSld>
  <p:clrMapOvr>
    <a:masterClrMapping/>
  </p:clrMapOvr>
  <p:transition>
    <p:random/>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4" name="矩形 23"/>
          <p:cNvSpPr/>
          <p:nvPr/>
        </p:nvSpPr>
        <p:spPr>
          <a:xfrm>
            <a:off x="0" y="0"/>
            <a:ext cx="12192635" cy="6858000"/>
          </a:xfrm>
          <a:prstGeom prst="rect">
            <a:avLst/>
          </a:prstGeom>
          <a:solidFill>
            <a:srgbClr val="EFEBE6">
              <a:alpha val="6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3975735" y="341630"/>
            <a:ext cx="8966200" cy="6185535"/>
          </a:xfrm>
          <a:prstGeom prst="rect">
            <a:avLst/>
          </a:prstGeom>
          <a:noFill/>
        </p:spPr>
        <p:txBody>
          <a:bodyPr wrap="square" rtlCol="0">
            <a:spAutoFit/>
          </a:bodyPr>
          <a:lstStyle/>
          <a:p>
            <a:pPr>
              <a:lnSpc>
                <a:spcPct val="150000"/>
              </a:lnSpc>
            </a:pPr>
            <a:br>
              <a:rPr lang="zh-CN" altLang="en-US" sz="2400" b="1">
                <a:latin typeface="微软雅黑" panose="020b0503020204020204" charset="-122"/>
                <a:ea typeface="微软雅黑" panose="020b0503020204020204" charset="-122"/>
                <a:cs typeface="微软雅黑" panose="020b0503020204020204" charset="-122"/>
              </a:rPr>
            </a:br>
            <a:r>
              <a:rPr lang="en-US" altLang="zh-CN" sz="2400" b="1">
                <a:latin typeface="微软雅黑" panose="020b0503020204020204" charset="-122"/>
                <a:ea typeface="微软雅黑" panose="020b0503020204020204" charset="-122"/>
                <a:cs typeface="微软雅黑" panose="020b0503020204020204" charset="-122"/>
              </a:rPr>
              <a:t>1</a:t>
            </a:r>
            <a:r>
              <a:rPr lang="zh-CN" altLang="en-US" sz="2400" b="1">
                <a:latin typeface="微软雅黑" panose="020b0503020204020204" charset="-122"/>
                <a:ea typeface="微软雅黑" panose="020b0503020204020204" charset="-122"/>
                <a:cs typeface="微软雅黑" panose="020b0503020204020204" charset="-122"/>
              </a:rPr>
              <a:t>段：介绍屈原的出身、官职、才能和重要地位。</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2</a:t>
            </a:r>
            <a:r>
              <a:rPr lang="zh-CN" altLang="en-US" sz="2400" b="1">
                <a:latin typeface="微软雅黑" panose="020b0503020204020204" charset="-122"/>
                <a:ea typeface="微软雅黑" panose="020b0503020204020204" charset="-122"/>
                <a:cs typeface="微软雅黑" panose="020b0503020204020204" charset="-122"/>
              </a:rPr>
              <a:t>段：写屈原被楚怀王疏远的原因。</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3</a:t>
            </a:r>
            <a:r>
              <a:rPr lang="zh-CN" altLang="en-US" sz="2400" b="1">
                <a:latin typeface="微软雅黑" panose="020b0503020204020204" charset="-122"/>
                <a:ea typeface="微软雅黑" panose="020b0503020204020204" charset="-122"/>
                <a:cs typeface="微软雅黑" panose="020b0503020204020204" charset="-122"/>
              </a:rPr>
              <a:t>段：评论屈原的作品《离骚》和屈原的高尚品质。</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4</a:t>
            </a:r>
            <a:r>
              <a:rPr lang="zh-CN" altLang="en-US" sz="2400" b="1">
                <a:latin typeface="微软雅黑" panose="020b0503020204020204" charset="-122"/>
                <a:ea typeface="微软雅黑" panose="020b0503020204020204" charset="-122"/>
                <a:cs typeface="微软雅黑" panose="020b0503020204020204" charset="-122"/>
              </a:rPr>
              <a:t>段：叙述楚怀王因错信张仪导致损兵、失地。</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5</a:t>
            </a:r>
            <a:r>
              <a:rPr lang="zh-CN" altLang="en-US" sz="2400" b="1">
                <a:latin typeface="微软雅黑" panose="020b0503020204020204" charset="-122"/>
                <a:ea typeface="微软雅黑" panose="020b0503020204020204" charset="-122"/>
                <a:cs typeface="微软雅黑" panose="020b0503020204020204" charset="-122"/>
              </a:rPr>
              <a:t>、</a:t>
            </a:r>
            <a:r>
              <a:rPr lang="en-US" altLang="zh-CN" sz="2400" b="1">
                <a:latin typeface="微软雅黑" panose="020b0503020204020204" charset="-122"/>
                <a:ea typeface="微软雅黑" panose="020b0503020204020204" charset="-122"/>
                <a:cs typeface="微软雅黑" panose="020b0503020204020204" charset="-122"/>
              </a:rPr>
              <a:t>6</a:t>
            </a:r>
            <a:r>
              <a:rPr lang="zh-CN" altLang="en-US" sz="2400" b="1">
                <a:latin typeface="微软雅黑" panose="020b0503020204020204" charset="-122"/>
                <a:ea typeface="微软雅黑" panose="020b0503020204020204" charset="-122"/>
                <a:cs typeface="微软雅黑" panose="020b0503020204020204" charset="-122"/>
              </a:rPr>
              <a:t>段：叙述楚怀王放走张仪，再次兵败。</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7</a:t>
            </a:r>
            <a:r>
              <a:rPr lang="zh-CN" altLang="en-US" sz="2400" b="1">
                <a:latin typeface="微软雅黑" panose="020b0503020204020204" charset="-122"/>
                <a:ea typeface="微软雅黑" panose="020b0503020204020204" charset="-122"/>
                <a:cs typeface="微软雅黑" panose="020b0503020204020204" charset="-122"/>
              </a:rPr>
              <a:t>段：楚怀王再次被骗，客死秦国。</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8</a:t>
            </a:r>
            <a:r>
              <a:rPr lang="zh-CN" altLang="en-US" sz="2400" b="1">
                <a:latin typeface="微软雅黑" panose="020b0503020204020204" charset="-122"/>
                <a:ea typeface="微软雅黑" panose="020b0503020204020204" charset="-122"/>
                <a:cs typeface="微软雅黑" panose="020b0503020204020204" charset="-122"/>
              </a:rPr>
              <a:t>、</a:t>
            </a:r>
            <a:r>
              <a:rPr lang="en-US" altLang="zh-CN" sz="2400" b="1">
                <a:latin typeface="微软雅黑" panose="020b0503020204020204" charset="-122"/>
                <a:ea typeface="微软雅黑" panose="020b0503020204020204" charset="-122"/>
                <a:cs typeface="微软雅黑" panose="020b0503020204020204" charset="-122"/>
              </a:rPr>
              <a:t>9</a:t>
            </a:r>
            <a:r>
              <a:rPr lang="zh-CN" altLang="en-US" sz="2400" b="1">
                <a:latin typeface="微软雅黑" panose="020b0503020204020204" charset="-122"/>
                <a:ea typeface="微软雅黑" panose="020b0503020204020204" charset="-122"/>
                <a:cs typeface="微软雅黑" panose="020b0503020204020204" charset="-122"/>
              </a:rPr>
              <a:t>段：批评楚怀王的</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不知人之祸</a:t>
            </a:r>
            <a:r>
              <a:rPr lang="en-US" altLang="zh-CN" sz="2400" b="1">
                <a:latin typeface="微软雅黑" panose="020b0503020204020204" charset="-122"/>
                <a:ea typeface="微软雅黑" panose="020b0503020204020204" charset="-122"/>
                <a:cs typeface="微软雅黑" panose="020b0503020204020204" charset="-122"/>
              </a:rPr>
              <a:t>”</a:t>
            </a:r>
            <a:r>
              <a:rPr lang="zh-CN" altLang="en-US" sz="2400" b="1">
                <a:latin typeface="微软雅黑" panose="020b0503020204020204" charset="-122"/>
                <a:ea typeface="微软雅黑" panose="020b0503020204020204" charset="-122"/>
                <a:cs typeface="微软雅黑" panose="020b0503020204020204" charset="-122"/>
              </a:rPr>
              <a:t>，屈原最终被放逐。</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10</a:t>
            </a:r>
            <a:r>
              <a:rPr lang="zh-CN" altLang="en-US" sz="2400" b="1">
                <a:latin typeface="微软雅黑" panose="020b0503020204020204" charset="-122"/>
                <a:ea typeface="微软雅黑" panose="020b0503020204020204" charset="-122"/>
                <a:cs typeface="微软雅黑" panose="020b0503020204020204" charset="-122"/>
              </a:rPr>
              <a:t>段：写屈原流放途中和渔父的对话，及最后殉国的壮举。</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11</a:t>
            </a:r>
            <a:r>
              <a:rPr lang="zh-CN" altLang="en-US" sz="2400" b="1">
                <a:latin typeface="微软雅黑" panose="020b0503020204020204" charset="-122"/>
                <a:ea typeface="微软雅黑" panose="020b0503020204020204" charset="-122"/>
                <a:cs typeface="微软雅黑" panose="020b0503020204020204" charset="-122"/>
              </a:rPr>
              <a:t>段：屈原对后世的影响。</a:t>
            </a:r>
          </a:p>
          <a:p>
            <a:pPr>
              <a:lnSpc>
                <a:spcPct val="150000"/>
              </a:lnSpc>
            </a:pPr>
            <a:r>
              <a:rPr lang="en-US" altLang="zh-CN" sz="2400" b="1">
                <a:latin typeface="微软雅黑" panose="020b0503020204020204" charset="-122"/>
                <a:ea typeface="微软雅黑" panose="020b0503020204020204" charset="-122"/>
                <a:cs typeface="微软雅黑" panose="020b0503020204020204" charset="-122"/>
              </a:rPr>
              <a:t>12</a:t>
            </a:r>
            <a:r>
              <a:rPr lang="zh-CN" altLang="en-US" sz="2400" b="1">
                <a:latin typeface="微软雅黑" panose="020b0503020204020204" charset="-122"/>
                <a:ea typeface="微软雅黑" panose="020b0503020204020204" charset="-122"/>
                <a:cs typeface="微软雅黑" panose="020b0503020204020204" charset="-122"/>
              </a:rPr>
              <a:t>段：作者对屈原的评价</a:t>
            </a:r>
          </a:p>
        </p:txBody>
      </p:sp>
      <p:sp>
        <p:nvSpPr>
          <p:cNvPr id="14" name="右大括号 13"/>
          <p:cNvSpPr/>
          <p:nvPr/>
        </p:nvSpPr>
        <p:spPr>
          <a:xfrm flipH="1">
            <a:off x="3681730" y="1129665"/>
            <a:ext cx="243205" cy="1369695"/>
          </a:xfrm>
          <a:prstGeom prst="rightBrace">
            <a:avLst>
              <a:gd name="adj1" fmla="val 30026"/>
              <a:gd name="adj2" fmla="val 47056"/>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p:cNvSpPr txBox="1"/>
          <p:nvPr/>
        </p:nvSpPr>
        <p:spPr>
          <a:xfrm>
            <a:off x="455295" y="1399540"/>
            <a:ext cx="2961005" cy="902970"/>
          </a:xfrm>
          <a:prstGeom prst="rect">
            <a:avLst/>
          </a:prstGeom>
          <a:noFill/>
        </p:spPr>
        <p:txBody>
          <a:bodyPr wrap="square" rtlCol="0">
            <a:spAutoFit/>
          </a:bodyPr>
          <a:lstStyle/>
          <a:p>
            <a:pPr>
              <a:lnSpc>
                <a:spcPct val="110000"/>
              </a:lnSpc>
            </a:pPr>
            <a:r>
              <a:rPr lang="zh-CN" altLang="en-US" sz="2400" b="1">
                <a:solidFill>
                  <a:srgbClr val="FF0000"/>
                </a:solidFill>
                <a:latin typeface="宋体" panose="02010600030101010101" pitchFamily="2" charset="-122"/>
                <a:ea typeface="宋体" pitchFamily="2" charset="-122"/>
                <a:cs typeface="宋体" panose="02010600030101010101" pitchFamily="2" charset="-122"/>
              </a:rPr>
              <a:t>介绍屈原，并写出屈原由</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itchFamily="2" charset="-122"/>
                <a:cs typeface="宋体" panose="02010600030101010101" pitchFamily="2" charset="-122"/>
              </a:rPr>
              <a:t>任</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itchFamily="2" charset="-122"/>
                <a:cs typeface="宋体" panose="02010600030101010101" pitchFamily="2" charset="-122"/>
              </a:rPr>
              <a:t>到</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itchFamily="2" charset="-122"/>
                <a:cs typeface="宋体" panose="02010600030101010101" pitchFamily="2" charset="-122"/>
              </a:rPr>
              <a:t>疏</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itchFamily="2" charset="-122"/>
                <a:cs typeface="宋体" panose="02010600030101010101" pitchFamily="2" charset="-122"/>
              </a:rPr>
              <a:t>。</a:t>
            </a:r>
          </a:p>
        </p:txBody>
      </p:sp>
      <p:sp>
        <p:nvSpPr>
          <p:cNvPr id="16" name="右大括号 15"/>
          <p:cNvSpPr/>
          <p:nvPr/>
        </p:nvSpPr>
        <p:spPr>
          <a:xfrm flipH="1">
            <a:off x="3681730" y="2769235"/>
            <a:ext cx="243205" cy="2007870"/>
          </a:xfrm>
          <a:prstGeom prst="rightBrace">
            <a:avLst>
              <a:gd name="adj1" fmla="val 30026"/>
              <a:gd name="adj2" fmla="val 47056"/>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文本框 16"/>
          <p:cNvSpPr txBox="1"/>
          <p:nvPr/>
        </p:nvSpPr>
        <p:spPr>
          <a:xfrm>
            <a:off x="455295" y="3009265"/>
            <a:ext cx="2961005" cy="1308735"/>
          </a:xfrm>
          <a:prstGeom prst="rect">
            <a:avLst/>
          </a:prstGeom>
          <a:noFill/>
        </p:spPr>
        <p:txBody>
          <a:bodyPr wrap="square" rtlCol="0">
            <a:spAutoFit/>
          </a:bodyPr>
          <a:lstStyle/>
          <a:p>
            <a:pPr>
              <a:lnSpc>
                <a:spcPct val="110000"/>
              </a:lnSpc>
            </a:pPr>
            <a:r>
              <a:rPr lang="zh-CN" sz="2400" b="1">
                <a:solidFill>
                  <a:srgbClr val="FF0000"/>
                </a:solidFill>
                <a:latin typeface="宋体" panose="02010600030101010101" pitchFamily="2" charset="-122"/>
                <a:ea typeface="宋体" pitchFamily="2" charset="-122"/>
                <a:cs typeface="宋体" panose="02010600030101010101" pitchFamily="2" charset="-122"/>
              </a:rPr>
              <a:t>叙述楚国灭亡的过程，及屈原由见</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sz="2400" b="1">
                <a:solidFill>
                  <a:srgbClr val="FF0000"/>
                </a:solidFill>
                <a:latin typeface="宋体" panose="02010600030101010101" pitchFamily="2" charset="-122"/>
                <a:ea typeface="宋体" pitchFamily="2" charset="-122"/>
                <a:cs typeface="宋体" panose="02010600030101010101" pitchFamily="2" charset="-122"/>
              </a:rPr>
              <a:t>绌</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sz="2400" b="1">
                <a:solidFill>
                  <a:srgbClr val="FF0000"/>
                </a:solidFill>
                <a:latin typeface="宋体" panose="02010600030101010101" pitchFamily="2" charset="-122"/>
                <a:ea typeface="宋体" pitchFamily="2" charset="-122"/>
                <a:cs typeface="宋体" panose="02010600030101010101" pitchFamily="2" charset="-122"/>
              </a:rPr>
              <a:t>到见</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sz="2400" b="1">
                <a:solidFill>
                  <a:srgbClr val="FF0000"/>
                </a:solidFill>
                <a:latin typeface="宋体" panose="02010600030101010101" pitchFamily="2" charset="-122"/>
                <a:ea typeface="宋体" pitchFamily="2" charset="-122"/>
                <a:cs typeface="宋体" panose="02010600030101010101" pitchFamily="2" charset="-122"/>
              </a:rPr>
              <a:t>迁</a:t>
            </a:r>
            <a:r>
              <a:rPr lang="en-US" altLang="zh-CN" sz="2400" b="1">
                <a:solidFill>
                  <a:srgbClr val="FF0000"/>
                </a:solidFill>
                <a:latin typeface="宋体" panose="02010600030101010101" pitchFamily="2" charset="-122"/>
                <a:ea typeface="宋体" pitchFamily="2" charset="-122"/>
                <a:cs typeface="宋体" panose="02010600030101010101" pitchFamily="2" charset="-122"/>
              </a:rPr>
              <a:t>”</a:t>
            </a:r>
            <a:r>
              <a:rPr lang="zh-CN" altLang="en-US" sz="2400" b="1">
                <a:solidFill>
                  <a:srgbClr val="FF0000"/>
                </a:solidFill>
                <a:latin typeface="宋体" panose="02010600030101010101" pitchFamily="2" charset="-122"/>
                <a:ea typeface="宋体" pitchFamily="2" charset="-122"/>
                <a:cs typeface="宋体" panose="02010600030101010101" pitchFamily="2" charset="-122"/>
              </a:rPr>
              <a:t>。</a:t>
            </a:r>
          </a:p>
        </p:txBody>
      </p:sp>
      <p:sp>
        <p:nvSpPr>
          <p:cNvPr id="18" name="右大括号 17"/>
          <p:cNvSpPr/>
          <p:nvPr/>
        </p:nvSpPr>
        <p:spPr>
          <a:xfrm flipH="1">
            <a:off x="3681730" y="5010150"/>
            <a:ext cx="243205" cy="1369695"/>
          </a:xfrm>
          <a:prstGeom prst="rightBrace">
            <a:avLst>
              <a:gd name="adj1" fmla="val 30026"/>
              <a:gd name="adj2" fmla="val 47056"/>
            </a:avLst>
          </a:prstGeom>
          <a:ln w="28575" cmpd="sng">
            <a:solidFill>
              <a:srgbClr val="FF00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文本框 18"/>
          <p:cNvSpPr txBox="1"/>
          <p:nvPr/>
        </p:nvSpPr>
        <p:spPr>
          <a:xfrm>
            <a:off x="455295" y="4870450"/>
            <a:ext cx="2961005" cy="1308735"/>
          </a:xfrm>
          <a:prstGeom prst="rect">
            <a:avLst/>
          </a:prstGeom>
          <a:noFill/>
        </p:spPr>
        <p:txBody>
          <a:bodyPr wrap="square" rtlCol="0">
            <a:spAutoFit/>
          </a:bodyPr>
          <a:lstStyle/>
          <a:p>
            <a:pPr>
              <a:lnSpc>
                <a:spcPct val="110000"/>
              </a:lnSpc>
            </a:pPr>
            <a:r>
              <a:rPr lang="zh-CN" sz="2400" b="1">
                <a:solidFill>
                  <a:srgbClr val="FF0000"/>
                </a:solidFill>
                <a:latin typeface="宋体" panose="02010600030101010101" pitchFamily="2" charset="-122"/>
                <a:ea typeface="宋体" pitchFamily="2" charset="-122"/>
                <a:cs typeface="宋体" panose="02010600030101010101" pitchFamily="2" charset="-122"/>
              </a:rPr>
              <a:t>写屈原以身殉国的过程，他对后世的影响，作者对他的评价。</a:t>
            </a:r>
          </a:p>
        </p:txBody>
      </p:sp>
      <p:sp>
        <p:nvSpPr>
          <p:cNvPr id="2" name="文本框 1"/>
          <p:cNvSpPr txBox="1"/>
          <p:nvPr/>
        </p:nvSpPr>
        <p:spPr>
          <a:xfrm>
            <a:off x="556260" y="131445"/>
            <a:ext cx="2107565" cy="583565"/>
          </a:xfrm>
          <a:prstGeom prst="rect">
            <a:avLst/>
          </a:prstGeom>
          <a:noFill/>
        </p:spPr>
        <p:txBody>
          <a:bodyPr wrap="square" rtlCol="0">
            <a:spAutoFit/>
          </a:bodyPr>
          <a:lstStyle/>
          <a:p>
            <a:r>
              <a:rPr lang="zh-CN" altLang="en-US" sz="3200" b="1">
                <a:latin typeface="微软雅黑" panose="020b0503020204020204" charset="-122"/>
                <a:ea typeface="微软雅黑" panose="020b0503020204020204" charset="-122"/>
              </a:rPr>
              <a:t>每段段意：</a:t>
            </a:r>
          </a:p>
        </p:txBody>
      </p:sp>
    </p:spTree>
  </p:cSld>
  <p:clrMapOvr>
    <a:masterClrMapping/>
  </p:clrMapOvr>
  <p:transition>
    <p:random/>
  </p:transition>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187308"/>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TEMPLATE_CATEGORY" val="custom"/>
  <p:tag name="KSO_WM_TEMPLATE_INDEX" val="20187308"/>
  <p:tag name="KSO_WM_TEMPLATE_SUBCATEGORY" val="0"/>
  <p:tag name="KSO_WM_TEMPLATE_THUMBS_INDEX" val="1"/>
</p:tagLst>
</file>

<file path=ppt/tags/tag62.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3.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4.xml><?xml version="1.0" encoding="utf-8"?>
<p:tagLst xmlns:p="http://schemas.openxmlformats.org/presentationml/2006/main">
  <p:tag name="KSO_WM_BEAUTIFY_FLAG" val="#wm#"/>
  <p:tag name="KSO_WM_SLIDE_ID" val="custom20187308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INDEX" val="20187308"/>
  <p:tag name="KSO_WM_TEMPLATE_SUBCATEGORY" val="0"/>
  <p:tag name="KSO_WM_TEMPLATE_THUMBS_INDEX" val="1"/>
</p:tagLst>
</file>

<file path=ppt/tags/tag65.xml><?xml version="1.0" encoding="utf-8"?>
<p:tagLst xmlns:p="http://schemas.openxmlformats.org/presentationml/2006/main">
  <p:tag name="AS_NET" val="4.0.30319.42000"/>
  <p:tag name="AS_OS" val="Unix 3.10 unknown"/>
  <p:tag name="AS_RELEASE_DATE" val="2017.06.20"/>
  <p:tag name="AS_TITLE" val="Aspose.Slides for Java"/>
  <p:tag name="AS_VERSION" val="17.6"/>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le1pyts">
      <a:majorFont>
        <a:latin typeface="Arial"/>
        <a:ea typeface="字魂105号-简雅黑"/>
        <a:cs typeface="Arial"/>
      </a:majorFont>
      <a:minorFont>
        <a:latin typeface="Arial"/>
        <a:ea typeface="字魂105号-简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98</Paragraphs>
  <Slides>29</Slides>
  <Notes>3</Notes>
  <TotalTime>0</TotalTime>
  <HiddenSlides>0</HiddenSlides>
  <MMClips>0</MMClips>
  <ScaleCrop>0</ScaleCrop>
  <HeadingPairs>
    <vt:vector baseType="variant" size="4">
      <vt:variant>
        <vt:lpstr>Theme</vt:lpstr>
      </vt:variant>
      <vt:variant>
        <vt:i4>1</vt:i4>
      </vt:variant>
      <vt:variant>
        <vt:lpstr>Slide Titles</vt:lpstr>
      </vt:variant>
      <vt:variant>
        <vt:i4>29</vt:i4>
      </vt:variant>
    </vt:vector>
  </HeadingPairs>
  <TitlesOfParts>
    <vt:vector baseType="lpstr" size="30">
      <vt:lpstr>Office 主题​​</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2020-11-20T15:10:03.517</cp:lastPrinted>
  <dcterms:created xsi:type="dcterms:W3CDTF">2020-11-20T15:10:03Z</dcterms:created>
  <dcterms:modified xsi:type="dcterms:W3CDTF">2020-11-20T07:10:10Z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