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48" r:id="rId1"/>
  </p:sldMasterIdLst>
  <p:notesMasterIdLst>
    <p:notesMasterId r:id="rId2"/>
  </p:notesMasterIdLst>
  <p:sldIdLst>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12192000" cy="6858000"/>
  <p:notesSz cx="6858000" cy="9144000"/>
  <p:custDataLst>
    <p:tags r:id="rId1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8" d="100"/>
          <a:sy n="78" d="100"/>
        </p:scale>
        <p:origin x="642" y="7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tags" Target="tags/tag1.xml" /><Relationship Id="rId18" Type="http://schemas.openxmlformats.org/officeDocument/2006/relationships/presProps" Target="presProps.xml" /><Relationship Id="rId19" Type="http://schemas.openxmlformats.org/officeDocument/2006/relationships/viewProps" Target="viewProps.xml" /><Relationship Id="rId2" Type="http://schemas.openxmlformats.org/officeDocument/2006/relationships/notesMaster" Target="notesMasters/notesMaster1.xml" /><Relationship Id="rId20" Type="http://schemas.openxmlformats.org/officeDocument/2006/relationships/theme" Target="theme/theme1.xml" /><Relationship Id="rId21" Type="http://schemas.openxmlformats.org/officeDocument/2006/relationships/tableStyles" Target="tableStyles.xml" /><Relationship Id="rId3" Type="http://schemas.openxmlformats.org/officeDocument/2006/relationships/slide" Target="slides/slide1.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1048673"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1048674"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35CBF28-93EB-421B-B4B8-2F1AE54EF4EB}" type="datetimeFigureOut">
              <a:rPr lang="zh-CN" altLang="en-US" smtClean="0"/>
              <a:t>2021/5/7</a:t>
            </a:fld>
            <a:endParaRPr lang="zh-CN" altLang="en-US"/>
          </a:p>
        </p:txBody>
      </p:sp>
      <p:sp>
        <p:nvSpPr>
          <p:cNvPr id="1048675"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1048676"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048677"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1048678"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721FD6-B529-4208-8B34-E73DB25B2D57}" type="slidenum">
              <a:rPr lang="zh-CN" altLang="en-US" smtClean="0"/>
              <a:t>‹#›</a:t>
            </a:fld>
            <a:endParaRPr lang="zh-CN" altLang="en-US"/>
          </a:p>
        </p:txBody>
      </p:sp>
    </p:spTree>
    <p:extLst>
      <p:ext uri="{BB962C8B-B14F-4D97-AF65-F5344CB8AC3E}">
        <p14:creationId xmlns:p14="http://schemas.microsoft.com/office/powerpoint/2010/main" val="16653357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048613" name="幻灯片图像占位符 1"/>
          <p:cNvSpPr>
            <a:spLocks noGrp="1" noRot="1" noChangeAspect="1" noTextEdit="1"/>
          </p:cNvSpPr>
          <p:nvPr>
            <p:ph type="sldImg"/>
          </p:nvPr>
        </p:nvSpPr>
        <p:spPr bwMode="auto">
          <a:noFill/>
          <a:ln>
            <a:solidFill>
              <a:srgbClr val="000000"/>
            </a:solidFill>
            <a:miter lim="800000"/>
          </a:ln>
        </p:spPr>
      </p:sp>
      <p:sp>
        <p:nvSpPr>
          <p:cNvPr id="104861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048615" name="灯片编号占位符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pPr>
            <a:fld id="{F5205D77-C119-4AA7-8E43-71A563507A08}" type="slidenum">
              <a:rPr lang="zh-CN" altLang="en-US">
                <a:solidFill>
                  <a:prstClr val="black"/>
                </a:solidFill>
              </a:rPr>
              <a:pPr fontAlgn="base">
                <a:spcBef>
                  <a:spcPct val="0"/>
                </a:spcBef>
                <a:spcAft>
                  <a:spcPct val="0"/>
                </a:spcAft>
              </a:pPr>
              <a:t>8</a:t>
            </a:fld>
            <a:endParaRPr lang="en-US" altLang="zh-CN">
              <a:solidFill>
                <a:prstClr val="black"/>
              </a:solidFill>
            </a:endParaRPr>
          </a:p>
        </p:txBody>
      </p:sp>
    </p:spTree>
    <p:extLst>
      <p:ext uri="{BB962C8B-B14F-4D97-AF65-F5344CB8AC3E}">
        <p14:creationId xmlns:p14="http://schemas.microsoft.com/office/powerpoint/2010/main" val="3571100564"/>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1048581"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1048582"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1048583" name="日期占位符 3"/>
          <p:cNvSpPr>
            <a:spLocks noGrp="1"/>
          </p:cNvSpPr>
          <p:nvPr>
            <p:ph type="dt" sz="half" idx="10"/>
          </p:nvPr>
        </p:nvSpPr>
        <p:spPr/>
        <p:txBody>
          <a:bodyPr/>
          <a:lstStyle/>
          <a:p>
            <a:fld id="{90D66737-ABD4-47E1-948B-F74C566E839C}" type="datetimeFigureOut">
              <a:rPr lang="zh-CN" altLang="en-US" smtClean="0"/>
              <a:t>2021/5/7</a:t>
            </a:fld>
            <a:endParaRPr lang="zh-CN" altLang="en-US"/>
          </a:p>
        </p:txBody>
      </p:sp>
      <p:sp>
        <p:nvSpPr>
          <p:cNvPr id="1048584" name="页脚占位符 4"/>
          <p:cNvSpPr>
            <a:spLocks noGrp="1"/>
          </p:cNvSpPr>
          <p:nvPr>
            <p:ph type="ftr" sz="quarter" idx="11"/>
          </p:nvPr>
        </p:nvSpPr>
        <p:spPr/>
        <p:txBody>
          <a:bodyPr/>
          <a:lstStyle/>
          <a:p>
            <a:endParaRPr lang="zh-CN" altLang="en-US"/>
          </a:p>
        </p:txBody>
      </p:sp>
      <p:sp>
        <p:nvSpPr>
          <p:cNvPr id="1048585" name="灯片编号占位符 5"/>
          <p:cNvSpPr>
            <a:spLocks noGrp="1"/>
          </p:cNvSpPr>
          <p:nvPr>
            <p:ph type="sldNum" sz="quarter" idx="12"/>
          </p:nvPr>
        </p:nvSpPr>
        <p:spPr/>
        <p:txBody>
          <a:bodyPr/>
          <a:lstStyle/>
          <a:p>
            <a:fld id="{A726E0A6-1864-4092-B6F0-6C5C44BD6E2A}"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1048643" name="标题 1"/>
          <p:cNvSpPr>
            <a:spLocks noGrp="1"/>
          </p:cNvSpPr>
          <p:nvPr>
            <p:ph type="title"/>
          </p:nvPr>
        </p:nvSpPr>
        <p:spPr/>
        <p:txBody>
          <a:bodyPr/>
          <a:lstStyle/>
          <a:p>
            <a:r>
              <a:rPr lang="zh-CN" altLang="en-US" smtClean="0"/>
              <a:t>单击此处编辑母版标题样式</a:t>
            </a:r>
            <a:endParaRPr lang="zh-CN" altLang="en-US"/>
          </a:p>
        </p:txBody>
      </p:sp>
      <p:sp>
        <p:nvSpPr>
          <p:cNvPr id="1048644"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048645" name="日期占位符 3"/>
          <p:cNvSpPr>
            <a:spLocks noGrp="1"/>
          </p:cNvSpPr>
          <p:nvPr>
            <p:ph type="dt" sz="half" idx="10"/>
          </p:nvPr>
        </p:nvSpPr>
        <p:spPr/>
        <p:txBody>
          <a:bodyPr/>
          <a:lstStyle/>
          <a:p>
            <a:fld id="{90D66737-ABD4-47E1-948B-F74C566E839C}" type="datetimeFigureOut">
              <a:rPr lang="zh-CN" altLang="en-US" smtClean="0"/>
              <a:t>2021/5/7</a:t>
            </a:fld>
            <a:endParaRPr lang="zh-CN" altLang="en-US"/>
          </a:p>
        </p:txBody>
      </p:sp>
      <p:sp>
        <p:nvSpPr>
          <p:cNvPr id="1048646" name="页脚占位符 4"/>
          <p:cNvSpPr>
            <a:spLocks noGrp="1"/>
          </p:cNvSpPr>
          <p:nvPr>
            <p:ph type="ftr" sz="quarter" idx="11"/>
          </p:nvPr>
        </p:nvSpPr>
        <p:spPr/>
        <p:txBody>
          <a:bodyPr/>
          <a:lstStyle/>
          <a:p>
            <a:endParaRPr lang="zh-CN" altLang="en-US"/>
          </a:p>
        </p:txBody>
      </p:sp>
      <p:sp>
        <p:nvSpPr>
          <p:cNvPr id="1048647" name="灯片编号占位符 5"/>
          <p:cNvSpPr>
            <a:spLocks noGrp="1"/>
          </p:cNvSpPr>
          <p:nvPr>
            <p:ph type="sldNum" sz="quarter" idx="12"/>
          </p:nvPr>
        </p:nvSpPr>
        <p:spPr/>
        <p:txBody>
          <a:bodyPr/>
          <a:lstStyle/>
          <a:p>
            <a:fld id="{A726E0A6-1864-4092-B6F0-6C5C44BD6E2A}"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 文本">
    <p:spTree>
      <p:nvGrpSpPr>
        <p:cNvPr id="1" name=""/>
        <p:cNvGrpSpPr/>
        <p:nvPr/>
      </p:nvGrpSpPr>
      <p:grpSpPr>
        <a:xfrm>
          <a:off x="0" y="0"/>
          <a:ext cx="0" cy="0"/>
        </a:xfrm>
      </p:grpSpPr>
      <p:sp>
        <p:nvSpPr>
          <p:cNvPr id="1048627"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1048628"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048629" name="日期占位符 3"/>
          <p:cNvSpPr>
            <a:spLocks noGrp="1"/>
          </p:cNvSpPr>
          <p:nvPr>
            <p:ph type="dt" sz="half" idx="10"/>
          </p:nvPr>
        </p:nvSpPr>
        <p:spPr/>
        <p:txBody>
          <a:bodyPr/>
          <a:lstStyle/>
          <a:p>
            <a:fld id="{90D66737-ABD4-47E1-948B-F74C566E839C}" type="datetimeFigureOut">
              <a:rPr lang="zh-CN" altLang="en-US" smtClean="0"/>
              <a:t>2021/5/7</a:t>
            </a:fld>
            <a:endParaRPr lang="zh-CN" altLang="en-US"/>
          </a:p>
        </p:txBody>
      </p:sp>
      <p:sp>
        <p:nvSpPr>
          <p:cNvPr id="1048630" name="页脚占位符 4"/>
          <p:cNvSpPr>
            <a:spLocks noGrp="1"/>
          </p:cNvSpPr>
          <p:nvPr>
            <p:ph type="ftr" sz="quarter" idx="11"/>
          </p:nvPr>
        </p:nvSpPr>
        <p:spPr/>
        <p:txBody>
          <a:bodyPr/>
          <a:lstStyle/>
          <a:p>
            <a:endParaRPr lang="zh-CN" altLang="en-US"/>
          </a:p>
        </p:txBody>
      </p:sp>
      <p:sp>
        <p:nvSpPr>
          <p:cNvPr id="1048631" name="灯片编号占位符 5"/>
          <p:cNvSpPr>
            <a:spLocks noGrp="1"/>
          </p:cNvSpPr>
          <p:nvPr>
            <p:ph type="sldNum" sz="quarter" idx="12"/>
          </p:nvPr>
        </p:nvSpPr>
        <p:spPr/>
        <p:txBody>
          <a:bodyPr/>
          <a:lstStyle/>
          <a:p>
            <a:fld id="{A726E0A6-1864-4092-B6F0-6C5C44BD6E2A}"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1048632" name="标题 1"/>
          <p:cNvSpPr>
            <a:spLocks noGrp="1"/>
          </p:cNvSpPr>
          <p:nvPr>
            <p:ph type="title"/>
          </p:nvPr>
        </p:nvSpPr>
        <p:spPr/>
        <p:txBody>
          <a:bodyPr/>
          <a:lstStyle/>
          <a:p>
            <a:r>
              <a:rPr lang="zh-CN" altLang="en-US" smtClean="0"/>
              <a:t>单击此处编辑母版标题样式</a:t>
            </a:r>
            <a:endParaRPr lang="zh-CN" altLang="en-US"/>
          </a:p>
        </p:txBody>
      </p:sp>
      <p:sp>
        <p:nvSpPr>
          <p:cNvPr id="104863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048634" name="日期占位符 3"/>
          <p:cNvSpPr>
            <a:spLocks noGrp="1"/>
          </p:cNvSpPr>
          <p:nvPr>
            <p:ph type="dt" sz="half" idx="10"/>
          </p:nvPr>
        </p:nvSpPr>
        <p:spPr/>
        <p:txBody>
          <a:bodyPr/>
          <a:lstStyle/>
          <a:p>
            <a:fld id="{90D66737-ABD4-47E1-948B-F74C566E839C}" type="datetimeFigureOut">
              <a:rPr lang="zh-CN" altLang="en-US" smtClean="0"/>
              <a:t>2021/5/7</a:t>
            </a:fld>
            <a:endParaRPr lang="zh-CN" altLang="en-US"/>
          </a:p>
        </p:txBody>
      </p:sp>
      <p:sp>
        <p:nvSpPr>
          <p:cNvPr id="1048635" name="页脚占位符 4"/>
          <p:cNvSpPr>
            <a:spLocks noGrp="1"/>
          </p:cNvSpPr>
          <p:nvPr>
            <p:ph type="ftr" sz="quarter" idx="11"/>
          </p:nvPr>
        </p:nvSpPr>
        <p:spPr/>
        <p:txBody>
          <a:bodyPr/>
          <a:lstStyle/>
          <a:p>
            <a:endParaRPr lang="zh-CN" altLang="en-US"/>
          </a:p>
        </p:txBody>
      </p:sp>
      <p:sp>
        <p:nvSpPr>
          <p:cNvPr id="1048636" name="灯片编号占位符 5"/>
          <p:cNvSpPr>
            <a:spLocks noGrp="1"/>
          </p:cNvSpPr>
          <p:nvPr>
            <p:ph type="sldNum" sz="quarter" idx="12"/>
          </p:nvPr>
        </p:nvSpPr>
        <p:spPr/>
        <p:txBody>
          <a:bodyPr/>
          <a:lstStyle/>
          <a:p>
            <a:fld id="{A726E0A6-1864-4092-B6F0-6C5C44BD6E2A}"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1048648"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1048649"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1048650" name="日期占位符 3"/>
          <p:cNvSpPr>
            <a:spLocks noGrp="1"/>
          </p:cNvSpPr>
          <p:nvPr>
            <p:ph type="dt" sz="half" idx="10"/>
          </p:nvPr>
        </p:nvSpPr>
        <p:spPr/>
        <p:txBody>
          <a:bodyPr/>
          <a:lstStyle/>
          <a:p>
            <a:fld id="{90D66737-ABD4-47E1-948B-F74C566E839C}" type="datetimeFigureOut">
              <a:rPr lang="zh-CN" altLang="en-US" smtClean="0"/>
              <a:t>2021/5/7</a:t>
            </a:fld>
            <a:endParaRPr lang="zh-CN" altLang="en-US"/>
          </a:p>
        </p:txBody>
      </p:sp>
      <p:sp>
        <p:nvSpPr>
          <p:cNvPr id="1048651" name="页脚占位符 4"/>
          <p:cNvSpPr>
            <a:spLocks noGrp="1"/>
          </p:cNvSpPr>
          <p:nvPr>
            <p:ph type="ftr" sz="quarter" idx="11"/>
          </p:nvPr>
        </p:nvSpPr>
        <p:spPr/>
        <p:txBody>
          <a:bodyPr/>
          <a:lstStyle/>
          <a:p>
            <a:endParaRPr lang="zh-CN" altLang="en-US"/>
          </a:p>
        </p:txBody>
      </p:sp>
      <p:sp>
        <p:nvSpPr>
          <p:cNvPr id="1048652" name="灯片编号占位符 5"/>
          <p:cNvSpPr>
            <a:spLocks noGrp="1"/>
          </p:cNvSpPr>
          <p:nvPr>
            <p:ph type="sldNum" sz="quarter" idx="12"/>
          </p:nvPr>
        </p:nvSpPr>
        <p:spPr/>
        <p:txBody>
          <a:bodyPr/>
          <a:lstStyle/>
          <a:p>
            <a:fld id="{A726E0A6-1864-4092-B6F0-6C5C44BD6E2A}"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1048653" name="标题 1"/>
          <p:cNvSpPr>
            <a:spLocks noGrp="1"/>
          </p:cNvSpPr>
          <p:nvPr>
            <p:ph type="title"/>
          </p:nvPr>
        </p:nvSpPr>
        <p:spPr/>
        <p:txBody>
          <a:bodyPr/>
          <a:lstStyle/>
          <a:p>
            <a:r>
              <a:rPr lang="zh-CN" altLang="en-US" smtClean="0"/>
              <a:t>单击此处编辑母版标题样式</a:t>
            </a:r>
            <a:endParaRPr lang="zh-CN" altLang="en-US"/>
          </a:p>
        </p:txBody>
      </p:sp>
      <p:sp>
        <p:nvSpPr>
          <p:cNvPr id="1048654"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048655"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048656" name="日期占位符 4"/>
          <p:cNvSpPr>
            <a:spLocks noGrp="1"/>
          </p:cNvSpPr>
          <p:nvPr>
            <p:ph type="dt" sz="half" idx="10"/>
          </p:nvPr>
        </p:nvSpPr>
        <p:spPr/>
        <p:txBody>
          <a:bodyPr/>
          <a:lstStyle/>
          <a:p>
            <a:fld id="{90D66737-ABD4-47E1-948B-F74C566E839C}" type="datetimeFigureOut">
              <a:rPr lang="zh-CN" altLang="en-US" smtClean="0"/>
              <a:t>2021/5/7</a:t>
            </a:fld>
            <a:endParaRPr lang="zh-CN" altLang="en-US"/>
          </a:p>
        </p:txBody>
      </p:sp>
      <p:sp>
        <p:nvSpPr>
          <p:cNvPr id="1048657" name="页脚占位符 5"/>
          <p:cNvSpPr>
            <a:spLocks noGrp="1"/>
          </p:cNvSpPr>
          <p:nvPr>
            <p:ph type="ftr" sz="quarter" idx="11"/>
          </p:nvPr>
        </p:nvSpPr>
        <p:spPr/>
        <p:txBody>
          <a:bodyPr/>
          <a:lstStyle/>
          <a:p>
            <a:endParaRPr lang="zh-CN" altLang="en-US"/>
          </a:p>
        </p:txBody>
      </p:sp>
      <p:sp>
        <p:nvSpPr>
          <p:cNvPr id="1048658" name="灯片编号占位符 6"/>
          <p:cNvSpPr>
            <a:spLocks noGrp="1"/>
          </p:cNvSpPr>
          <p:nvPr>
            <p:ph type="sldNum" sz="quarter" idx="12"/>
          </p:nvPr>
        </p:nvSpPr>
        <p:spPr/>
        <p:txBody>
          <a:bodyPr/>
          <a:lstStyle/>
          <a:p>
            <a:fld id="{A726E0A6-1864-4092-B6F0-6C5C44BD6E2A}"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1048659"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1048660"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1048661"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048662"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1048663"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048664" name="日期占位符 6"/>
          <p:cNvSpPr>
            <a:spLocks noGrp="1"/>
          </p:cNvSpPr>
          <p:nvPr>
            <p:ph type="dt" sz="half" idx="10"/>
          </p:nvPr>
        </p:nvSpPr>
        <p:spPr/>
        <p:txBody>
          <a:bodyPr/>
          <a:lstStyle/>
          <a:p>
            <a:fld id="{90D66737-ABD4-47E1-948B-F74C566E839C}" type="datetimeFigureOut">
              <a:rPr lang="zh-CN" altLang="en-US" smtClean="0"/>
              <a:t>2021/5/7</a:t>
            </a:fld>
            <a:endParaRPr lang="zh-CN" altLang="en-US"/>
          </a:p>
        </p:txBody>
      </p:sp>
      <p:sp>
        <p:nvSpPr>
          <p:cNvPr id="1048665" name="页脚占位符 7"/>
          <p:cNvSpPr>
            <a:spLocks noGrp="1"/>
          </p:cNvSpPr>
          <p:nvPr>
            <p:ph type="ftr" sz="quarter" idx="11"/>
          </p:nvPr>
        </p:nvSpPr>
        <p:spPr/>
        <p:txBody>
          <a:bodyPr/>
          <a:lstStyle/>
          <a:p>
            <a:endParaRPr lang="zh-CN" altLang="en-US"/>
          </a:p>
        </p:txBody>
      </p:sp>
      <p:sp>
        <p:nvSpPr>
          <p:cNvPr id="1048666" name="灯片编号占位符 8"/>
          <p:cNvSpPr>
            <a:spLocks noGrp="1"/>
          </p:cNvSpPr>
          <p:nvPr>
            <p:ph type="sldNum" sz="quarter" idx="12"/>
          </p:nvPr>
        </p:nvSpPr>
        <p:spPr/>
        <p:txBody>
          <a:bodyPr/>
          <a:lstStyle/>
          <a:p>
            <a:fld id="{A726E0A6-1864-4092-B6F0-6C5C44BD6E2A}"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1048623" name="标题 1"/>
          <p:cNvSpPr>
            <a:spLocks noGrp="1"/>
          </p:cNvSpPr>
          <p:nvPr>
            <p:ph type="title"/>
          </p:nvPr>
        </p:nvSpPr>
        <p:spPr/>
        <p:txBody>
          <a:bodyPr/>
          <a:lstStyle/>
          <a:p>
            <a:r>
              <a:rPr lang="zh-CN" altLang="en-US" smtClean="0"/>
              <a:t>单击此处编辑母版标题样式</a:t>
            </a:r>
            <a:endParaRPr lang="zh-CN" altLang="en-US"/>
          </a:p>
        </p:txBody>
      </p:sp>
      <p:sp>
        <p:nvSpPr>
          <p:cNvPr id="1048624" name="日期占位符 2"/>
          <p:cNvSpPr>
            <a:spLocks noGrp="1"/>
          </p:cNvSpPr>
          <p:nvPr>
            <p:ph type="dt" sz="half" idx="10"/>
          </p:nvPr>
        </p:nvSpPr>
        <p:spPr/>
        <p:txBody>
          <a:bodyPr/>
          <a:lstStyle/>
          <a:p>
            <a:fld id="{90D66737-ABD4-47E1-948B-F74C566E839C}" type="datetimeFigureOut">
              <a:rPr lang="zh-CN" altLang="en-US" smtClean="0"/>
              <a:t>2021/5/7</a:t>
            </a:fld>
            <a:endParaRPr lang="zh-CN" altLang="en-US"/>
          </a:p>
        </p:txBody>
      </p:sp>
      <p:sp>
        <p:nvSpPr>
          <p:cNvPr id="1048625" name="页脚占位符 3"/>
          <p:cNvSpPr>
            <a:spLocks noGrp="1"/>
          </p:cNvSpPr>
          <p:nvPr>
            <p:ph type="ftr" sz="quarter" idx="11"/>
          </p:nvPr>
        </p:nvSpPr>
        <p:spPr/>
        <p:txBody>
          <a:bodyPr/>
          <a:lstStyle/>
          <a:p>
            <a:endParaRPr lang="zh-CN" altLang="en-US"/>
          </a:p>
        </p:txBody>
      </p:sp>
      <p:sp>
        <p:nvSpPr>
          <p:cNvPr id="1048626" name="灯片编号占位符 4"/>
          <p:cNvSpPr>
            <a:spLocks noGrp="1"/>
          </p:cNvSpPr>
          <p:nvPr>
            <p:ph type="sldNum" sz="quarter" idx="12"/>
          </p:nvPr>
        </p:nvSpPr>
        <p:spPr/>
        <p:txBody>
          <a:bodyPr/>
          <a:lstStyle/>
          <a:p>
            <a:fld id="{A726E0A6-1864-4092-B6F0-6C5C44BD6E2A}"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1048588" name="日期占位符 1"/>
          <p:cNvSpPr>
            <a:spLocks noGrp="1"/>
          </p:cNvSpPr>
          <p:nvPr>
            <p:ph type="dt" sz="half" idx="10"/>
          </p:nvPr>
        </p:nvSpPr>
        <p:spPr/>
        <p:txBody>
          <a:bodyPr/>
          <a:lstStyle/>
          <a:p>
            <a:fld id="{90D66737-ABD4-47E1-948B-F74C566E839C}" type="datetimeFigureOut">
              <a:rPr lang="zh-CN" altLang="en-US" smtClean="0"/>
              <a:t>2021/5/7</a:t>
            </a:fld>
            <a:endParaRPr lang="zh-CN" altLang="en-US"/>
          </a:p>
        </p:txBody>
      </p:sp>
      <p:sp>
        <p:nvSpPr>
          <p:cNvPr id="1048589" name="页脚占位符 2"/>
          <p:cNvSpPr>
            <a:spLocks noGrp="1"/>
          </p:cNvSpPr>
          <p:nvPr>
            <p:ph type="ftr" sz="quarter" idx="11"/>
          </p:nvPr>
        </p:nvSpPr>
        <p:spPr/>
        <p:txBody>
          <a:bodyPr/>
          <a:lstStyle/>
          <a:p>
            <a:endParaRPr lang="zh-CN" altLang="en-US"/>
          </a:p>
        </p:txBody>
      </p:sp>
      <p:sp>
        <p:nvSpPr>
          <p:cNvPr id="1048590" name="灯片编号占位符 3"/>
          <p:cNvSpPr>
            <a:spLocks noGrp="1"/>
          </p:cNvSpPr>
          <p:nvPr>
            <p:ph type="sldNum" sz="quarter" idx="12"/>
          </p:nvPr>
        </p:nvSpPr>
        <p:spPr/>
        <p:txBody>
          <a:bodyPr/>
          <a:lstStyle/>
          <a:p>
            <a:fld id="{A726E0A6-1864-4092-B6F0-6C5C44BD6E2A}"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1048667"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1048668"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048669"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1048670" name="日期占位符 4"/>
          <p:cNvSpPr>
            <a:spLocks noGrp="1"/>
          </p:cNvSpPr>
          <p:nvPr>
            <p:ph type="dt" sz="half" idx="10"/>
          </p:nvPr>
        </p:nvSpPr>
        <p:spPr/>
        <p:txBody>
          <a:bodyPr/>
          <a:lstStyle/>
          <a:p>
            <a:fld id="{90D66737-ABD4-47E1-948B-F74C566E839C}" type="datetimeFigureOut">
              <a:rPr lang="zh-CN" altLang="en-US" smtClean="0"/>
              <a:t>2021/5/7</a:t>
            </a:fld>
            <a:endParaRPr lang="zh-CN" altLang="en-US"/>
          </a:p>
        </p:txBody>
      </p:sp>
      <p:sp>
        <p:nvSpPr>
          <p:cNvPr id="1048671" name="页脚占位符 5"/>
          <p:cNvSpPr>
            <a:spLocks noGrp="1"/>
          </p:cNvSpPr>
          <p:nvPr>
            <p:ph type="ftr" sz="quarter" idx="11"/>
          </p:nvPr>
        </p:nvSpPr>
        <p:spPr/>
        <p:txBody>
          <a:bodyPr/>
          <a:lstStyle/>
          <a:p>
            <a:endParaRPr lang="zh-CN" altLang="en-US"/>
          </a:p>
        </p:txBody>
      </p:sp>
      <p:sp>
        <p:nvSpPr>
          <p:cNvPr id="1048672" name="灯片编号占位符 6"/>
          <p:cNvSpPr>
            <a:spLocks noGrp="1"/>
          </p:cNvSpPr>
          <p:nvPr>
            <p:ph type="sldNum" sz="quarter" idx="12"/>
          </p:nvPr>
        </p:nvSpPr>
        <p:spPr/>
        <p:txBody>
          <a:bodyPr/>
          <a:lstStyle/>
          <a:p>
            <a:fld id="{A726E0A6-1864-4092-B6F0-6C5C44BD6E2A}"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1048637"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1048638"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1048639"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1048640" name="日期占位符 4"/>
          <p:cNvSpPr>
            <a:spLocks noGrp="1"/>
          </p:cNvSpPr>
          <p:nvPr>
            <p:ph type="dt" sz="half" idx="10"/>
          </p:nvPr>
        </p:nvSpPr>
        <p:spPr/>
        <p:txBody>
          <a:bodyPr/>
          <a:lstStyle/>
          <a:p>
            <a:fld id="{90D66737-ABD4-47E1-948B-F74C566E839C}" type="datetimeFigureOut">
              <a:rPr lang="zh-CN" altLang="en-US" smtClean="0"/>
              <a:t>2021/5/7</a:t>
            </a:fld>
            <a:endParaRPr lang="zh-CN" altLang="en-US"/>
          </a:p>
        </p:txBody>
      </p:sp>
      <p:sp>
        <p:nvSpPr>
          <p:cNvPr id="1048641" name="页脚占位符 5"/>
          <p:cNvSpPr>
            <a:spLocks noGrp="1"/>
          </p:cNvSpPr>
          <p:nvPr>
            <p:ph type="ftr" sz="quarter" idx="11"/>
          </p:nvPr>
        </p:nvSpPr>
        <p:spPr/>
        <p:txBody>
          <a:bodyPr/>
          <a:lstStyle/>
          <a:p>
            <a:endParaRPr lang="zh-CN" altLang="en-US"/>
          </a:p>
        </p:txBody>
      </p:sp>
      <p:sp>
        <p:nvSpPr>
          <p:cNvPr id="1048642" name="灯片编号占位符 6"/>
          <p:cNvSpPr>
            <a:spLocks noGrp="1"/>
          </p:cNvSpPr>
          <p:nvPr>
            <p:ph type="sldNum" sz="quarter" idx="12"/>
          </p:nvPr>
        </p:nvSpPr>
        <p:spPr/>
        <p:txBody>
          <a:bodyPr/>
          <a:lstStyle/>
          <a:p>
            <a:fld id="{A726E0A6-1864-4092-B6F0-6C5C44BD6E2A}"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1048576"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1048577"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048578"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D66737-ABD4-47E1-948B-F74C566E839C}" type="datetimeFigureOut">
              <a:rPr lang="zh-CN" altLang="en-US" smtClean="0"/>
              <a:t>2021/5/7</a:t>
            </a:fld>
            <a:endParaRPr lang="zh-CN" altLang="en-US"/>
          </a:p>
        </p:txBody>
      </p:sp>
      <p:sp>
        <p:nvSpPr>
          <p:cNvPr id="1048579"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1048580"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26E0A6-1864-4092-B6F0-6C5C44BD6E2A}"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png" /><Relationship Id="rId3" Type="http://schemas.openxmlformats.org/officeDocument/2006/relationships/image" Target="../media/image2.jpeg" /><Relationship Id="rId4" Type="http://schemas.openxmlformats.org/officeDocument/2006/relationships/image" Target="../media/image3.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586" name="标题 1"/>
          <p:cNvSpPr>
            <a:spLocks noGrp="1"/>
          </p:cNvSpPr>
          <p:nvPr>
            <p:ph type="ctrTitle"/>
          </p:nvPr>
        </p:nvSpPr>
        <p:spPr/>
        <p:txBody>
          <a:bodyPr/>
          <a:lstStyle/>
          <a:p>
            <a:r>
              <a:rPr lang="zh-CN" altLang="en-US" smtClean="0"/>
              <a:t>“</a:t>
            </a:r>
            <a:r>
              <a:rPr lang="en-US" altLang="zh-CN" smtClean="0"/>
              <a:t>2035</a:t>
            </a:r>
            <a:r>
              <a:rPr lang="zh-CN" altLang="zh-CN" smtClean="0"/>
              <a:t>，我在”</a:t>
            </a:r>
            <a:r>
              <a:rPr lang="zh-CN" altLang="en-US" smtClean="0"/>
              <a:t>作文讲评</a:t>
            </a:r>
            <a:endParaRPr lang="zh-CN" altLang="en-US"/>
          </a:p>
        </p:txBody>
      </p:sp>
      <p:sp>
        <p:nvSpPr>
          <p:cNvPr id="1048587" name="副标题 2"/>
          <p:cNvSpPr>
            <a:spLocks noGrp="1"/>
          </p:cNvSpPr>
          <p:nvPr>
            <p:ph type="subTitle" idx="1"/>
          </p:nvPr>
        </p:nvSpPr>
        <p:spPr/>
        <p:txBody>
          <a:bodyPr/>
          <a:lstStyle/>
          <a:p>
            <a:endParaRPr lang="zh-CN" altLang="en-US"/>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17" name="矩形 2"/>
          <p:cNvSpPr/>
          <p:nvPr/>
        </p:nvSpPr>
        <p:spPr>
          <a:xfrm>
            <a:off x="613893" y="274457"/>
            <a:ext cx="11234670" cy="1158240"/>
          </a:xfrm>
          <a:prstGeom prst="rect">
            <a:avLst/>
          </a:prstGeom>
        </p:spPr>
        <p:txBody>
          <a:bodyPr wrap="square">
            <a:spAutoFit/>
          </a:bodyPr>
          <a:lstStyle/>
          <a:p>
            <a:pPr lvl="0"/>
            <a:r>
              <a:rPr lang="zh-CN" altLang="en-US" sz="2400" b="1">
                <a:solidFill>
                  <a:srgbClr val="FF0000"/>
                </a:solidFill>
              </a:rPr>
              <a:t>②找到材料与任务的关联</a:t>
            </a:r>
            <a:endParaRPr lang="en-US" altLang="zh-CN" sz="2400" b="1">
              <a:solidFill>
                <a:srgbClr val="FF0000"/>
              </a:solidFill>
            </a:endParaRPr>
          </a:p>
          <a:p>
            <a:pPr lvl="0"/>
            <a:r>
              <a:rPr lang="en-US" altLang="zh-CN" sz="2400" b="1">
                <a:solidFill>
                  <a:prstClr val="black"/>
                </a:solidFill>
              </a:rPr>
              <a:t>    2020</a:t>
            </a:r>
            <a:r>
              <a:rPr lang="zh-CN" altLang="en-US" sz="2400" b="1">
                <a:solidFill>
                  <a:prstClr val="black"/>
                </a:solidFill>
              </a:rPr>
              <a:t>的经历是给</a:t>
            </a:r>
            <a:r>
              <a:rPr lang="en-US" altLang="zh-CN" sz="2400" b="1">
                <a:solidFill>
                  <a:prstClr val="black"/>
                </a:solidFill>
              </a:rPr>
              <a:t>2035</a:t>
            </a:r>
            <a:r>
              <a:rPr lang="zh-CN" altLang="en-US" sz="2400" b="1">
                <a:solidFill>
                  <a:prstClr val="black"/>
                </a:solidFill>
              </a:rPr>
              <a:t>基本实现社会主义现代化的启示</a:t>
            </a:r>
            <a:endParaRPr lang="en-US" altLang="zh-CN" sz="2400" b="1">
              <a:solidFill>
                <a:prstClr val="black"/>
              </a:solidFill>
            </a:endParaRPr>
          </a:p>
          <a:p>
            <a:pPr lvl="0"/>
            <a:r>
              <a:rPr lang="en-US" altLang="zh-CN" sz="2400" b="1">
                <a:solidFill>
                  <a:prstClr val="black"/>
                </a:solidFill>
              </a:rPr>
              <a:t>    2020</a:t>
            </a:r>
            <a:r>
              <a:rPr lang="zh-CN" altLang="en-US" sz="2400" b="1">
                <a:solidFill>
                  <a:prstClr val="black"/>
                </a:solidFill>
              </a:rPr>
              <a:t>的“我在”是“我在”</a:t>
            </a:r>
            <a:r>
              <a:rPr lang="en-US" altLang="zh-CN" sz="2400" b="1">
                <a:solidFill>
                  <a:prstClr val="black"/>
                </a:solidFill>
              </a:rPr>
              <a:t>2035</a:t>
            </a:r>
            <a:r>
              <a:rPr lang="zh-CN" altLang="en-US" sz="2400" b="1">
                <a:solidFill>
                  <a:prstClr val="black"/>
                </a:solidFill>
              </a:rPr>
              <a:t>的前提</a:t>
            </a:r>
            <a:endParaRPr lang="en-US" altLang="zh-CN" sz="2400" b="1">
              <a:solidFill>
                <a:prstClr val="black"/>
              </a:solidFill>
            </a:endParaRPr>
          </a:p>
        </p:txBody>
      </p:sp>
      <p:sp>
        <p:nvSpPr>
          <p:cNvPr id="1048618" name="矩形 3"/>
          <p:cNvSpPr/>
          <p:nvPr/>
        </p:nvSpPr>
        <p:spPr>
          <a:xfrm>
            <a:off x="540913" y="2329523"/>
            <a:ext cx="11050073" cy="2580641"/>
          </a:xfrm>
          <a:prstGeom prst="rect">
            <a:avLst/>
          </a:prstGeom>
        </p:spPr>
        <p:txBody>
          <a:bodyPr wrap="square">
            <a:spAutoFit/>
          </a:bodyPr>
          <a:lstStyle/>
          <a:p>
            <a:r>
              <a:rPr lang="en-US" altLang="zh-CN" sz="2400" smtClean="0">
                <a:solidFill>
                  <a:srgbClr val="FF0000"/>
                </a:solidFill>
                <a:latin typeface="楷体" panose="02010609060101010101" pitchFamily="49" charset="-122"/>
                <a:ea typeface="楷体" panose="02010609060101010101" pitchFamily="49" charset="-122"/>
              </a:rPr>
              <a:t>●</a:t>
            </a:r>
            <a:r>
              <a:rPr lang="zh-CN" altLang="en-US" sz="2400" smtClean="0">
                <a:solidFill>
                  <a:srgbClr val="FF0000"/>
                </a:solidFill>
                <a:latin typeface="楷体" panose="02010609060101010101" pitchFamily="49" charset="-122"/>
                <a:ea typeface="楷体" panose="02010609060101010101" pitchFamily="49" charset="-122"/>
              </a:rPr>
              <a:t>评作文卷主要是评什么？</a:t>
            </a:r>
            <a:endParaRPr lang="en-US" altLang="zh-CN" sz="2400" smtClean="0">
              <a:solidFill>
                <a:srgbClr val="FF0000"/>
              </a:solidFill>
              <a:latin typeface="楷体" panose="02010609060101010101" pitchFamily="49" charset="-122"/>
              <a:ea typeface="楷体" panose="02010609060101010101" pitchFamily="49" charset="-122"/>
            </a:endParaRPr>
          </a:p>
          <a:p>
            <a:r>
              <a:rPr lang="zh-CN" altLang="en-US" sz="2400" smtClean="0">
                <a:latin typeface="楷体" panose="02010609060101010101" pitchFamily="49" charset="-122"/>
                <a:ea typeface="楷体" panose="02010609060101010101" pitchFamily="49" charset="-122"/>
              </a:rPr>
              <a:t>判断一篇文章水平的高低主要从思维的深度与广度、语言篇章的表现力、考生个人情感价值观三个方面。其中最主要的是看学生思维的能力，通过思维能力的高低区别学生的水平。</a:t>
            </a:r>
            <a:endParaRPr lang="en-US" altLang="zh-CN" sz="2400" smtClean="0">
              <a:latin typeface="楷体" panose="02010609060101010101" pitchFamily="49" charset="-122"/>
              <a:ea typeface="楷体" panose="02010609060101010101" pitchFamily="49" charset="-122"/>
            </a:endParaRPr>
          </a:p>
          <a:p>
            <a:r>
              <a:rPr lang="en-US" altLang="zh-CN" sz="2400" smtClean="0">
                <a:solidFill>
                  <a:srgbClr val="FF0000"/>
                </a:solidFill>
                <a:latin typeface="楷体" panose="02010609060101010101" pitchFamily="49" charset="-122"/>
                <a:ea typeface="楷体" panose="02010609060101010101" pitchFamily="49" charset="-122"/>
              </a:rPr>
              <a:t>●</a:t>
            </a:r>
            <a:r>
              <a:rPr lang="zh-CN" altLang="en-US" sz="2400" smtClean="0">
                <a:solidFill>
                  <a:srgbClr val="FF0000"/>
                </a:solidFill>
                <a:latin typeface="楷体" panose="02010609060101010101" pitchFamily="49" charset="-122"/>
                <a:ea typeface="楷体" panose="02010609060101010101" pitchFamily="49" charset="-122"/>
              </a:rPr>
              <a:t>考生的思维能力主要通过作文中哪些地方体现出来？</a:t>
            </a:r>
            <a:endParaRPr lang="en-US" altLang="zh-CN" sz="2400" smtClean="0">
              <a:solidFill>
                <a:srgbClr val="FF0000"/>
              </a:solidFill>
              <a:latin typeface="楷体" panose="02010609060101010101" pitchFamily="49" charset="-122"/>
              <a:ea typeface="楷体" panose="02010609060101010101" pitchFamily="49" charset="-122"/>
            </a:endParaRPr>
          </a:p>
          <a:p>
            <a:r>
              <a:rPr lang="zh-CN" altLang="en-US" sz="2400" smtClean="0">
                <a:latin typeface="楷体" panose="02010609060101010101" pitchFamily="49" charset="-122"/>
                <a:ea typeface="楷体" panose="02010609060101010101" pitchFamily="49" charset="-122"/>
              </a:rPr>
              <a:t>看一篇文章思维的水平，最重要的是看其说理的能力、关联的能力、对矛盾关系分析的能力，还要看学生思维的严密性。</a:t>
            </a:r>
            <a:endParaRPr lang="zh-CN" altLang="en-US" sz="2400">
              <a:latin typeface="楷体" panose="02010609060101010101" pitchFamily="49" charset="-122"/>
              <a:ea typeface="楷体" panose="02010609060101010101" pitchFamily="49" charset="-122"/>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19" name="矩形 2"/>
          <p:cNvSpPr/>
          <p:nvPr/>
        </p:nvSpPr>
        <p:spPr>
          <a:xfrm>
            <a:off x="270456" y="347729"/>
            <a:ext cx="12050332" cy="1513840"/>
          </a:xfrm>
          <a:prstGeom prst="rect">
            <a:avLst/>
          </a:prstGeom>
        </p:spPr>
        <p:txBody>
          <a:bodyPr wrap="square">
            <a:spAutoFit/>
          </a:bodyPr>
          <a:lstStyle/>
          <a:p>
            <a:pPr lvl="0"/>
            <a:r>
              <a:rPr lang="zh-CN" altLang="en-US" sz="2400" b="1">
                <a:solidFill>
                  <a:srgbClr val="FF0000"/>
                </a:solidFill>
              </a:rPr>
              <a:t>③明确重点，落实点题和细节（关注在素材叙述中点题、扣题）</a:t>
            </a:r>
            <a:endParaRPr lang="en-US" altLang="zh-CN" sz="2400" b="1">
              <a:solidFill>
                <a:srgbClr val="FF0000"/>
              </a:solidFill>
            </a:endParaRPr>
          </a:p>
          <a:p>
            <a:pPr lvl="0"/>
            <a:r>
              <a:rPr lang="zh-CN" altLang="en-US" sz="2400">
                <a:solidFill>
                  <a:prstClr val="black"/>
                </a:solidFill>
                <a:latin typeface="楷体" panose="02010609060101010101" pitchFamily="49" charset="-122"/>
                <a:ea typeface="楷体" panose="02010609060101010101" pitchFamily="49" charset="-122"/>
              </a:rPr>
              <a:t>    全面完成写作任务是判断审题是否准确的依据，是考场作文</a:t>
            </a:r>
            <a:r>
              <a:rPr lang="en-US" altLang="zh-CN" sz="2400">
                <a:solidFill>
                  <a:prstClr val="black"/>
                </a:solidFill>
                <a:latin typeface="楷体" panose="02010609060101010101" pitchFamily="49" charset="-122"/>
                <a:ea typeface="楷体" panose="02010609060101010101" pitchFamily="49" charset="-122"/>
              </a:rPr>
              <a:t>45</a:t>
            </a:r>
            <a:r>
              <a:rPr lang="zh-CN" altLang="en-US" sz="2400">
                <a:solidFill>
                  <a:prstClr val="black"/>
                </a:solidFill>
                <a:latin typeface="楷体" panose="02010609060101010101" pitchFamily="49" charset="-122"/>
                <a:ea typeface="楷体" panose="02010609060101010101" pitchFamily="49" charset="-122"/>
              </a:rPr>
              <a:t>分以上的保证。文章需要有重点，文章有无重点是判断考场作文是否在</a:t>
            </a:r>
            <a:r>
              <a:rPr lang="en-US" altLang="zh-CN" sz="2400">
                <a:solidFill>
                  <a:prstClr val="black"/>
                </a:solidFill>
                <a:latin typeface="楷体" panose="02010609060101010101" pitchFamily="49" charset="-122"/>
                <a:ea typeface="楷体" panose="02010609060101010101" pitchFamily="49" charset="-122"/>
              </a:rPr>
              <a:t>48</a:t>
            </a:r>
            <a:r>
              <a:rPr lang="zh-CN" altLang="en-US" sz="2400">
                <a:solidFill>
                  <a:prstClr val="black"/>
                </a:solidFill>
                <a:latin typeface="楷体" panose="02010609060101010101" pitchFamily="49" charset="-122"/>
                <a:ea typeface="楷体" panose="02010609060101010101" pitchFamily="49" charset="-122"/>
              </a:rPr>
              <a:t>分以上的依据。</a:t>
            </a:r>
            <a:endParaRPr lang="en-US" altLang="zh-CN" sz="2400" b="1">
              <a:solidFill>
                <a:srgbClr val="FF0000"/>
              </a:solidFill>
            </a:endParaRPr>
          </a:p>
          <a:p>
            <a:pPr lvl="0"/>
            <a:r>
              <a:rPr lang="en-US" altLang="zh-CN" sz="2400" b="1">
                <a:solidFill>
                  <a:prstClr val="black"/>
                </a:solidFill>
              </a:rPr>
              <a:t>    </a:t>
            </a:r>
            <a:r>
              <a:rPr lang="zh-CN" altLang="en-US" sz="2400" b="1">
                <a:solidFill>
                  <a:prstClr val="black"/>
                </a:solidFill>
              </a:rPr>
              <a:t>“我在”；</a:t>
            </a:r>
            <a:r>
              <a:rPr lang="en-US" altLang="zh-CN" sz="2400" b="1">
                <a:solidFill>
                  <a:prstClr val="black"/>
                </a:solidFill>
              </a:rPr>
              <a:t>2035</a:t>
            </a:r>
          </a:p>
        </p:txBody>
      </p:sp>
      <p:sp>
        <p:nvSpPr>
          <p:cNvPr id="1048620" name="矩形 4"/>
          <p:cNvSpPr/>
          <p:nvPr/>
        </p:nvSpPr>
        <p:spPr>
          <a:xfrm>
            <a:off x="360609" y="2426010"/>
            <a:ext cx="11603864" cy="3291841"/>
          </a:xfrm>
          <a:prstGeom prst="rect">
            <a:avLst/>
          </a:prstGeom>
        </p:spPr>
        <p:txBody>
          <a:bodyPr wrap="square">
            <a:spAutoFit/>
          </a:bodyPr>
          <a:lstStyle/>
          <a:p>
            <a:r>
              <a:rPr lang="zh-CN" altLang="en-US" sz="2400" smtClean="0">
                <a:solidFill>
                  <a:srgbClr val="FF0000"/>
                </a:solidFill>
                <a:latin typeface="楷体"/>
                <a:ea typeface="楷体"/>
              </a:rPr>
              <a:t>●怎样才能做到写作有重点？</a:t>
            </a:r>
            <a:endParaRPr lang="en-US" altLang="zh-CN" sz="2400" smtClean="0">
              <a:solidFill>
                <a:srgbClr val="FF0000"/>
              </a:solidFill>
              <a:latin typeface="楷体"/>
              <a:ea typeface="楷体"/>
            </a:endParaRPr>
          </a:p>
          <a:p>
            <a:r>
              <a:rPr lang="zh-CN" altLang="en-US" sz="2400" smtClean="0">
                <a:latin typeface="楷体"/>
                <a:ea typeface="楷体"/>
              </a:rPr>
              <a:t>围绕核心关键词写作就是有重点。</a:t>
            </a:r>
            <a:endParaRPr lang="en-US" altLang="zh-CN" sz="2400" smtClean="0">
              <a:latin typeface="楷体"/>
              <a:ea typeface="楷体"/>
            </a:endParaRPr>
          </a:p>
          <a:p>
            <a:r>
              <a:rPr lang="zh-CN" altLang="en-US" sz="2400" smtClean="0">
                <a:solidFill>
                  <a:srgbClr val="FF0000"/>
                </a:solidFill>
                <a:latin typeface="楷体"/>
                <a:ea typeface="楷体"/>
              </a:rPr>
              <a:t>●如何提取关键词？</a:t>
            </a:r>
            <a:endParaRPr lang="en-US" altLang="zh-CN" sz="2400" smtClean="0">
              <a:solidFill>
                <a:srgbClr val="FF0000"/>
              </a:solidFill>
              <a:latin typeface="楷体"/>
              <a:ea typeface="楷体"/>
            </a:endParaRPr>
          </a:p>
          <a:p>
            <a:r>
              <a:rPr lang="zh-CN" altLang="en-US" sz="2400" smtClean="0">
                <a:latin typeface="楷体"/>
                <a:ea typeface="楷体"/>
              </a:rPr>
              <a:t>●直接能够在作文题中找到关键词的，要掌握这个关键词的多重含意，取最切合题意的一种来落实。</a:t>
            </a:r>
            <a:endParaRPr lang="en-US" altLang="zh-CN" sz="2400" smtClean="0">
              <a:latin typeface="楷体" panose="02010609060101010101" pitchFamily="49" charset="-122"/>
              <a:ea typeface="楷体" panose="02010609060101010101" pitchFamily="49" charset="-122"/>
            </a:endParaRPr>
          </a:p>
          <a:p>
            <a:r>
              <a:rPr lang="zh-CN" altLang="en-US" sz="2400" smtClean="0">
                <a:latin typeface="楷体"/>
                <a:ea typeface="楷体"/>
              </a:rPr>
              <a:t>●需要从多个关键词中选择关键词的，要用一个更高层面的关键词，把所选择的关键词统领起来，形成一个整体。</a:t>
            </a:r>
            <a:endParaRPr lang="en-US" altLang="zh-CN" sz="2400" smtClean="0">
              <a:latin typeface="楷体" panose="02010609060101010101" pitchFamily="49" charset="-122"/>
              <a:ea typeface="楷体" panose="02010609060101010101" pitchFamily="49" charset="-122"/>
            </a:endParaRPr>
          </a:p>
          <a:p>
            <a:r>
              <a:rPr lang="zh-CN" altLang="en-US" sz="2400" smtClean="0">
                <a:latin typeface="楷体"/>
                <a:ea typeface="楷体"/>
              </a:rPr>
              <a:t>●漫画题的关键词，可以通过分析漫画构成的要素来进行提炼关键词。</a:t>
            </a:r>
            <a:endParaRPr lang="en-US" altLang="zh-CN" sz="2400" smtClean="0">
              <a:latin typeface="楷体" panose="02010609060101010101" pitchFamily="49" charset="-122"/>
              <a:ea typeface="楷体" panose="02010609060101010101" pitchFamily="49" charset="-122"/>
            </a:endParaRPr>
          </a:p>
          <a:p>
            <a:r>
              <a:rPr lang="zh-CN" altLang="en-US" sz="2400" smtClean="0">
                <a:latin typeface="楷体"/>
                <a:ea typeface="楷体"/>
              </a:rPr>
              <a:t>●碎片化的材料，需要把材料进行分类，找出其内在联系，从而提炼出关键词。</a:t>
            </a:r>
            <a:endParaRPr lang="zh-CN" altLang="en-US" sz="2400"/>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21" name="矩形 1"/>
          <p:cNvSpPr/>
          <p:nvPr/>
        </p:nvSpPr>
        <p:spPr>
          <a:xfrm>
            <a:off x="0" y="0"/>
            <a:ext cx="12080383" cy="6136639"/>
          </a:xfrm>
          <a:prstGeom prst="rect">
            <a:avLst/>
          </a:prstGeom>
        </p:spPr>
        <p:txBody>
          <a:bodyPr wrap="square">
            <a:spAutoFit/>
          </a:bodyPr>
          <a:lstStyle/>
          <a:p>
            <a:pPr algn="ctr">
              <a:spcAft>
                <a:spcPct val="0"/>
              </a:spcAft>
            </a:pPr>
            <a:r>
              <a:rPr lang="zh-CN" altLang="zh-CN" sz="2400" b="1" kern="100">
                <a:latin typeface="Calibri" panose="020f0502020204030204" pitchFamily="34" charset="0"/>
                <a:cs typeface="Arial" panose="020b0604020202020204" pitchFamily="34" charset="0"/>
              </a:rPr>
              <a:t>踏歌新时代，启梦新征程</a:t>
            </a:r>
          </a:p>
          <a:p>
            <a:pPr algn="ctr">
              <a:spcAft>
                <a:spcPct val="0"/>
              </a:spcAft>
            </a:pPr>
            <a:r>
              <a:rPr lang="zh-CN" altLang="zh-CN" sz="2400" b="1" kern="100">
                <a:latin typeface="Calibri" panose="020f0502020204030204" pitchFamily="34" charset="0"/>
                <a:cs typeface="Arial" panose="020b0604020202020204" pitchFamily="34" charset="0"/>
              </a:rPr>
              <a:t>黄健珊</a:t>
            </a:r>
          </a:p>
          <a:p>
            <a:pPr indent="266700" algn="just">
              <a:spcAft>
                <a:spcPct val="0"/>
              </a:spcAft>
            </a:pPr>
            <a:r>
              <a:rPr lang="en-US" altLang="zh-CN" sz="2400" b="1" kern="100" smtClean="0">
                <a:latin typeface="Calibri" panose="020f0502020204030204" pitchFamily="34" charset="0"/>
                <a:cs typeface="Arial" panose="020b0604020202020204" pitchFamily="34" charset="0"/>
              </a:rPr>
              <a:t>     </a:t>
            </a:r>
            <a:r>
              <a:rPr lang="zh-CN" altLang="zh-CN" sz="2400" b="1" kern="100" smtClean="0">
                <a:latin typeface="Calibri" panose="020f0502020204030204" pitchFamily="34" charset="0"/>
                <a:cs typeface="Arial" panose="020b0604020202020204" pitchFamily="34" charset="0"/>
              </a:rPr>
              <a:t>当</a:t>
            </a:r>
            <a:r>
              <a:rPr lang="zh-CN" altLang="zh-CN" sz="2400" b="1" kern="100">
                <a:latin typeface="Calibri" panose="020f0502020204030204" pitchFamily="34" charset="0"/>
                <a:cs typeface="Arial" panose="020b0604020202020204" pitchFamily="34" charset="0"/>
              </a:rPr>
              <a:t>时代的方舟终于驶出</a:t>
            </a:r>
            <a:r>
              <a:rPr lang="en-US" altLang="zh-CN" sz="2400" b="1" kern="100">
                <a:solidFill>
                  <a:srgbClr val="FF0000"/>
                </a:solidFill>
                <a:latin typeface="Calibri" panose="020f0502020204030204" pitchFamily="34" charset="0"/>
                <a:cs typeface="Arial" panose="020b0604020202020204" pitchFamily="34" charset="0"/>
              </a:rPr>
              <a:t>2020</a:t>
            </a:r>
            <a:r>
              <a:rPr lang="zh-CN" altLang="zh-CN" sz="2400" b="1" kern="100">
                <a:latin typeface="Calibri" panose="020f0502020204030204" pitchFamily="34" charset="0"/>
                <a:cs typeface="Arial" panose="020b0604020202020204" pitchFamily="34" charset="0"/>
              </a:rPr>
              <a:t>这个“历史的三峡”，我听见它发出新的召唤：“接下来</a:t>
            </a:r>
            <a:r>
              <a:rPr lang="zh-CN" altLang="zh-CN" sz="2400" b="1" kern="100" smtClean="0">
                <a:latin typeface="Calibri" panose="020f0502020204030204" pitchFamily="34" charset="0"/>
                <a:cs typeface="Arial" panose="020b0604020202020204" pitchFamily="34" charset="0"/>
              </a:rPr>
              <a:t>就</a:t>
            </a:r>
            <a:r>
              <a:rPr lang="zh-CN" altLang="en-US" sz="2400" b="1" kern="100" smtClean="0">
                <a:latin typeface="Calibri" panose="020f0502020204030204" pitchFamily="34" charset="0"/>
                <a:cs typeface="Arial" panose="020b0604020202020204" pitchFamily="34" charset="0"/>
              </a:rPr>
              <a:t>由</a:t>
            </a:r>
            <a:r>
              <a:rPr lang="zh-CN" altLang="zh-CN" sz="2400" b="1" kern="100" smtClean="0">
                <a:latin typeface="Calibri" panose="020f0502020204030204" pitchFamily="34" charset="0"/>
                <a:cs typeface="Arial" panose="020b0604020202020204" pitchFamily="34" charset="0"/>
              </a:rPr>
              <a:t>你</a:t>
            </a:r>
            <a:r>
              <a:rPr lang="zh-CN" altLang="zh-CN" sz="2400" b="1" kern="100">
                <a:latin typeface="Calibri" panose="020f0502020204030204" pitchFamily="34" charset="0"/>
                <a:cs typeface="Arial" panose="020b0604020202020204" pitchFamily="34" charset="0"/>
              </a:rPr>
              <a:t>掌舵了。下一站，</a:t>
            </a:r>
            <a:r>
              <a:rPr lang="en-US" altLang="zh-CN" sz="2400" b="1" kern="100">
                <a:solidFill>
                  <a:srgbClr val="FF0000"/>
                </a:solidFill>
                <a:latin typeface="Calibri" panose="020f0502020204030204" pitchFamily="34" charset="0"/>
                <a:cs typeface="Arial" panose="020b0604020202020204" pitchFamily="34" charset="0"/>
              </a:rPr>
              <a:t>2035</a:t>
            </a:r>
            <a:r>
              <a:rPr lang="zh-CN" altLang="zh-CN" sz="2400" b="1" kern="100">
                <a:latin typeface="Calibri" panose="020f0502020204030204" pitchFamily="34" charset="0"/>
                <a:cs typeface="Arial" panose="020b0604020202020204" pitchFamily="34" charset="0"/>
              </a:rPr>
              <a:t>，年轻人，</a:t>
            </a:r>
            <a:r>
              <a:rPr lang="zh-CN" altLang="zh-CN" sz="2400" b="1" kern="100">
                <a:solidFill>
                  <a:srgbClr val="FF0000"/>
                </a:solidFill>
                <a:latin typeface="Calibri" panose="020f0502020204030204" pitchFamily="34" charset="0"/>
                <a:cs typeface="Arial" panose="020b0604020202020204" pitchFamily="34" charset="0"/>
              </a:rPr>
              <a:t>你在</a:t>
            </a:r>
            <a:r>
              <a:rPr lang="zh-CN" altLang="zh-CN" sz="2400" b="1" kern="100">
                <a:latin typeface="Calibri" panose="020f0502020204030204" pitchFamily="34" charset="0"/>
                <a:cs typeface="Arial" panose="020b0604020202020204" pitchFamily="34" charset="0"/>
              </a:rPr>
              <a:t>吗？”</a:t>
            </a:r>
          </a:p>
          <a:p>
            <a:pPr indent="266700" algn="just">
              <a:spcAft>
                <a:spcPct val="0"/>
              </a:spcAft>
            </a:pPr>
            <a:r>
              <a:rPr lang="en-US" altLang="zh-CN" sz="2400" b="1" kern="100" smtClean="0">
                <a:latin typeface="Calibri" panose="020f0502020204030204" pitchFamily="34" charset="0"/>
                <a:cs typeface="Arial" panose="020b0604020202020204" pitchFamily="34" charset="0"/>
              </a:rPr>
              <a:t>    </a:t>
            </a:r>
            <a:r>
              <a:rPr lang="zh-CN" altLang="zh-CN" sz="2400" b="1" kern="100" smtClean="0">
                <a:latin typeface="Calibri" panose="020f0502020204030204" pitchFamily="34" charset="0"/>
                <a:cs typeface="Arial" panose="020b0604020202020204" pitchFamily="34" charset="0"/>
              </a:rPr>
              <a:t>“</a:t>
            </a:r>
            <a:r>
              <a:rPr lang="zh-CN" altLang="zh-CN" sz="2400" b="1" kern="100" smtClean="0">
                <a:solidFill>
                  <a:srgbClr val="FF0000"/>
                </a:solidFill>
                <a:latin typeface="Calibri" panose="020f0502020204030204" pitchFamily="34" charset="0"/>
                <a:cs typeface="Arial" panose="020b0604020202020204" pitchFamily="34" charset="0"/>
              </a:rPr>
              <a:t>我在</a:t>
            </a:r>
            <a:r>
              <a:rPr lang="zh-CN" altLang="zh-CN" sz="2400" b="1" kern="100" smtClean="0">
                <a:latin typeface="Calibri" panose="020f0502020204030204" pitchFamily="34" charset="0"/>
                <a:cs typeface="Arial" panose="020b0604020202020204" pitchFamily="34" charset="0"/>
              </a:rPr>
              <a:t>！”</a:t>
            </a:r>
            <a:r>
              <a:rPr lang="zh-CN" altLang="zh-CN" sz="2400" b="1" kern="100">
                <a:latin typeface="Calibri" panose="020f0502020204030204" pitchFamily="34" charset="0"/>
                <a:cs typeface="Arial" panose="020b0604020202020204" pitchFamily="34" charset="0"/>
              </a:rPr>
              <a:t>来自四面八方的年轻的声音一同响起，坚定而有力，震耳而发聩。是的，</a:t>
            </a:r>
            <a:r>
              <a:rPr lang="en-US" altLang="zh-CN" sz="2400" b="1" kern="100">
                <a:solidFill>
                  <a:srgbClr val="FF0000"/>
                </a:solidFill>
                <a:latin typeface="Calibri" panose="020f0502020204030204" pitchFamily="34" charset="0"/>
                <a:cs typeface="Arial" panose="020b0604020202020204" pitchFamily="34" charset="0"/>
              </a:rPr>
              <a:t>2035</a:t>
            </a:r>
            <a:r>
              <a:rPr lang="zh-CN" altLang="zh-CN" sz="2400" b="1" kern="100">
                <a:solidFill>
                  <a:srgbClr val="FF0000"/>
                </a:solidFill>
                <a:latin typeface="Calibri" panose="020f0502020204030204" pitchFamily="34" charset="0"/>
                <a:cs typeface="Arial" panose="020b0604020202020204" pitchFamily="34" charset="0"/>
              </a:rPr>
              <a:t>，我在</a:t>
            </a:r>
            <a:r>
              <a:rPr lang="zh-CN" altLang="zh-CN" sz="2400" b="1" kern="100">
                <a:latin typeface="Calibri" panose="020f0502020204030204" pitchFamily="34" charset="0"/>
                <a:cs typeface="Arial" panose="020b0604020202020204" pitchFamily="34" charset="0"/>
              </a:rPr>
              <a:t>！</a:t>
            </a:r>
          </a:p>
          <a:p>
            <a:pPr indent="266700" algn="just">
              <a:spcAft>
                <a:spcPct val="0"/>
              </a:spcAft>
            </a:pPr>
            <a:r>
              <a:rPr lang="en-US" altLang="zh-CN" sz="2400" b="1" kern="100" smtClean="0">
                <a:latin typeface="Calibri" panose="020f0502020204030204" pitchFamily="34" charset="0"/>
                <a:cs typeface="Arial" panose="020b0604020202020204" pitchFamily="34" charset="0"/>
              </a:rPr>
              <a:t>     </a:t>
            </a:r>
            <a:r>
              <a:rPr lang="en-US" altLang="zh-CN" sz="2400" b="1" kern="100" smtClean="0">
                <a:solidFill>
                  <a:srgbClr val="FF0000"/>
                </a:solidFill>
                <a:latin typeface="Calibri" panose="020f0502020204030204" pitchFamily="34" charset="0"/>
                <a:cs typeface="Arial" panose="020b0604020202020204" pitchFamily="34" charset="0"/>
              </a:rPr>
              <a:t>2035</a:t>
            </a:r>
            <a:r>
              <a:rPr lang="zh-CN" altLang="zh-CN" sz="2400" b="1" kern="100">
                <a:solidFill>
                  <a:srgbClr val="FF0000"/>
                </a:solidFill>
                <a:latin typeface="Calibri" panose="020f0502020204030204" pitchFamily="34" charset="0"/>
                <a:cs typeface="Arial" panose="020b0604020202020204" pitchFamily="34" charset="0"/>
              </a:rPr>
              <a:t>，我在</a:t>
            </a:r>
            <a:r>
              <a:rPr lang="zh-CN" altLang="zh-CN" sz="2400" b="1" kern="100">
                <a:latin typeface="Calibri" panose="020f0502020204030204" pitchFamily="34" charset="0"/>
                <a:cs typeface="Arial" panose="020b0604020202020204" pitchFamily="34" charset="0"/>
              </a:rPr>
              <a:t>，因为</a:t>
            </a:r>
            <a:r>
              <a:rPr lang="en-US" altLang="zh-CN" sz="2400" b="1" kern="100">
                <a:solidFill>
                  <a:srgbClr val="FF0000"/>
                </a:solidFill>
                <a:latin typeface="Calibri" panose="020f0502020204030204" pitchFamily="34" charset="0"/>
                <a:cs typeface="Arial" panose="020b0604020202020204" pitchFamily="34" charset="0"/>
              </a:rPr>
              <a:t>2020</a:t>
            </a:r>
            <a:r>
              <a:rPr lang="zh-CN" altLang="zh-CN" sz="2400" b="1" kern="100">
                <a:solidFill>
                  <a:srgbClr val="FF0000"/>
                </a:solidFill>
                <a:latin typeface="Calibri" panose="020f0502020204030204" pitchFamily="34" charset="0"/>
                <a:cs typeface="Arial" panose="020b0604020202020204" pitchFamily="34" charset="0"/>
              </a:rPr>
              <a:t>我在场</a:t>
            </a:r>
            <a:r>
              <a:rPr lang="zh-CN" altLang="zh-CN" sz="2400" b="1" kern="100">
                <a:latin typeface="Calibri" panose="020f0502020204030204" pitchFamily="34" charset="0"/>
                <a:cs typeface="Arial" panose="020b0604020202020204" pitchFamily="34" charset="0"/>
              </a:rPr>
              <a:t>。当时代之舟行驶在</a:t>
            </a:r>
            <a:r>
              <a:rPr lang="en-US" altLang="zh-CN" sz="2400" b="1" kern="100">
                <a:latin typeface="Calibri" panose="020f0502020204030204" pitchFamily="34" charset="0"/>
                <a:cs typeface="Arial" panose="020b0604020202020204" pitchFamily="34" charset="0"/>
              </a:rPr>
              <a:t>2020</a:t>
            </a:r>
            <a:r>
              <a:rPr lang="zh-CN" altLang="zh-CN" sz="2400" b="1" kern="100">
                <a:latin typeface="Calibri" panose="020f0502020204030204" pitchFamily="34" charset="0"/>
                <a:cs typeface="Arial" panose="020b0604020202020204" pitchFamily="34" charset="0"/>
              </a:rPr>
              <a:t>，我在现场。我听到李文亮与艾芬接力讲述了一个勇敢的故事；我看见了</a:t>
            </a:r>
            <a:r>
              <a:rPr lang="en-US" altLang="zh-CN" sz="2400" b="1" kern="100">
                <a:latin typeface="Calibri" panose="020f0502020204030204" pitchFamily="34" charset="0"/>
                <a:cs typeface="Arial" panose="020b0604020202020204" pitchFamily="34" charset="0"/>
              </a:rPr>
              <a:t>84</a:t>
            </a:r>
            <a:r>
              <a:rPr lang="zh-CN" altLang="zh-CN" sz="2400" b="1" kern="100">
                <a:latin typeface="Calibri" panose="020f0502020204030204" pitchFamily="34" charset="0"/>
                <a:cs typeface="Arial" panose="020b0604020202020204" pitchFamily="34" charset="0"/>
              </a:rPr>
              <a:t>岁的钟南山院士挤进高铁餐车，北上于危难之际；我听见一位新郎愧疚地告诉新娘“疫情不散，婚礼延迟”；我看到了整装待发的军医在除夕夜在洗手间门口抱别哭泣的女儿……时代之舟之所以能穿过“三峡”，我们能立在舟中驶向</a:t>
            </a:r>
            <a:r>
              <a:rPr lang="en-US" altLang="zh-CN" sz="2400" b="1" kern="100">
                <a:solidFill>
                  <a:srgbClr val="FF0000"/>
                </a:solidFill>
                <a:latin typeface="Calibri" panose="020f0502020204030204" pitchFamily="34" charset="0"/>
                <a:cs typeface="Arial" panose="020b0604020202020204" pitchFamily="34" charset="0"/>
              </a:rPr>
              <a:t>2035</a:t>
            </a:r>
            <a:r>
              <a:rPr lang="zh-CN" altLang="zh-CN" sz="2400" b="1" kern="100">
                <a:latin typeface="Calibri" panose="020f0502020204030204" pitchFamily="34" charset="0"/>
                <a:cs typeface="Arial" panose="020b0604020202020204" pitchFamily="34" charset="0"/>
              </a:rPr>
              <a:t>，是因为一位位“掌舵人”为我们负重前行。所以，</a:t>
            </a:r>
            <a:r>
              <a:rPr lang="en-US" altLang="zh-CN" sz="2400" b="1" kern="100">
                <a:solidFill>
                  <a:srgbClr val="FF0000"/>
                </a:solidFill>
                <a:latin typeface="Calibri" panose="020f0502020204030204" pitchFamily="34" charset="0"/>
                <a:cs typeface="Arial" panose="020b0604020202020204" pitchFamily="34" charset="0"/>
              </a:rPr>
              <a:t>2035</a:t>
            </a:r>
            <a:r>
              <a:rPr lang="zh-CN" altLang="zh-CN" sz="2400" b="1" kern="100">
                <a:solidFill>
                  <a:srgbClr val="FF0000"/>
                </a:solidFill>
                <a:latin typeface="Calibri" panose="020f0502020204030204" pitchFamily="34" charset="0"/>
                <a:cs typeface="Arial" panose="020b0604020202020204" pitchFamily="34" charset="0"/>
              </a:rPr>
              <a:t>，我应该坚持</a:t>
            </a:r>
            <a:r>
              <a:rPr lang="zh-CN" altLang="zh-CN" sz="2400" b="1" kern="100">
                <a:latin typeface="Calibri" panose="020f0502020204030204" pitchFamily="34" charset="0"/>
                <a:cs typeface="Arial" panose="020b0604020202020204" pitchFamily="34" charset="0"/>
              </a:rPr>
              <a:t>，哪怕前方仍可能是凛冽的冰河，是汹涌的怒海，因为</a:t>
            </a:r>
            <a:r>
              <a:rPr lang="zh-CN" altLang="zh-CN" sz="2400" b="1" kern="100">
                <a:solidFill>
                  <a:srgbClr val="FF0000"/>
                </a:solidFill>
                <a:latin typeface="Calibri" panose="020f0502020204030204" pitchFamily="34" charset="0"/>
                <a:cs typeface="Arial" panose="020b0604020202020204" pitchFamily="34" charset="0"/>
              </a:rPr>
              <a:t>在场见证过历史</a:t>
            </a:r>
            <a:r>
              <a:rPr lang="zh-CN" altLang="zh-CN" sz="2400" b="1" kern="100">
                <a:latin typeface="Calibri" panose="020f0502020204030204" pitchFamily="34" charset="0"/>
                <a:cs typeface="Arial" panose="020b0604020202020204" pitchFamily="34" charset="0"/>
              </a:rPr>
              <a:t>，所以我们应该</a:t>
            </a:r>
            <a:r>
              <a:rPr lang="zh-CN" altLang="zh-CN" sz="2400" b="1" kern="100">
                <a:solidFill>
                  <a:srgbClr val="FF0000"/>
                </a:solidFill>
                <a:latin typeface="Calibri" panose="020f0502020204030204" pitchFamily="34" charset="0"/>
                <a:cs typeface="Arial" panose="020b0604020202020204" pitchFamily="34" charset="0"/>
              </a:rPr>
              <a:t>在场</a:t>
            </a:r>
            <a:r>
              <a:rPr lang="zh-CN" altLang="zh-CN" sz="2400" b="1" kern="100">
                <a:latin typeface="Calibri" panose="020f0502020204030204" pitchFamily="34" charset="0"/>
                <a:cs typeface="Arial" panose="020b0604020202020204" pitchFamily="34" charset="0"/>
              </a:rPr>
              <a:t>坚持创造历史</a:t>
            </a:r>
            <a:r>
              <a:rPr lang="zh-CN" altLang="zh-CN" sz="2400" b="1" kern="100" smtClean="0">
                <a:latin typeface="Calibri" panose="020f0502020204030204" pitchFamily="34" charset="0"/>
                <a:cs typeface="Arial" panose="020b0604020202020204" pitchFamily="34" charset="0"/>
              </a:rPr>
              <a:t>。</a:t>
            </a:r>
            <a:endParaRPr lang="en-US" altLang="zh-CN" sz="2400" b="1" kern="100" smtClean="0">
              <a:latin typeface="Calibri" panose="020f0502020204030204" pitchFamily="34" charset="0"/>
              <a:cs typeface="Arial" panose="020b0604020202020204" pitchFamily="34" charset="0"/>
            </a:endParaRPr>
          </a:p>
          <a:p>
            <a:pPr indent="266700" algn="just">
              <a:spcAft>
                <a:spcPct val="0"/>
              </a:spcAft>
            </a:pPr>
            <a:r>
              <a:rPr lang="zh-CN" altLang="en-US" sz="2400" b="1" kern="100" smtClean="0">
                <a:latin typeface="Calibri" panose="020f0502020204030204" pitchFamily="34" charset="0"/>
                <a:cs typeface="Arial" panose="020b0604020202020204" pitchFamily="34" charset="0"/>
              </a:rPr>
              <a:t>     于是，</a:t>
            </a:r>
            <a:r>
              <a:rPr lang="en-US" altLang="zh-CN" sz="2400" b="1" kern="100" smtClean="0">
                <a:solidFill>
                  <a:srgbClr val="FF0000"/>
                </a:solidFill>
                <a:latin typeface="Calibri" panose="020f0502020204030204" pitchFamily="34" charset="0"/>
                <a:cs typeface="Arial" panose="020b0604020202020204" pitchFamily="34" charset="0"/>
              </a:rPr>
              <a:t>2035</a:t>
            </a:r>
            <a:r>
              <a:rPr lang="zh-CN" altLang="en-US" sz="2400" b="1" kern="100" smtClean="0">
                <a:solidFill>
                  <a:srgbClr val="FF0000"/>
                </a:solidFill>
                <a:latin typeface="Calibri" panose="020f0502020204030204" pitchFamily="34" charset="0"/>
                <a:cs typeface="Arial" panose="020b0604020202020204" pitchFamily="34" charset="0"/>
              </a:rPr>
              <a:t>，为中国基本实现社会主义现代化的路上，有我在</a:t>
            </a:r>
            <a:r>
              <a:rPr lang="zh-CN" altLang="en-US" sz="2400" b="1" kern="100" smtClean="0">
                <a:latin typeface="Calibri" panose="020f0502020204030204" pitchFamily="34" charset="0"/>
                <a:cs typeface="Arial" panose="020b0604020202020204" pitchFamily="34" charset="0"/>
              </a:rPr>
              <a:t>。道路总是艰难曲折，困难不可避免，但我辈将秉持真相与正义的信念，担起时代的重责。君将见，埋首苦读，举头深思，求学之时我当如周恩来总理“为中华之崛起而读书”那般“</a:t>
            </a:r>
            <a:r>
              <a:rPr lang="zh-CN" altLang="en-US" sz="2400" b="1" kern="100" smtClean="0">
                <a:solidFill>
                  <a:srgbClr val="FF0000"/>
                </a:solidFill>
                <a:latin typeface="Calibri" panose="020f0502020204030204" pitchFamily="34" charset="0"/>
                <a:cs typeface="Arial" panose="020b0604020202020204" pitchFamily="34" charset="0"/>
              </a:rPr>
              <a:t>我在学</a:t>
            </a:r>
            <a:r>
              <a:rPr lang="zh-CN" altLang="en-US" sz="2400" b="1" kern="100" smtClean="0">
                <a:latin typeface="Calibri" panose="020f0502020204030204" pitchFamily="34" charset="0"/>
                <a:cs typeface="Arial" panose="020b0604020202020204" pitchFamily="34" charset="0"/>
              </a:rPr>
              <a:t>”，为实现</a:t>
            </a:r>
            <a:r>
              <a:rPr lang="en-US" altLang="zh-CN" sz="2400" b="1" kern="100" smtClean="0">
                <a:latin typeface="Calibri" panose="020f0502020204030204" pitchFamily="34" charset="0"/>
                <a:cs typeface="Arial" panose="020b0604020202020204" pitchFamily="34" charset="0"/>
              </a:rPr>
              <a:t>2035</a:t>
            </a:r>
            <a:r>
              <a:rPr lang="zh-CN" altLang="en-US" sz="2400" b="1" kern="100" smtClean="0">
                <a:latin typeface="Calibri" panose="020f0502020204030204" pitchFamily="34" charset="0"/>
                <a:cs typeface="Arial" panose="020b0604020202020204" pitchFamily="34" charset="0"/>
              </a:rPr>
              <a:t>年的梦想而读书不辍；君将见，街巷阡陌，黄褂蓝衣，处平凡岗位我将同创办爱心厨房温暖无数人的万佐成、熊庚香夫妇一样，坚持写就“</a:t>
            </a:r>
            <a:r>
              <a:rPr lang="zh-CN" altLang="en-US" sz="2400" b="1" kern="100" smtClean="0">
                <a:solidFill>
                  <a:srgbClr val="FF0000"/>
                </a:solidFill>
                <a:latin typeface="Calibri" panose="020f0502020204030204" pitchFamily="34" charset="0"/>
                <a:cs typeface="Arial" panose="020b0604020202020204" pitchFamily="34" charset="0"/>
              </a:rPr>
              <a:t>我在举己之力</a:t>
            </a:r>
            <a:r>
              <a:rPr lang="zh-CN" altLang="en-US" sz="2400" b="1" kern="100" smtClean="0">
                <a:latin typeface="Calibri" panose="020f0502020204030204" pitchFamily="34" charset="0"/>
                <a:cs typeface="Arial" panose="020b0604020202020204" pitchFamily="34" charset="0"/>
              </a:rPr>
              <a:t>”的传奇；君</a:t>
            </a:r>
            <a:endParaRPr lang="zh-CN" altLang="zh-CN" sz="2400" b="1" kern="100">
              <a:latin typeface="Calibri" panose="020f0502020204030204" pitchFamily="34" charset="0"/>
              <a:cs typeface="Arial" panose="020b0604020202020204" pitchFamily="34" charset="0"/>
            </a:endParaRP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22" name="矩形 1"/>
          <p:cNvSpPr/>
          <p:nvPr/>
        </p:nvSpPr>
        <p:spPr>
          <a:xfrm>
            <a:off x="0" y="0"/>
            <a:ext cx="12080383" cy="4003041"/>
          </a:xfrm>
          <a:prstGeom prst="rect">
            <a:avLst/>
          </a:prstGeom>
        </p:spPr>
        <p:txBody>
          <a:bodyPr wrap="square">
            <a:spAutoFit/>
          </a:bodyPr>
          <a:lstStyle/>
          <a:p>
            <a:pPr>
              <a:spcAft>
                <a:spcPct val="0"/>
              </a:spcAft>
            </a:pPr>
            <a:r>
              <a:rPr lang="zh-CN" altLang="en-US" sz="2400" b="1" kern="100" smtClean="0">
                <a:latin typeface="Calibri" panose="020f0502020204030204" pitchFamily="34" charset="0"/>
                <a:cs typeface="Arial" panose="020b0604020202020204" pitchFamily="34" charset="0"/>
              </a:rPr>
              <a:t>将见，布衣不遮炎炎赤血，当国家需要之时将</a:t>
            </a:r>
            <a:r>
              <a:rPr lang="zh-CN" altLang="en-US" sz="2400" b="1" kern="100" smtClean="0">
                <a:solidFill>
                  <a:srgbClr val="FF0000"/>
                </a:solidFill>
                <a:latin typeface="Calibri" panose="020f0502020204030204" pitchFamily="34" charset="0"/>
                <a:cs typeface="Arial" panose="020b0604020202020204" pitchFamily="34" charset="0"/>
              </a:rPr>
              <a:t>“有我在”</a:t>
            </a:r>
            <a:r>
              <a:rPr lang="zh-CN" altLang="en-US" sz="2400" b="1" kern="100" smtClean="0">
                <a:latin typeface="Calibri" panose="020f0502020204030204" pitchFamily="34" charset="0"/>
                <a:cs typeface="Arial" panose="020b0604020202020204" pitchFamily="34" charset="0"/>
              </a:rPr>
              <a:t> 如陈祥榕战士一样把“清澈的爱”献给心中的国。</a:t>
            </a:r>
            <a:r>
              <a:rPr lang="en-US" altLang="zh-CN" sz="2400" b="1" kern="100" smtClean="0">
                <a:solidFill>
                  <a:srgbClr val="FF0000"/>
                </a:solidFill>
                <a:latin typeface="Calibri" panose="020f0502020204030204" pitchFamily="34" charset="0"/>
                <a:cs typeface="Arial" panose="020b0604020202020204" pitchFamily="34" charset="0"/>
              </a:rPr>
              <a:t>2035</a:t>
            </a:r>
            <a:r>
              <a:rPr lang="zh-CN" altLang="en-US" sz="2400" b="1" kern="100" smtClean="0">
                <a:solidFill>
                  <a:srgbClr val="FF0000"/>
                </a:solidFill>
                <a:latin typeface="Calibri" panose="020f0502020204030204" pitchFamily="34" charset="0"/>
                <a:cs typeface="Arial" panose="020b0604020202020204" pitchFamily="34" charset="0"/>
              </a:rPr>
              <a:t>，有我在</a:t>
            </a:r>
            <a:r>
              <a:rPr lang="zh-CN" altLang="en-US" sz="2400" b="1" kern="100" smtClean="0">
                <a:latin typeface="Calibri" panose="020f0502020204030204" pitchFamily="34" charset="0"/>
                <a:cs typeface="Arial" panose="020b0604020202020204" pitchFamily="34" charset="0"/>
              </a:rPr>
              <a:t>！</a:t>
            </a:r>
            <a:endParaRPr lang="en-US" altLang="zh-CN" sz="2400" b="1" kern="100" smtClean="0">
              <a:latin typeface="Calibri" panose="020f0502020204030204" pitchFamily="34" charset="0"/>
              <a:cs typeface="Arial" panose="020b0604020202020204" pitchFamily="34" charset="0"/>
            </a:endParaRPr>
          </a:p>
          <a:p>
            <a:pPr>
              <a:spcAft>
                <a:spcPct val="0"/>
              </a:spcAft>
            </a:pPr>
            <a:r>
              <a:rPr lang="zh-CN" altLang="en-US" sz="2400" b="1" kern="100" smtClean="0">
                <a:latin typeface="Calibri" panose="020f0502020204030204" pitchFamily="34" charset="0"/>
                <a:cs typeface="Arial" panose="020b0604020202020204" pitchFamily="34" charset="0"/>
              </a:rPr>
              <a:t>         所以，</a:t>
            </a:r>
            <a:r>
              <a:rPr lang="en-US" altLang="zh-CN" sz="2400" b="1" kern="100" smtClean="0">
                <a:solidFill>
                  <a:srgbClr val="FF0000"/>
                </a:solidFill>
                <a:latin typeface="Calibri" panose="020f0502020204030204" pitchFamily="34" charset="0"/>
                <a:cs typeface="Arial" panose="020b0604020202020204" pitchFamily="34" charset="0"/>
              </a:rPr>
              <a:t>2035</a:t>
            </a:r>
            <a:r>
              <a:rPr lang="zh-CN" altLang="en-US" sz="2400" b="1" kern="100" smtClean="0">
                <a:solidFill>
                  <a:srgbClr val="FF0000"/>
                </a:solidFill>
                <a:latin typeface="Calibri" panose="020f0502020204030204" pitchFamily="34" charset="0"/>
                <a:cs typeface="Arial" panose="020b0604020202020204" pitchFamily="34" charset="0"/>
              </a:rPr>
              <a:t>，我还在</a:t>
            </a:r>
            <a:r>
              <a:rPr lang="zh-CN" altLang="en-US" sz="2400" b="1" kern="100" smtClean="0">
                <a:latin typeface="Calibri" panose="020f0502020204030204" pitchFamily="34" charset="0"/>
                <a:cs typeface="Arial" panose="020b0604020202020204" pitchFamily="34" charset="0"/>
              </a:rPr>
              <a:t>。就像看遍</a:t>
            </a:r>
            <a:r>
              <a:rPr lang="en-US" altLang="zh-CN" sz="2400" b="1" kern="100" smtClean="0">
                <a:latin typeface="Calibri" panose="020f0502020204030204" pitchFamily="34" charset="0"/>
                <a:cs typeface="Arial" panose="020b0604020202020204" pitchFamily="34" charset="0"/>
              </a:rPr>
              <a:t>2020</a:t>
            </a:r>
            <a:r>
              <a:rPr lang="zh-CN" altLang="en-US" sz="2400" b="1" kern="100" smtClean="0">
                <a:latin typeface="Calibri" panose="020f0502020204030204" pitchFamily="34" charset="0"/>
                <a:cs typeface="Arial" panose="020b0604020202020204" pitchFamily="34" charset="0"/>
              </a:rPr>
              <a:t>的灾劫，无数时代的缔造者依旧高歌前行一样，哪怕在</a:t>
            </a:r>
            <a:r>
              <a:rPr lang="en-US" altLang="zh-CN" sz="2400" b="1" kern="100" smtClean="0">
                <a:latin typeface="Calibri" panose="020f0502020204030204" pitchFamily="34" charset="0"/>
                <a:cs typeface="Arial" panose="020b0604020202020204" pitchFamily="34" charset="0"/>
              </a:rPr>
              <a:t>2035</a:t>
            </a:r>
            <a:r>
              <a:rPr lang="zh-CN" altLang="en-US" sz="2400" b="1" kern="100" smtClean="0">
                <a:latin typeface="Calibri" panose="020f0502020204030204" pitchFamily="34" charset="0"/>
                <a:cs typeface="Arial" panose="020b0604020202020204" pitchFamily="34" charset="0"/>
              </a:rPr>
              <a:t>这一路上走得伤痕累累，我们依然不却步。渡尽劫波，人还在，爱还在，这份深情是医护人员摘下口罩之时露出的带有深深勒痕却又有幸福笑容的脸；是袁隆平院士手捧“东方魔稻”时疲惫却又满足的深情；是改变山区女童命运的公益校长张桂梅“听到学生们毕业后能为社会做贡献”时，即使自己身体每况愈下仍然不悔的执着。我们看清了生活的真相，依然热爱生活，依然为</a:t>
            </a:r>
            <a:r>
              <a:rPr lang="en-US" altLang="zh-CN" sz="2400" b="1" kern="100" smtClean="0">
                <a:latin typeface="Calibri" panose="020f0502020204030204" pitchFamily="34" charset="0"/>
                <a:cs typeface="Arial" panose="020b0604020202020204" pitchFamily="34" charset="0"/>
              </a:rPr>
              <a:t>2035</a:t>
            </a:r>
            <a:r>
              <a:rPr lang="zh-CN" altLang="en-US" sz="2400" b="1" kern="100" smtClean="0">
                <a:latin typeface="Calibri" panose="020f0502020204030204" pitchFamily="34" charset="0"/>
                <a:cs typeface="Arial" panose="020b0604020202020204" pitchFamily="34" charset="0"/>
              </a:rPr>
              <a:t>奔跑。彼时，</a:t>
            </a:r>
            <a:r>
              <a:rPr lang="zh-CN" altLang="en-US" sz="2400" b="1" kern="100" smtClean="0">
                <a:solidFill>
                  <a:srgbClr val="FF0000"/>
                </a:solidFill>
                <a:latin typeface="Calibri" panose="020f0502020204030204" pitchFamily="34" charset="0"/>
                <a:cs typeface="Arial" panose="020b0604020202020204" pitchFamily="34" charset="0"/>
              </a:rPr>
              <a:t>中国基本实现社会主义现代化</a:t>
            </a:r>
            <a:r>
              <a:rPr lang="zh-CN" altLang="en-US" sz="2400" b="1" kern="100" smtClean="0">
                <a:latin typeface="Calibri" panose="020f0502020204030204" pitchFamily="34" charset="0"/>
                <a:cs typeface="Arial" panose="020b0604020202020204" pitchFamily="34" charset="0"/>
              </a:rPr>
              <a:t>，那时，</a:t>
            </a:r>
            <a:r>
              <a:rPr lang="zh-CN" altLang="en-US" sz="2400" b="1" kern="100" smtClean="0">
                <a:solidFill>
                  <a:srgbClr val="FF0000"/>
                </a:solidFill>
                <a:latin typeface="Calibri" panose="020f0502020204030204" pitchFamily="34" charset="0"/>
                <a:cs typeface="Arial" panose="020b0604020202020204" pitchFamily="34" charset="0"/>
              </a:rPr>
              <a:t>我在</a:t>
            </a:r>
            <a:r>
              <a:rPr lang="zh-CN" altLang="en-US" sz="2400" b="1" kern="100" smtClean="0">
                <a:latin typeface="Calibri" panose="020f0502020204030204" pitchFamily="34" charset="0"/>
                <a:cs typeface="Arial" panose="020b0604020202020204" pitchFamily="34" charset="0"/>
              </a:rPr>
              <a:t>，虽累，却与有荣焉，仍斗志昂扬。</a:t>
            </a:r>
          </a:p>
          <a:p>
            <a:pPr>
              <a:spcAft>
                <a:spcPct val="0"/>
              </a:spcAft>
            </a:pPr>
            <a:r>
              <a:rPr lang="zh-CN" altLang="en-US" sz="2400" b="1" kern="100" smtClean="0">
                <a:latin typeface="Calibri" panose="020f0502020204030204" pitchFamily="34" charset="0"/>
                <a:cs typeface="Arial" panose="020b0604020202020204" pitchFamily="34" charset="0"/>
              </a:rPr>
              <a:t>         时代已经发出号召，</a:t>
            </a:r>
            <a:r>
              <a:rPr lang="en-US" altLang="zh-CN" sz="2400" b="1" kern="100" smtClean="0">
                <a:solidFill>
                  <a:srgbClr val="FF0000"/>
                </a:solidFill>
                <a:latin typeface="Calibri" panose="020f0502020204030204" pitchFamily="34" charset="0"/>
                <a:cs typeface="Arial" panose="020b0604020202020204" pitchFamily="34" charset="0"/>
              </a:rPr>
              <a:t>2035</a:t>
            </a:r>
            <a:r>
              <a:rPr lang="zh-CN" altLang="en-US" sz="2400" b="1" kern="100" smtClean="0">
                <a:latin typeface="Calibri" panose="020f0502020204030204" pitchFamily="34" charset="0"/>
                <a:cs typeface="Arial" panose="020b0604020202020204" pitchFamily="34" charset="0"/>
              </a:rPr>
              <a:t>航程已经启程。踏歌新时代，启梦新征程，这一路，</a:t>
            </a:r>
            <a:r>
              <a:rPr lang="zh-CN" altLang="en-US" sz="2400" b="1" kern="100" smtClean="0">
                <a:solidFill>
                  <a:srgbClr val="FF0000"/>
                </a:solidFill>
                <a:latin typeface="Calibri" panose="020f0502020204030204" pitchFamily="34" charset="0"/>
                <a:cs typeface="Arial" panose="020b0604020202020204" pitchFamily="34" charset="0"/>
              </a:rPr>
              <a:t>我在</a:t>
            </a:r>
            <a:r>
              <a:rPr lang="zh-CN" altLang="en-US" sz="2400" b="1" kern="100" smtClean="0">
                <a:latin typeface="Calibri" panose="020f0502020204030204" pitchFamily="34" charset="0"/>
                <a:cs typeface="Arial" panose="020b0604020202020204" pitchFamily="34" charset="0"/>
              </a:rPr>
              <a:t>！</a:t>
            </a:r>
          </a:p>
          <a:p>
            <a:pPr>
              <a:spcAft>
                <a:spcPct val="0"/>
              </a:spcAft>
            </a:pPr>
            <a:endParaRPr lang="zh-CN" altLang="zh-CN" sz="2400" b="1" kern="100">
              <a:latin typeface="Calibri" panose="020f0502020204030204" pitchFamily="34" charset="0"/>
              <a:cs typeface="Arial" panose="020b0604020202020204" pitchFamily="34" charset="0"/>
            </a:endParaRP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97152" name="图片 1"/>
          <p:cNvPicPr>
            <a:picLocks noChangeAspect="1"/>
          </p:cNvPicPr>
          <p:nvPr/>
        </p:nvPicPr>
        <p:blipFill>
          <a:blip r:embed="rId2"/>
          <a:srcRect b="52113"/>
          <a:stretch>
            <a:fillRect/>
          </a:stretch>
        </p:blipFill>
        <p:spPr>
          <a:xfrm>
            <a:off x="0" y="-115912"/>
            <a:ext cx="5583506" cy="6973911"/>
          </a:xfrm>
          <a:prstGeom prst="rect">
            <a:avLst/>
          </a:prstGeom>
        </p:spPr>
      </p:pic>
      <p:pic>
        <p:nvPicPr>
          <p:cNvPr id="2097153" name="图片 2"/>
          <p:cNvPicPr>
            <a:picLocks noChangeAspect="1"/>
          </p:cNvPicPr>
          <p:nvPr/>
        </p:nvPicPr>
        <p:blipFill>
          <a:blip r:embed="rId3"/>
          <a:srcRect l="-1319" t="48608" r="1319" b="12822"/>
          <a:stretch>
            <a:fillRect/>
          </a:stretch>
        </p:blipFill>
        <p:spPr>
          <a:xfrm>
            <a:off x="5565557" y="270456"/>
            <a:ext cx="6626443" cy="6503832"/>
          </a:xfrm>
          <a:prstGeom prst="rect">
            <a:avLst/>
          </a:prstGeom>
        </p:spPr>
      </p:pic>
      <p:pic>
        <p:nvPicPr>
          <p:cNvPr id="2097154" name="New picture"/>
          <p:cNvPicPr/>
          <p:nvPr/>
        </p:nvPicPr>
        <p:blipFill>
          <a:blip r:embed="rId4"/>
          <a:stretch>
            <a:fillRect/>
          </a:stretch>
        </p:blipFill>
        <p:spPr>
          <a:xfrm>
            <a:off x="12484100" y="10223500"/>
            <a:ext cx="355600" cy="254000"/>
          </a:xfrm>
          <a:prstGeom prst="cube">
            <a:avLst/>
          </a:prstGeom>
        </p:spPr>
      </p:pic>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591" name="矩形 3"/>
          <p:cNvSpPr/>
          <p:nvPr/>
        </p:nvSpPr>
        <p:spPr>
          <a:xfrm>
            <a:off x="412124" y="412124"/>
            <a:ext cx="11269014" cy="5425441"/>
          </a:xfrm>
          <a:prstGeom prst="rect">
            <a:avLst/>
          </a:prstGeom>
        </p:spPr>
        <p:txBody>
          <a:bodyPr wrap="square">
            <a:spAutoFit/>
          </a:bodyPr>
          <a:lstStyle/>
          <a:p>
            <a:pPr algn="just">
              <a:spcAft>
                <a:spcPct val="0"/>
              </a:spcAft>
            </a:pPr>
            <a:r>
              <a:rPr lang="en-US" altLang="zh-CN" sz="2400" b="1" kern="0" spc="40">
                <a:solidFill>
                  <a:srgbClr val="333333"/>
                </a:solidFill>
                <a:latin typeface="宋体" panose="02010600030101010101" pitchFamily="2" charset="-122"/>
                <a:cs typeface="宋体" panose="02010600030101010101" pitchFamily="2" charset="-122"/>
              </a:rPr>
              <a:t>23. </a:t>
            </a:r>
            <a:r>
              <a:rPr lang="zh-CN" altLang="zh-CN" sz="2400" b="1" kern="0" spc="40">
                <a:solidFill>
                  <a:srgbClr val="333333"/>
                </a:solidFill>
                <a:latin typeface="Calibri" panose="020f0502020204030204" pitchFamily="34" charset="0"/>
                <a:cs typeface="宋体" panose="02010600030101010101" pitchFamily="2" charset="-122"/>
              </a:rPr>
              <a:t>阅读下面文字，按要求写一篇文章（</a:t>
            </a:r>
            <a:r>
              <a:rPr lang="en-US" altLang="zh-CN" sz="2400" b="1" kern="0" spc="40">
                <a:solidFill>
                  <a:srgbClr val="333333"/>
                </a:solidFill>
                <a:latin typeface="Calibri" panose="020f0502020204030204" pitchFamily="34" charset="0"/>
                <a:cs typeface="宋体" panose="02010600030101010101" pitchFamily="2" charset="-122"/>
              </a:rPr>
              <a:t>60 </a:t>
            </a:r>
            <a:r>
              <a:rPr lang="zh-CN" altLang="zh-CN" sz="2400" b="1" kern="0" spc="40">
                <a:solidFill>
                  <a:srgbClr val="333333"/>
                </a:solidFill>
                <a:latin typeface="Calibri" panose="020f0502020204030204" pitchFamily="34" charset="0"/>
                <a:cs typeface="宋体" panose="02010600030101010101" pitchFamily="2" charset="-122"/>
              </a:rPr>
              <a:t>分）</a:t>
            </a:r>
            <a:endParaRPr lang="zh-CN" altLang="zh-CN" sz="2400" b="1" kern="100">
              <a:latin typeface="Calibri" panose="020f0502020204030204" pitchFamily="34" charset="0"/>
              <a:cs typeface="Times New Roman" panose="02020603050405020304" pitchFamily="18" charset="0"/>
            </a:endParaRPr>
          </a:p>
          <a:p>
            <a:pPr indent="266700" algn="just">
              <a:spcAft>
                <a:spcPct val="0"/>
              </a:spcAft>
            </a:pPr>
            <a:r>
              <a:rPr lang="en-US" altLang="zh-CN" sz="2400" b="1" kern="100" smtClean="0">
                <a:latin typeface="楷体" panose="02010609060101010101" pitchFamily="49" charset="-122"/>
                <a:cs typeface="楷体" panose="02010609060101010101" pitchFamily="49" charset="-122"/>
              </a:rPr>
              <a:t>  2020</a:t>
            </a:r>
            <a:r>
              <a:rPr lang="zh-CN" altLang="zh-CN" sz="2400" b="1" kern="100" smtClean="0">
                <a:effectLst/>
                <a:latin typeface="Calibri" panose="020f0502020204030204" pitchFamily="34" charset="0"/>
                <a:ea typeface="楷体" panose="02010609060101010101" pitchFamily="49" charset="-122"/>
                <a:cs typeface="楷体" panose="02010609060101010101" pitchFamily="49" charset="-122"/>
              </a:rPr>
              <a:t>年，整个世界仿佛进入到历史的三峡中漂流，前方仍可能是凛冽的冰河，是汹涌的怒海，你我同在这一艘船上，无处可退，无人例外。你我的命运从未如此与国家命运生死相连，你我的历史从未如此与世界历史紧密相绕。</a:t>
            </a:r>
            <a:endParaRPr lang="zh-CN" altLang="zh-CN" sz="2400" b="1" kern="100">
              <a:latin typeface="Calibri" panose="020f0502020204030204" pitchFamily="34" charset="0"/>
              <a:cs typeface="Times New Roman" panose="02020603050405020304" pitchFamily="18" charset="0"/>
            </a:endParaRPr>
          </a:p>
          <a:p>
            <a:pPr indent="266700" algn="just">
              <a:spcAft>
                <a:spcPct val="0"/>
              </a:spcAft>
            </a:pPr>
            <a:r>
              <a:rPr lang="en-US" altLang="zh-CN" sz="2400" b="1" kern="100" smtClean="0">
                <a:latin typeface="楷体" panose="02010609060101010101" pitchFamily="49" charset="-122"/>
                <a:cs typeface="楷体" panose="02010609060101010101" pitchFamily="49" charset="-122"/>
              </a:rPr>
              <a:t>  “</a:t>
            </a:r>
            <a:r>
              <a:rPr lang="zh-CN" altLang="zh-CN" sz="2400" b="1" kern="100" smtClean="0">
                <a:effectLst/>
                <a:latin typeface="Calibri" panose="020f0502020204030204" pitchFamily="34" charset="0"/>
                <a:ea typeface="楷体" panose="02010609060101010101" pitchFamily="49" charset="-122"/>
                <a:cs typeface="楷体" panose="02010609060101010101" pitchFamily="49" charset="-122"/>
              </a:rPr>
              <a:t>我在</a:t>
            </a:r>
            <a:r>
              <a:rPr lang="en-US" altLang="zh-CN" sz="2400" b="1" kern="100" smtClean="0">
                <a:effectLst/>
                <a:latin typeface="Calibri" panose="020f0502020204030204" pitchFamily="34" charset="0"/>
                <a:ea typeface="楷体" panose="02010609060101010101" pitchFamily="49" charset="-122"/>
                <a:cs typeface="楷体" panose="02010609060101010101" pitchFamily="49" charset="-122"/>
              </a:rPr>
              <a:t>”</a:t>
            </a:r>
            <a:r>
              <a:rPr lang="zh-CN" altLang="zh-CN" sz="2400" b="1" kern="100" smtClean="0">
                <a:effectLst/>
                <a:latin typeface="Calibri" panose="020f0502020204030204" pitchFamily="34" charset="0"/>
                <a:ea typeface="楷体" panose="02010609060101010101" pitchFamily="49" charset="-122"/>
                <a:cs typeface="楷体" panose="02010609060101010101" pitchFamily="49" charset="-122"/>
              </a:rPr>
              <a:t>是一个沉甸甸的字眼，因为它寄寓于每一个负重的存在之中。</a:t>
            </a:r>
            <a:endParaRPr lang="zh-CN" altLang="zh-CN" sz="2400" b="1" kern="100">
              <a:latin typeface="Calibri" panose="020f0502020204030204" pitchFamily="34" charset="0"/>
              <a:cs typeface="Times New Roman" panose="02020603050405020304" pitchFamily="18" charset="0"/>
            </a:endParaRPr>
          </a:p>
          <a:p>
            <a:pPr indent="266700" algn="just">
              <a:spcAft>
                <a:spcPct val="0"/>
              </a:spcAft>
            </a:pPr>
            <a:r>
              <a:rPr lang="en-US" altLang="zh-CN" sz="2400" b="1" kern="100" smtClean="0">
                <a:effectLst/>
                <a:latin typeface="Calibri" panose="020f0502020204030204" pitchFamily="34" charset="0"/>
                <a:ea typeface="楷体" panose="02010609060101010101" pitchFamily="49" charset="-122"/>
                <a:cs typeface="楷体" panose="02010609060101010101" pitchFamily="49" charset="-122"/>
              </a:rPr>
              <a:t>     </a:t>
            </a:r>
            <a:r>
              <a:rPr lang="zh-CN" altLang="zh-CN" sz="2400" b="1" kern="100" smtClean="0">
                <a:effectLst/>
                <a:latin typeface="Calibri" panose="020f0502020204030204" pitchFamily="34" charset="0"/>
                <a:ea typeface="楷体" panose="02010609060101010101" pitchFamily="49" charset="-122"/>
                <a:cs typeface="楷体" panose="02010609060101010101" pitchFamily="49" charset="-122"/>
              </a:rPr>
              <a:t>所谓</a:t>
            </a:r>
            <a:r>
              <a:rPr lang="en-US" altLang="zh-CN" sz="2400" b="1" kern="100" smtClean="0">
                <a:effectLst/>
                <a:latin typeface="Calibri" panose="020f0502020204030204" pitchFamily="34" charset="0"/>
                <a:ea typeface="楷体" panose="02010609060101010101" pitchFamily="49" charset="-122"/>
                <a:cs typeface="楷体" panose="02010609060101010101" pitchFamily="49" charset="-122"/>
              </a:rPr>
              <a:t>“</a:t>
            </a:r>
            <a:r>
              <a:rPr lang="zh-CN" altLang="zh-CN" sz="2400" b="1" kern="100" smtClean="0">
                <a:effectLst/>
                <a:latin typeface="Calibri" panose="020f0502020204030204" pitchFamily="34" charset="0"/>
                <a:ea typeface="楷体" panose="02010609060101010101" pitchFamily="49" charset="-122"/>
                <a:cs typeface="楷体" panose="02010609060101010101" pitchFamily="49" charset="-122"/>
              </a:rPr>
              <a:t>我在</a:t>
            </a:r>
            <a:r>
              <a:rPr lang="en-US" altLang="zh-CN" sz="2400" b="1" kern="100" smtClean="0">
                <a:effectLst/>
                <a:latin typeface="Calibri" panose="020f0502020204030204" pitchFamily="34" charset="0"/>
                <a:ea typeface="楷体" panose="02010609060101010101" pitchFamily="49" charset="-122"/>
                <a:cs typeface="楷体" panose="02010609060101010101" pitchFamily="49" charset="-122"/>
              </a:rPr>
              <a:t>”</a:t>
            </a:r>
            <a:r>
              <a:rPr lang="zh-CN" altLang="zh-CN" sz="2400" b="1" kern="100" smtClean="0">
                <a:effectLst/>
                <a:latin typeface="Calibri" panose="020f0502020204030204" pitchFamily="34" charset="0"/>
                <a:ea typeface="楷体" panose="02010609060101010101" pitchFamily="49" charset="-122"/>
                <a:cs typeface="楷体" panose="02010609060101010101" pitchFamily="49" charset="-122"/>
              </a:rPr>
              <a:t>，是</a:t>
            </a:r>
            <a:r>
              <a:rPr lang="en-US" altLang="zh-CN" sz="2400" b="1" kern="100" smtClean="0">
                <a:effectLst/>
                <a:latin typeface="Calibri" panose="020f0502020204030204" pitchFamily="34" charset="0"/>
                <a:ea typeface="楷体" panose="02010609060101010101" pitchFamily="49" charset="-122"/>
                <a:cs typeface="楷体" panose="02010609060101010101" pitchFamily="49" charset="-122"/>
              </a:rPr>
              <a:t>“</a:t>
            </a:r>
            <a:r>
              <a:rPr lang="zh-CN" altLang="zh-CN" sz="2400" b="1" kern="100" smtClean="0">
                <a:effectLst/>
                <a:latin typeface="Calibri" panose="020f0502020204030204" pitchFamily="34" charset="0"/>
                <a:ea typeface="楷体" panose="02010609060101010101" pitchFamily="49" charset="-122"/>
                <a:cs typeface="楷体" panose="02010609060101010101" pitchFamily="49" charset="-122"/>
              </a:rPr>
              <a:t>我在场</a:t>
            </a:r>
            <a:r>
              <a:rPr lang="en-US" altLang="zh-CN" sz="2400" b="1" kern="100" smtClean="0">
                <a:effectLst/>
                <a:latin typeface="Calibri" panose="020f0502020204030204" pitchFamily="34" charset="0"/>
                <a:ea typeface="楷体" panose="02010609060101010101" pitchFamily="49" charset="-122"/>
                <a:cs typeface="楷体" panose="02010609060101010101" pitchFamily="49" charset="-122"/>
              </a:rPr>
              <a:t>”</a:t>
            </a:r>
            <a:r>
              <a:rPr lang="zh-CN" altLang="zh-CN" sz="2400" b="1" kern="100" smtClean="0">
                <a:effectLst/>
                <a:latin typeface="Calibri" panose="020f0502020204030204" pitchFamily="34" charset="0"/>
                <a:ea typeface="楷体" panose="02010609060101010101" pitchFamily="49" charset="-122"/>
                <a:cs typeface="楷体" panose="02010609060101010101" pitchFamily="49" charset="-122"/>
              </a:rPr>
              <a:t>，是我在看、在听、在感受、在坚持。</a:t>
            </a:r>
            <a:endParaRPr lang="zh-CN" altLang="zh-CN" sz="2400" b="1" kern="100">
              <a:latin typeface="Calibri" panose="020f0502020204030204" pitchFamily="34" charset="0"/>
              <a:cs typeface="Times New Roman" panose="02020603050405020304" pitchFamily="18" charset="0"/>
            </a:endParaRPr>
          </a:p>
          <a:p>
            <a:pPr indent="266700" algn="just">
              <a:spcAft>
                <a:spcPct val="0"/>
              </a:spcAft>
            </a:pPr>
            <a:r>
              <a:rPr lang="en-US" altLang="zh-CN" sz="2400" b="1" kern="100" smtClean="0">
                <a:effectLst/>
                <a:latin typeface="Calibri" panose="020f0502020204030204" pitchFamily="34" charset="0"/>
                <a:ea typeface="楷体" panose="02010609060101010101" pitchFamily="49" charset="-122"/>
                <a:cs typeface="楷体" panose="02010609060101010101" pitchFamily="49" charset="-122"/>
              </a:rPr>
              <a:t>     </a:t>
            </a:r>
            <a:r>
              <a:rPr lang="zh-CN" altLang="zh-CN" sz="2400" b="1" kern="100" smtClean="0">
                <a:effectLst/>
                <a:latin typeface="Calibri" panose="020f0502020204030204" pitchFamily="34" charset="0"/>
                <a:ea typeface="楷体" panose="02010609060101010101" pitchFamily="49" charset="-122"/>
                <a:cs typeface="楷体" panose="02010609060101010101" pitchFamily="49" charset="-122"/>
              </a:rPr>
              <a:t>所谓</a:t>
            </a:r>
            <a:r>
              <a:rPr lang="en-US" altLang="zh-CN" sz="2400" b="1" kern="100" smtClean="0">
                <a:effectLst/>
                <a:latin typeface="Calibri" panose="020f0502020204030204" pitchFamily="34" charset="0"/>
                <a:ea typeface="楷体" panose="02010609060101010101" pitchFamily="49" charset="-122"/>
                <a:cs typeface="楷体" panose="02010609060101010101" pitchFamily="49" charset="-122"/>
              </a:rPr>
              <a:t>“</a:t>
            </a:r>
            <a:r>
              <a:rPr lang="zh-CN" altLang="zh-CN" sz="2400" b="1" kern="100" smtClean="0">
                <a:effectLst/>
                <a:latin typeface="Calibri" panose="020f0502020204030204" pitchFamily="34" charset="0"/>
                <a:ea typeface="楷体" panose="02010609060101010101" pitchFamily="49" charset="-122"/>
                <a:cs typeface="楷体" panose="02010609060101010101" pitchFamily="49" charset="-122"/>
              </a:rPr>
              <a:t>我在</a:t>
            </a:r>
            <a:r>
              <a:rPr lang="en-US" altLang="zh-CN" sz="2400" b="1" kern="100" smtClean="0">
                <a:effectLst/>
                <a:latin typeface="Calibri" panose="020f0502020204030204" pitchFamily="34" charset="0"/>
                <a:ea typeface="楷体" panose="02010609060101010101" pitchFamily="49" charset="-122"/>
                <a:cs typeface="楷体" panose="02010609060101010101" pitchFamily="49" charset="-122"/>
              </a:rPr>
              <a:t>”</a:t>
            </a:r>
            <a:r>
              <a:rPr lang="zh-CN" altLang="zh-CN" sz="2400" b="1" kern="100" smtClean="0">
                <a:effectLst/>
                <a:latin typeface="Calibri" panose="020f0502020204030204" pitchFamily="34" charset="0"/>
                <a:ea typeface="楷体" panose="02010609060101010101" pitchFamily="49" charset="-122"/>
                <a:cs typeface="楷体" panose="02010609060101010101" pitchFamily="49" charset="-122"/>
              </a:rPr>
              <a:t>，是</a:t>
            </a:r>
            <a:r>
              <a:rPr lang="en-US" altLang="zh-CN" sz="2400" b="1" kern="100" smtClean="0">
                <a:effectLst/>
                <a:latin typeface="Calibri" panose="020f0502020204030204" pitchFamily="34" charset="0"/>
                <a:ea typeface="楷体" panose="02010609060101010101" pitchFamily="49" charset="-122"/>
                <a:cs typeface="楷体" panose="02010609060101010101" pitchFamily="49" charset="-122"/>
              </a:rPr>
              <a:t>“</a:t>
            </a:r>
            <a:r>
              <a:rPr lang="zh-CN" altLang="zh-CN" sz="2400" b="1" kern="100" smtClean="0">
                <a:effectLst/>
                <a:latin typeface="Calibri" panose="020f0502020204030204" pitchFamily="34" charset="0"/>
                <a:ea typeface="楷体" panose="02010609060101010101" pitchFamily="49" charset="-122"/>
                <a:cs typeface="楷体" panose="02010609060101010101" pitchFamily="49" charset="-122"/>
              </a:rPr>
              <a:t>有我在</a:t>
            </a:r>
            <a:r>
              <a:rPr lang="en-US" altLang="zh-CN" sz="2400" b="1" kern="100" smtClean="0">
                <a:effectLst/>
                <a:latin typeface="Calibri" panose="020f0502020204030204" pitchFamily="34" charset="0"/>
                <a:ea typeface="楷体" panose="02010609060101010101" pitchFamily="49" charset="-122"/>
                <a:cs typeface="楷体" panose="02010609060101010101" pitchFamily="49" charset="-122"/>
              </a:rPr>
              <a:t>”</a:t>
            </a:r>
            <a:r>
              <a:rPr lang="zh-CN" altLang="zh-CN" sz="2400" b="1" kern="100" smtClean="0">
                <a:effectLst/>
                <a:latin typeface="Calibri" panose="020f0502020204030204" pitchFamily="34" charset="0"/>
                <a:ea typeface="楷体" panose="02010609060101010101" pitchFamily="49" charset="-122"/>
                <a:cs typeface="楷体" panose="02010609060101010101" pitchFamily="49" charset="-122"/>
              </a:rPr>
              <a:t>，是对真相与正义的信念，是担当，是责任。</a:t>
            </a:r>
            <a:endParaRPr lang="zh-CN" altLang="zh-CN" sz="2400" b="1" kern="100">
              <a:latin typeface="Calibri" panose="020f0502020204030204" pitchFamily="34" charset="0"/>
              <a:cs typeface="Times New Roman" panose="02020603050405020304" pitchFamily="18" charset="0"/>
            </a:endParaRPr>
          </a:p>
          <a:p>
            <a:pPr indent="266700" algn="just">
              <a:spcAft>
                <a:spcPct val="0"/>
              </a:spcAft>
            </a:pPr>
            <a:r>
              <a:rPr lang="en-US" altLang="zh-CN" sz="2400" b="1" kern="100" smtClean="0">
                <a:effectLst/>
                <a:latin typeface="Calibri" panose="020f0502020204030204" pitchFamily="34" charset="0"/>
                <a:ea typeface="楷体" panose="02010609060101010101" pitchFamily="49" charset="-122"/>
                <a:cs typeface="楷体" panose="02010609060101010101" pitchFamily="49" charset="-122"/>
              </a:rPr>
              <a:t>     </a:t>
            </a:r>
            <a:r>
              <a:rPr lang="zh-CN" altLang="zh-CN" sz="2400" b="1" kern="100" smtClean="0">
                <a:effectLst/>
                <a:latin typeface="Calibri" panose="020f0502020204030204" pitchFamily="34" charset="0"/>
                <a:ea typeface="楷体" panose="02010609060101010101" pitchFamily="49" charset="-122"/>
                <a:cs typeface="楷体" panose="02010609060101010101" pitchFamily="49" charset="-122"/>
              </a:rPr>
              <a:t>所谓</a:t>
            </a:r>
            <a:r>
              <a:rPr lang="en-US" altLang="zh-CN" sz="2400" b="1" kern="100" smtClean="0">
                <a:effectLst/>
                <a:latin typeface="Calibri" panose="020f0502020204030204" pitchFamily="34" charset="0"/>
                <a:ea typeface="楷体" panose="02010609060101010101" pitchFamily="49" charset="-122"/>
                <a:cs typeface="楷体" panose="02010609060101010101" pitchFamily="49" charset="-122"/>
              </a:rPr>
              <a:t>“</a:t>
            </a:r>
            <a:r>
              <a:rPr lang="zh-CN" altLang="zh-CN" sz="2400" b="1" kern="100" smtClean="0">
                <a:effectLst/>
                <a:latin typeface="Calibri" panose="020f0502020204030204" pitchFamily="34" charset="0"/>
                <a:ea typeface="楷体" panose="02010609060101010101" pitchFamily="49" charset="-122"/>
                <a:cs typeface="楷体" panose="02010609060101010101" pitchFamily="49" charset="-122"/>
              </a:rPr>
              <a:t>我在</a:t>
            </a:r>
            <a:r>
              <a:rPr lang="en-US" altLang="zh-CN" sz="2400" b="1" kern="100" smtClean="0">
                <a:effectLst/>
                <a:latin typeface="Calibri" panose="020f0502020204030204" pitchFamily="34" charset="0"/>
                <a:ea typeface="楷体" panose="02010609060101010101" pitchFamily="49" charset="-122"/>
                <a:cs typeface="楷体" panose="02010609060101010101" pitchFamily="49" charset="-122"/>
              </a:rPr>
              <a:t>”</a:t>
            </a:r>
            <a:r>
              <a:rPr lang="zh-CN" altLang="zh-CN" sz="2400" b="1" kern="100" smtClean="0">
                <a:effectLst/>
                <a:latin typeface="Calibri" panose="020f0502020204030204" pitchFamily="34" charset="0"/>
                <a:ea typeface="楷体" panose="02010609060101010101" pitchFamily="49" charset="-122"/>
                <a:cs typeface="楷体" panose="02010609060101010101" pitchFamily="49" charset="-122"/>
              </a:rPr>
              <a:t>，是</a:t>
            </a:r>
            <a:r>
              <a:rPr lang="en-US" altLang="zh-CN" sz="2400" b="1" kern="100" smtClean="0">
                <a:effectLst/>
                <a:latin typeface="Calibri" panose="020f0502020204030204" pitchFamily="34" charset="0"/>
                <a:ea typeface="楷体" panose="02010609060101010101" pitchFamily="49" charset="-122"/>
                <a:cs typeface="楷体" panose="02010609060101010101" pitchFamily="49" charset="-122"/>
              </a:rPr>
              <a:t>“</a:t>
            </a:r>
            <a:r>
              <a:rPr lang="zh-CN" altLang="zh-CN" sz="2400" b="1" kern="100" smtClean="0">
                <a:effectLst/>
                <a:latin typeface="Calibri" panose="020f0502020204030204" pitchFamily="34" charset="0"/>
                <a:ea typeface="楷体" panose="02010609060101010101" pitchFamily="49" charset="-122"/>
                <a:cs typeface="楷体" panose="02010609060101010101" pitchFamily="49" charset="-122"/>
              </a:rPr>
              <a:t>我还在</a:t>
            </a:r>
            <a:r>
              <a:rPr lang="en-US" altLang="zh-CN" sz="2400" b="1" kern="100" smtClean="0">
                <a:effectLst/>
                <a:latin typeface="Calibri" panose="020f0502020204030204" pitchFamily="34" charset="0"/>
                <a:ea typeface="楷体" panose="02010609060101010101" pitchFamily="49" charset="-122"/>
                <a:cs typeface="楷体" panose="02010609060101010101" pitchFamily="49" charset="-122"/>
              </a:rPr>
              <a:t>”</a:t>
            </a:r>
            <a:r>
              <a:rPr lang="zh-CN" altLang="zh-CN" sz="2400" b="1" kern="100" smtClean="0">
                <a:effectLst/>
                <a:latin typeface="Calibri" panose="020f0502020204030204" pitchFamily="34" charset="0"/>
                <a:ea typeface="楷体" panose="02010609060101010101" pitchFamily="49" charset="-122"/>
                <a:cs typeface="楷体" panose="02010609060101010101" pitchFamily="49" charset="-122"/>
              </a:rPr>
              <a:t>，是渡尽劫波人还在、爱还在。</a:t>
            </a:r>
            <a:endParaRPr lang="zh-CN" altLang="zh-CN" sz="2400" b="1" kern="100">
              <a:latin typeface="Calibri" panose="020f0502020204030204" pitchFamily="34" charset="0"/>
              <a:cs typeface="Times New Roman" panose="02020603050405020304" pitchFamily="18" charset="0"/>
            </a:endParaRPr>
          </a:p>
          <a:p>
            <a:pPr indent="266700" algn="just">
              <a:spcAft>
                <a:spcPct val="0"/>
              </a:spcAft>
            </a:pPr>
            <a:r>
              <a:rPr lang="en-US" altLang="zh-CN" sz="2400" b="1" kern="100" smtClean="0">
                <a:latin typeface="Calibri" panose="020f0502020204030204" pitchFamily="34" charset="0"/>
                <a:cs typeface="Times New Roman" panose="02020603050405020304" pitchFamily="18" charset="0"/>
              </a:rPr>
              <a:t>    </a:t>
            </a:r>
            <a:r>
              <a:rPr lang="zh-CN" altLang="zh-CN" sz="2400" b="1" kern="100" smtClean="0">
                <a:latin typeface="Calibri" panose="020f0502020204030204" pitchFamily="34" charset="0"/>
                <a:cs typeface="Times New Roman" panose="02020603050405020304" pitchFamily="18" charset="0"/>
              </a:rPr>
              <a:t>以上</a:t>
            </a:r>
            <a:r>
              <a:rPr lang="zh-CN" altLang="zh-CN" sz="2400" b="1" kern="100">
                <a:latin typeface="Calibri" panose="020f0502020204030204" pitchFamily="34" charset="0"/>
                <a:cs typeface="Times New Roman" panose="02020603050405020304" pitchFamily="18" charset="0"/>
              </a:rPr>
              <a:t>材料引发了你怎样的感想和思考？从下列任务中任选一个，完成写作。</a:t>
            </a:r>
          </a:p>
          <a:p>
            <a:pPr indent="266700" algn="just">
              <a:spcAft>
                <a:spcPct val="0"/>
              </a:spcAft>
            </a:pPr>
            <a:r>
              <a:rPr lang="zh-CN" altLang="zh-CN" sz="2400" b="1" kern="100">
                <a:latin typeface="Calibri" panose="020f0502020204030204" pitchFamily="34" charset="0"/>
                <a:cs typeface="Times New Roman" panose="02020603050405020304" pitchFamily="18" charset="0"/>
              </a:rPr>
              <a:t>（</a:t>
            </a:r>
            <a:r>
              <a:rPr lang="en-US" altLang="zh-CN" sz="2400" b="1" kern="100">
                <a:latin typeface="Calibri" panose="020f0502020204030204" pitchFamily="34" charset="0"/>
                <a:cs typeface="Times New Roman" panose="02020603050405020304" pitchFamily="18" charset="0"/>
              </a:rPr>
              <a:t>1</a:t>
            </a:r>
            <a:r>
              <a:rPr lang="zh-CN" altLang="zh-CN" sz="2400" b="1" kern="100">
                <a:latin typeface="Calibri" panose="020f0502020204030204" pitchFamily="34" charset="0"/>
                <a:cs typeface="Times New Roman" panose="02020603050405020304" pitchFamily="18" charset="0"/>
              </a:rPr>
              <a:t>）请你以中国中学生代表的身份写一篇演讲稿，在</a:t>
            </a:r>
            <a:r>
              <a:rPr lang="en-US" altLang="zh-CN" sz="2400" b="1" kern="100">
                <a:latin typeface="Calibri" panose="020f0502020204030204" pitchFamily="34" charset="0"/>
                <a:cs typeface="Times New Roman" panose="02020603050405020304" pitchFamily="18" charset="0"/>
              </a:rPr>
              <a:t>“</a:t>
            </a:r>
            <a:r>
              <a:rPr lang="zh-CN" altLang="zh-CN" sz="2400" b="1" kern="100">
                <a:latin typeface="Calibri" panose="020f0502020204030204" pitchFamily="34" charset="0"/>
                <a:cs typeface="Times New Roman" panose="02020603050405020304" pitchFamily="18" charset="0"/>
              </a:rPr>
              <a:t>世界青年与社会发展论坛</a:t>
            </a:r>
            <a:r>
              <a:rPr lang="en-US" altLang="zh-CN" sz="2400" b="1" kern="100">
                <a:latin typeface="Calibri" panose="020f0502020204030204" pitchFamily="34" charset="0"/>
                <a:cs typeface="Times New Roman" panose="02020603050405020304" pitchFamily="18" charset="0"/>
              </a:rPr>
              <a:t>”</a:t>
            </a:r>
            <a:r>
              <a:rPr lang="zh-CN" altLang="zh-CN" sz="2400" b="1" kern="100">
                <a:latin typeface="Calibri" panose="020f0502020204030204" pitchFamily="34" charset="0"/>
                <a:cs typeface="Times New Roman" panose="02020603050405020304" pitchFamily="18" charset="0"/>
              </a:rPr>
              <a:t>上做演讲。</a:t>
            </a:r>
          </a:p>
          <a:p>
            <a:pPr indent="266700" algn="just">
              <a:spcAft>
                <a:spcPct val="0"/>
              </a:spcAft>
            </a:pPr>
            <a:r>
              <a:rPr lang="zh-CN" altLang="zh-CN" sz="2400" b="1" kern="100">
                <a:latin typeface="Calibri" panose="020f0502020204030204" pitchFamily="34" charset="0"/>
                <a:cs typeface="Times New Roman" panose="02020603050405020304" pitchFamily="18" charset="0"/>
              </a:rPr>
              <a:t>（</a:t>
            </a:r>
            <a:r>
              <a:rPr lang="en-US" altLang="zh-CN" sz="2400" b="1" kern="100">
                <a:latin typeface="Calibri" panose="020f0502020204030204" pitchFamily="34" charset="0"/>
                <a:cs typeface="Times New Roman" panose="02020603050405020304" pitchFamily="18" charset="0"/>
              </a:rPr>
              <a:t>2</a:t>
            </a:r>
            <a:r>
              <a:rPr lang="zh-CN" altLang="zh-CN" sz="2400" b="1" kern="100">
                <a:latin typeface="Calibri" panose="020f0502020204030204" pitchFamily="34" charset="0"/>
                <a:cs typeface="Times New Roman" panose="02020603050405020304" pitchFamily="18" charset="0"/>
              </a:rPr>
              <a:t>）为向着</a:t>
            </a:r>
            <a:r>
              <a:rPr lang="en-US" altLang="zh-CN" sz="2400" b="1" kern="100">
                <a:latin typeface="Calibri" panose="020f0502020204030204" pitchFamily="34" charset="0"/>
                <a:cs typeface="Times New Roman" panose="02020603050405020304" pitchFamily="18" charset="0"/>
              </a:rPr>
              <a:t>2035</a:t>
            </a:r>
            <a:r>
              <a:rPr lang="zh-CN" altLang="zh-CN" sz="2400" b="1" kern="100">
                <a:latin typeface="Calibri" panose="020f0502020204030204" pitchFamily="34" charset="0"/>
                <a:cs typeface="Times New Roman" panose="02020603050405020304" pitchFamily="18" charset="0"/>
              </a:rPr>
              <a:t>年中国基本实现社会主义现代化的目标奋进，校刊开辟</a:t>
            </a:r>
            <a:r>
              <a:rPr lang="en-US" altLang="zh-CN" sz="2400" b="1" kern="100">
                <a:latin typeface="Calibri" panose="020f0502020204030204" pitchFamily="34" charset="0"/>
                <a:cs typeface="Times New Roman" panose="02020603050405020304" pitchFamily="18" charset="0"/>
              </a:rPr>
              <a:t>“2035</a:t>
            </a:r>
            <a:r>
              <a:rPr lang="zh-CN" altLang="zh-CN" sz="2400" b="1" kern="100">
                <a:latin typeface="Calibri" panose="020f0502020204030204" pitchFamily="34" charset="0"/>
                <a:cs typeface="Times New Roman" panose="02020603050405020304" pitchFamily="18" charset="0"/>
              </a:rPr>
              <a:t>，我在</a:t>
            </a:r>
            <a:r>
              <a:rPr lang="en-US" altLang="zh-CN" sz="2400" b="1" kern="100">
                <a:latin typeface="Calibri" panose="020f0502020204030204" pitchFamily="34" charset="0"/>
                <a:cs typeface="Times New Roman" panose="02020603050405020304" pitchFamily="18" charset="0"/>
              </a:rPr>
              <a:t>”</a:t>
            </a:r>
            <a:r>
              <a:rPr lang="zh-CN" altLang="zh-CN" sz="2400" b="1" kern="100">
                <a:latin typeface="Calibri" panose="020f0502020204030204" pitchFamily="34" charset="0"/>
                <a:cs typeface="Times New Roman" panose="02020603050405020304" pitchFamily="18" charset="0"/>
              </a:rPr>
              <a:t>栏目，请你为该栏目写一篇文章。</a:t>
            </a:r>
          </a:p>
          <a:p>
            <a:pPr indent="266700" algn="just">
              <a:spcAft>
                <a:spcPct val="0"/>
              </a:spcAft>
            </a:pPr>
            <a:r>
              <a:rPr lang="zh-CN" altLang="zh-CN" sz="2400" b="1" kern="100">
                <a:latin typeface="Calibri" panose="020f0502020204030204" pitchFamily="34" charset="0"/>
                <a:cs typeface="Times New Roman" panose="02020603050405020304" pitchFamily="18" charset="0"/>
              </a:rPr>
              <a:t>要求：结合材料，自选角度，确定立意；自拟标题；符合文体特征；不要套作，不得抄袭；不得泄露个人信息；不少于</a:t>
            </a:r>
            <a:r>
              <a:rPr lang="en-US" altLang="zh-CN" sz="2400" b="1" kern="100">
                <a:latin typeface="Calibri" panose="020f0502020204030204" pitchFamily="34" charset="0"/>
                <a:cs typeface="Times New Roman" panose="02020603050405020304" pitchFamily="18" charset="0"/>
              </a:rPr>
              <a:t>800</a:t>
            </a:r>
            <a:r>
              <a:rPr lang="zh-CN" altLang="zh-CN" sz="2400" b="1" kern="100">
                <a:latin typeface="Calibri" panose="020f0502020204030204" pitchFamily="34" charset="0"/>
                <a:cs typeface="Times New Roman" panose="02020603050405020304" pitchFamily="18" charset="0"/>
              </a:rPr>
              <a:t>字。</a:t>
            </a: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592" name="矩形 2"/>
          <p:cNvSpPr/>
          <p:nvPr/>
        </p:nvSpPr>
        <p:spPr>
          <a:xfrm>
            <a:off x="0" y="159122"/>
            <a:ext cx="12192000" cy="5120640"/>
          </a:xfrm>
          <a:prstGeom prst="rect">
            <a:avLst/>
          </a:prstGeom>
        </p:spPr>
        <p:txBody>
          <a:bodyPr wrap="square">
            <a:spAutoFit/>
          </a:bodyPr>
          <a:lstStyle/>
          <a:p>
            <a:r>
              <a:rPr lang="zh-CN" altLang="en-US" smtClean="0"/>
              <a:t>            </a:t>
            </a:r>
            <a:r>
              <a:rPr lang="zh-CN" altLang="en-US" sz="2800" b="1" smtClean="0"/>
              <a:t>写作任务共同之处，</a:t>
            </a:r>
            <a:r>
              <a:rPr lang="zh-CN" altLang="en-US" sz="2800" b="1" smtClean="0">
                <a:solidFill>
                  <a:srgbClr val="FF0000"/>
                </a:solidFill>
              </a:rPr>
              <a:t>内容上都要写材料引发的感想和思考</a:t>
            </a:r>
            <a:r>
              <a:rPr lang="zh-CN" altLang="en-US" sz="2800" b="1" smtClean="0"/>
              <a:t>；不同之处是</a:t>
            </a:r>
            <a:r>
              <a:rPr lang="zh-CN" altLang="en-US" sz="2800" b="1" smtClean="0">
                <a:solidFill>
                  <a:srgbClr val="FF0000"/>
                </a:solidFill>
              </a:rPr>
              <a:t>文章写作情景设置不同，文体要求不同</a:t>
            </a:r>
            <a:r>
              <a:rPr lang="zh-CN" altLang="en-US" sz="2800" b="1" smtClean="0"/>
              <a:t>。</a:t>
            </a:r>
          </a:p>
          <a:p>
            <a:r>
              <a:rPr lang="zh-CN" altLang="en-US" sz="2800" b="1" smtClean="0"/>
              <a:t>       （</a:t>
            </a:r>
            <a:r>
              <a:rPr lang="en-US" altLang="zh-CN" sz="2800" b="1" smtClean="0"/>
              <a:t>1</a:t>
            </a:r>
            <a:r>
              <a:rPr lang="zh-CN" altLang="en-US" sz="2800" b="1" smtClean="0"/>
              <a:t>）请你以中国中学生代表的身份写一篇演讲稿，在“世界青年与社会发展论坛”上做演讲。</a:t>
            </a:r>
          </a:p>
          <a:p>
            <a:r>
              <a:rPr lang="zh-CN" altLang="en-US" sz="2800" b="1" smtClean="0"/>
              <a:t>        写作任务（</a:t>
            </a:r>
            <a:r>
              <a:rPr lang="en-US" altLang="zh-CN" sz="2800" b="1" smtClean="0"/>
              <a:t>1</a:t>
            </a:r>
            <a:r>
              <a:rPr lang="zh-CN" altLang="en-US" sz="2800" b="1" smtClean="0"/>
              <a:t>）类似</a:t>
            </a:r>
            <a:r>
              <a:rPr lang="en-US" altLang="zh-CN" sz="2800" b="1" smtClean="0"/>
              <a:t>2020</a:t>
            </a:r>
            <a:r>
              <a:rPr lang="zh-CN" altLang="en-US" sz="2800" b="1" smtClean="0"/>
              <a:t>年全国统一考试卷语文试卷（新课标</a:t>
            </a:r>
            <a:r>
              <a:rPr lang="en-US" altLang="zh-CN" sz="2800" b="1" smtClean="0"/>
              <a:t>Ⅱ</a:t>
            </a:r>
            <a:r>
              <a:rPr lang="zh-CN" altLang="en-US" sz="2800" b="1" smtClean="0"/>
              <a:t>）。文章体裁要求是</a:t>
            </a:r>
            <a:r>
              <a:rPr lang="zh-CN" altLang="en-US" sz="2800" b="1" smtClean="0">
                <a:solidFill>
                  <a:srgbClr val="FF0000"/>
                </a:solidFill>
              </a:rPr>
              <a:t>演讲稿</a:t>
            </a:r>
            <a:r>
              <a:rPr lang="zh-CN" altLang="en-US" sz="2800" b="1" smtClean="0"/>
              <a:t>，考生的虚拟</a:t>
            </a:r>
            <a:r>
              <a:rPr lang="zh-CN" altLang="en-US" sz="2800" b="1" smtClean="0">
                <a:solidFill>
                  <a:srgbClr val="FF0000"/>
                </a:solidFill>
              </a:rPr>
              <a:t>身份是“中国中学生代表”</a:t>
            </a:r>
            <a:r>
              <a:rPr lang="zh-CN" altLang="en-US" sz="2800" b="1" smtClean="0"/>
              <a:t>，演讲的</a:t>
            </a:r>
            <a:r>
              <a:rPr lang="zh-CN" altLang="en-US" sz="2800" b="1" smtClean="0">
                <a:solidFill>
                  <a:srgbClr val="FF0000"/>
                </a:solidFill>
              </a:rPr>
              <a:t>场合是“世界青年与社会发展论坛”</a:t>
            </a:r>
            <a:r>
              <a:rPr lang="zh-CN" altLang="en-US" sz="2800" b="1" smtClean="0"/>
              <a:t>，文章写作要</a:t>
            </a:r>
            <a:r>
              <a:rPr lang="zh-CN" altLang="en-US" sz="2800" b="1" smtClean="0">
                <a:solidFill>
                  <a:srgbClr val="FF0000"/>
                </a:solidFill>
              </a:rPr>
              <a:t>切合演讲情景</a:t>
            </a:r>
            <a:r>
              <a:rPr lang="zh-CN" altLang="en-US" sz="2800" b="1" smtClean="0"/>
              <a:t>。“世界青年与社会发展”是</a:t>
            </a:r>
            <a:r>
              <a:rPr lang="zh-CN" altLang="en-US" sz="2800" b="1" smtClean="0">
                <a:solidFill>
                  <a:srgbClr val="FF0000"/>
                </a:solidFill>
              </a:rPr>
              <a:t>关系型</a:t>
            </a:r>
            <a:r>
              <a:rPr lang="zh-CN" altLang="en-US" sz="2800" b="1" smtClean="0"/>
              <a:t>话题；“我在”，是“我”作为“中国中学生代表”，号召当代青年，关心社会现状，坚定对人类命运会更好的信念，展现担当精神和责任意识，用自身的努力推动社会进步。在人类面临新冠病毒威胁、世界各国冲突加剧和全球发展停滞的当下，青年要发挥自身积极的推动和引领作用，要有世界意识和人类命运共同体意识，同担共创，建设更美好人类的家园。</a:t>
            </a:r>
            <a:endParaRPr lang="zh-CN" altLang="en-US" sz="2800" b="1"/>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593" name="矩形 2"/>
          <p:cNvSpPr/>
          <p:nvPr/>
        </p:nvSpPr>
        <p:spPr>
          <a:xfrm>
            <a:off x="0" y="0"/>
            <a:ext cx="12192000" cy="5539740"/>
          </a:xfrm>
          <a:prstGeom prst="rect">
            <a:avLst/>
          </a:prstGeom>
        </p:spPr>
        <p:txBody>
          <a:bodyPr wrap="square">
            <a:spAutoFit/>
          </a:bodyPr>
          <a:lstStyle/>
          <a:p>
            <a:r>
              <a:rPr lang="zh-CN" altLang="en-US" smtClean="0"/>
              <a:t>       </a:t>
            </a:r>
            <a:r>
              <a:rPr lang="zh-CN" altLang="en-US" sz="2800" b="1" smtClean="0"/>
              <a:t>（</a:t>
            </a:r>
            <a:r>
              <a:rPr lang="en-US" altLang="zh-CN" sz="2800" b="1" smtClean="0"/>
              <a:t>2</a:t>
            </a:r>
            <a:r>
              <a:rPr lang="zh-CN" altLang="en-US" sz="2800" b="1" smtClean="0"/>
              <a:t>）为向着</a:t>
            </a:r>
            <a:r>
              <a:rPr lang="en-US" altLang="zh-CN" sz="2800" b="1" smtClean="0"/>
              <a:t>2035</a:t>
            </a:r>
            <a:r>
              <a:rPr lang="zh-CN" altLang="en-US" sz="2800" b="1" smtClean="0"/>
              <a:t>年中国基本实现社会主义现代化的目标奋进，校刊开辟“</a:t>
            </a:r>
            <a:r>
              <a:rPr lang="en-US" altLang="zh-CN" sz="2800" b="1" smtClean="0"/>
              <a:t>2035</a:t>
            </a:r>
            <a:r>
              <a:rPr lang="zh-CN" altLang="en-US" sz="2800" b="1" smtClean="0"/>
              <a:t>，我在”栏目，请你为该栏目写一篇文章。</a:t>
            </a:r>
          </a:p>
          <a:p>
            <a:r>
              <a:rPr lang="zh-CN" altLang="en-US" sz="2800" b="1" smtClean="0"/>
              <a:t>         写作任务（</a:t>
            </a:r>
            <a:r>
              <a:rPr lang="en-US" altLang="zh-CN" sz="2800" b="1" smtClean="0"/>
              <a:t>2</a:t>
            </a:r>
            <a:r>
              <a:rPr lang="zh-CN" altLang="en-US" sz="2800" b="1" smtClean="0"/>
              <a:t>）有模仿</a:t>
            </a:r>
            <a:r>
              <a:rPr lang="en-US" altLang="zh-CN" sz="2800" b="1" smtClean="0"/>
              <a:t>2018</a:t>
            </a:r>
            <a:r>
              <a:rPr lang="zh-CN" altLang="en-US" sz="2800" b="1" smtClean="0"/>
              <a:t>年全国卷</a:t>
            </a:r>
            <a:r>
              <a:rPr lang="en-US" altLang="zh-CN" sz="2800" b="1" smtClean="0"/>
              <a:t>Ⅰ</a:t>
            </a:r>
            <a:r>
              <a:rPr lang="zh-CN" altLang="en-US" sz="2800" b="1" smtClean="0"/>
              <a:t>的痕迹。文章的</a:t>
            </a:r>
            <a:r>
              <a:rPr lang="zh-CN" altLang="en-US" sz="2800" b="1" smtClean="0">
                <a:solidFill>
                  <a:srgbClr val="FF0000"/>
                </a:solidFill>
              </a:rPr>
              <a:t>体裁是稿件</a:t>
            </a:r>
            <a:r>
              <a:rPr lang="zh-CN" altLang="en-US" sz="2800" b="1" smtClean="0"/>
              <a:t>，可以是给栏目组的一封信，也可以其他文体。写作的设置的</a:t>
            </a:r>
            <a:r>
              <a:rPr lang="zh-CN" altLang="en-US" sz="2800" b="1" smtClean="0">
                <a:solidFill>
                  <a:srgbClr val="FF0000"/>
                </a:solidFill>
              </a:rPr>
              <a:t>情景是给校刊投稿</a:t>
            </a:r>
            <a:r>
              <a:rPr lang="zh-CN" altLang="en-US" sz="2800" b="1" smtClean="0"/>
              <a:t>，这就意味着</a:t>
            </a:r>
            <a:r>
              <a:rPr lang="zh-CN" altLang="en-US" sz="2800" b="1" smtClean="0">
                <a:solidFill>
                  <a:srgbClr val="FF0000"/>
                </a:solidFill>
              </a:rPr>
              <a:t>文章的读者主要是本校的师生，主要是学生</a:t>
            </a:r>
            <a:r>
              <a:rPr lang="zh-CN" altLang="en-US" sz="2800" b="1" smtClean="0"/>
              <a:t>。</a:t>
            </a:r>
            <a:r>
              <a:rPr lang="zh-CN" altLang="en-US" sz="2800" b="1" smtClean="0">
                <a:solidFill>
                  <a:srgbClr val="FF0000"/>
                </a:solidFill>
              </a:rPr>
              <a:t>“为向着</a:t>
            </a:r>
            <a:r>
              <a:rPr lang="en-US" altLang="zh-CN" sz="2800" b="1" smtClean="0">
                <a:solidFill>
                  <a:srgbClr val="FF0000"/>
                </a:solidFill>
              </a:rPr>
              <a:t>2035</a:t>
            </a:r>
            <a:r>
              <a:rPr lang="zh-CN" altLang="en-US" sz="2800" b="1" smtClean="0">
                <a:solidFill>
                  <a:srgbClr val="FF0000"/>
                </a:solidFill>
              </a:rPr>
              <a:t>年中国基本实现社会主义现代化的目标奋进”，是写作的落脚点，文章中倡导的内容要能助推这一目标的实现。</a:t>
            </a:r>
            <a:r>
              <a:rPr lang="zh-CN" altLang="en-US" sz="2800" b="1" smtClean="0"/>
              <a:t>写作的内容要围绕“</a:t>
            </a:r>
            <a:r>
              <a:rPr lang="en-US" altLang="zh-CN" sz="2800" b="1" smtClean="0"/>
              <a:t>2035</a:t>
            </a:r>
            <a:r>
              <a:rPr lang="zh-CN" altLang="en-US" sz="2800" b="1" smtClean="0"/>
              <a:t>，我在”展开，要体现“我在”的内涵。文章应该主要号召广大青年学子，把目光投向中国的社会主义现代化的伟业，并责无旁贷地投身其中，担当大任，积极有为。  </a:t>
            </a:r>
            <a:r>
              <a:rPr lang="en-US" altLang="zh-CN" sz="2800" b="1" smtClean="0"/>
              <a:t>2020</a:t>
            </a:r>
            <a:r>
              <a:rPr lang="zh-CN" altLang="en-US" sz="2800" b="1" smtClean="0"/>
              <a:t>年到</a:t>
            </a:r>
            <a:r>
              <a:rPr lang="en-US" altLang="zh-CN" sz="2800" b="1" smtClean="0"/>
              <a:t>2035</a:t>
            </a:r>
            <a:r>
              <a:rPr lang="zh-CN" altLang="en-US" sz="2800" b="1" smtClean="0"/>
              <a:t>年，是一代人的青春，一代人的奋斗，广大学子应该挥洒汗水，放飞青春，在实现现代化伟业中贡献力量，实现人生价值。在这一过程中也许要披荆斩棘排除险阻，最终能历经曲折从容飞度，做到“人还在”“爱还在”。</a:t>
            </a:r>
          </a:p>
          <a:p>
            <a:r>
              <a:rPr lang="zh-CN" altLang="en-US" sz="2800" b="1" smtClean="0"/>
              <a:t>         </a:t>
            </a:r>
            <a:endParaRPr lang="zh-CN" altLang="en-US" sz="2800" b="1"/>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594" name="矩形 2"/>
          <p:cNvSpPr/>
          <p:nvPr/>
        </p:nvSpPr>
        <p:spPr>
          <a:xfrm>
            <a:off x="0" y="162291"/>
            <a:ext cx="12192000" cy="5425440"/>
          </a:xfrm>
          <a:prstGeom prst="rect">
            <a:avLst/>
          </a:prstGeom>
        </p:spPr>
        <p:txBody>
          <a:bodyPr wrap="square">
            <a:spAutoFit/>
          </a:bodyPr>
          <a:lstStyle/>
          <a:p>
            <a:r>
              <a:rPr lang="en-US" altLang="zh-CN" sz="2400" b="1" smtClean="0">
                <a:latin typeface="+mn-ea"/>
              </a:rPr>
              <a:t>【</a:t>
            </a:r>
            <a:r>
              <a:rPr lang="zh-CN" altLang="en-US" sz="2400" b="1" smtClean="0">
                <a:latin typeface="+mn-ea"/>
              </a:rPr>
              <a:t>材料解析</a:t>
            </a:r>
            <a:r>
              <a:rPr lang="en-US" altLang="zh-CN" sz="2400" b="1" smtClean="0">
                <a:latin typeface="+mn-ea"/>
              </a:rPr>
              <a:t>】</a:t>
            </a:r>
          </a:p>
          <a:p>
            <a:r>
              <a:rPr lang="en-US" altLang="zh-CN" sz="2400" b="1" smtClean="0">
                <a:latin typeface="+mn-ea"/>
              </a:rPr>
              <a:t>    </a:t>
            </a:r>
            <a:r>
              <a:rPr lang="zh-CN" altLang="en-US" sz="2400" b="1" smtClean="0">
                <a:latin typeface="+mn-ea"/>
              </a:rPr>
              <a:t>本题为任务驱动型作文，作文材料部分出自</a:t>
            </a:r>
            <a:r>
              <a:rPr lang="en-US" altLang="zh-CN" sz="2400" b="1" smtClean="0">
                <a:latin typeface="+mn-ea"/>
              </a:rPr>
              <a:t>《2021&lt;</a:t>
            </a:r>
            <a:r>
              <a:rPr lang="zh-CN" altLang="en-US" sz="2400" b="1" smtClean="0">
                <a:latin typeface="+mn-ea"/>
              </a:rPr>
              <a:t>南方周末</a:t>
            </a:r>
            <a:r>
              <a:rPr lang="en-US" altLang="zh-CN" sz="2400" b="1" smtClean="0">
                <a:latin typeface="+mn-ea"/>
              </a:rPr>
              <a:t>&gt;</a:t>
            </a:r>
            <a:r>
              <a:rPr lang="zh-CN" altLang="en-US" sz="2400" b="1" smtClean="0">
                <a:latin typeface="+mn-ea"/>
              </a:rPr>
              <a:t>新年献词</a:t>
            </a:r>
            <a:r>
              <a:rPr lang="en-US" altLang="zh-CN" sz="2400" b="1" smtClean="0">
                <a:latin typeface="+mn-ea"/>
              </a:rPr>
              <a:t>》</a:t>
            </a:r>
            <a:r>
              <a:rPr lang="zh-CN" altLang="en-US" sz="2400" b="1" smtClean="0">
                <a:latin typeface="+mn-ea"/>
              </a:rPr>
              <a:t>。</a:t>
            </a:r>
            <a:endParaRPr lang="en-US" altLang="zh-CN" sz="2400" b="1" smtClean="0">
              <a:latin typeface="+mn-ea"/>
            </a:endParaRPr>
          </a:p>
          <a:p>
            <a:endParaRPr lang="en-US" altLang="zh-CN" sz="2400" b="1" smtClean="0">
              <a:latin typeface="+mn-ea"/>
            </a:endParaRPr>
          </a:p>
          <a:p>
            <a:r>
              <a:rPr lang="en-US" altLang="zh-CN" sz="2400" b="1" kern="100" smtClean="0">
                <a:latin typeface="楷体" panose="02010609060101010101" pitchFamily="49" charset="-122"/>
                <a:cs typeface="楷体" panose="02010609060101010101" pitchFamily="49" charset="-122"/>
              </a:rPr>
              <a:t>    2020</a:t>
            </a:r>
            <a:r>
              <a:rPr lang="zh-CN" altLang="zh-CN" sz="2400" b="1" kern="100" smtClean="0">
                <a:effectLst/>
                <a:latin typeface="Calibri" panose="020f0502020204030204" pitchFamily="34" charset="0"/>
                <a:ea typeface="楷体" panose="02010609060101010101" pitchFamily="49" charset="-122"/>
                <a:cs typeface="楷体" panose="02010609060101010101" pitchFamily="49" charset="-122"/>
              </a:rPr>
              <a:t>年，整个世界仿佛进入到历史的三峡中漂流，前方仍可能是凛冽的冰河，是汹涌的怒海，你我同在这一艘船上，无处可退，无人例外。你我的命运从未如此与国家命运生死相连，你我的历史从未如此与世界历史紧密相绕。</a:t>
            </a:r>
            <a:endParaRPr lang="en-US" altLang="zh-CN" sz="2400" b="1" smtClean="0">
              <a:latin typeface="+mn-ea"/>
            </a:endParaRPr>
          </a:p>
          <a:p>
            <a:endParaRPr lang="zh-CN" altLang="en-US" sz="2400" b="1" smtClean="0">
              <a:latin typeface="+mn-ea"/>
            </a:endParaRPr>
          </a:p>
          <a:p>
            <a:r>
              <a:rPr lang="zh-CN" altLang="en-US" sz="2400" b="1" smtClean="0">
                <a:latin typeface="+mn-ea"/>
              </a:rPr>
              <a:t>    材料第一部分是第</a:t>
            </a:r>
            <a:r>
              <a:rPr lang="en-US" altLang="zh-CN" sz="2400" b="1" smtClean="0">
                <a:latin typeface="+mn-ea"/>
              </a:rPr>
              <a:t>1</a:t>
            </a:r>
            <a:r>
              <a:rPr lang="zh-CN" altLang="en-US" sz="2400" b="1" smtClean="0">
                <a:latin typeface="+mn-ea"/>
              </a:rPr>
              <a:t>段，为</a:t>
            </a:r>
            <a:r>
              <a:rPr lang="zh-CN" altLang="en-US" sz="2400" b="1" smtClean="0">
                <a:solidFill>
                  <a:srgbClr val="FF0000"/>
                </a:solidFill>
                <a:latin typeface="+mn-ea"/>
              </a:rPr>
              <a:t>导出写作关键词 “我在”的时代背景。</a:t>
            </a:r>
          </a:p>
          <a:p>
            <a:r>
              <a:rPr lang="zh-CN" altLang="en-US" sz="2400" b="1" smtClean="0">
                <a:latin typeface="+mn-ea"/>
              </a:rPr>
              <a:t>    </a:t>
            </a:r>
            <a:r>
              <a:rPr lang="zh-CN" altLang="en-US" sz="2400" b="1" smtClean="0">
                <a:solidFill>
                  <a:srgbClr val="FF0000"/>
                </a:solidFill>
                <a:latin typeface="+mn-ea"/>
              </a:rPr>
              <a:t>“三峡中漂流”可能会遭遇“冰河”“怒海”</a:t>
            </a:r>
            <a:r>
              <a:rPr lang="zh-CN" altLang="en-US" sz="2400" b="1" smtClean="0">
                <a:latin typeface="+mn-ea"/>
              </a:rPr>
              <a:t>，比喻</a:t>
            </a:r>
            <a:r>
              <a:rPr lang="en-US" altLang="zh-CN" sz="2400" b="1" smtClean="0">
                <a:latin typeface="+mn-ea"/>
              </a:rPr>
              <a:t>2020</a:t>
            </a:r>
            <a:r>
              <a:rPr lang="zh-CN" altLang="en-US" sz="2400" b="1" smtClean="0">
                <a:latin typeface="+mn-ea"/>
              </a:rPr>
              <a:t>年是面临许多困境、挑战甚至是危机的一年。新冠疫情肆虐，世界经济停滞，政局动荡，冲突和战争频发，中国和世界的发展之路有许多不确定因素。</a:t>
            </a:r>
            <a:r>
              <a:rPr lang="zh-CN" altLang="en-US" sz="2400" b="1" smtClean="0">
                <a:solidFill>
                  <a:srgbClr val="FF0000"/>
                </a:solidFill>
                <a:latin typeface="+mn-ea"/>
              </a:rPr>
              <a:t>“你我同在这一艘船上，无处可退，无人例外”</a:t>
            </a:r>
            <a:r>
              <a:rPr lang="zh-CN" altLang="en-US" sz="2400" b="1" smtClean="0">
                <a:latin typeface="+mn-ea"/>
              </a:rPr>
              <a:t>则是说我们</a:t>
            </a:r>
            <a:r>
              <a:rPr lang="en-US" altLang="zh-CN" sz="2400" b="1" smtClean="0">
                <a:latin typeface="+mn-ea"/>
              </a:rPr>
              <a:t>——</a:t>
            </a:r>
            <a:r>
              <a:rPr lang="zh-CN" altLang="en-US" sz="2400" b="1" smtClean="0">
                <a:latin typeface="+mn-ea"/>
              </a:rPr>
              <a:t>民众与民众、国家与国民、中国和世界，是命运共同体，应该同舟共济，任何人、团体和国家，都不能置身事外独善其身，更不应该袖手旁观甚至是隔岸观火。</a:t>
            </a:r>
            <a:r>
              <a:rPr lang="zh-CN" altLang="en-US" sz="2400" b="1" smtClean="0">
                <a:solidFill>
                  <a:srgbClr val="FF0000"/>
                </a:solidFill>
                <a:latin typeface="+mn-ea"/>
              </a:rPr>
              <a:t>“与国家命运生死相连”“与世界历史紧密相绕”</a:t>
            </a:r>
            <a:r>
              <a:rPr lang="zh-CN" altLang="en-US" sz="2400" b="1" smtClean="0">
                <a:latin typeface="+mn-ea"/>
              </a:rPr>
              <a:t>，你我是世界的一部分，世界亦是你我的一部分。个人与国家、个人与世界休戚相关命运与共。</a:t>
            </a:r>
            <a:endParaRPr lang="zh-CN" altLang="en-US" sz="2400" b="1">
              <a:latin typeface="+mn-ea"/>
            </a:endParaRP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595" name="矩形 1"/>
          <p:cNvSpPr/>
          <p:nvPr/>
        </p:nvSpPr>
        <p:spPr>
          <a:xfrm>
            <a:off x="1" y="0"/>
            <a:ext cx="12191999" cy="6695440"/>
          </a:xfrm>
          <a:prstGeom prst="rect">
            <a:avLst/>
          </a:prstGeom>
        </p:spPr>
        <p:txBody>
          <a:bodyPr wrap="square">
            <a:spAutoFit/>
          </a:bodyPr>
          <a:lstStyle/>
          <a:p>
            <a:pPr indent="266700" algn="just">
              <a:spcAft>
                <a:spcPct val="0"/>
              </a:spcAft>
            </a:pPr>
            <a:r>
              <a:rPr lang="en-US" altLang="zh-CN" sz="2400" b="1" kern="100" smtClean="0">
                <a:latin typeface="楷体" panose="02010609060101010101" pitchFamily="49" charset="-122"/>
                <a:cs typeface="楷体" panose="02010609060101010101" pitchFamily="49" charset="-122"/>
              </a:rPr>
              <a:t>  </a:t>
            </a:r>
            <a:r>
              <a:rPr lang="en-US" altLang="zh-CN" sz="2000" b="1" kern="100" smtClean="0">
                <a:latin typeface="楷体" panose="02010609060101010101" pitchFamily="49" charset="-122"/>
                <a:cs typeface="楷体" panose="02010609060101010101" pitchFamily="49" charset="-122"/>
              </a:rPr>
              <a:t>“</a:t>
            </a:r>
            <a:r>
              <a:rPr lang="zh-CN" altLang="zh-CN" sz="2000" b="1" kern="100" smtClean="0">
                <a:effectLst/>
                <a:latin typeface="Calibri" panose="020f0502020204030204" pitchFamily="34" charset="0"/>
                <a:ea typeface="楷体" panose="02010609060101010101" pitchFamily="49" charset="-122"/>
                <a:cs typeface="楷体" panose="02010609060101010101" pitchFamily="49" charset="-122"/>
              </a:rPr>
              <a:t>我在</a:t>
            </a:r>
            <a:r>
              <a:rPr lang="en-US" altLang="zh-CN" sz="2000" b="1" kern="100" smtClean="0">
                <a:effectLst/>
                <a:latin typeface="Calibri" panose="020f0502020204030204" pitchFamily="34" charset="0"/>
                <a:ea typeface="楷体" panose="02010609060101010101" pitchFamily="49" charset="-122"/>
                <a:cs typeface="楷体" panose="02010609060101010101" pitchFamily="49" charset="-122"/>
              </a:rPr>
              <a:t>”</a:t>
            </a:r>
            <a:r>
              <a:rPr lang="zh-CN" altLang="zh-CN" sz="2000" b="1" kern="100" smtClean="0">
                <a:effectLst/>
                <a:latin typeface="Calibri" panose="020f0502020204030204" pitchFamily="34" charset="0"/>
                <a:ea typeface="楷体" panose="02010609060101010101" pitchFamily="49" charset="-122"/>
                <a:cs typeface="楷体" panose="02010609060101010101" pitchFamily="49" charset="-122"/>
              </a:rPr>
              <a:t>是一个沉甸甸的字眼，因为它寄寓于每一个负重的存在之中。</a:t>
            </a:r>
            <a:endParaRPr lang="zh-CN" altLang="zh-CN" sz="2000" b="1" kern="100" smtClean="0">
              <a:latin typeface="Calibri" panose="020f0502020204030204" pitchFamily="34" charset="0"/>
              <a:cs typeface="Times New Roman" panose="02020603050405020304" pitchFamily="18" charset="0"/>
            </a:endParaRPr>
          </a:p>
          <a:p>
            <a:pPr indent="266700" algn="just">
              <a:spcAft>
                <a:spcPct val="0"/>
              </a:spcAft>
            </a:pPr>
            <a:r>
              <a:rPr lang="en-US" altLang="zh-CN" sz="2000" b="1" kern="100" smtClean="0">
                <a:effectLst/>
                <a:latin typeface="Calibri" panose="020f0502020204030204" pitchFamily="34" charset="0"/>
                <a:ea typeface="楷体" panose="02010609060101010101" pitchFamily="49" charset="-122"/>
                <a:cs typeface="楷体" panose="02010609060101010101" pitchFamily="49" charset="-122"/>
              </a:rPr>
              <a:t>     </a:t>
            </a:r>
            <a:r>
              <a:rPr lang="zh-CN" altLang="zh-CN" sz="2000" b="1" kern="100" smtClean="0">
                <a:effectLst/>
                <a:latin typeface="Calibri" panose="020f0502020204030204" pitchFamily="34" charset="0"/>
                <a:ea typeface="楷体" panose="02010609060101010101" pitchFamily="49" charset="-122"/>
                <a:cs typeface="楷体" panose="02010609060101010101" pitchFamily="49" charset="-122"/>
              </a:rPr>
              <a:t>所谓</a:t>
            </a:r>
            <a:r>
              <a:rPr lang="en-US" altLang="zh-CN" sz="2000" b="1" kern="100" smtClean="0">
                <a:effectLst/>
                <a:latin typeface="Calibri" panose="020f0502020204030204" pitchFamily="34" charset="0"/>
                <a:ea typeface="楷体" panose="02010609060101010101" pitchFamily="49" charset="-122"/>
                <a:cs typeface="楷体" panose="02010609060101010101" pitchFamily="49" charset="-122"/>
              </a:rPr>
              <a:t>“</a:t>
            </a:r>
            <a:r>
              <a:rPr lang="zh-CN" altLang="zh-CN" sz="2000" b="1" kern="100" smtClean="0">
                <a:effectLst/>
                <a:latin typeface="Calibri" panose="020f0502020204030204" pitchFamily="34" charset="0"/>
                <a:ea typeface="楷体" panose="02010609060101010101" pitchFamily="49" charset="-122"/>
                <a:cs typeface="楷体" panose="02010609060101010101" pitchFamily="49" charset="-122"/>
              </a:rPr>
              <a:t>我在</a:t>
            </a:r>
            <a:r>
              <a:rPr lang="en-US" altLang="zh-CN" sz="2000" b="1" kern="100" smtClean="0">
                <a:effectLst/>
                <a:latin typeface="Calibri" panose="020f0502020204030204" pitchFamily="34" charset="0"/>
                <a:ea typeface="楷体" panose="02010609060101010101" pitchFamily="49" charset="-122"/>
                <a:cs typeface="楷体" panose="02010609060101010101" pitchFamily="49" charset="-122"/>
              </a:rPr>
              <a:t>”</a:t>
            </a:r>
            <a:r>
              <a:rPr lang="zh-CN" altLang="zh-CN" sz="2000" b="1" kern="100" smtClean="0">
                <a:effectLst/>
                <a:latin typeface="Calibri" panose="020f0502020204030204" pitchFamily="34" charset="0"/>
                <a:ea typeface="楷体" panose="02010609060101010101" pitchFamily="49" charset="-122"/>
                <a:cs typeface="楷体" panose="02010609060101010101" pitchFamily="49" charset="-122"/>
              </a:rPr>
              <a:t>，是</a:t>
            </a:r>
            <a:r>
              <a:rPr lang="en-US" altLang="zh-CN" sz="2000" b="1" kern="100" smtClean="0">
                <a:effectLst/>
                <a:latin typeface="Calibri" panose="020f0502020204030204" pitchFamily="34" charset="0"/>
                <a:ea typeface="楷体" panose="02010609060101010101" pitchFamily="49" charset="-122"/>
                <a:cs typeface="楷体" panose="02010609060101010101" pitchFamily="49" charset="-122"/>
              </a:rPr>
              <a:t>“</a:t>
            </a:r>
            <a:r>
              <a:rPr lang="zh-CN" altLang="zh-CN" sz="2000" b="1" kern="100" smtClean="0">
                <a:effectLst/>
                <a:latin typeface="Calibri" panose="020f0502020204030204" pitchFamily="34" charset="0"/>
                <a:ea typeface="楷体" panose="02010609060101010101" pitchFamily="49" charset="-122"/>
                <a:cs typeface="楷体" panose="02010609060101010101" pitchFamily="49" charset="-122"/>
              </a:rPr>
              <a:t>我在场</a:t>
            </a:r>
            <a:r>
              <a:rPr lang="en-US" altLang="zh-CN" sz="2000" b="1" kern="100" smtClean="0">
                <a:effectLst/>
                <a:latin typeface="Calibri" panose="020f0502020204030204" pitchFamily="34" charset="0"/>
                <a:ea typeface="楷体" panose="02010609060101010101" pitchFamily="49" charset="-122"/>
                <a:cs typeface="楷体" panose="02010609060101010101" pitchFamily="49" charset="-122"/>
              </a:rPr>
              <a:t>”</a:t>
            </a:r>
            <a:r>
              <a:rPr lang="zh-CN" altLang="zh-CN" sz="2000" b="1" kern="100" smtClean="0">
                <a:effectLst/>
                <a:latin typeface="Calibri" panose="020f0502020204030204" pitchFamily="34" charset="0"/>
                <a:ea typeface="楷体" panose="02010609060101010101" pitchFamily="49" charset="-122"/>
                <a:cs typeface="楷体" panose="02010609060101010101" pitchFamily="49" charset="-122"/>
              </a:rPr>
              <a:t>，是我在看、在听、在感受、在坚持。</a:t>
            </a:r>
            <a:endParaRPr lang="zh-CN" altLang="zh-CN" sz="2000" b="1" kern="100" smtClean="0">
              <a:latin typeface="Calibri" panose="020f0502020204030204" pitchFamily="34" charset="0"/>
              <a:cs typeface="Times New Roman" panose="02020603050405020304" pitchFamily="18" charset="0"/>
            </a:endParaRPr>
          </a:p>
          <a:p>
            <a:pPr indent="266700" algn="just">
              <a:spcAft>
                <a:spcPct val="0"/>
              </a:spcAft>
            </a:pPr>
            <a:r>
              <a:rPr lang="en-US" altLang="zh-CN" sz="2000" b="1" kern="100" smtClean="0">
                <a:effectLst/>
                <a:latin typeface="Calibri" panose="020f0502020204030204" pitchFamily="34" charset="0"/>
                <a:ea typeface="楷体" panose="02010609060101010101" pitchFamily="49" charset="-122"/>
                <a:cs typeface="楷体" panose="02010609060101010101" pitchFamily="49" charset="-122"/>
              </a:rPr>
              <a:t>     </a:t>
            </a:r>
            <a:r>
              <a:rPr lang="zh-CN" altLang="zh-CN" sz="2000" b="1" kern="100" smtClean="0">
                <a:effectLst/>
                <a:latin typeface="Calibri" panose="020f0502020204030204" pitchFamily="34" charset="0"/>
                <a:ea typeface="楷体" panose="02010609060101010101" pitchFamily="49" charset="-122"/>
                <a:cs typeface="楷体" panose="02010609060101010101" pitchFamily="49" charset="-122"/>
              </a:rPr>
              <a:t>所谓</a:t>
            </a:r>
            <a:r>
              <a:rPr lang="en-US" altLang="zh-CN" sz="2000" b="1" kern="100" smtClean="0">
                <a:effectLst/>
                <a:latin typeface="Calibri" panose="020f0502020204030204" pitchFamily="34" charset="0"/>
                <a:ea typeface="楷体" panose="02010609060101010101" pitchFamily="49" charset="-122"/>
                <a:cs typeface="楷体" panose="02010609060101010101" pitchFamily="49" charset="-122"/>
              </a:rPr>
              <a:t>“</a:t>
            </a:r>
            <a:r>
              <a:rPr lang="zh-CN" altLang="zh-CN" sz="2000" b="1" kern="100" smtClean="0">
                <a:effectLst/>
                <a:latin typeface="Calibri" panose="020f0502020204030204" pitchFamily="34" charset="0"/>
                <a:ea typeface="楷体" panose="02010609060101010101" pitchFamily="49" charset="-122"/>
                <a:cs typeface="楷体" panose="02010609060101010101" pitchFamily="49" charset="-122"/>
              </a:rPr>
              <a:t>我在</a:t>
            </a:r>
            <a:r>
              <a:rPr lang="en-US" altLang="zh-CN" sz="2000" b="1" kern="100" smtClean="0">
                <a:effectLst/>
                <a:latin typeface="Calibri" panose="020f0502020204030204" pitchFamily="34" charset="0"/>
                <a:ea typeface="楷体" panose="02010609060101010101" pitchFamily="49" charset="-122"/>
                <a:cs typeface="楷体" panose="02010609060101010101" pitchFamily="49" charset="-122"/>
              </a:rPr>
              <a:t>”</a:t>
            </a:r>
            <a:r>
              <a:rPr lang="zh-CN" altLang="zh-CN" sz="2000" b="1" kern="100" smtClean="0">
                <a:effectLst/>
                <a:latin typeface="Calibri" panose="020f0502020204030204" pitchFamily="34" charset="0"/>
                <a:ea typeface="楷体" panose="02010609060101010101" pitchFamily="49" charset="-122"/>
                <a:cs typeface="楷体" panose="02010609060101010101" pitchFamily="49" charset="-122"/>
              </a:rPr>
              <a:t>，是</a:t>
            </a:r>
            <a:r>
              <a:rPr lang="en-US" altLang="zh-CN" sz="2000" b="1" kern="100" smtClean="0">
                <a:effectLst/>
                <a:latin typeface="Calibri" panose="020f0502020204030204" pitchFamily="34" charset="0"/>
                <a:ea typeface="楷体" panose="02010609060101010101" pitchFamily="49" charset="-122"/>
                <a:cs typeface="楷体" panose="02010609060101010101" pitchFamily="49" charset="-122"/>
              </a:rPr>
              <a:t>“</a:t>
            </a:r>
            <a:r>
              <a:rPr lang="zh-CN" altLang="zh-CN" sz="2000" b="1" kern="100" smtClean="0">
                <a:effectLst/>
                <a:latin typeface="Calibri" panose="020f0502020204030204" pitchFamily="34" charset="0"/>
                <a:ea typeface="楷体" panose="02010609060101010101" pitchFamily="49" charset="-122"/>
                <a:cs typeface="楷体" panose="02010609060101010101" pitchFamily="49" charset="-122"/>
              </a:rPr>
              <a:t>有我在</a:t>
            </a:r>
            <a:r>
              <a:rPr lang="en-US" altLang="zh-CN" sz="2000" b="1" kern="100" smtClean="0">
                <a:effectLst/>
                <a:latin typeface="Calibri" panose="020f0502020204030204" pitchFamily="34" charset="0"/>
                <a:ea typeface="楷体" panose="02010609060101010101" pitchFamily="49" charset="-122"/>
                <a:cs typeface="楷体" panose="02010609060101010101" pitchFamily="49" charset="-122"/>
              </a:rPr>
              <a:t>”</a:t>
            </a:r>
            <a:r>
              <a:rPr lang="zh-CN" altLang="zh-CN" sz="2000" b="1" kern="100" smtClean="0">
                <a:effectLst/>
                <a:latin typeface="Calibri" panose="020f0502020204030204" pitchFamily="34" charset="0"/>
                <a:ea typeface="楷体" panose="02010609060101010101" pitchFamily="49" charset="-122"/>
                <a:cs typeface="楷体" panose="02010609060101010101" pitchFamily="49" charset="-122"/>
              </a:rPr>
              <a:t>，是对真相与正义的信念，是担当，是责任。</a:t>
            </a:r>
            <a:endParaRPr lang="zh-CN" altLang="zh-CN" sz="2000" b="1" kern="100" smtClean="0">
              <a:latin typeface="Calibri" panose="020f0502020204030204" pitchFamily="34" charset="0"/>
              <a:cs typeface="Times New Roman" panose="02020603050405020304" pitchFamily="18" charset="0"/>
            </a:endParaRPr>
          </a:p>
          <a:p>
            <a:pPr indent="266700" algn="just">
              <a:spcAft>
                <a:spcPct val="0"/>
              </a:spcAft>
            </a:pPr>
            <a:r>
              <a:rPr lang="en-US" altLang="zh-CN" sz="2000" b="1" kern="100" smtClean="0">
                <a:effectLst/>
                <a:latin typeface="Calibri" panose="020f0502020204030204" pitchFamily="34" charset="0"/>
                <a:ea typeface="楷体" panose="02010609060101010101" pitchFamily="49" charset="-122"/>
                <a:cs typeface="楷体" panose="02010609060101010101" pitchFamily="49" charset="-122"/>
              </a:rPr>
              <a:t>     </a:t>
            </a:r>
            <a:r>
              <a:rPr lang="zh-CN" altLang="zh-CN" sz="2000" b="1" kern="100" smtClean="0">
                <a:effectLst/>
                <a:latin typeface="Calibri" panose="020f0502020204030204" pitchFamily="34" charset="0"/>
                <a:ea typeface="楷体" panose="02010609060101010101" pitchFamily="49" charset="-122"/>
                <a:cs typeface="楷体" panose="02010609060101010101" pitchFamily="49" charset="-122"/>
              </a:rPr>
              <a:t>所谓</a:t>
            </a:r>
            <a:r>
              <a:rPr lang="en-US" altLang="zh-CN" sz="2000" b="1" kern="100" smtClean="0">
                <a:effectLst/>
                <a:latin typeface="Calibri" panose="020f0502020204030204" pitchFamily="34" charset="0"/>
                <a:ea typeface="楷体" panose="02010609060101010101" pitchFamily="49" charset="-122"/>
                <a:cs typeface="楷体" panose="02010609060101010101" pitchFamily="49" charset="-122"/>
              </a:rPr>
              <a:t>“</a:t>
            </a:r>
            <a:r>
              <a:rPr lang="zh-CN" altLang="zh-CN" sz="2000" b="1" kern="100" smtClean="0">
                <a:effectLst/>
                <a:latin typeface="Calibri" panose="020f0502020204030204" pitchFamily="34" charset="0"/>
                <a:ea typeface="楷体" panose="02010609060101010101" pitchFamily="49" charset="-122"/>
                <a:cs typeface="楷体" panose="02010609060101010101" pitchFamily="49" charset="-122"/>
              </a:rPr>
              <a:t>我在</a:t>
            </a:r>
            <a:r>
              <a:rPr lang="en-US" altLang="zh-CN" sz="2000" b="1" kern="100" smtClean="0">
                <a:effectLst/>
                <a:latin typeface="Calibri" panose="020f0502020204030204" pitchFamily="34" charset="0"/>
                <a:ea typeface="楷体" panose="02010609060101010101" pitchFamily="49" charset="-122"/>
                <a:cs typeface="楷体" panose="02010609060101010101" pitchFamily="49" charset="-122"/>
              </a:rPr>
              <a:t>”</a:t>
            </a:r>
            <a:r>
              <a:rPr lang="zh-CN" altLang="zh-CN" sz="2000" b="1" kern="100" smtClean="0">
                <a:effectLst/>
                <a:latin typeface="Calibri" panose="020f0502020204030204" pitchFamily="34" charset="0"/>
                <a:ea typeface="楷体" panose="02010609060101010101" pitchFamily="49" charset="-122"/>
                <a:cs typeface="楷体" panose="02010609060101010101" pitchFamily="49" charset="-122"/>
              </a:rPr>
              <a:t>，是</a:t>
            </a:r>
            <a:r>
              <a:rPr lang="en-US" altLang="zh-CN" sz="2000" b="1" kern="100" smtClean="0">
                <a:effectLst/>
                <a:latin typeface="Calibri" panose="020f0502020204030204" pitchFamily="34" charset="0"/>
                <a:ea typeface="楷体" panose="02010609060101010101" pitchFamily="49" charset="-122"/>
                <a:cs typeface="楷体" panose="02010609060101010101" pitchFamily="49" charset="-122"/>
              </a:rPr>
              <a:t>“</a:t>
            </a:r>
            <a:r>
              <a:rPr lang="zh-CN" altLang="zh-CN" sz="2000" b="1" kern="100" smtClean="0">
                <a:effectLst/>
                <a:latin typeface="Calibri" panose="020f0502020204030204" pitchFamily="34" charset="0"/>
                <a:ea typeface="楷体" panose="02010609060101010101" pitchFamily="49" charset="-122"/>
                <a:cs typeface="楷体" panose="02010609060101010101" pitchFamily="49" charset="-122"/>
              </a:rPr>
              <a:t>我还在</a:t>
            </a:r>
            <a:r>
              <a:rPr lang="en-US" altLang="zh-CN" sz="2000" b="1" kern="100" smtClean="0">
                <a:effectLst/>
                <a:latin typeface="Calibri" panose="020f0502020204030204" pitchFamily="34" charset="0"/>
                <a:ea typeface="楷体" panose="02010609060101010101" pitchFamily="49" charset="-122"/>
                <a:cs typeface="楷体" panose="02010609060101010101" pitchFamily="49" charset="-122"/>
              </a:rPr>
              <a:t>”</a:t>
            </a:r>
            <a:r>
              <a:rPr lang="zh-CN" altLang="zh-CN" sz="2000" b="1" kern="100" smtClean="0">
                <a:effectLst/>
                <a:latin typeface="Calibri" panose="020f0502020204030204" pitchFamily="34" charset="0"/>
                <a:ea typeface="楷体" panose="02010609060101010101" pitchFamily="49" charset="-122"/>
                <a:cs typeface="楷体" panose="02010609060101010101" pitchFamily="49" charset="-122"/>
              </a:rPr>
              <a:t>，是渡尽劫波人还在、爱还在。</a:t>
            </a:r>
            <a:endParaRPr lang="en-US" altLang="zh-CN" sz="2000" b="1" kern="100" smtClean="0">
              <a:effectLst/>
              <a:latin typeface="Calibri" panose="020f0502020204030204" pitchFamily="34" charset="0"/>
              <a:ea typeface="楷体" panose="02010609060101010101" pitchFamily="49" charset="-122"/>
              <a:cs typeface="楷体" panose="02010609060101010101" pitchFamily="49" charset="-122"/>
            </a:endParaRPr>
          </a:p>
          <a:p>
            <a:pPr indent="266700" algn="just">
              <a:spcAft>
                <a:spcPct val="0"/>
              </a:spcAft>
            </a:pPr>
            <a:r>
              <a:rPr lang="zh-CN" altLang="en-US" sz="2400" b="1" kern="100" smtClean="0">
                <a:latin typeface="+mn-ea"/>
                <a:cs typeface="Times New Roman" panose="02020603050405020304" pitchFamily="18" charset="0"/>
              </a:rPr>
              <a:t>   材料第二部分，是材料的</a:t>
            </a:r>
            <a:r>
              <a:rPr lang="en-US" altLang="zh-CN" sz="2400" b="1" kern="100" smtClean="0">
                <a:latin typeface="+mn-ea"/>
                <a:cs typeface="Times New Roman" panose="02020603050405020304" pitchFamily="18" charset="0"/>
              </a:rPr>
              <a:t>2—5</a:t>
            </a:r>
            <a:r>
              <a:rPr lang="zh-CN" altLang="en-US" sz="2400" b="1" kern="100" smtClean="0">
                <a:latin typeface="+mn-ea"/>
                <a:cs typeface="Times New Roman" panose="02020603050405020304" pitchFamily="18" charset="0"/>
              </a:rPr>
              <a:t>段，是对写作关键词“我在”的阐述。</a:t>
            </a:r>
          </a:p>
          <a:p>
            <a:pPr indent="266700" algn="just">
              <a:spcAft>
                <a:spcPct val="0"/>
              </a:spcAft>
            </a:pPr>
            <a:r>
              <a:rPr lang="zh-CN" altLang="en-US" sz="2400" b="1" kern="100" smtClean="0">
                <a:latin typeface="+mn-ea"/>
                <a:cs typeface="Times New Roman" panose="02020603050405020304" pitchFamily="18" charset="0"/>
              </a:rPr>
              <a:t>   第</a:t>
            </a:r>
            <a:r>
              <a:rPr lang="en-US" altLang="zh-CN" sz="2400" b="1" kern="100" smtClean="0">
                <a:latin typeface="+mn-ea"/>
                <a:cs typeface="Times New Roman" panose="02020603050405020304" pitchFamily="18" charset="0"/>
              </a:rPr>
              <a:t>2</a:t>
            </a:r>
            <a:r>
              <a:rPr lang="zh-CN" altLang="en-US" sz="2400" b="1" kern="100" smtClean="0">
                <a:latin typeface="+mn-ea"/>
                <a:cs typeface="Times New Roman" panose="02020603050405020304" pitchFamily="18" charset="0"/>
              </a:rPr>
              <a:t>段是</a:t>
            </a:r>
            <a:r>
              <a:rPr lang="zh-CN" altLang="en-US" sz="2400" b="1" kern="100" smtClean="0">
                <a:solidFill>
                  <a:srgbClr val="FF0000"/>
                </a:solidFill>
                <a:latin typeface="+mn-ea"/>
                <a:cs typeface="Times New Roman" panose="02020603050405020304" pitchFamily="18" charset="0"/>
              </a:rPr>
              <a:t>总述</a:t>
            </a:r>
            <a:r>
              <a:rPr lang="zh-CN" altLang="en-US" sz="2400" b="1" kern="100" smtClean="0">
                <a:latin typeface="+mn-ea"/>
                <a:cs typeface="Times New Roman" panose="02020603050405020304" pitchFamily="18" charset="0"/>
              </a:rPr>
              <a:t>，“我在”是“沉甸甸的字眼”，“寄寓于每一个负重的存在之中”，是说“我在”要承担责任，世界是亿万个“我”组成的，每一个“我”都要以社会、国家乃至世界为己任，牢记责任，责无旁贷。</a:t>
            </a:r>
          </a:p>
          <a:p>
            <a:pPr indent="266700" algn="just">
              <a:spcAft>
                <a:spcPct val="0"/>
              </a:spcAft>
            </a:pPr>
            <a:r>
              <a:rPr lang="zh-CN" altLang="en-US" sz="2400" b="1" kern="100" smtClean="0">
                <a:latin typeface="+mn-ea"/>
                <a:cs typeface="Times New Roman" panose="02020603050405020304" pitchFamily="18" charset="0"/>
              </a:rPr>
              <a:t>   </a:t>
            </a:r>
            <a:r>
              <a:rPr lang="en-US" altLang="zh-CN" sz="2400" b="1" kern="100" smtClean="0">
                <a:latin typeface="+mn-ea"/>
                <a:cs typeface="Times New Roman" panose="02020603050405020304" pitchFamily="18" charset="0"/>
              </a:rPr>
              <a:t>3—5</a:t>
            </a:r>
            <a:r>
              <a:rPr lang="zh-CN" altLang="en-US" sz="2400" b="1" kern="100" smtClean="0">
                <a:latin typeface="+mn-ea"/>
                <a:cs typeface="Times New Roman" panose="02020603050405020304" pitchFamily="18" charset="0"/>
              </a:rPr>
              <a:t>段，按照</a:t>
            </a:r>
            <a:r>
              <a:rPr lang="zh-CN" altLang="en-US" sz="2400" b="1" kern="100" smtClean="0">
                <a:solidFill>
                  <a:srgbClr val="FF0000"/>
                </a:solidFill>
                <a:latin typeface="+mn-ea"/>
                <a:cs typeface="Times New Roman" panose="02020603050405020304" pitchFamily="18" charset="0"/>
              </a:rPr>
              <a:t>逻辑顺序</a:t>
            </a:r>
            <a:r>
              <a:rPr lang="zh-CN" altLang="en-US" sz="2400" b="1" kern="100" smtClean="0">
                <a:latin typeface="+mn-ea"/>
                <a:cs typeface="Times New Roman" panose="02020603050405020304" pitchFamily="18" charset="0"/>
              </a:rPr>
              <a:t>，分别具体解说了“我在”的内涵。</a:t>
            </a:r>
          </a:p>
          <a:p>
            <a:pPr indent="266700" algn="just">
              <a:spcAft>
                <a:spcPct val="0"/>
              </a:spcAft>
            </a:pPr>
            <a:r>
              <a:rPr lang="zh-CN" altLang="en-US" sz="2400" b="1" kern="100" smtClean="0">
                <a:latin typeface="+mn-ea"/>
                <a:cs typeface="Times New Roman" panose="02020603050405020304" pitchFamily="18" charset="0"/>
              </a:rPr>
              <a:t>  “</a:t>
            </a:r>
            <a:r>
              <a:rPr lang="zh-CN" altLang="en-US" sz="2400" b="1" kern="100" smtClean="0">
                <a:solidFill>
                  <a:srgbClr val="FF0000"/>
                </a:solidFill>
                <a:latin typeface="+mn-ea"/>
                <a:cs typeface="Times New Roman" panose="02020603050405020304" pitchFamily="18" charset="0"/>
              </a:rPr>
              <a:t>我在场</a:t>
            </a:r>
            <a:r>
              <a:rPr lang="zh-CN" altLang="en-US" sz="2400" b="1" kern="100" smtClean="0">
                <a:latin typeface="+mn-ea"/>
                <a:cs typeface="Times New Roman" panose="02020603050405020304" pitchFamily="18" charset="0"/>
              </a:rPr>
              <a:t>”，也就是“国事家事天下事事事关心”，是对社会生活、对国家民族命运、对广阔世界的热情关注和深刻思考，而不是漠然置之，只关心小我的生活。关心的具体行为表现为“在看”“在听”“在感受”，并能坚持关注，而不是短时间的兴之所至的关心。</a:t>
            </a:r>
          </a:p>
          <a:p>
            <a:pPr indent="266700" algn="just">
              <a:spcAft>
                <a:spcPct val="0"/>
              </a:spcAft>
            </a:pPr>
            <a:r>
              <a:rPr lang="zh-CN" altLang="en-US" sz="2400" b="1" kern="100" smtClean="0">
                <a:latin typeface="+mn-ea"/>
                <a:cs typeface="Times New Roman" panose="02020603050405020304" pitchFamily="18" charset="0"/>
              </a:rPr>
              <a:t>  “</a:t>
            </a:r>
            <a:r>
              <a:rPr lang="zh-CN" altLang="en-US" sz="2400" b="1" kern="100" smtClean="0">
                <a:solidFill>
                  <a:srgbClr val="FF0000"/>
                </a:solidFill>
                <a:latin typeface="+mn-ea"/>
                <a:cs typeface="Times New Roman" panose="02020603050405020304" pitchFamily="18" charset="0"/>
              </a:rPr>
              <a:t>有我在</a:t>
            </a:r>
            <a:r>
              <a:rPr lang="zh-CN" altLang="en-US" sz="2400" b="1" kern="100" smtClean="0">
                <a:latin typeface="+mn-ea"/>
                <a:cs typeface="Times New Roman" panose="02020603050405020304" pitchFamily="18" charset="0"/>
              </a:rPr>
              <a:t>”是“当仁不让”“舍我其谁”的担当和责任，是保持对真相和正义的信念。我们要坚信所有的事情的真相都能被公众知晓，相信正义会被坚持而不是被歪曲和湮没。这就要求每一个“我”，有道义担当，坚持真理；有职责担当，恪守职守；有爱心和情怀的担当，见义勇为，奉献自我。“有我在”是“我在”的核心与本质。“</a:t>
            </a:r>
            <a:r>
              <a:rPr lang="zh-CN" altLang="en-US" sz="2400" b="1" kern="100" smtClean="0">
                <a:solidFill>
                  <a:srgbClr val="FF0000"/>
                </a:solidFill>
                <a:latin typeface="+mn-ea"/>
                <a:cs typeface="Times New Roman" panose="02020603050405020304" pitchFamily="18" charset="0"/>
              </a:rPr>
              <a:t>我还在</a:t>
            </a:r>
            <a:r>
              <a:rPr lang="zh-CN" altLang="en-US" sz="2400" b="1" kern="100" smtClean="0">
                <a:latin typeface="+mn-ea"/>
                <a:cs typeface="Times New Roman" panose="02020603050405020304" pitchFamily="18" charset="0"/>
              </a:rPr>
              <a:t>”，是共济时难渡尽劫波，战胜种种艰难险阻后的收获。“人还在”“爱还在”是在每个个体的努力下，人类生命绵延永生，全球文明传承不衰，爱的阳光遍布世界每一寸土地，每一个“我”爱人，也被爱。</a:t>
            </a:r>
            <a:endParaRPr lang="en-US" altLang="zh-CN" sz="2400" b="1" kern="100" smtClean="0">
              <a:latin typeface="+mn-ea"/>
              <a:cs typeface="Times New Roman" panose="02020603050405020304" pitchFamily="18" charset="0"/>
            </a:endParaRPr>
          </a:p>
          <a:p>
            <a:pPr indent="266700" algn="just">
              <a:spcAft>
                <a:spcPct val="0"/>
              </a:spcAft>
            </a:pPr>
            <a:endParaRPr lang="zh-CN" altLang="zh-CN" sz="2400" b="1" kern="100">
              <a:latin typeface="Calibri" panose="020f0502020204030204" pitchFamily="34" charset="0"/>
              <a:cs typeface="Times New Roman" panose="02020603050405020304" pitchFamily="18" charset="0"/>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596" name="矩形 2"/>
          <p:cNvSpPr/>
          <p:nvPr/>
        </p:nvSpPr>
        <p:spPr>
          <a:xfrm>
            <a:off x="167425" y="189983"/>
            <a:ext cx="12024575" cy="1348740"/>
          </a:xfrm>
          <a:prstGeom prst="rect">
            <a:avLst/>
          </a:prstGeom>
        </p:spPr>
        <p:txBody>
          <a:bodyPr wrap="square">
            <a:spAutoFit/>
          </a:bodyPr>
          <a:lstStyle/>
          <a:p>
            <a:pPr lvl="0"/>
            <a:r>
              <a:rPr lang="zh-CN" altLang="en-US" sz="2800" b="1" smtClean="0">
                <a:solidFill>
                  <a:prstClr val="black"/>
                </a:solidFill>
              </a:rPr>
              <a:t>        所有材料是否都适合运用到两个任务中？</a:t>
            </a:r>
            <a:endParaRPr lang="en-US" altLang="zh-CN" sz="2800" b="1">
              <a:solidFill>
                <a:prstClr val="black"/>
              </a:solidFill>
            </a:endParaRPr>
          </a:p>
          <a:p>
            <a:pPr lvl="0"/>
            <a:r>
              <a:rPr lang="zh-CN" altLang="en-US" sz="2800" b="1" smtClean="0">
                <a:solidFill>
                  <a:prstClr val="black"/>
                </a:solidFill>
              </a:rPr>
              <a:t>        写作</a:t>
            </a:r>
            <a:r>
              <a:rPr lang="zh-CN" altLang="en-US" sz="2800" b="1">
                <a:solidFill>
                  <a:prstClr val="black"/>
                </a:solidFill>
              </a:rPr>
              <a:t>任务（</a:t>
            </a:r>
            <a:r>
              <a:rPr lang="en-US" altLang="zh-CN" sz="2800" b="1">
                <a:solidFill>
                  <a:prstClr val="black"/>
                </a:solidFill>
              </a:rPr>
              <a:t>1</a:t>
            </a:r>
            <a:r>
              <a:rPr lang="zh-CN" altLang="en-US" sz="2800" b="1">
                <a:solidFill>
                  <a:prstClr val="black"/>
                </a:solidFill>
              </a:rPr>
              <a:t>）（</a:t>
            </a:r>
            <a:r>
              <a:rPr lang="en-US" altLang="zh-CN" sz="2800" b="1">
                <a:solidFill>
                  <a:prstClr val="black"/>
                </a:solidFill>
              </a:rPr>
              <a:t>2</a:t>
            </a:r>
            <a:r>
              <a:rPr lang="zh-CN" altLang="en-US" sz="2800" b="1">
                <a:solidFill>
                  <a:prstClr val="black"/>
                </a:solidFill>
              </a:rPr>
              <a:t>）一个是</a:t>
            </a:r>
            <a:r>
              <a:rPr lang="zh-CN" altLang="en-US" sz="2800" b="1">
                <a:solidFill>
                  <a:srgbClr val="FF0000"/>
                </a:solidFill>
              </a:rPr>
              <a:t>放眼世界</a:t>
            </a:r>
            <a:r>
              <a:rPr lang="zh-CN" altLang="en-US" sz="2800" b="1">
                <a:solidFill>
                  <a:prstClr val="black"/>
                </a:solidFill>
              </a:rPr>
              <a:t>，一个是</a:t>
            </a:r>
            <a:r>
              <a:rPr lang="zh-CN" altLang="en-US" sz="2800" b="1">
                <a:solidFill>
                  <a:srgbClr val="FF0000"/>
                </a:solidFill>
              </a:rPr>
              <a:t>内视中国</a:t>
            </a:r>
            <a:r>
              <a:rPr lang="zh-CN" altLang="en-US" sz="2800" b="1">
                <a:solidFill>
                  <a:prstClr val="black"/>
                </a:solidFill>
              </a:rPr>
              <a:t>，但要求青年学生关注社会和国家，有担当精神参与意识是相同的。</a:t>
            </a:r>
          </a:p>
        </p:txBody>
      </p:sp>
      <p:sp>
        <p:nvSpPr>
          <p:cNvPr id="1048597" name="TextBox 8"/>
          <p:cNvSpPr txBox="1"/>
          <p:nvPr/>
        </p:nvSpPr>
        <p:spPr>
          <a:xfrm>
            <a:off x="2009104" y="2042191"/>
            <a:ext cx="8242479" cy="3698241"/>
          </a:xfrm>
          <a:prstGeom prst="rect">
            <a:avLst/>
          </a:prstGeom>
          <a:noFill/>
        </p:spPr>
        <p:txBody>
          <a:bodyPr wrap="square" rtlCol="0">
            <a:spAutoFit/>
          </a:bodyPr>
          <a:lstStyle/>
          <a:p>
            <a:pPr algn="ctr">
              <a:lnSpc>
                <a:spcPct val="150000"/>
              </a:lnSpc>
            </a:pPr>
            <a:r>
              <a:rPr lang="zh-CN" altLang="en-US" sz="4000">
                <a:latin typeface="黑体" panose="02010609060101010101" pitchFamily="49" charset="-122"/>
                <a:ea typeface="黑体" panose="02010609060101010101" pitchFamily="49" charset="-122"/>
              </a:rPr>
              <a:t> 适应性测试作文评卷给我们备考的启示：</a:t>
            </a:r>
            <a:endParaRPr lang="en-US" altLang="zh-CN" sz="4000">
              <a:latin typeface="黑体" panose="02010609060101010101" pitchFamily="49" charset="-122"/>
              <a:ea typeface="黑体" panose="02010609060101010101" pitchFamily="49" charset="-122"/>
            </a:endParaRPr>
          </a:p>
          <a:p>
            <a:pPr algn="ctr">
              <a:lnSpc>
                <a:spcPct val="150000"/>
              </a:lnSpc>
            </a:pPr>
            <a:r>
              <a:rPr lang="zh-CN" altLang="en-US" sz="4000" smtClean="0">
                <a:latin typeface="黑体" panose="02010609060101010101" pitchFamily="49" charset="-122"/>
                <a:ea typeface="黑体" panose="02010609060101010101" pitchFamily="49" charset="-122"/>
              </a:rPr>
              <a:t>遵规则，重思辨，抠细节</a:t>
            </a:r>
          </a:p>
          <a:p>
            <a:pPr algn="ctr">
              <a:lnSpc>
                <a:spcPct val="150000"/>
              </a:lnSpc>
            </a:pPr>
            <a:r>
              <a:rPr lang="zh-CN" altLang="en-US" sz="4000" smtClean="0">
                <a:solidFill>
                  <a:prstClr val="white"/>
                </a:solidFill>
                <a:latin typeface="黑体" panose="02010609060101010101" pitchFamily="49" charset="-122"/>
                <a:ea typeface="黑体" panose="02010609060101010101" pitchFamily="49" charset="-122"/>
              </a:rPr>
              <a:t>，抠细节</a:t>
            </a:r>
            <a:endParaRPr lang="en-US" altLang="zh-CN" sz="4000">
              <a:solidFill>
                <a:prstClr val="white"/>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048597"/>
                                        </p:tgtEl>
                                        <p:attrNameLst>
                                          <p:attrName>style.visibility</p:attrName>
                                        </p:attrNameLst>
                                      </p:cBhvr>
                                      <p:to>
                                        <p:strVal val="visible"/>
                                      </p:to>
                                    </p:set>
                                    <p:anim calcmode="lin" valueType="num">
                                      <p:cBhvr>
                                        <p:cTn id="7" dur="1000" fill="hold"/>
                                        <p:tgtEl>
                                          <p:spTgt spid="1048597"/>
                                        </p:tgtEl>
                                        <p:attrNameLst>
                                          <p:attrName>ppt_w</p:attrName>
                                        </p:attrNameLst>
                                      </p:cBhvr>
                                      <p:tavLst>
                                        <p:tav tm="0">
                                          <p:val>
                                            <p:fltVal val="0"/>
                                          </p:val>
                                        </p:tav>
                                        <p:tav tm="100000">
                                          <p:val>
                                            <p:strVal val="#ppt_w"/>
                                          </p:val>
                                        </p:tav>
                                      </p:tavLst>
                                    </p:anim>
                                    <p:anim calcmode="lin" valueType="num">
                                      <p:cBhvr>
                                        <p:cTn id="8" dur="1000" fill="hold"/>
                                        <p:tgtEl>
                                          <p:spTgt spid="1048597"/>
                                        </p:tgtEl>
                                        <p:attrNameLst>
                                          <p:attrName>ppt_h</p:attrName>
                                        </p:attrNameLst>
                                      </p:cBhvr>
                                      <p:tavLst>
                                        <p:tav tm="0">
                                          <p:val>
                                            <p:fltVal val="0"/>
                                          </p:val>
                                        </p:tav>
                                        <p:tav tm="100000">
                                          <p:val>
                                            <p:strVal val="#ppt_h"/>
                                          </p:val>
                                        </p:tav>
                                      </p:tavLst>
                                    </p:anim>
                                    <p:anim calcmode="lin" valueType="num">
                                      <p:cBhvr>
                                        <p:cTn id="9" dur="1000" fill="hold"/>
                                        <p:tgtEl>
                                          <p:spTgt spid="1048597"/>
                                        </p:tgtEl>
                                        <p:attrNameLst>
                                          <p:attrName>style.rotation</p:attrName>
                                        </p:attrNameLst>
                                      </p:cBhvr>
                                      <p:tavLst>
                                        <p:tav tm="0">
                                          <p:val>
                                            <p:fltVal val="90"/>
                                          </p:val>
                                        </p:tav>
                                        <p:tav tm="100000">
                                          <p:val>
                                            <p:fltVal val="0"/>
                                          </p:val>
                                        </p:tav>
                                      </p:tavLst>
                                    </p:anim>
                                    <p:animEffect transition="in" filter="fade">
                                      <p:cBhvr>
                                        <p:cTn id="10" dur="1000"/>
                                        <p:tgtEl>
                                          <p:spTgt spid="10485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597"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598" name="TextBox 19"/>
          <p:cNvSpPr txBox="1">
            <a:spLocks noChangeArrowheads="1"/>
          </p:cNvSpPr>
          <p:nvPr/>
        </p:nvSpPr>
        <p:spPr bwMode="auto">
          <a:xfrm rot="-2363669">
            <a:off x="2508926" y="466288"/>
            <a:ext cx="1944844" cy="788274"/>
          </a:xfrm>
          <a:prstGeom prst="rect">
            <a:avLst/>
          </a:prstGeom>
          <a:noFill/>
          <a:ln w="9525">
            <a:noFill/>
            <a:miter lim="800000"/>
          </a:ln>
        </p:spPr>
        <p:txBody>
          <a:bodyPr wrap="none" lIns="115172" tIns="57586" rIns="115172" bIns="57586">
            <a:spAutoFit/>
          </a:bodyPr>
          <a:lstStyle/>
          <a:p>
            <a:r>
              <a:rPr lang="zh-CN" altLang="en-US" sz="4532" b="1">
                <a:solidFill>
                  <a:prstClr val="white"/>
                </a:solidFill>
                <a:latin typeface="微软雅黑"/>
                <a:ea typeface="微软雅黑"/>
                <a:cs typeface="微软雅黑"/>
              </a:rPr>
              <a:t>目录页</a:t>
            </a:r>
          </a:p>
        </p:txBody>
      </p:sp>
      <p:sp>
        <p:nvSpPr>
          <p:cNvPr id="1048599" name="TextBox 20"/>
          <p:cNvSpPr txBox="1"/>
          <p:nvPr/>
        </p:nvSpPr>
        <p:spPr>
          <a:xfrm>
            <a:off x="4319373" y="1412777"/>
            <a:ext cx="5688658" cy="1474072"/>
          </a:xfrm>
          <a:prstGeom prst="rect">
            <a:avLst/>
          </a:prstGeom>
        </p:spPr>
        <p:style>
          <a:lnRef idx="2">
            <a:schemeClr val="accent1"/>
          </a:lnRef>
          <a:fillRef idx="1">
            <a:schemeClr val="lt1"/>
          </a:fillRef>
          <a:effectRef idx="0">
            <a:schemeClr val="accent1"/>
          </a:effectRef>
          <a:fontRef idx="minor">
            <a:schemeClr val="dk1"/>
          </a:fontRef>
        </p:style>
        <p:txBody>
          <a:bodyPr wrap="square" lIns="115172" tIns="57586" rIns="115172" bIns="57586">
            <a:spAutoFit/>
          </a:bodyPr>
          <a:lstStyle/>
          <a:p>
            <a:pPr>
              <a:lnSpc>
                <a:spcPct val="150000"/>
              </a:lnSpc>
            </a:pPr>
            <a:r>
              <a:rPr lang="zh-CN" altLang="en-US" sz="3200" b="1">
                <a:solidFill>
                  <a:srgbClr val="0070C0"/>
                </a:solidFill>
                <a:latin typeface="微软雅黑" panose="020b0503020204020204" pitchFamily="34" charset="-122"/>
                <a:ea typeface="微软雅黑" panose="020b0503020204020204" pitchFamily="34" charset="-122"/>
              </a:rPr>
              <a:t>  </a:t>
            </a:r>
            <a:r>
              <a:rPr lang="zh-CN" altLang="en-US" sz="2800" b="1">
                <a:solidFill>
                  <a:srgbClr val="0070C0"/>
                </a:solidFill>
                <a:latin typeface="微软雅黑" panose="020b0503020204020204" pitchFamily="34" charset="-122"/>
                <a:ea typeface="微软雅黑" panose="020b0503020204020204" pitchFamily="34" charset="-122"/>
              </a:rPr>
              <a:t>材料是有用的，要充分挖掘材料的内涵</a:t>
            </a:r>
            <a:endParaRPr lang="en-US" altLang="zh-CN" sz="2800">
              <a:solidFill>
                <a:srgbClr val="0070C0"/>
              </a:solidFill>
              <a:latin typeface="黑体" panose="02010609060101010101" pitchFamily="49" charset="-122"/>
              <a:ea typeface="黑体" panose="02010609060101010101" pitchFamily="49" charset="-122"/>
            </a:endParaRPr>
          </a:p>
        </p:txBody>
      </p:sp>
      <p:grpSp>
        <p:nvGrpSpPr>
          <p:cNvPr id="38" name="组合 24"/>
          <p:cNvGrpSpPr/>
          <p:nvPr/>
        </p:nvGrpSpPr>
        <p:grpSpPr>
          <a:xfrm>
            <a:off x="3564869" y="1886402"/>
            <a:ext cx="865584" cy="554038"/>
            <a:chOff x="2165941" y="1739028"/>
            <a:chExt cx="864096" cy="463422"/>
          </a:xfrm>
        </p:grpSpPr>
        <p:sp>
          <p:nvSpPr>
            <p:cNvPr id="1048600" name="五边形 25"/>
            <p:cNvSpPr/>
            <p:nvPr/>
          </p:nvSpPr>
          <p:spPr>
            <a:xfrm>
              <a:off x="2165941" y="1740356"/>
              <a:ext cx="864096" cy="462094"/>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3000">
                <a:solidFill>
                  <a:prstClr val="white"/>
                </a:solidFill>
                <a:latin typeface="微软雅黑" panose="020b0503020204020204" pitchFamily="34" charset="-122"/>
                <a:ea typeface="微软雅黑" panose="020b0503020204020204" pitchFamily="34" charset="-122"/>
              </a:endParaRPr>
            </a:p>
          </p:txBody>
        </p:sp>
        <p:sp>
          <p:nvSpPr>
            <p:cNvPr id="1048601" name="TextBox 43"/>
            <p:cNvSpPr txBox="1">
              <a:spLocks noChangeArrowheads="1"/>
            </p:cNvSpPr>
            <p:nvPr/>
          </p:nvSpPr>
          <p:spPr bwMode="auto">
            <a:xfrm>
              <a:off x="2216595" y="1739028"/>
              <a:ext cx="568408" cy="463389"/>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itchFamily="2" charset="-122"/>
                </a:defRPr>
              </a:lvl1pPr>
              <a:lvl2pPr marL="742950" indent="-285750" eaLnBrk="0" hangingPunct="0">
                <a:defRPr>
                  <a:solidFill>
                    <a:schemeClr val="tx1"/>
                  </a:solidFill>
                  <a:latin typeface="Arial" panose="020b0604020202020204" pitchFamily="34" charset="0"/>
                  <a:ea typeface="宋体" pitchFamily="2" charset="-122"/>
                </a:defRPr>
              </a:lvl2pPr>
              <a:lvl3pPr marL="1143000" indent="-228600" eaLnBrk="0" hangingPunct="0">
                <a:defRPr>
                  <a:solidFill>
                    <a:schemeClr val="tx1"/>
                  </a:solidFill>
                  <a:latin typeface="Arial" panose="020b0604020202020204" pitchFamily="34" charset="0"/>
                  <a:ea typeface="宋体" pitchFamily="2" charset="-122"/>
                </a:defRPr>
              </a:lvl3pPr>
              <a:lvl4pPr marL="1600200" indent="-228600" eaLnBrk="0" hangingPunct="0">
                <a:defRPr>
                  <a:solidFill>
                    <a:schemeClr val="tx1"/>
                  </a:solidFill>
                  <a:latin typeface="Arial" panose="020b0604020202020204" pitchFamily="34" charset="0"/>
                  <a:ea typeface="宋体" pitchFamily="2" charset="-122"/>
                </a:defRPr>
              </a:lvl4pPr>
              <a:lvl5pPr marL="2057400" indent="-228600" eaLnBrk="0" hangingPunct="0">
                <a:defRPr>
                  <a:solidFill>
                    <a:schemeClr val="tx1"/>
                  </a:solidFill>
                  <a:latin typeface="Arial" panose="020b06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9pPr>
            </a:lstStyle>
            <a:p>
              <a:pPr eaLnBrk="1" hangingPunct="1"/>
              <a:r>
                <a:rPr lang="zh-CN" altLang="en-US" sz="3000" b="1">
                  <a:solidFill>
                    <a:srgbClr val="FFFFFF"/>
                  </a:solidFill>
                  <a:latin typeface="微软雅黑" panose="020b0503020204020204" pitchFamily="34" charset="-122"/>
                  <a:ea typeface="微软雅黑" panose="020b0503020204020204" pitchFamily="34" charset="-122"/>
                  <a:cs typeface="Arial Unicode MS" pitchFamily="34" charset="-122"/>
                </a:rPr>
                <a:t>壹</a:t>
              </a:r>
            </a:p>
          </p:txBody>
        </p:sp>
      </p:grpSp>
      <p:sp>
        <p:nvSpPr>
          <p:cNvPr id="1048602" name="TextBox 21"/>
          <p:cNvSpPr txBox="1"/>
          <p:nvPr/>
        </p:nvSpPr>
        <p:spPr>
          <a:xfrm>
            <a:off x="4356203" y="3205354"/>
            <a:ext cx="5614998" cy="762628"/>
          </a:xfrm>
          <a:prstGeom prst="rect">
            <a:avLst/>
          </a:prstGeom>
        </p:spPr>
        <p:style>
          <a:lnRef idx="2">
            <a:schemeClr val="accent1"/>
          </a:lnRef>
          <a:fillRef idx="1">
            <a:schemeClr val="lt1"/>
          </a:fillRef>
          <a:effectRef idx="0">
            <a:schemeClr val="accent1"/>
          </a:effectRef>
          <a:fontRef idx="minor">
            <a:schemeClr val="dk1"/>
          </a:fontRef>
        </p:style>
        <p:txBody>
          <a:bodyPr wrap="square" lIns="115172" tIns="57586" rIns="115172" bIns="57586">
            <a:spAutoFit/>
          </a:bodyPr>
          <a:lstStyle>
            <a:defPPr>
              <a:defRPr lang="zh-CN"/>
            </a:defPPr>
            <a:lvl1pPr algn="ctr">
              <a:defRPr sz="2400" b="1">
                <a:solidFill>
                  <a:srgbClr val="0070C0"/>
                </a:solidFill>
                <a:latin typeface="微软雅黑" panose="020b0503020204020204" pitchFamily="34" charset="-122"/>
                <a:ea typeface="微软雅黑" panose="020b0503020204020204" pitchFamily="34" charset="-122"/>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pPr>
              <a:lnSpc>
                <a:spcPct val="150000"/>
              </a:lnSpc>
            </a:pPr>
            <a:r>
              <a:rPr lang="zh-CN" altLang="en-US" sz="2800">
                <a:latin typeface="黑体" panose="02010609060101010101" pitchFamily="49" charset="-122"/>
                <a:ea typeface="黑体" panose="02010609060101010101" pitchFamily="49" charset="-122"/>
              </a:rPr>
              <a:t>全面而有重点地完成写作任务</a:t>
            </a:r>
            <a:endParaRPr lang="en-US" altLang="zh-CN" sz="2800">
              <a:latin typeface="黑体" panose="02010609060101010101" pitchFamily="49" charset="-122"/>
              <a:ea typeface="黑体" panose="02010609060101010101" pitchFamily="49" charset="-122"/>
            </a:endParaRPr>
          </a:p>
        </p:txBody>
      </p:sp>
      <p:sp>
        <p:nvSpPr>
          <p:cNvPr id="1048603" name="TextBox 46"/>
          <p:cNvSpPr txBox="1">
            <a:spLocks noChangeArrowheads="1"/>
          </p:cNvSpPr>
          <p:nvPr/>
        </p:nvSpPr>
        <p:spPr bwMode="auto">
          <a:xfrm>
            <a:off x="3761252" y="3967982"/>
            <a:ext cx="569387" cy="553998"/>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itchFamily="2" charset="-122"/>
              </a:defRPr>
            </a:lvl1pPr>
            <a:lvl2pPr marL="742950" indent="-285750" eaLnBrk="0" hangingPunct="0">
              <a:defRPr>
                <a:solidFill>
                  <a:schemeClr val="tx1"/>
                </a:solidFill>
                <a:latin typeface="Arial" panose="020b0604020202020204" pitchFamily="34" charset="0"/>
                <a:ea typeface="宋体" pitchFamily="2" charset="-122"/>
              </a:defRPr>
            </a:lvl2pPr>
            <a:lvl3pPr marL="1143000" indent="-228600" eaLnBrk="0" hangingPunct="0">
              <a:defRPr>
                <a:solidFill>
                  <a:schemeClr val="tx1"/>
                </a:solidFill>
                <a:latin typeface="Arial" panose="020b0604020202020204" pitchFamily="34" charset="0"/>
                <a:ea typeface="宋体" pitchFamily="2" charset="-122"/>
              </a:defRPr>
            </a:lvl3pPr>
            <a:lvl4pPr marL="1600200" indent="-228600" eaLnBrk="0" hangingPunct="0">
              <a:defRPr>
                <a:solidFill>
                  <a:schemeClr val="tx1"/>
                </a:solidFill>
                <a:latin typeface="Arial" panose="020b0604020202020204" pitchFamily="34" charset="0"/>
                <a:ea typeface="宋体" pitchFamily="2" charset="-122"/>
              </a:defRPr>
            </a:lvl4pPr>
            <a:lvl5pPr marL="2057400" indent="-228600" eaLnBrk="0" hangingPunct="0">
              <a:defRPr>
                <a:solidFill>
                  <a:schemeClr val="tx1"/>
                </a:solidFill>
                <a:latin typeface="Arial" panose="020b06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9pPr>
          </a:lstStyle>
          <a:p>
            <a:pPr eaLnBrk="1" hangingPunct="1"/>
            <a:r>
              <a:rPr lang="zh-CN" altLang="en-US" sz="3000" b="1">
                <a:solidFill>
                  <a:srgbClr val="FFFFFF"/>
                </a:solidFill>
                <a:latin typeface="微软雅黑" panose="020b0503020204020204" pitchFamily="34" charset="-122"/>
                <a:ea typeface="微软雅黑" panose="020b0503020204020204" pitchFamily="34" charset="-122"/>
                <a:cs typeface="Arial Unicode MS" pitchFamily="34" charset="-122"/>
              </a:rPr>
              <a:t>叁</a:t>
            </a:r>
          </a:p>
        </p:txBody>
      </p:sp>
      <p:grpSp>
        <p:nvGrpSpPr>
          <p:cNvPr id="39" name="组合 44"/>
          <p:cNvGrpSpPr/>
          <p:nvPr/>
        </p:nvGrpSpPr>
        <p:grpSpPr>
          <a:xfrm>
            <a:off x="3729477" y="3355366"/>
            <a:ext cx="865584" cy="555625"/>
            <a:chOff x="2165941" y="2710355"/>
            <a:chExt cx="864096" cy="461693"/>
          </a:xfrm>
        </p:grpSpPr>
        <p:sp>
          <p:nvSpPr>
            <p:cNvPr id="1048604" name="五边形 45"/>
            <p:cNvSpPr/>
            <p:nvPr/>
          </p:nvSpPr>
          <p:spPr>
            <a:xfrm>
              <a:off x="2165941" y="2710355"/>
              <a:ext cx="864096" cy="461693"/>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3000">
                <a:solidFill>
                  <a:prstClr val="white"/>
                </a:solidFill>
                <a:latin typeface="微软雅黑" panose="020b0503020204020204" pitchFamily="34" charset="-122"/>
                <a:ea typeface="微软雅黑" panose="020b0503020204020204" pitchFamily="34" charset="-122"/>
              </a:endParaRPr>
            </a:p>
          </p:txBody>
        </p:sp>
        <p:sp>
          <p:nvSpPr>
            <p:cNvPr id="1048605" name="TextBox 46"/>
            <p:cNvSpPr txBox="1">
              <a:spLocks noChangeArrowheads="1"/>
            </p:cNvSpPr>
            <p:nvPr/>
          </p:nvSpPr>
          <p:spPr bwMode="auto">
            <a:xfrm>
              <a:off x="2186667" y="2710355"/>
              <a:ext cx="568408" cy="460341"/>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itchFamily="2" charset="-122"/>
                </a:defRPr>
              </a:lvl1pPr>
              <a:lvl2pPr marL="742950" indent="-285750" eaLnBrk="0" hangingPunct="0">
                <a:defRPr>
                  <a:solidFill>
                    <a:schemeClr val="tx1"/>
                  </a:solidFill>
                  <a:latin typeface="Arial" panose="020b0604020202020204" pitchFamily="34" charset="0"/>
                  <a:ea typeface="宋体" pitchFamily="2" charset="-122"/>
                </a:defRPr>
              </a:lvl2pPr>
              <a:lvl3pPr marL="1143000" indent="-228600" eaLnBrk="0" hangingPunct="0">
                <a:defRPr>
                  <a:solidFill>
                    <a:schemeClr val="tx1"/>
                  </a:solidFill>
                  <a:latin typeface="Arial" panose="020b0604020202020204" pitchFamily="34" charset="0"/>
                  <a:ea typeface="宋体" pitchFamily="2" charset="-122"/>
                </a:defRPr>
              </a:lvl3pPr>
              <a:lvl4pPr marL="1600200" indent="-228600" eaLnBrk="0" hangingPunct="0">
                <a:defRPr>
                  <a:solidFill>
                    <a:schemeClr val="tx1"/>
                  </a:solidFill>
                  <a:latin typeface="Arial" panose="020b0604020202020204" pitchFamily="34" charset="0"/>
                  <a:ea typeface="宋体" pitchFamily="2" charset="-122"/>
                </a:defRPr>
              </a:lvl4pPr>
              <a:lvl5pPr marL="2057400" indent="-228600" eaLnBrk="0" hangingPunct="0">
                <a:defRPr>
                  <a:solidFill>
                    <a:schemeClr val="tx1"/>
                  </a:solidFill>
                  <a:latin typeface="Arial" panose="020b06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9pPr>
            </a:lstStyle>
            <a:p>
              <a:pPr eaLnBrk="1" hangingPunct="1"/>
              <a:r>
                <a:rPr lang="zh-CN" altLang="en-US" sz="3000" b="1">
                  <a:solidFill>
                    <a:srgbClr val="FFFFFF"/>
                  </a:solidFill>
                  <a:latin typeface="微软雅黑" panose="020b0503020204020204" pitchFamily="34" charset="-122"/>
                  <a:ea typeface="微软雅黑" panose="020b0503020204020204" pitchFamily="34" charset="-122"/>
                  <a:cs typeface="Arial Unicode MS" pitchFamily="34" charset="-122"/>
                </a:rPr>
                <a:t>贰</a:t>
              </a:r>
            </a:p>
          </p:txBody>
        </p:sp>
      </p:grpSp>
      <p:sp>
        <p:nvSpPr>
          <p:cNvPr id="1048606" name="TextBox 19"/>
          <p:cNvSpPr txBox="1"/>
          <p:nvPr/>
        </p:nvSpPr>
        <p:spPr>
          <a:xfrm>
            <a:off x="4382843" y="4293096"/>
            <a:ext cx="5625188" cy="762628"/>
          </a:xfrm>
          <a:prstGeom prst="rect">
            <a:avLst/>
          </a:prstGeom>
        </p:spPr>
        <p:style>
          <a:lnRef idx="2">
            <a:schemeClr val="accent1"/>
          </a:lnRef>
          <a:fillRef idx="1">
            <a:schemeClr val="lt1"/>
          </a:fillRef>
          <a:effectRef idx="0">
            <a:schemeClr val="accent1"/>
          </a:effectRef>
          <a:fontRef idx="minor">
            <a:schemeClr val="dk1"/>
          </a:fontRef>
        </p:style>
        <p:txBody>
          <a:bodyPr wrap="square" lIns="115172" tIns="57586" rIns="115172" bIns="57586">
            <a:spAutoFit/>
          </a:bodyPr>
          <a:lstStyle/>
          <a:p>
            <a:pPr>
              <a:lnSpc>
                <a:spcPct val="150000"/>
              </a:lnSpc>
            </a:pPr>
            <a:r>
              <a:rPr lang="zh-CN" altLang="en-US" sz="2800">
                <a:solidFill>
                  <a:srgbClr val="0070C0"/>
                </a:solidFill>
                <a:latin typeface="黑体" panose="02010609060101010101" pitchFamily="49" charset="-122"/>
                <a:ea typeface="黑体" panose="02010609060101010101" pitchFamily="49" charset="-122"/>
              </a:rPr>
              <a:t> </a:t>
            </a:r>
            <a:r>
              <a:rPr lang="zh-CN" altLang="en-US" sz="2800" b="1">
                <a:solidFill>
                  <a:srgbClr val="0070C0"/>
                </a:solidFill>
                <a:latin typeface="黑体" panose="02010609060101010101" pitchFamily="49" charset="-122"/>
                <a:ea typeface="黑体" panose="02010609060101010101" pitchFamily="49" charset="-122"/>
              </a:rPr>
              <a:t>围绕核心关键词写作就是有重点</a:t>
            </a:r>
            <a:endParaRPr lang="en-US" altLang="zh-CN" sz="2800" b="1">
              <a:solidFill>
                <a:srgbClr val="0070C0"/>
              </a:solidFill>
              <a:latin typeface="黑体" panose="02010609060101010101" pitchFamily="49" charset="-122"/>
              <a:ea typeface="黑体" panose="02010609060101010101" pitchFamily="49" charset="-122"/>
            </a:endParaRPr>
          </a:p>
        </p:txBody>
      </p:sp>
      <p:grpSp>
        <p:nvGrpSpPr>
          <p:cNvPr id="40" name="组合 24"/>
          <p:cNvGrpSpPr/>
          <p:nvPr/>
        </p:nvGrpSpPr>
        <p:grpSpPr>
          <a:xfrm>
            <a:off x="3715898" y="4720556"/>
            <a:ext cx="865584" cy="554038"/>
            <a:chOff x="2165941" y="1739028"/>
            <a:chExt cx="864096" cy="463422"/>
          </a:xfrm>
        </p:grpSpPr>
        <p:sp>
          <p:nvSpPr>
            <p:cNvPr id="1048607" name="五边形 24"/>
            <p:cNvSpPr/>
            <p:nvPr/>
          </p:nvSpPr>
          <p:spPr>
            <a:xfrm>
              <a:off x="2165941" y="1740356"/>
              <a:ext cx="864096" cy="462094"/>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3000">
                <a:solidFill>
                  <a:prstClr val="white"/>
                </a:solidFill>
                <a:latin typeface="微软雅黑" panose="020b0503020204020204" pitchFamily="34" charset="-122"/>
                <a:ea typeface="微软雅黑" panose="020b0503020204020204" pitchFamily="34" charset="-122"/>
              </a:endParaRPr>
            </a:p>
          </p:txBody>
        </p:sp>
        <p:sp>
          <p:nvSpPr>
            <p:cNvPr id="1048608" name="TextBox 43"/>
            <p:cNvSpPr txBox="1">
              <a:spLocks noChangeArrowheads="1"/>
            </p:cNvSpPr>
            <p:nvPr/>
          </p:nvSpPr>
          <p:spPr bwMode="auto">
            <a:xfrm>
              <a:off x="2216595" y="1739028"/>
              <a:ext cx="568408" cy="463389"/>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itchFamily="2" charset="-122"/>
                </a:defRPr>
              </a:lvl1pPr>
              <a:lvl2pPr marL="742950" indent="-285750" eaLnBrk="0" hangingPunct="0">
                <a:defRPr>
                  <a:solidFill>
                    <a:schemeClr val="tx1"/>
                  </a:solidFill>
                  <a:latin typeface="Arial" panose="020b0604020202020204" pitchFamily="34" charset="0"/>
                  <a:ea typeface="宋体" pitchFamily="2" charset="-122"/>
                </a:defRPr>
              </a:lvl2pPr>
              <a:lvl3pPr marL="1143000" indent="-228600" eaLnBrk="0" hangingPunct="0">
                <a:defRPr>
                  <a:solidFill>
                    <a:schemeClr val="tx1"/>
                  </a:solidFill>
                  <a:latin typeface="Arial" panose="020b0604020202020204" pitchFamily="34" charset="0"/>
                  <a:ea typeface="宋体" pitchFamily="2" charset="-122"/>
                </a:defRPr>
              </a:lvl3pPr>
              <a:lvl4pPr marL="1600200" indent="-228600" eaLnBrk="0" hangingPunct="0">
                <a:defRPr>
                  <a:solidFill>
                    <a:schemeClr val="tx1"/>
                  </a:solidFill>
                  <a:latin typeface="Arial" panose="020b0604020202020204" pitchFamily="34" charset="0"/>
                  <a:ea typeface="宋体" pitchFamily="2" charset="-122"/>
                </a:defRPr>
              </a:lvl4pPr>
              <a:lvl5pPr marL="2057400" indent="-228600" eaLnBrk="0" hangingPunct="0">
                <a:defRPr>
                  <a:solidFill>
                    <a:schemeClr val="tx1"/>
                  </a:solidFill>
                  <a:latin typeface="Arial" panose="020b06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9pPr>
            </a:lstStyle>
            <a:p>
              <a:pPr eaLnBrk="1" hangingPunct="1"/>
              <a:r>
                <a:rPr lang="zh-CN" altLang="en-US" sz="3000" b="1">
                  <a:solidFill>
                    <a:srgbClr val="FFFFFF"/>
                  </a:solidFill>
                  <a:latin typeface="微软雅黑" panose="020b0503020204020204" pitchFamily="34" charset="-122"/>
                  <a:ea typeface="微软雅黑" panose="020b0503020204020204" pitchFamily="34" charset="-122"/>
                  <a:cs typeface="Arial Unicode MS" pitchFamily="34" charset="-122"/>
                </a:rPr>
                <a:t>叁</a:t>
              </a:r>
            </a:p>
          </p:txBody>
        </p:sp>
      </p:grpSp>
      <p:sp>
        <p:nvSpPr>
          <p:cNvPr id="1048609" name="TextBox 30"/>
          <p:cNvSpPr txBox="1"/>
          <p:nvPr/>
        </p:nvSpPr>
        <p:spPr>
          <a:xfrm>
            <a:off x="4421308" y="5661249"/>
            <a:ext cx="5638597" cy="978071"/>
          </a:xfrm>
          <a:prstGeom prst="rect">
            <a:avLst/>
          </a:prstGeom>
        </p:spPr>
        <p:style>
          <a:lnRef idx="2">
            <a:schemeClr val="accent1"/>
          </a:lnRef>
          <a:fillRef idx="1">
            <a:schemeClr val="lt1"/>
          </a:fillRef>
          <a:effectRef idx="0">
            <a:schemeClr val="accent1"/>
          </a:effectRef>
          <a:fontRef idx="minor">
            <a:schemeClr val="dk1"/>
          </a:fontRef>
        </p:style>
        <p:txBody>
          <a:bodyPr wrap="square" lIns="115172" tIns="57586" rIns="115172" bIns="57586">
            <a:spAutoFit/>
          </a:bodyPr>
          <a:lstStyle/>
          <a:p>
            <a:r>
              <a:rPr lang="zh-CN" altLang="en-US" sz="2800" b="1">
                <a:solidFill>
                  <a:srgbClr val="0070C0"/>
                </a:solidFill>
                <a:latin typeface="黑体" panose="02010609060101010101" pitchFamily="49" charset="-122"/>
                <a:ea typeface="黑体" panose="02010609060101010101" pitchFamily="49" charset="-122"/>
              </a:rPr>
              <a:t>落实情境要求最好的办法是突出身份意识</a:t>
            </a:r>
            <a:endParaRPr lang="zh-CN" altLang="zh-CN" sz="2800" b="1">
              <a:solidFill>
                <a:srgbClr val="0070C0"/>
              </a:solidFill>
              <a:latin typeface="黑体" panose="02010609060101010101" pitchFamily="49" charset="-122"/>
              <a:ea typeface="黑体" panose="02010609060101010101" pitchFamily="49" charset="-122"/>
            </a:endParaRPr>
          </a:p>
        </p:txBody>
      </p:sp>
      <p:grpSp>
        <p:nvGrpSpPr>
          <p:cNvPr id="41" name="组合 24"/>
          <p:cNvGrpSpPr/>
          <p:nvPr/>
        </p:nvGrpSpPr>
        <p:grpSpPr>
          <a:xfrm>
            <a:off x="3655090" y="6006342"/>
            <a:ext cx="865584" cy="554038"/>
            <a:chOff x="2165941" y="1739028"/>
            <a:chExt cx="864096" cy="463422"/>
          </a:xfrm>
        </p:grpSpPr>
        <p:sp>
          <p:nvSpPr>
            <p:cNvPr id="1048610" name="五边形 32"/>
            <p:cNvSpPr/>
            <p:nvPr/>
          </p:nvSpPr>
          <p:spPr>
            <a:xfrm>
              <a:off x="2165941" y="1740356"/>
              <a:ext cx="864096" cy="462094"/>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3000">
                <a:solidFill>
                  <a:prstClr val="white"/>
                </a:solidFill>
                <a:latin typeface="微软雅黑" panose="020b0503020204020204" pitchFamily="34" charset="-122"/>
                <a:ea typeface="微软雅黑" panose="020b0503020204020204" pitchFamily="34" charset="-122"/>
              </a:endParaRPr>
            </a:p>
          </p:txBody>
        </p:sp>
        <p:sp>
          <p:nvSpPr>
            <p:cNvPr id="1048611" name="TextBox 43"/>
            <p:cNvSpPr txBox="1">
              <a:spLocks noChangeArrowheads="1"/>
            </p:cNvSpPr>
            <p:nvPr/>
          </p:nvSpPr>
          <p:spPr bwMode="auto">
            <a:xfrm>
              <a:off x="2216595" y="1739028"/>
              <a:ext cx="568408" cy="463389"/>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itchFamily="2" charset="-122"/>
                </a:defRPr>
              </a:lvl1pPr>
              <a:lvl2pPr marL="742950" indent="-285750" eaLnBrk="0" hangingPunct="0">
                <a:defRPr>
                  <a:solidFill>
                    <a:schemeClr val="tx1"/>
                  </a:solidFill>
                  <a:latin typeface="Arial" panose="020b0604020202020204" pitchFamily="34" charset="0"/>
                  <a:ea typeface="宋体" pitchFamily="2" charset="-122"/>
                </a:defRPr>
              </a:lvl2pPr>
              <a:lvl3pPr marL="1143000" indent="-228600" eaLnBrk="0" hangingPunct="0">
                <a:defRPr>
                  <a:solidFill>
                    <a:schemeClr val="tx1"/>
                  </a:solidFill>
                  <a:latin typeface="Arial" panose="020b0604020202020204" pitchFamily="34" charset="0"/>
                  <a:ea typeface="宋体" pitchFamily="2" charset="-122"/>
                </a:defRPr>
              </a:lvl3pPr>
              <a:lvl4pPr marL="1600200" indent="-228600" eaLnBrk="0" hangingPunct="0">
                <a:defRPr>
                  <a:solidFill>
                    <a:schemeClr val="tx1"/>
                  </a:solidFill>
                  <a:latin typeface="Arial" panose="020b0604020202020204" pitchFamily="34" charset="0"/>
                  <a:ea typeface="宋体" pitchFamily="2" charset="-122"/>
                </a:defRPr>
              </a:lvl4pPr>
              <a:lvl5pPr marL="2057400" indent="-228600" eaLnBrk="0" hangingPunct="0">
                <a:defRPr>
                  <a:solidFill>
                    <a:schemeClr val="tx1"/>
                  </a:solidFill>
                  <a:latin typeface="Arial" panose="020b06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9pPr>
            </a:lstStyle>
            <a:p>
              <a:pPr eaLnBrk="1" hangingPunct="1"/>
              <a:r>
                <a:rPr lang="zh-CN" altLang="en-US" sz="3000" b="1">
                  <a:solidFill>
                    <a:srgbClr val="FFFFFF"/>
                  </a:solidFill>
                  <a:latin typeface="微软雅黑" panose="020b0503020204020204" pitchFamily="34" charset="-122"/>
                  <a:ea typeface="微软雅黑" panose="020b0503020204020204" pitchFamily="34" charset="-122"/>
                  <a:cs typeface="Arial Unicode MS" pitchFamily="34" charset="-122"/>
                </a:rPr>
                <a:t>肆</a:t>
              </a:r>
            </a:p>
          </p:txBody>
        </p:sp>
      </p:grpSp>
      <p:sp>
        <p:nvSpPr>
          <p:cNvPr id="1048612" name="TextBox 27"/>
          <p:cNvSpPr txBox="1"/>
          <p:nvPr/>
        </p:nvSpPr>
        <p:spPr>
          <a:xfrm>
            <a:off x="2423592" y="404664"/>
            <a:ext cx="288032" cy="523220"/>
          </a:xfrm>
          <a:prstGeom prst="rect">
            <a:avLst/>
          </a:prstGeom>
          <a:noFill/>
        </p:spPr>
        <p:txBody>
          <a:bodyPr wrap="square" rtlCol="0">
            <a:spAutoFit/>
          </a:bodyPr>
          <a:lstStyle/>
          <a:p>
            <a:r>
              <a:rPr lang="en-US" altLang="zh-CN" sz="2800">
                <a:solidFill>
                  <a:schemeClr val="bg1"/>
                </a:solidFill>
                <a:latin typeface="黑体" panose="02010609060101010101" pitchFamily="49" charset="-122"/>
                <a:ea typeface="黑体" panose="02010609060101010101" pitchFamily="49" charset="-122"/>
              </a:rPr>
              <a:t>1</a:t>
            </a:r>
            <a:endParaRPr lang="zh-CN" altLang="en-US" sz="2800">
              <a:solidFill>
                <a:schemeClr val="bg1"/>
              </a:solidFill>
              <a:latin typeface="黑体" panose="02010609060101010101" pitchFamily="49" charset="-122"/>
              <a:ea typeface="黑体" panose="02010609060101010101" pitchFamily="49" charset="-122"/>
            </a:endParaRPr>
          </a:p>
        </p:txBody>
      </p:sp>
    </p:spTree>
  </p:cSld>
  <p:clrMapOvr>
    <a:masterClrMapping/>
  </p:clrMapOvr>
  <p:transition spd="slow">
    <p:push dir="u"/>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16" name="文本框 1"/>
          <p:cNvSpPr txBox="1"/>
          <p:nvPr/>
        </p:nvSpPr>
        <p:spPr>
          <a:xfrm>
            <a:off x="0" y="0"/>
            <a:ext cx="12192000" cy="4358640"/>
          </a:xfrm>
          <a:prstGeom prst="rect">
            <a:avLst/>
          </a:prstGeom>
          <a:noFill/>
        </p:spPr>
        <p:txBody>
          <a:bodyPr wrap="square" rtlCol="0">
            <a:spAutoFit/>
          </a:bodyPr>
          <a:lstStyle/>
          <a:p>
            <a:r>
              <a:rPr lang="zh-CN" altLang="en-US" sz="2400" b="1" smtClean="0"/>
              <a:t>以任务二为例</a:t>
            </a:r>
            <a:endParaRPr lang="en-US" altLang="zh-CN" sz="2400" b="1" smtClean="0"/>
          </a:p>
          <a:p>
            <a:r>
              <a:rPr lang="zh-CN" altLang="en-US" sz="2400" b="1" smtClean="0">
                <a:solidFill>
                  <a:srgbClr val="FF0000"/>
                </a:solidFill>
              </a:rPr>
              <a:t>①挖掘材料内涵，把材料写进去</a:t>
            </a:r>
            <a:endParaRPr lang="en-US" altLang="zh-CN" sz="2400" b="1" smtClean="0">
              <a:solidFill>
                <a:srgbClr val="FF0000"/>
              </a:solidFill>
            </a:endParaRPr>
          </a:p>
          <a:p>
            <a:pPr>
              <a:spcBef>
                <a:spcPct val="0"/>
              </a:spcBef>
            </a:pPr>
            <a:r>
              <a:rPr lang="zh-CN" altLang="en-US" sz="2400" smtClean="0">
                <a:solidFill>
                  <a:srgbClr val="FF0000"/>
                </a:solidFill>
                <a:latin typeface="楷体" panose="02010609060101010101" pitchFamily="49" charset="-122"/>
                <a:ea typeface="楷体" panose="02010609060101010101" pitchFamily="49" charset="-122"/>
              </a:rPr>
              <a:t>●为什么材料是有用的？</a:t>
            </a:r>
            <a:endParaRPr lang="en-US" altLang="zh-CN" sz="2400" smtClean="0">
              <a:solidFill>
                <a:srgbClr val="FF0000"/>
              </a:solidFill>
              <a:latin typeface="楷体" panose="02010609060101010101" pitchFamily="49" charset="-122"/>
              <a:ea typeface="楷体" panose="02010609060101010101" pitchFamily="49" charset="-122"/>
            </a:endParaRPr>
          </a:p>
          <a:p>
            <a:pPr>
              <a:spcBef>
                <a:spcPct val="0"/>
              </a:spcBef>
            </a:pPr>
            <a:r>
              <a:rPr lang="zh-CN" altLang="en-US" sz="2400" smtClean="0">
                <a:latin typeface="楷体" panose="02010609060101010101" pitchFamily="49" charset="-122"/>
                <a:ea typeface="楷体" panose="02010609060101010101" pitchFamily="49" charset="-122"/>
              </a:rPr>
              <a:t>这是材料作文的命题形式决定的，写作的基础是建立在阅读材料的基础上进行的。作文的立意，观点的提炼都需要以材料为依据。</a:t>
            </a:r>
            <a:endParaRPr lang="en-US" altLang="zh-CN" sz="2400" smtClean="0">
              <a:latin typeface="楷体" panose="02010609060101010101" pitchFamily="49" charset="-122"/>
              <a:ea typeface="楷体" panose="02010609060101010101" pitchFamily="49" charset="-122"/>
            </a:endParaRPr>
          </a:p>
          <a:p>
            <a:pPr>
              <a:spcBef>
                <a:spcPct val="0"/>
              </a:spcBef>
            </a:pPr>
            <a:r>
              <a:rPr lang="zh-CN" altLang="en-US" sz="2400" smtClean="0">
                <a:solidFill>
                  <a:srgbClr val="FF0000"/>
                </a:solidFill>
                <a:latin typeface="楷体" panose="02010609060101010101" pitchFamily="49" charset="-122"/>
                <a:ea typeface="楷体" panose="02010609060101010101" pitchFamily="49" charset="-122"/>
              </a:rPr>
              <a:t>●考生要如何做？</a:t>
            </a:r>
            <a:endParaRPr lang="en-US" altLang="zh-CN" sz="2400" smtClean="0">
              <a:solidFill>
                <a:srgbClr val="FF0000"/>
              </a:solidFill>
              <a:latin typeface="楷体" panose="02010609060101010101" pitchFamily="49" charset="-122"/>
              <a:ea typeface="楷体" panose="02010609060101010101" pitchFamily="49" charset="-122"/>
            </a:endParaRPr>
          </a:p>
          <a:p>
            <a:pPr>
              <a:spcBef>
                <a:spcPct val="0"/>
              </a:spcBef>
            </a:pPr>
            <a:r>
              <a:rPr lang="zh-CN" altLang="en-US" sz="2400" smtClean="0">
                <a:latin typeface="楷体" panose="02010609060101010101" pitchFamily="49" charset="-122"/>
                <a:ea typeface="楷体" panose="02010609060101010101" pitchFamily="49" charset="-122"/>
              </a:rPr>
              <a:t>要树立材料是有用的意识，多从材料中挖掘内涵，运用到自己的写作中去。</a:t>
            </a:r>
            <a:endParaRPr lang="en-US" altLang="zh-CN" sz="2400" smtClean="0">
              <a:latin typeface="楷体" panose="02010609060101010101" pitchFamily="49" charset="-122"/>
              <a:ea typeface="楷体" panose="02010609060101010101" pitchFamily="49" charset="-122"/>
            </a:endParaRPr>
          </a:p>
          <a:p>
            <a:pPr>
              <a:spcBef>
                <a:spcPct val="0"/>
              </a:spcBef>
            </a:pPr>
            <a:r>
              <a:rPr lang="zh-CN" altLang="en-US" sz="2400" smtClean="0">
                <a:solidFill>
                  <a:srgbClr val="FF0000"/>
                </a:solidFill>
                <a:latin typeface="楷体" panose="02010609060101010101" pitchFamily="49" charset="-122"/>
                <a:ea typeface="楷体" panose="02010609060101010101" pitchFamily="49" charset="-122"/>
              </a:rPr>
              <a:t>●如何挖掘材料内容与含意？</a:t>
            </a:r>
            <a:endParaRPr lang="en-US" altLang="zh-CN" sz="2400" smtClean="0">
              <a:solidFill>
                <a:srgbClr val="FF0000"/>
              </a:solidFill>
              <a:latin typeface="楷体" panose="02010609060101010101" pitchFamily="49" charset="-122"/>
              <a:ea typeface="楷体" panose="02010609060101010101" pitchFamily="49" charset="-122"/>
            </a:endParaRPr>
          </a:p>
          <a:p>
            <a:pPr>
              <a:spcBef>
                <a:spcPct val="0"/>
              </a:spcBef>
            </a:pPr>
            <a:r>
              <a:rPr lang="zh-CN" altLang="en-US" sz="2400" smtClean="0">
                <a:latin typeface="楷体" panose="02010609060101010101" pitchFamily="49" charset="-122"/>
                <a:ea typeface="楷体" panose="02010609060101010101" pitchFamily="49" charset="-122"/>
              </a:rPr>
              <a:t>用语法解读文本的方式解读作文材料，要分析材料的结构，要分析人物的行动与语言，要分析重要的词语，包括动词、形容词、虚词数量词，要用抽象概括的方法提炼材料的内涵。</a:t>
            </a:r>
            <a:endParaRPr lang="en-US" altLang="zh-CN" sz="2400" b="1" smtClean="0">
              <a:solidFill>
                <a:srgbClr val="FF0000"/>
              </a:solidFill>
            </a:endParaRPr>
          </a:p>
          <a:p>
            <a:r>
              <a:rPr lang="en-US" altLang="zh-CN" sz="2400" b="1"/>
              <a:t> </a:t>
            </a:r>
            <a:r>
              <a:rPr lang="en-US" altLang="zh-CN" sz="2400" b="1" smtClean="0"/>
              <a:t>   2020</a:t>
            </a:r>
            <a:r>
              <a:rPr lang="zh-CN" altLang="en-US" sz="2400" b="1" smtClean="0"/>
              <a:t>年这个背景；“我在”的内涵</a:t>
            </a:r>
            <a:endParaRPr lang="en-US" altLang="zh-CN" sz="2400" b="1" smtClean="0"/>
          </a:p>
          <a:p>
            <a:r>
              <a:rPr lang="en-US" altLang="zh-CN" sz="2400" smtClean="0"/>
              <a:t>    </a:t>
            </a:r>
            <a:endParaRPr lang="zh-CN" altLang="en-US" sz="2400"/>
          </a:p>
        </p:txBody>
      </p:sp>
    </p:spTree>
  </p:cSld>
  <p:clrMapOvr>
    <a:masterClrMapping/>
  </p:clrMapOvr>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heme>
</file>

<file path=docProps/app.xml><?xml version="1.0" encoding="utf-8"?>
<Properties xmlns:vt="http://schemas.openxmlformats.org/officeDocument/2006/docPropsVTypes" xmlns="http://schemas.openxmlformats.org/officeDocument/2006/extended-properties">
  <Company>学科网</Company>
  <Paragraphs>83</Paragraphs>
  <Slides>14</Slides>
  <Notes>1</Notes>
  <TotalTime>0</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14</vt:i4>
      </vt:variant>
    </vt:vector>
  </HeadingPairs>
  <TitlesOfParts>
    <vt:vector baseType="lpstr" size="24">
      <vt:lpstr>Arial</vt:lpstr>
      <vt:lpstr>Calibri Light</vt:lpstr>
      <vt:lpstr>Calibri</vt:lpstr>
      <vt:lpstr>宋体</vt:lpstr>
      <vt:lpstr>Times New Roman</vt:lpstr>
      <vt:lpstr>楷体</vt:lpstr>
      <vt:lpstr>黑体</vt:lpstr>
      <vt:lpstr>微软雅黑</vt:lpstr>
      <vt:lpstr>Arial Unicode MS</vt:lpstr>
      <vt:lpstr>Office 主题</vt:lpstr>
      <vt:lpstr>“2035，我在”作文讲评</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2021-05-07T18:26:34.088</cp:lastPrinted>
  <dcterms:created xsi:type="dcterms:W3CDTF">2021-05-07T18:26:34Z</dcterms:created>
  <dcterms:modified xsi:type="dcterms:W3CDTF">2021-05-07T10:26:35Z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