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3" r:id="rId7"/>
    <p:sldId id="277" r:id="rId8"/>
    <p:sldId id="278" r:id="rId9"/>
    <p:sldId id="279" r:id="rId10"/>
    <p:sldId id="280" r:id="rId11"/>
    <p:sldId id="281" r:id="rId12"/>
    <p:sldId id="270" r:id="rId13"/>
    <p:sldId id="272" r:id="rId14"/>
    <p:sldId id="274" r:id="rId15"/>
    <p:sldId id="282" r:id="rId16"/>
    <p:sldId id="273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60"/>
        <p:guide pos="385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tags" Target="tags/tag81.xml" /><Relationship Id="rId19" Type="http://schemas.openxmlformats.org/officeDocument/2006/relationships/presProps" Target="presProps.xml" /><Relationship Id="rId2" Type="http://schemas.openxmlformats.org/officeDocument/2006/relationships/slide" Target="slides/slide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image" Target="../media/image1.png" /><Relationship Id="rId5" Type="http://schemas.openxmlformats.org/officeDocument/2006/relationships/tags" Target="../tags/tag6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tags" Target="../tags/tag7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tags" Target="../tags/tag8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6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tags" Target="../tags/tag6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tags" Target="../tags/tag6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tags" Target="../tags/tag7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E30000"/>
            </a:gs>
            <a:gs pos="100000">
              <a:srgbClr val="76030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37895" y="455930"/>
            <a:ext cx="9799320" cy="1616710"/>
          </a:xfrm>
        </p:spPr>
        <p:txBody>
          <a:bodyPr/>
          <a:lstStyle/>
          <a:p>
            <a:r>
              <a:rPr lang="zh-CN" altLang="zh-CN">
                <a:solidFill>
                  <a:srgbClr val="FFC000"/>
                </a:solidFill>
              </a:rPr>
              <a:t>2022高考热点素材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40030" y="2551430"/>
            <a:ext cx="11717020" cy="1959610"/>
          </a:xfrm>
        </p:spPr>
        <p:txBody>
          <a:bodyPr>
            <a:noAutofit/>
          </a:bodyPr>
          <a:lstStyle/>
          <a:p>
            <a:r>
              <a:rPr lang="zh-CN" altLang="en-US" sz="4400" b="1">
                <a:solidFill>
                  <a:srgbClr val="FFC000"/>
                </a:solidFill>
              </a:rPr>
              <a:t>十九届六中全会考点</a:t>
            </a:r>
          </a:p>
          <a:p>
            <a:r>
              <a:rPr lang="zh-CN" altLang="en-US" sz="4400" b="1">
                <a:solidFill>
                  <a:srgbClr val="FFC000"/>
                </a:solidFill>
              </a:rPr>
              <a:t>之乡村振兴</a:t>
            </a:r>
            <a:r>
              <a:rPr lang="en-US" altLang="zh-CN" sz="4400" b="1">
                <a:solidFill>
                  <a:srgbClr val="FFC000"/>
                </a:solidFill>
              </a:rPr>
              <a:t> </a:t>
            </a:r>
          </a:p>
          <a:p>
            <a:r>
              <a:rPr lang="en-US" altLang="zh-CN" sz="4400" b="1">
                <a:solidFill>
                  <a:srgbClr val="FFC000"/>
                </a:solidFill>
              </a:rPr>
              <a:t> </a:t>
            </a:r>
            <a:r>
              <a:rPr lang="zh-CN" altLang="en-US" sz="4400" b="1">
                <a:solidFill>
                  <a:srgbClr val="FFC000"/>
                </a:solidFill>
              </a:rPr>
              <a:t>筋骨句</a:t>
            </a:r>
            <a:r>
              <a:rPr lang="en-US" altLang="zh-CN" sz="4400" b="1">
                <a:solidFill>
                  <a:srgbClr val="FFC000"/>
                </a:solidFill>
              </a:rPr>
              <a:t>   </a:t>
            </a:r>
            <a:r>
              <a:rPr lang="zh-CN" altLang="en-US" sz="4400" b="1">
                <a:solidFill>
                  <a:srgbClr val="FFC000"/>
                </a:solidFill>
              </a:rPr>
              <a:t>金句</a:t>
            </a:r>
            <a:r>
              <a:rPr lang="en-US" altLang="zh-CN" sz="4400" b="1">
                <a:solidFill>
                  <a:srgbClr val="FFC000"/>
                </a:solidFill>
              </a:rPr>
              <a:t>  </a:t>
            </a:r>
            <a:r>
              <a:rPr lang="zh-CN" altLang="en-US" sz="4400" b="1">
                <a:solidFill>
                  <a:srgbClr val="FFC000"/>
                </a:solidFill>
              </a:rPr>
              <a:t>题目</a:t>
            </a:r>
            <a:r>
              <a:rPr lang="en-US" altLang="zh-CN" sz="4400" b="1">
                <a:solidFill>
                  <a:srgbClr val="FFC000"/>
                </a:solidFill>
              </a:rPr>
              <a:t>  </a:t>
            </a:r>
            <a:r>
              <a:rPr lang="zh-CN" altLang="en-US" sz="4400" b="1">
                <a:solidFill>
                  <a:srgbClr val="FFC000"/>
                </a:solidFill>
              </a:rPr>
              <a:t>范文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0135" y="647700"/>
            <a:ext cx="1470660" cy="14249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满分时评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altLang="zh-CN" sz="2400">
                <a:solidFill>
                  <a:schemeClr val="tx1"/>
                </a:solidFill>
              </a:rPr>
              <a:t>       </a:t>
            </a:r>
            <a:r>
              <a:rPr lang="en-US" altLang="zh-CN" sz="2400">
                <a:solidFill>
                  <a:srgbClr val="FF0000"/>
                </a:solidFill>
              </a:rPr>
              <a:t> </a:t>
            </a:r>
            <a:r>
              <a:rPr lang="zh-CN" altLang="en-US" sz="2400">
                <a:solidFill>
                  <a:srgbClr val="FF0000"/>
                </a:solidFill>
              </a:rPr>
              <a:t>与此同时，休闲农业的发展也面临新的挑战。</a:t>
            </a:r>
            <a:r>
              <a:rPr lang="zh-CN" altLang="en-US" sz="2400">
                <a:solidFill>
                  <a:schemeClr val="tx1"/>
                </a:solidFill>
              </a:rPr>
              <a:t>比如，景区同质化、特色资源挖掘不足，农村基础设施和公共服务存在短板，产业对农民带动程度不够，等等。推动休闲农业高质量发展，各地应集中资源补短板强弱项，进一步发挥休闲农业在促产业增效、农民增收上的重要作用。休闲农业的核心竞争力在于“乡土味”，关键是要打好发展“差异牌”，在做好科学规划的基础上有序发展，杜绝大拆大建，注重保留原汁原味。农村蕴含丰富的自然资源、文化资源、农业产业资源，只要精细挖掘，走好差异化路子，必能在一方土地中更好发展采摘观光、农事体验、科普培训、康养保健等产业，进一步发掘出更多新业态新模式，加快产业集聚发展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满分时评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US" altLang="zh-CN" sz="2400">
                <a:solidFill>
                  <a:schemeClr val="tx1"/>
                </a:solidFill>
              </a:rPr>
              <a:t>       </a:t>
            </a:r>
            <a:r>
              <a:rPr lang="en-US" altLang="zh-CN" sz="2400">
                <a:solidFill>
                  <a:srgbClr val="FF0000"/>
                </a:solidFill>
              </a:rPr>
              <a:t> </a:t>
            </a:r>
            <a:r>
              <a:rPr lang="zh-CN" altLang="en-US" sz="2400">
                <a:solidFill>
                  <a:srgbClr val="FF0000"/>
                </a:solidFill>
              </a:rPr>
              <a:t>促进休闲农业高质量发展，还要不断补齐农村短板。</a:t>
            </a:r>
            <a:r>
              <a:rPr lang="zh-CN" altLang="en-US" sz="2400">
                <a:solidFill>
                  <a:schemeClr val="tx1"/>
                </a:solidFill>
              </a:rPr>
              <a:t>水电路网等完备了，产业发展的后劲才能足。因此，各地应多算“长远账”，不断补齐农村基础设施和公共服务的短板，扎实推进农村人居环境整治。游客有了好体验，更多“头回客”才能变成“回头客”。休闲农业是创新创业的热土，离不开优良的发展环境，各地既要鼓励引导各类人才返乡创业，也要挖掘培育本土种地能手，有效解决他们用地、资金、市场方面的难题，以人才下乡带动资源下乡，破解资源要素瓶颈，进一步缩小城乡差距。</a:t>
            </a:r>
          </a:p>
          <a:p>
            <a:pPr marL="0" indent="0" algn="l">
              <a:buNone/>
            </a:pPr>
            <a:r>
              <a:rPr lang="en-US" altLang="zh-CN" sz="2400">
                <a:solidFill>
                  <a:schemeClr val="tx1"/>
                </a:solidFill>
              </a:rPr>
              <a:t>       </a:t>
            </a:r>
            <a:r>
              <a:rPr lang="zh-CN" altLang="en-US" sz="2400">
                <a:solidFill>
                  <a:schemeClr val="tx1"/>
                </a:solidFill>
              </a:rPr>
              <a:t>一业兴带动百业旺。多措并举、精心培育、久久为功，休闲农业一定能带动乡村产业发展壮大，让更多山清水秀、文明和谐、宜居宜业、欣欣向荣的美丽村庄出现在广袤大地上，助力实现农业强、农村美、农民富的目标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6955" y="283915"/>
            <a:ext cx="10969200" cy="705600"/>
          </a:xfrm>
        </p:spPr>
        <p:txBody>
          <a:bodyPr>
            <a:normAutofit fontScale="90000"/>
          </a:bodyPr>
          <a:lstStyle/>
          <a:p>
            <a:br>
              <a:rPr lang="zh-CN" altLang="en-US">
                <a:solidFill>
                  <a:srgbClr val="FF0000"/>
                </a:solidFill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经典习题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" y="1236980"/>
            <a:ext cx="11100435" cy="5012690"/>
          </a:xfrm>
        </p:spPr>
        <p:txBody>
          <a:bodyPr/>
          <a:lstStyle/>
          <a:p>
            <a:r>
              <a:rPr lang="zh-CN" altLang="en-US" sz="2000"/>
              <a:t>阅读下面的材料，根据要求写作。</a:t>
            </a:r>
          </a:p>
          <a:p>
            <a:r>
              <a:rPr lang="zh-CN" altLang="en-US" sz="2000"/>
              <a:t>材料一：记忆中的乡愁，是苍翠竹林中的驻足流连，是玩伴嬉戏的愉悦，是父母倚门唤儿的温暖，是邻里守望互助的温情……点点滴滴，融入骨血，伴我成长，难以忘怀。</a:t>
            </a:r>
          </a:p>
          <a:p>
            <a:r>
              <a:rPr lang="zh-CN" altLang="en-US" sz="2000"/>
              <a:t>材料二：杭侃先生在《永远的三峡》中写道：“多年以后回到我们家乡的时候，都希望能够看到小时候玩耍过的地方还遗留着什么东西，如果这些东西没有了，我们会有一种失落感，我们和原来的故乡就缺少了沟通的纽带。”</a:t>
            </a:r>
          </a:p>
          <a:p>
            <a:r>
              <a:rPr lang="zh-CN" altLang="en-US" sz="2000"/>
              <a:t>历史潮流无可阻挡。一边是匆匆从乡村撤退、全力融入城市的年轻一代，一边是国家振兴乡村战略的实施，不禁试问：处在“十字路口”的故园，未来将何去何从？请谈谈你的思考，写一篇不少于800字的议论文。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优秀例文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525" y="1546860"/>
            <a:ext cx="6100445" cy="47593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2400">
                <a:solidFill>
                  <a:srgbClr val="FF0000"/>
                </a:solidFill>
              </a:rPr>
              <a:t>守好乡愁才能留住根</a:t>
            </a:r>
          </a:p>
          <a:p>
            <a:pPr marL="0" indent="0" algn="l">
              <a:buNone/>
            </a:pPr>
            <a:r>
              <a:rPr lang="en-US" altLang="zh-CN" sz="2400">
                <a:solidFill>
                  <a:schemeClr val="tx1"/>
                </a:solidFill>
              </a:rPr>
              <a:t>       </a:t>
            </a:r>
            <a:r>
              <a:rPr lang="zh-CN" altLang="en-US" sz="2400">
                <a:solidFill>
                  <a:schemeClr val="tx1"/>
                </a:solidFill>
              </a:rPr>
              <a:t>最近，一组数据让人惊心：近15年来，中国传统村落锐减近92万个，并正以每天1.6个的速度持续递减。12月10日发布的《中国传统村落蓝皮书》则列出了传统村落保护的五大挑战，包括相关法律法规不完善、过度商业开发、“空心村”现象等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0340" y="1135380"/>
            <a:ext cx="5662295" cy="55822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优秀例文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2400">
                <a:solidFill>
                  <a:schemeClr val="tx1"/>
                </a:solidFill>
              </a:rPr>
              <a:t>      </a:t>
            </a:r>
            <a:r>
              <a:rPr sz="2400">
                <a:solidFill>
                  <a:srgbClr val="FF0000"/>
                </a:solidFill>
              </a:rPr>
              <a:t>保护乡村，留住乡愁。</a:t>
            </a:r>
            <a:r>
              <a:rPr sz="2400"/>
              <a:t>有人说，中国人往上数三代，多数来自农村，来自泥土。即使人在城市，也经常会遐想“暧暧远人村，依依墟里烟”的恬淡意境。然而现实中，为了保护古村落，却往往不得不与时间赛跑。有的村子年久失修；有的村民翻新住房，拆掉祖屋抹去壁画；有的全村外出务工，留下老儿童；有的地方把古村落当“摇钱树”，随意搭建破坏古貌……正如著名作家冯骥才所感叹的那样：“每座古村落都是一部厚重的书，不能没等我们去认真翻阅，就让这些古村落在城镇化的大潮中消失不见。”所以我们要保护乡村，留住乡愁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优秀例文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2400">
                <a:solidFill>
                  <a:schemeClr val="tx1"/>
                </a:solidFill>
              </a:rPr>
              <a:t>      </a:t>
            </a:r>
            <a:r>
              <a:rPr lang="en-US" altLang="zh-CN" sz="2400">
                <a:solidFill>
                  <a:srgbClr val="FF0000"/>
                </a:solidFill>
              </a:rPr>
              <a:t> </a:t>
            </a:r>
            <a:r>
              <a:rPr sz="2400">
                <a:solidFill>
                  <a:srgbClr val="FF0000"/>
                </a:solidFill>
              </a:rPr>
              <a:t>文明发展，离不开汲取乡村文化。</a:t>
            </a:r>
            <a:r>
              <a:rPr sz="2400"/>
              <a:t>对于发源于农耕文化的中华文明，村落可说有着至关重要的意义。从《汉书》所言“或久无害，稍筑室宅，遂成聚落”的自然萌生，到社会学家林耀华在《金翼》里所言“别忘了把种子埋进土里’的朴素信仰，村落承载着中华文明的物质基础、文化属性。在《乡土中国》中，费孝通写道：“从基层上看去，中国社会是乡土性的”。在这里，“乡土”并不是一个贬义的概念，而是千百年来农业社会发展特点的集大成。即使是今天，城镇化成为通往现代化的必由之路，当高楼大厦伸向天际之时，也离不开从历史文脉中吸纳地气。因而，保护村落、振兴乡村，就成了追索“从哪里来”的方式，也成为标记“向何处去”的注脚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优秀例文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lstStyle/>
          <a:p>
            <a:pPr algn="l"/>
            <a:r>
              <a:rPr lang="en-US" altLang="zh-CN" sz="2400">
                <a:solidFill>
                  <a:schemeClr val="tx1"/>
                </a:solidFill>
              </a:rPr>
              <a:t>      </a:t>
            </a:r>
            <a:r>
              <a:rPr lang="en-US" altLang="zh-CN" sz="2400">
                <a:solidFill>
                  <a:srgbClr val="FF0000"/>
                </a:solidFill>
              </a:rPr>
              <a:t> </a:t>
            </a:r>
            <a:r>
              <a:rPr sz="2400">
                <a:solidFill>
                  <a:srgbClr val="FF0000"/>
                </a:solidFill>
              </a:rPr>
              <a:t>建设美丽乡村，是我们的共同愿望。</a:t>
            </a:r>
            <a:r>
              <a:rPr sz="2400"/>
              <a:t>“看得见山，望得见水，记得住乡愁。”这是“城里人”和“村里人”共同的生活愿景，也是城镇化的目标所在。在云南古生村，习近平总书记称赞当地白族民居的庭院“记得住乡愁”，指出要注意乡土味道，保留乡村风貌；在湖北峒山村，习近平总书记强调，建设美丽乡村不是“涂脂抹粉”，不能大拆大建，特别是古村落要保护好……在党的十九大报告中，实施乡村振兴战略同科教兴国、人才强国、创新驱动一道，成为贯彻新发展理念的有机组成部分。</a:t>
            </a:r>
          </a:p>
          <a:p>
            <a:pPr algn="l"/>
            <a:r>
              <a:rPr lang="en-US" sz="2400"/>
              <a:t>        </a:t>
            </a:r>
            <a:r>
              <a:rPr sz="2400"/>
              <a:t>对当代青年来说，乡村是我们旅游胜地；对许多一辈子种田劳作的村民来说，村子就是他们的家;对拥挤在钢筋混凝土森林中的人们而言，乡村又何尝不是精神的归宿?村落不可能也不应该一成不变，只是，这样的变化不应是衰败，而应是成长。惟其如此，才能守护好我们的乡愁，留住我们的根。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912600" y="12407900"/>
            <a:ext cx="317500" cy="2286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7340" y="385445"/>
            <a:ext cx="11269980" cy="6265545"/>
          </a:xfrm>
        </p:spPr>
        <p:txBody>
          <a:bodyPr/>
          <a:lstStyle/>
          <a:p>
            <a:r>
              <a:rPr lang="zh-CN" altLang="en-US" sz="3200">
                <a:solidFill>
                  <a:srgbClr val="FF0000"/>
                </a:solidFill>
              </a:rPr>
              <a:t>热点事件</a:t>
            </a:r>
          </a:p>
          <a:p>
            <a:pPr marL="0" indent="0">
              <a:buNone/>
            </a:pPr>
            <a:endParaRPr lang="zh-CN" altLang="en-US" sz="3200"/>
          </a:p>
          <a:p>
            <a:pPr marL="0" indent="0">
              <a:buNone/>
            </a:pPr>
            <a:r>
              <a:rPr lang="zh-CN" altLang="en-US" sz="3200"/>
              <a:t> </a:t>
            </a:r>
            <a:r>
              <a:rPr lang="en-US" altLang="zh-CN" sz="3200"/>
              <a:t>      </a:t>
            </a:r>
            <a:r>
              <a:rPr lang="zh-CN" altLang="en-US" sz="3200">
                <a:solidFill>
                  <a:schemeClr val="tx1"/>
                </a:solidFill>
              </a:rPr>
              <a:t>六中全会是重大历史事件，也是高考命题焦点。前面整理了六中全会的综合资料，再整理全会热点话题乡村振兴，帮同学们高效备考，快速提分！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5980" y="4323080"/>
            <a:ext cx="4899660" cy="23926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357505"/>
            <a:ext cx="10968990" cy="956310"/>
          </a:xfrm>
        </p:spPr>
        <p:txBody>
          <a:bodyPr>
            <a:normAutofit fontScale="90000"/>
          </a:bodyPr>
          <a:lstStyle/>
          <a:p>
            <a:br>
              <a:rPr lang="zh-CN" altLang="en-US">
                <a:solidFill>
                  <a:srgbClr val="FF0000"/>
                </a:solidFill>
                <a:sym typeface="+mn-ea"/>
              </a:rPr>
            </a:br>
            <a:br>
              <a:rPr lang="zh-CN" altLang="en-US">
                <a:solidFill>
                  <a:srgbClr val="FF0000"/>
                </a:solidFill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 筋骨句</a:t>
            </a:r>
            <a:br>
              <a:rPr lang="zh-CN" altLang="en-US" b="1">
                <a:solidFill>
                  <a:srgbClr val="FF0000"/>
                </a:solidFill>
              </a:rPr>
            </a:br>
            <a:br>
              <a:rPr lang="zh-CN" altLang="en-US">
                <a:solidFill>
                  <a:srgbClr val="FF0000"/>
                </a:solidFill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1490345"/>
            <a:ext cx="11189335" cy="4759325"/>
          </a:xfrm>
        </p:spPr>
        <p:txBody>
          <a:bodyPr>
            <a:no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1</a:t>
            </a:r>
            <a:r>
              <a:rPr lang="en-US" altLang="zh-CN" sz="24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教育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是脱贫致富的治本之策。</a:t>
            </a:r>
          </a:p>
          <a:p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2</a:t>
            </a:r>
            <a:r>
              <a:rPr lang="en-US" altLang="zh-CN" sz="24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文化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是激励群众依靠勤劳双手和顽强意志脱贫致富、改变命运的重要精神力量。</a:t>
            </a:r>
          </a:p>
          <a:p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3</a:t>
            </a:r>
            <a:r>
              <a:rPr lang="en-US" altLang="zh-CN" sz="24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科技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创新是巩固拓展脱贫攻坚成果、推动乡村全面振兴的重要支撑。</a:t>
            </a:r>
          </a:p>
          <a:p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4</a:t>
            </a:r>
            <a:r>
              <a:rPr lang="en-US" altLang="zh-CN" sz="24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发挥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组织优势，凝聚“红色力量”。</a:t>
            </a:r>
          </a:p>
          <a:p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5</a:t>
            </a:r>
            <a:r>
              <a:rPr lang="en-US" altLang="zh-CN" sz="24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做好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产业衔接，增强“主体优势”。</a:t>
            </a:r>
          </a:p>
          <a:p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6</a:t>
            </a:r>
            <a:r>
              <a:rPr lang="en-US" altLang="zh-CN" sz="2400" b="1" smtClean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400" b="1" smtClean="0">
                <a:solidFill>
                  <a:schemeClr val="tx1"/>
                </a:solidFill>
                <a:sym typeface="+mn-ea"/>
              </a:rPr>
              <a:t>坚持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政策引领，发挥“驱动效应”。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5445" y="3938270"/>
            <a:ext cx="5365115" cy="29197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1480" y="0"/>
            <a:ext cx="4160520" cy="36880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357505"/>
            <a:ext cx="10968990" cy="956310"/>
          </a:xfrm>
        </p:spPr>
        <p:txBody>
          <a:bodyPr>
            <a:normAutofit fontScale="90000"/>
          </a:bodyPr>
          <a:lstStyle/>
          <a:p>
            <a:br>
              <a:rPr lang="zh-CN" altLang="en-US">
                <a:solidFill>
                  <a:srgbClr val="FF0000"/>
                </a:solidFill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高分金句</a:t>
            </a: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049655"/>
            <a:ext cx="11151235" cy="5672455"/>
          </a:xfrm>
        </p:spPr>
        <p:txBody>
          <a:bodyPr>
            <a:no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1.民族要复兴，乡村必振兴。</a:t>
            </a:r>
          </a:p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2.既要金山银山，也要绿水青山。</a:t>
            </a:r>
          </a:p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3.千年夙愿今梦圆，乡村振兴谱新篇。</a:t>
            </a:r>
          </a:p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4.在乡村振兴的田野上，书写新的人间奇迹。</a:t>
            </a:r>
          </a:p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5.到边疆去，到农村去，到祖国最需要的地方去。</a:t>
            </a:r>
          </a:p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6.人生不该只有城市的霓虹，也应该有乡村的月光。</a:t>
            </a:r>
          </a:p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7乡村治，则天下安。</a:t>
            </a:r>
          </a:p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8.乡村是中国的根脉，是国家大厦的基础。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357505"/>
            <a:ext cx="10968990" cy="956310"/>
          </a:xfrm>
        </p:spPr>
        <p:txBody>
          <a:bodyPr>
            <a:normAutofit fontScale="90000"/>
          </a:bodyPr>
          <a:lstStyle/>
          <a:p>
            <a:br>
              <a:rPr lang="zh-CN" altLang="en-US">
                <a:solidFill>
                  <a:srgbClr val="FF0000"/>
                </a:solidFill>
                <a:sym typeface="+mn-ea"/>
              </a:rPr>
            </a:br>
            <a:r>
              <a:rPr lang="zh-CN" altLang="en-US">
                <a:solidFill>
                  <a:srgbClr val="FF0000"/>
                </a:solidFill>
                <a:sym typeface="+mn-ea"/>
              </a:rPr>
              <a:t>满分题目</a:t>
            </a: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br>
              <a:rPr lang="zh-CN" altLang="en-US" b="1">
                <a:solidFill>
                  <a:srgbClr val="FF0000"/>
                </a:solidFill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665" y="1313815"/>
            <a:ext cx="8866505" cy="5266690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sym typeface="+mn-ea"/>
              </a:rPr>
              <a:t>《走出科技兴农以农富农之路》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sym typeface="+mn-ea"/>
              </a:rPr>
              <a:t>《巩固拓展脱贫成果，全面推进乡村振兴》 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sym typeface="+mn-ea"/>
              </a:rPr>
              <a:t>《夯实发展基础，绘就乡村振兴壮美画卷》</a:t>
            </a:r>
          </a:p>
          <a:p>
            <a:pPr algn="ctr"/>
            <a:r>
              <a:rPr lang="zh-CN" altLang="en-US" sz="3200" b="1">
                <a:solidFill>
                  <a:schemeClr val="bg1"/>
                </a:solidFill>
                <a:sym typeface="+mn-ea"/>
              </a:rPr>
              <a:t>《弘扬“新乡贤”文化 </a:t>
            </a:r>
            <a:r>
              <a:rPr lang="en-US" altLang="zh-CN" sz="3200" b="1">
                <a:solidFill>
                  <a:schemeClr val="bg1"/>
                </a:solidFill>
                <a:sym typeface="+mn-ea"/>
              </a:rPr>
              <a:t>  </a:t>
            </a:r>
            <a:r>
              <a:rPr lang="zh-CN" altLang="en-US" sz="3200" b="1">
                <a:solidFill>
                  <a:schemeClr val="bg1"/>
                </a:solidFill>
                <a:sym typeface="+mn-ea"/>
              </a:rPr>
              <a:t>助力乡村振兴战略》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6155" y="172155"/>
            <a:ext cx="10969200" cy="70560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满分时评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6225" y="877570"/>
            <a:ext cx="11638915" cy="593534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休闲农业打开乡村振兴新空间</a:t>
            </a:r>
          </a:p>
          <a:p>
            <a:pPr marL="0" indent="0" algn="ctr">
              <a:buNone/>
            </a:pPr>
            <a:r>
              <a:rPr lang="zh-CN" altLang="en-US" sz="2400">
                <a:solidFill>
                  <a:schemeClr val="tx1"/>
                </a:solidFill>
              </a:rPr>
              <a:t>王  浩</a:t>
            </a:r>
          </a:p>
          <a:p>
            <a:pPr algn="just"/>
            <a:r>
              <a:rPr lang="zh-CN" altLang="en-US" sz="2400" smtClean="0">
                <a:solidFill>
                  <a:schemeClr val="tx1"/>
                </a:solidFill>
              </a:rPr>
              <a:t>      农村</a:t>
            </a:r>
            <a:r>
              <a:rPr lang="zh-CN" altLang="en-US" sz="2400">
                <a:solidFill>
                  <a:schemeClr val="tx1"/>
                </a:solidFill>
              </a:rPr>
              <a:t>蕴含丰富的自然资源、文化资源、农业产业资源，只要精细挖掘，走好差异化路子，必能在一方土地中更好发展采摘观光、农事体验、科普培训、康养保健等产业，进一步发掘出更多新业态新模式，加快产业集聚发展。</a:t>
            </a:r>
          </a:p>
          <a:p>
            <a:pPr algn="just"/>
            <a:r>
              <a:rPr lang="zh-CN" altLang="en-US" sz="2400" smtClean="0">
                <a:solidFill>
                  <a:schemeClr val="tx1"/>
                </a:solidFill>
              </a:rPr>
              <a:t>      当前</a:t>
            </a:r>
            <a:r>
              <a:rPr lang="zh-CN" altLang="en-US" sz="2400">
                <a:solidFill>
                  <a:schemeClr val="tx1"/>
                </a:solidFill>
              </a:rPr>
              <a:t>，随着乡村振兴的全面推进，乡村美带动旅游旺，休闲农业快速发展。前不久，农业农村部发布首批60个全国休闲农业重点县（市、区）名单，并提出“十四五”时期将建设300个全国休闲农业重点县，以县域为单元整体推进休闲农业发展。</a:t>
            </a:r>
          </a:p>
          <a:p>
            <a:pPr algn="l"/>
            <a:endParaRPr lang="zh-CN" altLang="en-US" sz="240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满分时评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altLang="zh-CN" sz="2400">
                <a:solidFill>
                  <a:schemeClr val="tx1"/>
                </a:solidFill>
              </a:rPr>
              <a:t>        </a:t>
            </a:r>
            <a:r>
              <a:rPr lang="zh-CN" altLang="en-US" sz="2400">
                <a:solidFill>
                  <a:srgbClr val="FF0000"/>
                </a:solidFill>
              </a:rPr>
              <a:t>休闲农业在田野上拔节成长，折射出农村新产业、新业态加快发展的步伐。</a:t>
            </a:r>
            <a:r>
              <a:rPr lang="zh-CN" altLang="en-US" sz="2400">
                <a:solidFill>
                  <a:schemeClr val="tx1"/>
                </a:solidFill>
              </a:rPr>
              <a:t>在各地积极培育下，融合自然美、人文美、乡土美的“网红村”、打卡地纷纷涌现。在北京延庆，乡村旅游融入文化元素，并结合“冬奥”“世园”“长城”3张旅游金名片，助推乡村旅游提质升级与传统文化保护传承相融合；在广东广州从化区温泉镇南平村，依托好风光，村民吃上“生态饭”，种晚熟荔枝、开办民宿、打造康养基地，休闲农业成了富民产业，村集体年收入从30万元增加到150多万元。广袤田畴上的丰收场景、乡村小院里的别样乡情、农家餐桌上的特色美食、远离喧闹的好山好水，正成为越来越多人的心之所向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满分时评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altLang="zh-CN" sz="2400">
                <a:solidFill>
                  <a:schemeClr val="tx1"/>
                </a:solidFill>
              </a:rPr>
              <a:t>       </a:t>
            </a:r>
            <a:r>
              <a:rPr lang="en-US" altLang="zh-CN" sz="2400">
                <a:solidFill>
                  <a:srgbClr val="FF0000"/>
                </a:solidFill>
              </a:rPr>
              <a:t> </a:t>
            </a:r>
            <a:r>
              <a:rPr lang="zh-CN" altLang="en-US" sz="2400">
                <a:solidFill>
                  <a:srgbClr val="FF0000"/>
                </a:solidFill>
              </a:rPr>
              <a:t>休闲农业的蓬勃发展，不断打开乡村发展新空间，为全面推进乡村振兴注入新动能。</a:t>
            </a:r>
            <a:r>
              <a:rPr lang="zh-CN" altLang="en-US" sz="2400">
                <a:solidFill>
                  <a:schemeClr val="tx1"/>
                </a:solidFill>
              </a:rPr>
              <a:t>办农家乐、卖土特产，建观光体验基地，休闲农业实现了三产融合，延伸了产业链，延长了价值链，促进乡村产业兴旺。休闲农业对接产与销、打通城与乡，为乡村带来人才，在畅通城乡双向循环上大有作为。更重要的是，休闲农业拓宽了农民增收路径。过去深藏在大山里的农产品，不仅有了销路，还卖上好价钱。“沉睡”的农田、农房等资源被“唤醒”，种加销游娱一体化发展，让农民从“收一季”到“季季收”。以此次公布的首批全国休闲农业重点县为例，从事休闲农业的农民平均收入，明显高于全国农村居民人均可支配收入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56</Paragraphs>
  <Slides>16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0">
      <vt:lpstr>Arial</vt:lpstr>
      <vt:lpstr>微软雅黑</vt:lpstr>
      <vt:lpstr>Wingdings</vt:lpstr>
      <vt:lpstr>Office 主题​​</vt:lpstr>
      <vt:lpstr>2022高考热点素材</vt:lpstr>
      <vt:lpstr>PowerPoint Presentation</vt:lpstr>
      <vt:lpstr>PowerPoint Presentation</vt:lpstr>
      <vt:lpstr> 筋骨句</vt:lpstr>
      <vt:lpstr>高分金句</vt:lpstr>
      <vt:lpstr>满分题目</vt:lpstr>
      <vt:lpstr>满分时评</vt:lpstr>
      <vt:lpstr>满分时评</vt:lpstr>
      <vt:lpstr>满分时评</vt:lpstr>
      <vt:lpstr>满分时评</vt:lpstr>
      <vt:lpstr>满分时评</vt:lpstr>
      <vt:lpstr>经典习题</vt:lpstr>
      <vt:lpstr>优秀例文</vt:lpstr>
      <vt:lpstr>优秀例文</vt:lpstr>
      <vt:lpstr>优秀例文</vt:lpstr>
      <vt:lpstr>优秀例文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2021-11-15T13:35:40.517</cp:lastPrinted>
  <dcterms:created xsi:type="dcterms:W3CDTF">2021-11-15T13:35:40Z</dcterms:created>
  <dcterms:modified xsi:type="dcterms:W3CDTF">2021-11-15T05:35:41Z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