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328" r:id="rId5"/>
    <p:sldId id="258" r:id="rId6"/>
    <p:sldId id="268" r:id="rId7"/>
    <p:sldId id="270" r:id="rId8"/>
    <p:sldId id="580" r:id="rId9"/>
    <p:sldId id="271" r:id="rId10"/>
    <p:sldId id="582" r:id="rId11"/>
    <p:sldId id="570" r:id="rId12"/>
    <p:sldId id="571" r:id="rId13"/>
    <p:sldId id="583" r:id="rId14"/>
    <p:sldId id="572" r:id="rId15"/>
    <p:sldId id="573" r:id="rId16"/>
    <p:sldId id="584" r:id="rId17"/>
    <p:sldId id="316" r:id="rId18"/>
    <p:sldId id="569" r:id="rId19"/>
    <p:sldId id="585" r:id="rId20"/>
    <p:sldId id="309" r:id="rId21"/>
    <p:sldId id="586" r:id="rId22"/>
    <p:sldId id="526" r:id="rId23"/>
    <p:sldId id="529" r:id="rId24"/>
    <p:sldId id="530" r:id="rId25"/>
  </p:sldIdLst>
  <p:sldSz cx="12192000" cy="6858000"/>
  <p:notesSz cx="6858000" cy="9144000"/>
  <p:custDataLst>
    <p:tags r:id="rId26"/>
  </p:custDataLst>
  <p:defaultTextStyle>
    <a:defPPr>
      <a:defRPr lang="en-US"/>
    </a:defPPr>
    <a:lvl1pPr marL="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ill Sans MT" panose="020b0502020104020203" pitchFamily="34" charset="0"/>
        <a:ea typeface="Arial" panose="020b0604020202020204" pitchFamily="34" charset="0"/>
      </a:defRPr>
    </a:lvl1pPr>
    <a:lvl2pPr marL="4572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ill Sans MT" panose="020b0502020104020203" pitchFamily="34" charset="0"/>
        <a:ea typeface="Arial" panose="020b0604020202020204" pitchFamily="34" charset="0"/>
      </a:defRPr>
    </a:lvl2pPr>
    <a:lvl3pPr marL="9144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ill Sans MT" panose="020b0502020104020203" pitchFamily="34" charset="0"/>
        <a:ea typeface="Arial" panose="020b0604020202020204" pitchFamily="34" charset="0"/>
      </a:defRPr>
    </a:lvl3pPr>
    <a:lvl4pPr marL="13716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ill Sans MT" panose="020b0502020104020203" pitchFamily="34" charset="0"/>
        <a:ea typeface="Arial" panose="020b0604020202020204" pitchFamily="34" charset="0"/>
      </a:defRPr>
    </a:lvl4pPr>
    <a:lvl5pPr marL="1828800" indent="0" algn="l" defTabSz="4572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ill Sans MT" panose="020b0502020104020203" pitchFamily="34" charset="0"/>
        <a:ea typeface="Arial" panose="020b0604020202020204" pitchFamily="34" charset="0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 autoAdjust="0"/>
  </p:normalViewPr>
  <p:slideViewPr>
    <p:cSldViewPr>
      <p:cViewPr varScale="1">
        <p:scale>
          <a:sx n="78" d="100"/>
          <a:sy n="7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handoutMaster" Target="handoutMasters/handout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Microsoft YaHei UI" pitchFamily="34" charset="-122"/>
              <a:ea typeface="Microsoft YaHei UI" pitchFamily="34" charset="-122"/>
            </a:endParaRPr>
          </a:p>
        </p:txBody>
      </p:sp>
      <p:sp>
        <p:nvSpPr>
          <p:cNvPr id="1229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1E24032D-9ABC-47A8-9B73-99E14156AF44}" type="datetime1">
              <a:rPr lang="zh-CN" altLang="en-US" strike="noStrike" noProof="1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1">
              <a:latin typeface="Microsoft YaHei UI" pitchFamily="34" charset="-122"/>
              <a:ea typeface="Microsoft YaHei UI" pitchFamily="34" charset="-122"/>
            </a:endParaRPr>
          </a:p>
        </p:txBody>
      </p:sp>
      <p:sp>
        <p:nvSpPr>
          <p:cNvPr id="1229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Microsoft YaHei UI" pitchFamily="34" charset="-122"/>
              <a:ea typeface="Microsoft YaHei UI" pitchFamily="34" charset="-122"/>
            </a:endParaRPr>
          </a:p>
        </p:txBody>
      </p:sp>
      <p:sp>
        <p:nvSpPr>
          <p:cNvPr id="1229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7FDBCA23-E393-40D6-AE37-447DA6F26C02}" type="slidenum">
              <a:rPr lang="en-US" altLang="zh-CN" strike="noStrike" noProof="1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1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fontAlgn="auto"/>
            <a:endParaRPr lang="zh-CN" altLang="en-US" strike="noStrike" noProof="0"/>
          </a:p>
        </p:txBody>
      </p:sp>
      <p:sp>
        <p:nvSpPr>
          <p:cNvPr id="1331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fontAlgn="auto"/>
            <a:fld id="{FC0107CA-4135-4626-982C-0AF090F60014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1331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fontAlgn="auto"/>
            <a:endParaRPr lang="zh-CN" altLang="en-US" strike="noStrike" noProof="0"/>
          </a:p>
        </p:txBody>
      </p:sp>
      <p:sp>
        <p:nvSpPr>
          <p:cNvPr id="1331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fontAlgn="auto"/>
            <a:fld id="{73DA1C14-6B6D-464C-BE38-643D566ECF52}" type="slidenum">
              <a:rPr lang="en-US" altLang="zh-CN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1536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E7577397-CD29-4846-A0BB-C827BFFB366C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105476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596A06BE-DB5B-4F8F-AB1C-E8A1D101B964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10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9703689-D2CC-4EAD-8547-3B7A05EBC11E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11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107524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DA0707C6-A0F7-4FD1-814A-443E8C0990F6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12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109572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E5572BDF-605D-465C-9577-10C90ABDBB08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13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9703689-D2CC-4EAD-8547-3B7A05EBC11E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14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9874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7987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63558A5-6C3F-4E02-9AF3-A8C725A4DE0C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15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9703689-D2CC-4EAD-8547-3B7A05EBC11E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17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7168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250C6FB-F976-4A97-9557-CE5108EBD282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18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9703689-D2CC-4EAD-8547-3B7A05EBC11E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19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194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4DA83E7A-E5E0-4D77-B506-7DA42D8BAC86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2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215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A896E9DE-97FC-437F-9C9D-7076177D5BCC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3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256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26CE2FAB-67CF-47EC-BBD1-98ABAAF723D0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4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9703689-D2CC-4EAD-8547-3B7A05EBC11E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5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9703689-D2CC-4EAD-8547-3B7A05EBC11E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6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4301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7385AF7C-412E-439A-B2D9-B39E9F429C8A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7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19703689-D2CC-4EAD-8547-3B7A05EBC11E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8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/>
        </p:txBody>
      </p:sp>
      <p:sp>
        <p:nvSpPr>
          <p:cNvPr id="103428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r"/>
            <a:fld id="{845C940A-11A5-4336-A0AC-A63CBDB08C8C}" type="slidenum">
              <a:rPr lang="en-US" altLang="zh-CN" sz="1200">
                <a:latin typeface="Microsoft YaHei UI" pitchFamily="34" charset="-122"/>
                <a:ea typeface="Microsoft YaHei UI" pitchFamily="34" charset="-122"/>
              </a:rPr>
              <a:t>9</a:t>
            </a:fld>
            <a:endParaRPr lang="zh-CN" altLang="en-US" sz="1200">
              <a:latin typeface="Microsoft YaHei UI" pitchFamily="34" charset="-122"/>
              <a:ea typeface="Microsoft YaHei UI" pitchFamily="34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NULL" TargetMode="External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NULL" TargetMode="Ex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2050" name="直接连接符​​(S) 14"/>
          <p:cNvCxnSpPr/>
          <p:nvPr/>
        </p:nvCxnSpPr>
        <p:spPr>
          <a:xfrm>
            <a:off x="1778000" y="3529013"/>
            <a:ext cx="863600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77464" y="802298"/>
            <a:ext cx="8637073" cy="2541431"/>
          </a:xfrm>
        </p:spPr>
        <p:txBody>
          <a:bodyPr bIns="0" rtlCol="0" anchor="b">
            <a:normAutofit/>
          </a:bodyPr>
          <a:lstStyle>
            <a:lvl1pPr algn="l">
              <a:defRPr sz="6600"/>
            </a:lvl1pPr>
          </a:lstStyle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777464" y="3531204"/>
            <a:ext cx="8637072" cy="977621"/>
          </a:xfrm>
        </p:spPr>
        <p:txBody>
          <a:bodyPr tIns="91440" bIns="91440" rtlCol="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 fontAlgn="auto"/>
            <a:r>
              <a:rPr lang="zh-CN" altLang="en-US" strike="noStrike" noProof="0"/>
              <a:t>单击以编辑母版副标题样式</a:t>
            </a:r>
            <a:endParaRPr lang="zh-CN" altLang="en-US" strike="noStrike" noProof="0"/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10"/>
          </p:nvPr>
        </p:nvSpPr>
        <p:spPr>
          <a:xfrm>
            <a:off x="6913821" y="6370429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B6A0762B-05E6-4033-A216-F7C487E227F3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77464" y="6370430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>
  <p:cSld name="带标题的图片">
    <p:bg>
      <p:bgPr>
        <a:blipFill rotWithShape="0">
          <a:blip r:embed="rId3" r:link="rId2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组 7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3625" y="482600"/>
            <a:ext cx="4206875" cy="5376863"/>
          </a:xfrm>
          <a:prstGeom prst="rect">
            <a:avLst/>
          </a:prstGeom>
          <a:noFill/>
          <a:ln>
            <a:miter lim="800000"/>
          </a:ln>
        </p:spPr>
      </p:pic>
      <p:cxnSp>
        <p:nvCxnSpPr>
          <p:cNvPr id="11267" name="直接连接符​​(S) 30"/>
          <p:cNvCxnSpPr/>
          <p:nvPr/>
        </p:nvCxnSpPr>
        <p:spPr>
          <a:xfrm>
            <a:off x="1447800" y="3143250"/>
            <a:ext cx="552767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 fontAlgn="auto"/>
            <a:r>
              <a:rPr lang="zh-CN" altLang="en-US" strike="noStrike" noProof="0"/>
              <a:t>单击图标以添加图片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450329" y="3145992"/>
            <a:ext cx="5524404" cy="2003742"/>
          </a:xfrm>
        </p:spPr>
        <p:txBody>
          <a:bodyPr rtlCol="0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11270" name="日期占位符 4"/>
          <p:cNvSpPr>
            <a:spLocks noGrp="1"/>
          </p:cNvSpPr>
          <p:nvPr>
            <p:ph type="dt" sz="half" idx="10"/>
          </p:nvPr>
        </p:nvSpPr>
        <p:spPr>
          <a:xfrm>
            <a:off x="7236069" y="6332578"/>
            <a:ext cx="4315852" cy="3201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/>
            </a:lvl1pPr>
          </a:lstStyle>
          <a:p>
            <a:pPr rtl="0" fontAlgn="auto"/>
            <a:fld id="{018A3583-9734-4197-A423-65C862BB05EC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1127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447382" y="6332578"/>
            <a:ext cx="5541004" cy="32093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标题和内容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3074" name="直接连接符​​(S) 32"/>
          <p:cNvCxnSpPr/>
          <p:nvPr/>
        </p:nvCxnSpPr>
        <p:spPr>
          <a:xfrm>
            <a:off x="1292225" y="1485900"/>
            <a:ext cx="96075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 rtlCol="0" anchor="t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10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53FF9AA4-A225-425C-B1DC-99C9CF484C38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>
  <p:cSld name="节标题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4098" name="直接连接符 14"/>
          <p:cNvCxnSpPr/>
          <p:nvPr/>
        </p:nvCxnSpPr>
        <p:spPr>
          <a:xfrm>
            <a:off x="1781175" y="3805238"/>
            <a:ext cx="86296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4423" y="1756130"/>
            <a:ext cx="8643154" cy="1887950"/>
          </a:xfrm>
        </p:spPr>
        <p:txBody>
          <a:bodyPr rtlCol="0" anchor="b">
            <a:normAutofit/>
          </a:bodyPr>
          <a:lstStyle>
            <a:lvl1pPr algn="l">
              <a:defRPr sz="3600"/>
            </a:lvl1pPr>
          </a:lstStyle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780777" y="3806195"/>
            <a:ext cx="8630446" cy="1012929"/>
          </a:xfrm>
        </p:spPr>
        <p:txBody>
          <a:bodyPr tIns="91440" rtlCol="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4101" name="日期占位符 3"/>
          <p:cNvSpPr>
            <a:spLocks noGrp="1"/>
          </p:cNvSpPr>
          <p:nvPr>
            <p:ph type="dt" sz="half" idx="10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CF63D61D-19F1-45E2-8768-471CCDF95427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410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两栏内容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5122" name="直接连接符​​(S) 8"/>
          <p:cNvCxnSpPr/>
          <p:nvPr userDrawn="1"/>
        </p:nvCxnSpPr>
        <p:spPr>
          <a:xfrm>
            <a:off x="1292225" y="1485900"/>
            <a:ext cx="96075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292239" y="2161853"/>
            <a:ext cx="4645152" cy="3448595"/>
          </a:xfrm>
        </p:spPr>
        <p:txBody>
          <a:bodyPr rtlCol="0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58679" y="2168318"/>
            <a:ext cx="4645152" cy="3441520"/>
          </a:xfrm>
        </p:spPr>
        <p:txBody>
          <a:bodyPr rtlCol="0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5125" name="日期占位符 4"/>
          <p:cNvSpPr>
            <a:spLocks noGrp="1"/>
          </p:cNvSpPr>
          <p:nvPr>
            <p:ph type="dt" sz="half" idx="10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9D020296-E198-40B8-B0E8-193847819576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比较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6146" name="直接连接符​​(S) 10"/>
          <p:cNvCxnSpPr/>
          <p:nvPr userDrawn="1"/>
        </p:nvCxnSpPr>
        <p:spPr>
          <a:xfrm>
            <a:off x="1292225" y="1485900"/>
            <a:ext cx="96075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287315" y="1950795"/>
            <a:ext cx="4645152" cy="801943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287315" y="2755515"/>
            <a:ext cx="4645152" cy="2644457"/>
          </a:xfrm>
        </p:spPr>
        <p:txBody>
          <a:bodyPr rtlCol="0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52486" y="1954249"/>
            <a:ext cx="4645152" cy="802237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252486" y="2752737"/>
            <a:ext cx="4645152" cy="2637371"/>
          </a:xfrm>
        </p:spPr>
        <p:txBody>
          <a:bodyPr rtlCol="0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6149" name="日期占位符 6"/>
          <p:cNvSpPr>
            <a:spLocks noGrp="1"/>
          </p:cNvSpPr>
          <p:nvPr>
            <p:ph type="dt" sz="half" idx="10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1D2B2C30-77DF-40E9-9BB2-6FB90FDDF129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615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仅标题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7170" name="直接连接符​​(S) 6"/>
          <p:cNvCxnSpPr/>
          <p:nvPr userDrawn="1"/>
        </p:nvCxnSpPr>
        <p:spPr>
          <a:xfrm>
            <a:off x="1292225" y="1485900"/>
            <a:ext cx="96075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7173" name="日期占位符 2"/>
          <p:cNvSpPr>
            <a:spLocks noGrp="1"/>
          </p:cNvSpPr>
          <p:nvPr>
            <p:ph type="dt" sz="half" idx="10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0155F5BB-A6AD-4B1E-B65C-FFABEE38F6B5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717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>
  <p:cSld name="空白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6" name="日期占位符 1"/>
          <p:cNvSpPr>
            <a:spLocks noGrp="1"/>
          </p:cNvSpPr>
          <p:nvPr>
            <p:ph type="dt" sz="half" idx="10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D778A3C6-BD10-441C-B413-4A32BBD9452E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819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 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带题注的内容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9218" name="直接连接符​​(S) 8"/>
          <p:cNvCxnSpPr/>
          <p:nvPr userDrawn="1"/>
        </p:nvCxnSpPr>
        <p:spPr>
          <a:xfrm>
            <a:off x="1292225" y="1485900"/>
            <a:ext cx="96075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095246" y="1645522"/>
            <a:ext cx="5807176" cy="3840852"/>
          </a:xfrm>
        </p:spPr>
        <p:txBody>
          <a:bodyPr rtlCol="0" anchor="ctr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290909" y="1645522"/>
            <a:ext cx="3600000" cy="3836725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9221" name="日期占位符 4"/>
          <p:cNvSpPr>
            <a:spLocks noGrp="1"/>
          </p:cNvSpPr>
          <p:nvPr>
            <p:ph type="dt" sz="half" idx="10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C9AA3AD1-6BD0-40A9-87EA-27AB0D9EFE3D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内容和库 ">
    <p:bg>
      <p:bgPr>
        <a:blipFill rotWithShape="0">
          <a:blip r:embed="rId2" r:link="rId1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10242" name="直接连接符​​(S) 8"/>
          <p:cNvCxnSpPr/>
          <p:nvPr userDrawn="1"/>
        </p:nvCxnSpPr>
        <p:spPr>
          <a:xfrm>
            <a:off x="1292225" y="1485900"/>
            <a:ext cx="96075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243" name="直接连接符​​(S) 12"/>
          <p:cNvCxnSpPr/>
          <p:nvPr/>
        </p:nvCxnSpPr>
        <p:spPr>
          <a:xfrm flipH="1">
            <a:off x="4484688" y="5145088"/>
            <a:ext cx="0" cy="808037"/>
          </a:xfrm>
          <a:prstGeom prst="line">
            <a:avLst/>
          </a:prstGeom>
          <a:noFill/>
          <a:ln w="19050">
            <a:solidFill>
              <a:srgbClr val="B0A697"/>
            </a:solidFill>
            <a:miter lim="800000"/>
          </a:ln>
        </p:spPr>
      </p:cxnSp>
      <p:cxnSp>
        <p:nvCxnSpPr>
          <p:cNvPr id="10244" name="直接连接符​​(S) 13"/>
          <p:cNvCxnSpPr/>
          <p:nvPr/>
        </p:nvCxnSpPr>
        <p:spPr>
          <a:xfrm flipH="1">
            <a:off x="7758113" y="5145088"/>
            <a:ext cx="0" cy="808037"/>
          </a:xfrm>
          <a:prstGeom prst="line">
            <a:avLst/>
          </a:prstGeom>
          <a:noFill/>
          <a:ln w="19050">
            <a:solidFill>
              <a:srgbClr val="B0A697"/>
            </a:solidFill>
            <a:miter lim="800000"/>
          </a:ln>
        </p:spPr>
      </p:cxn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300394" y="3128470"/>
            <a:ext cx="3024000" cy="1906565"/>
          </a:xfrm>
        </p:spPr>
        <p:txBody>
          <a:bodyPr rtlCol="0" anchor="ctr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873638" y="5144980"/>
            <a:ext cx="3036438" cy="807405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8" name="内容占位符 2"/>
          <p:cNvSpPr>
            <a:spLocks noGrp="1"/>
          </p:cNvSpPr>
          <p:nvPr>
            <p:ph idx="12" hasCustomPrompt="1"/>
          </p:nvPr>
        </p:nvSpPr>
        <p:spPr>
          <a:xfrm>
            <a:off x="4602108" y="3128470"/>
            <a:ext cx="3024000" cy="1906565"/>
          </a:xfrm>
        </p:spPr>
        <p:txBody>
          <a:bodyPr rtlCol="0" anchor="ctr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10" name="内容占位符 2"/>
          <p:cNvSpPr>
            <a:spLocks noGrp="1"/>
          </p:cNvSpPr>
          <p:nvPr>
            <p:ph idx="13" hasCustomPrompt="1"/>
          </p:nvPr>
        </p:nvSpPr>
        <p:spPr>
          <a:xfrm>
            <a:off x="7873638" y="3128470"/>
            <a:ext cx="3024000" cy="1906565"/>
          </a:xfrm>
        </p:spPr>
        <p:txBody>
          <a:bodyPr rtlCol="0" anchor="ctr"/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14" hasCustomPrompt="1"/>
          </p:nvPr>
        </p:nvSpPr>
        <p:spPr>
          <a:xfrm>
            <a:off x="4595889" y="5144979"/>
            <a:ext cx="3036438" cy="807405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12" name="文本占位符 3"/>
          <p:cNvSpPr>
            <a:spLocks noGrp="1"/>
          </p:cNvSpPr>
          <p:nvPr>
            <p:ph type="body" sz="half" idx="15" hasCustomPrompt="1"/>
          </p:nvPr>
        </p:nvSpPr>
        <p:spPr>
          <a:xfrm>
            <a:off x="1306587" y="5144978"/>
            <a:ext cx="3036438" cy="807405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6" hasCustomPrompt="1"/>
          </p:nvPr>
        </p:nvSpPr>
        <p:spPr>
          <a:xfrm>
            <a:off x="1290908" y="1617663"/>
            <a:ext cx="9618391" cy="1336675"/>
          </a:xfrm>
        </p:spPr>
        <p:txBody>
          <a:bodyPr rtlCol="0">
            <a:noAutofit/>
          </a:bodyPr>
          <a:lstStyle/>
          <a:p>
            <a:pPr lvl="0" rtl="0" fontAlgn="auto"/>
            <a:r>
              <a:rPr lang="zh-CN" altLang="en-US" strike="noStrike" noProof="0"/>
              <a:t>编辑母版文本样式</a:t>
            </a:r>
            <a:endParaRPr lang="zh-CN" altLang="en-US" strike="noStrike" noProof="0"/>
          </a:p>
          <a:p>
            <a:pPr lvl="1" rtl="0" fontAlgn="auto"/>
            <a:r>
              <a:rPr lang="zh-CN" altLang="en-US" strike="noStrike" noProof="0"/>
              <a:t>第二级</a:t>
            </a:r>
            <a:endParaRPr lang="zh-CN" altLang="en-US" strike="noStrike" noProof="0"/>
          </a:p>
          <a:p>
            <a:pPr lvl="2" rtl="0" fontAlgn="auto"/>
            <a:r>
              <a:rPr lang="zh-CN" altLang="en-US" strike="noStrike" noProof="0"/>
              <a:t>第三级</a:t>
            </a:r>
            <a:endParaRPr lang="zh-CN" altLang="en-US" strike="noStrike" noProof="0"/>
          </a:p>
          <a:p>
            <a:pPr lvl="3" rtl="0" fontAlgn="auto"/>
            <a:r>
              <a:rPr lang="zh-CN" altLang="en-US" strike="noStrike" noProof="0"/>
              <a:t>第四级</a:t>
            </a:r>
            <a:endParaRPr lang="zh-CN" altLang="en-US" strike="noStrike" noProof="0"/>
          </a:p>
          <a:p>
            <a:pPr lvl="4" rtl="0" fontAlgn="auto"/>
            <a:r>
              <a:rPr lang="zh-CN" altLang="en-US" strike="noStrike" noProof="0"/>
              <a:t>第五级</a:t>
            </a:r>
            <a:endParaRPr lang="zh-CN" altLang="en-US" strike="noStrike" noProof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10247" name="日期占位符 4"/>
          <p:cNvSpPr>
            <a:spLocks noGrp="1"/>
          </p:cNvSpPr>
          <p:nvPr>
            <p:ph type="dt" sz="half" idx="17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fld id="{5F1E79D6-2DDD-4825-BE3E-2153E6F65763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10248" name="页脚占位符 5"/>
          <p:cNvSpPr>
            <a:spLocks noGrp="1"/>
          </p:cNvSpPr>
          <p:nvPr>
            <p:ph type="ftr" sz="quarter" idx="18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rtl="0"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</p:spTree>
  </p:cSld>
  <p:clrMapOvr>
    <a:masterClrMapping/>
  </p:clrMapOvr>
  <p:transition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3.png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4.png" /><Relationship Id="rId14" Type="http://schemas.openxmlformats.org/officeDocument/2006/relationships/image" Target="NULL" TargetMode="External" /><Relationship Id="rId15" Type="http://schemas.openxmlformats.org/officeDocument/2006/relationships/image" Target="../media/image1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5" r:link="rId14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长方形 7"/>
          <p:cNvSpPr/>
          <p:nvPr/>
        </p:nvSpPr>
        <p:spPr>
          <a:xfrm>
            <a:off x="0" y="2019300"/>
            <a:ext cx="12192000" cy="4106863"/>
          </a:xfrm>
          <a:prstGeom prst="rect">
            <a:avLst/>
          </a:prstGeom>
          <a:gradFill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/>
          </a:gradFill>
          <a:ln w="15875">
            <a:noFill/>
            <a:miter lim="800000"/>
          </a:ln>
        </p:spPr>
        <p:txBody>
          <a:bodyPr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027" name="图片 6"/>
          <p:cNvPicPr>
            <a:picLocks noChangeAspect="1"/>
          </p:cNvPicPr>
          <p:nvPr/>
        </p:nvPicPr>
        <p:blipFill>
          <a:blip r:embed="rId11"/>
          <a:srcRect b="-1561"/>
          <a:stretch>
            <a:fillRect/>
          </a:stretch>
        </p:blipFill>
        <p:spPr>
          <a:xfrm>
            <a:off x="0" y="6126163"/>
            <a:ext cx="12192000" cy="7429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8" name="标题占位符 1"/>
          <p:cNvSpPr>
            <a:spLocks noGrp="1"/>
          </p:cNvSpPr>
          <p:nvPr>
            <p:ph type="title" idx="4294967295"/>
          </p:nvPr>
        </p:nvSpPr>
        <p:spPr>
          <a:xfrm>
            <a:off x="1294363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 fontAlgn="auto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1029" name="文本占位符 2"/>
          <p:cNvSpPr>
            <a:spLocks noGrp="1"/>
          </p:cNvSpPr>
          <p:nvPr>
            <p:ph type="body" idx="1"/>
          </p:nvPr>
        </p:nvSpPr>
        <p:spPr>
          <a:xfrm>
            <a:off x="1293813" y="2016125"/>
            <a:ext cx="9604375" cy="3449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30" name="日期占位符 3"/>
          <p:cNvSpPr>
            <a:spLocks noGrp="1"/>
          </p:cNvSpPr>
          <p:nvPr>
            <p:ph type="dt" sz="half" idx="2"/>
          </p:nvPr>
        </p:nvSpPr>
        <p:spPr>
          <a:xfrm>
            <a:off x="7396923" y="6340793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fontAlgn="auto"/>
            <a:fld id="{05DF5F06-5DC6-4525-B55B-D8A8AD2464D7}" type="datetime1">
              <a:rPr lang="zh-CN" altLang="en-US" strike="noStrike" noProof="0" smtClean="0">
                <a:latin typeface="Microsoft YaHei UI" pitchFamily="34" charset="-122"/>
                <a:ea typeface="Microsoft YaHei UI" pitchFamily="34" charset="-122"/>
                <a:cs typeface="+mn-cs"/>
              </a:rPr>
              <a:t/>
            </a:fld>
            <a:endParaRPr lang="zh-CN" altLang="en-US" strike="noStrike" noProof="0"/>
          </a:p>
        </p:txBody>
      </p:sp>
      <p:sp>
        <p:nvSpPr>
          <p:cNvPr id="1031" name="页脚占位符 4"/>
          <p:cNvSpPr>
            <a:spLocks noGrp="1"/>
          </p:cNvSpPr>
          <p:nvPr>
            <p:ph type="ftr" sz="quarter" idx="3"/>
          </p:nvPr>
        </p:nvSpPr>
        <p:spPr>
          <a:xfrm>
            <a:off x="1294364" y="6339730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fontAlgn="auto"/>
            <a:r>
              <a:rPr lang="zh-CN" altLang="en-US" strike="noStrike" noProof="0">
                <a:latin typeface="Microsoft YaHei UI" pitchFamily="34" charset="-122"/>
                <a:ea typeface="Microsoft YaHei UI" pitchFamily="34" charset="-122"/>
                <a:cs typeface="+mn-cs"/>
              </a:rPr>
              <a:t>在此处添加页脚</a:t>
            </a:r>
            <a:endParaRPr lang="zh-CN" altLang="en-US" strike="noStrike" noProof="0"/>
          </a:p>
        </p:txBody>
      </p:sp>
      <p:cxnSp>
        <p:nvCxnSpPr>
          <p:cNvPr id="1032" name="直接连接符​​(S) 9"/>
          <p:cNvCxnSpPr/>
          <p:nvPr/>
        </p:nvCxnSpPr>
        <p:spPr>
          <a:xfrm>
            <a:off x="0" y="6127750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random/>
  </p:transition>
  <p:timing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200" b="0" i="0" u="none" kern="1200" cap="all" baseline="0">
          <a:solidFill>
            <a:schemeClr val="tx1"/>
          </a:solidFill>
          <a:effectLst/>
          <a:latin typeface="Microsoft YaHei UI" pitchFamily="34" charset="-122"/>
          <a:ea typeface="Microsoft YaHei UI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120000"/>
        </a:lnSpc>
        <a:spcBef>
          <a:spcPts val="1000"/>
        </a:spcBef>
        <a:spcAft>
          <a:spcPct val="0"/>
        </a:spcAft>
        <a:buClr>
          <a:schemeClr val="accent1"/>
        </a:buClr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Microsoft YaHei UI" pitchFamily="34" charset="-122"/>
          <a:ea typeface="Microsoft YaHei UI" pitchFamily="34" charset="-122"/>
          <a:cs typeface="+mn-cs"/>
        </a:defRPr>
      </a:lvl1pPr>
      <a:lvl2pPr marL="685800" indent="-228600" algn="l" defTabSz="914400" rtl="0" eaLnBrk="1" fontAlgn="base" latinLnBrk="0" hangingPunct="1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Tx/>
        <a:buFont typeface="Arial" panose="020b0604020202020204" pitchFamily="34" charset="0"/>
        <a:buChar char="•"/>
        <a:defRPr kumimoji="0" sz="1800" b="0" i="0" u="none" kern="1200" cap="none" baseline="0">
          <a:solidFill>
            <a:schemeClr val="tx1"/>
          </a:solidFill>
          <a:effectLst/>
          <a:latin typeface="Microsoft YaHei UI" pitchFamily="34" charset="-122"/>
          <a:ea typeface="Microsoft YaHei UI" pitchFamily="34" charset="-122"/>
          <a:cs typeface="+mn-cs"/>
        </a:defRPr>
      </a:lvl2pPr>
      <a:lvl3pPr marL="1143000" indent="-228600" algn="l" defTabSz="914400" rtl="0" eaLnBrk="1" fontAlgn="base" latinLnBrk="0" hangingPunct="1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Tx/>
        <a:buFont typeface="Arial" panose="020b0604020202020204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Microsoft YaHei UI" pitchFamily="34" charset="-122"/>
          <a:ea typeface="Microsoft YaHei UI" pitchFamily="34" charset="-122"/>
          <a:cs typeface="+mn-cs"/>
        </a:defRPr>
      </a:lvl3pPr>
      <a:lvl4pPr marL="1600200" indent="-228600" algn="l" defTabSz="914400" rtl="0" eaLnBrk="1" fontAlgn="base" latinLnBrk="0" hangingPunct="1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Tx/>
        <a:buFont typeface="Arial" panose="020b0604020202020204" pitchFamily="34" charset="0"/>
        <a:buChar char="•"/>
        <a:defRPr kumimoji="0" sz="1400" b="0" i="0" u="none" kern="1200" cap="none" baseline="0">
          <a:solidFill>
            <a:schemeClr val="tx1"/>
          </a:solidFill>
          <a:effectLst/>
          <a:latin typeface="Microsoft YaHei UI" pitchFamily="34" charset="-122"/>
          <a:ea typeface="Microsoft YaHei UI" pitchFamily="34" charset="-122"/>
          <a:cs typeface="+mn-cs"/>
        </a:defRPr>
      </a:lvl4pPr>
      <a:lvl5pPr marL="2057400" indent="-228600" algn="l" defTabSz="914400" rtl="0" eaLnBrk="1" fontAlgn="base" latinLnBrk="0" hangingPunct="1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Tx/>
        <a:buFont typeface="Arial" panose="020b0604020202020204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Microsoft YaHei UI" pitchFamily="34" charset="-122"/>
          <a:ea typeface="Microsoft YaHei UI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Tx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NULL" TargetMode="External" /><Relationship Id="rId4" Type="http://schemas.openxmlformats.org/officeDocument/2006/relationships/image" Target="../media/image5.jpeg" /><Relationship Id="rId5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audio" Target="../media/audio111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audio" Target="../media/audio111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audio" Target="../media/audio111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0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jpeg" /><Relationship Id="rId4" Type="http://schemas.openxmlformats.org/officeDocument/2006/relationships/image" Target="NULL" TargetMode="External" /><Relationship Id="rId5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NULL" TargetMode="External" /><Relationship Id="rId3" Type="http://schemas.openxmlformats.org/officeDocument/2006/relationships/image" Target="../media/image8.jpeg" /><Relationship Id="rId4" Type="http://schemas.openxmlformats.org/officeDocument/2006/relationships/audio" Target="../media/audio111.wav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NULL" TargetMode="External" /><Relationship Id="rId3" Type="http://schemas.openxmlformats.org/officeDocument/2006/relationships/image" Target="../media/image8.jpeg" /><Relationship Id="rId4" Type="http://schemas.openxmlformats.org/officeDocument/2006/relationships/audio" Target="../media/audio111.wav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NULL" TargetMode="External" /><Relationship Id="rId6" Type="http://schemas.openxmlformats.org/officeDocument/2006/relationships/image" Target="../media/image8.jpeg" /><Relationship Id="rId7" Type="http://schemas.openxmlformats.org/officeDocument/2006/relationships/audio" Target="../media/audio111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NULL" TargetMode="External" /><Relationship Id="rId4" Type="http://schemas.openxmlformats.org/officeDocument/2006/relationships/image" Target="../media/image9.jpeg" /><Relationship Id="rId5" Type="http://schemas.openxmlformats.org/officeDocument/2006/relationships/image" Target="../media/image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NULL" TargetMode="External" /><Relationship Id="rId4" Type="http://schemas.openxmlformats.org/officeDocument/2006/relationships/image" Target="../media/image8.jpeg" /><Relationship Id="rId5" Type="http://schemas.openxmlformats.org/officeDocument/2006/relationships/audio" Target="../media/audio111.wav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40" name="图片 14339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4341" name="图片 14340"/>
          <p:cNvPicPr/>
          <p:nvPr/>
        </p:nvPicPr>
        <p:blipFill>
          <a:blip r:embed="rId5"/>
          <a:stretch>
            <a:fillRect/>
          </a:stretch>
        </p:blipFill>
        <p:spPr>
          <a:xfrm>
            <a:off x="2012950" y="1393825"/>
            <a:ext cx="9755188" cy="2940050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sp>
        <p:nvSpPr>
          <p:cNvPr id="14342" name="矩形 14341"/>
          <p:cNvSpPr/>
          <p:nvPr/>
        </p:nvSpPr>
        <p:spPr>
          <a:xfrm>
            <a:off x="2951163" y="2135188"/>
            <a:ext cx="8266112" cy="1189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7200">
                <a:ea typeface="微软雅黑" panose="020b0503020204020204" pitchFamily="34" charset="-122"/>
              </a:rPr>
              <a:t>《</a:t>
            </a:r>
            <a:r>
              <a:rPr lang="zh-CN" altLang="en-US" sz="7200">
                <a:ea typeface="微软雅黑" panose="020b0503020204020204" pitchFamily="34" charset="-122"/>
              </a:rPr>
              <a:t>老子</a:t>
            </a:r>
            <a:r>
              <a:rPr lang="en-US" altLang="zh-CN" sz="7200">
                <a:ea typeface="微软雅黑" panose="020b0503020204020204" pitchFamily="34" charset="-122"/>
              </a:rPr>
              <a:t>》</a:t>
            </a:r>
            <a:r>
              <a:rPr lang="zh-CN" altLang="en-US" sz="7200">
                <a:ea typeface="微软雅黑" panose="020b0503020204020204" pitchFamily="34" charset="-122"/>
              </a:rPr>
              <a:t>八章</a:t>
            </a:r>
            <a:endParaRPr lang="zh-CN" altLang="en-US" sz="72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0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1225550" y="407988"/>
            <a:ext cx="9042400" cy="1049337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</a:ln>
          <a:effectLst/>
        </p:spPr>
        <p:txBody>
          <a:bodyPr rot="0" vert="horz" wrap="square" lIns="91440" tIns="45720" rIns="91440" bIns="45720" anchor="t" anchorCtr="0">
            <a:normAutofit fontScale="90000"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marL="0" marR="0" lvl="0" indent="0"/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第十五章  善为道者</a:t>
            </a: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</a:b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280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4451" name="内容占位符 2"/>
          <p:cNvSpPr>
            <a:spLocks noGrp="1"/>
          </p:cNvSpPr>
          <p:nvPr>
            <p:ph idx="4294967295"/>
          </p:nvPr>
        </p:nvSpPr>
        <p:spPr>
          <a:xfrm>
            <a:off x="432435" y="1338580"/>
            <a:ext cx="11326495" cy="136207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lnSpcReduction="10000"/>
          </a:bodyPr>
          <a:lstStyle>
            <a:lvl1pPr marL="228600" indent="-228600" algn="l" defTabSz="914400" rtl="0"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6858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11430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6002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20574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>
            <a:pPr marL="0" lvl="0"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  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涣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兮其若凌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释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；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敦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兮其若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朴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；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旷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兮其若谷；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混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兮其若浊；孰能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浊以静之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徐清，孰能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安以动之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徐生。保此道者，不欲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盈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。夫唯不盈，故能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蔽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而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新成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</a:t>
            </a:r>
            <a:endParaRPr lang="zh-CN" altLang="en-US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04452" name="内容占位符 2"/>
          <p:cNvSpPr>
            <a:spLocks noGrp="1"/>
          </p:cNvSpPr>
          <p:nvPr/>
        </p:nvSpPr>
        <p:spPr>
          <a:xfrm>
            <a:off x="292735" y="3128010"/>
            <a:ext cx="11910695" cy="3151505"/>
          </a:xfrm>
          <a:prstGeom prst="rect">
            <a:avLst/>
          </a:prstGeom>
        </p:spPr>
        <p:txBody>
          <a:bodyPr vert="horz" rtlCol="0"/>
          <a:lstStyle>
            <a:defPPr>
              <a:defRPr lang="en-US"/>
            </a:defPPr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译文：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他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温和可亲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啊，好像冰块缓缓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消融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；他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纯朴厚道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啊，好像没有经过加工的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木料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；他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旷远豁达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啊，好像深宽广的山谷；他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浑厚深沉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啊，好像幽深的浊水。谁能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在浑浊中安静下来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，慢慢澄清？谁能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在安静变动起来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，慢慢趋进？保持这个“道”的人，不会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自满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。正因为他从不自满，所以能够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去旧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而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更新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>
              <a:lnSpc>
                <a:spcPct val="140000"/>
              </a:lnSpc>
              <a:spcBef>
                <a:spcPts val="1000"/>
              </a:spcBef>
              <a:buClr>
                <a:schemeClr val="accent1"/>
              </a:buClr>
            </a:pP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104453" name="直接连接符 104452"/>
          <p:cNvCxnSpPr/>
          <p:nvPr/>
        </p:nvCxnSpPr>
        <p:spPr>
          <a:xfrm flipV="1">
            <a:off x="744538" y="2854325"/>
            <a:ext cx="10842625" cy="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5630" y="1058545"/>
            <a:ext cx="1089977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【解读】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老子称赞得道之人的“微妙玄通，深不可识”，是因为他们掌握了事物发展的普遍规律，懂得运用普遍规律来处理现实存在的具体事物。因得道之人具有良好的人格修养和心理素质，有很强的静定功夫。他们表面上清静无为，而实质上蕴藏着极大的潜能，他们极富创造性，只是不愿显山露水。他们静谧幽深，难以测识。因而得道之士的精神境界，要远远超出一般人所能理解的水平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标题 1"/>
          <p:cNvSpPr>
            <a:spLocks noGrp="1"/>
          </p:cNvSpPr>
          <p:nvPr>
            <p:ph type="title" idx="4294967295"/>
          </p:nvPr>
        </p:nvSpPr>
        <p:spPr>
          <a:xfrm>
            <a:off x="574040" y="358140"/>
            <a:ext cx="9603105" cy="675640"/>
          </a:xfrm>
          <a:prstGeom prst="rect">
            <a:avLst/>
          </a:prstGeom>
        </p:spPr>
        <p:txBody>
          <a:bodyPr lIns="91440" tIns="45720" rIns="91440" bIns="45720" rtlCol="0" anchor="t" anchorCtr="0">
            <a:normAutofit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marL="0" marR="0" lvl="0" indent="0"/>
            <a:r>
              <a:rPr lang="zh-CN" altLang="en-US" sz="3200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二十二章  曲则直</a:t>
            </a:r>
            <a:r>
              <a:rPr lang="zh-CN" altLang="en-US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endParaRPr lang="zh-CN" altLang="en-US"/>
          </a:p>
        </p:txBody>
      </p:sp>
      <p:sp>
        <p:nvSpPr>
          <p:cNvPr id="106499" name="内容占位符 2"/>
          <p:cNvSpPr>
            <a:spLocks noGrp="1"/>
          </p:cNvSpPr>
          <p:nvPr>
            <p:ph idx="4294967295"/>
          </p:nvPr>
        </p:nvSpPr>
        <p:spPr>
          <a:xfrm>
            <a:off x="721995" y="1033780"/>
            <a:ext cx="11470005" cy="222059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fontScale="25000"/>
          </a:bodyPr>
          <a:lstStyle>
            <a:lvl1pPr marL="228600" indent="-228600" algn="l" defTabSz="914400" rtl="0"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6858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11430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6002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20574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>
            <a:pPr marL="0" marR="0" lv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1200" spc="0">
                <a:solidFill>
                  <a:srgbClr val="000000"/>
                </a:solidFill>
              </a:rPr>
              <a:t>  </a:t>
            </a:r>
            <a:r>
              <a:rPr lang="zh-CN" altLang="en-US" sz="11200" spc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曲则全，</a:t>
            </a:r>
            <a:r>
              <a:rPr lang="zh-CN" altLang="en-US" sz="11200" spc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枉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则直，洼则盈，</a:t>
            </a:r>
            <a:r>
              <a:rPr lang="zh-CN" altLang="en-US" sz="11200" spc="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敝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则新，少则得，多则惑。是以圣人</a:t>
            </a:r>
            <a:r>
              <a:rPr lang="zh-CN" altLang="en-US" sz="11200" spc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执</a:t>
            </a:r>
            <a:r>
              <a:rPr lang="zh-CN" altLang="en-US" sz="11200" spc="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一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为天下</a:t>
            </a:r>
            <a:r>
              <a:rPr lang="zh-CN" altLang="en-US" sz="11200" spc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式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。不</a:t>
            </a:r>
            <a:r>
              <a:rPr lang="zh-CN" altLang="en-US" sz="11200" spc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自见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，故明；不</a:t>
            </a:r>
            <a:r>
              <a:rPr lang="zh-CN" altLang="en-US" sz="11200" spc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自是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，故彰</a:t>
            </a:r>
            <a:r>
              <a:rPr lang="en-US" altLang="zh-CN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﹔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不</a:t>
            </a:r>
            <a:r>
              <a:rPr lang="zh-CN" altLang="en-US" sz="11200" spc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自伐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，故有功</a:t>
            </a:r>
            <a:r>
              <a:rPr lang="en-US" altLang="zh-CN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﹔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不自</a:t>
            </a:r>
            <a:r>
              <a:rPr lang="zh-CN" altLang="en-US" sz="11200" spc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矜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，故</a:t>
            </a:r>
            <a:r>
              <a:rPr lang="zh-CN" altLang="en-US" sz="11200" spc="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长</a:t>
            </a:r>
            <a:r>
              <a:rPr lang="zh-CN" altLang="en-US" sz="11200" spc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</a:t>
            </a:r>
            <a:r>
              <a:rPr lang="zh-CN" altLang="en-US" sz="11200" spc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lang="zh-CN" altLang="en-US" sz="11200" spc="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  </a:t>
            </a:r>
            <a:endParaRPr lang="zh-CN" altLang="en-US" sz="11200" spc="0"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  <a:p>
            <a:pPr marL="0" marR="0" lvl="0" indent="0" eaLnBrk="0" hangingPunct="0">
              <a:lnSpc>
                <a:spcPct val="150000"/>
              </a:lnSpc>
              <a:buClrTx/>
              <a:buNone/>
            </a:pPr>
            <a:r>
              <a:rPr lang="zh-CN" altLang="en-US" sz="9600" spc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  </a:t>
            </a:r>
            <a:r>
              <a:rPr lang="zh-CN" altLang="en-US" sz="8800" spc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sym typeface="Calibri" panose="020f0502020204030204" pitchFamily="34" charset="0"/>
              </a:rPr>
              <a:t> </a:t>
            </a:r>
            <a:r>
              <a:rPr lang="zh-CN" altLang="en-US" sz="2400" spc="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  </a:t>
            </a:r>
            <a:endParaRPr lang="zh-CN" altLang="en-US" sz="700">
              <a:latin typeface="Gill Sans MT" panose="020b0502020104020203" pitchFamily="34" charset="0"/>
              <a:ea typeface="Arial" panose="020b0604020202020204" pitchFamily="34" charset="0"/>
              <a:sym typeface="Calibri" panose="020f0502020204030204" pitchFamily="34" charset="0"/>
            </a:endParaRPr>
          </a:p>
          <a:p>
            <a:pPr marL="0" marR="0" lvl="0" indent="0">
              <a:buNone/>
            </a:pPr>
            <a:endParaRPr lang="zh-CN" altLang="en-US" sz="700">
              <a:solidFill>
                <a:srgbClr val="000000"/>
              </a:solidFill>
            </a:endParaRPr>
          </a:p>
          <a:p>
            <a:pPr marL="0" marR="0" lvl="0" indent="0">
              <a:buNone/>
            </a:pPr>
            <a:endParaRPr lang="zh-CN" altLang="en-US" sz="700">
              <a:solidFill>
                <a:srgbClr val="000000"/>
              </a:solidFill>
            </a:endParaRPr>
          </a:p>
        </p:txBody>
      </p:sp>
      <p:sp>
        <p:nvSpPr>
          <p:cNvPr id="106500" name="内容占位符 2"/>
          <p:cNvSpPr>
            <a:spLocks noGrp="1"/>
          </p:cNvSpPr>
          <p:nvPr/>
        </p:nvSpPr>
        <p:spPr>
          <a:xfrm>
            <a:off x="574040" y="3359785"/>
            <a:ext cx="11237595" cy="2277745"/>
          </a:xfrm>
          <a:prstGeom prst="rect">
            <a:avLst/>
          </a:prstGeom>
        </p:spPr>
        <p:txBody>
          <a:bodyPr vert="horz" rtlCol="0">
            <a:normAutofit fontScale="25000"/>
          </a:bodyPr>
          <a:lstStyle>
            <a:defPPr>
              <a:defRPr lang="en-US"/>
            </a:defPPr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zh-CN" altLang="en-US" sz="9600" b="1">
                <a:ea typeface="微软雅黑" panose="020b0503020204020204" pitchFamily="34" charset="-122"/>
                <a:sym typeface="Calibri" panose="020f0502020204030204" pitchFamily="34" charset="0"/>
              </a:rPr>
              <a:t>     译文：</a:t>
            </a:r>
            <a:r>
              <a:rPr lang="zh-CN" altLang="en-US" sz="8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委屈</a:t>
            </a:r>
            <a:r>
              <a:rPr lang="zh-CN" altLang="en-US" sz="112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反而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能保全，</a:t>
            </a:r>
            <a:r>
              <a:rPr lang="zh-CN" altLang="en-US" sz="1120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屈就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反而能伸直，低洼反而能充盈，</a:t>
            </a:r>
            <a:r>
              <a:rPr lang="zh-CN" altLang="en-US" sz="1120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破旧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反而能更新，少取反而能多得，贪多反而会迷惑。因此，圣人坚</a:t>
            </a:r>
            <a:r>
              <a:rPr lang="zh-CN" altLang="en-US" sz="112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守这一原则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，把它作为天下事理的</a:t>
            </a:r>
            <a:r>
              <a:rPr lang="zh-CN" altLang="en-US" sz="1120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范式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。不</a:t>
            </a:r>
            <a:r>
              <a:rPr lang="zh-CN" altLang="en-US" sz="1120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自我显露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，反能显明；</a:t>
            </a:r>
            <a:r>
              <a:rPr lang="zh-CN" altLang="en-US" sz="1120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不自以为是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，反能能够彰显；不</a:t>
            </a:r>
            <a:r>
              <a:rPr lang="zh-CN" altLang="en-US" sz="1120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自我夸耀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，反能取得功劳；</a:t>
            </a:r>
            <a:r>
              <a:rPr lang="zh-CN" altLang="en-US" sz="11200">
                <a:solidFill>
                  <a:schemeClr val="accent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不自我骄傲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，所以才会</a:t>
            </a:r>
            <a:r>
              <a:rPr lang="zh-CN" altLang="en-US" sz="112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长久</a:t>
            </a:r>
            <a:r>
              <a:rPr lang="zh-CN" altLang="en-US" sz="112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</a:t>
            </a:r>
            <a:endParaRPr lang="zh-CN" altLang="en-US" sz="11200"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  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</a:pPr>
            <a:endParaRPr lang="zh-CN" altLang="en-US" sz="280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</a:pPr>
            <a:endParaRPr lang="zh-CN" altLang="en-US" sz="280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106501" name="直接连接符 106500"/>
          <p:cNvCxnSpPr/>
          <p:nvPr/>
        </p:nvCxnSpPr>
        <p:spPr>
          <a:xfrm flipV="1">
            <a:off x="744538" y="3195638"/>
            <a:ext cx="10842625" cy="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6" name="标题 1"/>
          <p:cNvSpPr>
            <a:spLocks noGrp="1"/>
          </p:cNvSpPr>
          <p:nvPr>
            <p:ph type="title" idx="4294967295"/>
          </p:nvPr>
        </p:nvSpPr>
        <p:spPr>
          <a:xfrm>
            <a:off x="705718" y="479399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fontScale="90000"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marL="0" marR="0" lvl="0" indent="0"/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    二十二章     曲则直</a:t>
            </a:r>
            <a:br>
              <a:rPr lang="zh-CN" altLang="en-US"/>
            </a:br>
            <a:r>
              <a:rPr lang="zh-CN" altLang="en-US" sz="2900"/>
              <a:t>  </a:t>
            </a:r>
            <a:br>
              <a:rPr lang="zh-CN" altLang="en-US" sz="2900"/>
            </a:br>
            <a:br>
              <a:rPr lang="zh-CN" altLang="en-US" sz="2900"/>
            </a:br>
            <a:endParaRPr lang="zh-CN" altLang="en-US" sz="2900"/>
          </a:p>
        </p:txBody>
      </p:sp>
      <p:sp>
        <p:nvSpPr>
          <p:cNvPr id="108547" name="内容占位符 2"/>
          <p:cNvSpPr>
            <a:spLocks noGrp="1"/>
          </p:cNvSpPr>
          <p:nvPr>
            <p:ph idx="4294967295"/>
          </p:nvPr>
        </p:nvSpPr>
        <p:spPr>
          <a:xfrm>
            <a:off x="1090930" y="1051560"/>
            <a:ext cx="10118725" cy="2200910"/>
          </a:xfrm>
          <a:prstGeom prst="rect">
            <a:avLst/>
          </a:prstGeom>
        </p:spPr>
        <p:txBody>
          <a:bodyPr lIns="91440" tIns="45720" rIns="91440" bIns="45720" rtlCol="0" anchor="t" anchorCtr="0">
            <a:normAutofit/>
          </a:bodyPr>
          <a:lstStyle>
            <a:lvl1pPr marL="228600" indent="-228600" algn="l" defTabSz="914400" rtl="0"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6858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11430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6002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20574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>
            <a:pPr marL="0" lvl="0" indent="0">
              <a:lnSpc>
                <a:spcPct val="14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夫</a:t>
            </a:r>
            <a:r>
              <a:rPr lang="zh-CN" altLang="en-US" sz="280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唯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不争，故天下莫能与之争。古之所谓“曲 则 全”者，岂虚言哉！</a:t>
            </a:r>
            <a:r>
              <a:rPr lang="zh-CN" altLang="en-US" sz="280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诚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全而</a:t>
            </a:r>
            <a:r>
              <a:rPr lang="zh-CN" altLang="en-US" sz="280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归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之。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pitchFamily="34" charset="0"/>
            </a:endParaRPr>
          </a:p>
          <a:p>
            <a:pPr marL="0" lvl="0" indent="0">
              <a:lnSpc>
                <a:spcPct val="140000"/>
              </a:lnSpc>
              <a:buFont typeface="Wingdings" panose="05000000000000000000" pitchFamily="2" charset="2"/>
              <a:buNone/>
            </a:pPr>
            <a:endParaRPr lang="zh-CN" altLang="en-US" sz="1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pitchFamily="34" charset="0"/>
            </a:endParaRPr>
          </a:p>
          <a:p>
            <a:pPr marL="0" lvl="0" indent="0">
              <a:lnSpc>
                <a:spcPct val="140000"/>
              </a:lnSpc>
              <a:buFont typeface="Wingdings" panose="05000000000000000000" pitchFamily="2" charset="2"/>
              <a:buNone/>
            </a:pPr>
            <a:r>
              <a:rPr lang="zh-CN" altLang="en-US" sz="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pitchFamily="34" charset="0"/>
              </a:rPr>
              <a:t>  </a:t>
            </a:r>
            <a:endParaRPr lang="zh-CN" altLang="en-US" sz="7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pitchFamily="34" charset="0"/>
            </a:endParaRPr>
          </a:p>
          <a:p>
            <a:pPr marL="0" lvl="0" indent="0">
              <a:lnSpc>
                <a:spcPct val="140000"/>
              </a:lnSpc>
              <a:buNone/>
            </a:pPr>
            <a:endParaRPr lang="zh-CN" altLang="en-US" sz="7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>
              <a:lnSpc>
                <a:spcPct val="140000"/>
              </a:lnSpc>
              <a:buNone/>
            </a:pPr>
            <a:endParaRPr lang="zh-CN" altLang="en-US" sz="7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8548" name="文本框 3"/>
          <p:cNvSpPr txBox="1"/>
          <p:nvPr/>
        </p:nvSpPr>
        <p:spPr>
          <a:xfrm>
            <a:off x="1061720" y="2891790"/>
            <a:ext cx="9730740" cy="2030095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marL="0" marR="0" lvl="0" indent="0" eaLnBrk="0" hangingPunct="0">
              <a:lnSpc>
                <a:spcPct val="150000"/>
              </a:lnSpc>
              <a:spcBef>
                <a:spcPts val="1000"/>
              </a:spcBef>
            </a:pPr>
            <a:r>
              <a:rPr lang="zh-CN" altLang="en-US" sz="2200">
                <a:latin typeface="仿宋" panose="02010609060101010101" charset="-122"/>
                <a:ea typeface="仿宋" panose="02010609060101010101" charset="-122"/>
                <a:sym typeface="Calibri" panose="020f0502020204030204" pitchFamily="34" charset="0"/>
              </a:rPr>
              <a:t> </a:t>
            </a:r>
            <a:r>
              <a:rPr lang="zh-CN" altLang="en-US" sz="2400">
                <a:latin typeface="仿宋" panose="02010609060101010101" charset="-122"/>
                <a:ea typeface="仿宋" panose="02010609060101010101" charset="-122"/>
                <a:sym typeface="Calibri" panose="020f0502020204030204" pitchFamily="34" charset="0"/>
              </a:rPr>
              <a:t>   </a:t>
            </a:r>
            <a:r>
              <a:rPr lang="zh-CN" altLang="en-US" sz="2800"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sz="2800" b="1">
                <a:ea typeface="微软雅黑" panose="020b0503020204020204" pitchFamily="34" charset="-122"/>
                <a:sym typeface="Calibri" panose="020f0502020204030204" pitchFamily="34" charset="0"/>
              </a:rPr>
              <a:t>译文：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正因为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不与人相争，所以天下没有人能与他相争。古时候所说的“委曲反而能保全”的话，怎么会是空话呢！它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确实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是能够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达到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</p:txBody>
      </p:sp>
      <p:cxnSp>
        <p:nvCxnSpPr>
          <p:cNvPr id="108550" name="直接连接符 108549"/>
          <p:cNvCxnSpPr/>
          <p:nvPr/>
        </p:nvCxnSpPr>
        <p:spPr>
          <a:xfrm>
            <a:off x="830263" y="2721928"/>
            <a:ext cx="10379075" cy="11112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5630" y="1058545"/>
            <a:ext cx="108997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【解读】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“木秀于林，风必摧之”和“塞翁失马，焉知非福”，反映了任何事物都存在对立统一的两个方面，本章则再次反映了老子的辩证思想，老子用“曲与全，枉与直，洼与盈，敝与新，少与得，多与惑”来阐述道顺其自然的理论。如“洼与盈”，“洼”就如同一只空杯，“盈”就如盛满水的杯子，也只有空杯子才能容纳更多的水。可普通人看问题却很片面，要么看不到深层内容，要么看不到相反的一面。可是圣人却能遵循和运用道，全面而深刻地认识事物的本质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标题 1"/>
          <p:cNvSpPr>
            <a:spLocks noGrp="1"/>
          </p:cNvSpPr>
          <p:nvPr>
            <p:ph type="title"/>
          </p:nvPr>
        </p:nvSpPr>
        <p:spPr>
          <a:xfrm>
            <a:off x="705718" y="357479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fontScale="90000"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3200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    二十七章  </a:t>
            </a:r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善行无迹</a:t>
            </a:r>
            <a:br>
              <a:rPr lang="zh-CN" altLang="en-US" sz="2900"/>
            </a:br>
            <a:br>
              <a:rPr lang="zh-CN" altLang="en-US" sz="2900"/>
            </a:br>
            <a:endParaRPr lang="zh-CN" altLang="en-US" sz="2900"/>
          </a:p>
        </p:txBody>
      </p:sp>
      <p:sp>
        <p:nvSpPr>
          <p:cNvPr id="78850" name="文本框 3"/>
          <p:cNvSpPr/>
          <p:nvPr/>
        </p:nvSpPr>
        <p:spPr>
          <a:xfrm>
            <a:off x="555625" y="1022350"/>
            <a:ext cx="10956925" cy="137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>
                <a:latin typeface="Verdana" panose="020b060403050404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     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善行无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辙迹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；善言无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瑕谪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；善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数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不用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筹策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；善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闭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无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关楗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而不可开；善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结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无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绳约</a:t>
            </a:r>
            <a:r>
              <a:rPr lang="zh-CN" altLang="en-US" sz="2800">
                <a:latin typeface="微软雅黑" panose="020b0503020204020204" pitchFamily="34" charset="-122"/>
                <a:ea typeface="楷体" panose="02010609060101010101" pitchFamily="49" charset="-122"/>
                <a:sym typeface="Calibri" panose="020f0502020204030204" pitchFamily="34" charset="0"/>
              </a:rPr>
              <a:t>而不可解。</a:t>
            </a:r>
            <a:endParaRPr lang="zh-CN" altLang="en-US" sz="2800">
              <a:ea typeface="楷体" panose="02010609060101010101" pitchFamily="49" charset="-122"/>
            </a:endParaRPr>
          </a:p>
        </p:txBody>
      </p:sp>
      <p:sp>
        <p:nvSpPr>
          <p:cNvPr id="78851" name="文本框 7"/>
          <p:cNvSpPr/>
          <p:nvPr/>
        </p:nvSpPr>
        <p:spPr>
          <a:xfrm>
            <a:off x="590550" y="3124200"/>
            <a:ext cx="11010900" cy="2016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 eaLnBrk="0" hangingPunct="0">
              <a:lnSpc>
                <a:spcPct val="150000"/>
              </a:lnSpc>
              <a:spcBef>
                <a:spcPts val="1000"/>
              </a:spcBef>
            </a:pPr>
            <a:r>
              <a:rPr lang="en-US" altLang="zh-CN" sz="24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   </a:t>
            </a:r>
            <a:r>
              <a:rPr lang="en-US" altLang="zh-CN" sz="2400">
                <a:latin typeface="仿宋" panose="02010609060101010101" charset="-122"/>
                <a:ea typeface="仿宋" panose="02010609060101010101" charset="-122"/>
                <a:sym typeface="Calibri" panose="020f0502020204030204" pitchFamily="34" charset="0"/>
              </a:rPr>
              <a:t>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译文：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善于行车的人，不留下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车痕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；善于说话的人，不会留下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瑕疵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；善于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计数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的人，用不着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计算器具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；善于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关闭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的人，不用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门栓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却让别人也打不开；善于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捆绑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的人，不使用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绳索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却让别人解不开。</a:t>
            </a:r>
            <a:r>
              <a:rPr lang="zh-CN" altLang="en-US" sz="280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 </a:t>
            </a:r>
            <a:endParaRPr lang="zh-CN" altLang="en-US" sz="280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</p:txBody>
      </p:sp>
      <p:cxnSp>
        <p:nvCxnSpPr>
          <p:cNvPr id="78853" name="直接连接符 78852"/>
          <p:cNvCxnSpPr/>
          <p:nvPr/>
        </p:nvCxnSpPr>
        <p:spPr>
          <a:xfrm>
            <a:off x="781050" y="2794000"/>
            <a:ext cx="10379075" cy="11113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8" name="内容占位符 1"/>
          <p:cNvSpPr>
            <a:spLocks noGrp="1"/>
          </p:cNvSpPr>
          <p:nvPr>
            <p:ph idx="1"/>
          </p:nvPr>
        </p:nvSpPr>
        <p:spPr>
          <a:xfrm>
            <a:off x="1097280" y="3272155"/>
            <a:ext cx="10805795" cy="3340735"/>
          </a:xfrm>
          <a:prstGeom prst="rect">
            <a:avLst/>
          </a:prstGeom>
        </p:spPr>
        <p:txBody>
          <a:bodyPr lIns="91440" tIns="45720" rIns="91440" bIns="45720" rtlCol="0" anchor="t" anchorCtr="0">
            <a:normAutofit/>
          </a:bodyPr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>
              <a:buNone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sym typeface="Calibri" panose="020f0502020204030204" pitchFamily="34" charset="0"/>
              </a:rPr>
              <a:t>    </a:t>
            </a:r>
            <a:r>
              <a:rPr lang="zh-CN" altLang="en-US" sz="2800" spc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译文：</a:t>
            </a:r>
            <a:r>
              <a:rPr lang="zh-CN" altLang="en-US" sz="2800" spc="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因此圣人善于救助别人，所以没有被遗弃的人；经常善于利用所有的物体，所以不会有被废弃的物品。这就叫做</a:t>
            </a:r>
            <a:r>
              <a:rPr lang="zh-CN" altLang="en-US" sz="2800" spc="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内心藏着聪明与智慧</a:t>
            </a:r>
            <a:r>
              <a:rPr lang="zh-CN" altLang="en-US" sz="2800" spc="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。所以，善人是</a:t>
            </a:r>
            <a:r>
              <a:rPr lang="zh-CN" altLang="en-US" sz="2800" spc="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恶人</a:t>
            </a:r>
            <a:r>
              <a:rPr lang="zh-CN" altLang="en-US" sz="2800" spc="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的老师，而恶人是善人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借鉴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的对象。对自己的老师不尊重，不珍惜他人的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借鉴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，虽然自以为聪明，其实是大糊涂。这就是所说的精要微妙的道理。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  <a:p>
            <a:pPr marL="228600" marR="0" lvl="0" indent="-228600"/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0899" name="标题 2"/>
          <p:cNvSpPr>
            <a:spLocks noGrp="1"/>
          </p:cNvSpPr>
          <p:nvPr>
            <p:ph type="title"/>
          </p:nvPr>
        </p:nvSpPr>
        <p:spPr>
          <a:xfrm>
            <a:off x="614913" y="318109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3200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     二十七章  </a:t>
            </a:r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善行无迹</a:t>
            </a:r>
            <a:br>
              <a:rPr lang="zh-CN" altLang="en-US">
                <a:sym typeface="Arial" panose="020b0604020202020204" pitchFamily="34" charset="0"/>
              </a:rPr>
            </a:br>
            <a:endParaRPr lang="zh-CN" altLang="en-US"/>
          </a:p>
        </p:txBody>
      </p:sp>
      <p:sp>
        <p:nvSpPr>
          <p:cNvPr id="80900" name="文本框 3"/>
          <p:cNvSpPr txBox="1"/>
          <p:nvPr/>
        </p:nvSpPr>
        <p:spPr>
          <a:xfrm>
            <a:off x="1014095" y="995045"/>
            <a:ext cx="1032827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trike="noStrike" kern="0" noProof="0" smtClean="0">
                <a:ln>
                  <a:noFill/>
                </a:ln>
                <a:uLnTx/>
                <a:uFillTx/>
                <a:latin typeface="Verdana" panose="020b0604030504040204" pitchFamily="34" charset="0"/>
                <a:ea typeface="+mn-ea"/>
                <a:cs typeface="+mn-cs"/>
                <a:sym typeface="Calibri" panose="020f0502020204030204" pitchFamily="34" charset="0"/>
              </a:rPr>
              <a:t>   </a:t>
            </a:r>
            <a:r>
              <a:rPr lang="en-US" altLang="zh-CN" sz="2400" strike="noStrike" kern="0" noProof="0" smtClean="0">
                <a:ln>
                  <a:noFill/>
                </a:ln>
                <a:uLnTx/>
                <a:uFillTx/>
                <a:latin typeface="Verdana" panose="020b0604030504040204" pitchFamily="34" charset="0"/>
                <a:ea typeface="+mn-ea"/>
                <a:cs typeface="+mn-cs"/>
                <a:sym typeface="Calibri" panose="020f0502020204030204" pitchFamily="34" charset="0"/>
              </a:rPr>
              <a:t>    </a:t>
            </a:r>
            <a:r>
              <a:rPr lang="zh-CN" altLang="en-US" sz="28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是以圣人常善救人，故无弃人；常善救物，故无弃物。是谓</a:t>
            </a:r>
            <a:r>
              <a:rPr lang="zh-CN" altLang="en-US" sz="2800" u="sng" strike="noStrike" noProof="1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袭</a:t>
            </a:r>
            <a:r>
              <a:rPr lang="zh-CN" altLang="en-US" sz="2800" strike="noStrike" noProof="1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明</a:t>
            </a:r>
            <a:r>
              <a:rPr lang="zh-CN" altLang="en-US" sz="28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。</a:t>
            </a:r>
            <a:r>
              <a:rPr lang="zh-CN" altLang="en-US" sz="2800" strike="noStrike" kern="0" noProof="0" smtClean="0">
                <a:ln>
                  <a:noFill/>
                </a:ln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故善人者，</a:t>
            </a:r>
            <a:r>
              <a:rPr lang="zh-CN" altLang="en-US" sz="2800" strike="noStrike" kern="0" noProof="0" smtClean="0">
                <a:ln>
                  <a:noFill/>
                </a:ln>
                <a:solidFill>
                  <a:srgbClr val="B71E42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不善人</a:t>
            </a:r>
            <a:r>
              <a:rPr lang="zh-CN" altLang="en-US" sz="2800" strike="noStrike" kern="0" noProof="0" smtClean="0">
                <a:ln>
                  <a:noFill/>
                </a:ln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之师；不善人者，善人之</a:t>
            </a:r>
            <a:r>
              <a:rPr lang="zh-CN" altLang="en-US" sz="2800" strike="noStrike" kern="0" noProof="0" smtClean="0">
                <a:ln>
                  <a:noFill/>
                </a:ln>
                <a:solidFill>
                  <a:srgbClr val="B71E42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资</a:t>
            </a:r>
            <a:r>
              <a:rPr lang="zh-CN" altLang="en-US" sz="2800" strike="noStrike" kern="0" noProof="0" smtClean="0">
                <a:ln>
                  <a:noFill/>
                </a:ln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。不贵其师，不爱其</a:t>
            </a:r>
            <a:r>
              <a:rPr lang="zh-CN" altLang="en-US" sz="2800" strike="noStrike" kern="0" noProof="0" smtClean="0">
                <a:ln>
                  <a:noFill/>
                </a:ln>
                <a:solidFill>
                  <a:srgbClr val="B71E42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资</a:t>
            </a:r>
            <a:r>
              <a:rPr lang="zh-CN" altLang="en-US" sz="2800" strike="noStrike" kern="0" noProof="0" smtClean="0">
                <a:ln>
                  <a:noFill/>
                </a:ln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，虽智大迷，是谓要妙。</a:t>
            </a:r>
            <a:endParaRPr lang="zh-CN" altLang="en-US" sz="2800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  <p:cxnSp>
        <p:nvCxnSpPr>
          <p:cNvPr id="80901" name="直接连接符 80900"/>
          <p:cNvCxnSpPr/>
          <p:nvPr/>
        </p:nvCxnSpPr>
        <p:spPr>
          <a:xfrm>
            <a:off x="1085850" y="3109913"/>
            <a:ext cx="10379075" cy="11112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5630" y="1058545"/>
            <a:ext cx="108997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【解读】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在本章中，老子提出了“五善”，即善行、善言、善数、善闭、善结，这五善都是合乎大道的，人们只有达到上面所说的五善的境界，才能像庖丁解牛那样行动自如。自然事物的价值与人类的价值相似，完全取决于人类的发现和运用。这里需要一个前提，即人类都能用科学家的眼光看清自身存在的意义。当人类一旦发现自己存在的真正意义与价值时，就可以从一切耻辱的动机与行为中解放出来，并将自己投身到世界的活动中去，尽情地观赏这个无限奇妙的宇宙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7" name="标题 1"/>
          <p:cNvSpPr>
            <a:spLocks noGrp="1"/>
          </p:cNvSpPr>
          <p:nvPr>
            <p:ph type="title"/>
          </p:nvPr>
        </p:nvSpPr>
        <p:spPr>
          <a:xfrm>
            <a:off x="706353" y="367639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2800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八十一章  信</a:t>
            </a:r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言不美</a:t>
            </a:r>
            <a:br>
              <a:rPr lang="zh-CN" altLang="en-US" sz="2800"/>
            </a:br>
            <a:endParaRPr lang="zh-CN" altLang="en-US" sz="2800"/>
          </a:p>
        </p:txBody>
      </p:sp>
      <p:sp>
        <p:nvSpPr>
          <p:cNvPr id="70658" name="内容占位符 2"/>
          <p:cNvSpPr>
            <a:spLocks noGrp="1"/>
          </p:cNvSpPr>
          <p:nvPr>
            <p:ph idx="1"/>
          </p:nvPr>
        </p:nvSpPr>
        <p:spPr>
          <a:xfrm>
            <a:off x="706438" y="1155700"/>
            <a:ext cx="3932237" cy="4567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hangingPunct="0">
              <a:lnSpc>
                <a:spcPct val="130000"/>
              </a:lnSpc>
              <a:buClrTx/>
              <a:buNone/>
            </a:pPr>
            <a:r>
              <a:rPr lang="zh-CN" altLang="en-US" sz="2800">
                <a:solidFill>
                  <a:srgbClr val="000000"/>
                </a:solidFill>
              </a:rPr>
              <a:t> 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70659" name="文本框 6"/>
          <p:cNvSpPr/>
          <p:nvPr/>
        </p:nvSpPr>
        <p:spPr>
          <a:xfrm>
            <a:off x="606425" y="3182938"/>
            <a:ext cx="11485563" cy="3298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 eaLnBrk="0" hangingPunct="0">
              <a:lnSpc>
                <a:spcPct val="150000"/>
              </a:lnSpc>
              <a:spcBef>
                <a:spcPts val="1000"/>
              </a:spcBef>
              <a:buFont typeface="Arial"/>
            </a:pPr>
            <a:r>
              <a:rPr lang="en-US" alt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译文：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真实的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言辞不华美，华美的言辞不真实。善良的人不会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花言巧语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，花言巧语的人的人不善良。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真正智慧的人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见闻未必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广博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，见闻广博的人未必有真正智慧。圣人不会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占有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帮助别人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之后自己更充实，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给予别人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之后自己更丰富。自然的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法则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，是利物而不害物；圣人的法则，是</a:t>
            </a:r>
            <a:r>
              <a:rPr lang="zh-CN" altLang="en-US" sz="2800">
                <a:solidFill>
                  <a:srgbClr val="B71E4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帮助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而不争夺。</a:t>
            </a:r>
            <a:endParaRPr lang="zh-CN" altLang="en-US" sz="280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0660" name="文本框 3"/>
          <p:cNvSpPr/>
          <p:nvPr/>
        </p:nvSpPr>
        <p:spPr>
          <a:xfrm>
            <a:off x="655638" y="942975"/>
            <a:ext cx="10661650" cy="2016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言不美，美言不信。 善者不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辩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，辩者不善。 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知者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，博者不知。圣人不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，既以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为人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己愈有，既以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与人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己愈多。 天之</a:t>
            </a:r>
            <a:r>
              <a:rPr lang="zh-CN" altLang="en-US" sz="28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，利而不害；圣人之道，为而不争。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662" name="直接连接符 70661"/>
          <p:cNvCxnSpPr/>
          <p:nvPr/>
        </p:nvCxnSpPr>
        <p:spPr>
          <a:xfrm>
            <a:off x="830263" y="3086100"/>
            <a:ext cx="10379075" cy="11113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5630" y="1058545"/>
            <a:ext cx="1089977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【解读】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这一章的内容可以分为两部分：前半部分讲“言”和“知”。老子认为，真诚的言论听起来并不美，也不够雄辩。真正有智慧的人不一定知识广博，但是他们一定能抓住人道的根本。后半部分讲天的法则是“利而不害”。圣人效法天道，只做对他人有利的事情，而不做与人争利的事情。圣人表面上看起来与常人无异，其实他们的境界是高深而幽远的，常人又怎么能与他们相比呢？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5" r:link="rId4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675873" y="409549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3200" spc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老子其人</a:t>
            </a:r>
            <a:endParaRPr lang="zh-CN" altLang="en-US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635000" y="1697038"/>
            <a:ext cx="7346950" cy="4770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老子，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姓李名耳，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字聃，一字伯阳，或曰谥伯阳。春秋末期人，出生于楚国苦(hù)县，曾担任“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周守藏室之史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”。中国古代思想家、哲学家、文学家和史学家，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道家学派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创始人和主要代表人物，与庄子并称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“老庄”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。后被道教尊为始祖，称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“太上老君”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。在唐朝，被追认为李姓始祖。曾被列为世界文化名人，世界百位历史名人之一。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椭圆 7"/>
          <p:cNvSpPr/>
          <p:nvPr/>
        </p:nvSpPr>
        <p:spPr>
          <a:xfrm>
            <a:off x="8070850" y="1630363"/>
            <a:ext cx="3819525" cy="3881437"/>
          </a:xfrm>
          <a:prstGeom prst="ellipse">
            <a:avLst/>
          </a:prstGeom>
          <a:blipFill rotWithShape="1">
            <a:blip r:embed="rId3">
              <a:alphaModFix amt="48999"/>
            </a:blip>
            <a:stretch>
              <a:fillRect/>
            </a:stretch>
          </a:blipFill>
          <a:ln w="22225">
            <a:noFill/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3" r:link="rId2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5" name="内容占位符 1"/>
          <p:cNvSpPr>
            <a:spLocks noGrp="1"/>
          </p:cNvSpPr>
          <p:nvPr>
            <p:ph idx="1"/>
          </p:nvPr>
        </p:nvSpPr>
        <p:spPr>
          <a:xfrm>
            <a:off x="1157288" y="1196975"/>
            <a:ext cx="9883775" cy="4354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哲学意义：</a:t>
            </a:r>
            <a:endParaRPr lang="zh-CN" altLang="en-US" sz="280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>
              <a:lnSpc>
                <a:spcPct val="135000"/>
              </a:lnSpc>
              <a:buNone/>
            </a:pPr>
            <a:r>
              <a:rPr lang="zh-CN" altLang="en-US" sz="2800"/>
              <a:t>      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老子哲学虽然不是完美的，但是当一般哲学关注外部世界，把人放在社会伦理框架中规范人的时候，而老子的“道”发出了人的内在生命的呼声，他企图突破个我的局限，将个我从现实世界的拘泥中超拔出来，将人的精神生命不断地向上推展，以与宇宙精神相契合，来把握人的存在，提升人的存在，这是非常宝贵的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98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98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3" r:link="rId2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3" name="内容占位符 1"/>
          <p:cNvSpPr>
            <a:spLocks noGrp="1"/>
          </p:cNvSpPr>
          <p:nvPr>
            <p:ph idx="1"/>
          </p:nvPr>
        </p:nvSpPr>
        <p:spPr>
          <a:xfrm>
            <a:off x="661670" y="1554480"/>
            <a:ext cx="11431905" cy="4911090"/>
          </a:xfrm>
          <a:prstGeom prst="rect">
            <a:avLst/>
          </a:prstGeom>
        </p:spPr>
        <p:txBody>
          <a:bodyPr lIns="91440" tIns="45720" rIns="91440" bIns="45720" rtlCol="0" anchor="t" anchorCtr="0">
            <a:normAutofit lnSpcReduction="20000"/>
          </a:bodyPr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共同理想：疗救社会，使之恢复正常的秩序。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>
              <a:lnSpc>
                <a:spcPct val="100000"/>
              </a:lnSpc>
              <a:buNone/>
            </a:pPr>
            <a:r>
              <a:rPr lang="zh-CN" altLang="en-US"/>
              <a:t>  </a:t>
            </a:r>
            <a:r>
              <a:rPr lang="zh-CN" altLang="en-US" sz="2400"/>
              <a:t>  </a:t>
            </a:r>
            <a:r>
              <a:rPr lang="zh-CN" altLang="en-US" sz="2800"/>
              <a:t>儒家加法：</a:t>
            </a:r>
            <a:endParaRPr lang="zh-CN" altLang="en-US" sz="2400"/>
          </a:p>
          <a:p>
            <a:pPr lvl="0">
              <a:lnSpc>
                <a:spcPct val="100000"/>
              </a:lnSpc>
              <a:buNone/>
            </a:pPr>
            <a:r>
              <a:rPr lang="zh-CN" altLang="en-US" sz="2400"/>
              <a:t>     </a:t>
            </a:r>
            <a:endParaRPr lang="zh-CN" altLang="en-US" sz="2400"/>
          </a:p>
          <a:p>
            <a:pPr lvl="0">
              <a:lnSpc>
                <a:spcPct val="100000"/>
              </a:lnSpc>
              <a:buNone/>
            </a:pPr>
            <a:r>
              <a:rPr lang="zh-CN" altLang="en-US" sz="2400"/>
              <a:t> </a:t>
            </a:r>
            <a:r>
              <a:rPr lang="zh-CN" altLang="en-US" sz="2800"/>
              <a:t>  </a:t>
            </a:r>
            <a:r>
              <a:rPr lang="zh-CN" altLang="en-US" sz="2400">
                <a:sym typeface="Arial" panose="020b0604020202020204" pitchFamily="34" charset="0"/>
              </a:rPr>
              <a:t>        </a:t>
            </a:r>
            <a:endParaRPr lang="zh-CN" altLang="en-US" sz="2400"/>
          </a:p>
          <a:p>
            <a:pPr lvl="0">
              <a:lnSpc>
                <a:spcPct val="100000"/>
              </a:lnSpc>
              <a:buNone/>
            </a:pPr>
            <a:r>
              <a:rPr lang="zh-CN" altLang="en-US" sz="2400">
                <a:sym typeface="Arial" panose="020b0604020202020204" pitchFamily="34" charset="0"/>
              </a:rPr>
              <a:t>    </a:t>
            </a:r>
            <a:endParaRPr lang="zh-CN" altLang="en-US" sz="2400">
              <a:sym typeface="Arial" panose="020b0604020202020204" pitchFamily="34" charset="0"/>
            </a:endParaRPr>
          </a:p>
          <a:p>
            <a:pPr lvl="0">
              <a:lnSpc>
                <a:spcPct val="100000"/>
              </a:lnSpc>
              <a:buNone/>
            </a:pPr>
            <a:r>
              <a:rPr lang="zh-CN" altLang="en-US" sz="2400">
                <a:sym typeface="Arial" panose="020b0604020202020204" pitchFamily="34" charset="0"/>
              </a:rPr>
              <a:t>    </a:t>
            </a:r>
            <a:r>
              <a:rPr lang="zh-CN" altLang="en-US" sz="2800"/>
              <a:t>道家减法：</a:t>
            </a:r>
            <a:endParaRPr lang="zh-CN" altLang="en-US" sz="2800"/>
          </a:p>
          <a:p>
            <a:pPr lvl="0">
              <a:lnSpc>
                <a:spcPct val="100000"/>
              </a:lnSpc>
              <a:buNone/>
            </a:pPr>
            <a:r>
              <a:rPr lang="zh-CN" altLang="en-US" sz="2400"/>
              <a:t>      </a:t>
            </a:r>
            <a:endParaRPr lang="zh-CN" altLang="en-US" sz="2400"/>
          </a:p>
        </p:txBody>
      </p:sp>
      <p:sp>
        <p:nvSpPr>
          <p:cNvPr id="100354" name="标题 2"/>
          <p:cNvSpPr>
            <a:spLocks noGrp="1"/>
          </p:cNvSpPr>
          <p:nvPr>
            <p:ph type="title"/>
          </p:nvPr>
        </p:nvSpPr>
        <p:spPr>
          <a:xfrm>
            <a:off x="903203" y="570204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3200" spc="0">
                <a:effectLst>
                  <a:outerShdw blurRad="38100" dist="38100" dir="2700000" algn="tl">
                    <a:srgbClr val="FFFFFF"/>
                  </a:outerShdw>
                </a:effectLst>
                <a:sym typeface="Arial" panose="020b0604020202020204" pitchFamily="34" charset="0"/>
              </a:rPr>
              <a:t>   </a:t>
            </a:r>
            <a:r>
              <a:rPr lang="zh-CN" altLang="en-US" sz="3200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儒道互补</a:t>
            </a: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280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0355" name="文本框 3"/>
          <p:cNvSpPr/>
          <p:nvPr/>
        </p:nvSpPr>
        <p:spPr>
          <a:xfrm>
            <a:off x="1284288" y="2574925"/>
            <a:ext cx="95631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80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要求人们加强自身修养，从而治国，平天下，强调一种积极进取的历史使命感和社会责任感。</a:t>
            </a:r>
            <a:endParaRPr lang="zh-CN" altLang="en-US" sz="2800">
              <a:solidFill>
                <a:srgbClr val="B71E4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356" name="文本框 4"/>
          <p:cNvSpPr/>
          <p:nvPr/>
        </p:nvSpPr>
        <p:spPr>
          <a:xfrm>
            <a:off x="1395413" y="4527550"/>
            <a:ext cx="9967912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Gill Sans MT" panose="020b0502020104020203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rPr lang="zh-CN" altLang="en-US" sz="2800">
                <a:solidFill>
                  <a:srgbClr val="B71E4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要求人们丢弃扰乱自然天性的东西，那么社会就没有纷争，天下就太平了，强调一种宁静和谐与超越世俗的观念。</a:t>
            </a:r>
            <a:endParaRPr lang="zh-CN" altLang="en-US" sz="2800">
              <a:solidFill>
                <a:srgbClr val="B71E42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3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3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3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3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3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03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6" r:link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377" name="内容占位符 1"/>
          <p:cNvSpPr>
            <a:spLocks noGrp="1"/>
          </p:cNvSpPr>
          <p:nvPr>
            <p:ph idx="1"/>
          </p:nvPr>
        </p:nvSpPr>
        <p:spPr>
          <a:xfrm>
            <a:off x="1341438" y="1990725"/>
            <a:ext cx="9066212" cy="2414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buNone/>
            </a:pPr>
            <a:r>
              <a:rPr lang="zh-CN" altLang="en-US" sz="36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在以后的人生之路上，努力做勇于担当的堂堂君子，同时也做一个内心超然的悠悠圣人。</a:t>
            </a:r>
            <a:endParaRPr lang="zh-CN" altLang="en-US" sz="360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78" name="标题 2"/>
          <p:cNvSpPr>
            <a:spLocks noGrp="1"/>
          </p:cNvSpPr>
          <p:nvPr>
            <p:ph type="title"/>
          </p:nvPr>
        </p:nvSpPr>
        <p:spPr>
          <a:xfrm>
            <a:off x="903203" y="459079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  学而后思</a:t>
            </a:r>
            <a:endParaRPr lang="zh-CN" altLang="en-US" sz="280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01380" name="New picture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6900" y="10845800"/>
            <a:ext cx="431800" cy="31750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0138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74300" y="10363200"/>
            <a:ext cx="368300" cy="266700"/>
          </a:xfrm>
          <a:prstGeom prst="cube">
            <a:avLst/>
          </a:prstGeom>
        </p:spPr>
      </p:pic>
      <p:pic>
        <p:nvPicPr>
          <p:cNvPr id="10138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20400" y="11112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5" r:link="rId3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644758" y="347954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fontScale="90000"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3555" spc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老子其书</a:t>
            </a:r>
            <a:br>
              <a:rPr lang="zh-CN" altLang="en-US" sz="3555" spc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2900">
                <a:solidFill>
                  <a:srgbClr val="586EA6"/>
                </a:solidFill>
              </a:rPr>
            </a:br>
            <a:endParaRPr lang="zh-CN" altLang="en-US" sz="2900">
              <a:solidFill>
                <a:srgbClr val="586EA6"/>
              </a:solidFill>
            </a:endParaRP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730250" y="1885950"/>
            <a:ext cx="7262813" cy="4972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《老子》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，又称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《道德经》、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《道德真经》、《五千言》、《老子五千文》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，是中国古代先秦诸子分家前的一部著作，是道家哲学思想的重要来源。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《老子》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两篇，共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81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章。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原文上篇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《德经》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、下篇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《道经》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，不分章。后改为《道经》37章在前，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《德经》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章在后。    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buChar char="•"/>
            </a:pP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6" name="图片 20485"/>
          <p:cNvPicPr/>
          <p:nvPr/>
        </p:nvPicPr>
        <p:blipFill>
          <a:blip r:embed="rId4" r:link="rId3"/>
          <a:stretch>
            <a:fillRect/>
          </a:stretch>
        </p:blipFill>
        <p:spPr>
          <a:xfrm>
            <a:off x="8535988" y="1862138"/>
            <a:ext cx="2600325" cy="3554412"/>
          </a:xfrm>
          <a:prstGeom prst="rect">
            <a:avLst/>
          </a:prstGeom>
          <a:noFill/>
          <a:ln>
            <a:miter lim="800000"/>
          </a:ln>
        </p:spPr>
      </p:pic>
    </p:spTree>
  </p:cSld>
  <p:clrMapOvr>
    <a:masterClrMapping/>
  </p:clrMapOvr>
  <p:transition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 r:link="rId3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593725" y="586740"/>
            <a:ext cx="11398250" cy="2030730"/>
          </a:xfrm>
          <a:prstGeom prst="rect">
            <a:avLst/>
          </a:prstGeom>
        </p:spPr>
        <p:txBody>
          <a:bodyPr rtlCol="0" anchor="t">
            <a:normAutofit fontScale="25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charset="0"/>
              <a:buChar char="l"/>
            </a:pPr>
            <a:r>
              <a:rPr kumimoji="0" lang="en-US" altLang="zh-CN" sz="11200" b="0" i="0" u="none" strike="noStrike" kern="1200" cap="none" spc="0" normalizeH="0" baseline="0" noProof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11200" b="0" i="0" u="none" strike="noStrike" kern="1200" cap="none" spc="0" normalizeH="0" baseline="0" noProof="1">
                <a:solidFill>
                  <a:srgbClr val="000000"/>
                </a:solidFill>
                <a:effectLst/>
                <a:latin typeface="Microsoft YaHei UI" pitchFamily="34" charset="-122"/>
                <a:ea typeface="Microsoft YaHei UI" pitchFamily="34" charset="-122"/>
                <a:cs typeface="Tahoma" panose="020b0604030504040204" pitchFamily="34" charset="0"/>
                <a:sym typeface="+mn-ea"/>
              </a:rPr>
              <a:t>著作思想</a:t>
            </a:r>
            <a:endParaRPr kumimoji="0" lang="zh-CN" altLang="en-US" sz="11200" b="0" i="0" u="none" strike="noStrike" kern="1200" cap="none" spc="0" normalizeH="0" baseline="0" noProof="1">
              <a:solidFill>
                <a:srgbClr val="000000"/>
              </a:solidFill>
              <a:effectLst/>
              <a:latin typeface="Microsoft YaHei UI" pitchFamily="34" charset="-122"/>
              <a:ea typeface="Microsoft YaHei UI" pitchFamily="34" charset="-122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charset="0"/>
              <a:buNone/>
            </a:pPr>
            <a:r>
              <a:rPr kumimoji="0" lang="en-US" altLang="zh-CN" sz="9600" b="0" i="0" u="none" strike="noStrike" kern="1200" cap="none" spc="0" normalizeH="0" baseline="0" noProof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kumimoji="0" lang="zh-CN" altLang="en-US" sz="9600" b="0" i="0" u="none" strike="noStrike" kern="1200" cap="none" spc="0" normalizeH="0" baseline="0" noProof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思想的核心是“道”。“道”，突出的是“自然”，即把“自然”看成是万事万物的最高法则。</a:t>
            </a:r>
            <a:endParaRPr kumimoji="0" lang="zh-CN" altLang="en-US" sz="9600" b="0" i="0" u="none" strike="noStrike" kern="1200" cap="none" spc="0" normalizeH="0" baseline="0" noProof="1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</a:pPr>
            <a:r>
              <a:rPr kumimoji="0" lang="en-US" altLang="zh-CN" sz="4800" b="0" i="0" u="none" strike="noStrike" kern="1200" cap="none" spc="0" normalizeH="0" baseline="0" noProof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kumimoji="0" lang="zh-CN" altLang="en-US" sz="4800" b="0" i="0" u="none" strike="noStrike" kern="1200" cap="none" spc="0" normalizeH="0" baseline="0" noProof="1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79" name="内容占位符 2"/>
          <p:cNvSpPr>
            <a:spLocks noGrp="1"/>
          </p:cNvSpPr>
          <p:nvPr/>
        </p:nvSpPr>
        <p:spPr>
          <a:xfrm>
            <a:off x="705485" y="2371090"/>
            <a:ext cx="11174730" cy="3836035"/>
          </a:xfrm>
          <a:prstGeom prst="rect">
            <a:avLst/>
          </a:prstGeom>
        </p:spPr>
        <p:txBody>
          <a:bodyPr vert="horz" rtlCol="0">
            <a:normAutofit/>
          </a:bodyPr>
          <a:lstStyle>
            <a:defPPr>
              <a:defRPr lang="en-US"/>
            </a:defPPr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朴素辩证法思想。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哲学精髓，认为“有无相生，难易相成，高下相倾，音声相和，前后相随”。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政治主张“自然无为”。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不妄为，让事物顺着自然之性萌生、发展，从而达到“无为而治”的效果。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>
                <a:solidFill>
                  <a:srgbClr val="B71E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修身主张“谦虚、“不争”、“柔弱”、“知足”等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，认为“柔弱胜刚强”。    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内容占位符 2"/>
          <p:cNvSpPr>
            <a:spLocks noGrp="1"/>
          </p:cNvSpPr>
          <p:nvPr/>
        </p:nvSpPr>
        <p:spPr>
          <a:xfrm>
            <a:off x="5132705" y="1466850"/>
            <a:ext cx="9795510" cy="11506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rtl="0" fontAlgn="auto">
              <a:lnSpc>
                <a:spcPct val="150000"/>
              </a:lnSpc>
              <a:buNone/>
            </a:pPr>
            <a:r>
              <a:rPr lang="zh-CN" altLang="en-US" sz="2665" strike="noStrike" noProof="1">
                <a:solidFill>
                  <a:srgbClr val="000000"/>
                </a:solidFill>
                <a:latin typeface="Microsoft YaHei UI" pitchFamily="34" charset="-122"/>
                <a:ea typeface="Microsoft YaHei UI" pitchFamily="34" charset="-122"/>
                <a:cs typeface="Tahoma" panose="020b0604030504040204" pitchFamily="34" charset="0"/>
              </a:rPr>
              <a:t>      </a:t>
            </a:r>
            <a:r>
              <a:rPr lang="zh-CN" altLang="en-US" sz="3430" strike="noStrike" noProof="1">
                <a:solidFill>
                  <a:srgbClr val="000000"/>
                </a:solidFill>
                <a:latin typeface="Microsoft YaHei UI" pitchFamily="34" charset="-122"/>
                <a:ea typeface="Microsoft YaHei UI" pitchFamily="34" charset="-122"/>
                <a:cs typeface="Tahoma" panose="020b0604030504040204" pitchFamily="34" charset="0"/>
              </a:rPr>
              <a:t>      </a:t>
            </a:r>
            <a:endParaRPr lang="zh-CN" altLang="en-US" sz="4800" strike="noStrike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563478" y="289534"/>
            <a:ext cx="9603275" cy="104923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fontScale="90000"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3555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第八章  上善若水</a:t>
            </a:r>
            <a:b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2800">
              <a:solidFill>
                <a:schemeClr val="accent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23" name="内容占位符 2"/>
          <p:cNvSpPr>
            <a:spLocks noGrp="1"/>
          </p:cNvSpPr>
          <p:nvPr/>
        </p:nvSpPr>
        <p:spPr>
          <a:xfrm>
            <a:off x="292735" y="3128010"/>
            <a:ext cx="11910695" cy="3151505"/>
          </a:xfrm>
          <a:prstGeom prst="rect">
            <a:avLst/>
          </a:prstGeom>
        </p:spPr>
        <p:txBody>
          <a:bodyPr vert="horz" rtlCol="0"/>
          <a:lstStyle>
            <a:defPPr>
              <a:defRPr lang="en-US"/>
            </a:defPPr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>
              <a:lnSpc>
                <a:spcPct val="150000"/>
              </a:lnSpc>
              <a:spcBef>
                <a:spcPts val="1000"/>
              </a:spcBef>
            </a:pP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译文：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最高的善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如同水一样。水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滋养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万物而不与万物相争，停留在人们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厌恶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的地方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——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低洼之地，所以最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接近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“道”。居处善于选择地方，心胸善于保持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沉静宽广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待人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善于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真诚友爱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，说话善于遵守信用，为政善于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精简治理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，处事善于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发挥所长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，行动善于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把握时机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</a:t>
            </a:r>
            <a:r>
              <a:rPr lang="zh-CN" altLang="en-US" sz="2800" b="1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正因为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有不争的美德，所以没有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怨咎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sym typeface="Calibri" panose="020f0502020204030204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</a:pPr>
            <a:endParaRPr lang="zh-CN" altLang="en-US" sz="280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lvl="0" indent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</a:pP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内容占位符 2"/>
          <p:cNvSpPr/>
          <p:nvPr/>
        </p:nvSpPr>
        <p:spPr>
          <a:xfrm>
            <a:off x="504825" y="1033463"/>
            <a:ext cx="11326813" cy="1898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rmAutofit lnSpcReduction="10000"/>
          </a:bodyPr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  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上善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若水。水善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利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万物而不争，处众人之所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恶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，故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几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于道。居善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地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，心善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渊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与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仁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，言善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信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，政善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治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，事善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能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，动善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时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夫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不争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，故无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尤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27" name="直接连接符 30726"/>
          <p:cNvCxnSpPr/>
          <p:nvPr/>
        </p:nvCxnSpPr>
        <p:spPr>
          <a:xfrm flipV="1">
            <a:off x="708025" y="2987675"/>
            <a:ext cx="10842625" cy="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5630" y="1058545"/>
            <a:ext cx="108997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【解读】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老子用水性来比喻有德之人的人格，认为他们的品格像水一样：一是柔，二是居于卑下的地方，三是滋润万物丽不与之争。具备理想人格的人也应该具有这种心态，不但做有利于众人的事情而不与之争，而且还愿意去众人不愿去的地方，愿意做别人不愿做的事情。他可以忍辱负重，任劳任怨，能尽其所能贡献自己的力量去帮助他人，而不会与他人争功、争名、争利，这就是老子“善利万物而不争”的著名思想。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 bwMode="auto">
          <a:xfrm>
            <a:off x="1225550" y="407988"/>
            <a:ext cx="9042400" cy="1049337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</a:ln>
          <a:effectLst/>
        </p:spPr>
        <p:txBody>
          <a:bodyPr rot="0" vert="horz" wrap="square" lIns="91440" tIns="45720" rIns="91440" bIns="45720" anchor="t" anchorCtr="0">
            <a:normAutofit fontScale="90000"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kern="1200" cap="all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3555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第十二章   五色目盲</a:t>
            </a:r>
            <a:br>
              <a:rPr lang="zh-CN" altLang="en-US" sz="3555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3555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3555" spc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280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432435" y="1338580"/>
            <a:ext cx="11326495" cy="136207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lnSpcReduction="10000"/>
          </a:bodyPr>
          <a:lstStyle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五色令人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目盲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；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五音令人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耳聋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；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五味令人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口爽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；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驰骋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畋猎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，令人心发狂；难得之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货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，令人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行妨。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是以圣人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为腹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不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为目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故去彼取此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。</a:t>
            </a:r>
            <a:endParaRPr lang="zh-CN" altLang="en-US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内容占位符 2"/>
          <p:cNvSpPr>
            <a:spLocks noGrp="1"/>
          </p:cNvSpPr>
          <p:nvPr/>
        </p:nvSpPr>
        <p:spPr>
          <a:xfrm>
            <a:off x="292735" y="3128010"/>
            <a:ext cx="11910695" cy="3151505"/>
          </a:xfrm>
          <a:prstGeom prst="rect">
            <a:avLst/>
          </a:prstGeom>
        </p:spPr>
        <p:txBody>
          <a:bodyPr vert="horz" rtlCol="0"/>
          <a:lstStyle>
            <a:defPPr>
              <a:defRPr lang="en-US"/>
            </a:defPPr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译文：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缤纷绚丽的颜色使人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眼睛迷乱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；纷繁嘈杂的音调使人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听觉不敏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；浓郁强烈的味道使人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味觉受损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；纵马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狩猎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，使人心情放荡发狂；稀奇珍贵的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物品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使人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行为有害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。因此，圣人只求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满足温饱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，不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沉迷于感官享乐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，所以应该抛去外物的诱惑而保持安定知足的生活。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>
              <a:lnSpc>
                <a:spcPct val="140000"/>
              </a:lnSpc>
              <a:spcBef>
                <a:spcPts val="1000"/>
              </a:spcBef>
              <a:buClr>
                <a:schemeClr val="accent1"/>
              </a:buClr>
            </a:pP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41990" name="直接连接符 41989"/>
          <p:cNvCxnSpPr/>
          <p:nvPr/>
        </p:nvCxnSpPr>
        <p:spPr>
          <a:xfrm flipV="1">
            <a:off x="744538" y="2854325"/>
            <a:ext cx="10842625" cy="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5630" y="1058545"/>
            <a:ext cx="108997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【解读】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本章揭示了“为腹”与“为目”的辩证关系，指出了物欲文明对人的伤害，并通过色彩、声音、味道、狩猎、稀有之物对于人身心的种种伤害，进而导出自己的观点：沉迷于感官上的享乐会导致人感触功能减退，会使人的品行偏离正道。老子坚决排斥这种生活方式，而是提倡“为腹不为目”的生活态度，实际上就是把前一章的“利”和“用”关系归结到人体科学上来。表明了老子以“道”为本的微观认识论。只不过是老子在本章继续列举防碍心法达到“无”的事例。眼睛失去辨别事物的能力，就会迷惘。 </a:t>
            </a:r>
            <a:endParaRPr lang="zh-CN" altLang="en-US" sz="2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2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1225550" y="407988"/>
            <a:ext cx="9042400" cy="1049337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</a:ln>
          <a:effectLst/>
        </p:spPr>
        <p:txBody>
          <a:bodyPr rot="0" vert="horz" wrap="square" lIns="91440" tIns="45720" rIns="91440" bIns="45720" anchor="t" anchorCtr="0">
            <a:normAutofit fontScale="90000"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3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</a:lstStyle>
          <a:p>
            <a:pPr marL="0" marR="0" lvl="0" indent="0"/>
            <a: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第十五章  善为道者</a:t>
            </a: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</a:b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br>
              <a:rPr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280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403" name="内容占位符 2"/>
          <p:cNvSpPr>
            <a:spLocks noGrp="1"/>
          </p:cNvSpPr>
          <p:nvPr>
            <p:ph idx="4294967295"/>
          </p:nvPr>
        </p:nvSpPr>
        <p:spPr>
          <a:xfrm>
            <a:off x="432435" y="1338580"/>
            <a:ext cx="11326495" cy="1362075"/>
          </a:xfrm>
          <a:prstGeom prst="rect">
            <a:avLst/>
          </a:prstGeom>
        </p:spPr>
        <p:txBody>
          <a:bodyPr lIns="91440" tIns="45720" rIns="91440" bIns="45720" rtlCol="0" anchor="t" anchorCtr="0">
            <a:normAutofit lnSpcReduction="10000"/>
          </a:bodyPr>
          <a:lstStyle>
            <a:lvl1pPr marL="228600" indent="-228600" algn="l" defTabSz="914400" rtl="0"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1pPr>
            <a:lvl2pPr marL="6858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2pPr>
            <a:lvl3pPr marL="11430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3pPr>
            <a:lvl4pPr marL="16002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4pPr>
            <a:lvl5pPr marL="2057400" indent="-228600" algn="l" defTabSz="914400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</a:defRPr>
            </a:lvl5pPr>
          </a:lstStyle>
          <a:p>
            <a:pPr marL="0" lvl="0"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  古之善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为士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者，微妙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玄通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，深不可识。夫唯不可识，故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强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为之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容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：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豫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兮若冬涉川；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犹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兮若畏四邻；</a:t>
            </a:r>
            <a:r>
              <a:rPr lang="zh-CN" altLang="en-US" sz="280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俨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兮其若客；</a:t>
            </a:r>
            <a:endParaRPr lang="zh-CN" altLang="en-US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02404" name="内容占位符 2"/>
          <p:cNvSpPr>
            <a:spLocks noGrp="1"/>
          </p:cNvSpPr>
          <p:nvPr/>
        </p:nvSpPr>
        <p:spPr>
          <a:xfrm>
            <a:off x="292735" y="3128010"/>
            <a:ext cx="11910695" cy="3151505"/>
          </a:xfrm>
          <a:prstGeom prst="rect">
            <a:avLst/>
          </a:prstGeom>
        </p:spPr>
        <p:txBody>
          <a:bodyPr vert="horz" rtlCol="0"/>
          <a:lstStyle>
            <a:defPPr>
              <a:defRPr lang="en-US"/>
            </a:defPPr>
            <a:lvl1pPr marL="228600" indent="-2286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8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400" b="0" i="0" u="none" kern="1200" cap="none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effectLst/>
                <a:latin typeface="Microsoft YaHei UI" pitchFamily="34" charset="-122"/>
                <a:ea typeface="Microsoft YaHei UI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lang="en-US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译文：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古时候善于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行道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的人，精妙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通达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，深刻而难以认识。正因为难以认识，所以只能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勉强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地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形容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他说：他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小心谨慎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啊，好像冬天涉水过河；他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警觉戒备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啊，好像防备着四周的进攻；他</a:t>
            </a:r>
            <a:r>
              <a:rPr lang="zh-CN" altLang="en-US" sz="28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恭敬郑重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sym typeface="Calibri" panose="020f0502020204030204" pitchFamily="34" charset="0"/>
              </a:rPr>
              <a:t>啊，好像一个宾客。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>
              <a:lnSpc>
                <a:spcPct val="140000"/>
              </a:lnSpc>
              <a:spcBef>
                <a:spcPts val="1000"/>
              </a:spcBef>
              <a:buClr>
                <a:schemeClr val="accent1"/>
              </a:buClr>
            </a:pP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102405" name="直接连接符 102404"/>
          <p:cNvCxnSpPr/>
          <p:nvPr/>
        </p:nvCxnSpPr>
        <p:spPr>
          <a:xfrm flipV="1">
            <a:off x="744538" y="2854325"/>
            <a:ext cx="10842625" cy="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lgDashDot"/>
            <a:miter lim="800000"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库">
  <a:themeElements>
    <a:clrScheme name="Custom 10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84582C"/>
      </a:accent2>
      <a:accent3>
        <a:srgbClr val="002060"/>
      </a:accent3>
      <a:accent4>
        <a:srgbClr val="586EA6"/>
      </a:accent4>
      <a:accent5>
        <a:srgbClr val="586EA6"/>
      </a:accent5>
      <a:accent6>
        <a:srgbClr val="6892A0"/>
      </a:accent6>
      <a:hlink>
        <a:srgbClr val="B71E42"/>
      </a:hlink>
      <a:folHlink>
        <a:srgbClr val="586EA6"/>
      </a:folHlink>
    </a:clrScheme>
    <a:fontScheme name="Default">
      <a:majorFont>
        <a:latin typeface="Gill Sans MT"/>
        <a:ea typeface="Arial"/>
        <a:cs typeface="Arial"/>
      </a:majorFont>
      <a:minorFont>
        <a:latin typeface="Gill Sans MT"/>
        <a:ea typeface="Arial"/>
        <a:cs typeface="Arial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>
    <a:spDef>
      <a:spPr>
        <a:blipFill rotWithShape="1">
          <a:blip r:embed="rId1">
            <a:alphaModFix amt="49000"/>
          </a:blip>
          <a:stretch>
            <a:fillRect/>
          </a:stretch>
        </a:blip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>
        <a:ln w="31750"/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fontAlgn="auto">
          <a:lnSpc>
            <a:spcPct val="150000"/>
          </a:lnSpc>
          <a:defRPr lang="zh-CN" altLang="en-US" sz="2400">
            <a:latin typeface="仿宋" panose="02010609060101010101" charset="-122"/>
            <a:ea typeface="仿宋" panose="02010609060101010101" charset="-122"/>
            <a:cs typeface="仿宋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70</Paragraphs>
  <Slides>22</Slides>
  <Notes>18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7">
      <vt:lpstr>Arial</vt:lpstr>
      <vt:lpstr>Gill Sans MT</vt:lpstr>
      <vt:lpstr>宋体</vt:lpstr>
      <vt:lpstr>Microsoft YaHei UI</vt:lpstr>
      <vt:lpstr>等线 Light</vt:lpstr>
      <vt:lpstr>等线</vt:lpstr>
      <vt:lpstr>微软雅黑</vt:lpstr>
      <vt:lpstr>Wingdings</vt:lpstr>
      <vt:lpstr>Tahoma</vt:lpstr>
      <vt:lpstr>黑体</vt:lpstr>
      <vt:lpstr>Calibri</vt:lpstr>
      <vt:lpstr>楷体</vt:lpstr>
      <vt:lpstr>仿宋</vt:lpstr>
      <vt:lpstr>Verdana</vt:lpstr>
      <vt:lpstr>库</vt:lpstr>
      <vt:lpstr>PowerPoint Presentation</vt:lpstr>
      <vt:lpstr>老子其人</vt:lpstr>
      <vt:lpstr>老子其书</vt:lpstr>
      <vt:lpstr>PowerPoint Presentation</vt:lpstr>
      <vt:lpstr>第八章  上善若水</vt:lpstr>
      <vt:lpstr>PowerPoint Presentation</vt:lpstr>
      <vt:lpstr>第十二章   五色目盲</vt:lpstr>
      <vt:lpstr>PowerPoint Presentation</vt:lpstr>
      <vt:lpstr>第十五章  善为道者</vt:lpstr>
      <vt:lpstr>第十五章  善为道者</vt:lpstr>
      <vt:lpstr>PowerPoint Presentation</vt:lpstr>
      <vt:lpstr>二十二章  曲则直 </vt:lpstr>
      <vt:lpstr>    二十二章     曲则直  </vt:lpstr>
      <vt:lpstr>PowerPoint Presentation</vt:lpstr>
      <vt:lpstr>    二十七章  善行无迹</vt:lpstr>
      <vt:lpstr>     二十七章  善行无迹</vt:lpstr>
      <vt:lpstr>PowerPoint Presentation</vt:lpstr>
      <vt:lpstr>八十一章  信言不美</vt:lpstr>
      <vt:lpstr>PowerPoint Presentation</vt:lpstr>
      <vt:lpstr>PowerPoint Presentation</vt:lpstr>
      <vt:lpstr>   儒道互补</vt:lpstr>
      <vt:lpstr>  学而后思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2022-05-28T19:14:48.921</cp:lastPrinted>
  <dcterms:created xsi:type="dcterms:W3CDTF">2022-05-28T19:14:48Z</dcterms:created>
  <dcterms:modified xsi:type="dcterms:W3CDTF">2022-05-28T11:14:49Z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