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1" r:id="rId2"/>
  </p:sldMasterIdLst>
  <p:sldIdLst>
    <p:sldId id="271" r:id="rId3"/>
    <p:sldId id="267" r:id="rId4"/>
    <p:sldId id="325" r:id="rId5"/>
    <p:sldId id="326" r:id="rId6"/>
    <p:sldId id="333" r:id="rId7"/>
    <p:sldId id="334" r:id="rId8"/>
    <p:sldId id="327" r:id="rId9"/>
    <p:sldId id="328" r:id="rId10"/>
    <p:sldId id="332" r:id="rId11"/>
    <p:sldId id="272" r:id="rId12"/>
    <p:sldId id="335" r:id="rId13"/>
    <p:sldId id="330" r:id="rId14"/>
    <p:sldId id="336" r:id="rId15"/>
    <p:sldId id="337" r:id="rId16"/>
    <p:sldId id="331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>
      <p:cViewPr varScale="1">
        <p:scale>
          <a:sx n="61" d="100"/>
          <a:sy n="61" d="100"/>
        </p:scale>
        <p:origin x="-1404" y="-84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4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19122-3D0D-48C3-A2F1-D3C7D1893CB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180D60-49C2-4BC9-A1A4-A815800354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15D83-6B17-4FCB-880D-A1422FC8A7E1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E569A-19BE-4ACE-8270-1A58EE1761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A871C-17A8-4BD5-A526-67B16E4A20CE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3236BF-4556-46A6-839D-26BBC7C78A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63B98-629C-4D03-9664-AE94C437F85F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58927-9DBB-4830-B400-F028603914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019E4-CB2C-4449-95BA-7E0A35866464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68F93-A4E1-4A55-A83E-63106FD707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011A7-69A1-427C-9882-600666DD794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3AE53-2DBC-43F8-B8CA-286EEA4D40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8A04B-72F4-4B42-8F8C-749CC1C6FDC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3B3C9-5017-480D-A213-834D358FE3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A2B89-0ECC-4AF1-976B-EFE67A0D687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E25BF-AC28-4B01-86FF-D3EB97E8F7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8D19D-9EBB-419E-9EF1-24515831E30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6E042-1A79-4A61-B6C1-BA72A3BE62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9E746-8F1C-4703-A515-C95B9E181F9E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62ADD-3BDA-4CE8-94F5-8A828206B4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fon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>
            <a:off x="2411413" y="1558925"/>
            <a:ext cx="5946775" cy="214313"/>
            <a:chOff x="2411760" y="1558504"/>
            <a:chExt cx="5946429" cy="214312"/>
          </a:xfrm>
        </p:grpSpPr>
        <p:sp>
          <p:nvSpPr>
            <p:cNvPr id="7" name="Line 46"/>
            <p:cNvSpPr>
              <a:spLocks noChangeShapeType="1"/>
            </p:cNvSpPr>
            <p:nvPr userDrawn="1"/>
          </p:nvSpPr>
          <p:spPr bwMode="auto">
            <a:xfrm>
              <a:off x="2626060" y="1663279"/>
              <a:ext cx="5732129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十六角星 12"/>
            <p:cNvSpPr/>
            <p:nvPr userDrawn="1"/>
          </p:nvSpPr>
          <p:spPr>
            <a:xfrm>
              <a:off x="2411760" y="1558504"/>
              <a:ext cx="214300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9B280-8925-4264-B889-FA0B02A9740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2A24E-3BBF-4059-8576-9D32ED6C3E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65D3C-DEB2-4C4C-AC69-198AA06F38D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A1470-367C-4C78-AAB9-DD2C45E924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BD00E-63FF-4B67-ABDC-E5C0A9B19F7F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99CB1-2653-408F-AE8D-F35BF1D8ED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F672A-09A2-45C7-8259-E31B6124BAF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12281-9534-40F8-B32B-7DBBA0970D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5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10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134C78-6CC6-45D8-8C6C-0EBC9287527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B1C630-B4B5-4FE8-B0A9-2DBB634498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AD4E424-B906-4952-999A-7B4FB05741E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98175BC-83D8-4849-A96C-CD77683FB0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3" r:id="rId2"/>
    <p:sldLayoutId id="2147483872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77.docx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slide" Target="slide8.xml"/><Relationship Id="rId12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7.xml"/><Relationship Id="rId11" Type="http://schemas.openxmlformats.org/officeDocument/2006/relationships/package" Target="../embeddings/Microsoft_Word___44.docx"/><Relationship Id="rId5" Type="http://schemas.openxmlformats.org/officeDocument/2006/relationships/slide" Target="slide4.xml"/><Relationship Id="rId10" Type="http://schemas.openxmlformats.org/officeDocument/2006/relationships/package" Target="../embeddings/Microsoft_Word___33.docx"/><Relationship Id="rId4" Type="http://schemas.openxmlformats.org/officeDocument/2006/relationships/slide" Target="slide3.xml"/><Relationship Id="rId9" Type="http://schemas.openxmlformats.org/officeDocument/2006/relationships/package" Target="../embeddings/Microsoft_Word___2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7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package" Target="../embeddings/Microsoft_Word___66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7" name="Object 13"/>
          <p:cNvGraphicFramePr>
            <a:graphicFrameLocks noChangeAspect="1"/>
          </p:cNvGraphicFramePr>
          <p:nvPr/>
        </p:nvGraphicFramePr>
        <p:xfrm>
          <a:off x="508000" y="3173413"/>
          <a:ext cx="8128000" cy="765175"/>
        </p:xfrm>
        <a:graphic>
          <a:graphicData uri="http://schemas.openxmlformats.org/presentationml/2006/ole">
            <p:oleObj spid="_x0000_s1037" name="文档" r:id="rId3" imgW="3839157" imgH="362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992188"/>
            <a:ext cx="8128000" cy="54292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君子食无求饱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居无求安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敏于事而慎于言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就有道而正焉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可谓好学也已。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品德高尚的人吃东西不追求饱足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居住不追求安逸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勤勉于事而谨慎于言谈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接近有道德的人来匡正自己的错误。这样可以说是好学了。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这句话表现了孔子以完善道德品质为基本点的教育思想。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敏于事而慎于言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是孔子关于个人修省躬行方面的依据。敏于事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就是要勤勉于做事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毫不懈怠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慎于言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目的是要求人在言谈上要谨慎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说话对自身负责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对社会负责。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人的品性修养要在各个方面体现出来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不论是读书求知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居官从政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还是日常生活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只为追求私欲的满足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达到私心的要求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必然有损于集体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有损于公德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其最终的结果是败坏自己的形象。所以一个人平时就要注意学习修省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二字为修身之宝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有一个健康的精神追求和向上的思想境界。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8150"/>
            <a:ext cx="8128000" cy="36957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古之学者为己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今之学者为人。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古代学习的人是为了自己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增加学识、修养道德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现在学习的人是为了向别人卖弄。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这是孔子对古人的表扬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的批评。在孔子看来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他生活的那个时代的学习风气已经很不好了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比不上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学习不是为了装饰门面和向别人炫耀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更不是为了升官发财。学习是为了修身养性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为了提高自己的人格品位。一句话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人格的养成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才是学习的最终目的。若学习目的庸俗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太过于功利化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那必然浮躁而不能深入。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800"/>
            <a:ext cx="8128000" cy="37084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孔子把人分为哪四个等级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则选文看孔子把自己归为哪一个等级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则选文中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孔子把人分为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生而知之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学而知之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困而学之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困而不学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四个等级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则选文中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我非生而知之者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好古、敏以求之者也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孔子否认自己是生而知之者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自己之所以成为学识渊博的人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是因为爱好古代的典章制度和文献图书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而且勤奋刻苦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思维敏捷。他这么说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是为了鼓励他的学生们发奋努力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成为各方面的有用人才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但不管怎么说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孔子是把自己归为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学而知之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这一等级的。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7750"/>
            <a:ext cx="8128000" cy="2476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则选文强调了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的什么内容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子夏认为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看一个人有无学问以及其学问的高低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主要不是看他的文化知识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而是要看他能不能实行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等伦理道德。只要做到了这些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即使他说自己没有学习过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但他已经是有道德修养的人了。从这里可以看出孔子强调的学习内容是品德修养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由此也可以看出孔子的教育重在德行的基本特点。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150"/>
            <a:ext cx="8128000" cy="36957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试分析本课第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陈亢问于伯鱼曰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中人物描写的特点。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课文第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陈亢问于伯鱼曰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虽然篇幅不长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但通过人物语言、神态、动作的描写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非常成功地刻画了人物形象。孔子的形象十分清晰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会让我们想象到孔子作为一代大师深思的状态。在与伯鱼的对话中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我们又看到了一个严厉而亲切的父亲形象。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伯鱼的形象也很突出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趋而过庭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的动作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一个对父亲敬重而又畏惧的形象跃然纸上。再如陈亢的形象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是一个好学而善思的好学生形象。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graphicFrame>
        <p:nvGraphicFramePr>
          <p:cNvPr id="4106" name="Object 10"/>
          <p:cNvGraphicFramePr>
            <a:graphicFrameLocks noChangeAspect="1"/>
          </p:cNvGraphicFramePr>
          <p:nvPr/>
        </p:nvGraphicFramePr>
        <p:xfrm>
          <a:off x="312738" y="3124200"/>
          <a:ext cx="8128000" cy="863600"/>
        </p:xfrm>
        <a:graphic>
          <a:graphicData uri="http://schemas.openxmlformats.org/presentationml/2006/ole">
            <p:oleObj spid="_x0000_s4106" name="文档" r:id="rId6" imgW="3839157" imgH="407953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13"/>
            <a:ext cx="8128000" cy="20859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通假字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女闻六言六蔽矣乎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汝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好知不好学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其蔽也荡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聪明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今也则亡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亡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弟子入则孝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出则弟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弟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敬爱兄长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泛指敬重年长的人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8225" y="2979738"/>
            <a:ext cx="2433638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25888" y="3375025"/>
            <a:ext cx="2433637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92388" y="3768725"/>
            <a:ext cx="2433637" cy="306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22688" y="4171950"/>
            <a:ext cx="5097462" cy="306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97" name="矩形 1"/>
          <p:cNvSpPr>
            <a:spLocks noChangeAspect="1"/>
          </p:cNvSpPr>
          <p:nvPr/>
        </p:nvSpPr>
        <p:spPr bwMode="auto">
          <a:xfrm>
            <a:off x="508000" y="1341438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古今异义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2086" name="Object 38"/>
          <p:cNvGraphicFramePr>
            <a:graphicFrameLocks noChangeAspect="1"/>
          </p:cNvGraphicFramePr>
          <p:nvPr/>
        </p:nvGraphicFramePr>
        <p:xfrm>
          <a:off x="312738" y="1789113"/>
          <a:ext cx="8128000" cy="457200"/>
        </p:xfrm>
        <a:graphic>
          <a:graphicData uri="http://schemas.openxmlformats.org/presentationml/2006/ole">
            <p:oleObj spid="_x0000_s2086" name="文档" r:id="rId9" imgW="3839157" imgH="216039" progId="">
              <p:embed/>
            </p:oleObj>
          </a:graphicData>
        </a:graphic>
      </p:graphicFrame>
      <p:graphicFrame>
        <p:nvGraphicFramePr>
          <p:cNvPr id="2087" name="Object 39"/>
          <p:cNvGraphicFramePr>
            <a:graphicFrameLocks noChangeAspect="1"/>
          </p:cNvGraphicFramePr>
          <p:nvPr/>
        </p:nvGraphicFramePr>
        <p:xfrm>
          <a:off x="312738" y="2708275"/>
          <a:ext cx="8128000" cy="457200"/>
        </p:xfrm>
        <a:graphic>
          <a:graphicData uri="http://schemas.openxmlformats.org/presentationml/2006/ole">
            <p:oleObj spid="_x0000_s2087" name="文档" r:id="rId10" imgW="3839157" imgH="216039" progId="">
              <p:embed/>
            </p:oleObj>
          </a:graphicData>
        </a:graphic>
      </p:graphicFrame>
      <p:graphicFrame>
        <p:nvGraphicFramePr>
          <p:cNvPr id="2088" name="Object 40"/>
          <p:cNvGraphicFramePr>
            <a:graphicFrameLocks noChangeAspect="1"/>
          </p:cNvGraphicFramePr>
          <p:nvPr/>
        </p:nvGraphicFramePr>
        <p:xfrm>
          <a:off x="312738" y="3994150"/>
          <a:ext cx="8128000" cy="457200"/>
        </p:xfrm>
        <a:graphic>
          <a:graphicData uri="http://schemas.openxmlformats.org/presentationml/2006/ole">
            <p:oleObj spid="_x0000_s2088" name="文档" r:id="rId11" imgW="3839157" imgH="216039" progId="">
              <p:embed/>
            </p:oleObj>
          </a:graphicData>
        </a:graphic>
      </p:graphicFrame>
      <p:graphicFrame>
        <p:nvGraphicFramePr>
          <p:cNvPr id="2089" name="Object 41"/>
          <p:cNvGraphicFramePr>
            <a:graphicFrameLocks noChangeAspect="1"/>
          </p:cNvGraphicFramePr>
          <p:nvPr/>
        </p:nvGraphicFramePr>
        <p:xfrm>
          <a:off x="312738" y="4894263"/>
          <a:ext cx="8128000" cy="457200"/>
        </p:xfrm>
        <a:graphic>
          <a:graphicData uri="http://schemas.openxmlformats.org/presentationml/2006/ole">
            <p:oleObj spid="_x0000_s2089" name="文档" r:id="rId12" imgW="3839157" imgH="216039" progId="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2214563"/>
            <a:ext cx="5548313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再差一等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再次一等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3138488"/>
            <a:ext cx="8128000" cy="85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学习的人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在学术上有一定成就或在某方面学识渊博的人。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08000" y="4418013"/>
            <a:ext cx="37846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年轻人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徒弟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5310188"/>
            <a:ext cx="5195888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一个人站着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不依靠他人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09713" y="2274888"/>
            <a:ext cx="2278062" cy="300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522413" y="3200400"/>
            <a:ext cx="1087437" cy="300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509713" y="4468813"/>
            <a:ext cx="819150" cy="3063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516063" y="5372100"/>
            <a:ext cx="1376362" cy="300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3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2188"/>
            <a:ext cx="8128000" cy="53340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一词多义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贼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其蔽也贼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危害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几落贼手死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敌人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是天下之大贼也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祸害、祸患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贼二人得我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我幸皆杀之矣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强盗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子亦有异闻乎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教导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又闻君子之远其子也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听说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友直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友谅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友多闻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学识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以勇气闻于诸侯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闻名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网罗天下放失旧闻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传闻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闻寡人之耳者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受下赏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听到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73313" y="1895475"/>
            <a:ext cx="149066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52713" y="2295525"/>
            <a:ext cx="11461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17863" y="2714625"/>
            <a:ext cx="196056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98963" y="3106738"/>
            <a:ext cx="11461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36875" y="3895725"/>
            <a:ext cx="114776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765550" y="4310063"/>
            <a:ext cx="114776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48038" y="4719638"/>
            <a:ext cx="1146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14688" y="5114925"/>
            <a:ext cx="11461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489325" y="5524500"/>
            <a:ext cx="11461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840163" y="5922963"/>
            <a:ext cx="197643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776" name="矩形 2"/>
          <p:cNvSpPr>
            <a:spLocks noChangeAspect="1"/>
          </p:cNvSpPr>
          <p:nvPr/>
        </p:nvSpPr>
        <p:spPr bwMode="auto">
          <a:xfrm>
            <a:off x="508000" y="1884363"/>
            <a:ext cx="812800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学而知之者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次也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次一等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六亲有次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不可相逾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次序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陈胜、吴广皆次当行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依次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列坐其次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旁边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吾语女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告诉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故久立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与其客语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说话、谈论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86125" y="2392363"/>
            <a:ext cx="142875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56000" y="2784475"/>
            <a:ext cx="11477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65550" y="3192463"/>
            <a:ext cx="11477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374900" y="3602038"/>
            <a:ext cx="114776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89150" y="4414838"/>
            <a:ext cx="11461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71838" y="4806950"/>
            <a:ext cx="199866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3800" name="矩形 2"/>
          <p:cNvSpPr>
            <a:spLocks noChangeAspect="1"/>
          </p:cNvSpPr>
          <p:nvPr/>
        </p:nvSpPr>
        <p:spPr bwMode="auto">
          <a:xfrm>
            <a:off x="508000" y="2493963"/>
            <a:ext cx="81280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贤贤易色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不以为意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轻视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故以羊易之也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换、交换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缙绅而能不易其志者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改变、变更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岂其取之易而守之难乎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容易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76488" y="2997200"/>
            <a:ext cx="233521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33700" y="3390900"/>
            <a:ext cx="170021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71900" y="3805238"/>
            <a:ext cx="19843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46538" y="4211638"/>
            <a:ext cx="11557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91" name="矩形 1"/>
          <p:cNvSpPr>
            <a:spLocks noChangeAspect="1"/>
          </p:cNvSpPr>
          <p:nvPr/>
        </p:nvSpPr>
        <p:spPr bwMode="auto">
          <a:xfrm>
            <a:off x="508000" y="2133600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词类活用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598488" y="2608263"/>
          <a:ext cx="8128000" cy="2198687"/>
        </p:xfrm>
        <a:graphic>
          <a:graphicData uri="http://schemas.openxmlformats.org/presentationml/2006/ole">
            <p:oleObj spid="_x0000_s3083" name="文档" r:id="rId9" imgW="3839157" imgH="1037705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3001963" y="2649538"/>
            <a:ext cx="285115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51100" y="3122613"/>
            <a:ext cx="34067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39988" y="3597275"/>
            <a:ext cx="602773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488" y="3998913"/>
            <a:ext cx="48133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30638" y="4383088"/>
            <a:ext cx="37147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13"/>
            <a:ext cx="8128000" cy="20859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特殊句式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生而知之者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我非生而知之者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好古、敏以求之者也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君子笃于亲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则民兴于仁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敏于事而慎于言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32163" y="3008313"/>
            <a:ext cx="78898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46763" y="3411538"/>
            <a:ext cx="7889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65600" y="3811588"/>
            <a:ext cx="1093788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51200" y="4240213"/>
            <a:ext cx="10937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名句名篇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24150"/>
            <a:ext cx="8128000" cy="16637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恭而无礼则劳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慎而无礼则葸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勇而无礼则乱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直而无礼则绞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事父母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能竭其力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能致其身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与朋友交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言而有信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君子食无求饱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居无求安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敏于事而慎于言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就有道而正焉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可谓好学也已。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55925" y="2787650"/>
            <a:ext cx="1654175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1600" y="2787650"/>
            <a:ext cx="1652588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43350" y="3175000"/>
            <a:ext cx="1069975" cy="306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30950" y="3175000"/>
            <a:ext cx="1069975" cy="306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40200" y="3586163"/>
            <a:ext cx="1919288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59500" y="3586163"/>
            <a:ext cx="1652588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CCE8C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165</TotalTime>
  <Words>1713</Words>
  <Application>Microsoft Office PowerPoint</Application>
  <PresentationFormat>全屏显示(4:3)</PresentationFormat>
  <Paragraphs>130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9" baseType="lpstr">
      <vt:lpstr>Arial</vt:lpstr>
      <vt:lpstr>宋体</vt:lpstr>
      <vt:lpstr>黑体</vt:lpstr>
      <vt:lpstr>Calibri</vt:lpstr>
      <vt:lpstr>Calibri Light</vt:lpstr>
      <vt:lpstr>Times New Roman</vt:lpstr>
      <vt:lpstr>NEU-BZ-S92</vt:lpstr>
      <vt:lpstr>方正书宋_GBK</vt:lpstr>
      <vt:lpstr>楷体</vt:lpstr>
      <vt:lpstr>金牌学案14模板</vt:lpstr>
      <vt:lpstr>自定义设计方案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31</cp:revision>
  <dcterms:created xsi:type="dcterms:W3CDTF">2015-07-28T05:59:53Z</dcterms:created>
  <dcterms:modified xsi:type="dcterms:W3CDTF">2016-09-19T01:42:14Z</dcterms:modified>
</cp:coreProperties>
</file>