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87"/>
  </p:handoutMasterIdLst>
  <p:sldIdLst>
    <p:sldId id="256" r:id="rId2"/>
    <p:sldId id="291" r:id="rId3"/>
    <p:sldId id="353" r:id="rId4"/>
    <p:sldId id="312" r:id="rId5"/>
    <p:sldId id="292" r:id="rId6"/>
    <p:sldId id="313" r:id="rId7"/>
    <p:sldId id="314" r:id="rId8"/>
    <p:sldId id="315" r:id="rId9"/>
    <p:sldId id="316" r:id="rId10"/>
    <p:sldId id="294" r:id="rId11"/>
    <p:sldId id="317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18" r:id="rId22"/>
    <p:sldId id="319" r:id="rId23"/>
    <p:sldId id="320" r:id="rId24"/>
    <p:sldId id="348" r:id="rId25"/>
    <p:sldId id="349" r:id="rId26"/>
    <p:sldId id="350" r:id="rId27"/>
    <p:sldId id="351" r:id="rId28"/>
    <p:sldId id="352" r:id="rId29"/>
    <p:sldId id="304" r:id="rId30"/>
    <p:sldId id="305" r:id="rId31"/>
    <p:sldId id="324" r:id="rId32"/>
    <p:sldId id="306" r:id="rId33"/>
    <p:sldId id="307" r:id="rId34"/>
    <p:sldId id="321" r:id="rId35"/>
    <p:sldId id="322" r:id="rId36"/>
    <p:sldId id="323" r:id="rId37"/>
    <p:sldId id="325" r:id="rId38"/>
    <p:sldId id="326" r:id="rId39"/>
    <p:sldId id="260" r:id="rId40"/>
    <p:sldId id="262" r:id="rId41"/>
    <p:sldId id="327" r:id="rId42"/>
    <p:sldId id="289" r:id="rId43"/>
    <p:sldId id="283" r:id="rId44"/>
    <p:sldId id="257" r:id="rId45"/>
    <p:sldId id="272" r:id="rId46"/>
    <p:sldId id="308" r:id="rId47"/>
    <p:sldId id="270" r:id="rId48"/>
    <p:sldId id="263" r:id="rId49"/>
    <p:sldId id="265" r:id="rId50"/>
    <p:sldId id="274" r:id="rId51"/>
    <p:sldId id="329" r:id="rId52"/>
    <p:sldId id="330" r:id="rId53"/>
    <p:sldId id="331" r:id="rId54"/>
    <p:sldId id="259" r:id="rId55"/>
    <p:sldId id="267" r:id="rId56"/>
    <p:sldId id="284" r:id="rId57"/>
    <p:sldId id="285" r:id="rId58"/>
    <p:sldId id="286" r:id="rId59"/>
    <p:sldId id="309" r:id="rId60"/>
    <p:sldId id="310" r:id="rId61"/>
    <p:sldId id="258" r:id="rId62"/>
    <p:sldId id="271" r:id="rId63"/>
    <p:sldId id="278" r:id="rId64"/>
    <p:sldId id="280" r:id="rId65"/>
    <p:sldId id="279" r:id="rId66"/>
    <p:sldId id="269" r:id="rId67"/>
    <p:sldId id="282" r:id="rId68"/>
    <p:sldId id="281" r:id="rId69"/>
    <p:sldId id="332" r:id="rId70"/>
    <p:sldId id="333" r:id="rId71"/>
    <p:sldId id="334" r:id="rId72"/>
    <p:sldId id="335" r:id="rId73"/>
    <p:sldId id="336" r:id="rId74"/>
    <p:sldId id="337" r:id="rId75"/>
    <p:sldId id="338" r:id="rId76"/>
    <p:sldId id="339" r:id="rId77"/>
    <p:sldId id="340" r:id="rId78"/>
    <p:sldId id="341" r:id="rId79"/>
    <p:sldId id="342" r:id="rId80"/>
    <p:sldId id="343" r:id="rId81"/>
    <p:sldId id="344" r:id="rId82"/>
    <p:sldId id="345" r:id="rId83"/>
    <p:sldId id="346" r:id="rId84"/>
    <p:sldId id="347" r:id="rId85"/>
    <p:sldId id="261" r:id="rId8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-87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65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EE8A3D-EA0C-494F-9DCD-5BD0B16D5030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8EA87F-1DA0-4051-BC84-22E07864E4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0956F-A82D-4E3A-B32D-AD0C8E8771EE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477A7-C0E0-4A18-A626-F11B53F4DE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9555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0956F-A82D-4E3A-B32D-AD0C8E8771EE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477A7-C0E0-4A18-A626-F11B53F4DE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1347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0956F-A82D-4E3A-B32D-AD0C8E8771EE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477A7-C0E0-4A18-A626-F11B53F4DE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7824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0956F-A82D-4E3A-B32D-AD0C8E8771EE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477A7-C0E0-4A18-A626-F11B53F4DE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3501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0956F-A82D-4E3A-B32D-AD0C8E8771EE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477A7-C0E0-4A18-A626-F11B53F4DE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9241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0956F-A82D-4E3A-B32D-AD0C8E8771EE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477A7-C0E0-4A18-A626-F11B53F4DE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9260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0956F-A82D-4E3A-B32D-AD0C8E8771EE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477A7-C0E0-4A18-A626-F11B53F4DE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0036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0956F-A82D-4E3A-B32D-AD0C8E8771EE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477A7-C0E0-4A18-A626-F11B53F4DE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0029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0956F-A82D-4E3A-B32D-AD0C8E8771EE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477A7-C0E0-4A18-A626-F11B53F4DE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80758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0956F-A82D-4E3A-B32D-AD0C8E8771EE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477A7-C0E0-4A18-A626-F11B53F4DE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7448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0956F-A82D-4E3A-B32D-AD0C8E8771EE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477A7-C0E0-4A18-A626-F11B53F4DE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8577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0956F-A82D-4E3A-B32D-AD0C8E8771EE}" type="datetimeFigureOut">
              <a:rPr lang="zh-CN" altLang="en-US" smtClean="0"/>
              <a:pPr/>
              <a:t>2019/1/23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477A7-C0E0-4A18-A626-F11B53F4DE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9132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214438"/>
            <a:ext cx="8001000" cy="23876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高</a:t>
            </a:r>
            <a:r>
              <a:rPr lang="zh-CN" altLang="en-US" sz="3200" dirty="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考语文二轮复习</a:t>
            </a:r>
            <a:r>
              <a:rPr lang="zh-CN" altLang="en-US" sz="3200" dirty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方法探索</a:t>
            </a:r>
            <a:endParaRPr lang="zh-CN" altLang="en-US" sz="3300" dirty="0"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049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阅读理解能力</a:t>
            </a:r>
          </a:p>
        </p:txBody>
      </p:sp>
      <p:sp>
        <p:nvSpPr>
          <p:cNvPr id="1843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文言文阅读理解能力：</a:t>
            </a:r>
            <a:endParaRPr lang="en-US" altLang="zh-CN" dirty="0" smtClean="0"/>
          </a:p>
          <a:p>
            <a:r>
              <a:rPr lang="zh-CN" altLang="en-US" dirty="0" smtClean="0"/>
              <a:t>文学类文本阅读理解能力：</a:t>
            </a:r>
            <a:endParaRPr lang="en-US" altLang="zh-CN" dirty="0" smtClean="0"/>
          </a:p>
          <a:p>
            <a:r>
              <a:rPr lang="zh-CN" altLang="en-US" dirty="0" smtClean="0"/>
              <a:t>实用类（论述文，新闻类）文本阅读理解能力：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/>
          <p:cNvSpPr>
            <a:spLocks noGrp="1"/>
          </p:cNvSpPr>
          <p:nvPr>
            <p:ph type="title"/>
          </p:nvPr>
        </p:nvSpPr>
        <p:spPr>
          <a:xfrm>
            <a:off x="285750" y="1285875"/>
            <a:ext cx="8229600" cy="703263"/>
          </a:xfrm>
        </p:spPr>
        <p:txBody>
          <a:bodyPr>
            <a:normAutofit fontScale="90000"/>
          </a:bodyPr>
          <a:lstStyle/>
          <a:p>
            <a:r>
              <a:rPr lang="zh-CN" altLang="en-US" b="1" smtClean="0"/>
              <a:t>文言文阅读理解能力：</a:t>
            </a:r>
            <a:r>
              <a:rPr lang="en-US" altLang="zh-CN" b="1" smtClean="0"/>
              <a:t/>
            </a:r>
            <a:br>
              <a:rPr lang="en-US" altLang="zh-CN" b="1" smtClean="0"/>
            </a:br>
            <a:endParaRPr lang="zh-CN" altLang="en-US" b="1" smtClean="0"/>
          </a:p>
        </p:txBody>
      </p:sp>
      <p:sp>
        <p:nvSpPr>
          <p:cNvPr id="24579" name="内容占位符 2"/>
          <p:cNvSpPr>
            <a:spLocks noGrp="1"/>
          </p:cNvSpPr>
          <p:nvPr>
            <p:ph idx="1"/>
          </p:nvPr>
        </p:nvSpPr>
        <p:spPr>
          <a:xfrm>
            <a:off x="428625" y="2332038"/>
            <a:ext cx="8229600" cy="4525962"/>
          </a:xfrm>
        </p:spPr>
        <p:txBody>
          <a:bodyPr/>
          <a:lstStyle/>
          <a:p>
            <a:r>
              <a:rPr lang="zh-CN" altLang="en-US" dirty="0" smtClean="0"/>
              <a:t>积累文言实词是核心</a:t>
            </a:r>
            <a:endParaRPr lang="en-US" altLang="zh-CN" dirty="0" smtClean="0"/>
          </a:p>
          <a:p>
            <a:r>
              <a:rPr lang="zh-CN" altLang="en-US" dirty="0" smtClean="0"/>
              <a:t>下一点慢功夫：清楚掌握文言语法体系</a:t>
            </a:r>
            <a:endParaRPr lang="en-US" altLang="zh-CN" dirty="0" smtClean="0"/>
          </a:p>
          <a:p>
            <a:r>
              <a:rPr lang="zh-CN" altLang="en-US" dirty="0" smtClean="0"/>
              <a:t>找好例文（课本例文难度不够）</a:t>
            </a:r>
            <a:endParaRPr lang="en-US" altLang="zh-CN" dirty="0" smtClean="0"/>
          </a:p>
          <a:p>
            <a:r>
              <a:rPr lang="zh-CN" altLang="en-US" dirty="0" smtClean="0"/>
              <a:t>以动笔或出声翻译为突破口</a:t>
            </a:r>
            <a:endParaRPr lang="en-US" altLang="zh-CN" dirty="0" smtClean="0"/>
          </a:p>
          <a:p>
            <a:r>
              <a:rPr lang="zh-CN" altLang="en-US" dirty="0" smtClean="0"/>
              <a:t>挖空，改变题型，归类，学生讲解</a:t>
            </a:r>
            <a:r>
              <a:rPr lang="en-US" altLang="zh-CN" dirty="0" smtClean="0"/>
              <a:t>……..</a:t>
            </a:r>
            <a:r>
              <a:rPr lang="zh-CN" altLang="en-US" dirty="0" smtClean="0"/>
              <a:t>力求形式多样，常见才能熟记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 smtClean="0"/>
              <a:t>文言文复习示例：</a:t>
            </a:r>
            <a:r>
              <a:rPr lang="en-US" altLang="zh-CN" sz="3600" b="1" dirty="0" smtClean="0"/>
              <a:t>《</a:t>
            </a:r>
            <a:r>
              <a:rPr lang="zh-CN" altLang="en-US" sz="3600" b="1" dirty="0" smtClean="0"/>
              <a:t>战国策</a:t>
            </a:r>
            <a:r>
              <a:rPr lang="en-US" altLang="zh-CN" sz="3600" b="1" dirty="0" smtClean="0"/>
              <a:t>》</a:t>
            </a:r>
            <a:r>
              <a:rPr lang="zh-CN" altLang="en-US" sz="3600" b="1" dirty="0" smtClean="0"/>
              <a:t>再利用</a:t>
            </a:r>
          </a:p>
        </p:txBody>
      </p:sp>
      <p:sp>
        <p:nvSpPr>
          <p:cNvPr id="19459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/>
          <a:lstStyle/>
          <a:p>
            <a:r>
              <a:rPr lang="zh-CN" altLang="en-US" sz="2000" dirty="0" smtClean="0"/>
              <a:t> 这是海华针对自家徒儿们设计的练习，颇费周折，请认真完成。</a:t>
            </a:r>
          </a:p>
          <a:p>
            <a:r>
              <a:rPr lang="zh-CN" altLang="en-US" sz="2000" dirty="0" smtClean="0"/>
              <a:t>     如果电子文档与</a:t>
            </a:r>
            <a:r>
              <a:rPr lang="en-US" altLang="zh-CN" sz="2000" dirty="0" smtClean="0"/>
              <a:t>《</a:t>
            </a:r>
            <a:r>
              <a:rPr lang="zh-CN" altLang="en-US" sz="2000" dirty="0" smtClean="0"/>
              <a:t>战国策</a:t>
            </a:r>
            <a:r>
              <a:rPr lang="en-US" altLang="zh-CN" sz="2000" dirty="0" smtClean="0"/>
              <a:t>》</a:t>
            </a:r>
            <a:r>
              <a:rPr lang="zh-CN" altLang="en-US" sz="2000" dirty="0" smtClean="0"/>
              <a:t>（中华书局版）一书上原文有不同，请以书为准。这本书的校对算是仔细的，我在它的原文（非解说文字及译文）中也只发现了三两个别字。</a:t>
            </a:r>
          </a:p>
          <a:p>
            <a:r>
              <a:rPr lang="zh-CN" altLang="en-US" sz="2000" dirty="0" smtClean="0">
                <a:solidFill>
                  <a:srgbClr val="C00000"/>
                </a:solidFill>
              </a:rPr>
              <a:t>     编写这组题目的首要目的是夯实徒儿们高中阶段的文言基础，其次是希望大家藉此回望遥远时代的风貌，领略战国士人的风采，学习纵横家以“三寸之舌”撬动历史的论辩艺术。</a:t>
            </a:r>
          </a:p>
          <a:p>
            <a:r>
              <a:rPr lang="zh-CN" altLang="en-US" sz="2000" dirty="0" smtClean="0"/>
              <a:t>    如需打印，请用</a:t>
            </a:r>
            <a:r>
              <a:rPr lang="en-US" altLang="zh-CN" sz="2000" dirty="0" smtClean="0"/>
              <a:t>A4</a:t>
            </a:r>
            <a:r>
              <a:rPr lang="zh-CN" altLang="en-US" sz="2000" dirty="0" smtClean="0"/>
              <a:t>纸，版面已经设计好了。</a:t>
            </a:r>
          </a:p>
          <a:p>
            <a:r>
              <a:rPr lang="zh-CN" altLang="en-US" sz="2000" dirty="0" smtClean="0"/>
              <a:t>    假期学习中如有问题，请发信到我的</a:t>
            </a:r>
            <a:r>
              <a:rPr lang="en-US" altLang="zh-CN" sz="2000" dirty="0" smtClean="0"/>
              <a:t>QQ</a:t>
            </a:r>
            <a:r>
              <a:rPr lang="zh-CN" altLang="en-US" sz="2000" dirty="0" smtClean="0"/>
              <a:t>（</a:t>
            </a:r>
            <a:r>
              <a:rPr lang="en-US" altLang="zh-CN" sz="2000" dirty="0" smtClean="0"/>
              <a:t>1494419570</a:t>
            </a:r>
            <a:r>
              <a:rPr lang="zh-CN" altLang="en-US" sz="2000" dirty="0" smtClean="0"/>
              <a:t>）邮箱，我会过两天打开一次，集中解决你们的问题。其余时间都很忙，要喂一群鸡鸭鹅狗猫，要沐太阳，晒月亮，神游四方</a:t>
            </a:r>
            <a:r>
              <a:rPr lang="en-US" altLang="zh-CN" sz="2000" dirty="0" smtClean="0"/>
              <a:t>------</a:t>
            </a:r>
            <a:r>
              <a:rPr lang="zh-CN" altLang="en-US" sz="2000" dirty="0" smtClean="0"/>
              <a:t>哈哈，开玩笑，想想而已。</a:t>
            </a:r>
          </a:p>
          <a:p>
            <a:r>
              <a:rPr lang="zh-CN" altLang="en-US" sz="2000" dirty="0" smtClean="0"/>
              <a:t>      当然，我会一直守望着你们的进步！</a:t>
            </a:r>
          </a:p>
          <a:p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Aft>
                <a:spcPts val="0"/>
              </a:spcAft>
              <a:defRPr/>
            </a:pPr>
            <a:r>
              <a:rPr lang="en-US" altLang="zh-CN" sz="1800" dirty="0" smtClean="0"/>
              <a:t>《</a:t>
            </a:r>
            <a:r>
              <a:rPr lang="zh-CN" altLang="en-US" sz="1800" dirty="0" smtClean="0"/>
              <a:t>战国策</a:t>
            </a:r>
            <a:r>
              <a:rPr lang="en-US" altLang="zh-CN" sz="1800" dirty="0" smtClean="0"/>
              <a:t>》</a:t>
            </a:r>
            <a:r>
              <a:rPr lang="zh-CN" altLang="en-US" sz="1800" dirty="0" smtClean="0"/>
              <a:t>（中华书局版）</a:t>
            </a:r>
            <a:br>
              <a:rPr lang="zh-CN" altLang="en-US" sz="1800" dirty="0" smtClean="0"/>
            </a:br>
            <a:r>
              <a:rPr lang="zh-CN" altLang="en-US" sz="1800" dirty="0" smtClean="0"/>
              <a:t>寒假练习（一）</a:t>
            </a:r>
            <a:br>
              <a:rPr lang="zh-CN" altLang="en-US" sz="1800" dirty="0" smtClean="0"/>
            </a:br>
            <a:r>
              <a:rPr lang="zh-CN" altLang="en-US" sz="1800" dirty="0" smtClean="0"/>
              <a:t/>
            </a:r>
            <a:br>
              <a:rPr lang="zh-CN" altLang="en-US" sz="1800" dirty="0" smtClean="0"/>
            </a:br>
            <a:r>
              <a:rPr lang="zh-CN" altLang="zh-CN" sz="1800" kern="100" dirty="0" smtClean="0">
                <a:latin typeface="Times New Roman" panose="02020603050405020304" pitchFamily="18" charset="0"/>
              </a:rPr>
              <a:t>第一篇：秦兴师临周而求九鼎（《战国策》第</a:t>
            </a:r>
            <a:r>
              <a:rPr lang="en-US" altLang="zh-CN" sz="1800" kern="100" dirty="0" smtClean="0">
                <a:latin typeface="Times New Roman" panose="02020603050405020304" pitchFamily="18" charset="0"/>
              </a:rPr>
              <a:t>1</a:t>
            </a:r>
            <a:r>
              <a:rPr lang="zh-CN" altLang="zh-CN" sz="1800" kern="100" dirty="0" smtClean="0">
                <a:latin typeface="Times New Roman" panose="02020603050405020304" pitchFamily="18" charset="0"/>
              </a:rPr>
              <a:t>页）</a:t>
            </a:r>
          </a:p>
          <a:p>
            <a:pPr algn="just">
              <a:spcAft>
                <a:spcPts val="0"/>
              </a:spcAft>
              <a:defRPr/>
            </a:pPr>
            <a:r>
              <a:rPr lang="en-US" altLang="zh-CN" sz="1800" kern="100" dirty="0" smtClean="0">
                <a:latin typeface="Times New Roman" panose="02020603050405020304" pitchFamily="18" charset="0"/>
              </a:rPr>
              <a:t>    </a:t>
            </a:r>
            <a:r>
              <a:rPr lang="zh-CN" altLang="zh-CN" sz="1800" kern="100" dirty="0" smtClean="0">
                <a:latin typeface="Times New Roman" panose="02020603050405020304" pitchFamily="18" charset="0"/>
              </a:rPr>
              <a:t>秦兴师临周而求九鼎，周君患之，以告颜率。颜率曰：</a:t>
            </a:r>
            <a:r>
              <a:rPr lang="en-US" altLang="zh-CN" sz="1800" kern="100" dirty="0" smtClean="0">
                <a:latin typeface="Times New Roman" panose="02020603050405020304" pitchFamily="18" charset="0"/>
              </a:rPr>
              <a:t>“</a:t>
            </a:r>
            <a:r>
              <a:rPr lang="zh-CN" altLang="zh-CN" sz="1800" kern="100" dirty="0" smtClean="0">
                <a:latin typeface="Times New Roman" panose="02020603050405020304" pitchFamily="18" charset="0"/>
              </a:rPr>
              <a:t>大王勿忧，臣请东借救于齐。</a:t>
            </a:r>
            <a:r>
              <a:rPr lang="en-US" altLang="zh-CN" sz="1800" kern="100" dirty="0" smtClean="0">
                <a:latin typeface="Times New Roman" panose="02020603050405020304" pitchFamily="18" charset="0"/>
              </a:rPr>
              <a:t>”</a:t>
            </a:r>
            <a:r>
              <a:rPr lang="zh-CN" altLang="zh-CN" sz="1800" kern="100" dirty="0" smtClean="0">
                <a:latin typeface="Times New Roman" panose="02020603050405020304" pitchFamily="18" charset="0"/>
              </a:rPr>
              <a:t>颜率至齐，谓齐王曰：</a:t>
            </a:r>
            <a:r>
              <a:rPr lang="en-US" altLang="zh-CN" sz="1800" kern="100" dirty="0" smtClean="0">
                <a:latin typeface="Times New Roman" panose="02020603050405020304" pitchFamily="18" charset="0"/>
              </a:rPr>
              <a:t>“</a:t>
            </a:r>
            <a:r>
              <a:rPr lang="zh-CN" altLang="zh-CN" sz="1800" kern="100" dirty="0" smtClean="0">
                <a:latin typeface="Times New Roman" panose="02020603050405020304" pitchFamily="18" charset="0"/>
              </a:rPr>
              <a:t>夫秦之为无道也，欲兴兵临周而求九鼎，周之君臣，内自画计，与秦，不若归之大国。夫</a:t>
            </a:r>
            <a:r>
              <a:rPr lang="zh-CN" altLang="zh-CN" sz="1800" kern="100" dirty="0" smtClean="0">
                <a:highlight>
                  <a:srgbClr val="00FFFF"/>
                </a:highlight>
                <a:latin typeface="Times New Roman" panose="02020603050405020304" pitchFamily="18" charset="0"/>
              </a:rPr>
              <a:t>存</a:t>
            </a:r>
            <a:r>
              <a:rPr lang="zh-CN" altLang="zh-CN" sz="1800" kern="100" dirty="0" smtClean="0">
                <a:latin typeface="Times New Roman" panose="02020603050405020304" pitchFamily="18" charset="0"/>
              </a:rPr>
              <a:t>危国，美名也；得九鼎，厚宝也。愿大王图之。</a:t>
            </a:r>
            <a:r>
              <a:rPr lang="en-US" altLang="zh-CN" sz="1800" kern="100" dirty="0" smtClean="0">
                <a:latin typeface="Times New Roman" panose="02020603050405020304" pitchFamily="18" charset="0"/>
              </a:rPr>
              <a:t>”</a:t>
            </a:r>
            <a:r>
              <a:rPr lang="zh-CN" altLang="zh-CN" sz="1800" kern="100" dirty="0" smtClean="0">
                <a:latin typeface="Times New Roman" panose="02020603050405020304" pitchFamily="18" charset="0"/>
              </a:rPr>
              <a:t>齐王大悦，发师五万人，使陈臣思</a:t>
            </a:r>
            <a:r>
              <a:rPr lang="zh-CN" altLang="zh-CN" sz="1800" kern="100" dirty="0" smtClean="0">
                <a:highlight>
                  <a:srgbClr val="00FFFF"/>
                </a:highlight>
                <a:latin typeface="Times New Roman" panose="02020603050405020304" pitchFamily="18" charset="0"/>
              </a:rPr>
              <a:t>将</a:t>
            </a:r>
            <a:r>
              <a:rPr lang="zh-CN" altLang="zh-CN" sz="1800" kern="100" dirty="0" smtClean="0">
                <a:latin typeface="Times New Roman" panose="02020603050405020304" pitchFamily="18" charset="0"/>
              </a:rPr>
              <a:t> </a:t>
            </a:r>
            <a:r>
              <a:rPr lang="zh-CN" altLang="zh-CN" sz="1800" kern="100" dirty="0" smtClean="0">
                <a:highlight>
                  <a:srgbClr val="00FFFF"/>
                </a:highlight>
                <a:latin typeface="Times New Roman" panose="02020603050405020304" pitchFamily="18" charset="0"/>
              </a:rPr>
              <a:t>以</a:t>
            </a:r>
            <a:r>
              <a:rPr lang="zh-CN" altLang="zh-CN" sz="1800" kern="100" dirty="0" smtClean="0">
                <a:latin typeface="Times New Roman" panose="02020603050405020304" pitchFamily="18" charset="0"/>
              </a:rPr>
              <a:t>救周，而秦兵罢。</a:t>
            </a:r>
          </a:p>
          <a:p>
            <a:pPr>
              <a:defRPr/>
            </a:pPr>
            <a:r>
              <a:rPr lang="zh-CN" altLang="zh-CN" sz="1800" kern="100" dirty="0" smtClean="0">
                <a:ea typeface="Times New Roman" panose="02020603050405020304" pitchFamily="18" charset="0"/>
              </a:rPr>
              <a:t> </a:t>
            </a:r>
            <a:r>
              <a:rPr lang="zh-CN" altLang="zh-CN" sz="18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齐将求九鼎，周君又患之。颜率曰：</a:t>
            </a:r>
            <a:r>
              <a:rPr lang="en-US" altLang="zh-CN" sz="1800" kern="100" dirty="0" smtClean="0">
                <a:latin typeface="Times New Roman" panose="02020603050405020304" pitchFamily="18" charset="0"/>
              </a:rPr>
              <a:t>“</a:t>
            </a:r>
            <a:r>
              <a:rPr lang="zh-CN" altLang="zh-CN" sz="18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大王勿忧，臣请东解之。</a:t>
            </a:r>
            <a:r>
              <a:rPr lang="en-US" altLang="zh-CN" sz="1800" kern="100" dirty="0" smtClean="0">
                <a:latin typeface="Times New Roman" panose="02020603050405020304" pitchFamily="18" charset="0"/>
              </a:rPr>
              <a:t>”</a:t>
            </a:r>
            <a:r>
              <a:rPr lang="zh-CN" altLang="zh-CN" sz="18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颜率至齐，谓齐王曰：</a:t>
            </a:r>
            <a:r>
              <a:rPr lang="en-US" altLang="zh-CN" sz="1800" u="wavyHeavy" kern="1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1800" u="wavyHeavy" kern="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周赖大国之义，得君臣父子相保也，愿献九鼎，不识大国何途之从而致之齐？</a:t>
            </a:r>
            <a:r>
              <a:rPr lang="en-US" altLang="zh-CN" sz="1800" u="wavyHeavy" kern="1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1800" u="wavyHeavy" kern="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齐王曰：</a:t>
            </a:r>
            <a:r>
              <a:rPr lang="en-US" altLang="zh-CN" sz="1800" u="wavyHeavy" kern="1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1800" u="wavyHeavy" kern="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寡人将寄径于梁。</a:t>
            </a:r>
            <a:r>
              <a:rPr lang="en-US" altLang="zh-CN" sz="1800" u="wavyHeavy" kern="1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18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颜率曰：</a:t>
            </a:r>
            <a:r>
              <a:rPr lang="en-US" altLang="zh-CN" sz="1800" kern="100" dirty="0" smtClean="0">
                <a:latin typeface="Times New Roman" panose="02020603050405020304" pitchFamily="18" charset="0"/>
              </a:rPr>
              <a:t>“</a:t>
            </a:r>
            <a:r>
              <a:rPr lang="zh-CN" altLang="zh-CN" sz="18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不可。夫梁之君臣欲得九鼎，谋之晖台之下、沙海之上，其日久矣。鼎入梁，必不出。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spcAft>
                <a:spcPts val="0"/>
              </a:spcAft>
              <a:defRPr/>
            </a:pPr>
            <a:r>
              <a:rPr lang="zh-CN" altLang="zh-CN" sz="2400" kern="100" dirty="0">
                <a:latin typeface="Times New Roman" panose="02020603050405020304" pitchFamily="18" charset="0"/>
              </a:rPr>
              <a:t>齐王曰：</a:t>
            </a:r>
            <a:r>
              <a:rPr lang="en-US" altLang="zh-CN" sz="2400" kern="100" dirty="0">
                <a:latin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</a:rPr>
              <a:t>寡人将寄径于楚。</a:t>
            </a:r>
            <a:r>
              <a:rPr lang="en-US" altLang="zh-CN" sz="2400" kern="100" dirty="0">
                <a:latin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</a:rPr>
              <a:t>对曰：</a:t>
            </a:r>
            <a:r>
              <a:rPr lang="en-US" altLang="zh-CN" sz="2400" kern="100" dirty="0">
                <a:latin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</a:rPr>
              <a:t>不可，楚之君臣欲得九鼎，谋之于叶庭之中，其日久矣。若入楚，鼎必不出。</a:t>
            </a:r>
            <a:r>
              <a:rPr lang="en-US" altLang="zh-CN" sz="2400" kern="100" dirty="0">
                <a:latin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</a:rPr>
              <a:t>王曰：</a:t>
            </a:r>
            <a:r>
              <a:rPr lang="en-US" altLang="zh-CN" sz="2400" kern="100" dirty="0">
                <a:latin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</a:rPr>
              <a:t>寡人终何途之从而致之齐？</a:t>
            </a:r>
            <a:r>
              <a:rPr lang="en-US" altLang="zh-CN" sz="2400" kern="100" dirty="0">
                <a:latin typeface="Times New Roman" panose="02020603050405020304" pitchFamily="18" charset="0"/>
              </a:rPr>
              <a:t>”</a:t>
            </a:r>
            <a:r>
              <a:rPr lang="zh-CN" altLang="zh-CN" sz="2400" u="wavyHeavy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颜率曰：</a:t>
            </a:r>
            <a:r>
              <a:rPr lang="en-US" altLang="zh-CN" sz="2400" u="wavyHeavy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400" u="wavyHeavy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弊邑固</a:t>
            </a:r>
            <a:r>
              <a:rPr lang="zh-CN" altLang="zh-CN" sz="2400" u="wavyHeavy" kern="100" dirty="0">
                <a:solidFill>
                  <a:srgbClr val="FF0000"/>
                </a:solidFill>
                <a:highlight>
                  <a:srgbClr val="00FFFF"/>
                </a:highlight>
                <a:latin typeface="Times New Roman" panose="02020603050405020304" pitchFamily="18" charset="0"/>
              </a:rPr>
              <a:t>窃</a:t>
            </a:r>
            <a:r>
              <a:rPr lang="zh-CN" altLang="zh-CN" sz="2400" u="wavyHeavy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为大王患之。夫鼎者，非效醯壶酱甀耳，可怀挟挈以至齐者；非效鸟集乌飞，兔兴马逝漓然止于齐者。</a:t>
            </a:r>
            <a:r>
              <a:rPr lang="zh-CN" altLang="zh-CN" sz="2400" kern="100" dirty="0">
                <a:latin typeface="Times New Roman" panose="02020603050405020304" pitchFamily="18" charset="0"/>
              </a:rPr>
              <a:t>昔周之伐殷，得九鼎，凡一鼎而九万人</a:t>
            </a:r>
            <a:r>
              <a:rPr lang="zh-CN" altLang="zh-CN" sz="2400" kern="100" dirty="0">
                <a:highlight>
                  <a:srgbClr val="00FFFF"/>
                </a:highlight>
                <a:latin typeface="Times New Roman" panose="02020603050405020304" pitchFamily="18" charset="0"/>
              </a:rPr>
              <a:t>輓</a:t>
            </a:r>
            <a:r>
              <a:rPr lang="zh-CN" altLang="zh-CN" sz="2400" kern="100" dirty="0">
                <a:latin typeface="Times New Roman" panose="02020603050405020304" pitchFamily="18" charset="0"/>
              </a:rPr>
              <a:t>之，九九八十一万人，士卒师徒，器械被具所以备者称此。今大王纵有其人，何途之从而出？，臣窃为大王私忧之。</a:t>
            </a:r>
            <a:r>
              <a:rPr lang="en-US" altLang="zh-CN" sz="2400" kern="100" dirty="0">
                <a:latin typeface="Times New Roman" panose="02020603050405020304" pitchFamily="18" charset="0"/>
              </a:rPr>
              <a:t>”</a:t>
            </a:r>
            <a:r>
              <a:rPr lang="zh-CN" altLang="zh-CN" sz="2400" u="wavyHeavy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齐王曰：</a:t>
            </a:r>
            <a:r>
              <a:rPr lang="en-US" altLang="zh-CN" sz="2400" u="wavyHeavy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400" u="wavyHeavy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子</a:t>
            </a:r>
            <a:r>
              <a:rPr lang="zh-CN" altLang="zh-CN" sz="2400" u="wavyHeavy" kern="100" dirty="0">
                <a:solidFill>
                  <a:srgbClr val="FF0000"/>
                </a:solidFill>
                <a:highlight>
                  <a:srgbClr val="00FFFF"/>
                </a:highlight>
                <a:latin typeface="Times New Roman" panose="02020603050405020304" pitchFamily="18" charset="0"/>
              </a:rPr>
              <a:t>之</a:t>
            </a:r>
            <a:r>
              <a:rPr lang="zh-CN" altLang="zh-CN" sz="2400" u="wavyHeavy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sz="2400" u="wavyHeavy" kern="100" dirty="0">
                <a:solidFill>
                  <a:srgbClr val="FF0000"/>
                </a:solidFill>
                <a:highlight>
                  <a:srgbClr val="00FFFF"/>
                </a:highlight>
                <a:latin typeface="Times New Roman" panose="02020603050405020304" pitchFamily="18" charset="0"/>
              </a:rPr>
              <a:t>数</a:t>
            </a:r>
            <a:r>
              <a:rPr lang="zh-CN" altLang="zh-CN" sz="2400" u="wavyHeavy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来者，犹无与耳。</a:t>
            </a:r>
            <a:r>
              <a:rPr lang="en-US" altLang="zh-CN" sz="2400" u="wavyHeavy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400" u="wavyHeavy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颜率曰：</a:t>
            </a:r>
            <a:r>
              <a:rPr lang="en-US" altLang="zh-CN" sz="2400" u="wavyHeavy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400" u="wavyHeavy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不敢欺大国，</a:t>
            </a:r>
            <a:r>
              <a:rPr lang="zh-CN" altLang="zh-CN" sz="2400" u="wavyHeavy" kern="100" dirty="0">
                <a:solidFill>
                  <a:srgbClr val="FF0000"/>
                </a:solidFill>
                <a:highlight>
                  <a:srgbClr val="00FFFF"/>
                </a:highlight>
                <a:latin typeface="Times New Roman" panose="02020603050405020304" pitchFamily="18" charset="0"/>
              </a:rPr>
              <a:t>疾</a:t>
            </a:r>
            <a:r>
              <a:rPr lang="zh-CN" altLang="zh-CN" sz="2400" u="wavyHeavy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定所从出，弊邑迁鼎以待命。</a:t>
            </a:r>
            <a:r>
              <a:rPr lang="en-US" altLang="zh-CN" sz="2400" u="wavyHeavy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400" u="wavyHeavy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齐王</a:t>
            </a:r>
            <a:r>
              <a:rPr lang="zh-CN" altLang="zh-CN" sz="2400" u="wavyHeavy" kern="100" dirty="0">
                <a:solidFill>
                  <a:srgbClr val="FF0000"/>
                </a:solidFill>
                <a:highlight>
                  <a:srgbClr val="00FFFF"/>
                </a:highlight>
                <a:latin typeface="Times New Roman" panose="02020603050405020304" pitchFamily="18" charset="0"/>
              </a:rPr>
              <a:t>乃</a:t>
            </a:r>
            <a:r>
              <a:rPr lang="zh-CN" altLang="zh-CN" sz="2400" u="wavyHeavy" kern="100" dirty="0">
                <a:solidFill>
                  <a:srgbClr val="FF0000"/>
                </a:solidFill>
                <a:latin typeface="Times New Roman" panose="02020603050405020304" pitchFamily="18" charset="0"/>
              </a:rPr>
              <a:t>止。</a:t>
            </a:r>
            <a:endParaRPr lang="zh-CN" altLang="zh-CN" sz="2400" kern="100" dirty="0">
              <a:latin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defRPr/>
            </a:pPr>
            <a:r>
              <a:rPr lang="en-US" altLang="zh-CN" sz="2400" kern="100" dirty="0">
                <a:latin typeface="Times New Roman" panose="02020603050405020304" pitchFamily="18" charset="0"/>
              </a:rPr>
              <a:t>    </a:t>
            </a:r>
            <a:endParaRPr lang="zh-CN" altLang="zh-CN" sz="2400" kern="100" dirty="0">
              <a:latin typeface="Times New Roman" panose="02020603050405020304" pitchFamily="18" charset="0"/>
            </a:endParaRPr>
          </a:p>
          <a:p>
            <a:pPr>
              <a:defRPr/>
            </a:pPr>
            <a:endParaRPr lang="zh-CN" altLang="en-US" sz="2400" dirty="0"/>
          </a:p>
        </p:txBody>
      </p:sp>
      <p:sp>
        <p:nvSpPr>
          <p:cNvPr id="21508" name="矩形 4"/>
          <p:cNvSpPr>
            <a:spLocks noChangeArrowheads="1"/>
          </p:cNvSpPr>
          <p:nvPr/>
        </p:nvSpPr>
        <p:spPr bwMode="auto">
          <a:xfrm>
            <a:off x="2286000" y="2551113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253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一、通览全文，解释方框中的词。</a:t>
            </a:r>
          </a:p>
          <a:p>
            <a:r>
              <a:rPr lang="zh-CN" altLang="en-US" smtClean="0"/>
              <a:t>二、观察下面两个句子，说说他们在句式方面的特点。</a:t>
            </a:r>
          </a:p>
          <a:p>
            <a:r>
              <a:rPr lang="zh-CN" altLang="en-US" smtClean="0"/>
              <a:t>        </a:t>
            </a:r>
            <a:r>
              <a:rPr lang="en-US" altLang="zh-CN" smtClean="0"/>
              <a:t>1</a:t>
            </a:r>
            <a:r>
              <a:rPr lang="zh-CN" altLang="en-US" smtClean="0"/>
              <a:t>、臣请东借救于齐。</a:t>
            </a:r>
          </a:p>
          <a:p>
            <a:r>
              <a:rPr lang="zh-CN" altLang="en-US" smtClean="0"/>
              <a:t>        </a:t>
            </a:r>
            <a:r>
              <a:rPr lang="en-US" altLang="zh-CN" smtClean="0"/>
              <a:t>2</a:t>
            </a:r>
            <a:r>
              <a:rPr lang="zh-CN" altLang="en-US" smtClean="0"/>
              <a:t>、何途之从而出？</a:t>
            </a:r>
          </a:p>
          <a:p>
            <a:r>
              <a:rPr lang="zh-CN" altLang="en-US" smtClean="0"/>
              <a:t>三、笔译划线句，尽可能直译。</a:t>
            </a:r>
          </a:p>
          <a:p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3555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950" y="9525"/>
            <a:ext cx="4008438" cy="6934200"/>
          </a:xfrm>
        </p:spPr>
      </p:pic>
      <p:pic>
        <p:nvPicPr>
          <p:cNvPr id="23556" name="图片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1050" y="-47625"/>
            <a:ext cx="4445000" cy="689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/>
          <p:cNvSpPr>
            <a:spLocks noGrp="1"/>
          </p:cNvSpPr>
          <p:nvPr>
            <p:ph type="title"/>
          </p:nvPr>
        </p:nvSpPr>
        <p:spPr>
          <a:xfrm>
            <a:off x="-468313" y="-1900238"/>
            <a:ext cx="9144001" cy="6858001"/>
          </a:xfrm>
        </p:spPr>
        <p:txBody>
          <a:bodyPr/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     文言文复习示例：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高考题再利用</a:t>
            </a:r>
          </a:p>
        </p:txBody>
      </p:sp>
      <p:pic>
        <p:nvPicPr>
          <p:cNvPr id="24579" name="图片 4" descr="20101227124634348.jpg"/>
          <p:cNvPicPr>
            <a:picLocks noChangeAspect="1"/>
          </p:cNvPicPr>
          <p:nvPr/>
        </p:nvPicPr>
        <p:blipFill>
          <a:blip r:embed="rId2" cstate="print">
            <a:lum bright="10000"/>
            <a:grayscl/>
          </a:blip>
          <a:srcRect/>
          <a:stretch>
            <a:fillRect/>
          </a:stretch>
        </p:blipFill>
        <p:spPr bwMode="auto">
          <a:xfrm>
            <a:off x="0" y="4581525"/>
            <a:ext cx="914400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0"/>
            <a:ext cx="7099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5604" name="内容占位符 2"/>
          <p:cNvSpPr>
            <a:spLocks noGrp="1"/>
          </p:cNvSpPr>
          <p:nvPr>
            <p:ph idx="1"/>
          </p:nvPr>
        </p:nvSpPr>
        <p:spPr>
          <a:xfrm>
            <a:off x="1042988" y="1052513"/>
            <a:ext cx="8229600" cy="4525962"/>
          </a:xfrm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36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6628" name="内容占位符 2"/>
          <p:cNvSpPr>
            <a:spLocks noGrp="1"/>
          </p:cNvSpPr>
          <p:nvPr>
            <p:ph idx="1"/>
          </p:nvPr>
        </p:nvSpPr>
        <p:spPr>
          <a:xfrm>
            <a:off x="-363538" y="274638"/>
            <a:ext cx="8229601" cy="4525962"/>
          </a:xfrm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311" y="1445798"/>
            <a:ext cx="7886700" cy="4351338"/>
          </a:xfrm>
        </p:spPr>
        <p:txBody>
          <a:bodyPr/>
          <a:lstStyle/>
          <a:p>
            <a:pPr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“取法乎上，仅得其中；取法乎中，仅得其下。”</a:t>
            </a:r>
            <a:r>
              <a:rPr lang="zh-CN" altLang="en-US" sz="3600" dirty="0" smtClean="0"/>
              <a:t> </a:t>
            </a:r>
            <a:endParaRPr lang="en-US" altLang="zh-CN" sz="3600" dirty="0" smtClean="0"/>
          </a:p>
          <a:p>
            <a:pPr>
              <a:buNone/>
            </a:pPr>
            <a:r>
              <a:rPr lang="en-US" altLang="zh-CN" sz="3600" dirty="0" smtClean="0"/>
              <a:t>                                    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———《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易经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》</a:t>
            </a:r>
            <a:endParaRPr lang="en-US" altLang="zh-CN" sz="3600" b="1" dirty="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pPr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    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3600" b="1" dirty="0" smtClean="0"/>
              <a:t>    </a:t>
            </a:r>
            <a:r>
              <a:rPr lang="zh-CN" altLang="en-US" sz="3600" b="1" dirty="0" smtClean="0"/>
              <a:t>高考语文试题是深潭，要溯游其中，</a:t>
            </a:r>
            <a:endParaRPr lang="en-US" altLang="zh-CN" sz="3600" b="1" dirty="0" smtClean="0"/>
          </a:p>
          <a:p>
            <a:pPr>
              <a:buNone/>
            </a:pPr>
            <a:r>
              <a:rPr lang="en-US" altLang="zh-CN" sz="3600" b="1" dirty="0" smtClean="0"/>
              <a:t>    </a:t>
            </a:r>
            <a:r>
              <a:rPr lang="zh-CN" altLang="en-US" sz="3600" b="1" dirty="0" smtClean="0"/>
              <a:t>才能寻觅其中的珍奇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。</a:t>
            </a:r>
            <a:endParaRPr lang="en-US" altLang="zh-CN" sz="36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7651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-265113"/>
            <a:ext cx="7931150" cy="720090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002060"/>
                </a:solidFill>
              </a:rPr>
              <a:t>诗歌阅读复习思路</a:t>
            </a:r>
          </a:p>
        </p:txBody>
      </p:sp>
      <p:sp>
        <p:nvSpPr>
          <p:cNvPr id="34819" name="内容占位符 2"/>
          <p:cNvSpPr>
            <a:spLocks noGrp="1"/>
          </p:cNvSpPr>
          <p:nvPr>
            <p:ph idx="1"/>
          </p:nvPr>
        </p:nvSpPr>
        <p:spPr>
          <a:xfrm>
            <a:off x="214313" y="1428750"/>
            <a:ext cx="8929687" cy="5143500"/>
          </a:xfrm>
        </p:spPr>
        <p:txBody>
          <a:bodyPr/>
          <a:lstStyle/>
          <a:p>
            <a:r>
              <a:rPr lang="en-US" altLang="zh-CN" dirty="0" smtClean="0">
                <a:solidFill>
                  <a:srgbClr val="C00000"/>
                </a:solidFill>
              </a:rPr>
              <a:t>1.</a:t>
            </a:r>
            <a:r>
              <a:rPr lang="zh-CN" altLang="en-US" dirty="0" smtClean="0">
                <a:solidFill>
                  <a:srgbClr val="C00000"/>
                </a:solidFill>
              </a:rPr>
              <a:t>题材 手法 考点兼顾，侧重手法，落实落地。</a:t>
            </a:r>
          </a:p>
          <a:p>
            <a:r>
              <a:rPr lang="en-US" altLang="zh-CN" dirty="0" smtClean="0">
                <a:solidFill>
                  <a:srgbClr val="C00000"/>
                </a:solidFill>
              </a:rPr>
              <a:t>2.</a:t>
            </a:r>
            <a:r>
              <a:rPr lang="zh-CN" altLang="en-US" dirty="0" smtClean="0">
                <a:solidFill>
                  <a:srgbClr val="C00000"/>
                </a:solidFill>
              </a:rPr>
              <a:t>典型高考题答案研读</a:t>
            </a:r>
          </a:p>
          <a:p>
            <a:r>
              <a:rPr lang="zh-CN" altLang="en-US" dirty="0" smtClean="0"/>
              <a:t>例：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春日秦国怀古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情景关系</a:t>
            </a:r>
          </a:p>
          <a:p>
            <a:r>
              <a:rPr lang="en-US" altLang="zh-CN" dirty="0" smtClean="0">
                <a:solidFill>
                  <a:srgbClr val="C00000"/>
                </a:solidFill>
              </a:rPr>
              <a:t>3.</a:t>
            </a:r>
            <a:r>
              <a:rPr lang="zh-CN" altLang="en-US" dirty="0" smtClean="0">
                <a:solidFill>
                  <a:srgbClr val="C00000"/>
                </a:solidFill>
              </a:rPr>
              <a:t>训练审题能力助力答题准确化全面化</a:t>
            </a:r>
          </a:p>
          <a:p>
            <a:r>
              <a:rPr lang="zh-CN" altLang="en-US" dirty="0" smtClean="0"/>
              <a:t>例：</a:t>
            </a:r>
          </a:p>
          <a:p>
            <a:r>
              <a:rPr lang="en-US" altLang="zh-CN" dirty="0" smtClean="0">
                <a:solidFill>
                  <a:srgbClr val="C00000"/>
                </a:solidFill>
              </a:rPr>
              <a:t>4.</a:t>
            </a:r>
            <a:r>
              <a:rPr lang="zh-CN" altLang="en-US" dirty="0" smtClean="0">
                <a:solidFill>
                  <a:srgbClr val="C00000"/>
                </a:solidFill>
              </a:rPr>
              <a:t>加强相关知识背诵，使答案接近或与标准答案相同。</a:t>
            </a:r>
          </a:p>
          <a:p>
            <a:r>
              <a:rPr lang="en-US" altLang="zh-CN" dirty="0" smtClean="0">
                <a:solidFill>
                  <a:srgbClr val="C00000"/>
                </a:solidFill>
              </a:rPr>
              <a:t>5.</a:t>
            </a:r>
            <a:r>
              <a:rPr lang="zh-CN" altLang="en-US" dirty="0" smtClean="0">
                <a:solidFill>
                  <a:srgbClr val="C00000"/>
                </a:solidFill>
              </a:rPr>
              <a:t>关注反套路或无理而妙的试题。</a:t>
            </a:r>
            <a:endParaRPr lang="en-US" altLang="zh-CN" dirty="0" smtClean="0">
              <a:solidFill>
                <a:srgbClr val="C00000"/>
              </a:solidFill>
            </a:endParaRPr>
          </a:p>
          <a:p>
            <a:r>
              <a:rPr lang="en-US" altLang="zh-CN" dirty="0" smtClean="0">
                <a:solidFill>
                  <a:srgbClr val="C00000"/>
                </a:solidFill>
              </a:rPr>
              <a:t>6</a:t>
            </a:r>
            <a:r>
              <a:rPr lang="zh-CN" altLang="en-US" dirty="0" smtClean="0">
                <a:solidFill>
                  <a:srgbClr val="C00000"/>
                </a:solidFill>
              </a:rPr>
              <a:t>解读每一首诗歌的事理逻辑和个性特征</a:t>
            </a:r>
          </a:p>
          <a:p>
            <a:endParaRPr lang="zh-CN" altLang="en-US" dirty="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584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zh-CN" altLang="en-US" b="1" smtClean="0"/>
              <a:t>春日秦国怀古 </a:t>
            </a:r>
            <a:endParaRPr lang="zh-CN" altLang="en-US" smtClean="0"/>
          </a:p>
          <a:p>
            <a:pPr algn="ctr">
              <a:buFontTx/>
              <a:buNone/>
            </a:pPr>
            <a:r>
              <a:rPr lang="zh-CN" altLang="en-US" smtClean="0"/>
              <a:t>   周朴</a:t>
            </a:r>
            <a:r>
              <a:rPr lang="zh-CN" altLang="en-US" baseline="30000" smtClean="0"/>
              <a:t>①</a:t>
            </a:r>
            <a:endParaRPr lang="zh-CN" altLang="en-US" smtClean="0"/>
          </a:p>
          <a:p>
            <a:r>
              <a:rPr lang="zh-CN" altLang="en-US" smtClean="0"/>
              <a:t>荒郊一望欲消魂</a:t>
            </a:r>
            <a:r>
              <a:rPr lang="zh-CN" altLang="en-US" baseline="30000" smtClean="0"/>
              <a:t>②</a:t>
            </a:r>
            <a:r>
              <a:rPr lang="zh-CN" altLang="en-US" smtClean="0"/>
              <a:t>，泾水萦纡傍远村。</a:t>
            </a:r>
          </a:p>
          <a:p>
            <a:r>
              <a:rPr lang="zh-CN" altLang="en-US" smtClean="0"/>
              <a:t>牛马放多春草尽，原田耕破古碑存。</a:t>
            </a:r>
          </a:p>
          <a:p>
            <a:r>
              <a:rPr lang="zh-CN" altLang="en-US" smtClean="0"/>
              <a:t>云和积雪苍山晚，烟伴残阳绿树昏。</a:t>
            </a:r>
          </a:p>
          <a:p>
            <a:r>
              <a:rPr lang="zh-CN" altLang="en-US" smtClean="0"/>
              <a:t>数里黄沙行客路，不堪回首思秦原。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686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2</a:t>
            </a:r>
            <a:r>
              <a:rPr lang="zh-CN" altLang="en-US" smtClean="0"/>
              <a:t>．你认为这首诗在写作上是如何处理情景关系的</a:t>
            </a:r>
            <a:r>
              <a:rPr lang="en-US" altLang="zh-CN" smtClean="0"/>
              <a:t>?</a:t>
            </a:r>
          </a:p>
          <a:p>
            <a:endParaRPr lang="en-US" altLang="zh-CN" smtClean="0"/>
          </a:p>
          <a:p>
            <a:r>
              <a:rPr lang="zh-CN" altLang="en-US" smtClean="0"/>
              <a:t>  答：①触景生情；②寓情于景；  ③写哀景抒哀情。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19825" y="379194"/>
            <a:ext cx="7886700" cy="1325563"/>
          </a:xfrm>
        </p:spPr>
        <p:txBody>
          <a:bodyPr/>
          <a:lstStyle/>
          <a:p>
            <a:r>
              <a:rPr lang="zh-CN" altLang="en-US" dirty="0" smtClean="0"/>
              <a:t>送子由使契丹 苏轼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云海相望寄此身，那因远适更沾巾。</a:t>
            </a:r>
          </a:p>
          <a:p>
            <a:r>
              <a:rPr lang="zh-CN" altLang="en-US" dirty="0" smtClean="0"/>
              <a:t>不辞驿骑凌风雪，要使天骄识凤麟。</a:t>
            </a:r>
          </a:p>
          <a:p>
            <a:r>
              <a:rPr lang="zh-CN" altLang="en-US" dirty="0" smtClean="0"/>
              <a:t>沙漠回看清禁月①，湖山应梦武林春②。</a:t>
            </a:r>
          </a:p>
          <a:p>
            <a:r>
              <a:rPr lang="zh-CN" altLang="en-US" dirty="0" smtClean="0"/>
              <a:t>单于若问君家世，莫道中朝第一人③。</a:t>
            </a:r>
          </a:p>
          <a:p>
            <a:r>
              <a:rPr lang="en-US" altLang="zh-CN" sz="2400" dirty="0" smtClean="0">
                <a:latin typeface="DFKai-SB" pitchFamily="65" charset="-120"/>
                <a:ea typeface="DFKai-SB" pitchFamily="65" charset="-120"/>
              </a:rPr>
              <a:t>[</a:t>
            </a:r>
            <a:r>
              <a:rPr lang="zh-CN" altLang="en-US" sz="2400" dirty="0" smtClean="0">
                <a:latin typeface="DFKai-SB" pitchFamily="65" charset="-120"/>
                <a:ea typeface="DFKai-SB" pitchFamily="65" charset="-120"/>
              </a:rPr>
              <a:t>注</a:t>
            </a:r>
            <a:r>
              <a:rPr lang="en-US" altLang="zh-CN" sz="2400" dirty="0" smtClean="0">
                <a:latin typeface="DFKai-SB" pitchFamily="65" charset="-120"/>
                <a:ea typeface="DFKai-SB" pitchFamily="65" charset="-120"/>
              </a:rPr>
              <a:t>]①</a:t>
            </a:r>
            <a:r>
              <a:rPr lang="zh-CN" altLang="en-US" sz="2400" dirty="0" smtClean="0">
                <a:latin typeface="DFKai-SB" pitchFamily="65" charset="-120"/>
                <a:ea typeface="DFKai-SB" pitchFamily="65" charset="-120"/>
              </a:rPr>
              <a:t>清禁：皇宫。苏辙时任翰林学士，常出入宫禁。②武林：杭州的别称。苏轼时知杭州。③唐代李揆被皇帝誉为“门地、人物、文学皆当世第一”。后来入吐蕃会盟，酋长问他：“闻唐有第一人李揆，公是否？”李揆怕被扣留，骗他说：“彼李揆，安肯来邪？”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755287"/>
            <a:ext cx="7886700" cy="4351338"/>
          </a:xfrm>
        </p:spPr>
        <p:txBody>
          <a:bodyPr>
            <a:noAutofit/>
          </a:bodyPr>
          <a:lstStyle/>
          <a:p>
            <a:r>
              <a:rPr lang="en-US" altLang="zh-CN" sz="2000" b="1" dirty="0" smtClean="0">
                <a:latin typeface="华文仿宋" pitchFamily="2" charset="-122"/>
                <a:ea typeface="华文仿宋" pitchFamily="2" charset="-122"/>
              </a:rPr>
              <a:t>14.</a:t>
            </a:r>
            <a:r>
              <a:rPr lang="zh-CN" altLang="en-US" sz="2000" b="1" dirty="0" smtClean="0">
                <a:latin typeface="华文仿宋" pitchFamily="2" charset="-122"/>
                <a:ea typeface="华文仿宋" pitchFamily="2" charset="-122"/>
              </a:rPr>
              <a:t>本诗尾联用了唐代李揆的典故，以下对此进行的赏析不正确的两项是（</a:t>
            </a:r>
            <a:r>
              <a:rPr lang="en-US" altLang="zh-CN" sz="2000" b="1" dirty="0" smtClean="0">
                <a:latin typeface="华文仿宋" pitchFamily="2" charset="-122"/>
                <a:ea typeface="华文仿宋" pitchFamily="2" charset="-122"/>
              </a:rPr>
              <a:t>5</a:t>
            </a:r>
            <a:r>
              <a:rPr lang="zh-CN" altLang="en-US" sz="2000" b="1" dirty="0" smtClean="0">
                <a:latin typeface="华文仿宋" pitchFamily="2" charset="-122"/>
                <a:ea typeface="华文仿宋" pitchFamily="2" charset="-122"/>
              </a:rPr>
              <a:t>分）</a:t>
            </a:r>
          </a:p>
          <a:p>
            <a:r>
              <a:rPr lang="en-US" altLang="zh-CN" sz="2000" b="1" dirty="0" smtClean="0">
                <a:latin typeface="华文仿宋" pitchFamily="2" charset="-122"/>
                <a:ea typeface="华文仿宋" pitchFamily="2" charset="-122"/>
              </a:rPr>
              <a:t>A</a:t>
            </a:r>
            <a:r>
              <a:rPr lang="zh-CN" altLang="en-US" sz="2000" b="1" dirty="0" smtClean="0">
                <a:latin typeface="华文仿宋" pitchFamily="2" charset="-122"/>
                <a:ea typeface="华文仿宋" pitchFamily="2" charset="-122"/>
              </a:rPr>
              <a:t>．本联用李揆的典故准确贴切，因为苏轼兄弟在当时声名卓著，             与李揆非常相似。</a:t>
            </a:r>
          </a:p>
          <a:p>
            <a:r>
              <a:rPr lang="en-US" altLang="zh-CN" sz="2000" b="1" dirty="0" smtClean="0">
                <a:latin typeface="华文仿宋" pitchFamily="2" charset="-122"/>
                <a:ea typeface="华文仿宋" pitchFamily="2" charset="-122"/>
              </a:rPr>
              <a:t>B</a:t>
            </a:r>
            <a:r>
              <a:rPr lang="zh-CN" altLang="en-US" sz="2000" b="1" dirty="0" smtClean="0">
                <a:latin typeface="华文仿宋" pitchFamily="2" charset="-122"/>
                <a:ea typeface="华文仿宋" pitchFamily="2" charset="-122"/>
              </a:rPr>
              <a:t>．中原地域辽阔，人才济济，豪杰辈出，即使卓越如苏轼兄弟，也不敢自居第一。</a:t>
            </a:r>
          </a:p>
          <a:p>
            <a:r>
              <a:rPr lang="en-US" altLang="zh-CN" sz="2000" b="1" dirty="0" smtClean="0">
                <a:latin typeface="华文仿宋" pitchFamily="2" charset="-122"/>
                <a:ea typeface="华文仿宋" pitchFamily="2" charset="-122"/>
              </a:rPr>
              <a:t>C</a:t>
            </a:r>
            <a:r>
              <a:rPr lang="zh-CN" altLang="en-US" sz="2000" b="1" dirty="0" smtClean="0">
                <a:latin typeface="华文仿宋" pitchFamily="2" charset="-122"/>
                <a:ea typeface="华文仿宋" pitchFamily="2" charset="-122"/>
              </a:rPr>
              <a:t>．从李揆的典故推断，如果苏辙承认自己的家世第一，很有可能被契丹君主扣留。</a:t>
            </a:r>
          </a:p>
          <a:p>
            <a:r>
              <a:rPr lang="en-US" altLang="zh-CN" sz="2000" b="1" dirty="0" smtClean="0">
                <a:latin typeface="华文仿宋" pitchFamily="2" charset="-122"/>
                <a:ea typeface="华文仿宋" pitchFamily="2" charset="-122"/>
              </a:rPr>
              <a:t>D</a:t>
            </a:r>
            <a:r>
              <a:rPr lang="zh-CN" altLang="en-US" sz="2000" b="1" dirty="0" smtClean="0">
                <a:latin typeface="华文仿宋" pitchFamily="2" charset="-122"/>
                <a:ea typeface="华文仿宋" pitchFamily="2" charset="-122"/>
              </a:rPr>
              <a:t>．苏轼告诉苏辙，作为大国使臣，切莫以家世傲人，而要展示出谦恭的君子风度。</a:t>
            </a:r>
          </a:p>
          <a:p>
            <a:r>
              <a:rPr lang="en-US" altLang="zh-CN" sz="2000" b="1" dirty="0" smtClean="0">
                <a:latin typeface="华文仿宋" pitchFamily="2" charset="-122"/>
                <a:ea typeface="华文仿宋" pitchFamily="2" charset="-122"/>
              </a:rPr>
              <a:t>E</a:t>
            </a:r>
            <a:r>
              <a:rPr lang="zh-CN" altLang="en-US" sz="2000" b="1" dirty="0" smtClean="0">
                <a:latin typeface="华文仿宋" pitchFamily="2" charset="-122"/>
                <a:ea typeface="华文仿宋" pitchFamily="2" charset="-122"/>
              </a:rPr>
              <a:t>．苏轼与苏辙兄弟情深，此时更为远行的弟弟担心，希望他小心谨慎，平安归来。</a:t>
            </a:r>
          </a:p>
          <a:p>
            <a:r>
              <a:rPr lang="en-US" altLang="zh-CN" sz="2000" b="1" dirty="0" smtClean="0">
                <a:latin typeface="华文仿宋" pitchFamily="2" charset="-122"/>
                <a:ea typeface="华文仿宋" pitchFamily="2" charset="-122"/>
              </a:rPr>
              <a:t>15.</a:t>
            </a:r>
            <a:r>
              <a:rPr lang="zh-CN" altLang="en-US" sz="2000" b="1" dirty="0" smtClean="0">
                <a:latin typeface="华文仿宋" pitchFamily="2" charset="-122"/>
                <a:ea typeface="华文仿宋" pitchFamily="2" charset="-122"/>
              </a:rPr>
              <a:t>本诗首联表现了诗人什么样的性格？请加以分析。（</a:t>
            </a:r>
            <a:r>
              <a:rPr lang="en-US" altLang="zh-CN" sz="2000" b="1" dirty="0" smtClean="0">
                <a:latin typeface="华文仿宋" pitchFamily="2" charset="-122"/>
                <a:ea typeface="华文仿宋" pitchFamily="2" charset="-122"/>
              </a:rPr>
              <a:t>6</a:t>
            </a:r>
            <a:r>
              <a:rPr lang="zh-CN" altLang="en-US" sz="2000" b="1" dirty="0" smtClean="0">
                <a:latin typeface="华文仿宋" pitchFamily="2" charset="-122"/>
                <a:ea typeface="华文仿宋" pitchFamily="2" charset="-122"/>
              </a:rPr>
              <a:t>分）  </a:t>
            </a:r>
          </a:p>
          <a:p>
            <a:r>
              <a:rPr lang="zh-CN" altLang="en-US" sz="2000" b="1" dirty="0" smtClean="0">
                <a:latin typeface="华文仿宋" pitchFamily="2" charset="-122"/>
                <a:ea typeface="华文仿宋" pitchFamily="2" charset="-122"/>
              </a:rPr>
              <a:t> </a:t>
            </a:r>
          </a:p>
          <a:p>
            <a:endParaRPr lang="zh-CN" altLang="en-US" sz="2000" b="1" dirty="0">
              <a:latin typeface="华文仿宋" pitchFamily="2" charset="-122"/>
              <a:ea typeface="华文仿宋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/>
              <a:t>  </a:t>
            </a:r>
            <a:r>
              <a:rPr lang="en-US" altLang="zh-CN" dirty="0" smtClean="0"/>
              <a:t>14</a:t>
            </a:r>
            <a:r>
              <a:rPr lang="zh-CN" altLang="en-US" dirty="0" smtClean="0"/>
              <a:t>．</a:t>
            </a:r>
            <a:r>
              <a:rPr lang="en-US" altLang="zh-CN" dirty="0" smtClean="0"/>
              <a:t>【</a:t>
            </a:r>
            <a:r>
              <a:rPr lang="zh-CN" altLang="en-US" dirty="0" smtClean="0"/>
              <a:t>答案</a:t>
            </a:r>
            <a:r>
              <a:rPr lang="en-US" altLang="zh-CN" dirty="0" smtClean="0"/>
              <a:t>】CE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15①</a:t>
            </a:r>
            <a:r>
              <a:rPr lang="zh-CN" altLang="en-US" dirty="0" smtClean="0"/>
              <a:t>忠于国家，赤诚豪迈。尽管此时他已被排挤出朝廷，但依然关心朝政，他的爱国感情并不因此减少半分。②虽为远别，依旧旷达。兄弟宦游四海，天各一方，已是常事，这次也不会因远别而悲伤落泪。③胸怀博大，顾全大局。无论仕途生涯中遭遇了何等挫折，他始终以国家利益为重，顾全大局，患难之中，劝勉有加，无少怨尤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                       礼部贡院阅进士就试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>                                   </a:t>
            </a:r>
            <a:r>
              <a:rPr lang="zh-CN" altLang="en-US" b="1" dirty="0" smtClean="0"/>
              <a:t>                          </a:t>
            </a:r>
            <a:endParaRPr lang="en-US" altLang="zh-CN" b="1" dirty="0" smtClean="0"/>
          </a:p>
          <a:p>
            <a:r>
              <a:rPr lang="zh-CN" altLang="en-US" b="1" dirty="0" smtClean="0"/>
              <a:t>                                                            欧阳修</a:t>
            </a:r>
            <a:r>
              <a:rPr lang="zh-CN" altLang="en-US" dirty="0" smtClean="0"/>
              <a:t>               </a:t>
            </a:r>
            <a:endParaRPr lang="en-US" altLang="zh-CN" dirty="0" smtClean="0"/>
          </a:p>
          <a:p>
            <a:r>
              <a:rPr lang="en-US" altLang="zh-CN" dirty="0" smtClean="0"/>
              <a:t>                </a:t>
            </a:r>
            <a:r>
              <a:rPr lang="zh-CN" altLang="en-US" dirty="0" smtClean="0"/>
              <a:t> 紫案焚香暖吹轻，广庭清晓席群英。</a:t>
            </a:r>
          </a:p>
          <a:p>
            <a:r>
              <a:rPr lang="zh-CN" altLang="en-US" dirty="0" smtClean="0"/>
              <a:t>                 无哗战士衔枚勇，下笔春蚕食叶声。</a:t>
            </a:r>
          </a:p>
          <a:p>
            <a:r>
              <a:rPr lang="zh-CN" altLang="en-US" dirty="0" smtClean="0"/>
              <a:t>                 乡里献贤先德行，朝廷列爵待公卿。</a:t>
            </a:r>
          </a:p>
          <a:p>
            <a:r>
              <a:rPr lang="zh-CN" altLang="en-US" dirty="0" smtClean="0"/>
              <a:t>                 自惭衰病心神耗，赖有群公鉴裁精。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zh-CN" dirty="0" smtClean="0"/>
              <a:t>14</a:t>
            </a:r>
            <a:r>
              <a:rPr lang="zh-CN" altLang="en-US" dirty="0" smtClean="0"/>
              <a:t>．下列对这首诗的赏析，不恰当的两项是（</a:t>
            </a:r>
            <a:r>
              <a:rPr lang="en-US" altLang="zh-CN" dirty="0" smtClean="0"/>
              <a:t>5</a:t>
            </a:r>
            <a:r>
              <a:rPr lang="zh-CN" altLang="en-US" dirty="0" smtClean="0"/>
              <a:t>分） （  ）（  ）</a:t>
            </a:r>
          </a:p>
          <a:p>
            <a:r>
              <a:rPr lang="zh-CN" altLang="en-US" dirty="0" smtClean="0"/>
              <a:t>  </a:t>
            </a:r>
            <a:r>
              <a:rPr lang="en-US" altLang="zh-CN" dirty="0" smtClean="0"/>
              <a:t>A.</a:t>
            </a:r>
            <a:r>
              <a:rPr lang="zh-CN" altLang="en-US" dirty="0" smtClean="0"/>
              <a:t>诗的第一句写出了考场肃穆而怡人的环境，衬托出作者的喜悦心情 </a:t>
            </a:r>
          </a:p>
          <a:p>
            <a:r>
              <a:rPr lang="zh-CN" altLang="en-US" dirty="0" smtClean="0"/>
              <a:t>  </a:t>
            </a:r>
            <a:r>
              <a:rPr lang="en-US" altLang="zh-CN" dirty="0" smtClean="0"/>
              <a:t>B.</a:t>
            </a:r>
            <a:r>
              <a:rPr lang="zh-CN" altLang="en-US" dirty="0" smtClean="0"/>
              <a:t>第三句重点在表现考生奋勇争先、一往无前，所以把他们比作战士。 </a:t>
            </a:r>
          </a:p>
          <a:p>
            <a:r>
              <a:rPr lang="zh-CN" altLang="en-US" dirty="0" smtClean="0"/>
              <a:t>  </a:t>
            </a:r>
            <a:r>
              <a:rPr lang="en-US" altLang="zh-CN" dirty="0" smtClean="0"/>
              <a:t>C.</a:t>
            </a:r>
            <a:r>
              <a:rPr lang="zh-CN" altLang="en-US" dirty="0" smtClean="0"/>
              <a:t>参加礼部考试的考生都由各地选送而来，道德品行是选送的首要依据。</a:t>
            </a:r>
          </a:p>
          <a:p>
            <a:r>
              <a:rPr lang="zh-CN" altLang="en-US" dirty="0" smtClean="0"/>
              <a:t>   </a:t>
            </a:r>
            <a:r>
              <a:rPr lang="en-US" altLang="zh-CN" dirty="0" smtClean="0"/>
              <a:t>D.</a:t>
            </a:r>
            <a:r>
              <a:rPr lang="zh-CN" altLang="en-US" dirty="0" smtClean="0"/>
              <a:t>朝廷对考生寄予了殷切的期望，希望他们能够成长为国家的栋梁之才。 </a:t>
            </a:r>
          </a:p>
          <a:p>
            <a:r>
              <a:rPr lang="zh-CN" altLang="en-US" dirty="0" smtClean="0"/>
              <a:t>   </a:t>
            </a:r>
            <a:r>
              <a:rPr lang="en-US" altLang="zh-CN" dirty="0" smtClean="0"/>
              <a:t>E.</a:t>
            </a:r>
            <a:r>
              <a:rPr lang="zh-CN" altLang="en-US" dirty="0" smtClean="0"/>
              <a:t>作者承认自己体弱多病的事实，表示选才工作要依靠其他考官来完成。</a:t>
            </a:r>
          </a:p>
          <a:p>
            <a:r>
              <a:rPr lang="en-US" altLang="zh-CN" b="1" dirty="0" smtClean="0"/>
              <a:t>【</a:t>
            </a:r>
            <a:r>
              <a:rPr lang="zh-CN" altLang="en-US" b="1" dirty="0" smtClean="0"/>
              <a:t>答案</a:t>
            </a:r>
            <a:r>
              <a:rPr lang="en-US" altLang="zh-CN" b="1" dirty="0" smtClean="0"/>
              <a:t>】B E</a:t>
            </a:r>
            <a:r>
              <a:rPr lang="zh-CN" altLang="en-US" dirty="0" smtClean="0"/>
              <a:t>   </a:t>
            </a:r>
          </a:p>
          <a:p>
            <a:r>
              <a:rPr lang="zh-CN" altLang="en-US" dirty="0" smtClean="0"/>
              <a:t>本诗的第四句“下笔春蚕食叶声”广受后世称道，请赏析这一句的精妙之处。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6</a:t>
            </a:r>
            <a:r>
              <a:rPr lang="zh-CN" altLang="en-US" b="1" dirty="0" smtClean="0"/>
              <a:t>分）</a:t>
            </a:r>
            <a:br>
              <a:rPr lang="zh-CN" altLang="en-US" b="1" dirty="0" smtClean="0"/>
            </a:br>
            <a:r>
              <a:rPr lang="en-US" altLang="zh-CN" b="1" dirty="0" smtClean="0"/>
              <a:t>【</a:t>
            </a:r>
            <a:r>
              <a:rPr lang="zh-CN" altLang="en-US" b="1" dirty="0" smtClean="0"/>
              <a:t>答案</a:t>
            </a:r>
            <a:r>
              <a:rPr lang="en-US" altLang="zh-CN" b="1" dirty="0" smtClean="0"/>
              <a:t>】</a:t>
            </a:r>
            <a:br>
              <a:rPr lang="en-US" altLang="zh-CN" b="1" dirty="0" smtClean="0"/>
            </a:br>
            <a:r>
              <a:rPr lang="en-US" altLang="zh-CN" b="1" dirty="0" smtClean="0"/>
              <a:t>①</a:t>
            </a:r>
            <a:r>
              <a:rPr lang="zh-CN" altLang="en-US" dirty="0" smtClean="0"/>
              <a:t>用春蚕食叶描摹考场内考生落笔纸上的声响，生动贴切；</a:t>
            </a:r>
            <a:br>
              <a:rPr lang="zh-CN" altLang="en-US" dirty="0" smtClean="0"/>
            </a:br>
            <a:r>
              <a:rPr lang="zh-CN" altLang="en-US" dirty="0" smtClean="0"/>
              <a:t>②动中见静，越发见出考场的庄严寂静；</a:t>
            </a:r>
            <a:br>
              <a:rPr lang="zh-CN" altLang="en-US" dirty="0" smtClean="0"/>
            </a:br>
            <a:r>
              <a:rPr lang="zh-CN" altLang="en-US" dirty="0" smtClean="0"/>
              <a:t>③强化作者充满希望的喜悦之情。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smallfish\appdata\roaming\360se6\User Data\temp\1304730816428.jp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0" y="0"/>
            <a:ext cx="9144000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文学类文本阅读能力：</a:t>
            </a:r>
          </a:p>
        </p:txBody>
      </p:sp>
      <p:sp>
        <p:nvSpPr>
          <p:cNvPr id="28676" name="内容占位符 2"/>
          <p:cNvSpPr>
            <a:spLocks noGrp="1"/>
          </p:cNvSpPr>
          <p:nvPr>
            <p:ph idx="1"/>
          </p:nvPr>
        </p:nvSpPr>
        <p:spPr>
          <a:xfrm>
            <a:off x="0" y="1417638"/>
            <a:ext cx="9144000" cy="5219700"/>
          </a:xfrm>
        </p:spPr>
        <p:txBody>
          <a:bodyPr/>
          <a:lstStyle/>
          <a:p>
            <a:pPr>
              <a:buFont typeface="宋体" pitchFamily="2" charset="-122"/>
              <a:buNone/>
            </a:pPr>
            <a:r>
              <a:rPr lang="zh-CN" altLang="en-US" sz="44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</a:t>
            </a:r>
            <a:endParaRPr lang="en-US" altLang="zh-CN" sz="4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 typeface="宋体" pitchFamily="2" charset="-122"/>
              <a:buNone/>
            </a:pPr>
            <a:r>
              <a:rPr lang="en-US" altLang="zh-CN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1 </a:t>
            </a:r>
            <a:r>
              <a:rPr lang="zh-CN" altLang="en-US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理想化复习：带领学生读一些小说散文的理论书籍。讲一些理论知识。</a:t>
            </a:r>
            <a:endParaRPr lang="en-US" altLang="zh-CN" sz="36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 typeface="宋体" pitchFamily="2" charset="-122"/>
              <a:buNone/>
            </a:pPr>
            <a:r>
              <a:rPr lang="en-US" altLang="zh-CN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2 </a:t>
            </a:r>
            <a:r>
              <a:rPr lang="zh-CN" altLang="en-US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典型文本赏析性复习，突破做题型的复习模式。</a:t>
            </a:r>
            <a:endParaRPr lang="en-US" altLang="zh-CN" sz="36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 typeface="宋体" pitchFamily="2" charset="-122"/>
              <a:buNone/>
            </a:pPr>
            <a:r>
              <a:rPr lang="en-US" altLang="zh-CN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   3 </a:t>
            </a:r>
            <a:r>
              <a:rPr lang="zh-CN" altLang="en-US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强调文本的文脉梳理，深层理解，探寻标准答案背后更高深的文章主旨。</a:t>
            </a:r>
            <a:endParaRPr lang="en-US" altLang="zh-CN" sz="4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 typeface="宋体" pitchFamily="2" charset="-122"/>
              <a:buNone/>
            </a:pPr>
            <a:endParaRPr lang="en-US" altLang="zh-CN" sz="4400" b="1" dirty="0" smtClean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 typeface="宋体" pitchFamily="2" charset="-122"/>
              <a:buNone/>
            </a:pPr>
            <a:endParaRPr lang="zh-CN" alt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专题复习既要共性又要个性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具体做法：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388" y="1417638"/>
            <a:ext cx="8229600" cy="568325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zh-CN" sz="2800" dirty="0" smtClean="0"/>
              <a:t>1 </a:t>
            </a:r>
            <a:r>
              <a:rPr lang="zh-CN" altLang="en-US" sz="2800" dirty="0" smtClean="0"/>
              <a:t>注重思想史，文学史背景对阅读小说散文的作用（马裤先生，有声电影；血的故事；孕妇和牛；）（云和梯田，听雨，老屋，灯火，四堡雕版）</a:t>
            </a:r>
            <a:endParaRPr lang="en-US" altLang="zh-CN" sz="2800" dirty="0" smtClean="0"/>
          </a:p>
          <a:p>
            <a:pPr marL="0" indent="0">
              <a:buFontTx/>
              <a:buNone/>
              <a:defRPr/>
            </a:pPr>
            <a:r>
              <a:rPr lang="en-US" altLang="zh-CN" sz="2800" dirty="0" smtClean="0"/>
              <a:t>2 </a:t>
            </a:r>
            <a:r>
              <a:rPr lang="zh-CN" altLang="en-US" sz="2800" dirty="0" smtClean="0"/>
              <a:t>注意文体知识对阅读的作用</a:t>
            </a:r>
            <a:endParaRPr lang="en-US" altLang="zh-CN" sz="2800" dirty="0" smtClean="0"/>
          </a:p>
          <a:p>
            <a:pPr>
              <a:defRPr/>
            </a:pPr>
            <a:r>
              <a:rPr lang="en-US" altLang="zh-CN" sz="2800" dirty="0"/>
              <a:t> </a:t>
            </a:r>
            <a:r>
              <a:rPr lang="zh-CN" altLang="en-US" sz="2800" dirty="0" smtClean="0"/>
              <a:t>散文：自我，结构，表里</a:t>
            </a:r>
            <a:endParaRPr lang="en-US" altLang="zh-CN" sz="2800" dirty="0" smtClean="0"/>
          </a:p>
          <a:p>
            <a:pPr>
              <a:defRPr/>
            </a:pPr>
            <a:r>
              <a:rPr lang="zh-CN" altLang="en-US" sz="2800" dirty="0" smtClean="0"/>
              <a:t> 小说：思想，技巧，风格</a:t>
            </a:r>
            <a:endParaRPr lang="en-US" altLang="zh-CN" sz="2800" dirty="0"/>
          </a:p>
          <a:p>
            <a:pPr marL="0" indent="0">
              <a:buFontTx/>
              <a:buNone/>
              <a:defRPr/>
            </a:pPr>
            <a:r>
              <a:rPr lang="en-US" altLang="zh-CN" sz="2800" dirty="0" smtClean="0"/>
              <a:t>3 </a:t>
            </a:r>
            <a:r>
              <a:rPr lang="zh-CN" altLang="en-US" sz="2800" dirty="0" smtClean="0"/>
              <a:t>典型高考题答案的作用</a:t>
            </a:r>
            <a:endParaRPr lang="en-US" altLang="zh-CN" sz="2800" dirty="0" smtClean="0"/>
          </a:p>
          <a:p>
            <a:pPr marL="0" indent="0">
              <a:buFontTx/>
              <a:buNone/>
              <a:defRPr/>
            </a:pPr>
            <a:r>
              <a:rPr lang="en-US" altLang="zh-CN" sz="2800" dirty="0" smtClean="0"/>
              <a:t>4 </a:t>
            </a:r>
            <a:r>
              <a:rPr lang="zh-CN" altLang="en-US" sz="2800" dirty="0" smtClean="0"/>
              <a:t>找寻每一篇的特点，读懂每一篇的个性</a:t>
            </a:r>
            <a:endParaRPr lang="en-US" altLang="zh-CN" sz="2800" dirty="0" smtClean="0"/>
          </a:p>
          <a:p>
            <a:pPr marL="0" indent="0">
              <a:buFontTx/>
              <a:buNone/>
              <a:defRPr/>
            </a:pPr>
            <a:r>
              <a:rPr lang="en-US" altLang="zh-CN" sz="2800" dirty="0"/>
              <a:t> </a:t>
            </a:r>
            <a:r>
              <a:rPr lang="en-US" altLang="zh-CN" sz="2800" dirty="0" smtClean="0"/>
              <a:t> </a:t>
            </a:r>
            <a:r>
              <a:rPr lang="zh-CN" altLang="en-US" sz="2800" dirty="0" smtClean="0"/>
              <a:t>（</a:t>
            </a:r>
            <a:r>
              <a:rPr lang="en-US" altLang="zh-CN" sz="2800" dirty="0" smtClean="0"/>
              <a:t> </a:t>
            </a:r>
            <a:r>
              <a:rPr lang="zh-CN" altLang="en-US" sz="2800" dirty="0" smtClean="0"/>
              <a:t>面包，有声电影）</a:t>
            </a:r>
            <a:endParaRPr lang="en-US" altLang="zh-CN" sz="2800" dirty="0" smtClean="0"/>
          </a:p>
          <a:p>
            <a:pPr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3011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8888" y="115888"/>
            <a:ext cx="7273925" cy="68214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4819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44638" y="-171450"/>
            <a:ext cx="6051550" cy="70294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5843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17688" y="115888"/>
            <a:ext cx="5057775" cy="67452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9939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47813" y="-28575"/>
            <a:ext cx="6553200" cy="6911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0963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0700" y="-315913"/>
            <a:ext cx="5562600" cy="741680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1987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35150" y="-4763"/>
            <a:ext cx="6121400" cy="70580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b="1" smtClean="0"/>
              <a:t>实用类（论述文，新闻类）文本阅读理解能力：</a:t>
            </a:r>
          </a:p>
        </p:txBody>
      </p:sp>
      <p:sp>
        <p:nvSpPr>
          <p:cNvPr id="4608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smtClean="0"/>
              <a:t>从</a:t>
            </a:r>
            <a:r>
              <a:rPr lang="en-US" altLang="zh-CN" sz="2800" smtClean="0"/>
              <a:t>2015</a:t>
            </a:r>
            <a:r>
              <a:rPr lang="zh-CN" altLang="en-US" sz="2800" smtClean="0"/>
              <a:t>年开始，命题更加强化</a:t>
            </a:r>
            <a:r>
              <a:rPr lang="zh-CN" altLang="en-US" sz="2800" b="1" smtClean="0"/>
              <a:t>“整体阅读”意识</a:t>
            </a:r>
            <a:r>
              <a:rPr lang="zh-CN" altLang="en-US" sz="2800" smtClean="0"/>
              <a:t>，要求考生在真正读懂的基础上作出选择，</a:t>
            </a:r>
            <a:r>
              <a:rPr lang="zh-CN" altLang="en-US" sz="2800" b="1" smtClean="0">
                <a:solidFill>
                  <a:srgbClr val="FF0000"/>
                </a:solidFill>
              </a:rPr>
              <a:t>对原文语句、语段进行简单加工改造的选项很少，而对原义中相对分散、隐蔽的信息进行整合，或根据相关语句进行适当推理的选项较多。</a:t>
            </a:r>
            <a:r>
              <a:rPr lang="zh-CN" altLang="en-US" sz="2800" smtClean="0"/>
              <a:t>因此，以往的依据显性信息进行简单比对的思路已经无法满足答题的需要，而是需要考生在</a:t>
            </a:r>
            <a:r>
              <a:rPr lang="zh-CN" altLang="en-US" sz="2800" b="1" smtClean="0"/>
              <a:t>真正读懂文本</a:t>
            </a:r>
            <a:r>
              <a:rPr lang="zh-CN" altLang="en-US" sz="2800" smtClean="0"/>
              <a:t>的基础上借助隐性信息进行判别。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710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梳理文脉</a:t>
            </a:r>
            <a:endParaRPr lang="en-US" altLang="zh-CN" smtClean="0"/>
          </a:p>
          <a:p>
            <a:r>
              <a:rPr lang="zh-CN" altLang="en-US" smtClean="0"/>
              <a:t>注重逻辑</a:t>
            </a:r>
            <a:endParaRPr lang="en-US" altLang="zh-CN" smtClean="0"/>
          </a:p>
          <a:p>
            <a:r>
              <a:rPr lang="zh-CN" altLang="en-US" smtClean="0"/>
              <a:t>整体阅读</a:t>
            </a:r>
            <a:endParaRPr lang="en-US" altLang="zh-CN" smtClean="0"/>
          </a:p>
          <a:p>
            <a:r>
              <a:rPr lang="zh-CN" altLang="en-US" smtClean="0"/>
              <a:t>同质化题目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800" b="1" smtClean="0">
                <a:solidFill>
                  <a:srgbClr val="002060"/>
                </a:solidFill>
              </a:rPr>
              <a:t>              作</a:t>
            </a:r>
            <a:r>
              <a:rPr lang="zh-CN" altLang="en-US" sz="4800" b="1" dirty="0" smtClean="0">
                <a:solidFill>
                  <a:srgbClr val="002060"/>
                </a:solidFill>
              </a:rPr>
              <a:t>文部分</a:t>
            </a:r>
            <a:endParaRPr lang="zh-CN" altLang="en-US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439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7411" name="内容占位符 2"/>
          <p:cNvSpPr>
            <a:spLocks noGrp="1"/>
          </p:cNvSpPr>
          <p:nvPr>
            <p:ph idx="1"/>
          </p:nvPr>
        </p:nvSpPr>
        <p:spPr>
          <a:xfrm>
            <a:off x="285750" y="1089025"/>
            <a:ext cx="9144000" cy="5768975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 smtClean="0">
                <a:ea typeface="黑体" pitchFamily="49" charset="-122"/>
              </a:rPr>
              <a:t>语文试题的基本走向与现实处境：</a:t>
            </a:r>
            <a:endParaRPr lang="en-US" altLang="zh-CN" b="1" smtClean="0">
              <a:ea typeface="黑体" pitchFamily="49" charset="-122"/>
            </a:endParaRPr>
          </a:p>
          <a:p>
            <a:pPr>
              <a:buFontTx/>
              <a:buNone/>
            </a:pPr>
            <a:r>
              <a:rPr lang="zh-CN" altLang="en-US" b="1" smtClean="0">
                <a:ea typeface="楷体" pitchFamily="49" charset="-122"/>
              </a:rPr>
              <a:t>既要保持试卷的相对稳定性，又追求有所突破</a:t>
            </a:r>
          </a:p>
          <a:p>
            <a:pPr>
              <a:buFontTx/>
              <a:buNone/>
            </a:pPr>
            <a:endParaRPr lang="en-US" altLang="zh-CN" b="1" smtClean="0">
              <a:ea typeface="楷体" pitchFamily="49" charset="-122"/>
            </a:endParaRPr>
          </a:p>
          <a:p>
            <a:pPr>
              <a:buFontTx/>
              <a:buNone/>
            </a:pPr>
            <a:r>
              <a:rPr lang="zh-CN" altLang="en-US" b="1" smtClean="0">
                <a:ea typeface="黑体" pitchFamily="49" charset="-122"/>
              </a:rPr>
              <a:t>所以：</a:t>
            </a: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阅读文本的难度加大</a:t>
            </a:r>
            <a:endParaRPr lang="en-US" altLang="zh-CN" b="1" smtClean="0">
              <a:latin typeface="楷体" pitchFamily="49" charset="-122"/>
              <a:ea typeface="楷体" pitchFamily="49" charset="-122"/>
            </a:endParaRPr>
          </a:p>
          <a:p>
            <a:pPr>
              <a:buFontTx/>
              <a:buNone/>
            </a:pPr>
            <a:r>
              <a:rPr lang="en-US" altLang="zh-CN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整份试卷的思辨性增强</a:t>
            </a:r>
            <a:endParaRPr lang="en-US" altLang="zh-CN" b="1" smtClean="0">
              <a:latin typeface="楷体" pitchFamily="49" charset="-122"/>
              <a:ea typeface="楷体" pitchFamily="49" charset="-122"/>
            </a:endParaRPr>
          </a:p>
          <a:p>
            <a:pPr>
              <a:buFontTx/>
              <a:buNone/>
            </a:pPr>
            <a:r>
              <a:rPr lang="en-US" altLang="zh-CN" b="1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回归传统，重视传统文化的倾向性明显</a:t>
            </a:r>
            <a:r>
              <a:rPr lang="zh-CN" altLang="en-US" b="1" smtClean="0">
                <a:latin typeface="黑体" pitchFamily="49" charset="-122"/>
                <a:ea typeface="黑体" pitchFamily="49" charset="-122"/>
              </a:rPr>
              <a:t>  </a:t>
            </a:r>
            <a:endParaRPr lang="zh-CN" altLang="en-US" b="1" smtClean="0">
              <a:ea typeface="楷体" pitchFamily="49" charset="-122"/>
            </a:endParaRPr>
          </a:p>
          <a:p>
            <a:pPr>
              <a:buFontTx/>
              <a:buNone/>
            </a:pPr>
            <a:r>
              <a:rPr lang="en-US" altLang="zh-CN" b="1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b="1" smtClean="0">
              <a:latin typeface="楷体" pitchFamily="49" charset="-122"/>
              <a:ea typeface="楷体" pitchFamily="49" charset="-122"/>
            </a:endParaRPr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思维与逻辑的作用</a:t>
            </a:r>
            <a:endParaRPr lang="en-US" altLang="zh-CN" sz="3600" dirty="0" smtClean="0"/>
          </a:p>
          <a:p>
            <a:r>
              <a:rPr lang="zh-CN" altLang="en-US" sz="3600" dirty="0" smtClean="0"/>
              <a:t>立意有深度的意识</a:t>
            </a:r>
          </a:p>
          <a:p>
            <a:r>
              <a:rPr lang="zh-CN" altLang="en-US" sz="3600" dirty="0" smtClean="0"/>
              <a:t>结构的显性化呈现</a:t>
            </a:r>
            <a:endParaRPr lang="en-US" altLang="zh-CN" sz="3600" dirty="0" smtClean="0"/>
          </a:p>
          <a:p>
            <a:r>
              <a:rPr lang="zh-CN" altLang="en-US" sz="3600" dirty="0" smtClean="0"/>
              <a:t>素材与思想的交融</a:t>
            </a:r>
            <a:endParaRPr lang="en-US" altLang="zh-CN" sz="3600" dirty="0" smtClean="0"/>
          </a:p>
          <a:p>
            <a:r>
              <a:rPr lang="zh-CN" altLang="en-US" sz="3600" dirty="0" smtClean="0"/>
              <a:t>语言的有效性训练</a:t>
            </a:r>
            <a:endParaRPr lang="en-US" altLang="zh-CN" sz="3600" dirty="0" smtClean="0"/>
          </a:p>
          <a:p>
            <a:pPr>
              <a:buNone/>
            </a:pPr>
            <a:endParaRPr lang="en-US" altLang="zh-CN" sz="3600" dirty="0" smtClean="0"/>
          </a:p>
        </p:txBody>
      </p:sp>
    </p:spTree>
    <p:extLst>
      <p:ext uri="{BB962C8B-B14F-4D97-AF65-F5344CB8AC3E}">
        <p14:creationId xmlns:p14="http://schemas.microsoft.com/office/powerpoint/2010/main" xmlns="" val="3569241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smallfish\appdata\roaming\360se6\User Data\temp\1304730816428.jp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0" y="0"/>
            <a:ext cx="9144000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标题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922337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表达写作能力：</a:t>
            </a:r>
          </a:p>
        </p:txBody>
      </p:sp>
      <p:sp>
        <p:nvSpPr>
          <p:cNvPr id="49156" name="内容占位符 2"/>
          <p:cNvSpPr>
            <a:spLocks noGrp="1"/>
          </p:cNvSpPr>
          <p:nvPr>
            <p:ph idx="1"/>
          </p:nvPr>
        </p:nvSpPr>
        <p:spPr>
          <a:xfrm>
            <a:off x="1547813" y="1268413"/>
            <a:ext cx="9237662" cy="452596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zh-CN" smtClean="0">
                <a:latin typeface="黑体" pitchFamily="49" charset="-122"/>
                <a:ea typeface="黑体" pitchFamily="49" charset="-122"/>
              </a:rPr>
              <a:t>1 </a:t>
            </a:r>
            <a:r>
              <a:rPr lang="zh-CN" altLang="en-US" smtClean="0">
                <a:latin typeface="黑体" pitchFamily="49" charset="-122"/>
                <a:ea typeface="黑体" pitchFamily="49" charset="-122"/>
              </a:rPr>
              <a:t>文章内部思维的培养</a:t>
            </a:r>
            <a:endParaRPr lang="en-US" altLang="zh-CN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Tx/>
              <a:buNone/>
            </a:pPr>
            <a:r>
              <a:rPr lang="en-US" altLang="zh-CN" smtClean="0">
                <a:latin typeface="黑体" pitchFamily="49" charset="-122"/>
                <a:ea typeface="黑体" pitchFamily="49" charset="-122"/>
              </a:rPr>
              <a:t>2 </a:t>
            </a:r>
            <a:r>
              <a:rPr lang="zh-CN" altLang="en-US" smtClean="0">
                <a:latin typeface="黑体" pitchFamily="49" charset="-122"/>
                <a:ea typeface="黑体" pitchFamily="49" charset="-122"/>
              </a:rPr>
              <a:t>考场作文显性结构的训练</a:t>
            </a:r>
            <a:endParaRPr lang="en-US" altLang="zh-CN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Tx/>
              <a:buNone/>
            </a:pPr>
            <a:r>
              <a:rPr lang="en-US" altLang="zh-CN" smtClean="0">
                <a:latin typeface="黑体" pitchFamily="49" charset="-122"/>
                <a:ea typeface="黑体" pitchFamily="49" charset="-122"/>
              </a:rPr>
              <a:t>3 </a:t>
            </a:r>
            <a:r>
              <a:rPr lang="zh-CN" altLang="en-US" smtClean="0">
                <a:latin typeface="黑体" pitchFamily="49" charset="-122"/>
                <a:ea typeface="黑体" pitchFamily="49" charset="-122"/>
              </a:rPr>
              <a:t>文章语言的提升</a:t>
            </a:r>
            <a:endParaRPr lang="en-US" altLang="zh-CN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Tx/>
              <a:buNone/>
            </a:pPr>
            <a:r>
              <a:rPr lang="en-US" altLang="zh-CN" smtClean="0">
                <a:latin typeface="黑体" pitchFamily="49" charset="-122"/>
                <a:ea typeface="黑体" pitchFamily="49" charset="-122"/>
              </a:rPr>
              <a:t>4 </a:t>
            </a:r>
            <a:r>
              <a:rPr lang="zh-CN" altLang="en-US" smtClean="0">
                <a:latin typeface="黑体" pitchFamily="49" charset="-122"/>
                <a:ea typeface="黑体" pitchFamily="49" charset="-122"/>
              </a:rPr>
              <a:t>文章段内的论证分析训练</a:t>
            </a:r>
            <a:endParaRPr lang="en-US" altLang="zh-CN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Tx/>
              <a:buNone/>
            </a:pPr>
            <a:r>
              <a:rPr lang="en-US" altLang="zh-CN" smtClean="0">
                <a:latin typeface="黑体" pitchFamily="49" charset="-122"/>
                <a:ea typeface="黑体" pitchFamily="49" charset="-122"/>
              </a:rPr>
              <a:t>5 </a:t>
            </a:r>
            <a:r>
              <a:rPr lang="zh-CN" altLang="en-US" smtClean="0">
                <a:latin typeface="黑体" pitchFamily="49" charset="-122"/>
                <a:ea typeface="黑体" pitchFamily="49" charset="-122"/>
              </a:rPr>
              <a:t>标题的拟定</a:t>
            </a:r>
            <a:endParaRPr lang="en-US" altLang="zh-CN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Tx/>
              <a:buNone/>
            </a:pPr>
            <a:r>
              <a:rPr lang="en-US" altLang="zh-CN" smtClean="0">
                <a:latin typeface="黑体" pitchFamily="49" charset="-122"/>
                <a:ea typeface="黑体" pitchFamily="49" charset="-122"/>
              </a:rPr>
              <a:t>6 </a:t>
            </a:r>
            <a:r>
              <a:rPr lang="zh-CN" altLang="en-US" smtClean="0">
                <a:latin typeface="黑体" pitchFamily="49" charset="-122"/>
                <a:ea typeface="黑体" pitchFamily="49" charset="-122"/>
              </a:rPr>
              <a:t>考场材料作文的分类训练</a:t>
            </a:r>
            <a:endParaRPr lang="en-US" altLang="zh-CN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Tx/>
              <a:buNone/>
            </a:pPr>
            <a:r>
              <a:rPr lang="en-US" altLang="zh-CN" smtClean="0">
                <a:latin typeface="黑体" pitchFamily="49" charset="-122"/>
                <a:ea typeface="黑体" pitchFamily="49" charset="-122"/>
              </a:rPr>
              <a:t>7 </a:t>
            </a:r>
            <a:r>
              <a:rPr lang="zh-CN" altLang="en-US" smtClean="0">
                <a:latin typeface="黑体" pitchFamily="49" charset="-122"/>
                <a:ea typeface="黑体" pitchFamily="49" charset="-122"/>
              </a:rPr>
              <a:t>热点话题猜题式的练习</a:t>
            </a:r>
            <a:endParaRPr lang="en-US" altLang="zh-CN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作文的内部逻辑思维的培养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en-US" altLang="zh-CN" dirty="0" smtClean="0"/>
              <a:t>1 </a:t>
            </a:r>
            <a:r>
              <a:rPr lang="zh-CN" altLang="en-US" dirty="0" smtClean="0"/>
              <a:t>从一段逻辑混乱的文字看作文逻辑的重要性</a:t>
            </a:r>
            <a:endParaRPr lang="en-US" altLang="zh-CN" dirty="0" smtClean="0"/>
          </a:p>
          <a:p>
            <a:r>
              <a:rPr lang="en-US" altLang="zh-CN" dirty="0" smtClean="0"/>
              <a:t>2 </a:t>
            </a:r>
            <a:r>
              <a:rPr lang="zh-CN" altLang="en-US" dirty="0" smtClean="0"/>
              <a:t>从一篇优秀作文看作文逻辑的作用</a:t>
            </a:r>
            <a:endParaRPr lang="en-US" altLang="zh-CN" dirty="0" smtClean="0"/>
          </a:p>
          <a:p>
            <a:r>
              <a:rPr lang="en-US" altLang="zh-CN" dirty="0" smtClean="0"/>
              <a:t>    《</a:t>
            </a:r>
            <a:r>
              <a:rPr lang="zh-CN" altLang="en-US" dirty="0" smtClean="0"/>
              <a:t>山水 庙堂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或</a:t>
            </a:r>
            <a:r>
              <a:rPr lang="en-US" altLang="zh-CN" dirty="0" smtClean="0"/>
              <a:t>《</a:t>
            </a:r>
            <a:r>
              <a:rPr lang="zh-CN" altLang="en-US" dirty="0" smtClean="0"/>
              <a:t>书生</a:t>
            </a:r>
            <a:r>
              <a:rPr lang="en-US" altLang="zh-CN" dirty="0" smtClean="0"/>
              <a:t>》</a:t>
            </a:r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议论文结构知识的讲解</a:t>
            </a:r>
            <a:endParaRPr lang="en-US" altLang="zh-CN" dirty="0" smtClean="0"/>
          </a:p>
          <a:p>
            <a:r>
              <a:rPr lang="en-US" altLang="zh-CN" dirty="0" smtClean="0"/>
              <a:t>4 </a:t>
            </a:r>
            <a:r>
              <a:rPr lang="zh-CN" altLang="en-US" dirty="0" smtClean="0"/>
              <a:t>写作过程中结构意识的建立</a:t>
            </a:r>
            <a:endParaRPr lang="zh-CN" alt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2772" y="-273352"/>
            <a:ext cx="5893378" cy="7857838"/>
          </a:xfrm>
        </p:spPr>
      </p:pic>
    </p:spTree>
    <p:extLst>
      <p:ext uri="{BB962C8B-B14F-4D97-AF65-F5344CB8AC3E}">
        <p14:creationId xmlns:p14="http://schemas.microsoft.com/office/powerpoint/2010/main" xmlns="" val="123019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3200" b="1" dirty="0" smtClean="0">
                <a:solidFill>
                  <a:srgbClr val="002060"/>
                </a:solidFill>
              </a:rPr>
              <a:t>立意有深度：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49" y="2244435"/>
            <a:ext cx="8376805" cy="3932527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如何让议论文深刻起来：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1 </a:t>
            </a:r>
            <a:r>
              <a:rPr lang="zh-CN" altLang="en-US" sz="3200" dirty="0" smtClean="0"/>
              <a:t>审题的靶心意识（十环）（以</a:t>
            </a:r>
            <a:r>
              <a:rPr lang="en-US" altLang="zh-CN" sz="3200" dirty="0" smtClean="0"/>
              <a:t>2018</a:t>
            </a:r>
            <a:r>
              <a:rPr lang="zh-CN" altLang="en-US" sz="3200" dirty="0" smtClean="0"/>
              <a:t>全国卷      </a:t>
            </a:r>
            <a:r>
              <a:rPr lang="en-US" altLang="zh-CN" sz="3200" dirty="0" smtClean="0"/>
              <a:t>2</a:t>
            </a:r>
            <a:r>
              <a:rPr lang="zh-CN" altLang="en-US" sz="3200" dirty="0" smtClean="0"/>
              <a:t>为例）</a:t>
            </a:r>
            <a:endParaRPr lang="en-US" altLang="zh-CN" sz="3200" dirty="0" smtClean="0"/>
          </a:p>
          <a:p>
            <a:r>
              <a:rPr lang="en-US" altLang="zh-CN" sz="3200" dirty="0" smtClean="0"/>
              <a:t>   2 </a:t>
            </a:r>
            <a:r>
              <a:rPr lang="zh-CN" altLang="en-US" sz="3200" dirty="0" smtClean="0"/>
              <a:t>立意的上位视角，上位概念，上位逻辑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3 </a:t>
            </a:r>
            <a:r>
              <a:rPr lang="zh-CN" altLang="en-US" sz="3200" dirty="0" smtClean="0"/>
              <a:t>是什么 为什么 怎么办的思维习惯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4 </a:t>
            </a:r>
            <a:r>
              <a:rPr lang="zh-CN" altLang="en-US" sz="3200" dirty="0" smtClean="0"/>
              <a:t>巧用关联词走向说理的深处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5</a:t>
            </a:r>
            <a:r>
              <a:rPr lang="zh-CN" altLang="en-US" sz="3200" dirty="0" smtClean="0"/>
              <a:t>事件背后意义价值的预设</a:t>
            </a:r>
            <a:endParaRPr lang="en-US" altLang="zh-CN" sz="3200" dirty="0" smtClean="0"/>
          </a:p>
          <a:p>
            <a:pPr marL="0" indent="0">
              <a:buNone/>
            </a:pP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369182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zh-CN" altLang="en-US" b="1" dirty="0">
                <a:solidFill>
                  <a:srgbClr val="002060"/>
                </a:solidFill>
              </a:rPr>
              <a:t>课例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2549235"/>
            <a:ext cx="7886700" cy="3627727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巧用关联词使得议论文的分析变得深刻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122108225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2772" y="-273352"/>
            <a:ext cx="5893378" cy="7857838"/>
          </a:xfrm>
        </p:spPr>
      </p:pic>
    </p:spTree>
    <p:extLst>
      <p:ext uri="{BB962C8B-B14F-4D97-AF65-F5344CB8AC3E}">
        <p14:creationId xmlns:p14="http://schemas.microsoft.com/office/powerpoint/2010/main" xmlns="" val="123019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zh-CN" altLang="en-US" b="1" dirty="0">
                <a:solidFill>
                  <a:srgbClr val="002060"/>
                </a:solidFill>
              </a:rPr>
              <a:t>课例：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2618509"/>
            <a:ext cx="7886700" cy="3558454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上位视角，概念，逻辑提升深度的片段训练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392790790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 smtClean="0"/>
              <a:t>上位视角：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</a:t>
            </a:r>
            <a:r>
              <a:rPr lang="zh-CN" altLang="en-US" sz="3200" dirty="0" smtClean="0"/>
              <a:t>主体是民族和国家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</a:t>
            </a:r>
            <a:r>
              <a:rPr lang="zh-CN" altLang="en-US" sz="3200" dirty="0" smtClean="0"/>
              <a:t>角度是社会和环境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</a:t>
            </a:r>
            <a:r>
              <a:rPr lang="zh-CN" altLang="en-US" sz="3200" dirty="0" smtClean="0"/>
              <a:t>方向是文化和时事</a:t>
            </a:r>
            <a:endParaRPr lang="en-US" altLang="zh-CN" sz="3200" dirty="0"/>
          </a:p>
          <a:p>
            <a:r>
              <a:rPr lang="zh-CN" altLang="en-US" sz="3200" dirty="0" smtClean="0"/>
              <a:t>上位概念：</a:t>
            </a:r>
            <a:endParaRPr lang="en-US" altLang="zh-CN" sz="3200" dirty="0" smtClean="0"/>
          </a:p>
          <a:p>
            <a:r>
              <a:rPr lang="zh-CN" altLang="en-US" sz="3200" dirty="0"/>
              <a:t>上</a:t>
            </a:r>
            <a:r>
              <a:rPr lang="zh-CN" altLang="en-US" sz="3200" dirty="0" smtClean="0"/>
              <a:t>位逻辑：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291875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713996" y="-355754"/>
            <a:ext cx="10741157" cy="8055865"/>
          </a:xfrm>
        </p:spPr>
      </p:pic>
    </p:spTree>
    <p:extLst>
      <p:ext uri="{BB962C8B-B14F-4D97-AF65-F5344CB8AC3E}">
        <p14:creationId xmlns:p14="http://schemas.microsoft.com/office/powerpoint/2010/main" xmlns="" val="84571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7442" y="1781663"/>
            <a:ext cx="7886700" cy="4351338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3600" b="1" dirty="0" smtClean="0">
                <a:ea typeface="黑体" pitchFamily="49" charset="-122"/>
              </a:rPr>
              <a:t>寻找语文素养的四种能力源头：</a:t>
            </a:r>
            <a:endParaRPr lang="en-US" altLang="zh-CN" sz="3600" b="1" dirty="0" smtClean="0">
              <a:ea typeface="黑体" pitchFamily="49" charset="-122"/>
            </a:endParaRPr>
          </a:p>
          <a:p>
            <a:pPr>
              <a:buFontTx/>
              <a:buNone/>
            </a:pPr>
            <a:r>
              <a:rPr lang="en-US" altLang="zh-CN" sz="3600" b="1" dirty="0" smtClean="0">
                <a:ea typeface="黑体" pitchFamily="49" charset="-122"/>
              </a:rPr>
              <a:t>          </a:t>
            </a:r>
            <a:r>
              <a:rPr lang="zh-CN" altLang="en-US" b="1" dirty="0" smtClean="0">
                <a:solidFill>
                  <a:srgbClr val="FF0000"/>
                </a:solidFill>
                <a:ea typeface="黑体" pitchFamily="49" charset="-122"/>
              </a:rPr>
              <a:t>汉字书写能力</a:t>
            </a:r>
            <a:endParaRPr lang="en-US" altLang="zh-CN" b="1" dirty="0" smtClean="0">
              <a:solidFill>
                <a:srgbClr val="FF0000"/>
              </a:solidFill>
              <a:ea typeface="黑体" pitchFamily="49" charset="-122"/>
            </a:endParaRPr>
          </a:p>
          <a:p>
            <a:pPr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ea typeface="黑体" pitchFamily="49" charset="-122"/>
              </a:rPr>
              <a:t>             </a:t>
            </a:r>
            <a:r>
              <a:rPr lang="zh-CN" altLang="en-US" b="1" dirty="0" smtClean="0">
                <a:solidFill>
                  <a:srgbClr val="FF0000"/>
                </a:solidFill>
                <a:ea typeface="黑体" pitchFamily="49" charset="-122"/>
              </a:rPr>
              <a:t>阅读理解能力</a:t>
            </a:r>
            <a:endParaRPr lang="en-US" altLang="zh-CN" b="1" dirty="0" smtClean="0">
              <a:solidFill>
                <a:srgbClr val="FF0000"/>
              </a:solidFill>
              <a:ea typeface="黑体" pitchFamily="49" charset="-122"/>
            </a:endParaRPr>
          </a:p>
          <a:p>
            <a:pPr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ea typeface="黑体" pitchFamily="49" charset="-122"/>
              </a:rPr>
              <a:t>             概括分析能力</a:t>
            </a:r>
            <a:endParaRPr lang="en-US" altLang="zh-CN" b="1" dirty="0" smtClean="0">
              <a:solidFill>
                <a:srgbClr val="FF0000"/>
              </a:solidFill>
              <a:ea typeface="黑体" pitchFamily="49" charset="-122"/>
            </a:endParaRPr>
          </a:p>
          <a:p>
            <a:pPr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ea typeface="黑体" pitchFamily="49" charset="-122"/>
              </a:rPr>
              <a:t>             写作表达能力</a:t>
            </a:r>
            <a:endParaRPr lang="en-US" altLang="zh-CN" b="1" dirty="0" smtClean="0">
              <a:solidFill>
                <a:srgbClr val="FF0000"/>
              </a:solidFill>
              <a:ea typeface="黑体" pitchFamily="49" charset="-122"/>
            </a:endParaRPr>
          </a:p>
          <a:p>
            <a:pPr>
              <a:buFontTx/>
              <a:buNone/>
            </a:pPr>
            <a:r>
              <a:rPr lang="en-US" altLang="zh-CN" sz="3200" b="1" dirty="0" smtClean="0">
                <a:ea typeface="黑体" pitchFamily="49" charset="-122"/>
              </a:rPr>
              <a:t>        </a:t>
            </a:r>
            <a:endParaRPr lang="zh-CN" altLang="en-US" sz="3200" b="1" dirty="0" smtClean="0">
              <a:solidFill>
                <a:srgbClr val="FF0000"/>
              </a:solidFill>
              <a:ea typeface="黑体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2406" y="-973396"/>
            <a:ext cx="7642944" cy="10190593"/>
          </a:xfrm>
        </p:spPr>
      </p:pic>
    </p:spTree>
    <p:extLst>
      <p:ext uri="{BB962C8B-B14F-4D97-AF65-F5344CB8AC3E}">
        <p14:creationId xmlns:p14="http://schemas.microsoft.com/office/powerpoint/2010/main" xmlns="" val="337628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52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55300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75" y="-1462088"/>
            <a:ext cx="7610475" cy="1014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图片 5"/>
          <p:cNvPicPr>
            <a:picLocks noChangeAspect="1"/>
          </p:cNvPicPr>
          <p:nvPr/>
        </p:nvPicPr>
        <p:blipFill>
          <a:blip r:embed="rId2" cstate="print"/>
          <a:srcRect l="-270" t="-59750" r="3203" b="41965"/>
          <a:stretch>
            <a:fillRect/>
          </a:stretch>
        </p:blipFill>
        <p:spPr bwMode="auto">
          <a:xfrm>
            <a:off x="0" y="-6092825"/>
            <a:ext cx="9144000" cy="1256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57347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28650" y="-1089025"/>
            <a:ext cx="7780338" cy="103743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zh-CN" altLang="en-US" b="1" dirty="0">
                <a:solidFill>
                  <a:srgbClr val="002060"/>
                </a:solidFill>
              </a:rPr>
              <a:t>立意有深度的意识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4628" y="2226469"/>
            <a:ext cx="7297882" cy="3263504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《</a:t>
            </a:r>
            <a:r>
              <a:rPr lang="zh-CN" altLang="en-US" dirty="0" smtClean="0"/>
              <a:t>对一个物种的纪念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（犀牛角被锯。。。）</a:t>
            </a:r>
            <a:endParaRPr lang="en-US" altLang="zh-CN" dirty="0" smtClean="0"/>
          </a:p>
          <a:p>
            <a:r>
              <a:rPr lang="zh-CN" altLang="en-US" dirty="0" smtClean="0"/>
              <a:t>                                            维护生命的尊严</a:t>
            </a:r>
            <a:endParaRPr lang="en-US" altLang="zh-CN" dirty="0"/>
          </a:p>
          <a:p>
            <a:r>
              <a:rPr lang="zh-CN" altLang="en-US" dirty="0" smtClean="0"/>
              <a:t>                                   人道主义精神</a:t>
            </a:r>
            <a:endParaRPr lang="en-US" altLang="zh-CN" dirty="0"/>
          </a:p>
          <a:p>
            <a:r>
              <a:rPr lang="zh-CN" altLang="en-US" dirty="0" smtClean="0"/>
              <a:t>                           珍</a:t>
            </a:r>
            <a:r>
              <a:rPr lang="zh-CN" altLang="en-US" dirty="0"/>
              <a:t>惜生命</a:t>
            </a:r>
            <a:r>
              <a:rPr lang="zh-CN" altLang="en-US" dirty="0" smtClean="0"/>
              <a:t>（</a:t>
            </a:r>
            <a:r>
              <a:rPr lang="zh-CN" altLang="en-US" dirty="0"/>
              <a:t>齐</a:t>
            </a:r>
            <a:r>
              <a:rPr lang="zh-CN" altLang="en-US" dirty="0" smtClean="0"/>
              <a:t>物 尊生）</a:t>
            </a:r>
            <a:r>
              <a:rPr lang="en-US" altLang="zh-CN" dirty="0" smtClean="0"/>
              <a:t>                                        </a:t>
            </a:r>
          </a:p>
          <a:p>
            <a:r>
              <a:rPr lang="zh-CN" altLang="en-US" dirty="0" smtClean="0"/>
              <a:t>                  人性的贪婪</a:t>
            </a:r>
            <a:r>
              <a:rPr lang="en-US" altLang="zh-CN" dirty="0" smtClean="0"/>
              <a:t>or</a:t>
            </a:r>
            <a:r>
              <a:rPr lang="zh-CN" altLang="en-US" dirty="0" smtClean="0"/>
              <a:t>人性之善</a:t>
            </a:r>
            <a:endParaRPr lang="en-US" altLang="zh-CN" dirty="0"/>
          </a:p>
          <a:p>
            <a:r>
              <a:rPr lang="zh-CN" altLang="en-US" dirty="0" smtClean="0"/>
              <a:t>          环保主题（保护动物）</a:t>
            </a:r>
            <a:endParaRPr lang="en-US" altLang="zh-CN" dirty="0" smtClean="0"/>
          </a:p>
        </p:txBody>
      </p:sp>
      <p:sp>
        <p:nvSpPr>
          <p:cNvPr id="4" name="下箭头 3"/>
          <p:cNvSpPr/>
          <p:nvPr/>
        </p:nvSpPr>
        <p:spPr>
          <a:xfrm flipH="1" flipV="1">
            <a:off x="8099712" y="2226469"/>
            <a:ext cx="628650" cy="2952000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685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n-US" altLang="zh-CN" b="1" dirty="0">
                <a:solidFill>
                  <a:srgbClr val="002060"/>
                </a:solidFill>
              </a:rPr>
              <a:t/>
            </a:r>
            <a:br>
              <a:rPr lang="en-US" altLang="zh-CN" b="1" dirty="0">
                <a:solidFill>
                  <a:srgbClr val="002060"/>
                </a:solidFill>
              </a:rPr>
            </a:br>
            <a:r>
              <a:rPr lang="zh-CN" altLang="en-US" b="1" dirty="0">
                <a:solidFill>
                  <a:srgbClr val="002060"/>
                </a:solidFill>
              </a:rPr>
              <a:t>结构的显性化呈现</a:t>
            </a:r>
            <a:br>
              <a:rPr lang="zh-CN" altLang="en-US" b="1" dirty="0">
                <a:solidFill>
                  <a:srgbClr val="002060"/>
                </a:solidFill>
              </a:rPr>
            </a:br>
            <a:endParaRPr lang="zh-CN" altLang="en-US" b="1" dirty="0">
              <a:solidFill>
                <a:srgbClr val="00206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2369127"/>
            <a:ext cx="7886700" cy="3807836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课例：</a:t>
            </a:r>
            <a:r>
              <a:rPr lang="en-US" altLang="zh-CN" sz="3600" dirty="0" smtClean="0"/>
              <a:t> </a:t>
            </a:r>
            <a:r>
              <a:rPr lang="zh-CN" altLang="en-US" sz="3600" dirty="0" smtClean="0"/>
              <a:t>随笔式文章改写</a:t>
            </a:r>
            <a:r>
              <a:rPr lang="zh-CN" altLang="en-US" sz="3600" dirty="0"/>
              <a:t>成考场作文</a:t>
            </a:r>
          </a:p>
        </p:txBody>
      </p:sp>
    </p:spTree>
    <p:extLst>
      <p:ext uri="{BB962C8B-B14F-4D97-AF65-F5344CB8AC3E}">
        <p14:creationId xmlns:p14="http://schemas.microsoft.com/office/powerpoint/2010/main" xmlns="" val="211693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054677" y="-1172441"/>
            <a:ext cx="7034645" cy="9379527"/>
          </a:xfrm>
        </p:spPr>
      </p:pic>
    </p:spTree>
    <p:extLst>
      <p:ext uri="{BB962C8B-B14F-4D97-AF65-F5344CB8AC3E}">
        <p14:creationId xmlns:p14="http://schemas.microsoft.com/office/powerpoint/2010/main" xmlns="" val="163570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997526" y="-1163784"/>
            <a:ext cx="6982691" cy="9310257"/>
          </a:xfrm>
        </p:spPr>
      </p:pic>
    </p:spTree>
    <p:extLst>
      <p:ext uri="{BB962C8B-B14F-4D97-AF65-F5344CB8AC3E}">
        <p14:creationId xmlns:p14="http://schemas.microsoft.com/office/powerpoint/2010/main" xmlns="" val="83183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92882" y="-1566213"/>
            <a:ext cx="7672386" cy="10229850"/>
          </a:xfrm>
        </p:spPr>
      </p:pic>
    </p:spTree>
    <p:extLst>
      <p:ext uri="{BB962C8B-B14F-4D97-AF65-F5344CB8AC3E}">
        <p14:creationId xmlns:p14="http://schemas.microsoft.com/office/powerpoint/2010/main" xmlns="" val="127467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002060"/>
                </a:solidFill>
              </a:rPr>
              <a:t>结构的显性化呈现</a:t>
            </a:r>
            <a:br>
              <a:rPr lang="zh-CN" altLang="en-US" b="1" dirty="0" smtClean="0">
                <a:solidFill>
                  <a:srgbClr val="002060"/>
                </a:solidFill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课例：</a:t>
            </a:r>
            <a:r>
              <a:rPr lang="en-US" altLang="zh-CN" dirty="0" smtClean="0"/>
              <a:t> </a:t>
            </a:r>
            <a:r>
              <a:rPr lang="zh-CN" altLang="en-US" dirty="0" smtClean="0"/>
              <a:t>一篇演讲稿改写成考场作文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           汉字书写能力</a:t>
            </a:r>
          </a:p>
        </p:txBody>
      </p:sp>
      <p:sp>
        <p:nvSpPr>
          <p:cNvPr id="19459" name="内容占位符 2"/>
          <p:cNvSpPr>
            <a:spLocks noGrp="1"/>
          </p:cNvSpPr>
          <p:nvPr>
            <p:ph idx="1"/>
          </p:nvPr>
        </p:nvSpPr>
        <p:spPr>
          <a:xfrm>
            <a:off x="1448972" y="1856935"/>
            <a:ext cx="7066378" cy="4320028"/>
          </a:xfrm>
        </p:spPr>
        <p:txBody>
          <a:bodyPr>
            <a:normAutofit/>
          </a:bodyPr>
          <a:lstStyle/>
          <a:p>
            <a:r>
              <a:rPr lang="zh-CN" altLang="en-US" sz="3200" b="1" dirty="0" smtClean="0"/>
              <a:t>所有学生都要树立“把字写好”意识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尽早着手，写好字就是提高分数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不要指望临考前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“</a:t>
            </a:r>
            <a:r>
              <a:rPr lang="zh-CN" altLang="en-US" sz="3200" b="1" dirty="0" smtClean="0"/>
              <a:t>考场体</a:t>
            </a:r>
            <a:r>
              <a:rPr lang="en-US" altLang="zh-CN" sz="3200" b="1" dirty="0" smtClean="0"/>
              <a:t>”</a:t>
            </a:r>
            <a:r>
              <a:rPr lang="zh-CN" altLang="en-US" sz="3200" b="1" dirty="0" smtClean="0"/>
              <a:t>不是</a:t>
            </a:r>
            <a:r>
              <a:rPr lang="en-US" altLang="zh-CN" sz="3200" b="1" dirty="0" smtClean="0"/>
              <a:t>“</a:t>
            </a:r>
            <a:r>
              <a:rPr lang="zh-CN" altLang="en-US" sz="3200" b="1" dirty="0" smtClean="0"/>
              <a:t>书法体</a:t>
            </a:r>
            <a:r>
              <a:rPr lang="en-US" altLang="zh-CN" sz="3200" b="1" dirty="0" smtClean="0"/>
              <a:t>”</a:t>
            </a:r>
            <a:endParaRPr lang="zh-CN" altLang="en-US" sz="3200" b="1" dirty="0" smtClean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开拓几种考场作文的构思</a:t>
            </a:r>
            <a:r>
              <a:rPr lang="en-US" altLang="zh-CN" dirty="0" smtClean="0"/>
              <a:t>/</a:t>
            </a:r>
            <a:r>
              <a:rPr lang="zh-CN" altLang="en-US" dirty="0" smtClean="0"/>
              <a:t>写法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比喻构思</a:t>
            </a:r>
            <a:endParaRPr lang="en-US" altLang="zh-CN" dirty="0" smtClean="0"/>
          </a:p>
          <a:p>
            <a:r>
              <a:rPr lang="zh-CN" altLang="en-US" dirty="0" smtClean="0"/>
              <a:t>借代构思</a:t>
            </a:r>
            <a:endParaRPr lang="zh-CN" altLang="en-US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>
                <a:solidFill>
                  <a:srgbClr val="002060"/>
                </a:solidFill>
              </a:rPr>
              <a:t>思维与语言的训练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000" y="2230583"/>
            <a:ext cx="7753350" cy="3946380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如何训练议论文的语言</a:t>
            </a:r>
            <a:endParaRPr lang="en-US" altLang="zh-CN" sz="3600" dirty="0" smtClean="0"/>
          </a:p>
          <a:p>
            <a:r>
              <a:rPr lang="en-US" altLang="zh-CN" sz="3600" dirty="0"/>
              <a:t> </a:t>
            </a:r>
            <a:r>
              <a:rPr lang="en-US" altLang="zh-CN" sz="3600" dirty="0" smtClean="0"/>
              <a:t> 1 </a:t>
            </a:r>
            <a:r>
              <a:rPr lang="zh-CN" altLang="en-US" sz="3600" dirty="0"/>
              <a:t>固</a:t>
            </a:r>
            <a:r>
              <a:rPr lang="zh-CN" altLang="en-US" sz="3600" dirty="0" smtClean="0"/>
              <a:t>定句式美化语言</a:t>
            </a:r>
            <a:endParaRPr lang="en-US" altLang="zh-CN" sz="3600" dirty="0" smtClean="0"/>
          </a:p>
          <a:p>
            <a:r>
              <a:rPr lang="en-US" altLang="zh-CN" sz="3600" dirty="0"/>
              <a:t> </a:t>
            </a:r>
            <a:endParaRPr lang="en-US" altLang="zh-CN" sz="3600" dirty="0" smtClean="0"/>
          </a:p>
          <a:p>
            <a:r>
              <a:rPr lang="en-US" altLang="zh-CN" sz="3600" dirty="0"/>
              <a:t> </a:t>
            </a:r>
            <a:r>
              <a:rPr lang="en-US" altLang="zh-CN" sz="3600" dirty="0" smtClean="0"/>
              <a:t> 2 </a:t>
            </a:r>
            <a:r>
              <a:rPr lang="zh-CN" altLang="en-US" sz="3600" dirty="0" smtClean="0"/>
              <a:t>拈连 移就在作文中的巧用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161024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zh-CN" altLang="en-US" b="1" dirty="0">
                <a:solidFill>
                  <a:srgbClr val="002060"/>
                </a:solidFill>
              </a:rPr>
              <a:t>课例：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2507673"/>
            <a:ext cx="7886700" cy="3669290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用“拈连 ”“移就”提升语言和思维的训练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348597425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488" b="1678"/>
          <a:stretch/>
        </p:blipFill>
        <p:spPr>
          <a:xfrm rot="16200000">
            <a:off x="1217687" y="-381221"/>
            <a:ext cx="6386511" cy="7564585"/>
          </a:xfrm>
        </p:spPr>
      </p:pic>
    </p:spTree>
    <p:extLst>
      <p:ext uri="{BB962C8B-B14F-4D97-AF65-F5344CB8AC3E}">
        <p14:creationId xmlns:p14="http://schemas.microsoft.com/office/powerpoint/2010/main" xmlns="" val="210585923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008"/>
          <a:stretch/>
        </p:blipFill>
        <p:spPr>
          <a:xfrm rot="16200000">
            <a:off x="1478110" y="-47075"/>
            <a:ext cx="6187780" cy="7012182"/>
          </a:xfrm>
        </p:spPr>
      </p:pic>
    </p:spTree>
    <p:extLst>
      <p:ext uri="{BB962C8B-B14F-4D97-AF65-F5344CB8AC3E}">
        <p14:creationId xmlns:p14="http://schemas.microsoft.com/office/powerpoint/2010/main" xmlns="" val="21007790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191"/>
          <a:stretch/>
        </p:blipFill>
        <p:spPr>
          <a:xfrm rot="16200000">
            <a:off x="1874448" y="-482720"/>
            <a:ext cx="5395103" cy="7750879"/>
          </a:xfrm>
        </p:spPr>
      </p:pic>
    </p:spTree>
    <p:extLst>
      <p:ext uri="{BB962C8B-B14F-4D97-AF65-F5344CB8AC3E}">
        <p14:creationId xmlns:p14="http://schemas.microsoft.com/office/powerpoint/2010/main" xmlns="" val="19239583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zh-CN" altLang="en-US" b="1" dirty="0">
                <a:solidFill>
                  <a:srgbClr val="002060"/>
                </a:solidFill>
              </a:rPr>
              <a:t>素材与思想的交融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2355273"/>
            <a:ext cx="7886700" cy="3821690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课例：同一素材在两个相似主题作文中的对比写作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114925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702" b="5743"/>
          <a:stretch/>
        </p:blipFill>
        <p:spPr>
          <a:xfrm rot="16200000">
            <a:off x="1110978" y="-256326"/>
            <a:ext cx="6922044" cy="7434696"/>
          </a:xfrm>
        </p:spPr>
      </p:pic>
    </p:spTree>
    <p:extLst>
      <p:ext uri="{BB962C8B-B14F-4D97-AF65-F5344CB8AC3E}">
        <p14:creationId xmlns:p14="http://schemas.microsoft.com/office/powerpoint/2010/main" xmlns="" val="391326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05" t="13624" r="-2105" b="4968"/>
          <a:stretch/>
        </p:blipFill>
        <p:spPr>
          <a:xfrm rot="16200000">
            <a:off x="1212340" y="-90128"/>
            <a:ext cx="6650050" cy="7218221"/>
          </a:xfrm>
        </p:spPr>
      </p:pic>
    </p:spTree>
    <p:extLst>
      <p:ext uri="{BB962C8B-B14F-4D97-AF65-F5344CB8AC3E}">
        <p14:creationId xmlns:p14="http://schemas.microsoft.com/office/powerpoint/2010/main" xmlns="" val="238511482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标题 1"/>
          <p:cNvSpPr>
            <a:spLocks noGrp="1"/>
          </p:cNvSpPr>
          <p:nvPr>
            <p:ph type="title"/>
          </p:nvPr>
        </p:nvSpPr>
        <p:spPr>
          <a:xfrm>
            <a:off x="428625" y="1857375"/>
            <a:ext cx="8229600" cy="1143000"/>
          </a:xfrm>
        </p:spPr>
        <p:txBody>
          <a:bodyPr/>
          <a:lstStyle/>
          <a:p>
            <a:r>
              <a:rPr lang="zh-CN" altLang="en-US" b="1" smtClean="0"/>
              <a:t>押题式多维度作文训练</a:t>
            </a:r>
          </a:p>
        </p:txBody>
      </p:sp>
      <p:sp>
        <p:nvSpPr>
          <p:cNvPr id="7373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b="1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smallfish\appdata\roaming\360se6\User Data\temp\1304730816428.jp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0" y="0"/>
            <a:ext cx="9144000" cy="728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标题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922337"/>
          </a:xfrm>
        </p:spPr>
        <p:txBody>
          <a:bodyPr/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好好写字</a:t>
            </a:r>
          </a:p>
        </p:txBody>
      </p:sp>
      <p:pic>
        <p:nvPicPr>
          <p:cNvPr id="2048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55875" y="1268413"/>
            <a:ext cx="3754438" cy="4886325"/>
          </a:xfr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828675" y="184467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3600" b="1" smtClean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4005263"/>
            <a:ext cx="6400800" cy="1752600"/>
          </a:xfrm>
        </p:spPr>
        <p:txBody>
          <a:bodyPr/>
          <a:lstStyle/>
          <a:p>
            <a:pPr eaLnBrk="1" hangingPunct="1"/>
            <a:endParaRPr lang="zh-CN" altLang="zh-CN" sz="2000" smtClean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74756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75779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47813" y="-80963"/>
            <a:ext cx="5184775" cy="6913563"/>
          </a:xfr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76803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8888" y="0"/>
            <a:ext cx="5184775" cy="6913563"/>
          </a:xfr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77827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274638"/>
            <a:ext cx="6010275" cy="8050212"/>
          </a:xfr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78851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92275" y="25400"/>
            <a:ext cx="5400675" cy="7199313"/>
          </a:xfr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79875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73225" y="0"/>
            <a:ext cx="5851525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80899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73225" y="0"/>
            <a:ext cx="5434013" cy="72453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标题 1"/>
          <p:cNvSpPr>
            <a:spLocks noGrp="1"/>
          </p:cNvSpPr>
          <p:nvPr>
            <p:ph type="title"/>
          </p:nvPr>
        </p:nvSpPr>
        <p:spPr>
          <a:xfrm>
            <a:off x="711200" y="-234950"/>
            <a:ext cx="8229600" cy="855663"/>
          </a:xfrm>
        </p:spPr>
        <p:txBody>
          <a:bodyPr/>
          <a:lstStyle/>
          <a:p>
            <a:endParaRPr lang="zh-CN" altLang="en-US" smtClean="0"/>
          </a:p>
        </p:txBody>
      </p:sp>
      <p:pic>
        <p:nvPicPr>
          <p:cNvPr id="81923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642938"/>
            <a:ext cx="8545512" cy="64087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82947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87338"/>
            <a:ext cx="9144000" cy="6273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83971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4513" y="274638"/>
            <a:ext cx="8054975" cy="56880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1507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51050" y="692150"/>
            <a:ext cx="4794250" cy="5505450"/>
          </a:xfr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84995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813" y="1844675"/>
            <a:ext cx="9144000" cy="63071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86019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9713" y="981075"/>
            <a:ext cx="8447087" cy="53276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87043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568325"/>
            <a:ext cx="8507413" cy="5740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标题 1"/>
          <p:cNvSpPr>
            <a:spLocks noGrp="1"/>
          </p:cNvSpPr>
          <p:nvPr>
            <p:ph type="ctrTitle"/>
          </p:nvPr>
        </p:nvSpPr>
        <p:spPr>
          <a:xfrm>
            <a:off x="323850" y="260350"/>
            <a:ext cx="7772400" cy="1081088"/>
          </a:xfrm>
        </p:spPr>
        <p:txBody>
          <a:bodyPr/>
          <a:lstStyle/>
          <a:p>
            <a:pPr algn="l"/>
            <a:r>
              <a:rPr kumimoji="1" lang="zh-CN" altLang="en-US" smtClean="0">
                <a:latin typeface="Yuppy SC Regular"/>
                <a:ea typeface="华文新魏" pitchFamily="2" charset="-122"/>
                <a:cs typeface="Yuppy SC Regular"/>
              </a:rPr>
              <a:t>几点反思：</a:t>
            </a:r>
          </a:p>
        </p:txBody>
      </p:sp>
      <p:sp>
        <p:nvSpPr>
          <p:cNvPr id="88067" name="副标题 2"/>
          <p:cNvSpPr>
            <a:spLocks noGrp="1"/>
          </p:cNvSpPr>
          <p:nvPr>
            <p:ph type="subTitle" idx="1"/>
          </p:nvPr>
        </p:nvSpPr>
        <p:spPr>
          <a:xfrm>
            <a:off x="107950" y="1312863"/>
            <a:ext cx="9036050" cy="5400675"/>
          </a:xfrm>
        </p:spPr>
        <p:txBody>
          <a:bodyPr/>
          <a:lstStyle/>
          <a:p>
            <a:pPr algn="l"/>
            <a:r>
              <a:rPr kumimoji="1" lang="en-US" altLang="zh-CN" smtClean="0">
                <a:latin typeface="华文新魏" pitchFamily="2" charset="-122"/>
                <a:ea typeface="华文新魏" pitchFamily="2" charset="-122"/>
              </a:rPr>
              <a:t>1 </a:t>
            </a:r>
            <a:r>
              <a:rPr kumimoji="1" lang="zh-CN" altLang="en-US" smtClean="0">
                <a:latin typeface="华文新魏" pitchFamily="2" charset="-122"/>
                <a:ea typeface="华文新魏" pitchFamily="2" charset="-122"/>
              </a:rPr>
              <a:t>时间：与其他学科在时间上的争夺（守阵地）</a:t>
            </a:r>
            <a:r>
              <a:rPr kumimoji="1" lang="en-US" altLang="zh-CN" smtClean="0">
                <a:latin typeface="华文新魏" pitchFamily="2" charset="-122"/>
                <a:ea typeface="华文新魏" pitchFamily="2" charset="-122"/>
              </a:rPr>
              <a:t>                                                </a:t>
            </a:r>
            <a:r>
              <a:rPr kumimoji="1" lang="zh-CN" altLang="en-US" smtClean="0">
                <a:latin typeface="华文新魏" pitchFamily="2" charset="-122"/>
                <a:ea typeface="华文新魏" pitchFamily="2" charset="-122"/>
              </a:rPr>
              <a:t>各板块的复习时间分配</a:t>
            </a:r>
            <a:endParaRPr kumimoji="1" lang="en-US" altLang="zh-CN" smtClean="0">
              <a:latin typeface="华文新魏" pitchFamily="2" charset="-122"/>
              <a:ea typeface="华文新魏" pitchFamily="2" charset="-122"/>
            </a:endParaRPr>
          </a:p>
          <a:p>
            <a:pPr algn="l"/>
            <a:r>
              <a:rPr kumimoji="1" lang="en-US" altLang="zh-CN" smtClean="0">
                <a:latin typeface="华文新魏" pitchFamily="2" charset="-122"/>
                <a:ea typeface="华文新魏" pitchFamily="2" charset="-122"/>
              </a:rPr>
              <a:t>2 </a:t>
            </a:r>
            <a:r>
              <a:rPr kumimoji="1" lang="zh-CN" altLang="en-US" smtClean="0">
                <a:latin typeface="华文新魏" pitchFamily="2" charset="-122"/>
                <a:ea typeface="华文新魏" pitchFamily="2" charset="-122"/>
              </a:rPr>
              <a:t>文化常识，成语复习的范围与分寸</a:t>
            </a:r>
            <a:endParaRPr kumimoji="1" lang="en-US" altLang="zh-CN" smtClean="0">
              <a:latin typeface="华文新魏" pitchFamily="2" charset="-122"/>
              <a:ea typeface="华文新魏" pitchFamily="2" charset="-122"/>
            </a:endParaRPr>
          </a:p>
          <a:p>
            <a:pPr algn="l"/>
            <a:r>
              <a:rPr kumimoji="1" lang="en-US" altLang="zh-CN" smtClean="0">
                <a:latin typeface="华文新魏" pitchFamily="2" charset="-122"/>
                <a:ea typeface="华文新魏" pitchFamily="2" charset="-122"/>
              </a:rPr>
              <a:t>3 </a:t>
            </a:r>
            <a:r>
              <a:rPr kumimoji="1" lang="zh-CN" altLang="en-US" smtClean="0">
                <a:latin typeface="华文新魏" pitchFamily="2" charset="-122"/>
                <a:ea typeface="华文新魏" pitchFamily="2" charset="-122"/>
              </a:rPr>
              <a:t>论述文，新闻类文本阅读缺少好题</a:t>
            </a:r>
            <a:endParaRPr kumimoji="1" lang="en-US" altLang="zh-CN" smtClean="0">
              <a:latin typeface="华文新魏" pitchFamily="2" charset="-122"/>
              <a:ea typeface="华文新魏" pitchFamily="2" charset="-122"/>
            </a:endParaRPr>
          </a:p>
          <a:p>
            <a:pPr algn="l"/>
            <a:r>
              <a:rPr kumimoji="1" lang="en-US" altLang="zh-CN" smtClean="0">
                <a:latin typeface="华文新魏" pitchFamily="2" charset="-122"/>
                <a:ea typeface="华文新魏" pitchFamily="2" charset="-122"/>
              </a:rPr>
              <a:t>4 </a:t>
            </a:r>
            <a:r>
              <a:rPr kumimoji="1" lang="zh-CN" altLang="en-US" smtClean="0">
                <a:latin typeface="华文新魏" pitchFamily="2" charset="-122"/>
                <a:ea typeface="华文新魏" pitchFamily="2" charset="-122"/>
              </a:rPr>
              <a:t>新与旧，难与易</a:t>
            </a:r>
          </a:p>
        </p:txBody>
      </p:sp>
      <p:pic>
        <p:nvPicPr>
          <p:cNvPr id="88068" name="图片 4" descr="20101227124634348.jpg"/>
          <p:cNvPicPr>
            <a:picLocks noChangeAspect="1"/>
          </p:cNvPicPr>
          <p:nvPr/>
        </p:nvPicPr>
        <p:blipFill>
          <a:blip r:embed="rId2" cstate="print">
            <a:lum bright="10000"/>
            <a:grayscl/>
          </a:blip>
          <a:srcRect/>
          <a:stretch>
            <a:fillRect/>
          </a:stretch>
        </p:blipFill>
        <p:spPr bwMode="auto">
          <a:xfrm>
            <a:off x="0" y="4940300"/>
            <a:ext cx="9144000" cy="19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内容占位符 2"/>
          <p:cNvSpPr>
            <a:spLocks noGrp="1"/>
          </p:cNvSpPr>
          <p:nvPr>
            <p:ph idx="1"/>
          </p:nvPr>
        </p:nvSpPr>
        <p:spPr>
          <a:xfrm>
            <a:off x="323850" y="476250"/>
            <a:ext cx="8229600" cy="45259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sz="3600" b="1" smtClean="0">
                <a:latin typeface="黑体" pitchFamily="49" charset="-122"/>
                <a:ea typeface="黑体" pitchFamily="49" charset="-122"/>
              </a:rPr>
              <a:t>关于</a:t>
            </a:r>
            <a:r>
              <a:rPr lang="en-US" altLang="zh-CN" sz="3600" b="1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3600" b="1" smtClean="0">
                <a:latin typeface="黑体" pitchFamily="49" charset="-122"/>
                <a:ea typeface="黑体" pitchFamily="49" charset="-122"/>
              </a:rPr>
              <a:t>年全国</a:t>
            </a:r>
            <a:r>
              <a:rPr lang="en-US" altLang="zh-CN" sz="3600" b="1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 smtClean="0">
                <a:latin typeface="黑体" pitchFamily="49" charset="-122"/>
                <a:ea typeface="黑体" pitchFamily="49" charset="-122"/>
              </a:rPr>
              <a:t>卷试题的几点感悟：</a:t>
            </a:r>
            <a:endParaRPr lang="en-US" altLang="zh-CN" sz="3600" b="1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Tx/>
              <a:buNone/>
            </a:pPr>
            <a:r>
              <a:rPr lang="en-US" altLang="zh-CN" sz="3600" b="1" smtClean="0">
                <a:latin typeface="黑体" pitchFamily="49" charset="-122"/>
                <a:ea typeface="黑体" pitchFamily="49" charset="-122"/>
              </a:rPr>
              <a:t>1 </a:t>
            </a:r>
            <a:r>
              <a:rPr lang="zh-CN" altLang="en-US" sz="3600" b="1" smtClean="0">
                <a:latin typeface="黑体" pitchFamily="49" charset="-122"/>
                <a:ea typeface="黑体" pitchFamily="49" charset="-122"/>
              </a:rPr>
              <a:t>阅读量增大</a:t>
            </a:r>
            <a:endParaRPr lang="en-US" altLang="zh-CN" sz="3600" b="1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Tx/>
              <a:buNone/>
            </a:pPr>
            <a:r>
              <a:rPr lang="en-US" altLang="zh-CN" sz="3600" b="1" smtClean="0">
                <a:latin typeface="黑体" pitchFamily="49" charset="-122"/>
                <a:ea typeface="黑体" pitchFamily="49" charset="-122"/>
              </a:rPr>
              <a:t>2 </a:t>
            </a:r>
            <a:r>
              <a:rPr lang="zh-CN" altLang="en-US" sz="3600" b="1" smtClean="0">
                <a:latin typeface="黑体" pitchFamily="49" charset="-122"/>
                <a:ea typeface="黑体" pitchFamily="49" charset="-122"/>
              </a:rPr>
              <a:t>选择题学生普遍做得不好，仅仅是学生的问题吗？题目本身有没有瑕疵呢？</a:t>
            </a:r>
            <a:endParaRPr lang="en-US" altLang="zh-CN" sz="3600" b="1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Tx/>
              <a:buNone/>
            </a:pPr>
            <a:r>
              <a:rPr lang="en-US" altLang="zh-CN" sz="3600" b="1" smtClean="0">
                <a:latin typeface="黑体" pitchFamily="49" charset="-122"/>
                <a:ea typeface="黑体" pitchFamily="49" charset="-122"/>
              </a:rPr>
              <a:t>3 </a:t>
            </a:r>
            <a:r>
              <a:rPr lang="zh-CN" altLang="en-US" sz="3600" b="1" smtClean="0">
                <a:latin typeface="黑体" pitchFamily="49" charset="-122"/>
                <a:ea typeface="黑体" pitchFamily="49" charset="-122"/>
              </a:rPr>
              <a:t>出题人不能光管出题，应考虑到改卷过程中的各种情况</a:t>
            </a:r>
            <a:endParaRPr lang="en-US" altLang="zh-CN" sz="3600" b="1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Tx/>
              <a:buNone/>
            </a:pPr>
            <a:r>
              <a:rPr lang="en-US" altLang="zh-CN" sz="3600" b="1" smtClean="0">
                <a:latin typeface="黑体" pitchFamily="49" charset="-122"/>
                <a:ea typeface="黑体" pitchFamily="49" charset="-122"/>
              </a:rPr>
              <a:t>    ······</a:t>
            </a:r>
          </a:p>
        </p:txBody>
      </p:sp>
      <p:pic>
        <p:nvPicPr>
          <p:cNvPr id="89091" name="图片 4" descr="20101227124634348.jpg"/>
          <p:cNvPicPr>
            <a:picLocks noChangeAspect="1"/>
          </p:cNvPicPr>
          <p:nvPr/>
        </p:nvPicPr>
        <p:blipFill>
          <a:blip r:embed="rId2" cstate="print">
            <a:lum bright="10000"/>
            <a:grayscl/>
          </a:blip>
          <a:srcRect/>
          <a:stretch>
            <a:fillRect/>
          </a:stretch>
        </p:blipFill>
        <p:spPr bwMode="auto">
          <a:xfrm>
            <a:off x="107950" y="5214938"/>
            <a:ext cx="91440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800" b="1" dirty="0" smtClean="0">
                <a:solidFill>
                  <a:srgbClr val="002060"/>
                </a:solidFill>
              </a:rPr>
              <a:t>写作训练的目标不变：</a:t>
            </a:r>
            <a:endParaRPr lang="zh-CN" altLang="en-US" sz="4800" b="1" dirty="0">
              <a:solidFill>
                <a:srgbClr val="00206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981201"/>
            <a:ext cx="7886700" cy="41957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dirty="0" smtClean="0"/>
              <a:t>   考场作文训练的序列化：</a:t>
            </a:r>
            <a:endParaRPr lang="en-US" altLang="zh-CN" sz="3200" dirty="0" smtClean="0"/>
          </a:p>
          <a:p>
            <a:pPr marL="0" indent="0">
              <a:buNone/>
            </a:pPr>
            <a:r>
              <a:rPr lang="en-US" altLang="zh-CN" sz="3200" dirty="0"/>
              <a:t> </a:t>
            </a:r>
            <a:r>
              <a:rPr lang="en-US" altLang="zh-CN" sz="3200" dirty="0" smtClean="0"/>
              <a:t>      </a:t>
            </a:r>
            <a:r>
              <a:rPr lang="zh-CN" altLang="en-US" sz="3200" dirty="0" smtClean="0"/>
              <a:t>比喻类</a:t>
            </a:r>
            <a:r>
              <a:rPr lang="en-US" altLang="zh-CN" sz="3200" dirty="0" smtClean="0"/>
              <a:t>——</a:t>
            </a:r>
            <a:r>
              <a:rPr lang="zh-CN" altLang="en-US" sz="3200" dirty="0" smtClean="0"/>
              <a:t>寓言类</a:t>
            </a:r>
            <a:r>
              <a:rPr lang="en-US" altLang="zh-CN" sz="3200" dirty="0" smtClean="0"/>
              <a:t>——</a:t>
            </a:r>
            <a:r>
              <a:rPr lang="zh-CN" altLang="en-US" sz="3200" dirty="0" smtClean="0"/>
              <a:t>现实类</a:t>
            </a:r>
            <a:r>
              <a:rPr lang="en-US" altLang="zh-CN" sz="3200" dirty="0" smtClean="0"/>
              <a:t>——</a:t>
            </a:r>
            <a:r>
              <a:rPr lang="zh-CN" altLang="en-US" sz="3200" dirty="0" smtClean="0"/>
              <a:t>现实类任务型</a:t>
            </a:r>
            <a:r>
              <a:rPr lang="en-US" altLang="zh-CN" sz="3200" dirty="0" smtClean="0"/>
              <a:t>——</a:t>
            </a:r>
            <a:r>
              <a:rPr lang="zh-CN" altLang="en-US" sz="3200" dirty="0" smtClean="0"/>
              <a:t>文化类任务型</a:t>
            </a:r>
            <a:endParaRPr lang="en-US" altLang="zh-CN" sz="3200" dirty="0"/>
          </a:p>
          <a:p>
            <a:r>
              <a:rPr lang="zh-CN" altLang="en-US" sz="3200" dirty="0" smtClean="0"/>
              <a:t> 写一篇思路（逻辑）清晰，思想较深刻，</a:t>
            </a:r>
            <a:r>
              <a:rPr lang="en-US" altLang="zh-CN" sz="3200" dirty="0" smtClean="0"/>
              <a:t> </a:t>
            </a:r>
            <a:r>
              <a:rPr lang="zh-CN" altLang="en-US" sz="3200" dirty="0" smtClean="0"/>
              <a:t>表达恰当有感染力的考场作文</a:t>
            </a:r>
            <a:endParaRPr lang="en-US" altLang="zh-CN" sz="3200" dirty="0" smtClean="0"/>
          </a:p>
          <a:p>
            <a:r>
              <a:rPr lang="zh-CN" altLang="en-US" sz="3200" dirty="0"/>
              <a:t>任</a:t>
            </a:r>
            <a:r>
              <a:rPr lang="zh-CN" altLang="en-US" sz="3200" dirty="0" smtClean="0"/>
              <a:t>务的应对意识和方法训练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426906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2531" name="内容占位符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450" y="1052513"/>
            <a:ext cx="6913563" cy="5400675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1181</TotalTime>
  <Words>3164</Words>
  <Application>Microsoft Office PowerPoint</Application>
  <PresentationFormat>全屏显示(4:3)</PresentationFormat>
  <Paragraphs>200</Paragraphs>
  <Slides>85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85</vt:i4>
      </vt:variant>
    </vt:vector>
  </HeadingPairs>
  <TitlesOfParts>
    <vt:vector size="86" baseType="lpstr">
      <vt:lpstr>Office 主题​​</vt:lpstr>
      <vt:lpstr>高考语文二轮复习方法探索</vt:lpstr>
      <vt:lpstr>幻灯片 2</vt:lpstr>
      <vt:lpstr>幻灯片 3</vt:lpstr>
      <vt:lpstr>幻灯片 4</vt:lpstr>
      <vt:lpstr>幻灯片 5</vt:lpstr>
      <vt:lpstr>           汉字书写能力</vt:lpstr>
      <vt:lpstr>好好写字</vt:lpstr>
      <vt:lpstr>幻灯片 8</vt:lpstr>
      <vt:lpstr>幻灯片 9</vt:lpstr>
      <vt:lpstr>阅读理解能力</vt:lpstr>
      <vt:lpstr>文言文阅读理解能力： </vt:lpstr>
      <vt:lpstr>文言文复习示例：《战国策》再利用</vt:lpstr>
      <vt:lpstr>幻灯片 13</vt:lpstr>
      <vt:lpstr>幻灯片 14</vt:lpstr>
      <vt:lpstr>幻灯片 15</vt:lpstr>
      <vt:lpstr>幻灯片 16</vt:lpstr>
      <vt:lpstr>      文言文复习示例：高考题再利用</vt:lpstr>
      <vt:lpstr>幻灯片 18</vt:lpstr>
      <vt:lpstr>幻灯片 19</vt:lpstr>
      <vt:lpstr>幻灯片 20</vt:lpstr>
      <vt:lpstr>诗歌阅读复习思路</vt:lpstr>
      <vt:lpstr>幻灯片 22</vt:lpstr>
      <vt:lpstr>幻灯片 23</vt:lpstr>
      <vt:lpstr>送子由使契丹 苏轼</vt:lpstr>
      <vt:lpstr>幻灯片 25</vt:lpstr>
      <vt:lpstr>幻灯片 26</vt:lpstr>
      <vt:lpstr>幻灯片 27</vt:lpstr>
      <vt:lpstr>幻灯片 28</vt:lpstr>
      <vt:lpstr>文学类文本阅读能力：</vt:lpstr>
      <vt:lpstr>具体做法：</vt:lpstr>
      <vt:lpstr>幻灯片 31</vt:lpstr>
      <vt:lpstr>幻灯片 32</vt:lpstr>
      <vt:lpstr>幻灯片 33</vt:lpstr>
      <vt:lpstr>幻灯片 34</vt:lpstr>
      <vt:lpstr>幻灯片 35</vt:lpstr>
      <vt:lpstr>幻灯片 36</vt:lpstr>
      <vt:lpstr>实用类（论述文，新闻类）文本阅读理解能力：</vt:lpstr>
      <vt:lpstr>幻灯片 38</vt:lpstr>
      <vt:lpstr>幻灯片 39</vt:lpstr>
      <vt:lpstr>幻灯片 40</vt:lpstr>
      <vt:lpstr>表达写作能力：</vt:lpstr>
      <vt:lpstr>作文的内部逻辑思维的培养</vt:lpstr>
      <vt:lpstr>幻灯片 43</vt:lpstr>
      <vt:lpstr>立意有深度：</vt:lpstr>
      <vt:lpstr>课例</vt:lpstr>
      <vt:lpstr>幻灯片 46</vt:lpstr>
      <vt:lpstr>课例：</vt:lpstr>
      <vt:lpstr>幻灯片 48</vt:lpstr>
      <vt:lpstr>幻灯片 49</vt:lpstr>
      <vt:lpstr>幻灯片 50</vt:lpstr>
      <vt:lpstr>幻灯片 51</vt:lpstr>
      <vt:lpstr>幻灯片 52</vt:lpstr>
      <vt:lpstr>幻灯片 53</vt:lpstr>
      <vt:lpstr>立意有深度的意识</vt:lpstr>
      <vt:lpstr> 结构的显性化呈现 </vt:lpstr>
      <vt:lpstr>幻灯片 56</vt:lpstr>
      <vt:lpstr>幻灯片 57</vt:lpstr>
      <vt:lpstr>幻灯片 58</vt:lpstr>
      <vt:lpstr>结构的显性化呈现 </vt:lpstr>
      <vt:lpstr>开拓几种考场作文的构思/写法</vt:lpstr>
      <vt:lpstr>思维与语言的训练</vt:lpstr>
      <vt:lpstr>课例：</vt:lpstr>
      <vt:lpstr>幻灯片 63</vt:lpstr>
      <vt:lpstr>幻灯片 64</vt:lpstr>
      <vt:lpstr>幻灯片 65</vt:lpstr>
      <vt:lpstr>素材与思想的交融</vt:lpstr>
      <vt:lpstr>幻灯片 67</vt:lpstr>
      <vt:lpstr>幻灯片 68</vt:lpstr>
      <vt:lpstr>押题式多维度作文训练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几点反思：</vt:lpstr>
      <vt:lpstr>幻灯片 84</vt:lpstr>
      <vt:lpstr>写作训练的目标不变：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碧波深处觅珍奇 ——2018届高考语文复习方法探索</dc:title>
  <dc:creator>甘棠学社</dc:creator>
  <cp:lastModifiedBy>xbany</cp:lastModifiedBy>
  <cp:revision>88</cp:revision>
  <dcterms:created xsi:type="dcterms:W3CDTF">2017-11-28T10:00:32Z</dcterms:created>
  <dcterms:modified xsi:type="dcterms:W3CDTF">2019-01-23T03:35:19Z</dcterms:modified>
</cp:coreProperties>
</file>