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comments/comment1.xml" ContentType="application/vnd.openxmlformats-officedocument.presentationml.comment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2"/>
  </p:notesMasterIdLst>
  <p:sldIdLst>
    <p:sldId id="257" r:id="rId2"/>
    <p:sldId id="279" r:id="rId3"/>
    <p:sldId id="365" r:id="rId4"/>
    <p:sldId id="287" r:id="rId5"/>
    <p:sldId id="288" r:id="rId6"/>
    <p:sldId id="291" r:id="rId7"/>
    <p:sldId id="289" r:id="rId8"/>
    <p:sldId id="290" r:id="rId9"/>
    <p:sldId id="284" r:id="rId10"/>
    <p:sldId id="292" r:id="rId11"/>
    <p:sldId id="293" r:id="rId12"/>
    <p:sldId id="294" r:id="rId13"/>
    <p:sldId id="295" r:id="rId14"/>
    <p:sldId id="296" r:id="rId15"/>
    <p:sldId id="297" r:id="rId16"/>
    <p:sldId id="298" r:id="rId17"/>
    <p:sldId id="299" r:id="rId18"/>
    <p:sldId id="307" r:id="rId19"/>
    <p:sldId id="308" r:id="rId20"/>
    <p:sldId id="309" r:id="rId21"/>
    <p:sldId id="310" r:id="rId22"/>
    <p:sldId id="366" r:id="rId23"/>
    <p:sldId id="311" r:id="rId24"/>
    <p:sldId id="312" r:id="rId25"/>
    <p:sldId id="314" r:id="rId26"/>
    <p:sldId id="315" r:id="rId27"/>
    <p:sldId id="367" r:id="rId28"/>
    <p:sldId id="316" r:id="rId29"/>
    <p:sldId id="317" r:id="rId30"/>
    <p:sldId id="318" r:id="rId31"/>
    <p:sldId id="319" r:id="rId32"/>
    <p:sldId id="321" r:id="rId33"/>
    <p:sldId id="322" r:id="rId34"/>
    <p:sldId id="324" r:id="rId35"/>
    <p:sldId id="325" r:id="rId36"/>
    <p:sldId id="326" r:id="rId37"/>
    <p:sldId id="327" r:id="rId38"/>
    <p:sldId id="368" r:id="rId39"/>
    <p:sldId id="328" r:id="rId40"/>
    <p:sldId id="329" r:id="rId41"/>
    <p:sldId id="330" r:id="rId42"/>
    <p:sldId id="331" r:id="rId43"/>
    <p:sldId id="332" r:id="rId44"/>
    <p:sldId id="333" r:id="rId45"/>
    <p:sldId id="334" r:id="rId46"/>
    <p:sldId id="335" r:id="rId47"/>
    <p:sldId id="336" r:id="rId48"/>
    <p:sldId id="338" r:id="rId49"/>
    <p:sldId id="343" r:id="rId50"/>
    <p:sldId id="344" r:id="rId51"/>
    <p:sldId id="346" r:id="rId52"/>
    <p:sldId id="340" r:id="rId53"/>
    <p:sldId id="347" r:id="rId54"/>
    <p:sldId id="348" r:id="rId55"/>
    <p:sldId id="349" r:id="rId56"/>
    <p:sldId id="350" r:id="rId57"/>
    <p:sldId id="351" r:id="rId58"/>
    <p:sldId id="352" r:id="rId59"/>
    <p:sldId id="353" r:id="rId60"/>
    <p:sldId id="354" r:id="rId61"/>
    <p:sldId id="355" r:id="rId62"/>
    <p:sldId id="357" r:id="rId63"/>
    <p:sldId id="358" r:id="rId64"/>
    <p:sldId id="359" r:id="rId65"/>
    <p:sldId id="360" r:id="rId66"/>
    <p:sldId id="361" r:id="rId67"/>
    <p:sldId id="362" r:id="rId68"/>
    <p:sldId id="369" r:id="rId69"/>
    <p:sldId id="363" r:id="rId70"/>
    <p:sldId id="364" r:id="rId71"/>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60" autoAdjust="0"/>
  </p:normalViewPr>
  <p:slideViewPr>
    <p:cSldViewPr>
      <p:cViewPr varScale="1">
        <p:scale>
          <a:sx n="102" d="100"/>
          <a:sy n="102" d="100"/>
        </p:scale>
        <p:origin x="-84" y="-204"/>
      </p:cViewPr>
      <p:guideLst>
        <p:guide orient="horz" pos="1611"/>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7-12-21T09:32:42.656" idx="3">
    <p:pos x="1095" y="2078"/>
    <p:text>QQ;104974103</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6386" name="页眉占位符 16385"/>
          <p:cNvSpPr>
            <a:spLocks noGrp="1"/>
          </p:cNvSpPr>
          <p:nvPr>
            <p:ph type="hdr" sz="quarter"/>
          </p:nvPr>
        </p:nvSpPr>
        <p:spPr>
          <a:xfrm>
            <a:off x="0" y="0"/>
            <a:ext cx="2971800" cy="457200"/>
          </a:xfrm>
          <a:prstGeom prst="rect">
            <a:avLst/>
          </a:prstGeom>
          <a:noFill/>
          <a:ln w="9525">
            <a:noFill/>
          </a:ln>
        </p:spPr>
        <p:txBody>
          <a:bodyPr/>
          <a:lstStyle>
            <a:lvl1pPr>
              <a:defRPr sz="1200" noProof="1"/>
            </a:lvl1pPr>
          </a:lstStyle>
          <a:p>
            <a:pPr>
              <a:defRPr/>
            </a:pPr>
            <a:endParaRPr lang="zh-CN"/>
          </a:p>
        </p:txBody>
      </p:sp>
      <p:sp>
        <p:nvSpPr>
          <p:cNvPr id="16387" name="日期占位符 16386"/>
          <p:cNvSpPr>
            <a:spLocks noGrp="1"/>
          </p:cNvSpPr>
          <p:nvPr>
            <p:ph type="dt" idx="1"/>
          </p:nvPr>
        </p:nvSpPr>
        <p:spPr>
          <a:xfrm>
            <a:off x="3884613" y="0"/>
            <a:ext cx="2971800" cy="457200"/>
          </a:xfrm>
          <a:prstGeom prst="rect">
            <a:avLst/>
          </a:prstGeom>
          <a:noFill/>
          <a:ln w="9525">
            <a:noFill/>
          </a:ln>
        </p:spPr>
        <p:txBody>
          <a:bodyPr/>
          <a:lstStyle>
            <a:lvl1pPr algn="r">
              <a:defRPr sz="1200" noProof="1"/>
            </a:lvl1pPr>
          </a:lstStyle>
          <a:p>
            <a:pPr>
              <a:defRPr/>
            </a:pPr>
            <a:endParaRPr lang="zh-CN" altLang="en-US"/>
          </a:p>
        </p:txBody>
      </p:sp>
      <p:sp>
        <p:nvSpPr>
          <p:cNvPr id="13316" name="幻灯片图像占位符 16387"/>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p:spPr>
      </p:sp>
      <p:sp>
        <p:nvSpPr>
          <p:cNvPr id="3077" name="文本占位符 16388"/>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页脚占位符 16389"/>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a:lvl1pPr>
          </a:lstStyle>
          <a:p>
            <a:pPr>
              <a:defRPr/>
            </a:pPr>
            <a:endParaRPr lang="zh-CN"/>
          </a:p>
        </p:txBody>
      </p:sp>
      <p:sp>
        <p:nvSpPr>
          <p:cNvPr id="16391" name="灯片编号占位符 16390"/>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algn="r">
              <a:defRPr sz="1200"/>
            </a:lvl1pPr>
          </a:lstStyle>
          <a:p>
            <a:fld id="{93175CBC-4446-4962-93FF-697ADED36BD7}"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userDrawn="1">
  <p:cSld name="标题幻灯片">
    <p:spTree>
      <p:nvGrpSpPr>
        <p:cNvPr id="1" name=""/>
        <p:cNvGrpSpPr/>
        <p:nvPr/>
      </p:nvGrpSpPr>
      <p:grpSpPr>
        <a:xfrm>
          <a:off x="0" y="0"/>
          <a:ext cx="0" cy="0"/>
          <a:chOff x="0" y="0"/>
          <a:chExt cx="0" cy="0"/>
        </a:xfrm>
      </p:grpSpPr>
      <p:pic>
        <p:nvPicPr>
          <p:cNvPr id="106498" name="Picture 2" descr="http://i01.pictn.sogoucdn.com/d24a055672e1d26d"/>
          <p:cNvPicPr>
            <a:picLocks noChangeAspect="1" noChangeArrowheads="1"/>
          </p:cNvPicPr>
          <p:nvPr userDrawn="1"/>
        </p:nvPicPr>
        <p:blipFill>
          <a:blip r:embed="rId2"/>
          <a:srcRect/>
          <a:stretch>
            <a:fillRect/>
          </a:stretch>
        </p:blipFill>
        <p:spPr bwMode="auto">
          <a:xfrm>
            <a:off x="0" y="0"/>
            <a:ext cx="9144000" cy="5135177"/>
          </a:xfrm>
          <a:prstGeom prst="rect">
            <a:avLst/>
          </a:prstGeom>
          <a:noFill/>
        </p:spPr>
      </p:pic>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85800" y="285750"/>
            <a:ext cx="7772400" cy="74295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85800" y="1085850"/>
            <a:ext cx="7772400" cy="348615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5"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6"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AB3C927B-0708-48CE-A4A2-1A0AB617EB7C}" type="slidenum">
              <a:rPr lang="ko-KR" altLang="en-US"/>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285750"/>
            <a:ext cx="1943100" cy="4286250"/>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85801" y="285750"/>
            <a:ext cx="5716657" cy="428625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5"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6"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A3A6241C-3374-44FB-A077-D7375A7862B5}" type="slidenum">
              <a:rPr lang="ko-KR" altLang="en-US"/>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285750"/>
            <a:ext cx="7772400" cy="74295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685800" y="1085850"/>
            <a:ext cx="7772400" cy="34861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5"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6"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E12925B5-C816-47C4-B696-E177DEB2B990}" type="slidenum">
              <a:rPr lang="ko-KR" altLang="en-US"/>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5"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6"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5F3293E9-8C72-475A-9BF6-226BF9D31FB0}" type="slidenum">
              <a:rPr lang="ko-KR" altLang="en-US"/>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285750"/>
            <a:ext cx="7772400" cy="74295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85800" y="1085850"/>
            <a:ext cx="3808476" cy="34861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9724" y="1085850"/>
            <a:ext cx="3808476" cy="34861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6"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7"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C768A6E1-80A2-40BE-B639-2F77157C8D16}" type="slidenum">
              <a:rPr lang="ko-KR" altLang="en-US"/>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2" y="1333829"/>
            <a:ext cx="3655181" cy="617934"/>
          </a:xfrm>
          <a:prstGeom prst="rect">
            <a:avLst/>
          </a:prstGeo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2" y="1999034"/>
            <a:ext cx="3655181" cy="2643213"/>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333829"/>
            <a:ext cx="3673182" cy="617934"/>
          </a:xfrm>
          <a:prstGeom prst="rect">
            <a:avLst/>
          </a:prstGeo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1999034"/>
            <a:ext cx="3673182" cy="2643213"/>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8"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9"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30DA4FB9-36AE-47BE-BAD7-EA1B6A2E84C7}" type="slidenum">
              <a:rPr lang="ko-KR" altLang="en-US"/>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85750"/>
            <a:ext cx="7772400" cy="742950"/>
          </a:xfrm>
          <a:prstGeom prst="rect">
            <a:avLst/>
          </a:prstGeom>
        </p:spPr>
        <p:txBody>
          <a:bodyPr/>
          <a:lstStyle/>
          <a:p>
            <a:r>
              <a:rPr lang="zh-CN" altLang="en-US" noProof="1" smtClean="0"/>
              <a:t>单击此处编辑母版标题样式</a:t>
            </a:r>
            <a:endParaRPr lang="zh-CN" altLang="en-US" noProof="1"/>
          </a:p>
        </p:txBody>
      </p:sp>
      <p:sp>
        <p:nvSpPr>
          <p:cNvPr id="3"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4"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5"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71379AF6-96C7-4845-97F0-DD1B3AE15A8B}" type="slidenum">
              <a:rPr lang="ko-KR" altLang="en-US"/>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3"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4"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FAF640C9-1108-4444-A13D-2D5E2F01F3C4}" type="slidenum">
              <a:rPr lang="ko-KR" altLang="en-US"/>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6"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7"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1E83CDF3-5DA8-4B3D-B1C1-166B9C1D905E}" type="slidenum">
              <a:rPr lang="ko-KR" altLang="en-US"/>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1543050"/>
            <a:ext cx="3124012" cy="2858691"/>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25605"/>
          <p:cNvSpPr>
            <a:spLocks noGrp="1"/>
          </p:cNvSpPr>
          <p:nvPr>
            <p:ph type="dt" sz="half" idx="10"/>
          </p:nvPr>
        </p:nvSpPr>
        <p:spPr>
          <a:xfrm>
            <a:off x="685800" y="4743450"/>
            <a:ext cx="1905000" cy="285750"/>
          </a:xfrm>
          <a:prstGeom prst="rect">
            <a:avLst/>
          </a:prstGeom>
        </p:spPr>
        <p:txBody>
          <a:bodyPr/>
          <a:lstStyle>
            <a:lvl1pPr>
              <a:defRPr/>
            </a:lvl1pPr>
          </a:lstStyle>
          <a:p>
            <a:pPr>
              <a:defRPr/>
            </a:pPr>
            <a:endParaRPr lang="ko-KR" altLang="en-US"/>
          </a:p>
        </p:txBody>
      </p:sp>
      <p:sp>
        <p:nvSpPr>
          <p:cNvPr id="6" name="页脚占位符 25606"/>
          <p:cNvSpPr>
            <a:spLocks noGrp="1"/>
          </p:cNvSpPr>
          <p:nvPr>
            <p:ph type="ftr" sz="quarter" idx="11"/>
          </p:nvPr>
        </p:nvSpPr>
        <p:spPr>
          <a:xfrm>
            <a:off x="3124200" y="4743450"/>
            <a:ext cx="2895600" cy="285750"/>
          </a:xfrm>
          <a:prstGeom prst="rect">
            <a:avLst/>
          </a:prstGeom>
        </p:spPr>
        <p:txBody>
          <a:bodyPr/>
          <a:lstStyle>
            <a:lvl1pPr>
              <a:defRPr/>
            </a:lvl1pPr>
          </a:lstStyle>
          <a:p>
            <a:pPr>
              <a:defRPr/>
            </a:pPr>
            <a:endParaRPr lang="ko-KR" altLang="en-US"/>
          </a:p>
        </p:txBody>
      </p:sp>
      <p:sp>
        <p:nvSpPr>
          <p:cNvPr id="7" name="灯片编号占位符 25607"/>
          <p:cNvSpPr>
            <a:spLocks noGrp="1"/>
          </p:cNvSpPr>
          <p:nvPr>
            <p:ph type="sldNum" sz="quarter" idx="12"/>
          </p:nvPr>
        </p:nvSpPr>
        <p:spPr>
          <a:xfrm>
            <a:off x="6553200" y="4743450"/>
            <a:ext cx="1905000" cy="285750"/>
          </a:xfrm>
          <a:prstGeom prst="rect">
            <a:avLst/>
          </a:prstGeom>
        </p:spPr>
        <p:txBody>
          <a:bodyPr/>
          <a:lstStyle>
            <a:lvl1pPr>
              <a:defRPr/>
            </a:lvl1pPr>
          </a:lstStyle>
          <a:p>
            <a:fld id="{DB04D150-9D13-4355-B1C2-5670E64D27C9}" type="slidenum">
              <a:rPr lang="ko-KR" altLang="en-US"/>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35" name="Picture 11" descr="http://i01.pictn.sogoucdn.com/d24a055672e1d26d"/>
          <p:cNvPicPr>
            <a:picLocks noChangeAspect="1" noChangeArrowheads="1"/>
          </p:cNvPicPr>
          <p:nvPr userDrawn="1"/>
        </p:nvPicPr>
        <p:blipFill>
          <a:blip r:embed="rId13"/>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latinLnBrk="1" hangingPunct="0">
        <a:spcBef>
          <a:spcPct val="0"/>
        </a:spcBef>
        <a:spcAft>
          <a:spcPct val="0"/>
        </a:spcAft>
        <a:defRPr sz="3000" kern="1200">
          <a:solidFill>
            <a:srgbClr val="30381A"/>
          </a:solidFill>
          <a:latin typeface="+mj-lt"/>
          <a:ea typeface="+mj-ea"/>
          <a:cs typeface="+mj-cs"/>
        </a:defRPr>
      </a:lvl1pPr>
      <a:lvl2pPr algn="ctr" rtl="0" eaLnBrk="0" fontAlgn="base" latinLnBrk="1" hangingPunct="0">
        <a:spcBef>
          <a:spcPct val="0"/>
        </a:spcBef>
        <a:spcAft>
          <a:spcPct val="0"/>
        </a:spcAft>
        <a:defRPr sz="3000">
          <a:solidFill>
            <a:srgbClr val="30381A"/>
          </a:solidFill>
          <a:latin typeface="-소망B" pitchFamily="18" charset="-127"/>
          <a:ea typeface="宋体" panose="02010600030101010101" pitchFamily="2" charset="-122"/>
        </a:defRPr>
      </a:lvl2pPr>
      <a:lvl3pPr algn="ctr" rtl="0" eaLnBrk="0" fontAlgn="base" latinLnBrk="1" hangingPunct="0">
        <a:spcBef>
          <a:spcPct val="0"/>
        </a:spcBef>
        <a:spcAft>
          <a:spcPct val="0"/>
        </a:spcAft>
        <a:defRPr sz="3000">
          <a:solidFill>
            <a:srgbClr val="30381A"/>
          </a:solidFill>
          <a:latin typeface="-소망B" pitchFamily="18" charset="-127"/>
          <a:ea typeface="宋体" panose="02010600030101010101" pitchFamily="2" charset="-122"/>
        </a:defRPr>
      </a:lvl3pPr>
      <a:lvl4pPr algn="ctr" rtl="0" eaLnBrk="0" fontAlgn="base" latinLnBrk="1" hangingPunct="0">
        <a:spcBef>
          <a:spcPct val="0"/>
        </a:spcBef>
        <a:spcAft>
          <a:spcPct val="0"/>
        </a:spcAft>
        <a:defRPr sz="3000">
          <a:solidFill>
            <a:srgbClr val="30381A"/>
          </a:solidFill>
          <a:latin typeface="-소망B" pitchFamily="18" charset="-127"/>
          <a:ea typeface="宋体" panose="02010600030101010101" pitchFamily="2" charset="-122"/>
        </a:defRPr>
      </a:lvl4pPr>
      <a:lvl5pPr algn="ctr" rtl="0" eaLnBrk="0" fontAlgn="base" latinLnBrk="1" hangingPunct="0">
        <a:spcBef>
          <a:spcPct val="0"/>
        </a:spcBef>
        <a:spcAft>
          <a:spcPct val="0"/>
        </a:spcAft>
        <a:defRPr sz="3000">
          <a:solidFill>
            <a:srgbClr val="30381A"/>
          </a:solidFill>
          <a:latin typeface="-소망B" pitchFamily="18" charset="-127"/>
          <a:ea typeface="宋体" panose="02010600030101010101" pitchFamily="2" charset="-122"/>
        </a:defRPr>
      </a:lvl5pPr>
      <a:lvl6pPr marL="457200" algn="ctr" rtl="0" fontAlgn="base" latinLnBrk="1">
        <a:spcBef>
          <a:spcPct val="0"/>
        </a:spcBef>
        <a:spcAft>
          <a:spcPct val="0"/>
        </a:spcAft>
        <a:defRPr sz="3000">
          <a:solidFill>
            <a:srgbClr val="30381A"/>
          </a:solidFill>
          <a:latin typeface="-소망B" pitchFamily="18" charset="-127"/>
          <a:ea typeface="宋体" panose="02010600030101010101" pitchFamily="2" charset="-122"/>
        </a:defRPr>
      </a:lvl6pPr>
      <a:lvl7pPr marL="914400" algn="ctr" rtl="0" fontAlgn="base" latinLnBrk="1">
        <a:spcBef>
          <a:spcPct val="0"/>
        </a:spcBef>
        <a:spcAft>
          <a:spcPct val="0"/>
        </a:spcAft>
        <a:defRPr sz="3000">
          <a:solidFill>
            <a:srgbClr val="30381A"/>
          </a:solidFill>
          <a:latin typeface="-소망B" pitchFamily="18" charset="-127"/>
          <a:ea typeface="宋体" panose="02010600030101010101" pitchFamily="2" charset="-122"/>
        </a:defRPr>
      </a:lvl7pPr>
      <a:lvl8pPr marL="1371600" algn="ctr" rtl="0" fontAlgn="base" latinLnBrk="1">
        <a:spcBef>
          <a:spcPct val="0"/>
        </a:spcBef>
        <a:spcAft>
          <a:spcPct val="0"/>
        </a:spcAft>
        <a:defRPr sz="3000">
          <a:solidFill>
            <a:srgbClr val="30381A"/>
          </a:solidFill>
          <a:latin typeface="-소망B" pitchFamily="18" charset="-127"/>
          <a:ea typeface="宋体" panose="02010600030101010101" pitchFamily="2" charset="-122"/>
        </a:defRPr>
      </a:lvl8pPr>
      <a:lvl9pPr marL="1828800" algn="ctr" rtl="0" fontAlgn="base" latinLnBrk="1">
        <a:spcBef>
          <a:spcPct val="0"/>
        </a:spcBef>
        <a:spcAft>
          <a:spcPct val="0"/>
        </a:spcAft>
        <a:defRPr sz="3000">
          <a:solidFill>
            <a:srgbClr val="30381A"/>
          </a:solidFill>
          <a:latin typeface="-소망B" pitchFamily="18" charset="-127"/>
          <a:ea typeface="宋体" panose="02010600030101010101" pitchFamily="2" charset="-122"/>
        </a:defRPr>
      </a:lvl9pPr>
    </p:titleStyle>
    <p:bodyStyle>
      <a:lvl1pPr marL="342900" indent="-342900" algn="l" rtl="0" eaLnBrk="0" fontAlgn="base" latinLnBrk="1" hangingPunct="0">
        <a:spcBef>
          <a:spcPct val="20000"/>
        </a:spcBef>
        <a:spcAft>
          <a:spcPct val="0"/>
        </a:spcAft>
        <a:buChar char="•"/>
        <a:defRPr sz="2200" kern="1200">
          <a:solidFill>
            <a:srgbClr val="010000"/>
          </a:solidFill>
          <a:latin typeface="+mn-lt"/>
          <a:ea typeface="+mn-ea"/>
          <a:cs typeface="+mn-cs"/>
        </a:defRPr>
      </a:lvl1pPr>
      <a:lvl2pPr marL="742950" lvl="1" indent="-285750" algn="l" rtl="0" eaLnBrk="0" fontAlgn="base" latinLnBrk="1" hangingPunct="0">
        <a:spcBef>
          <a:spcPct val="20000"/>
        </a:spcBef>
        <a:spcAft>
          <a:spcPct val="0"/>
        </a:spcAft>
        <a:buChar char="•"/>
        <a:defRPr sz="2000" kern="1200">
          <a:solidFill>
            <a:srgbClr val="010000"/>
          </a:solidFill>
          <a:latin typeface="+mn-lt"/>
          <a:ea typeface="+mn-ea"/>
          <a:cs typeface="+mn-cs"/>
        </a:defRPr>
      </a:lvl2pPr>
      <a:lvl3pPr marL="1143000" lvl="2" indent="-228600" algn="l" rtl="0" eaLnBrk="0" fontAlgn="base" latinLnBrk="1" hangingPunct="0">
        <a:spcBef>
          <a:spcPct val="20000"/>
        </a:spcBef>
        <a:spcAft>
          <a:spcPct val="0"/>
        </a:spcAft>
        <a:buChar char="•"/>
        <a:defRPr sz="2400" kern="1200">
          <a:solidFill>
            <a:srgbClr val="010000"/>
          </a:solidFill>
          <a:latin typeface="+mn-lt"/>
          <a:ea typeface="+mn-ea"/>
          <a:cs typeface="+mn-cs"/>
        </a:defRPr>
      </a:lvl3pPr>
      <a:lvl4pPr marL="1600200" lvl="3" indent="-228600" algn="l" rtl="0" eaLnBrk="0" fontAlgn="base" latinLnBrk="1" hangingPunct="0">
        <a:spcBef>
          <a:spcPct val="20000"/>
        </a:spcBef>
        <a:spcAft>
          <a:spcPct val="0"/>
        </a:spcAft>
        <a:buChar char="•"/>
        <a:defRPr sz="1600" kern="1200">
          <a:solidFill>
            <a:srgbClr val="010000"/>
          </a:solidFill>
          <a:latin typeface="+mn-lt"/>
          <a:ea typeface="+mn-ea"/>
          <a:cs typeface="+mn-cs"/>
        </a:defRPr>
      </a:lvl4pPr>
      <a:lvl5pPr marL="2057400" lvl="4" indent="-228600" algn="l" rtl="0" eaLnBrk="0" fontAlgn="base" latinLnBrk="1" hangingPunct="0">
        <a:spcBef>
          <a:spcPct val="20000"/>
        </a:spcBef>
        <a:spcAft>
          <a:spcPct val="0"/>
        </a:spcAft>
        <a:buChar char="•"/>
        <a:defRPr sz="1400" kern="1200">
          <a:solidFill>
            <a:srgbClr val="010000"/>
          </a:solidFill>
          <a:latin typeface="+mn-lt"/>
          <a:ea typeface="+mn-ea"/>
          <a:cs typeface="+mn-cs"/>
        </a:defRPr>
      </a:lvl5pPr>
      <a:lvl6pPr marL="2514600" lvl="5" indent="-228600" algn="l" defTabSz="914400" eaLnBrk="1" fontAlgn="base" latinLnBrk="1" hangingPunct="1">
        <a:lnSpc>
          <a:spcPct val="100000"/>
        </a:lnSpc>
        <a:spcBef>
          <a:spcPct val="20000"/>
        </a:spcBef>
        <a:spcAft>
          <a:spcPct val="0"/>
        </a:spcAft>
        <a:buChar char="•"/>
        <a:defRPr sz="1400" b="0" i="0" u="none" kern="1200" baseline="0">
          <a:solidFill>
            <a:srgbClr val="010000"/>
          </a:solidFill>
          <a:latin typeface="+mn-lt"/>
          <a:ea typeface="+mn-ea"/>
          <a:cs typeface="+mn-cs"/>
        </a:defRPr>
      </a:lvl6pPr>
      <a:lvl7pPr marL="2971800" lvl="6" indent="-228600" algn="l" defTabSz="914400" eaLnBrk="1" fontAlgn="base" latinLnBrk="1" hangingPunct="1">
        <a:lnSpc>
          <a:spcPct val="100000"/>
        </a:lnSpc>
        <a:spcBef>
          <a:spcPct val="20000"/>
        </a:spcBef>
        <a:spcAft>
          <a:spcPct val="0"/>
        </a:spcAft>
        <a:buChar char="•"/>
        <a:defRPr sz="1400" b="0" i="0" u="none" kern="1200" baseline="0">
          <a:solidFill>
            <a:srgbClr val="010000"/>
          </a:solidFill>
          <a:latin typeface="+mn-lt"/>
          <a:ea typeface="+mn-ea"/>
          <a:cs typeface="+mn-cs"/>
        </a:defRPr>
      </a:lvl7pPr>
      <a:lvl8pPr marL="3429000" lvl="7" indent="-228600" algn="l" defTabSz="914400" eaLnBrk="1" fontAlgn="base" latinLnBrk="1" hangingPunct="1">
        <a:lnSpc>
          <a:spcPct val="100000"/>
        </a:lnSpc>
        <a:spcBef>
          <a:spcPct val="20000"/>
        </a:spcBef>
        <a:spcAft>
          <a:spcPct val="0"/>
        </a:spcAft>
        <a:buChar char="•"/>
        <a:defRPr sz="1400" b="0" i="0" u="none" kern="1200" baseline="0">
          <a:solidFill>
            <a:srgbClr val="010000"/>
          </a:solidFill>
          <a:latin typeface="+mn-lt"/>
          <a:ea typeface="+mn-ea"/>
          <a:cs typeface="+mn-cs"/>
        </a:defRPr>
      </a:lvl8pPr>
      <a:lvl9pPr marL="3886200" lvl="8" indent="-228600" algn="l" defTabSz="914400" eaLnBrk="1" fontAlgn="base" latinLnBrk="1" hangingPunct="1">
        <a:lnSpc>
          <a:spcPct val="100000"/>
        </a:lnSpc>
        <a:spcBef>
          <a:spcPct val="20000"/>
        </a:spcBef>
        <a:spcAft>
          <a:spcPct val="0"/>
        </a:spcAft>
        <a:buChar char="•"/>
        <a:defRPr sz="1400" b="0" i="0" u="none" kern="1200" baseline="0">
          <a:solidFill>
            <a:srgbClr val="010000"/>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pic>
        <p:nvPicPr>
          <p:cNvPr id="14338" name="图片 27649" descr="写字"/>
          <p:cNvPicPr>
            <a:picLocks noChangeAspect="1" noChangeArrowheads="1"/>
          </p:cNvPicPr>
          <p:nvPr/>
        </p:nvPicPr>
        <p:blipFill>
          <a:blip r:embed="rId2"/>
          <a:srcRect/>
          <a:stretch>
            <a:fillRect/>
          </a:stretch>
        </p:blipFill>
        <p:spPr bwMode="auto">
          <a:xfrm rot="634175">
            <a:off x="6308726" y="3688557"/>
            <a:ext cx="2835275" cy="1454944"/>
          </a:xfrm>
          <a:prstGeom prst="rect">
            <a:avLst/>
          </a:prstGeom>
          <a:noFill/>
          <a:ln w="9525">
            <a:noFill/>
            <a:miter lim="800000"/>
            <a:headEnd/>
            <a:tailEnd/>
          </a:ln>
        </p:spPr>
      </p:pic>
      <p:sp>
        <p:nvSpPr>
          <p:cNvPr id="14339" name="矩形 27650" descr="纸袋"/>
          <p:cNvSpPr>
            <a:spLocks noChangeArrowheads="1" noChangeShapeType="1" noTextEdit="1"/>
          </p:cNvSpPr>
          <p:nvPr/>
        </p:nvSpPr>
        <p:spPr bwMode="auto">
          <a:xfrm>
            <a:off x="285720" y="1500180"/>
            <a:ext cx="7358114" cy="2000264"/>
          </a:xfrm>
          <a:prstGeom prst="rect">
            <a:avLst/>
          </a:prstGeom>
        </p:spPr>
        <p:txBody>
          <a:bodyPr wrap="none" fromWordArt="1">
            <a:prstTxWarp prst="textPlain">
              <a:avLst>
                <a:gd name="adj" fmla="val 50000"/>
              </a:avLst>
            </a:prstTxWarp>
          </a:bodyPr>
          <a:lstStyle/>
          <a:p>
            <a:pPr algn="ctr"/>
            <a:r>
              <a:rPr lang="zh-CN" altLang="en-US" sz="3600" kern="10" dirty="0" smtClean="0">
                <a:ln w="9525">
                  <a:solidFill>
                    <a:srgbClr val="008000"/>
                  </a:solidFill>
                  <a:round/>
                  <a:headEnd/>
                  <a:tailEnd/>
                </a:ln>
                <a:blipFill dpi="0" rotWithShape="0">
                  <a:blip r:embed="rId3"/>
                  <a:srcRect/>
                  <a:tile tx="0" ty="0" sx="100000" sy="100000" flip="none" algn="tl"/>
                </a:blipFill>
                <a:effectLst>
                  <a:outerShdw dist="563969" dir="14049730" sx="125000" sy="125000" algn="tl" rotWithShape="0">
                    <a:srgbClr val="C7DFD3">
                      <a:alpha val="79999"/>
                    </a:srgbClr>
                  </a:outerShdw>
                </a:effectLst>
                <a:latin typeface="宋体"/>
                <a:ea typeface="宋体"/>
              </a:rPr>
              <a:t>小说</a:t>
            </a:r>
            <a:r>
              <a:rPr lang="zh-CN" altLang="en-US" sz="3600" kern="10" dirty="0">
                <a:ln w="9525">
                  <a:solidFill>
                    <a:srgbClr val="008000"/>
                  </a:solidFill>
                  <a:round/>
                  <a:headEnd/>
                  <a:tailEnd/>
                </a:ln>
                <a:blipFill dpi="0" rotWithShape="0">
                  <a:blip r:embed="rId3"/>
                  <a:srcRect/>
                  <a:tile tx="0" ty="0" sx="100000" sy="100000" flip="none" algn="tl"/>
                </a:blipFill>
                <a:effectLst>
                  <a:outerShdw dist="563969" dir="14049730" sx="125000" sy="125000" algn="tl" rotWithShape="0">
                    <a:srgbClr val="C7DFD3">
                      <a:alpha val="79999"/>
                    </a:srgbClr>
                  </a:outerShdw>
                </a:effectLst>
                <a:latin typeface="宋体"/>
                <a:ea typeface="宋体"/>
              </a:rPr>
              <a:t>阅读鉴赏</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64514" name="文本框 64513"/>
          <p:cNvSpPr txBox="1">
            <a:spLocks noChangeArrowheads="1"/>
          </p:cNvSpPr>
          <p:nvPr/>
        </p:nvSpPr>
        <p:spPr bwMode="auto">
          <a:xfrm>
            <a:off x="0" y="1"/>
            <a:ext cx="6840537" cy="830997"/>
          </a:xfrm>
          <a:prstGeom prst="rect">
            <a:avLst/>
          </a:prstGeom>
          <a:noFill/>
          <a:ln w="9525">
            <a:noFill/>
            <a:miter lim="800000"/>
            <a:headEnd/>
            <a:tailEnd/>
          </a:ln>
        </p:spPr>
        <p:txBody>
          <a:bodyPr wrap="square">
            <a:spAutoFit/>
          </a:bodyPr>
          <a:lstStyle/>
          <a:p>
            <a:pPr>
              <a:lnSpc>
                <a:spcPct val="150000"/>
              </a:lnSpc>
            </a:pPr>
            <a:r>
              <a:rPr lang="en-US" altLang="zh-CN" sz="3200" b="1" dirty="0">
                <a:solidFill>
                  <a:srgbClr val="FF0000"/>
                </a:solidFill>
                <a:latin typeface="宋体" pitchFamily="2" charset="-122"/>
              </a:rPr>
              <a:t>(</a:t>
            </a:r>
            <a:r>
              <a:rPr lang="zh-CN" altLang="en-US" sz="3200" b="1" dirty="0">
                <a:solidFill>
                  <a:srgbClr val="FF0000"/>
                </a:solidFill>
                <a:latin typeface="宋体" pitchFamily="2" charset="-122"/>
              </a:rPr>
              <a:t>一</a:t>
            </a:r>
            <a:r>
              <a:rPr lang="en-US" altLang="zh-CN" sz="3200" b="1" dirty="0">
                <a:solidFill>
                  <a:srgbClr val="FF0000"/>
                </a:solidFill>
                <a:latin typeface="宋体" pitchFamily="2" charset="-122"/>
              </a:rPr>
              <a:t>)</a:t>
            </a:r>
            <a:r>
              <a:rPr lang="zh-CN" altLang="en-US" sz="3200" b="1" dirty="0">
                <a:solidFill>
                  <a:srgbClr val="FF0000"/>
                </a:solidFill>
                <a:latin typeface="宋体" pitchFamily="2" charset="-122"/>
              </a:rPr>
              <a:t>概括小说</a:t>
            </a:r>
            <a:r>
              <a:rPr lang="zh-CN" altLang="en-US" sz="3200" b="1" dirty="0" smtClean="0">
                <a:solidFill>
                  <a:srgbClr val="FF0000"/>
                </a:solidFill>
                <a:latin typeface="宋体" pitchFamily="2" charset="-122"/>
              </a:rPr>
              <a:t>情节  </a:t>
            </a:r>
            <a:r>
              <a:rPr lang="en-US" altLang="zh-CN" sz="3200" b="1" dirty="0" smtClean="0">
                <a:solidFill>
                  <a:srgbClr val="FF0000"/>
                </a:solidFill>
                <a:latin typeface="宋体" pitchFamily="2" charset="-122"/>
              </a:rPr>
              <a:t>P17</a:t>
            </a:r>
            <a:endParaRPr lang="zh-CN" altLang="en-US" sz="3200" b="1" dirty="0">
              <a:latin typeface="宋体" pitchFamily="2" charset="-122"/>
            </a:endParaRPr>
          </a:p>
        </p:txBody>
      </p:sp>
      <p:sp>
        <p:nvSpPr>
          <p:cNvPr id="64515" name="矩形 64514"/>
          <p:cNvSpPr>
            <a:spLocks noChangeArrowheads="1"/>
          </p:cNvSpPr>
          <p:nvPr/>
        </p:nvSpPr>
        <p:spPr bwMode="auto">
          <a:xfrm>
            <a:off x="214282" y="1357304"/>
            <a:ext cx="8715436" cy="3286477"/>
          </a:xfrm>
          <a:prstGeom prst="rect">
            <a:avLst/>
          </a:prstGeom>
          <a:noFill/>
          <a:ln w="9525">
            <a:noFill/>
            <a:miter lim="800000"/>
            <a:headEnd/>
            <a:tailEnd/>
          </a:ln>
        </p:spPr>
        <p:txBody>
          <a:bodyPr wrap="square">
            <a:spAutoFit/>
          </a:bodyPr>
          <a:lstStyle/>
          <a:p>
            <a:pPr>
              <a:lnSpc>
                <a:spcPct val="150000"/>
              </a:lnSpc>
            </a:pPr>
            <a:r>
              <a:rPr lang="en-US" altLang="zh-CN" sz="3600" b="1" dirty="0">
                <a:latin typeface="宋体" pitchFamily="2" charset="-122"/>
              </a:rPr>
              <a:t>1</a:t>
            </a:r>
            <a:r>
              <a:rPr lang="zh-CN" altLang="en-US" sz="3600" b="1" dirty="0">
                <a:latin typeface="宋体" pitchFamily="2" charset="-122"/>
              </a:rPr>
              <a:t>．用一句话或简明的语句概括故事情节。</a:t>
            </a:r>
          </a:p>
          <a:p>
            <a:pPr>
              <a:lnSpc>
                <a:spcPct val="150000"/>
              </a:lnSpc>
            </a:pPr>
            <a:r>
              <a:rPr lang="en-US" altLang="zh-CN" sz="3600" b="1" dirty="0">
                <a:latin typeface="宋体" pitchFamily="2" charset="-122"/>
              </a:rPr>
              <a:t>2</a:t>
            </a:r>
            <a:r>
              <a:rPr lang="zh-CN" altLang="en-US" sz="3600" b="1" dirty="0">
                <a:latin typeface="宋体" pitchFamily="2" charset="-122"/>
              </a:rPr>
              <a:t>．文中共写了哪几件事，请依次加以概括。</a:t>
            </a:r>
          </a:p>
          <a:p>
            <a:pPr>
              <a:lnSpc>
                <a:spcPct val="150000"/>
              </a:lnSpc>
            </a:pPr>
            <a:r>
              <a:rPr lang="en-US" altLang="zh-CN" sz="3600" b="1" dirty="0">
                <a:latin typeface="宋体" pitchFamily="2" charset="-122"/>
              </a:rPr>
              <a:t>3</a:t>
            </a:r>
            <a:r>
              <a:rPr lang="zh-CN" altLang="en-US" sz="3600" b="1" dirty="0">
                <a:latin typeface="宋体" pitchFamily="2" charset="-122"/>
              </a:rPr>
              <a:t>．概括小说的部分内容</a:t>
            </a:r>
            <a:r>
              <a:rPr lang="en-US" altLang="zh-CN" sz="3600" b="1" dirty="0">
                <a:latin typeface="宋体" pitchFamily="2" charset="-122"/>
              </a:rPr>
              <a:t>(</a:t>
            </a:r>
            <a:r>
              <a:rPr lang="zh-CN" altLang="en-US" sz="3600" b="1" dirty="0">
                <a:latin typeface="宋体" pitchFamily="2" charset="-122"/>
              </a:rPr>
              <a:t>包括指出开端、</a:t>
            </a:r>
            <a:r>
              <a:rPr lang="zh-CN" altLang="en-US" sz="3600" b="1" dirty="0" smtClean="0">
                <a:latin typeface="宋体" pitchFamily="2" charset="-122"/>
              </a:rPr>
              <a:t>发展</a:t>
            </a:r>
            <a:r>
              <a:rPr lang="zh-CN" altLang="en-US" sz="3600" b="1" dirty="0">
                <a:latin typeface="宋体" pitchFamily="2" charset="-122"/>
              </a:rPr>
              <a:t>、高潮和结局四部分中的某一方面</a:t>
            </a:r>
            <a:r>
              <a:rPr lang="en-US" altLang="zh-CN" sz="3600" b="1" dirty="0">
                <a:latin typeface="宋体" pitchFamily="2" charset="-122"/>
              </a:rPr>
              <a:t>)</a:t>
            </a:r>
            <a:r>
              <a:rPr lang="zh-CN" altLang="en-US" sz="3600" b="1" dirty="0">
                <a:latin typeface="宋体" pitchFamily="2" charset="-122"/>
              </a:rPr>
              <a:t>。</a:t>
            </a:r>
          </a:p>
        </p:txBody>
      </p:sp>
      <p:sp>
        <p:nvSpPr>
          <p:cNvPr id="64516" name="文本框 64515"/>
          <p:cNvSpPr txBox="1">
            <a:spLocks noChangeArrowheads="1"/>
          </p:cNvSpPr>
          <p:nvPr/>
        </p:nvSpPr>
        <p:spPr bwMode="auto">
          <a:xfrm>
            <a:off x="357158" y="642924"/>
            <a:ext cx="4752975" cy="646331"/>
          </a:xfrm>
          <a:prstGeom prst="rect">
            <a:avLst/>
          </a:prstGeom>
          <a:noFill/>
          <a:ln w="9525">
            <a:noFill/>
            <a:miter lim="800000"/>
            <a:headEnd/>
            <a:tailEnd/>
          </a:ln>
        </p:spPr>
        <p:txBody>
          <a:bodyPr>
            <a:spAutoFit/>
          </a:bodyPr>
          <a:lstStyle/>
          <a:p>
            <a:r>
              <a:rPr lang="zh-CN" altLang="en-US" sz="3600" b="1" dirty="0">
                <a:solidFill>
                  <a:srgbClr val="0033CC"/>
                </a:solidFill>
              </a:rPr>
              <a:t>常见提问方式：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animEffect transition="in" filter="blinds(horizontal)">
                                      <p:cBhvr>
                                        <p:cTn id="7" dur="500"/>
                                        <p:tgtEl>
                                          <p:spTgt spid="645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4516">
                                            <p:txEl>
                                              <p:pRg st="0" end="0"/>
                                            </p:txEl>
                                          </p:spTgt>
                                        </p:tgtEl>
                                        <p:attrNameLst>
                                          <p:attrName>style.visibility</p:attrName>
                                        </p:attrNameLst>
                                      </p:cBhvr>
                                      <p:to>
                                        <p:strVal val="visible"/>
                                      </p:to>
                                    </p:set>
                                    <p:animEffect transition="in" filter="blinds(horizontal)">
                                      <p:cBhvr>
                                        <p:cTn id="12" dur="500"/>
                                        <p:tgtEl>
                                          <p:spTgt spid="645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4515">
                                            <p:txEl>
                                              <p:pRg st="0" end="0"/>
                                            </p:txEl>
                                          </p:spTgt>
                                        </p:tgtEl>
                                        <p:attrNameLst>
                                          <p:attrName>style.visibility</p:attrName>
                                        </p:attrNameLst>
                                      </p:cBhvr>
                                      <p:to>
                                        <p:strVal val="visible"/>
                                      </p:to>
                                    </p:set>
                                    <p:animEffect transition="in" filter="blinds(horizontal)">
                                      <p:cBhvr>
                                        <p:cTn id="17" dur="500"/>
                                        <p:tgtEl>
                                          <p:spTgt spid="64515">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4515">
                                            <p:txEl>
                                              <p:pRg st="1" end="1"/>
                                            </p:txEl>
                                          </p:spTgt>
                                        </p:tgtEl>
                                        <p:attrNameLst>
                                          <p:attrName>style.visibility</p:attrName>
                                        </p:attrNameLst>
                                      </p:cBhvr>
                                      <p:to>
                                        <p:strVal val="visible"/>
                                      </p:to>
                                    </p:set>
                                    <p:animEffect transition="in" filter="blinds(horizontal)">
                                      <p:cBhvr>
                                        <p:cTn id="20" dur="500"/>
                                        <p:tgtEl>
                                          <p:spTgt spid="64515">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64515">
                                            <p:txEl>
                                              <p:pRg st="2" end="2"/>
                                            </p:txEl>
                                          </p:spTgt>
                                        </p:tgtEl>
                                        <p:attrNameLst>
                                          <p:attrName>style.visibility</p:attrName>
                                        </p:attrNameLst>
                                      </p:cBhvr>
                                      <p:to>
                                        <p:strVal val="visible"/>
                                      </p:to>
                                    </p:set>
                                    <p:animEffect transition="in" filter="blinds(horizontal)">
                                      <p:cBhvr>
                                        <p:cTn id="23" dur="500"/>
                                        <p:tgtEl>
                                          <p:spTgt spid="645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357158" y="214296"/>
            <a:ext cx="8137525" cy="4209807"/>
          </a:xfrm>
          <a:prstGeom prst="rect">
            <a:avLst/>
          </a:prstGeom>
          <a:noFill/>
          <a:ln w="9525">
            <a:noFill/>
            <a:miter lim="800000"/>
            <a:headEnd/>
            <a:tailEnd/>
          </a:ln>
        </p:spPr>
        <p:txBody>
          <a:bodyPr>
            <a:spAutoFit/>
          </a:bodyPr>
          <a:lstStyle/>
          <a:p>
            <a:pPr>
              <a:lnSpc>
                <a:spcPct val="150000"/>
              </a:lnSpc>
            </a:pPr>
            <a:r>
              <a:rPr lang="zh-CN" altLang="en-US" sz="4000" b="1" dirty="0">
                <a:solidFill>
                  <a:srgbClr val="0033CC"/>
                </a:solidFill>
                <a:latin typeface="宋体" pitchFamily="2" charset="-122"/>
              </a:rPr>
              <a:t>解题指导：</a:t>
            </a:r>
            <a:endParaRPr lang="zh-CN" altLang="en-US" sz="4000" dirty="0">
              <a:solidFill>
                <a:srgbClr val="0033CC"/>
              </a:solidFill>
              <a:latin typeface="宋体" pitchFamily="2" charset="-122"/>
            </a:endParaRPr>
          </a:p>
          <a:p>
            <a:pPr>
              <a:lnSpc>
                <a:spcPct val="150000"/>
              </a:lnSpc>
            </a:pPr>
            <a:r>
              <a:rPr lang="en-US" altLang="zh-CN" sz="3600" b="1" dirty="0">
                <a:solidFill>
                  <a:srgbClr val="FF0000"/>
                </a:solidFill>
                <a:latin typeface="宋体" pitchFamily="2" charset="-122"/>
              </a:rPr>
              <a:t>1</a:t>
            </a:r>
            <a:r>
              <a:rPr lang="zh-CN" altLang="en-US" sz="3600" b="1" dirty="0">
                <a:solidFill>
                  <a:srgbClr val="FF0000"/>
                </a:solidFill>
                <a:latin typeface="宋体" pitchFamily="2" charset="-122"/>
              </a:rPr>
              <a:t>．理清小说的结构</a:t>
            </a:r>
            <a:endParaRPr lang="zh-CN" altLang="en-US" sz="3600" dirty="0">
              <a:solidFill>
                <a:srgbClr val="FF0000"/>
              </a:solidFill>
              <a:latin typeface="宋体" pitchFamily="2" charset="-122"/>
            </a:endParaRPr>
          </a:p>
          <a:p>
            <a:pPr>
              <a:lnSpc>
                <a:spcPct val="150000"/>
              </a:lnSpc>
            </a:pPr>
            <a:r>
              <a:rPr lang="zh-CN" altLang="en-US" sz="3600" b="1" dirty="0">
                <a:latin typeface="宋体" pitchFamily="2" charset="-122"/>
              </a:rPr>
              <a:t>    </a:t>
            </a:r>
            <a:r>
              <a:rPr lang="zh-CN" altLang="en-US" sz="3600" b="1" dirty="0">
                <a:solidFill>
                  <a:srgbClr val="0033CC"/>
                </a:solidFill>
                <a:latin typeface="宋体" pitchFamily="2" charset="-122"/>
              </a:rPr>
              <a:t>可以按照情节的开端、发展、高潮和结局来划分文章结构。</a:t>
            </a:r>
            <a:r>
              <a:rPr lang="zh-CN" altLang="en-US" sz="3600" b="1" dirty="0">
                <a:latin typeface="宋体" pitchFamily="2" charset="-122"/>
              </a:rPr>
              <a:t>如</a:t>
            </a:r>
            <a:r>
              <a:rPr lang="en-US" altLang="zh-CN" sz="3600" b="1" dirty="0" smtClean="0">
                <a:latin typeface="宋体" pitchFamily="2" charset="-122"/>
              </a:rPr>
              <a:t>2013</a:t>
            </a:r>
            <a:r>
              <a:rPr lang="zh-CN" altLang="en-US" sz="3600" b="1" dirty="0" smtClean="0">
                <a:latin typeface="宋体" pitchFamily="2" charset="-122"/>
              </a:rPr>
              <a:t>重庆高考</a:t>
            </a:r>
            <a:r>
              <a:rPr lang="en-US" altLang="zh-CN" sz="3600" b="1" dirty="0" smtClean="0">
                <a:latin typeface="宋体" pitchFamily="2" charset="-122"/>
              </a:rPr>
              <a:t>《</a:t>
            </a:r>
            <a:r>
              <a:rPr lang="zh-CN" altLang="en-US" sz="3600" b="1" dirty="0" smtClean="0">
                <a:latin typeface="宋体" pitchFamily="2" charset="-122"/>
              </a:rPr>
              <a:t>枪口下的人格</a:t>
            </a:r>
            <a:r>
              <a:rPr lang="en-US" altLang="zh-CN" sz="3600" b="1" dirty="0" smtClean="0">
                <a:latin typeface="宋体" pitchFamily="2" charset="-122"/>
              </a:rPr>
              <a:t>》</a:t>
            </a:r>
            <a:r>
              <a:rPr lang="zh-CN" altLang="en-US" sz="3600" b="1" dirty="0">
                <a:latin typeface="宋体" pitchFamily="2" charset="-122"/>
              </a:rPr>
              <a:t>情节</a:t>
            </a:r>
            <a:endParaRPr lang="zh-CN" altLang="en-US" sz="3600"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42844" y="0"/>
            <a:ext cx="8858312" cy="5078313"/>
          </a:xfrm>
          <a:prstGeom prst="rect">
            <a:avLst/>
          </a:prstGeom>
          <a:noFill/>
          <a:ln w="9525">
            <a:noFill/>
            <a:miter lim="800000"/>
            <a:headEnd/>
            <a:tailEnd/>
          </a:ln>
        </p:spPr>
        <p:txBody>
          <a:bodyPr wrap="square">
            <a:spAutoFit/>
          </a:bodyPr>
          <a:lstStyle/>
          <a:p>
            <a:r>
              <a:rPr lang="en-US" altLang="zh-CN" sz="3600" b="1" dirty="0">
                <a:solidFill>
                  <a:srgbClr val="FF0000"/>
                </a:solidFill>
                <a:latin typeface="宋体" pitchFamily="2" charset="-122"/>
              </a:rPr>
              <a:t>2</a:t>
            </a:r>
            <a:r>
              <a:rPr lang="zh-CN" altLang="en-US" sz="3600" b="1" dirty="0">
                <a:solidFill>
                  <a:srgbClr val="FF0000"/>
                </a:solidFill>
                <a:latin typeface="宋体" pitchFamily="2" charset="-122"/>
              </a:rPr>
              <a:t>．寻找小说中的线索</a:t>
            </a:r>
            <a:endParaRPr lang="zh-CN" altLang="en-US" sz="3600" dirty="0">
              <a:solidFill>
                <a:srgbClr val="FF0000"/>
              </a:solidFill>
              <a:latin typeface="宋体" pitchFamily="2" charset="-122"/>
            </a:endParaRPr>
          </a:p>
          <a:p>
            <a:r>
              <a:rPr lang="zh-CN" altLang="en-US" sz="3600" b="1" dirty="0">
                <a:latin typeface="宋体" pitchFamily="2" charset="-122"/>
              </a:rPr>
              <a:t>   小说中的线索有事物线索，还有人物线索、情感变化线索等。</a:t>
            </a:r>
            <a:endParaRPr lang="zh-CN" altLang="en-US" sz="3600" dirty="0">
              <a:latin typeface="宋体" pitchFamily="2" charset="-122"/>
            </a:endParaRPr>
          </a:p>
          <a:p>
            <a:r>
              <a:rPr lang="en-US" altLang="zh-CN" sz="3600" b="1" dirty="0">
                <a:solidFill>
                  <a:srgbClr val="FF0000"/>
                </a:solidFill>
                <a:latin typeface="宋体" pitchFamily="2" charset="-122"/>
              </a:rPr>
              <a:t>3</a:t>
            </a:r>
            <a:r>
              <a:rPr lang="zh-CN" altLang="en-US" sz="3600" b="1" dirty="0">
                <a:solidFill>
                  <a:srgbClr val="FF0000"/>
                </a:solidFill>
                <a:latin typeface="宋体" pitchFamily="2" charset="-122"/>
              </a:rPr>
              <a:t>．抓住小说中的场面</a:t>
            </a:r>
            <a:endParaRPr lang="zh-CN" altLang="en-US" sz="3600" dirty="0">
              <a:solidFill>
                <a:srgbClr val="FF0000"/>
              </a:solidFill>
              <a:latin typeface="宋体" pitchFamily="2" charset="-122"/>
            </a:endParaRPr>
          </a:p>
          <a:p>
            <a:r>
              <a:rPr lang="zh-CN" altLang="en-US" sz="3600" b="1" dirty="0">
                <a:latin typeface="宋体" pitchFamily="2" charset="-122"/>
              </a:rPr>
              <a:t>  如：</a:t>
            </a:r>
            <a:r>
              <a:rPr lang="en-US" altLang="zh-CN" sz="3600" b="1" dirty="0">
                <a:latin typeface="宋体" pitchFamily="2" charset="-122"/>
              </a:rPr>
              <a:t>《</a:t>
            </a:r>
            <a:r>
              <a:rPr lang="zh-CN" altLang="en-US" sz="3600" b="1" dirty="0">
                <a:latin typeface="宋体" pitchFamily="2" charset="-122"/>
              </a:rPr>
              <a:t>面包</a:t>
            </a:r>
            <a:r>
              <a:rPr lang="en-US" altLang="zh-CN" sz="3600" b="1" dirty="0">
                <a:latin typeface="宋体" pitchFamily="2" charset="-122"/>
              </a:rPr>
              <a:t>》</a:t>
            </a:r>
            <a:r>
              <a:rPr lang="zh-CN" altLang="en-US" sz="3600" b="1" dirty="0">
                <a:latin typeface="宋体" pitchFamily="2" charset="-122"/>
              </a:rPr>
              <a:t>也可以从场面入手，第一个是卧室内的场面，第二个是厨房内的对话场面，第三个是第二天晚饭时的场面，抓住这些场面，就能概括出本文的故事情节。</a:t>
            </a:r>
            <a:endParaRPr lang="zh-CN" altLang="en-US" sz="3600"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11" end="77"/>
                                            </p:txEl>
                                          </p:spTgt>
                                        </p:tgtEl>
                                        <p:attrNameLst>
                                          <p:attrName>style.visibility</p:attrName>
                                        </p:attrNameLst>
                                      </p:cBhvr>
                                      <p:to>
                                        <p:strVal val="visible"/>
                                      </p:to>
                                    </p:set>
                                    <p:animEffect transition="in" filter="blinds(horizontal)">
                                      <p:cBhvr>
                                        <p:cTn id="7" dur="500"/>
                                        <p:tgtEl>
                                          <p:spTgt spid="3">
                                            <p:txEl>
                                              <p:charRg st="11"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88" end="127"/>
                                            </p:txEl>
                                          </p:spTgt>
                                        </p:tgtEl>
                                        <p:attrNameLst>
                                          <p:attrName>style.visibility</p:attrName>
                                        </p:attrNameLst>
                                      </p:cBhvr>
                                      <p:to>
                                        <p:strVal val="visible"/>
                                      </p:to>
                                    </p:set>
                                    <p:animEffect transition="in" filter="blinds(horizontal)">
                                      <p:cBhvr>
                                        <p:cTn id="12" dur="500"/>
                                        <p:tgtEl>
                                          <p:spTgt spid="3">
                                            <p:txEl>
                                              <p:charRg st="88"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71406" y="142858"/>
            <a:ext cx="8715436" cy="4247317"/>
          </a:xfrm>
          <a:prstGeom prst="rect">
            <a:avLst/>
          </a:prstGeom>
          <a:noFill/>
          <a:ln w="9525">
            <a:noFill/>
            <a:miter lim="800000"/>
            <a:headEnd/>
            <a:tailEnd/>
          </a:ln>
        </p:spPr>
        <p:txBody>
          <a:bodyPr wrap="square">
            <a:spAutoFit/>
          </a:bodyPr>
          <a:lstStyle/>
          <a:p>
            <a:pPr>
              <a:lnSpc>
                <a:spcPct val="150000"/>
              </a:lnSpc>
            </a:pPr>
            <a:r>
              <a:rPr lang="zh-CN" altLang="en-US" sz="3600" b="1" dirty="0">
                <a:solidFill>
                  <a:srgbClr val="0033CC"/>
                </a:solidFill>
                <a:latin typeface="宋体" pitchFamily="2" charset="-122"/>
              </a:rPr>
              <a:t>常用答题模式</a:t>
            </a:r>
          </a:p>
          <a:p>
            <a:pPr>
              <a:lnSpc>
                <a:spcPct val="150000"/>
              </a:lnSpc>
            </a:pPr>
            <a:r>
              <a:rPr lang="zh-CN" altLang="en-US" sz="3600" b="1" dirty="0">
                <a:latin typeface="宋体" pitchFamily="2" charset="-122"/>
              </a:rPr>
              <a:t>     按</a:t>
            </a:r>
            <a:r>
              <a:rPr lang="en-US" sz="3600" b="1" dirty="0">
                <a:latin typeface="宋体" pitchFamily="2" charset="-122"/>
              </a:rPr>
              <a:t>“</a:t>
            </a:r>
            <a:r>
              <a:rPr lang="zh-CN" altLang="en-US" sz="3600" b="1" dirty="0">
                <a:solidFill>
                  <a:srgbClr val="FF0000"/>
                </a:solidFill>
                <a:latin typeface="宋体" pitchFamily="2" charset="-122"/>
              </a:rPr>
              <a:t>何时何地何人做何事</a:t>
            </a:r>
            <a:r>
              <a:rPr lang="en-US" altLang="zh-CN" sz="3600" b="1" dirty="0">
                <a:latin typeface="宋体" pitchFamily="2" charset="-122"/>
              </a:rPr>
              <a:t>(</a:t>
            </a:r>
            <a:r>
              <a:rPr lang="zh-CN" altLang="en-US" sz="3600" b="1" dirty="0">
                <a:latin typeface="宋体" pitchFamily="2" charset="-122"/>
              </a:rPr>
              <a:t>文中没有涉及的除外，但</a:t>
            </a:r>
            <a:r>
              <a:rPr lang="en-US" sz="3600" b="1" dirty="0">
                <a:latin typeface="宋体" pitchFamily="2" charset="-122"/>
              </a:rPr>
              <a:t>‘</a:t>
            </a:r>
            <a:r>
              <a:rPr lang="zh-CN" altLang="en-US" sz="3600" b="1" dirty="0">
                <a:latin typeface="宋体" pitchFamily="2" charset="-122"/>
              </a:rPr>
              <a:t>何人</a:t>
            </a:r>
            <a:r>
              <a:rPr lang="en-US" sz="3600" b="1" dirty="0" smtClean="0">
                <a:latin typeface="宋体" pitchFamily="2" charset="-122"/>
              </a:rPr>
              <a:t>’</a:t>
            </a:r>
            <a:r>
              <a:rPr lang="zh-CN" altLang="en-US" sz="3600" b="1" dirty="0" smtClean="0">
                <a:latin typeface="宋体" pitchFamily="2" charset="-122"/>
              </a:rPr>
              <a:t>（主人公）</a:t>
            </a:r>
            <a:r>
              <a:rPr lang="en-US" sz="3600" b="1" dirty="0" smtClean="0">
                <a:latin typeface="宋体" pitchFamily="2" charset="-122"/>
              </a:rPr>
              <a:t>‘</a:t>
            </a:r>
            <a:r>
              <a:rPr lang="zh-CN" altLang="en-US" sz="3600" b="1" dirty="0">
                <a:latin typeface="宋体" pitchFamily="2" charset="-122"/>
              </a:rPr>
              <a:t>做何事</a:t>
            </a:r>
            <a:r>
              <a:rPr lang="en-US" sz="3600" b="1" dirty="0">
                <a:latin typeface="宋体" pitchFamily="2" charset="-122"/>
              </a:rPr>
              <a:t>’</a:t>
            </a:r>
            <a:r>
              <a:rPr lang="zh-CN" altLang="en-US" sz="3600" b="1" dirty="0">
                <a:latin typeface="宋体" pitchFamily="2" charset="-122"/>
              </a:rPr>
              <a:t>不能省</a:t>
            </a:r>
            <a:r>
              <a:rPr lang="en-US" altLang="zh-CN" sz="3600" b="1" dirty="0">
                <a:latin typeface="宋体" pitchFamily="2" charset="-122"/>
              </a:rPr>
              <a:t>)”</a:t>
            </a:r>
            <a:r>
              <a:rPr lang="zh-CN" altLang="en-US" sz="3600" b="1" dirty="0">
                <a:latin typeface="宋体" pitchFamily="2" charset="-122"/>
              </a:rPr>
              <a:t>的格式加以概括，一般一个场面可以概括为一件事。</a:t>
            </a:r>
            <a:endParaRPr lang="zh-CN" altLang="en-US" sz="3600"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68610" name="文本框 68609"/>
          <p:cNvSpPr txBox="1">
            <a:spLocks noChangeArrowheads="1"/>
          </p:cNvSpPr>
          <p:nvPr/>
        </p:nvSpPr>
        <p:spPr bwMode="auto">
          <a:xfrm>
            <a:off x="214282" y="142858"/>
            <a:ext cx="6284913" cy="646331"/>
          </a:xfrm>
          <a:prstGeom prst="rect">
            <a:avLst/>
          </a:prstGeom>
          <a:noFill/>
          <a:ln w="9525">
            <a:noFill/>
            <a:miter lim="800000"/>
            <a:headEnd/>
            <a:tailEnd/>
          </a:ln>
        </p:spPr>
        <p:txBody>
          <a:bodyPr>
            <a:spAutoFit/>
          </a:bodyPr>
          <a:lstStyle/>
          <a:p>
            <a:r>
              <a:rPr lang="zh-CN" altLang="en-US" sz="3600" b="1" dirty="0">
                <a:solidFill>
                  <a:srgbClr val="FF0000"/>
                </a:solidFill>
              </a:rPr>
              <a:t>（二）情节作用</a:t>
            </a:r>
            <a:r>
              <a:rPr lang="zh-CN" altLang="en-US" sz="3600" b="1" dirty="0" smtClean="0">
                <a:solidFill>
                  <a:srgbClr val="FF0000"/>
                </a:solidFill>
              </a:rPr>
              <a:t>题  </a:t>
            </a:r>
            <a:r>
              <a:rPr lang="en-US" altLang="zh-CN" sz="3600" b="1" dirty="0" smtClean="0">
                <a:solidFill>
                  <a:srgbClr val="FF0000"/>
                </a:solidFill>
              </a:rPr>
              <a:t>P24</a:t>
            </a:r>
            <a:endParaRPr lang="zh-CN" altLang="en-US" sz="3600" b="1" dirty="0">
              <a:solidFill>
                <a:srgbClr val="FF0000"/>
              </a:solidFill>
            </a:endParaRPr>
          </a:p>
        </p:txBody>
      </p:sp>
      <p:sp>
        <p:nvSpPr>
          <p:cNvPr id="30723" name="文本框 68610"/>
          <p:cNvSpPr txBox="1">
            <a:spLocks noChangeArrowheads="1"/>
          </p:cNvSpPr>
          <p:nvPr/>
        </p:nvSpPr>
        <p:spPr bwMode="auto">
          <a:xfrm>
            <a:off x="879475" y="1225154"/>
            <a:ext cx="184731" cy="369332"/>
          </a:xfrm>
          <a:prstGeom prst="rect">
            <a:avLst/>
          </a:prstGeom>
          <a:noFill/>
          <a:ln w="9525">
            <a:noFill/>
            <a:miter lim="800000"/>
            <a:headEnd/>
            <a:tailEnd/>
          </a:ln>
        </p:spPr>
        <p:txBody>
          <a:bodyPr wrap="none">
            <a:spAutoFit/>
          </a:bodyPr>
          <a:lstStyle/>
          <a:p>
            <a:endParaRPr lang="zh-CN" altLang="en-US"/>
          </a:p>
        </p:txBody>
      </p:sp>
      <p:sp>
        <p:nvSpPr>
          <p:cNvPr id="68612" name="矩形 68611"/>
          <p:cNvSpPr>
            <a:spLocks noChangeArrowheads="1"/>
          </p:cNvSpPr>
          <p:nvPr/>
        </p:nvSpPr>
        <p:spPr bwMode="auto">
          <a:xfrm>
            <a:off x="571472" y="1071552"/>
            <a:ext cx="7929618" cy="2954655"/>
          </a:xfrm>
          <a:prstGeom prst="rect">
            <a:avLst/>
          </a:prstGeom>
          <a:noFill/>
          <a:ln w="9525">
            <a:noFill/>
            <a:miter lim="800000"/>
            <a:headEnd/>
            <a:tailEnd/>
          </a:ln>
        </p:spPr>
        <p:txBody>
          <a:bodyPr wrap="square">
            <a:spAutoFit/>
          </a:bodyPr>
          <a:lstStyle/>
          <a:p>
            <a:pPr>
              <a:lnSpc>
                <a:spcPct val="150000"/>
              </a:lnSpc>
            </a:pPr>
            <a:r>
              <a:rPr lang="zh-CN" altLang="en-US" sz="4400" b="1" dirty="0">
                <a:solidFill>
                  <a:srgbClr val="0033CC"/>
                </a:solidFill>
              </a:rPr>
              <a:t>常见提问方式：</a:t>
            </a:r>
            <a:r>
              <a:rPr lang="en-US" altLang="zh-CN" sz="4000" b="1" dirty="0">
                <a:latin typeface="宋体" pitchFamily="2" charset="-122"/>
              </a:rPr>
              <a:t>①</a:t>
            </a:r>
            <a:r>
              <a:rPr lang="zh-CN" altLang="en-US" sz="4000" b="1" dirty="0">
                <a:latin typeface="宋体" pitchFamily="2" charset="-122"/>
              </a:rPr>
              <a:t>文中写了</a:t>
            </a:r>
            <a:r>
              <a:rPr lang="en-US" altLang="zh-CN" sz="4000" b="1" dirty="0">
                <a:latin typeface="宋体" pitchFamily="2" charset="-122"/>
              </a:rPr>
              <a:t>XX</a:t>
            </a:r>
            <a:r>
              <a:rPr lang="zh-CN" altLang="en-US" sz="4000" b="1" dirty="0">
                <a:latin typeface="宋体" pitchFamily="2" charset="-122"/>
              </a:rPr>
              <a:t>情景在小说中起到什么作用？</a:t>
            </a:r>
            <a:r>
              <a:rPr lang="en-US" altLang="zh-CN" sz="4000" b="1" dirty="0">
                <a:latin typeface="宋体" pitchFamily="2" charset="-122"/>
              </a:rPr>
              <a:t>②</a:t>
            </a:r>
            <a:r>
              <a:rPr lang="zh-CN" altLang="en-US" sz="4000" b="1" dirty="0">
                <a:latin typeface="宋体" pitchFamily="2" charset="-122"/>
              </a:rPr>
              <a:t>某事物、人物在小说中有什么作用？</a:t>
            </a:r>
          </a:p>
        </p:txBody>
      </p:sp>
      <p:sp>
        <p:nvSpPr>
          <p:cNvPr id="30725" name="文本框 68612"/>
          <p:cNvSpPr txBox="1">
            <a:spLocks noChangeArrowheads="1"/>
          </p:cNvSpPr>
          <p:nvPr/>
        </p:nvSpPr>
        <p:spPr bwMode="auto">
          <a:xfrm>
            <a:off x="971550" y="2950369"/>
            <a:ext cx="1296988" cy="369332"/>
          </a:xfrm>
          <a:prstGeom prst="rect">
            <a:avLst/>
          </a:prstGeom>
          <a:noFill/>
          <a:ln w="9525">
            <a:noFill/>
            <a:miter lim="800000"/>
            <a:headEnd/>
            <a:tailEnd/>
          </a:ln>
        </p:spPr>
        <p:txBody>
          <a:bodyPr>
            <a:spAutoFit/>
          </a:bodyPr>
          <a:lstStyle/>
          <a:p>
            <a:endParaRPr lang="zh-CN" altLang="en-US"/>
          </a:p>
        </p:txBody>
      </p:sp>
      <p:sp>
        <p:nvSpPr>
          <p:cNvPr id="68614" name="文本框 68613"/>
          <p:cNvSpPr txBox="1">
            <a:spLocks noChangeArrowheads="1"/>
          </p:cNvSpPr>
          <p:nvPr/>
        </p:nvSpPr>
        <p:spPr bwMode="auto">
          <a:xfrm>
            <a:off x="539750" y="2625329"/>
            <a:ext cx="8280400" cy="830997"/>
          </a:xfrm>
          <a:prstGeom prst="rect">
            <a:avLst/>
          </a:prstGeom>
          <a:noFill/>
          <a:ln w="9525">
            <a:noFill/>
            <a:miter lim="800000"/>
            <a:headEnd/>
            <a:tailEnd/>
          </a:ln>
        </p:spPr>
        <p:txBody>
          <a:bodyPr>
            <a:spAutoFit/>
          </a:bodyPr>
          <a:lstStyle/>
          <a:p>
            <a:pPr>
              <a:lnSpc>
                <a:spcPct val="150000"/>
              </a:lnSpc>
            </a:pPr>
            <a:endParaRPr lang="zh-CN" altLang="en-US" sz="3200" b="1">
              <a:solidFill>
                <a:srgbClr val="0033CC"/>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blinds(horizontal)">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2"/>
                                        </p:tgtEl>
                                        <p:attrNameLst>
                                          <p:attrName>style.visibility</p:attrName>
                                        </p:attrNameLst>
                                      </p:cBhvr>
                                      <p:to>
                                        <p:strVal val="visible"/>
                                      </p:to>
                                    </p:set>
                                    <p:animEffect transition="in" filter="blinds(horizontal)">
                                      <p:cBhvr>
                                        <p:cTn id="12" dur="500"/>
                                        <p:tgtEl>
                                          <p:spTgt spid="686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nodePh="1">
                                  <p:stCondLst>
                                    <p:cond delay="0"/>
                                  </p:stCondLst>
                                  <p:endCondLst>
                                    <p:cond delay="0"/>
                                  </p:endCondLst>
                                  <p:childTnLst>
                                    <p:set>
                                      <p:cBhvr>
                                        <p:cTn id="16" dur="1" fill="hold">
                                          <p:stCondLst>
                                            <p:cond delay="0"/>
                                          </p:stCondLst>
                                        </p:cTn>
                                        <p:tgtEl>
                                          <p:spTgt spid="68614"/>
                                        </p:tgtEl>
                                        <p:attrNameLst>
                                          <p:attrName>style.visibility</p:attrName>
                                        </p:attrNameLst>
                                      </p:cBhvr>
                                      <p:to>
                                        <p:strVal val="visible"/>
                                      </p:to>
                                    </p:set>
                                    <p:animEffect transition="in" filter="blinds(horizontal)">
                                      <p:cBhvr>
                                        <p:cTn id="17" dur="500"/>
                                        <p:tgtEl>
                                          <p:spTgt spid="68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2" grpId="0"/>
      <p:bldP spid="686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42844" y="285734"/>
            <a:ext cx="8858312" cy="4573560"/>
          </a:xfrm>
          <a:prstGeom prst="rect">
            <a:avLst/>
          </a:prstGeom>
          <a:noFill/>
          <a:ln w="9525">
            <a:noFill/>
            <a:miter lim="800000"/>
            <a:headEnd/>
            <a:tailEnd/>
          </a:ln>
        </p:spPr>
        <p:txBody>
          <a:bodyPr wrap="square">
            <a:spAutoFit/>
          </a:bodyPr>
          <a:lstStyle/>
          <a:p>
            <a:pPr>
              <a:lnSpc>
                <a:spcPct val="130000"/>
              </a:lnSpc>
            </a:pPr>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解题指导</a:t>
            </a:r>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　要解决此类问题，需要从两个大的角度考虑：一是结构上，结构上是指情节本身的作用，与其他情节之间的作用。这就需要考虑情节本身在文章中所处的位置</a:t>
            </a:r>
            <a:r>
              <a:rPr lang="en-US" altLang="zh-CN" sz="3200" b="1" dirty="0">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开头、中间、结尾</a:t>
            </a:r>
            <a:r>
              <a:rPr lang="zh-CN" altLang="en-US" sz="3200" b="1" dirty="0">
                <a:latin typeface="黑体" pitchFamily="49" charset="-122"/>
                <a:ea typeface="黑体" pitchFamily="49" charset="-122"/>
              </a:rPr>
              <a:t>；二是内容上。内容上是指情节与</a:t>
            </a:r>
            <a:r>
              <a:rPr lang="zh-CN" altLang="en-US" sz="3200" b="1" dirty="0">
                <a:solidFill>
                  <a:srgbClr val="FF0000"/>
                </a:solidFill>
                <a:latin typeface="黑体" pitchFamily="49" charset="-122"/>
                <a:ea typeface="黑体" pitchFamily="49" charset="-122"/>
              </a:rPr>
              <a:t>环境、人物、主题、读者</a:t>
            </a:r>
            <a:r>
              <a:rPr lang="zh-CN" altLang="en-US" sz="3200" b="1" dirty="0">
                <a:latin typeface="黑体" pitchFamily="49" charset="-122"/>
                <a:ea typeface="黑体" pitchFamily="49" charset="-122"/>
              </a:rPr>
              <a:t>之间的作用；考虑全面后，对号入座，解决要点遗漏问题</a:t>
            </a:r>
            <a:r>
              <a:rPr lang="zh-CN" altLang="en-US" sz="3200" b="1" dirty="0" smtClean="0">
                <a:latin typeface="黑体" pitchFamily="49" charset="-122"/>
                <a:ea typeface="黑体" pitchFamily="49" charset="-122"/>
              </a:rPr>
              <a:t>。   </a:t>
            </a:r>
            <a:endParaRPr lang="zh-CN" altLang="en-US" sz="32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2844" y="428610"/>
            <a:ext cx="8858312" cy="2062103"/>
          </a:xfrm>
          <a:prstGeom prst="rect">
            <a:avLst/>
          </a:prstGeom>
          <a:noFill/>
          <a:ln w="9525">
            <a:noFill/>
            <a:miter lim="800000"/>
            <a:headEnd/>
            <a:tailEnd/>
          </a:ln>
        </p:spPr>
        <p:txBody>
          <a:bodyPr wrap="square">
            <a:spAutoFit/>
          </a:bodyPr>
          <a:lstStyle/>
          <a:p>
            <a:r>
              <a:rPr lang="zh-CN" altLang="en-US" sz="3200" b="1" dirty="0" smtClean="0">
                <a:solidFill>
                  <a:srgbClr val="0033CC"/>
                </a:solidFill>
              </a:rPr>
              <a:t>位于</a:t>
            </a:r>
            <a:r>
              <a:rPr lang="zh-CN" altLang="en-US" sz="3200" b="1" dirty="0">
                <a:solidFill>
                  <a:srgbClr val="0033CC"/>
                </a:solidFill>
              </a:rPr>
              <a:t>开头</a:t>
            </a:r>
            <a:r>
              <a:rPr lang="zh-CN" altLang="en-US" sz="3200" b="1" dirty="0" smtClean="0"/>
              <a:t>：</a:t>
            </a:r>
            <a:r>
              <a:rPr lang="en-US" altLang="zh-CN" sz="3200" b="1" dirty="0" smtClean="0"/>
              <a:t>   </a:t>
            </a:r>
            <a:r>
              <a:rPr lang="en-US" altLang="zh-CN" sz="3200" b="1" dirty="0"/>
              <a:t>(1)</a:t>
            </a:r>
            <a:r>
              <a:rPr lang="zh-CN" altLang="en-US" sz="3200" b="1" dirty="0"/>
              <a:t>总领全文；</a:t>
            </a:r>
            <a:r>
              <a:rPr lang="en-US" altLang="zh-CN" sz="3200" b="1" dirty="0"/>
              <a:t>(2)</a:t>
            </a:r>
            <a:r>
              <a:rPr lang="zh-CN" altLang="en-US" sz="3200" b="1" dirty="0"/>
              <a:t>引出下文或引出话题；</a:t>
            </a:r>
            <a:r>
              <a:rPr lang="en-US" altLang="zh-CN" sz="3200" b="1" dirty="0"/>
              <a:t>(3)</a:t>
            </a:r>
            <a:r>
              <a:rPr lang="zh-CN" altLang="en-US" sz="3200" b="1" dirty="0"/>
              <a:t>为下文某一情节作铺垫或与下文构成对比或衬托； </a:t>
            </a:r>
            <a:r>
              <a:rPr lang="en-US" altLang="zh-CN" sz="3200" b="1" dirty="0"/>
              <a:t>(4)</a:t>
            </a:r>
            <a:r>
              <a:rPr lang="zh-CN" altLang="en-US" sz="3200" b="1" dirty="0"/>
              <a:t>营造气氛，奠定感情基调。（</a:t>
            </a:r>
            <a:r>
              <a:rPr lang="en-US" altLang="zh-CN" sz="3200" b="1" dirty="0"/>
              <a:t>5</a:t>
            </a:r>
            <a:r>
              <a:rPr lang="zh-CN" altLang="en-US" sz="3200" b="1" dirty="0"/>
              <a:t>）设置悬念，激发读者阅读兴趣。</a:t>
            </a:r>
          </a:p>
        </p:txBody>
      </p:sp>
      <p:sp>
        <p:nvSpPr>
          <p:cNvPr id="70659" name="文本框 70658"/>
          <p:cNvSpPr txBox="1">
            <a:spLocks noChangeArrowheads="1"/>
          </p:cNvSpPr>
          <p:nvPr/>
        </p:nvSpPr>
        <p:spPr bwMode="auto">
          <a:xfrm>
            <a:off x="142844" y="2357437"/>
            <a:ext cx="8858312" cy="2554545"/>
          </a:xfrm>
          <a:prstGeom prst="rect">
            <a:avLst/>
          </a:prstGeom>
          <a:noFill/>
          <a:ln w="9525">
            <a:noFill/>
            <a:miter lim="800000"/>
            <a:headEnd/>
            <a:tailEnd/>
          </a:ln>
        </p:spPr>
        <p:txBody>
          <a:bodyPr wrap="square">
            <a:spAutoFit/>
          </a:bodyPr>
          <a:lstStyle/>
          <a:p>
            <a:r>
              <a:rPr lang="zh-CN" altLang="en-US" sz="3200" b="1" dirty="0" smtClean="0">
                <a:solidFill>
                  <a:srgbClr val="0000FF"/>
                </a:solidFill>
              </a:rPr>
              <a:t>位于</a:t>
            </a:r>
            <a:r>
              <a:rPr lang="zh-CN" altLang="en-US" sz="3200" b="1" dirty="0">
                <a:solidFill>
                  <a:srgbClr val="0033CC"/>
                </a:solidFill>
              </a:rPr>
              <a:t>中间</a:t>
            </a:r>
            <a:r>
              <a:rPr lang="zh-CN" altLang="en-US" sz="3200" b="1" dirty="0" smtClean="0">
                <a:solidFill>
                  <a:srgbClr val="0033CC"/>
                </a:solidFill>
              </a:rPr>
              <a:t>：</a:t>
            </a:r>
            <a:r>
              <a:rPr lang="zh-CN" altLang="en-US" sz="3200" b="1" dirty="0" smtClean="0"/>
              <a:t>承上启下</a:t>
            </a:r>
            <a:r>
              <a:rPr lang="zh-CN" altLang="en-US" sz="3200" b="1" dirty="0"/>
              <a:t>，过渡自然，总结前文，领起后文</a:t>
            </a:r>
            <a:r>
              <a:rPr lang="zh-CN" altLang="en-US" sz="3200" b="1" dirty="0" smtClean="0"/>
              <a:t>，照应</a:t>
            </a:r>
            <a:r>
              <a:rPr lang="zh-CN" altLang="en-US" sz="3200" b="1" dirty="0"/>
              <a:t>前后文，铺垫或埋下伏笔，推动情节发展。</a:t>
            </a:r>
          </a:p>
          <a:p>
            <a:r>
              <a:rPr lang="zh-CN" altLang="en-US" sz="3200" b="1" dirty="0" smtClean="0">
                <a:solidFill>
                  <a:srgbClr val="0033CC"/>
                </a:solidFill>
              </a:rPr>
              <a:t>位于</a:t>
            </a:r>
            <a:r>
              <a:rPr lang="zh-CN" altLang="en-US" sz="3200" b="1" dirty="0">
                <a:solidFill>
                  <a:srgbClr val="0033CC"/>
                </a:solidFill>
              </a:rPr>
              <a:t>结尾</a:t>
            </a:r>
            <a:r>
              <a:rPr lang="zh-CN" altLang="en-US" sz="3200" b="1" dirty="0" smtClean="0">
                <a:solidFill>
                  <a:srgbClr val="0033CC"/>
                </a:solidFill>
              </a:rPr>
              <a:t>：</a:t>
            </a:r>
            <a:r>
              <a:rPr lang="zh-CN" altLang="en-US" sz="3200" b="1" dirty="0" smtClean="0"/>
              <a:t>总结</a:t>
            </a:r>
            <a:r>
              <a:rPr lang="zh-CN" altLang="en-US" sz="3200" b="1" dirty="0"/>
              <a:t>全文、照应前文，呼应标题、卒章显志，概括并深化主题，耐人寻味，令人</a:t>
            </a:r>
            <a:r>
              <a:rPr lang="zh-CN" altLang="en-US" sz="3200" b="1" dirty="0" smtClean="0"/>
              <a:t>深思</a:t>
            </a:r>
            <a:endParaRPr lang="zh-CN" altLang="en-US" sz="2400" b="1" dirty="0"/>
          </a:p>
        </p:txBody>
      </p:sp>
      <p:sp>
        <p:nvSpPr>
          <p:cNvPr id="32772" name="文本框 70659"/>
          <p:cNvSpPr txBox="1">
            <a:spLocks noChangeArrowheads="1"/>
          </p:cNvSpPr>
          <p:nvPr/>
        </p:nvSpPr>
        <p:spPr bwMode="auto">
          <a:xfrm>
            <a:off x="3071802" y="0"/>
            <a:ext cx="2709396" cy="523220"/>
          </a:xfrm>
          <a:prstGeom prst="rect">
            <a:avLst/>
          </a:prstGeom>
          <a:solidFill>
            <a:schemeClr val="accent1"/>
          </a:solidFill>
          <a:ln w="9525">
            <a:noFill/>
            <a:miter lim="800000"/>
            <a:headEnd/>
            <a:tailEnd/>
          </a:ln>
        </p:spPr>
        <p:txBody>
          <a:bodyPr wrap="none">
            <a:spAutoFit/>
          </a:bodyPr>
          <a:lstStyle/>
          <a:p>
            <a:r>
              <a:rPr lang="zh-CN" altLang="en-US" sz="2800" b="1" dirty="0">
                <a:solidFill>
                  <a:srgbClr val="FF0000"/>
                </a:solidFill>
                <a:ea typeface="黑体" pitchFamily="49" charset="-122"/>
              </a:rPr>
              <a:t>结构上的作用：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0659">
                                            <p:txEl>
                                              <p:pRg st="0" end="0"/>
                                            </p:txEl>
                                          </p:spTgt>
                                        </p:tgtEl>
                                        <p:attrNameLst>
                                          <p:attrName>style.visibility</p:attrName>
                                        </p:attrNameLst>
                                      </p:cBhvr>
                                      <p:to>
                                        <p:strVal val="visible"/>
                                      </p:to>
                                    </p:set>
                                    <p:animEffect transition="in" filter="blinds(horizontal)">
                                      <p:cBhvr>
                                        <p:cTn id="12" dur="500"/>
                                        <p:tgtEl>
                                          <p:spTgt spid="7065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0659">
                                            <p:txEl>
                                              <p:pRg st="1" end="1"/>
                                            </p:txEl>
                                          </p:spTgt>
                                        </p:tgtEl>
                                        <p:attrNameLst>
                                          <p:attrName>style.visibility</p:attrName>
                                        </p:attrNameLst>
                                      </p:cBhvr>
                                      <p:to>
                                        <p:strVal val="visible"/>
                                      </p:to>
                                    </p:set>
                                    <p:anim calcmode="lin" valueType="num">
                                      <p:cBhvr additive="base">
                                        <p:cTn id="17"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2844" y="500048"/>
            <a:ext cx="7786741" cy="1646733"/>
          </a:xfrm>
          <a:prstGeom prst="rect">
            <a:avLst/>
          </a:prstGeom>
          <a:noFill/>
          <a:ln w="9525">
            <a:noFill/>
            <a:miter lim="800000"/>
            <a:headEnd/>
            <a:tailEnd/>
          </a:ln>
        </p:spPr>
        <p:txBody>
          <a:bodyPr wrap="square">
            <a:spAutoFit/>
          </a:bodyPr>
          <a:lstStyle/>
          <a:p>
            <a:pPr>
              <a:lnSpc>
                <a:spcPct val="150000"/>
              </a:lnSpc>
            </a:pPr>
            <a:r>
              <a:rPr lang="zh-CN" altLang="en-US" sz="3600" b="1" dirty="0">
                <a:solidFill>
                  <a:srgbClr val="0033CC"/>
                </a:solidFill>
              </a:rPr>
              <a:t>情节与环境的关系</a:t>
            </a:r>
            <a:r>
              <a:rPr lang="zh-CN" altLang="en-US" sz="3600" dirty="0"/>
              <a:t>：</a:t>
            </a:r>
          </a:p>
          <a:p>
            <a:pPr>
              <a:lnSpc>
                <a:spcPct val="150000"/>
              </a:lnSpc>
            </a:pPr>
            <a:r>
              <a:rPr lang="zh-CN" altLang="en-US" sz="3600" b="1" dirty="0"/>
              <a:t>       点明人物活动的环境</a:t>
            </a:r>
          </a:p>
        </p:txBody>
      </p:sp>
      <p:sp>
        <p:nvSpPr>
          <p:cNvPr id="71683" name="文本框 71682"/>
          <p:cNvSpPr txBox="1">
            <a:spLocks noChangeArrowheads="1"/>
          </p:cNvSpPr>
          <p:nvPr/>
        </p:nvSpPr>
        <p:spPr bwMode="auto">
          <a:xfrm>
            <a:off x="214282" y="1857370"/>
            <a:ext cx="8459787" cy="2677656"/>
          </a:xfrm>
          <a:prstGeom prst="rect">
            <a:avLst/>
          </a:prstGeom>
          <a:noFill/>
          <a:ln w="9525">
            <a:noFill/>
            <a:miter lim="800000"/>
            <a:headEnd/>
            <a:tailEnd/>
          </a:ln>
        </p:spPr>
        <p:txBody>
          <a:bodyPr>
            <a:spAutoFit/>
          </a:bodyPr>
          <a:lstStyle/>
          <a:p>
            <a:pPr>
              <a:lnSpc>
                <a:spcPct val="150000"/>
              </a:lnSpc>
            </a:pPr>
            <a:r>
              <a:rPr lang="zh-CN" altLang="en-US" sz="3600" b="1" dirty="0">
                <a:solidFill>
                  <a:srgbClr val="0000FF"/>
                </a:solidFill>
              </a:rPr>
              <a:t>情节与</a:t>
            </a:r>
            <a:r>
              <a:rPr lang="zh-CN" altLang="en-US" sz="4000" b="1" dirty="0">
                <a:solidFill>
                  <a:srgbClr val="0000FF"/>
                </a:solidFill>
              </a:rPr>
              <a:t>人物</a:t>
            </a:r>
            <a:r>
              <a:rPr lang="zh-CN" altLang="en-US" sz="3600" b="1" dirty="0">
                <a:solidFill>
                  <a:srgbClr val="0000FF"/>
                </a:solidFill>
              </a:rPr>
              <a:t>性格的关系</a:t>
            </a:r>
            <a:r>
              <a:rPr lang="zh-CN" altLang="en-US" sz="3600" b="1" dirty="0">
                <a:solidFill>
                  <a:srgbClr val="0033CC"/>
                </a:solidFill>
              </a:rPr>
              <a:t>：</a:t>
            </a:r>
          </a:p>
          <a:p>
            <a:pPr>
              <a:lnSpc>
                <a:spcPct val="150000"/>
              </a:lnSpc>
            </a:pPr>
            <a:r>
              <a:rPr lang="zh-CN" altLang="en-US" sz="3600" b="1" dirty="0"/>
              <a:t>      表现了（突出了）人物性格。</a:t>
            </a:r>
          </a:p>
          <a:p>
            <a:pPr>
              <a:lnSpc>
                <a:spcPct val="150000"/>
              </a:lnSpc>
            </a:pPr>
            <a:r>
              <a:rPr lang="zh-CN" altLang="en-US" sz="3600" b="1" dirty="0">
                <a:solidFill>
                  <a:srgbClr val="0033CC"/>
                </a:solidFill>
              </a:rPr>
              <a:t>情节与主题的关系</a:t>
            </a:r>
            <a:r>
              <a:rPr lang="zh-CN" altLang="en-US" sz="3600" b="1" dirty="0" smtClean="0">
                <a:solidFill>
                  <a:srgbClr val="0033CC"/>
                </a:solidFill>
              </a:rPr>
              <a:t>：</a:t>
            </a:r>
            <a:r>
              <a:rPr lang="zh-CN" altLang="en-US" sz="3600" b="1" dirty="0" smtClean="0"/>
              <a:t>     </a:t>
            </a:r>
            <a:endParaRPr lang="zh-CN" altLang="en-US" sz="3600" b="1" dirty="0"/>
          </a:p>
        </p:txBody>
      </p:sp>
      <p:sp>
        <p:nvSpPr>
          <p:cNvPr id="33796" name="文本框 71683"/>
          <p:cNvSpPr txBox="1">
            <a:spLocks noChangeArrowheads="1"/>
          </p:cNvSpPr>
          <p:nvPr/>
        </p:nvSpPr>
        <p:spPr bwMode="auto">
          <a:xfrm>
            <a:off x="3471863" y="102394"/>
            <a:ext cx="2709396" cy="523220"/>
          </a:xfrm>
          <a:prstGeom prst="rect">
            <a:avLst/>
          </a:prstGeom>
          <a:solidFill>
            <a:schemeClr val="accent1"/>
          </a:solidFill>
          <a:ln w="9525">
            <a:noFill/>
            <a:miter lim="800000"/>
            <a:headEnd/>
            <a:tailEnd/>
          </a:ln>
        </p:spPr>
        <p:txBody>
          <a:bodyPr wrap="none">
            <a:spAutoFit/>
          </a:bodyPr>
          <a:lstStyle/>
          <a:p>
            <a:r>
              <a:rPr lang="zh-CN" altLang="en-US" sz="2800" b="1">
                <a:solidFill>
                  <a:srgbClr val="FF0000"/>
                </a:solidFill>
                <a:ea typeface="黑体" pitchFamily="49" charset="-122"/>
              </a:rPr>
              <a:t>内容上的作用：</a:t>
            </a:r>
          </a:p>
        </p:txBody>
      </p:sp>
      <p:sp>
        <p:nvSpPr>
          <p:cNvPr id="2" name="文本框 1"/>
          <p:cNvSpPr txBox="1">
            <a:spLocks noChangeArrowheads="1"/>
          </p:cNvSpPr>
          <p:nvPr/>
        </p:nvSpPr>
        <p:spPr bwMode="auto">
          <a:xfrm>
            <a:off x="928662" y="4558725"/>
            <a:ext cx="6357982" cy="646331"/>
          </a:xfrm>
          <a:prstGeom prst="rect">
            <a:avLst/>
          </a:prstGeom>
          <a:noFill/>
          <a:ln w="9525">
            <a:noFill/>
            <a:miter lim="800000"/>
            <a:headEnd/>
            <a:tailEnd/>
          </a:ln>
        </p:spPr>
        <p:txBody>
          <a:bodyPr wrap="square">
            <a:spAutoFit/>
          </a:bodyPr>
          <a:lstStyle/>
          <a:p>
            <a:r>
              <a:rPr lang="zh-CN" altLang="en-US" sz="3600" b="1" dirty="0"/>
              <a:t>表现主旨或深化了主题。</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1683">
                                            <p:txEl>
                                              <p:pRg st="0" end="0"/>
                                            </p:txEl>
                                          </p:spTgt>
                                        </p:tgtEl>
                                        <p:attrNameLst>
                                          <p:attrName>style.visibility</p:attrName>
                                        </p:attrNameLst>
                                      </p:cBhvr>
                                      <p:to>
                                        <p:strVal val="visible"/>
                                      </p:to>
                                    </p:set>
                                    <p:animEffect transition="in" filter="blinds(horizontal)">
                                      <p:cBhvr>
                                        <p:cTn id="17" dur="500"/>
                                        <p:tgtEl>
                                          <p:spTgt spid="71683">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71683">
                                            <p:txEl>
                                              <p:pRg st="1" end="1"/>
                                            </p:txEl>
                                          </p:spTgt>
                                        </p:tgtEl>
                                        <p:attrNameLst>
                                          <p:attrName>style.visibility</p:attrName>
                                        </p:attrNameLst>
                                      </p:cBhvr>
                                      <p:to>
                                        <p:strVal val="visible"/>
                                      </p:to>
                                    </p:set>
                                    <p:animEffect transition="in" filter="blinds(horizontal)">
                                      <p:cBhvr>
                                        <p:cTn id="20" dur="500"/>
                                        <p:tgtEl>
                                          <p:spTgt spid="7168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683">
                                            <p:txEl>
                                              <p:pRg st="2" end="2"/>
                                            </p:txEl>
                                          </p:spTgt>
                                        </p:tgtEl>
                                        <p:attrNameLst>
                                          <p:attrName>style.visibility</p:attrName>
                                        </p:attrNameLst>
                                      </p:cBhvr>
                                      <p:to>
                                        <p:strVal val="visible"/>
                                      </p:to>
                                    </p:set>
                                    <p:anim calcmode="lin" valueType="num">
                                      <p:cBhvr additive="base">
                                        <p:cTn id="25" dur="500" fill="hold"/>
                                        <p:tgtEl>
                                          <p:spTgt spid="7168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6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38914" name="矩形 82945"/>
          <p:cNvSpPr>
            <a:spLocks noChangeArrowheads="1"/>
          </p:cNvSpPr>
          <p:nvPr/>
        </p:nvSpPr>
        <p:spPr bwMode="auto">
          <a:xfrm>
            <a:off x="539750" y="1762125"/>
            <a:ext cx="8229600" cy="857250"/>
          </a:xfrm>
          <a:prstGeom prst="rect">
            <a:avLst/>
          </a:prstGeom>
          <a:noFill/>
          <a:ln w="9525">
            <a:noFill/>
            <a:miter lim="800000"/>
            <a:headEnd/>
            <a:tailEnd/>
          </a:ln>
        </p:spPr>
        <p:txBody>
          <a:bodyPr anchor="ctr"/>
          <a:lstStyle/>
          <a:p>
            <a:pPr algn="ctr" latinLnBrk="1"/>
            <a:r>
              <a:rPr lang="zh-CN" altLang="en-US" sz="6000" b="1" dirty="0">
                <a:solidFill>
                  <a:srgbClr val="FF0000"/>
                </a:solidFill>
              </a:rPr>
              <a:t>命题角度二：人物</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83970" name="内容占位符 83969"/>
          <p:cNvSpPr>
            <a:spLocks noGrp="1" noChangeArrowheads="1"/>
          </p:cNvSpPr>
          <p:nvPr>
            <p:ph idx="1"/>
          </p:nvPr>
        </p:nvSpPr>
        <p:spPr>
          <a:xfrm>
            <a:off x="468314" y="250032"/>
            <a:ext cx="7704137" cy="2051447"/>
          </a:xfrm>
        </p:spPr>
        <p:txBody>
          <a:bodyPr/>
          <a:lstStyle/>
          <a:p>
            <a:pPr eaLnBrk="1" hangingPunct="1">
              <a:buFontTx/>
              <a:buNone/>
            </a:pPr>
            <a:r>
              <a:rPr lang="zh-CN" altLang="en-US" sz="3600" b="1" dirty="0" smtClean="0">
                <a:solidFill>
                  <a:srgbClr val="FF0000"/>
                </a:solidFill>
              </a:rPr>
              <a:t>（一）分析人物形象 </a:t>
            </a:r>
            <a:r>
              <a:rPr lang="en-US" altLang="zh-CN" sz="3600" b="1" dirty="0" smtClean="0">
                <a:solidFill>
                  <a:srgbClr val="FF0000"/>
                </a:solidFill>
              </a:rPr>
              <a:t>P21</a:t>
            </a:r>
            <a:endParaRPr lang="zh-CN" altLang="en-US" sz="3600" b="1" dirty="0" smtClean="0">
              <a:solidFill>
                <a:srgbClr val="FF0000"/>
              </a:solidFill>
            </a:endParaRPr>
          </a:p>
          <a:p>
            <a:pPr eaLnBrk="1" hangingPunct="1"/>
            <a:r>
              <a:rPr lang="zh-CN" altLang="en-US" sz="3600" b="1" dirty="0" smtClean="0">
                <a:solidFill>
                  <a:srgbClr val="0033CC"/>
                </a:solidFill>
              </a:rPr>
              <a:t>常见提问方式：</a:t>
            </a:r>
          </a:p>
          <a:p>
            <a:pPr eaLnBrk="1" hangingPunct="1">
              <a:buFontTx/>
              <a:buNone/>
            </a:pPr>
            <a:r>
              <a:rPr lang="en-US" altLang="zh-CN" sz="3600" b="1" dirty="0" smtClean="0"/>
              <a:t>1</a:t>
            </a:r>
            <a:r>
              <a:rPr lang="zh-CN" altLang="en-US" sz="3600" b="1" dirty="0" smtClean="0"/>
              <a:t>．结合全文，简要分析人物形象。</a:t>
            </a:r>
            <a:endParaRPr lang="zh-CN" altLang="en-US" sz="3600" dirty="0" smtClean="0"/>
          </a:p>
          <a:p>
            <a:pPr eaLnBrk="1" hangingPunct="1">
              <a:buFontTx/>
              <a:buNone/>
            </a:pPr>
            <a:r>
              <a:rPr lang="en-US" altLang="zh-CN" sz="3600" b="1" dirty="0" smtClean="0"/>
              <a:t>2</a:t>
            </a:r>
            <a:r>
              <a:rPr lang="zh-CN" altLang="en-US" sz="3600" b="1" dirty="0" smtClean="0"/>
              <a:t>．</a:t>
            </a:r>
            <a:r>
              <a:rPr lang="en-US" altLang="zh-CN" sz="3600" b="1" dirty="0" smtClean="0"/>
              <a:t>××</a:t>
            </a:r>
            <a:r>
              <a:rPr lang="zh-CN" altLang="en-US" sz="3600" b="1" dirty="0" smtClean="0"/>
              <a:t>是一个怎样的人物？请分析。</a:t>
            </a:r>
            <a:endParaRPr lang="zh-CN" altLang="en-US" sz="3600" dirty="0" smtClean="0"/>
          </a:p>
          <a:p>
            <a:pPr eaLnBrk="1" hangingPunct="1">
              <a:buFontTx/>
              <a:buNone/>
            </a:pPr>
            <a:r>
              <a:rPr lang="en-US" altLang="zh-CN" sz="3600" b="1" dirty="0" smtClean="0"/>
              <a:t>3</a:t>
            </a:r>
            <a:r>
              <a:rPr lang="zh-CN" altLang="en-US" sz="3600" b="1" dirty="0" smtClean="0"/>
              <a:t>．文中</a:t>
            </a:r>
            <a:r>
              <a:rPr lang="en-US" altLang="zh-CN" sz="3600" b="1" dirty="0" smtClean="0"/>
              <a:t>××</a:t>
            </a:r>
            <a:r>
              <a:rPr lang="zh-CN" altLang="en-US" sz="3600" b="1" dirty="0" smtClean="0"/>
              <a:t>有哪些优秀的品质？</a:t>
            </a:r>
            <a:endParaRPr lang="zh-CN" altLang="en-US" sz="3600" dirty="0" smtClean="0"/>
          </a:p>
          <a:p>
            <a:pPr eaLnBrk="1" hangingPunct="1">
              <a:lnSpc>
                <a:spcPct val="200000"/>
              </a:lnSpc>
              <a:spcBef>
                <a:spcPct val="0"/>
              </a:spcBef>
              <a:buFontTx/>
              <a:buNone/>
            </a:pPr>
            <a:endParaRPr lang="zh-CN" altLang="en-US" sz="3600" b="1" dirty="0" smtClean="0"/>
          </a:p>
        </p:txBody>
      </p:sp>
      <p:sp>
        <p:nvSpPr>
          <p:cNvPr id="83971" name="文本框 83970"/>
          <p:cNvSpPr txBox="1">
            <a:spLocks noChangeArrowheads="1"/>
          </p:cNvSpPr>
          <p:nvPr/>
        </p:nvSpPr>
        <p:spPr bwMode="auto">
          <a:xfrm>
            <a:off x="142844" y="3571882"/>
            <a:ext cx="8675687" cy="1077218"/>
          </a:xfrm>
          <a:prstGeom prst="rect">
            <a:avLst/>
          </a:prstGeom>
          <a:noFill/>
          <a:ln w="9525">
            <a:noFill/>
            <a:miter lim="800000"/>
            <a:headEnd/>
            <a:tailEnd/>
          </a:ln>
        </p:spPr>
        <p:txBody>
          <a:bodyPr>
            <a:spAutoFit/>
          </a:bodyPr>
          <a:lstStyle/>
          <a:p>
            <a:r>
              <a:rPr lang="zh-CN" altLang="en-US" sz="3200" b="1" dirty="0">
                <a:solidFill>
                  <a:srgbClr val="0000FF"/>
                </a:solidFill>
              </a:rPr>
              <a:t>典型例题：</a:t>
            </a:r>
            <a:r>
              <a:rPr lang="en-US" altLang="zh-CN" sz="3200" b="1" dirty="0" smtClean="0"/>
              <a:t>2016</a:t>
            </a:r>
            <a:r>
              <a:rPr lang="zh-CN" altLang="en-US" sz="3200" b="1" dirty="0" smtClean="0"/>
              <a:t>新</a:t>
            </a:r>
            <a:r>
              <a:rPr lang="zh-CN" altLang="en-US" sz="3200" b="1" dirty="0"/>
              <a:t>课</a:t>
            </a:r>
            <a:r>
              <a:rPr lang="zh-CN" altLang="en-US" sz="3200" b="1" dirty="0" smtClean="0"/>
              <a:t>标</a:t>
            </a:r>
            <a:r>
              <a:rPr lang="en-US" altLang="zh-CN" sz="3200" b="1" dirty="0"/>
              <a:t>3</a:t>
            </a:r>
            <a:r>
              <a:rPr lang="zh-CN" altLang="en-US" sz="3200" b="1" dirty="0" smtClean="0"/>
              <a:t>：</a:t>
            </a:r>
            <a:r>
              <a:rPr lang="en-US" altLang="zh-CN" sz="3200" b="1" dirty="0" smtClean="0"/>
              <a:t>《</a:t>
            </a:r>
            <a:r>
              <a:rPr lang="zh-CN" altLang="en-US" sz="3200" b="1" dirty="0" smtClean="0"/>
              <a:t>玻璃</a:t>
            </a:r>
            <a:r>
              <a:rPr lang="en-US" altLang="zh-CN" sz="3200" b="1" dirty="0" smtClean="0"/>
              <a:t>》</a:t>
            </a:r>
            <a:r>
              <a:rPr lang="zh-CN" altLang="en-US" sz="3200" b="1" dirty="0" smtClean="0"/>
              <a:t>小说中的王有福有哪些性格特点？</a:t>
            </a:r>
            <a:endParaRPr lang="zh-CN" altLang="en-US" sz="32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6386" name="文本占位符 51202"/>
          <p:cNvSpPr>
            <a:spLocks noGrp="1" noChangeArrowheads="1"/>
          </p:cNvSpPr>
          <p:nvPr>
            <p:ph idx="1"/>
          </p:nvPr>
        </p:nvSpPr>
        <p:spPr>
          <a:xfrm>
            <a:off x="214282" y="107157"/>
            <a:ext cx="8786844" cy="4875610"/>
          </a:xfrm>
        </p:spPr>
        <p:txBody>
          <a:bodyPr/>
          <a:lstStyle/>
          <a:p>
            <a:pPr eaLnBrk="1" hangingPunct="1">
              <a:buNone/>
            </a:pPr>
            <a:r>
              <a:rPr lang="en-US" altLang="zh-CN" sz="3600" b="1" dirty="0" smtClean="0">
                <a:solidFill>
                  <a:schemeClr val="tx1"/>
                </a:solidFill>
              </a:rPr>
              <a:t>1</a:t>
            </a:r>
            <a:r>
              <a:rPr lang="zh-CN" altLang="en-US" sz="3600" b="1" dirty="0" smtClean="0">
                <a:solidFill>
                  <a:schemeClr val="tx1"/>
                </a:solidFill>
              </a:rPr>
              <a:t>．分析综合</a:t>
            </a:r>
          </a:p>
          <a:p>
            <a:pPr eaLnBrk="1" hangingPunct="1">
              <a:buNone/>
            </a:pPr>
            <a:r>
              <a:rPr lang="zh-CN" altLang="en-US" sz="3600" b="1" dirty="0" smtClean="0">
                <a:solidFill>
                  <a:schemeClr val="tx1"/>
                </a:solidFill>
              </a:rPr>
              <a:t>（</a:t>
            </a:r>
            <a:r>
              <a:rPr lang="en-US" altLang="zh-CN" sz="3600" b="1" dirty="0" smtClean="0">
                <a:solidFill>
                  <a:schemeClr val="tx1"/>
                </a:solidFill>
              </a:rPr>
              <a:t>1</a:t>
            </a:r>
            <a:r>
              <a:rPr lang="zh-CN" altLang="en-US" sz="3600" b="1" dirty="0" smtClean="0">
                <a:solidFill>
                  <a:schemeClr val="tx1"/>
                </a:solidFill>
              </a:rPr>
              <a:t>）分析作品结构，概括作品主题</a:t>
            </a:r>
          </a:p>
          <a:p>
            <a:pPr eaLnBrk="1" hangingPunct="1">
              <a:buNone/>
            </a:pPr>
            <a:r>
              <a:rPr lang="zh-CN" altLang="en-US" sz="3600" b="1" dirty="0" smtClean="0">
                <a:solidFill>
                  <a:schemeClr val="tx1"/>
                </a:solidFill>
              </a:rPr>
              <a:t>（</a:t>
            </a:r>
            <a:r>
              <a:rPr lang="en-US" altLang="zh-CN" sz="3600" b="1" dirty="0" smtClean="0">
                <a:solidFill>
                  <a:schemeClr val="tx1"/>
                </a:solidFill>
              </a:rPr>
              <a:t>2</a:t>
            </a:r>
            <a:r>
              <a:rPr lang="zh-CN" altLang="en-US" sz="3600" b="1" dirty="0" smtClean="0">
                <a:solidFill>
                  <a:schemeClr val="tx1"/>
                </a:solidFill>
              </a:rPr>
              <a:t>）分析作品体裁的基本特征和主要表现手法</a:t>
            </a:r>
          </a:p>
          <a:p>
            <a:pPr eaLnBrk="1" hangingPunct="1">
              <a:buNone/>
            </a:pPr>
            <a:r>
              <a:rPr lang="en-US" altLang="zh-CN" sz="3600" b="1" dirty="0" smtClean="0">
                <a:solidFill>
                  <a:schemeClr val="tx1"/>
                </a:solidFill>
              </a:rPr>
              <a:t>2</a:t>
            </a:r>
            <a:r>
              <a:rPr lang="zh-CN" altLang="en-US" sz="3600" b="1" dirty="0" smtClean="0">
                <a:solidFill>
                  <a:schemeClr val="tx1"/>
                </a:solidFill>
              </a:rPr>
              <a:t>．鉴赏评价</a:t>
            </a:r>
          </a:p>
          <a:p>
            <a:pPr eaLnBrk="1" hangingPunct="1">
              <a:buNone/>
            </a:pPr>
            <a:r>
              <a:rPr lang="zh-CN" altLang="en-US" sz="3600" b="1" dirty="0" smtClean="0">
                <a:solidFill>
                  <a:schemeClr val="tx1"/>
                </a:solidFill>
              </a:rPr>
              <a:t>（</a:t>
            </a:r>
            <a:r>
              <a:rPr lang="en-US" altLang="zh-CN" sz="3600" b="1" dirty="0" smtClean="0">
                <a:solidFill>
                  <a:schemeClr val="tx1"/>
                </a:solidFill>
              </a:rPr>
              <a:t>1</a:t>
            </a:r>
            <a:r>
              <a:rPr lang="zh-CN" altLang="en-US" sz="3600" b="1" dirty="0" smtClean="0">
                <a:solidFill>
                  <a:schemeClr val="tx1"/>
                </a:solidFill>
              </a:rPr>
              <a:t>）体会重要语句的丰富含意，品味精彩的语言表达艺术</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40962" name="标题 84993"/>
          <p:cNvSpPr>
            <a:spLocks noGrp="1" noChangeArrowheads="1"/>
          </p:cNvSpPr>
          <p:nvPr>
            <p:ph type="title"/>
          </p:nvPr>
        </p:nvSpPr>
        <p:spPr>
          <a:xfrm>
            <a:off x="611188" y="897731"/>
            <a:ext cx="8229600" cy="857250"/>
          </a:xfrm>
        </p:spPr>
        <p:txBody>
          <a:bodyPr/>
          <a:lstStyle/>
          <a:p>
            <a:pPr eaLnBrk="1" hangingPunct="1"/>
            <a:r>
              <a:rPr lang="zh-CN" altLang="en-US" sz="3900" b="1" smtClean="0"/>
              <a:t>思考：</a:t>
            </a:r>
            <a:br>
              <a:rPr lang="zh-CN" altLang="en-US" sz="3900" b="1" smtClean="0"/>
            </a:br>
            <a:endParaRPr lang="zh-CN" altLang="en-US" sz="3900" b="1" smtClean="0"/>
          </a:p>
        </p:txBody>
      </p:sp>
      <p:sp>
        <p:nvSpPr>
          <p:cNvPr id="40963" name="文本占位符 84994"/>
          <p:cNvSpPr>
            <a:spLocks noGrp="1" noChangeArrowheads="1"/>
          </p:cNvSpPr>
          <p:nvPr>
            <p:ph idx="1"/>
          </p:nvPr>
        </p:nvSpPr>
        <p:spPr>
          <a:xfrm>
            <a:off x="357158" y="1285866"/>
            <a:ext cx="8174067" cy="3509963"/>
          </a:xfrm>
        </p:spPr>
        <p:txBody>
          <a:bodyPr/>
          <a:lstStyle/>
          <a:p>
            <a:pPr eaLnBrk="1" hangingPunct="1">
              <a:lnSpc>
                <a:spcPct val="130000"/>
              </a:lnSpc>
              <a:spcBef>
                <a:spcPct val="0"/>
              </a:spcBef>
              <a:buFontTx/>
              <a:buNone/>
            </a:pPr>
            <a:r>
              <a:rPr lang="zh-CN" altLang="en-US" sz="4000" b="1" dirty="0" smtClean="0">
                <a:solidFill>
                  <a:srgbClr val="0033CC"/>
                </a:solidFill>
                <a:latin typeface="黑体" pitchFamily="49" charset="-122"/>
                <a:ea typeface="黑体" pitchFamily="49" charset="-122"/>
              </a:rPr>
              <a:t>塑造人物形象的方法有哪些？</a:t>
            </a:r>
          </a:p>
          <a:p>
            <a:pPr eaLnBrk="1" hangingPunct="1">
              <a:lnSpc>
                <a:spcPct val="130000"/>
              </a:lnSpc>
              <a:spcBef>
                <a:spcPct val="0"/>
              </a:spcBef>
              <a:buFontTx/>
              <a:buNone/>
            </a:pPr>
            <a:r>
              <a:rPr lang="zh-CN" altLang="en-US" sz="4000" b="1" dirty="0" smtClean="0">
                <a:latin typeface="黑体" pitchFamily="49" charset="-122"/>
                <a:ea typeface="黑体" pitchFamily="49" charset="-122"/>
              </a:rPr>
              <a:t>或者说</a:t>
            </a:r>
          </a:p>
          <a:p>
            <a:pPr eaLnBrk="1" hangingPunct="1">
              <a:lnSpc>
                <a:spcPct val="130000"/>
              </a:lnSpc>
              <a:spcBef>
                <a:spcPct val="0"/>
              </a:spcBef>
              <a:buFontTx/>
              <a:buNone/>
            </a:pPr>
            <a:r>
              <a:rPr lang="zh-CN" altLang="en-US" sz="4000" b="1" dirty="0" smtClean="0">
                <a:solidFill>
                  <a:srgbClr val="0033CC"/>
                </a:solidFill>
                <a:latin typeface="黑体" pitchFamily="49" charset="-122"/>
                <a:ea typeface="黑体" pitchFamily="49" charset="-122"/>
              </a:rPr>
              <a:t>我们可以从哪些角度解读人物形象？</a:t>
            </a:r>
            <a:r>
              <a:rPr lang="zh-CN" altLang="en-US" sz="4000" b="1" dirty="0" smtClean="0">
                <a:latin typeface="黑体" pitchFamily="49" charset="-122"/>
                <a:ea typeface="黑体" pitchFamily="49" charset="-122"/>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6018" name="文本框 86017"/>
          <p:cNvSpPr txBox="1">
            <a:spLocks noChangeArrowheads="1"/>
          </p:cNvSpPr>
          <p:nvPr/>
        </p:nvSpPr>
        <p:spPr bwMode="auto">
          <a:xfrm>
            <a:off x="179388" y="714362"/>
            <a:ext cx="8964612" cy="4158061"/>
          </a:xfrm>
          <a:prstGeom prst="rect">
            <a:avLst/>
          </a:prstGeom>
          <a:noFill/>
          <a:ln w="9525">
            <a:noFill/>
            <a:miter lim="800000"/>
            <a:headEnd/>
            <a:tailEnd/>
          </a:ln>
        </p:spPr>
        <p:txBody>
          <a:bodyPr>
            <a:spAutoFit/>
          </a:bodyPr>
          <a:lstStyle/>
          <a:p>
            <a:pPr>
              <a:spcBef>
                <a:spcPct val="15000"/>
              </a:spcBef>
            </a:pPr>
            <a:r>
              <a:rPr lang="zh-CN" altLang="en-US" sz="3200" b="1" dirty="0">
                <a:solidFill>
                  <a:srgbClr val="0033CC"/>
                </a:solidFill>
                <a:latin typeface="楷体_GB2312" pitchFamily="49" charset="-122"/>
                <a:ea typeface="楷体_GB2312" pitchFamily="49" charset="-122"/>
              </a:rPr>
              <a:t>（一）找到概括分析的切入点：</a:t>
            </a:r>
          </a:p>
          <a:p>
            <a:pPr>
              <a:spcBef>
                <a:spcPct val="15000"/>
              </a:spcBef>
            </a:pPr>
            <a:r>
              <a:rPr lang="en-US" altLang="zh-CN" sz="3600" b="1" dirty="0">
                <a:solidFill>
                  <a:srgbClr val="FD1E0D"/>
                </a:solidFill>
                <a:latin typeface="楷体_GB2312" pitchFamily="49" charset="-122"/>
                <a:ea typeface="楷体_GB2312" pitchFamily="49" charset="-122"/>
              </a:rPr>
              <a:t>1</a:t>
            </a:r>
            <a:r>
              <a:rPr lang="zh-CN" altLang="en-US" sz="3600" b="1" dirty="0">
                <a:solidFill>
                  <a:srgbClr val="FD1E0D"/>
                </a:solidFill>
                <a:latin typeface="楷体_GB2312" pitchFamily="49" charset="-122"/>
                <a:ea typeface="楷体_GB2312" pitchFamily="49" charset="-122"/>
              </a:rPr>
              <a:t>、</a:t>
            </a:r>
            <a:r>
              <a:rPr lang="zh-CN" altLang="en-US" sz="3600" b="1" dirty="0">
                <a:solidFill>
                  <a:srgbClr val="FF0000"/>
                </a:solidFill>
                <a:latin typeface="楷体_GB2312" pitchFamily="49" charset="-122"/>
                <a:ea typeface="楷体_GB2312" pitchFamily="49" charset="-122"/>
              </a:rPr>
              <a:t>从小说中人物的身份</a:t>
            </a:r>
            <a:r>
              <a:rPr lang="zh-CN" altLang="en-US" sz="3600" b="1" dirty="0">
                <a:solidFill>
                  <a:srgbClr val="FD1E0D"/>
                </a:solidFill>
                <a:latin typeface="楷体_GB2312" pitchFamily="49" charset="-122"/>
                <a:ea typeface="楷体_GB2312" pitchFamily="49" charset="-122"/>
              </a:rPr>
              <a:t>、地位、经历、教养、气质</a:t>
            </a:r>
            <a:r>
              <a:rPr lang="zh-CN" altLang="en-US" sz="3600" b="1" dirty="0">
                <a:solidFill>
                  <a:srgbClr val="000000"/>
                </a:solidFill>
                <a:latin typeface="楷体_GB2312" pitchFamily="49" charset="-122"/>
                <a:ea typeface="楷体_GB2312" pitchFamily="49" charset="-122"/>
              </a:rPr>
              <a:t>入手。</a:t>
            </a:r>
          </a:p>
          <a:p>
            <a:pPr>
              <a:spcBef>
                <a:spcPct val="15000"/>
              </a:spcBef>
            </a:pPr>
            <a:r>
              <a:rPr lang="zh-CN" altLang="en-US" sz="3600" b="1" dirty="0">
                <a:solidFill>
                  <a:srgbClr val="000000"/>
                </a:solidFill>
                <a:latin typeface="楷体_GB2312" pitchFamily="49" charset="-122"/>
                <a:ea typeface="楷体_GB2312" pitchFamily="49" charset="-122"/>
              </a:rPr>
              <a:t>    因它们直接决定着人物的言行，影响着人物的性格。如（</a:t>
            </a:r>
            <a:r>
              <a:rPr lang="en-US" altLang="zh-CN" sz="3600" b="1" dirty="0" smtClean="0">
                <a:solidFill>
                  <a:srgbClr val="000000"/>
                </a:solidFill>
                <a:latin typeface="楷体_GB2312" pitchFamily="49" charset="-122"/>
                <a:ea typeface="楷体_GB2312" pitchFamily="49" charset="-122"/>
              </a:rPr>
              <a:t>2013</a:t>
            </a:r>
            <a:r>
              <a:rPr lang="zh-CN" altLang="en-US" sz="3600" b="1" dirty="0" smtClean="0">
                <a:solidFill>
                  <a:srgbClr val="000000"/>
                </a:solidFill>
                <a:latin typeface="楷体_GB2312" pitchFamily="49" charset="-122"/>
                <a:ea typeface="楷体_GB2312" pitchFamily="49" charset="-122"/>
              </a:rPr>
              <a:t>年山东卷</a:t>
            </a:r>
            <a:r>
              <a:rPr lang="zh-CN" altLang="en-US" sz="3600" b="1" dirty="0">
                <a:solidFill>
                  <a:srgbClr val="000000"/>
                </a:solidFill>
                <a:latin typeface="楷体_GB2312" pitchFamily="49" charset="-122"/>
                <a:ea typeface="楷体_GB2312" pitchFamily="49" charset="-122"/>
              </a:rPr>
              <a:t>）</a:t>
            </a:r>
            <a:r>
              <a:rPr lang="en-US" altLang="zh-CN" sz="3600" b="1" dirty="0" smtClean="0">
                <a:solidFill>
                  <a:srgbClr val="000000"/>
                </a:solidFill>
                <a:latin typeface="楷体_GB2312" pitchFamily="49" charset="-122"/>
                <a:ea typeface="楷体_GB2312" pitchFamily="49" charset="-122"/>
              </a:rPr>
              <a:t>《</a:t>
            </a:r>
            <a:r>
              <a:rPr lang="zh-CN" altLang="en-US" sz="3600" b="1" dirty="0">
                <a:solidFill>
                  <a:srgbClr val="000000"/>
                </a:solidFill>
                <a:latin typeface="楷体_GB2312" pitchFamily="49" charset="-122"/>
                <a:ea typeface="楷体_GB2312" pitchFamily="49" charset="-122"/>
              </a:rPr>
              <a:t>活着</a:t>
            </a:r>
            <a:r>
              <a:rPr lang="en-US" altLang="zh-CN" sz="3600" b="1" dirty="0" smtClean="0">
                <a:solidFill>
                  <a:srgbClr val="000000"/>
                </a:solidFill>
                <a:latin typeface="楷体_GB2312" pitchFamily="49" charset="-122"/>
                <a:ea typeface="楷体_GB2312" pitchFamily="49" charset="-122"/>
              </a:rPr>
              <a:t>》</a:t>
            </a:r>
            <a:r>
              <a:rPr lang="zh-CN" altLang="en-US" sz="3600" b="1" dirty="0">
                <a:solidFill>
                  <a:srgbClr val="000000"/>
                </a:solidFill>
                <a:latin typeface="楷体_GB2312" pitchFamily="49" charset="-122"/>
                <a:ea typeface="楷体_GB2312" pitchFamily="49" charset="-122"/>
              </a:rPr>
              <a:t>第</a:t>
            </a:r>
            <a:r>
              <a:rPr lang="en-US" altLang="zh-CN" sz="3600" b="1" dirty="0">
                <a:solidFill>
                  <a:srgbClr val="000000"/>
                </a:solidFill>
                <a:latin typeface="楷体_GB2312" pitchFamily="49" charset="-122"/>
                <a:ea typeface="楷体_GB2312" pitchFamily="49" charset="-122"/>
              </a:rPr>
              <a:t>3</a:t>
            </a:r>
            <a:r>
              <a:rPr lang="zh-CN" altLang="en-US" sz="3600" b="1" dirty="0">
                <a:solidFill>
                  <a:srgbClr val="000000"/>
                </a:solidFill>
                <a:latin typeface="楷体_GB2312" pitchFamily="49" charset="-122"/>
                <a:ea typeface="楷体_GB2312" pitchFamily="49" charset="-122"/>
              </a:rPr>
              <a:t>自然段</a:t>
            </a:r>
            <a:r>
              <a:rPr lang="zh-CN" altLang="en-US" sz="3600" b="1" dirty="0" smtClean="0">
                <a:solidFill>
                  <a:srgbClr val="000000"/>
                </a:solidFill>
                <a:latin typeface="楷体_GB2312" pitchFamily="49" charset="-122"/>
                <a:ea typeface="楷体_GB2312" pitchFamily="49" charset="-122"/>
              </a:rPr>
              <a:t>对富贵身份</a:t>
            </a:r>
            <a:r>
              <a:rPr lang="zh-CN" altLang="en-US" sz="3600" b="1" dirty="0">
                <a:solidFill>
                  <a:srgbClr val="000000"/>
                </a:solidFill>
                <a:latin typeface="楷体_GB2312" pitchFamily="49" charset="-122"/>
                <a:ea typeface="楷体_GB2312" pitchFamily="49" charset="-122"/>
              </a:rPr>
              <a:t>的交待。</a:t>
            </a:r>
          </a:p>
          <a:p>
            <a:pPr>
              <a:spcBef>
                <a:spcPct val="15000"/>
              </a:spcBef>
            </a:pPr>
            <a:endParaRPr lang="zh-CN" altLang="en-US" sz="3600" b="1" dirty="0">
              <a:solidFill>
                <a:srgbClr val="000000"/>
              </a:solidFill>
              <a:latin typeface="楷体_GB2312" pitchFamily="49" charset="-122"/>
              <a:ea typeface="楷体_GB2312" pitchFamily="49" charset="-122"/>
            </a:endParaRPr>
          </a:p>
        </p:txBody>
      </p:sp>
      <p:sp>
        <p:nvSpPr>
          <p:cNvPr id="41987" name="文本框 86018"/>
          <p:cNvSpPr txBox="1">
            <a:spLocks noChangeArrowheads="1"/>
          </p:cNvSpPr>
          <p:nvPr/>
        </p:nvSpPr>
        <p:spPr bwMode="auto">
          <a:xfrm>
            <a:off x="0" y="0"/>
            <a:ext cx="2266950" cy="584775"/>
          </a:xfrm>
          <a:prstGeom prst="rect">
            <a:avLst/>
          </a:prstGeom>
          <a:solidFill>
            <a:schemeClr val="accent1"/>
          </a:solidFill>
          <a:ln w="9525">
            <a:noFill/>
            <a:miter lim="800000"/>
            <a:headEnd/>
            <a:tailEnd/>
          </a:ln>
        </p:spPr>
        <p:txBody>
          <a:bodyPr>
            <a:spAutoFit/>
          </a:bodyPr>
          <a:lstStyle/>
          <a:p>
            <a:r>
              <a:rPr lang="zh-CN" altLang="en-US" sz="3200" b="1">
                <a:solidFill>
                  <a:srgbClr val="FF0000"/>
                </a:solidFill>
              </a:rPr>
              <a:t>思路指引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6018">
                                            <p:txEl>
                                              <p:pRg st="1" end="1"/>
                                            </p:txEl>
                                          </p:spTgt>
                                        </p:tgtEl>
                                        <p:attrNameLst>
                                          <p:attrName>style.visibility</p:attrName>
                                        </p:attrNameLst>
                                      </p:cBhvr>
                                      <p:to>
                                        <p:strVal val="visible"/>
                                      </p:to>
                                    </p:set>
                                    <p:anim calcmode="lin" valueType="num">
                                      <p:cBhvr additive="base">
                                        <p:cTn id="7" dur="500" fill="hold"/>
                                        <p:tgtEl>
                                          <p:spTgt spid="860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60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6018">
                                            <p:txEl>
                                              <p:charRg st="42" end="100"/>
                                            </p:txEl>
                                          </p:spTgt>
                                        </p:tgtEl>
                                        <p:attrNameLst>
                                          <p:attrName>style.visibility</p:attrName>
                                        </p:attrNameLst>
                                      </p:cBhvr>
                                      <p:to>
                                        <p:strVal val="visible"/>
                                      </p:to>
                                    </p:set>
                                    <p:anim calcmode="lin" valueType="num">
                                      <p:cBhvr additive="base">
                                        <p:cTn id="13" dur="500" fill="hold"/>
                                        <p:tgtEl>
                                          <p:spTgt spid="86018">
                                            <p:txEl>
                                              <p:charRg st="42" end="10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6018">
                                            <p:txEl>
                                              <p:charRg st="42" end="10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6018">
                                            <p:txEl>
                                              <p:charRg st="100" end="100"/>
                                            </p:txEl>
                                          </p:spTgt>
                                        </p:tgtEl>
                                        <p:attrNameLst>
                                          <p:attrName>style.visibility</p:attrName>
                                        </p:attrNameLst>
                                      </p:cBhvr>
                                      <p:to>
                                        <p:strVal val="visible"/>
                                      </p:to>
                                    </p:set>
                                    <p:anim calcmode="lin" valueType="num">
                                      <p:cBhvr additive="base">
                                        <p:cTn id="19" dur="500" fill="hold"/>
                                        <p:tgtEl>
                                          <p:spTgt spid="86018">
                                            <p:txEl>
                                              <p:charRg st="100" end="10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6018">
                                            <p:txEl>
                                              <p:charRg st="100" end="10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6018">
                                            <p:txEl>
                                              <p:charRg st="100" end="100"/>
                                            </p:txEl>
                                          </p:spTgt>
                                        </p:tgtEl>
                                        <p:attrNameLst>
                                          <p:attrName>style.visibility</p:attrName>
                                        </p:attrNameLst>
                                      </p:cBhvr>
                                      <p:to>
                                        <p:strVal val="visible"/>
                                      </p:to>
                                    </p:set>
                                    <p:anim calcmode="lin" valueType="num">
                                      <p:cBhvr additive="base">
                                        <p:cTn id="25" dur="500" fill="hold"/>
                                        <p:tgtEl>
                                          <p:spTgt spid="86018">
                                            <p:txEl>
                                              <p:charRg st="100" end="10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6018">
                                            <p:txEl>
                                              <p:charRg st="100" end="10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357172"/>
            <a:ext cx="8358246" cy="4330416"/>
          </a:xfrm>
          <a:prstGeom prst="rect">
            <a:avLst/>
          </a:prstGeom>
        </p:spPr>
        <p:txBody>
          <a:bodyPr wrap="square">
            <a:spAutoFit/>
          </a:bodyPr>
          <a:lstStyle/>
          <a:p>
            <a:pPr>
              <a:lnSpc>
                <a:spcPct val="150000"/>
              </a:lnSpc>
              <a:spcBef>
                <a:spcPct val="15000"/>
              </a:spcBef>
            </a:pPr>
            <a:r>
              <a:rPr lang="en-US" altLang="zh-CN" sz="3600" b="1" dirty="0" smtClean="0">
                <a:solidFill>
                  <a:srgbClr val="FD1E0D"/>
                </a:solidFill>
                <a:latin typeface="楷体_GB2312" pitchFamily="49" charset="-122"/>
                <a:ea typeface="楷体_GB2312" pitchFamily="49" charset="-122"/>
              </a:rPr>
              <a:t>2</a:t>
            </a:r>
            <a:r>
              <a:rPr lang="zh-CN" altLang="en-US" sz="3600" b="1" dirty="0" smtClean="0">
                <a:solidFill>
                  <a:srgbClr val="FD1E0D"/>
                </a:solidFill>
                <a:latin typeface="楷体_GB2312" pitchFamily="49" charset="-122"/>
                <a:ea typeface="楷体_GB2312" pitchFamily="49" charset="-122"/>
              </a:rPr>
              <a:t>、从塑造人物形象的方法入手。</a:t>
            </a:r>
          </a:p>
          <a:p>
            <a:pPr>
              <a:lnSpc>
                <a:spcPct val="150000"/>
              </a:lnSpc>
              <a:spcBef>
                <a:spcPct val="15000"/>
              </a:spcBef>
            </a:pPr>
            <a:r>
              <a:rPr lang="zh-CN" altLang="en-US" sz="3600" b="1" dirty="0" smtClean="0">
                <a:solidFill>
                  <a:srgbClr val="000000"/>
                </a:solidFill>
                <a:latin typeface="楷体_GB2312" pitchFamily="49" charset="-122"/>
                <a:ea typeface="楷体_GB2312" pitchFamily="49" charset="-122"/>
              </a:rPr>
              <a:t>    通过人物的</a:t>
            </a:r>
            <a:r>
              <a:rPr lang="zh-CN" altLang="en-US" sz="3600" b="1" dirty="0" smtClean="0">
                <a:latin typeface="楷体_GB2312" pitchFamily="49" charset="-122"/>
                <a:ea typeface="楷体_GB2312" pitchFamily="49" charset="-122"/>
              </a:rPr>
              <a:t>外貌、语言、行动、心理</a:t>
            </a:r>
            <a:r>
              <a:rPr lang="zh-CN" altLang="en-US" sz="3600" b="1" dirty="0" smtClean="0">
                <a:solidFill>
                  <a:srgbClr val="000000"/>
                </a:solidFill>
                <a:latin typeface="楷体_GB2312" pitchFamily="49" charset="-122"/>
                <a:ea typeface="楷体_GB2312" pitchFamily="49" charset="-122"/>
              </a:rPr>
              <a:t>描写揭示人物的思想感情和性格特征。如</a:t>
            </a:r>
            <a:r>
              <a:rPr lang="en-US" altLang="zh-CN" sz="3600" b="1" dirty="0" smtClean="0">
                <a:solidFill>
                  <a:srgbClr val="000000"/>
                </a:solidFill>
                <a:latin typeface="楷体_GB2312" pitchFamily="49" charset="-122"/>
                <a:ea typeface="楷体_GB2312" pitchFamily="49" charset="-122"/>
              </a:rPr>
              <a:t>《</a:t>
            </a:r>
            <a:r>
              <a:rPr lang="zh-CN" altLang="en-US" sz="3600" b="1" dirty="0" smtClean="0">
                <a:solidFill>
                  <a:srgbClr val="000000"/>
                </a:solidFill>
                <a:latin typeface="楷体_GB2312" pitchFamily="49" charset="-122"/>
                <a:ea typeface="楷体_GB2312" pitchFamily="49" charset="-122"/>
              </a:rPr>
              <a:t>玻璃</a:t>
            </a:r>
            <a:r>
              <a:rPr lang="en-US" altLang="zh-CN" sz="3600" b="1" dirty="0" smtClean="0">
                <a:solidFill>
                  <a:srgbClr val="000000"/>
                </a:solidFill>
                <a:latin typeface="楷体_GB2312" pitchFamily="49" charset="-122"/>
                <a:ea typeface="楷体_GB2312" pitchFamily="49" charset="-122"/>
              </a:rPr>
              <a:t>》</a:t>
            </a:r>
            <a:r>
              <a:rPr lang="zh-CN" altLang="en-US" sz="3600" b="1" dirty="0" smtClean="0">
                <a:solidFill>
                  <a:srgbClr val="000000"/>
                </a:solidFill>
                <a:latin typeface="楷体_GB2312" pitchFamily="49" charset="-122"/>
                <a:ea typeface="楷体_GB2312" pitchFamily="49" charset="-122"/>
              </a:rPr>
              <a:t>中王有福固执、善良等性格</a:t>
            </a:r>
            <a:r>
              <a:rPr lang="zh-CN" altLang="en-US" sz="3600" b="1" dirty="0" smtClean="0">
                <a:solidFill>
                  <a:srgbClr val="000000"/>
                </a:solidFill>
                <a:latin typeface="楷体_GB2312" pitchFamily="49" charset="-122"/>
                <a:ea typeface="楷体_GB2312" pitchFamily="49" charset="-122"/>
              </a:rPr>
              <a:t>特征就是通过语言描写体现出来的。</a:t>
            </a:r>
            <a:endParaRPr lang="zh-CN" altLang="en-US" sz="3600" b="1" dirty="0">
              <a:solidFill>
                <a:srgbClr val="000000"/>
              </a:solidFill>
              <a:latin typeface="楷体_GB2312" pitchFamily="49" charset="-122"/>
              <a:ea typeface="楷体_GB2312"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32770" name="文本占位符 87042"/>
          <p:cNvSpPr>
            <a:spLocks noGrp="1"/>
          </p:cNvSpPr>
          <p:nvPr>
            <p:ph idx="1"/>
          </p:nvPr>
        </p:nvSpPr>
        <p:spPr>
          <a:xfrm>
            <a:off x="0" y="285734"/>
            <a:ext cx="9144000" cy="5143500"/>
          </a:xfrm>
        </p:spPr>
        <p:txBody>
          <a:bodyPr/>
          <a:lstStyle/>
          <a:p>
            <a:pPr eaLnBrk="1" hangingPunct="1">
              <a:defRPr/>
            </a:pPr>
            <a:r>
              <a:rPr lang="en-US" altLang="zh-CN" sz="3600" b="1" noProof="1">
                <a:solidFill>
                  <a:srgbClr val="FD1E0D"/>
                </a:solidFill>
              </a:rPr>
              <a:t>3</a:t>
            </a:r>
            <a:r>
              <a:rPr lang="zh-CN" altLang="en-US" sz="3600" b="1" noProof="1">
                <a:solidFill>
                  <a:srgbClr val="FD1E0D"/>
                </a:solidFill>
              </a:rPr>
              <a:t>、从情节发展入手，透视人物的思想性格。</a:t>
            </a:r>
          </a:p>
          <a:p>
            <a:pPr marL="0" indent="0" eaLnBrk="1" hangingPunct="1">
              <a:buFontTx/>
              <a:buNone/>
              <a:defRPr/>
            </a:pPr>
            <a:r>
              <a:rPr lang="zh-CN" altLang="en-US" sz="3600" b="1" noProof="1">
                <a:solidFill>
                  <a:srgbClr val="FD1E0D"/>
                </a:solidFill>
              </a:rPr>
              <a:t>   人物的性格是通过完整的故事情节，在矛盾冲突中展现出来</a:t>
            </a:r>
            <a:r>
              <a:rPr lang="zh-CN" altLang="en-US" sz="3600" b="1" noProof="1" smtClean="0">
                <a:solidFill>
                  <a:srgbClr val="FD1E0D"/>
                </a:solidFill>
              </a:rPr>
              <a:t>的。</a:t>
            </a:r>
            <a:endParaRPr lang="zh-CN" altLang="en-US" sz="3600" b="1" noProof="1">
              <a:solidFill>
                <a:srgbClr val="FD1E0D"/>
              </a:solidFill>
            </a:endParaRPr>
          </a:p>
          <a:p>
            <a:pPr eaLnBrk="1" hangingPunct="1">
              <a:defRPr/>
            </a:pPr>
            <a:r>
              <a:rPr lang="en-US" altLang="zh-CN" sz="3600" b="1" noProof="1">
                <a:solidFill>
                  <a:srgbClr val="FF0000"/>
                </a:solidFill>
              </a:rPr>
              <a:t>4</a:t>
            </a:r>
            <a:r>
              <a:rPr lang="zh-CN" altLang="en-US" sz="3600" b="1" noProof="1">
                <a:solidFill>
                  <a:srgbClr val="FF0000"/>
                </a:solidFill>
              </a:rPr>
              <a:t>、从分析环境入手</a:t>
            </a:r>
            <a:r>
              <a:rPr lang="zh-CN" altLang="en-US" sz="3600" b="1" noProof="1" smtClean="0">
                <a:solidFill>
                  <a:srgbClr val="FF0000"/>
                </a:solidFill>
              </a:rPr>
              <a:t>。</a:t>
            </a:r>
            <a:r>
              <a:rPr lang="zh-CN" altLang="en-US" sz="3600" b="1" noProof="1" smtClean="0">
                <a:solidFill>
                  <a:srgbClr val="000000"/>
                </a:solidFill>
              </a:rPr>
              <a:t>放</a:t>
            </a:r>
            <a:r>
              <a:rPr lang="zh-CN" altLang="en-US" sz="3600" b="1" noProof="1">
                <a:solidFill>
                  <a:srgbClr val="000000"/>
                </a:solidFill>
              </a:rPr>
              <a:t>在一定的社会历史背景下或自然环境中去理解。</a:t>
            </a:r>
          </a:p>
          <a:p>
            <a:pPr eaLnBrk="1" hangingPunct="1">
              <a:defRPr/>
            </a:pPr>
            <a:r>
              <a:rPr lang="en-US" altLang="zh-CN" sz="3600" b="1" u="sng" noProof="1">
                <a:solidFill>
                  <a:schemeClr val="tx1"/>
                </a:solidFill>
              </a:rPr>
              <a:t>5</a:t>
            </a:r>
            <a:r>
              <a:rPr lang="zh-CN" altLang="en-US" sz="3600" b="1" u="sng" noProof="1">
                <a:solidFill>
                  <a:schemeClr val="tx1"/>
                </a:solidFill>
              </a:rPr>
              <a:t>、</a:t>
            </a:r>
            <a:r>
              <a:rPr lang="zh-CN" altLang="en-US" sz="3600" b="1" u="sng" noProof="1">
                <a:solidFill>
                  <a:srgbClr val="000000"/>
                </a:solidFill>
              </a:rPr>
              <a:t>注意作者和作品中其他人物对该人物的</a:t>
            </a:r>
            <a:r>
              <a:rPr lang="zh-CN" altLang="en-US" sz="3600" b="1" u="sng" noProof="1">
                <a:solidFill>
                  <a:srgbClr val="FD1E0D"/>
                </a:solidFill>
              </a:rPr>
              <a:t>介绍和评价</a:t>
            </a:r>
            <a:r>
              <a:rPr lang="zh-CN" altLang="en-US" sz="3600" b="1" u="sng" noProof="1">
                <a:solidFill>
                  <a:srgbClr val="000000"/>
                </a:solidFill>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44034" name="文本占位符 88066"/>
          <p:cNvSpPr>
            <a:spLocks noGrp="1" noChangeArrowheads="1"/>
          </p:cNvSpPr>
          <p:nvPr>
            <p:ph idx="1"/>
          </p:nvPr>
        </p:nvSpPr>
        <p:spPr>
          <a:xfrm>
            <a:off x="0" y="0"/>
            <a:ext cx="9144000" cy="5143500"/>
          </a:xfrm>
        </p:spPr>
        <p:txBody>
          <a:bodyPr/>
          <a:lstStyle/>
          <a:p>
            <a:pPr eaLnBrk="1" hangingPunct="1">
              <a:spcBef>
                <a:spcPts val="0"/>
              </a:spcBef>
            </a:pPr>
            <a:r>
              <a:rPr lang="zh-CN" altLang="en-US" sz="3600" b="1" dirty="0" smtClean="0">
                <a:solidFill>
                  <a:srgbClr val="FF0000"/>
                </a:solidFill>
              </a:rPr>
              <a:t>解题步骤：</a:t>
            </a:r>
          </a:p>
          <a:p>
            <a:pPr eaLnBrk="1" hangingPunct="1">
              <a:spcBef>
                <a:spcPts val="0"/>
              </a:spcBef>
            </a:pPr>
            <a:r>
              <a:rPr lang="en-US" altLang="zh-CN" sz="3600" b="1" dirty="0" smtClean="0">
                <a:solidFill>
                  <a:srgbClr val="000000"/>
                </a:solidFill>
              </a:rPr>
              <a:t>1</a:t>
            </a:r>
            <a:r>
              <a:rPr lang="zh-CN" altLang="en-US" sz="3600" b="1" dirty="0" smtClean="0">
                <a:solidFill>
                  <a:srgbClr val="000000"/>
                </a:solidFill>
              </a:rPr>
              <a:t>、总体把握小说人物形象特点，确定作者的感情倾向是褒还是贬，是颂扬还是讽刺。</a:t>
            </a:r>
          </a:p>
          <a:p>
            <a:pPr eaLnBrk="1" hangingPunct="1">
              <a:spcBef>
                <a:spcPts val="0"/>
              </a:spcBef>
            </a:pPr>
            <a:r>
              <a:rPr lang="en-US" altLang="zh-CN" sz="3600" b="1" dirty="0" smtClean="0">
                <a:solidFill>
                  <a:srgbClr val="000000"/>
                </a:solidFill>
              </a:rPr>
              <a:t>2</a:t>
            </a:r>
            <a:r>
              <a:rPr lang="zh-CN" altLang="en-US" sz="3600" b="1" dirty="0" smtClean="0">
                <a:solidFill>
                  <a:srgbClr val="000000"/>
                </a:solidFill>
              </a:rPr>
              <a:t>、画出小说中关于这个人物言行的语句，以及作者的议论或者作者借作品中其他人物对他的评价性的语句。</a:t>
            </a:r>
          </a:p>
          <a:p>
            <a:pPr eaLnBrk="1" hangingPunct="1">
              <a:spcBef>
                <a:spcPts val="0"/>
              </a:spcBef>
            </a:pPr>
            <a:r>
              <a:rPr lang="en-US" altLang="zh-CN" sz="3600" b="1" dirty="0" smtClean="0">
                <a:solidFill>
                  <a:srgbClr val="000000"/>
                </a:solidFill>
              </a:rPr>
              <a:t>3</a:t>
            </a:r>
            <a:r>
              <a:rPr lang="zh-CN" altLang="en-US" sz="3600" b="1" dirty="0" smtClean="0">
                <a:solidFill>
                  <a:srgbClr val="000000"/>
                </a:solidFill>
              </a:rPr>
              <a:t>、看用了什么手法，在此基础上进行归类概括。</a:t>
            </a:r>
          </a:p>
          <a:p>
            <a:pPr eaLnBrk="1" hangingPunct="1">
              <a:spcBef>
                <a:spcPts val="0"/>
              </a:spcBef>
            </a:pPr>
            <a:r>
              <a:rPr lang="en-US" altLang="zh-CN" sz="3600" b="1" dirty="0" smtClean="0">
                <a:solidFill>
                  <a:srgbClr val="000000"/>
                </a:solidFill>
              </a:rPr>
              <a:t>4</a:t>
            </a:r>
            <a:r>
              <a:rPr lang="zh-CN" altLang="en-US" sz="3600" b="1" dirty="0" smtClean="0">
                <a:solidFill>
                  <a:srgbClr val="000000"/>
                </a:solidFill>
              </a:rPr>
              <a:t>、选择恰当的词句表述出来。</a:t>
            </a:r>
          </a:p>
          <a:p>
            <a:pPr eaLnBrk="1" hangingPunct="1">
              <a:spcBef>
                <a:spcPts val="0"/>
              </a:spcBef>
            </a:pPr>
            <a:endParaRPr lang="zh-CN" altLang="en-US" sz="36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0FFFB"/>
            </a:gs>
            <a:gs pos="74001">
              <a:srgbClr val="75FFDD"/>
            </a:gs>
            <a:gs pos="83000">
              <a:srgbClr val="75FFDD"/>
            </a:gs>
            <a:gs pos="100000">
              <a:srgbClr val="A3FFE8"/>
            </a:gs>
          </a:gsLst>
          <a:lin ang="5400000"/>
        </a:grad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14282" y="285734"/>
            <a:ext cx="8280400" cy="3933384"/>
          </a:xfrm>
          <a:prstGeom prst="rect">
            <a:avLst/>
          </a:prstGeom>
          <a:noFill/>
          <a:ln w="9525">
            <a:noFill/>
            <a:miter lim="800000"/>
            <a:headEnd/>
            <a:tailEnd/>
          </a:ln>
        </p:spPr>
        <p:txBody>
          <a:bodyPr>
            <a:spAutoFit/>
          </a:bodyPr>
          <a:lstStyle/>
          <a:p>
            <a:pPr algn="ctr">
              <a:lnSpc>
                <a:spcPct val="120000"/>
              </a:lnSpc>
            </a:pPr>
            <a:r>
              <a:rPr lang="zh-CN" altLang="en-US" sz="3200" b="1" dirty="0">
                <a:solidFill>
                  <a:srgbClr val="FF0000"/>
                </a:solidFill>
                <a:latin typeface="黑体" pitchFamily="49" charset="-122"/>
                <a:ea typeface="黑体" pitchFamily="49" charset="-122"/>
              </a:rPr>
              <a:t>（二）赏析人或物的形象在文中的作用</a:t>
            </a:r>
          </a:p>
          <a:p>
            <a:pPr>
              <a:lnSpc>
                <a:spcPct val="120000"/>
              </a:lnSpc>
            </a:pPr>
            <a:r>
              <a:rPr lang="zh-CN" altLang="en-US" sz="3200" b="1" dirty="0">
                <a:solidFill>
                  <a:srgbClr val="0033CC"/>
                </a:solidFill>
                <a:latin typeface="宋体" pitchFamily="2" charset="-122"/>
              </a:rPr>
              <a:t>常见提问方式</a:t>
            </a:r>
          </a:p>
          <a:p>
            <a:pPr>
              <a:lnSpc>
                <a:spcPct val="120000"/>
              </a:lnSpc>
            </a:pPr>
            <a:r>
              <a:rPr lang="en-US" altLang="zh-CN" sz="3600" b="1" dirty="0">
                <a:latin typeface="宋体" pitchFamily="2" charset="-122"/>
              </a:rPr>
              <a:t>1</a:t>
            </a:r>
            <a:r>
              <a:rPr lang="zh-CN" altLang="en-US" sz="3600" b="1" dirty="0">
                <a:latin typeface="宋体" pitchFamily="2" charset="-122"/>
              </a:rPr>
              <a:t>．小说塑造</a:t>
            </a:r>
            <a:r>
              <a:rPr lang="en-US" altLang="zh-CN" sz="3600" b="1" dirty="0">
                <a:latin typeface="宋体" pitchFamily="2" charset="-122"/>
              </a:rPr>
              <a:t>××</a:t>
            </a:r>
            <a:r>
              <a:rPr lang="zh-CN" altLang="en-US" sz="3600" b="1" dirty="0">
                <a:latin typeface="宋体" pitchFamily="2" charset="-122"/>
              </a:rPr>
              <a:t>这一主要人物，有何意义？</a:t>
            </a:r>
          </a:p>
          <a:p>
            <a:pPr>
              <a:lnSpc>
                <a:spcPct val="120000"/>
              </a:lnSpc>
            </a:pPr>
            <a:r>
              <a:rPr lang="en-US" altLang="zh-CN" sz="3600" b="1" dirty="0">
                <a:latin typeface="宋体" pitchFamily="2" charset="-122"/>
              </a:rPr>
              <a:t>2</a:t>
            </a:r>
            <a:r>
              <a:rPr lang="zh-CN" altLang="en-US" sz="3600" b="1" dirty="0">
                <a:latin typeface="宋体" pitchFamily="2" charset="-122"/>
              </a:rPr>
              <a:t>．小说塑造</a:t>
            </a:r>
            <a:r>
              <a:rPr lang="en-US" altLang="zh-CN" sz="3600" b="1" dirty="0">
                <a:latin typeface="宋体" pitchFamily="2" charset="-122"/>
              </a:rPr>
              <a:t>××</a:t>
            </a:r>
            <a:r>
              <a:rPr lang="zh-CN" altLang="en-US" sz="3600" b="1" dirty="0">
                <a:latin typeface="宋体" pitchFamily="2" charset="-122"/>
              </a:rPr>
              <a:t>物象，有何作用？</a:t>
            </a:r>
          </a:p>
          <a:p>
            <a:pPr>
              <a:lnSpc>
                <a:spcPct val="120000"/>
              </a:lnSpc>
            </a:pPr>
            <a:r>
              <a:rPr lang="en-US" altLang="zh-CN" sz="3600" b="1" dirty="0">
                <a:latin typeface="宋体" pitchFamily="2" charset="-122"/>
              </a:rPr>
              <a:t>3</a:t>
            </a:r>
            <a:r>
              <a:rPr lang="zh-CN" altLang="en-US" sz="3600" b="1" dirty="0">
                <a:latin typeface="宋体" pitchFamily="2" charset="-122"/>
              </a:rPr>
              <a:t>．小说又写到了</a:t>
            </a:r>
            <a:r>
              <a:rPr lang="en-US" altLang="zh-CN" sz="3600" b="1" dirty="0">
                <a:latin typeface="宋体" pitchFamily="2" charset="-122"/>
              </a:rPr>
              <a:t>××</a:t>
            </a:r>
            <a:r>
              <a:rPr lang="zh-CN" altLang="en-US" sz="3600" b="1" dirty="0">
                <a:latin typeface="宋体" pitchFamily="2" charset="-122"/>
              </a:rPr>
              <a:t>，请分析其作用。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0" y="214296"/>
            <a:ext cx="9072594" cy="4524315"/>
          </a:xfrm>
          <a:prstGeom prst="rect">
            <a:avLst/>
          </a:prstGeom>
          <a:noFill/>
          <a:ln w="9525">
            <a:noFill/>
            <a:miter lim="800000"/>
            <a:headEnd/>
            <a:tailEnd/>
          </a:ln>
        </p:spPr>
        <p:txBody>
          <a:bodyPr wrap="square">
            <a:spAutoFit/>
          </a:bodyPr>
          <a:lstStyle/>
          <a:p>
            <a:r>
              <a:rPr lang="zh-CN" altLang="en-US" sz="3200" b="1" dirty="0">
                <a:solidFill>
                  <a:srgbClr val="FF0000"/>
                </a:solidFill>
                <a:latin typeface="宋体" pitchFamily="2" charset="-122"/>
              </a:rPr>
              <a:t>知识储备：</a:t>
            </a:r>
          </a:p>
          <a:p>
            <a:r>
              <a:rPr lang="en-US" altLang="zh-CN" sz="3200" b="1" dirty="0">
                <a:solidFill>
                  <a:srgbClr val="FF0000"/>
                </a:solidFill>
              </a:rPr>
              <a:t>1.</a:t>
            </a:r>
            <a:r>
              <a:rPr lang="zh-CN" altLang="en-US" sz="3200" b="1" dirty="0">
                <a:solidFill>
                  <a:srgbClr val="FF0000"/>
                </a:solidFill>
              </a:rPr>
              <a:t>主要人物形象的作用</a:t>
            </a:r>
          </a:p>
          <a:p>
            <a:r>
              <a:rPr lang="en-US" altLang="zh-CN" sz="3200" b="1" dirty="0"/>
              <a:t>①</a:t>
            </a:r>
            <a:r>
              <a:rPr lang="zh-CN" altLang="en-US" sz="3200" b="1" dirty="0"/>
              <a:t>往往要考虑</a:t>
            </a:r>
            <a:r>
              <a:rPr lang="zh-CN" altLang="en-US" sz="3200" b="1" dirty="0">
                <a:solidFill>
                  <a:srgbClr val="FF0000"/>
                </a:solidFill>
              </a:rPr>
              <a:t>情节</a:t>
            </a:r>
            <a:r>
              <a:rPr lang="zh-CN" altLang="en-US" sz="3200" b="1" dirty="0"/>
              <a:t>的推进（人物性格发生了变化，情节是否发生了变化）、</a:t>
            </a:r>
            <a:r>
              <a:rPr lang="zh-CN" altLang="en-US" sz="3200" b="1" dirty="0">
                <a:solidFill>
                  <a:srgbClr val="FF0000"/>
                </a:solidFill>
              </a:rPr>
              <a:t>主题</a:t>
            </a:r>
            <a:r>
              <a:rPr lang="zh-CN" altLang="en-US" sz="3200" b="1" dirty="0"/>
              <a:t>的体现（反映的社会现实和寄托的情感）两个方面。</a:t>
            </a:r>
          </a:p>
          <a:p>
            <a:r>
              <a:rPr lang="en-US" altLang="zh-CN" sz="3200" b="1" dirty="0"/>
              <a:t>②</a:t>
            </a:r>
            <a:r>
              <a:rPr lang="zh-CN" altLang="en-US" sz="3200" b="1" dirty="0"/>
              <a:t>分析细节描写、对话描写、肖像描写等描写手法的作用</a:t>
            </a:r>
            <a:r>
              <a:rPr lang="en-US" altLang="zh-CN" sz="3200" b="1" dirty="0"/>
              <a:t>,</a:t>
            </a:r>
            <a:r>
              <a:rPr lang="zh-CN" altLang="en-US" sz="3200" b="1" dirty="0"/>
              <a:t>首先要总结这些描写的内容</a:t>
            </a:r>
            <a:r>
              <a:rPr lang="en-US" altLang="zh-CN" sz="3200" b="1" dirty="0"/>
              <a:t>,</a:t>
            </a:r>
            <a:r>
              <a:rPr lang="zh-CN" altLang="en-US" sz="3200" b="1" dirty="0"/>
              <a:t>分析它们对人物形象塑造的作用</a:t>
            </a:r>
            <a:r>
              <a:rPr lang="en-US" altLang="zh-CN" sz="3200" b="1" dirty="0"/>
              <a:t>,</a:t>
            </a:r>
            <a:r>
              <a:rPr lang="zh-CN" altLang="en-US" sz="3200" b="1" dirty="0"/>
              <a:t>然后依次考虑对情节、对主题的作用</a:t>
            </a:r>
            <a:r>
              <a:rPr lang="zh-CN" altLang="en-US" sz="3200" b="1" dirty="0" smtClean="0"/>
              <a:t>。</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357172"/>
            <a:ext cx="8643998" cy="4679871"/>
          </a:xfrm>
          <a:prstGeom prst="rect">
            <a:avLst/>
          </a:prstGeom>
        </p:spPr>
        <p:txBody>
          <a:bodyPr wrap="square">
            <a:spAutoFit/>
          </a:bodyPr>
          <a:lstStyle/>
          <a:p>
            <a:pPr>
              <a:lnSpc>
                <a:spcPct val="120000"/>
              </a:lnSpc>
            </a:pPr>
            <a:r>
              <a:rPr lang="en-US" altLang="zh-CN" sz="3600" b="1" dirty="0" smtClean="0"/>
              <a:t>③</a:t>
            </a:r>
            <a:r>
              <a:rPr lang="zh-CN" altLang="en-US" sz="3600" b="1" dirty="0" smtClean="0"/>
              <a:t>分析人物形象的社会意义</a:t>
            </a:r>
            <a:r>
              <a:rPr lang="en-US" altLang="zh-CN" sz="3600" b="1" dirty="0" smtClean="0"/>
              <a:t>,</a:t>
            </a:r>
            <a:r>
              <a:rPr lang="zh-CN" altLang="en-US" sz="3600" b="1" dirty="0" smtClean="0"/>
              <a:t>首先要结合情节分析人物形象的典型性</a:t>
            </a:r>
            <a:r>
              <a:rPr lang="en-US" altLang="zh-CN" sz="3600" b="1" dirty="0" smtClean="0"/>
              <a:t>,</a:t>
            </a:r>
            <a:r>
              <a:rPr lang="zh-CN" altLang="en-US" sz="3600" b="1" dirty="0" smtClean="0"/>
              <a:t>然后结合社会现实深切理解人物对当代社会的思想指导等方面的作用。</a:t>
            </a:r>
          </a:p>
          <a:p>
            <a:pPr>
              <a:lnSpc>
                <a:spcPct val="120000"/>
              </a:lnSpc>
            </a:pPr>
            <a:r>
              <a:rPr lang="en-US" altLang="zh-CN" sz="3600" b="1" dirty="0" smtClean="0"/>
              <a:t>④</a:t>
            </a:r>
            <a:r>
              <a:rPr lang="zh-CN" altLang="en-US" sz="3600" b="1" dirty="0" smtClean="0"/>
              <a:t>分析人物形象的艺术价值</a:t>
            </a:r>
            <a:r>
              <a:rPr lang="en-US" altLang="zh-CN" sz="3600" b="1" dirty="0" smtClean="0"/>
              <a:t>,</a:t>
            </a:r>
            <a:r>
              <a:rPr lang="zh-CN" altLang="en-US" sz="3600" b="1" dirty="0" smtClean="0"/>
              <a:t>主要是结合社会现实</a:t>
            </a:r>
            <a:r>
              <a:rPr lang="en-US" altLang="zh-CN" sz="3600" b="1" dirty="0" smtClean="0"/>
              <a:t>,</a:t>
            </a:r>
            <a:r>
              <a:rPr lang="zh-CN" altLang="en-US" sz="3600" b="1" dirty="0" smtClean="0"/>
              <a:t>分析人物形象折射的社会现象及给人们带来的某种启示。</a:t>
            </a:r>
            <a:endParaRPr lang="zh-CN" altLang="en-US" sz="36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0FFFB"/>
            </a:gs>
            <a:gs pos="74001">
              <a:srgbClr val="75FFDD"/>
            </a:gs>
            <a:gs pos="83000">
              <a:srgbClr val="75FFDD"/>
            </a:gs>
            <a:gs pos="100000">
              <a:srgbClr val="A3FFE8"/>
            </a:gs>
          </a:gsLst>
          <a:lin ang="5400000"/>
        </a:grad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42844" y="142858"/>
            <a:ext cx="8643937" cy="4462760"/>
          </a:xfrm>
          <a:prstGeom prst="rect">
            <a:avLst/>
          </a:prstGeom>
          <a:noFill/>
          <a:ln w="9525">
            <a:noFill/>
            <a:miter lim="800000"/>
            <a:headEnd/>
            <a:tailEnd/>
          </a:ln>
        </p:spPr>
        <p:txBody>
          <a:bodyPr>
            <a:spAutoFit/>
          </a:bodyPr>
          <a:lstStyle/>
          <a:p>
            <a:r>
              <a:rPr lang="en-US" altLang="zh-CN" sz="2800" b="1" dirty="0">
                <a:solidFill>
                  <a:srgbClr val="FF0000"/>
                </a:solidFill>
                <a:latin typeface="宋体" pitchFamily="2" charset="-122"/>
              </a:rPr>
              <a:t>2</a:t>
            </a:r>
            <a:r>
              <a:rPr lang="zh-CN" altLang="en-US" sz="2800" b="1" dirty="0">
                <a:solidFill>
                  <a:srgbClr val="FF0000"/>
                </a:solidFill>
                <a:latin typeface="宋体" pitchFamily="2" charset="-122"/>
              </a:rPr>
              <a:t>．次要人物的作用。</a:t>
            </a:r>
            <a:endParaRPr lang="zh-CN" altLang="en-US" sz="2800" dirty="0">
              <a:solidFill>
                <a:srgbClr val="FF0000"/>
              </a:solidFill>
              <a:latin typeface="宋体" pitchFamily="2" charset="-122"/>
            </a:endParaRPr>
          </a:p>
          <a:p>
            <a:r>
              <a:rPr lang="zh-CN" altLang="en-US" sz="2400" b="1" dirty="0">
                <a:latin typeface="宋体" pitchFamily="2" charset="-122"/>
              </a:rPr>
              <a:t>    </a:t>
            </a:r>
            <a:r>
              <a:rPr lang="zh-CN" altLang="en-US" sz="3200" b="1" dirty="0">
                <a:latin typeface="宋体" pitchFamily="2" charset="-122"/>
              </a:rPr>
              <a:t>次要人物即陪衬人物或线索人物，它的作用可以从以下方面考虑：</a:t>
            </a:r>
            <a:endParaRPr lang="zh-CN" altLang="en-US" sz="3200" dirty="0">
              <a:latin typeface="宋体" pitchFamily="2" charset="-122"/>
            </a:endParaRPr>
          </a:p>
          <a:p>
            <a:r>
              <a:rPr lang="zh-CN" altLang="en-US" sz="3200" b="1" dirty="0">
                <a:latin typeface="宋体" pitchFamily="2" charset="-122"/>
              </a:rPr>
              <a:t>    </a:t>
            </a:r>
            <a:r>
              <a:rPr lang="en-US" altLang="zh-CN" sz="3200" b="1" dirty="0">
                <a:solidFill>
                  <a:srgbClr val="0033CC"/>
                </a:solidFill>
                <a:latin typeface="宋体" pitchFamily="2" charset="-122"/>
              </a:rPr>
              <a:t>①</a:t>
            </a:r>
            <a:r>
              <a:rPr lang="zh-CN" altLang="en-US" sz="3200" b="1" dirty="0">
                <a:solidFill>
                  <a:srgbClr val="0033CC"/>
                </a:solidFill>
                <a:latin typeface="宋体" pitchFamily="2" charset="-122"/>
              </a:rPr>
              <a:t>为主要人物服务，对主要人物起到烘托作用。</a:t>
            </a:r>
            <a:r>
              <a:rPr lang="zh-CN" altLang="en-US" sz="3200" dirty="0">
                <a:latin typeface="宋体" pitchFamily="2" charset="-122"/>
              </a:rPr>
              <a:t>通过</a:t>
            </a:r>
            <a:r>
              <a:rPr lang="zh-CN" altLang="en-US" sz="3200" dirty="0">
                <a:latin typeface="黑体" pitchFamily="49" charset="-122"/>
                <a:ea typeface="黑体" pitchFamily="49" charset="-122"/>
              </a:rPr>
              <a:t>次要人物的活动来衬托主人公的活动和形象，使主要人物更加鲜明清晰。</a:t>
            </a:r>
          </a:p>
          <a:p>
            <a:r>
              <a:rPr lang="zh-CN" altLang="en-US" sz="3200" dirty="0">
                <a:solidFill>
                  <a:srgbClr val="0000FF"/>
                </a:solidFill>
                <a:latin typeface="黑体" pitchFamily="49" charset="-122"/>
                <a:ea typeface="黑体" pitchFamily="49" charset="-122"/>
              </a:rPr>
              <a:t>    </a:t>
            </a:r>
            <a:r>
              <a:rPr lang="en-US" altLang="zh-CN" sz="3200" dirty="0">
                <a:solidFill>
                  <a:srgbClr val="FF0000"/>
                </a:solidFill>
                <a:latin typeface="黑体" pitchFamily="49" charset="-122"/>
                <a:ea typeface="黑体" pitchFamily="49" charset="-122"/>
              </a:rPr>
              <a:t>②</a:t>
            </a:r>
            <a:r>
              <a:rPr lang="zh-CN" altLang="en-US" sz="3200" dirty="0" smtClean="0">
                <a:solidFill>
                  <a:srgbClr val="FF0000"/>
                </a:solidFill>
                <a:latin typeface="黑体" pitchFamily="49" charset="-122"/>
                <a:ea typeface="黑体" pitchFamily="49" charset="-122"/>
              </a:rPr>
              <a:t>渲染？气氛</a:t>
            </a:r>
            <a:r>
              <a:rPr lang="zh-CN" altLang="en-US" sz="3200" dirty="0">
                <a:solidFill>
                  <a:srgbClr val="FF0000"/>
                </a:solidFill>
                <a:latin typeface="黑体" pitchFamily="49" charset="-122"/>
                <a:ea typeface="黑体" pitchFamily="49" charset="-122"/>
              </a:rPr>
              <a:t>，</a:t>
            </a:r>
            <a:r>
              <a:rPr lang="zh-CN" altLang="en-US" sz="3200" dirty="0" smtClean="0">
                <a:solidFill>
                  <a:srgbClr val="FF0000"/>
                </a:solidFill>
                <a:latin typeface="黑体" pitchFamily="49" charset="-122"/>
                <a:ea typeface="黑体" pitchFamily="49" charset="-122"/>
              </a:rPr>
              <a:t>奠定？</a:t>
            </a:r>
            <a:r>
              <a:rPr lang="zh-CN" altLang="en-US" sz="3200" dirty="0" smtClean="0">
                <a:solidFill>
                  <a:srgbClr val="FF0000"/>
                </a:solidFill>
                <a:latin typeface="黑体" pitchFamily="49" charset="-122"/>
                <a:ea typeface="黑体" pitchFamily="49" charset="-122"/>
              </a:rPr>
              <a:t>基调</a:t>
            </a:r>
            <a:endParaRPr lang="zh-CN" altLang="en-US" sz="3200" dirty="0">
              <a:solidFill>
                <a:srgbClr val="FF0000"/>
              </a:solidFill>
              <a:latin typeface="黑体" pitchFamily="49" charset="-122"/>
              <a:ea typeface="黑体" pitchFamily="49" charset="-122"/>
            </a:endParaRPr>
          </a:p>
          <a:p>
            <a:r>
              <a:rPr lang="zh-CN" altLang="en-US" sz="3200" dirty="0">
                <a:solidFill>
                  <a:srgbClr val="FF0000"/>
                </a:solidFill>
                <a:latin typeface="黑体" pitchFamily="49" charset="-122"/>
                <a:ea typeface="黑体" pitchFamily="49" charset="-122"/>
              </a:rPr>
              <a:t>  次要人物的出现为主要人物的活动提供了具体环境，起到渲染气氛、奠定感情基调的作用。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0FFFB"/>
            </a:gs>
            <a:gs pos="74001">
              <a:srgbClr val="75FFDD"/>
            </a:gs>
            <a:gs pos="83000">
              <a:srgbClr val="75FFDD"/>
            </a:gs>
            <a:gs pos="100000">
              <a:srgbClr val="A3FFE8"/>
            </a:gs>
          </a:gsLst>
          <a:lin ang="5400000"/>
        </a:grad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14282" y="214296"/>
            <a:ext cx="8677275" cy="4524315"/>
          </a:xfrm>
          <a:prstGeom prst="rect">
            <a:avLst/>
          </a:prstGeom>
          <a:noFill/>
          <a:ln w="9525">
            <a:noFill/>
            <a:miter lim="800000"/>
            <a:headEnd/>
            <a:tailEnd/>
          </a:ln>
        </p:spPr>
        <p:txBody>
          <a:bodyPr>
            <a:spAutoFit/>
          </a:bodyPr>
          <a:lstStyle/>
          <a:p>
            <a:r>
              <a:rPr lang="en-US" altLang="zh-CN" sz="2800" b="1" dirty="0">
                <a:latin typeface="宋体" pitchFamily="2" charset="-122"/>
              </a:rPr>
              <a:t>    </a:t>
            </a:r>
            <a:r>
              <a:rPr lang="en-US" altLang="zh-CN" sz="3600" b="1" dirty="0" smtClean="0">
                <a:solidFill>
                  <a:srgbClr val="0033CC"/>
                </a:solidFill>
                <a:latin typeface="宋体" pitchFamily="2" charset="-122"/>
              </a:rPr>
              <a:t>③</a:t>
            </a:r>
            <a:r>
              <a:rPr lang="zh-CN" altLang="en-US" sz="3600" b="1" dirty="0">
                <a:solidFill>
                  <a:srgbClr val="0033CC"/>
                </a:solidFill>
                <a:latin typeface="宋体" pitchFamily="2" charset="-122"/>
              </a:rPr>
              <a:t>若是线索人物，自然是贯串全文的线索。</a:t>
            </a:r>
            <a:r>
              <a:rPr lang="zh-CN" altLang="en-US" sz="3600" b="1" dirty="0">
                <a:latin typeface="宋体" pitchFamily="2" charset="-122"/>
              </a:rPr>
              <a:t>并通过次要人物的见闻，把故事相关的情节自然地融合在一起。</a:t>
            </a:r>
          </a:p>
          <a:p>
            <a:r>
              <a:rPr lang="zh-CN" altLang="en-US" sz="3600" dirty="0">
                <a:solidFill>
                  <a:srgbClr val="0000FF"/>
                </a:solidFill>
                <a:latin typeface="宋体" pitchFamily="2" charset="-122"/>
              </a:rPr>
              <a:t>    </a:t>
            </a:r>
            <a:r>
              <a:rPr lang="en-US" altLang="zh-CN" sz="3600" b="1" dirty="0">
                <a:solidFill>
                  <a:srgbClr val="0000FF"/>
                </a:solidFill>
                <a:latin typeface="宋体" pitchFamily="2" charset="-122"/>
              </a:rPr>
              <a:t>④</a:t>
            </a:r>
            <a:r>
              <a:rPr lang="zh-CN" altLang="en-US" sz="3600" b="1" dirty="0">
                <a:solidFill>
                  <a:srgbClr val="0000FF"/>
                </a:solidFill>
                <a:latin typeface="宋体" pitchFamily="2" charset="-122"/>
              </a:rPr>
              <a:t>揭示或暗示主题。</a:t>
            </a:r>
            <a:r>
              <a:rPr lang="zh-CN" altLang="en-US" sz="3600" b="1" dirty="0">
                <a:latin typeface="宋体" pitchFamily="2" charset="-122"/>
              </a:rPr>
              <a:t>次要人物的设置是为主要人物服务的，为揭示小说的主题服务的。小说对次要人物的刻画貌似平淡轻松，实则蕴涵着厚重的力量，既提示了小说的主题，又增添了小说的魅力</a:t>
            </a:r>
            <a:r>
              <a:rPr lang="zh-CN" altLang="en-US" sz="3600" b="1" dirty="0" smtClean="0">
                <a:latin typeface="宋体" pitchFamily="2" charset="-122"/>
              </a:rPr>
              <a:t>。</a:t>
            </a:r>
            <a:endParaRPr lang="zh-CN" altLang="en-US" sz="32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4282" y="142858"/>
            <a:ext cx="8715436" cy="5016758"/>
          </a:xfrm>
          <a:prstGeom prst="rect">
            <a:avLst/>
          </a:prstGeom>
        </p:spPr>
        <p:txBody>
          <a:bodyPr wrap="square">
            <a:spAutoFit/>
          </a:bodyPr>
          <a:lstStyle/>
          <a:p>
            <a:pPr eaLnBrk="1" hangingPunct="1">
              <a:buNone/>
            </a:pPr>
            <a:r>
              <a:rPr lang="zh-CN" altLang="en-US" sz="3200" b="1" dirty="0" smtClean="0">
                <a:solidFill>
                  <a:schemeClr val="tx1"/>
                </a:solidFill>
                <a:latin typeface="黑体" pitchFamily="49" charset="-122"/>
                <a:ea typeface="黑体" pitchFamily="49" charset="-122"/>
              </a:rPr>
              <a:t>（</a:t>
            </a:r>
            <a:r>
              <a:rPr lang="en-US" altLang="zh-CN" sz="3200" b="1" dirty="0" smtClean="0">
                <a:solidFill>
                  <a:schemeClr val="tx1"/>
                </a:solidFill>
                <a:latin typeface="黑体" pitchFamily="49" charset="-122"/>
                <a:ea typeface="黑体" pitchFamily="49" charset="-122"/>
              </a:rPr>
              <a:t>2</a:t>
            </a:r>
            <a:r>
              <a:rPr lang="zh-CN" altLang="en-US" sz="3200" b="1" dirty="0" smtClean="0">
                <a:solidFill>
                  <a:schemeClr val="tx1"/>
                </a:solidFill>
                <a:latin typeface="黑体" pitchFamily="49" charset="-122"/>
                <a:ea typeface="黑体" pitchFamily="49" charset="-122"/>
              </a:rPr>
              <a:t>）欣赏作品的形象，赏析作品的内涵，领悟作品的艺术魅力</a:t>
            </a:r>
          </a:p>
          <a:p>
            <a:pPr eaLnBrk="1" hangingPunct="1">
              <a:buNone/>
            </a:pPr>
            <a:r>
              <a:rPr lang="zh-CN" altLang="en-US" sz="3200" b="1" dirty="0" smtClean="0">
                <a:solidFill>
                  <a:schemeClr val="tx1"/>
                </a:solidFill>
                <a:latin typeface="黑体" pitchFamily="49" charset="-122"/>
                <a:ea typeface="黑体" pitchFamily="49" charset="-122"/>
              </a:rPr>
              <a:t>（</a:t>
            </a:r>
            <a:r>
              <a:rPr lang="en-US" altLang="zh-CN" sz="3200" b="1" dirty="0" smtClean="0">
                <a:solidFill>
                  <a:schemeClr val="tx1"/>
                </a:solidFill>
                <a:latin typeface="黑体" pitchFamily="49" charset="-122"/>
                <a:ea typeface="黑体" pitchFamily="49" charset="-122"/>
              </a:rPr>
              <a:t>3</a:t>
            </a:r>
            <a:r>
              <a:rPr lang="zh-CN" altLang="en-US" sz="3200" b="1" dirty="0" smtClean="0">
                <a:solidFill>
                  <a:schemeClr val="tx1"/>
                </a:solidFill>
                <a:latin typeface="黑体" pitchFamily="49" charset="-122"/>
                <a:ea typeface="黑体" pitchFamily="49" charset="-122"/>
              </a:rPr>
              <a:t>）对作品表现出来的价值判断和审美取向作出评价</a:t>
            </a:r>
          </a:p>
          <a:p>
            <a:pPr eaLnBrk="1" hangingPunct="1">
              <a:buNone/>
            </a:pPr>
            <a:r>
              <a:rPr lang="en-US" altLang="zh-CN" sz="3200" b="1" dirty="0" smtClean="0">
                <a:solidFill>
                  <a:schemeClr val="tx1"/>
                </a:solidFill>
                <a:latin typeface="黑体" pitchFamily="49" charset="-122"/>
                <a:ea typeface="黑体" pitchFamily="49" charset="-122"/>
              </a:rPr>
              <a:t>3</a:t>
            </a:r>
            <a:r>
              <a:rPr lang="zh-CN" altLang="en-US" sz="3200" b="1" dirty="0" smtClean="0">
                <a:solidFill>
                  <a:schemeClr val="tx1"/>
                </a:solidFill>
                <a:latin typeface="黑体" pitchFamily="49" charset="-122"/>
                <a:ea typeface="黑体" pitchFamily="49" charset="-122"/>
              </a:rPr>
              <a:t>．探究</a:t>
            </a:r>
          </a:p>
          <a:p>
            <a:pPr eaLnBrk="1" hangingPunct="1">
              <a:buNone/>
            </a:pPr>
            <a:r>
              <a:rPr lang="zh-CN" altLang="en-US" sz="3200" b="1" dirty="0" smtClean="0">
                <a:solidFill>
                  <a:schemeClr val="tx1"/>
                </a:solidFill>
                <a:latin typeface="黑体" pitchFamily="49" charset="-122"/>
                <a:ea typeface="黑体" pitchFamily="49" charset="-122"/>
              </a:rPr>
              <a:t>（</a:t>
            </a:r>
            <a:r>
              <a:rPr lang="en-US" altLang="zh-CN" sz="3200" b="1" dirty="0" smtClean="0">
                <a:solidFill>
                  <a:schemeClr val="tx1"/>
                </a:solidFill>
                <a:latin typeface="黑体" pitchFamily="49" charset="-122"/>
                <a:ea typeface="黑体" pitchFamily="49" charset="-122"/>
              </a:rPr>
              <a:t>1</a:t>
            </a:r>
            <a:r>
              <a:rPr lang="zh-CN" altLang="en-US" sz="3200" b="1" dirty="0" smtClean="0">
                <a:solidFill>
                  <a:schemeClr val="tx1"/>
                </a:solidFill>
                <a:latin typeface="黑体" pitchFamily="49" charset="-122"/>
                <a:ea typeface="黑体" pitchFamily="49" charset="-122"/>
              </a:rPr>
              <a:t>）从不同的角度和层面发掘作品的意蕴、民族心理和人文精神</a:t>
            </a:r>
          </a:p>
          <a:p>
            <a:pPr eaLnBrk="1" hangingPunct="1">
              <a:buNone/>
            </a:pPr>
            <a:r>
              <a:rPr lang="zh-CN" altLang="en-US" sz="3200" b="1" dirty="0" smtClean="0">
                <a:solidFill>
                  <a:schemeClr val="tx1"/>
                </a:solidFill>
                <a:latin typeface="黑体" pitchFamily="49" charset="-122"/>
                <a:ea typeface="黑体" pitchFamily="49" charset="-122"/>
              </a:rPr>
              <a:t>（</a:t>
            </a:r>
            <a:r>
              <a:rPr lang="en-US" altLang="zh-CN" sz="3200" b="1" dirty="0" smtClean="0">
                <a:solidFill>
                  <a:schemeClr val="tx1"/>
                </a:solidFill>
                <a:latin typeface="黑体" pitchFamily="49" charset="-122"/>
                <a:ea typeface="黑体" pitchFamily="49" charset="-122"/>
              </a:rPr>
              <a:t>2</a:t>
            </a:r>
            <a:r>
              <a:rPr lang="zh-CN" altLang="en-US" sz="3200" b="1" dirty="0" smtClean="0">
                <a:solidFill>
                  <a:schemeClr val="tx1"/>
                </a:solidFill>
                <a:latin typeface="黑体" pitchFamily="49" charset="-122"/>
                <a:ea typeface="黑体" pitchFamily="49" charset="-122"/>
              </a:rPr>
              <a:t>）探讨作者的创作背景和创作意图</a:t>
            </a:r>
          </a:p>
          <a:p>
            <a:pPr eaLnBrk="1" hangingPunct="1">
              <a:buNone/>
            </a:pPr>
            <a:r>
              <a:rPr lang="zh-CN" altLang="en-US" sz="3200" b="1" dirty="0" smtClean="0">
                <a:solidFill>
                  <a:schemeClr val="tx1"/>
                </a:solidFill>
                <a:latin typeface="黑体" pitchFamily="49" charset="-122"/>
                <a:ea typeface="黑体" pitchFamily="49" charset="-122"/>
              </a:rPr>
              <a:t>（</a:t>
            </a:r>
            <a:r>
              <a:rPr lang="en-US" altLang="zh-CN" sz="3200" b="1" dirty="0" smtClean="0">
                <a:solidFill>
                  <a:schemeClr val="tx1"/>
                </a:solidFill>
                <a:latin typeface="黑体" pitchFamily="49" charset="-122"/>
                <a:ea typeface="黑体" pitchFamily="49" charset="-122"/>
              </a:rPr>
              <a:t>3</a:t>
            </a:r>
            <a:r>
              <a:rPr lang="zh-CN" altLang="en-US" sz="3200" b="1" dirty="0" smtClean="0">
                <a:solidFill>
                  <a:schemeClr val="tx1"/>
                </a:solidFill>
                <a:latin typeface="黑体" pitchFamily="49" charset="-122"/>
                <a:ea typeface="黑体" pitchFamily="49" charset="-122"/>
              </a:rPr>
              <a:t>）对作品进行个性化阅读和有创意的解读</a:t>
            </a:r>
          </a:p>
          <a:p>
            <a:pPr eaLnBrk="1" hangingPunct="1">
              <a:buNone/>
            </a:pPr>
            <a:endParaRPr lang="zh-CN" altLang="en-US" sz="3200" b="1" dirty="0" smtClean="0">
              <a:solidFill>
                <a:schemeClr val="tx1"/>
              </a:solidFill>
              <a:latin typeface="黑体" pitchFamily="49" charset="-122"/>
              <a:ea typeface="黑体"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0FFFB"/>
            </a:gs>
            <a:gs pos="74001">
              <a:srgbClr val="75FFDD"/>
            </a:gs>
            <a:gs pos="83000">
              <a:srgbClr val="75FFDD"/>
            </a:gs>
            <a:gs pos="100000">
              <a:srgbClr val="A3FFE8"/>
            </a:gs>
          </a:gsLst>
          <a:lin ang="5400000"/>
        </a:grad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0" y="65187"/>
            <a:ext cx="8858280" cy="5078313"/>
          </a:xfrm>
          <a:prstGeom prst="rect">
            <a:avLst/>
          </a:prstGeom>
          <a:noFill/>
          <a:ln w="9525">
            <a:noFill/>
            <a:miter lim="800000"/>
            <a:headEnd/>
            <a:tailEnd/>
          </a:ln>
        </p:spPr>
        <p:txBody>
          <a:bodyPr wrap="square">
            <a:spAutoFit/>
          </a:bodyPr>
          <a:lstStyle/>
          <a:p>
            <a:pPr>
              <a:lnSpc>
                <a:spcPct val="150000"/>
              </a:lnSpc>
            </a:pPr>
            <a:r>
              <a:rPr lang="en-US" altLang="zh-CN" sz="3600" b="1" dirty="0">
                <a:solidFill>
                  <a:srgbClr val="FF0000"/>
                </a:solidFill>
                <a:latin typeface="宋体" pitchFamily="2" charset="-122"/>
              </a:rPr>
              <a:t>3</a:t>
            </a:r>
            <a:r>
              <a:rPr lang="zh-CN" altLang="en-US" sz="3600" b="1" dirty="0">
                <a:solidFill>
                  <a:srgbClr val="FF0000"/>
                </a:solidFill>
                <a:latin typeface="宋体" pitchFamily="2" charset="-122"/>
              </a:rPr>
              <a:t>．物象的作用</a:t>
            </a:r>
            <a:endParaRPr lang="zh-CN" altLang="en-US" sz="3600" dirty="0">
              <a:solidFill>
                <a:srgbClr val="FF0000"/>
              </a:solidFill>
              <a:latin typeface="宋体" pitchFamily="2" charset="-122"/>
            </a:endParaRPr>
          </a:p>
          <a:p>
            <a:pPr>
              <a:lnSpc>
                <a:spcPct val="150000"/>
              </a:lnSpc>
            </a:pPr>
            <a:r>
              <a:rPr lang="zh-CN" altLang="en-US" sz="3600" b="1" dirty="0">
                <a:latin typeface="宋体" pitchFamily="2" charset="-122"/>
              </a:rPr>
              <a:t>    如果小说中引入特别重要的物件，其作用不外乎</a:t>
            </a:r>
            <a:r>
              <a:rPr lang="zh-CN" altLang="en-US" sz="3600" b="1" dirty="0">
                <a:solidFill>
                  <a:srgbClr val="0033CC"/>
                </a:solidFill>
                <a:latin typeface="宋体" pitchFamily="2" charset="-122"/>
              </a:rPr>
              <a:t>突出主要人物的性格特点、揭示主题等</a:t>
            </a:r>
            <a:r>
              <a:rPr lang="zh-CN" altLang="en-US" sz="3600" b="1" dirty="0">
                <a:latin typeface="宋体" pitchFamily="2" charset="-122"/>
              </a:rPr>
              <a:t>。有时物件反复出现，串起了相关情节，从而成为了</a:t>
            </a:r>
            <a:r>
              <a:rPr lang="zh-CN" altLang="en-US" sz="3600" b="1" dirty="0">
                <a:solidFill>
                  <a:srgbClr val="0033CC"/>
                </a:solidFill>
                <a:latin typeface="宋体" pitchFamily="2" charset="-122"/>
              </a:rPr>
              <a:t>文章的线索</a:t>
            </a:r>
            <a:r>
              <a:rPr lang="zh-CN" altLang="en-US" sz="3600" b="1" dirty="0">
                <a:latin typeface="宋体" pitchFamily="2" charset="-122"/>
              </a:rPr>
              <a:t>，兼有</a:t>
            </a:r>
            <a:r>
              <a:rPr lang="zh-CN" altLang="en-US" sz="3600" b="1" dirty="0">
                <a:solidFill>
                  <a:srgbClr val="0033CC"/>
                </a:solidFill>
                <a:latin typeface="宋体" pitchFamily="2" charset="-122"/>
              </a:rPr>
              <a:t>使结构更加严谨</a:t>
            </a:r>
            <a:r>
              <a:rPr lang="zh-CN" altLang="en-US" sz="3600" b="1" dirty="0">
                <a:latin typeface="宋体" pitchFamily="2" charset="-122"/>
              </a:rPr>
              <a:t>的作用。</a:t>
            </a:r>
            <a:endParaRPr lang="zh-CN" altLang="en-US" sz="3600"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52226" name="文本框 96257"/>
          <p:cNvSpPr txBox="1">
            <a:spLocks noChangeArrowheads="1"/>
          </p:cNvSpPr>
          <p:nvPr/>
        </p:nvSpPr>
        <p:spPr bwMode="auto">
          <a:xfrm>
            <a:off x="0" y="0"/>
            <a:ext cx="9144000" cy="5853910"/>
          </a:xfrm>
          <a:prstGeom prst="rect">
            <a:avLst/>
          </a:prstGeom>
          <a:noFill/>
          <a:ln w="9525">
            <a:noFill/>
            <a:miter lim="800000"/>
            <a:headEnd/>
            <a:tailEnd/>
          </a:ln>
        </p:spPr>
        <p:txBody>
          <a:bodyPr>
            <a:spAutoFit/>
          </a:bodyPr>
          <a:lstStyle/>
          <a:p>
            <a:pPr>
              <a:lnSpc>
                <a:spcPct val="130000"/>
              </a:lnSpc>
            </a:pPr>
            <a:r>
              <a:rPr lang="zh-CN" altLang="en-US" sz="2800" b="1" dirty="0">
                <a:solidFill>
                  <a:srgbClr val="FF0000"/>
                </a:solidFill>
              </a:rPr>
              <a:t>探究题解题总结</a:t>
            </a:r>
            <a:r>
              <a:rPr lang="zh-CN" altLang="en-US" sz="2800" b="1" dirty="0"/>
              <a:t>：</a:t>
            </a:r>
          </a:p>
          <a:p>
            <a:pPr>
              <a:lnSpc>
                <a:spcPct val="130000"/>
              </a:lnSpc>
            </a:pPr>
            <a:r>
              <a:rPr lang="zh-CN" altLang="en-US" sz="2800" b="1" dirty="0"/>
              <a:t>      </a:t>
            </a:r>
            <a:r>
              <a:rPr lang="en-US" altLang="zh-CN" sz="2800" b="1" dirty="0"/>
              <a:t>①</a:t>
            </a:r>
            <a:r>
              <a:rPr lang="zh-CN" altLang="en-US" sz="2800" b="1" dirty="0"/>
              <a:t>从阅读文本中找准一个切入点，并结合文章内容及自己熟悉的材料作深入地分析与评价。</a:t>
            </a:r>
          </a:p>
          <a:p>
            <a:pPr>
              <a:lnSpc>
                <a:spcPct val="130000"/>
              </a:lnSpc>
            </a:pPr>
            <a:r>
              <a:rPr lang="zh-CN" altLang="en-US" sz="2800" b="1" dirty="0"/>
              <a:t>      </a:t>
            </a:r>
            <a:r>
              <a:rPr lang="en-US" altLang="zh-CN" sz="2800" b="1" dirty="0"/>
              <a:t>②</a:t>
            </a:r>
            <a:r>
              <a:rPr lang="zh-CN" altLang="en-US" sz="2800" b="1" dirty="0"/>
              <a:t>见解力求独到，读出不同，写出个性，张扬灵气；论点力求深刻，不要面面俱到，只求一点深入。</a:t>
            </a:r>
          </a:p>
          <a:p>
            <a:pPr>
              <a:lnSpc>
                <a:spcPct val="130000"/>
              </a:lnSpc>
            </a:pPr>
            <a:r>
              <a:rPr lang="zh-CN" altLang="en-US" sz="2800" b="1" dirty="0"/>
              <a:t>      </a:t>
            </a:r>
            <a:r>
              <a:rPr lang="en-US" altLang="zh-CN" sz="2800" b="1" dirty="0"/>
              <a:t>③</a:t>
            </a:r>
            <a:r>
              <a:rPr lang="zh-CN" altLang="en-US" sz="2800" b="1" dirty="0"/>
              <a:t>综合分析，不能只答抽象的要点，要结合文章提供的背景材料作适当地具体阐述，透过现象看本质。</a:t>
            </a:r>
          </a:p>
          <a:p>
            <a:pPr>
              <a:lnSpc>
                <a:spcPct val="130000"/>
              </a:lnSpc>
            </a:pPr>
            <a:r>
              <a:rPr lang="zh-CN" altLang="en-US" sz="2800" b="1" dirty="0"/>
              <a:t>     简言之，观点鲜明，紧扣文本，拓展合理，表述规范。</a:t>
            </a:r>
          </a:p>
          <a:p>
            <a:pPr>
              <a:lnSpc>
                <a:spcPct val="130000"/>
              </a:lnSpc>
            </a:pPr>
            <a:r>
              <a:rPr lang="zh-CN" altLang="en-US" sz="3200" b="1" dirty="0">
                <a:solidFill>
                  <a:srgbClr val="FF0000"/>
                </a:solidFill>
              </a:rPr>
              <a:t>      答题模式：观点</a:t>
            </a:r>
            <a:r>
              <a:rPr lang="en-US" altLang="zh-CN" sz="3200" b="1" dirty="0">
                <a:solidFill>
                  <a:srgbClr val="FF0000"/>
                </a:solidFill>
              </a:rPr>
              <a:t>+</a:t>
            </a:r>
            <a:r>
              <a:rPr lang="zh-CN" altLang="en-US" sz="3200" b="1" dirty="0">
                <a:solidFill>
                  <a:srgbClr val="FF0000"/>
                </a:solidFill>
              </a:rPr>
              <a:t>理由（来自文本）</a:t>
            </a:r>
          </a:p>
          <a:p>
            <a:pPr>
              <a:lnSpc>
                <a:spcPct val="130000"/>
              </a:lnSpc>
            </a:pPr>
            <a:endParaRPr lang="zh-CN" altLang="en-US" sz="3200" b="1" dirty="0">
              <a:solidFill>
                <a:srgbClr val="FF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53250" name="文本框 98305"/>
          <p:cNvSpPr txBox="1">
            <a:spLocks noChangeArrowheads="1"/>
          </p:cNvSpPr>
          <p:nvPr/>
        </p:nvSpPr>
        <p:spPr bwMode="auto">
          <a:xfrm>
            <a:off x="1403350" y="1707357"/>
            <a:ext cx="7740650" cy="1015663"/>
          </a:xfrm>
          <a:prstGeom prst="rect">
            <a:avLst/>
          </a:prstGeom>
          <a:noFill/>
          <a:ln w="9525">
            <a:noFill/>
            <a:miter lim="800000"/>
            <a:headEnd/>
            <a:tailEnd/>
          </a:ln>
        </p:spPr>
        <p:txBody>
          <a:bodyPr>
            <a:spAutoFit/>
          </a:bodyPr>
          <a:lstStyle/>
          <a:p>
            <a:r>
              <a:rPr lang="zh-CN" altLang="en-US" sz="6000" b="1">
                <a:solidFill>
                  <a:srgbClr val="FF0000"/>
                </a:solidFill>
              </a:rPr>
              <a:t>命题角度三：环境</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54274" name="TextBox 2"/>
          <p:cNvSpPr txBox="1">
            <a:spLocks noChangeArrowheads="1"/>
          </p:cNvSpPr>
          <p:nvPr/>
        </p:nvSpPr>
        <p:spPr bwMode="auto">
          <a:xfrm>
            <a:off x="214282" y="0"/>
            <a:ext cx="8604250" cy="4140557"/>
          </a:xfrm>
          <a:prstGeom prst="rect">
            <a:avLst/>
          </a:prstGeom>
          <a:noFill/>
          <a:ln w="9525">
            <a:noFill/>
            <a:miter lim="800000"/>
            <a:headEnd/>
            <a:tailEnd/>
          </a:ln>
        </p:spPr>
        <p:txBody>
          <a:bodyPr>
            <a:spAutoFit/>
          </a:bodyPr>
          <a:lstStyle/>
          <a:p>
            <a:pPr algn="ctr">
              <a:lnSpc>
                <a:spcPct val="120000"/>
              </a:lnSpc>
            </a:pPr>
            <a:r>
              <a:rPr lang="zh-CN" altLang="en-US" sz="4400" b="1" dirty="0">
                <a:solidFill>
                  <a:srgbClr val="FF0000"/>
                </a:solidFill>
                <a:latin typeface="宋体" pitchFamily="2" charset="-122"/>
              </a:rPr>
              <a:t>考查重点：</a:t>
            </a:r>
          </a:p>
          <a:p>
            <a:pPr>
              <a:lnSpc>
                <a:spcPct val="120000"/>
              </a:lnSpc>
            </a:pPr>
            <a:r>
              <a:rPr lang="zh-CN" altLang="en-US" sz="3200" b="1" dirty="0">
                <a:latin typeface="宋体" pitchFamily="2" charset="-122"/>
              </a:rPr>
              <a:t>    </a:t>
            </a:r>
            <a:r>
              <a:rPr lang="zh-CN" altLang="en-US" sz="3600" b="1" dirty="0">
                <a:latin typeface="宋体" pitchFamily="2" charset="-122"/>
              </a:rPr>
              <a:t>环境描写是小说阅读的重要考点之一。在考查时，又往往以自然环境作为重点，</a:t>
            </a:r>
            <a:r>
              <a:rPr lang="zh-CN" altLang="en-US" sz="3600" b="1" dirty="0">
                <a:solidFill>
                  <a:srgbClr val="FF0000"/>
                </a:solidFill>
                <a:latin typeface="宋体" pitchFamily="2" charset="-122"/>
              </a:rPr>
              <a:t>命题的重心有三：一是环境描写的特点，二是环境描写的方法，三是环境描写的作用。</a:t>
            </a:r>
            <a:r>
              <a:rPr lang="zh-CN" altLang="en-US" sz="3600" b="1" dirty="0">
                <a:solidFill>
                  <a:srgbClr val="0033CC"/>
                </a:solidFill>
                <a:latin typeface="宋体" pitchFamily="2" charset="-122"/>
              </a:rPr>
              <a:t>这三个命题重心往往以综合形式出现。</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55298" name="TextBox 1"/>
          <p:cNvSpPr txBox="1">
            <a:spLocks noChangeArrowheads="1"/>
          </p:cNvSpPr>
          <p:nvPr/>
        </p:nvSpPr>
        <p:spPr bwMode="auto">
          <a:xfrm>
            <a:off x="214282" y="0"/>
            <a:ext cx="8715436" cy="5262979"/>
          </a:xfrm>
          <a:prstGeom prst="rect">
            <a:avLst/>
          </a:prstGeom>
          <a:noFill/>
          <a:ln w="9525">
            <a:noFill/>
            <a:miter lim="800000"/>
            <a:headEnd/>
            <a:tailEnd/>
          </a:ln>
        </p:spPr>
        <p:txBody>
          <a:bodyPr wrap="square">
            <a:spAutoFit/>
          </a:bodyPr>
          <a:lstStyle/>
          <a:p>
            <a:pPr>
              <a:lnSpc>
                <a:spcPct val="150000"/>
              </a:lnSpc>
            </a:pPr>
            <a:r>
              <a:rPr lang="zh-CN" altLang="en-US" sz="3200" b="1" dirty="0">
                <a:solidFill>
                  <a:srgbClr val="FF0000"/>
                </a:solidFill>
                <a:latin typeface="宋体" pitchFamily="2" charset="-122"/>
              </a:rPr>
              <a:t>高考常见提问方式</a:t>
            </a:r>
          </a:p>
          <a:p>
            <a:pPr>
              <a:lnSpc>
                <a:spcPct val="150000"/>
              </a:lnSpc>
            </a:pPr>
            <a:r>
              <a:rPr lang="en-US" altLang="zh-CN" sz="3200" b="1" dirty="0">
                <a:latin typeface="宋体" pitchFamily="2" charset="-122"/>
              </a:rPr>
              <a:t>1</a:t>
            </a:r>
            <a:r>
              <a:rPr lang="zh-CN" altLang="en-US" sz="3200" b="1" dirty="0">
                <a:latin typeface="宋体" pitchFamily="2" charset="-122"/>
              </a:rPr>
              <a:t>．本文第</a:t>
            </a:r>
            <a:r>
              <a:rPr lang="en-US" altLang="zh-CN" sz="3200" b="1" dirty="0">
                <a:latin typeface="宋体" pitchFamily="2" charset="-122"/>
              </a:rPr>
              <a:t>×(</a:t>
            </a:r>
            <a:r>
              <a:rPr lang="zh-CN" altLang="en-US" sz="3200" b="1" dirty="0">
                <a:latin typeface="宋体" pitchFamily="2" charset="-122"/>
              </a:rPr>
              <a:t>多是文章的第一段或最后一段</a:t>
            </a:r>
            <a:r>
              <a:rPr lang="en-US" altLang="zh-CN" sz="3200" b="1" dirty="0">
                <a:latin typeface="宋体" pitchFamily="2" charset="-122"/>
              </a:rPr>
              <a:t>)</a:t>
            </a:r>
            <a:r>
              <a:rPr lang="zh-CN" altLang="en-US" sz="3200" b="1" dirty="0">
                <a:latin typeface="宋体" pitchFamily="2" charset="-122"/>
              </a:rPr>
              <a:t>段的景物描写有什么特点？有什么作用？</a:t>
            </a:r>
          </a:p>
          <a:p>
            <a:pPr>
              <a:lnSpc>
                <a:spcPct val="150000"/>
              </a:lnSpc>
            </a:pPr>
            <a:r>
              <a:rPr lang="en-US" altLang="zh-CN" sz="3200" b="1" dirty="0">
                <a:latin typeface="宋体" pitchFamily="2" charset="-122"/>
              </a:rPr>
              <a:t>2</a:t>
            </a:r>
            <a:r>
              <a:rPr lang="zh-CN" altLang="en-US" sz="3200" b="1" dirty="0">
                <a:latin typeface="宋体" pitchFamily="2" charset="-122"/>
              </a:rPr>
              <a:t>．本文多次出现对</a:t>
            </a:r>
            <a:r>
              <a:rPr lang="en-US" altLang="zh-CN" sz="3200" b="1" dirty="0">
                <a:latin typeface="宋体" pitchFamily="2" charset="-122"/>
              </a:rPr>
              <a:t>××</a:t>
            </a:r>
            <a:r>
              <a:rPr lang="zh-CN" altLang="en-US" sz="3200" b="1" dirty="0">
                <a:latin typeface="宋体" pitchFamily="2" charset="-122"/>
              </a:rPr>
              <a:t>的描写，请分析其在全文中的作用。</a:t>
            </a:r>
          </a:p>
          <a:p>
            <a:pPr>
              <a:lnSpc>
                <a:spcPct val="150000"/>
              </a:lnSpc>
            </a:pPr>
            <a:r>
              <a:rPr lang="en-US" altLang="zh-CN" sz="3200" b="1" dirty="0">
                <a:latin typeface="宋体" pitchFamily="2" charset="-122"/>
              </a:rPr>
              <a:t>3</a:t>
            </a:r>
            <a:r>
              <a:rPr lang="zh-CN" altLang="en-US" sz="3200" b="1" dirty="0">
                <a:latin typeface="宋体" pitchFamily="2" charset="-122"/>
              </a:rPr>
              <a:t>．请阅读第</a:t>
            </a:r>
            <a:r>
              <a:rPr lang="en-US" altLang="zh-CN" sz="3200" b="1" dirty="0">
                <a:latin typeface="宋体" pitchFamily="2" charset="-122"/>
              </a:rPr>
              <a:t>×</a:t>
            </a:r>
            <a:r>
              <a:rPr lang="zh-CN" altLang="en-US" sz="3200" b="1" dirty="0">
                <a:latin typeface="宋体" pitchFamily="2" charset="-122"/>
              </a:rPr>
              <a:t>段内容，试分析其景物描写的作用。</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0FFFB"/>
            </a:gs>
            <a:gs pos="74001">
              <a:srgbClr val="75FFDD"/>
            </a:gs>
            <a:gs pos="83000">
              <a:srgbClr val="75FFDD"/>
            </a:gs>
            <a:gs pos="100000">
              <a:srgbClr val="A3FFE8"/>
            </a:gs>
          </a:gsLst>
          <a:lin ang="5400000"/>
        </a:gradFill>
        <a:effectLst/>
      </p:bgPr>
    </p:bg>
    <p:spTree>
      <p:nvGrpSpPr>
        <p:cNvPr id="1" name=""/>
        <p:cNvGrpSpPr/>
        <p:nvPr/>
      </p:nvGrpSpPr>
      <p:grpSpPr>
        <a:xfrm>
          <a:off x="0" y="0"/>
          <a:ext cx="0" cy="0"/>
          <a:chOff x="0" y="0"/>
          <a:chExt cx="0" cy="0"/>
        </a:xfrm>
      </p:grpSpPr>
      <p:sp>
        <p:nvSpPr>
          <p:cNvPr id="56322" name="标题 102401"/>
          <p:cNvSpPr>
            <a:spLocks noGrp="1" noChangeArrowheads="1"/>
          </p:cNvSpPr>
          <p:nvPr>
            <p:ph type="title"/>
          </p:nvPr>
        </p:nvSpPr>
        <p:spPr>
          <a:xfrm>
            <a:off x="642910" y="0"/>
            <a:ext cx="7772400" cy="742950"/>
          </a:xfrm>
        </p:spPr>
        <p:txBody>
          <a:bodyPr/>
          <a:lstStyle/>
          <a:p>
            <a:pPr eaLnBrk="1" hangingPunct="1"/>
            <a:r>
              <a:rPr lang="zh-CN" altLang="en-US" b="1" dirty="0" smtClean="0"/>
              <a:t>解题步骤</a:t>
            </a:r>
          </a:p>
        </p:txBody>
      </p:sp>
      <p:sp>
        <p:nvSpPr>
          <p:cNvPr id="56323" name="文本框 102402"/>
          <p:cNvSpPr txBox="1">
            <a:spLocks noChangeArrowheads="1"/>
          </p:cNvSpPr>
          <p:nvPr/>
        </p:nvSpPr>
        <p:spPr bwMode="auto">
          <a:xfrm>
            <a:off x="250825" y="428610"/>
            <a:ext cx="8893175" cy="4832092"/>
          </a:xfrm>
          <a:prstGeom prst="rect">
            <a:avLst/>
          </a:prstGeom>
          <a:noFill/>
          <a:ln w="9525">
            <a:noFill/>
            <a:miter lim="800000"/>
            <a:headEnd/>
            <a:tailEnd/>
          </a:ln>
        </p:spPr>
        <p:txBody>
          <a:bodyPr>
            <a:spAutoFit/>
          </a:bodyPr>
          <a:lstStyle/>
          <a:p>
            <a:r>
              <a:rPr lang="zh-CN" altLang="en-US" sz="2800" b="1" dirty="0">
                <a:solidFill>
                  <a:srgbClr val="000000"/>
                </a:solidFill>
                <a:latin typeface="Times New Roman" pitchFamily="18" charset="0"/>
              </a:rPr>
              <a:t>（二）解题步骤：</a:t>
            </a:r>
          </a:p>
          <a:p>
            <a:r>
              <a:rPr lang="en-US" altLang="zh-CN" sz="2800" b="1" dirty="0">
                <a:solidFill>
                  <a:srgbClr val="000000"/>
                </a:solidFill>
                <a:latin typeface="Times New Roman" pitchFamily="18" charset="0"/>
              </a:rPr>
              <a:t>1</a:t>
            </a:r>
            <a:r>
              <a:rPr lang="zh-CN" altLang="en-US" sz="2800" b="1" dirty="0">
                <a:solidFill>
                  <a:srgbClr val="000000"/>
                </a:solidFill>
                <a:latin typeface="Times New Roman" pitchFamily="18" charset="0"/>
              </a:rPr>
              <a:t>、根据题干要求，分清描写的种类，是自然环境还是社会环境。</a:t>
            </a:r>
          </a:p>
          <a:p>
            <a:r>
              <a:rPr lang="en-US" altLang="zh-CN" sz="2800" b="1" dirty="0">
                <a:solidFill>
                  <a:srgbClr val="000000"/>
                </a:solidFill>
                <a:latin typeface="Times New Roman" pitchFamily="18" charset="0"/>
              </a:rPr>
              <a:t>2</a:t>
            </a:r>
            <a:r>
              <a:rPr lang="zh-CN" altLang="en-US" sz="2800" b="1" dirty="0">
                <a:solidFill>
                  <a:srgbClr val="000000"/>
                </a:solidFill>
                <a:latin typeface="Times New Roman" pitchFamily="18" charset="0"/>
              </a:rPr>
              <a:t>、找出环境描写的句段。自然环境语句好找，在找社会环境语句时需要关注人物活动的场所、人物与人物之间的关系、人物的身份、人物的对话、情节发展过程以及写作时间等。</a:t>
            </a:r>
          </a:p>
          <a:p>
            <a:r>
              <a:rPr lang="en-US" altLang="zh-CN" sz="2800" b="1" dirty="0">
                <a:solidFill>
                  <a:srgbClr val="000000"/>
                </a:solidFill>
                <a:latin typeface="Times New Roman" pitchFamily="18" charset="0"/>
              </a:rPr>
              <a:t>3</a:t>
            </a:r>
            <a:r>
              <a:rPr lang="zh-CN" altLang="en-US" sz="2800" b="1" dirty="0">
                <a:solidFill>
                  <a:srgbClr val="000000"/>
                </a:solidFill>
                <a:latin typeface="Times New Roman" pitchFamily="18" charset="0"/>
              </a:rPr>
              <a:t>、根据句段，重新组合画面并在脑海中再现画面，想象、品味画面的整体特色。</a:t>
            </a:r>
          </a:p>
          <a:p>
            <a:r>
              <a:rPr lang="en-US" altLang="zh-CN" sz="2800" b="1" dirty="0">
                <a:solidFill>
                  <a:srgbClr val="000000"/>
                </a:solidFill>
                <a:latin typeface="Times New Roman" pitchFamily="18" charset="0"/>
              </a:rPr>
              <a:t>4</a:t>
            </a:r>
            <a:r>
              <a:rPr lang="zh-CN" altLang="en-US" sz="2800" b="1" dirty="0">
                <a:solidFill>
                  <a:srgbClr val="000000"/>
                </a:solidFill>
                <a:latin typeface="Times New Roman" pitchFamily="18" charset="0"/>
              </a:rPr>
              <a:t>、具体分析所写环境的特点，用几个形容词概括环境的特点。</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30722" name="TextBox 2"/>
          <p:cNvSpPr txBox="1">
            <a:spLocks noChangeArrowheads="1"/>
          </p:cNvSpPr>
          <p:nvPr/>
        </p:nvSpPr>
        <p:spPr bwMode="auto">
          <a:xfrm>
            <a:off x="0" y="357172"/>
            <a:ext cx="9001156" cy="4154984"/>
          </a:xfrm>
          <a:prstGeom prst="rect">
            <a:avLst/>
          </a:prstGeom>
          <a:noFill/>
          <a:ln w="9525">
            <a:noFill/>
            <a:miter lim="800000"/>
            <a:headEnd/>
            <a:tailEnd/>
          </a:ln>
        </p:spPr>
        <p:txBody>
          <a:bodyPr wrap="square">
            <a:spAutoFit/>
          </a:bodyPr>
          <a:lstStyle/>
          <a:p>
            <a:r>
              <a:rPr lang="zh-CN" altLang="en-US" sz="3600" b="1" dirty="0">
                <a:solidFill>
                  <a:srgbClr val="FF0000"/>
                </a:solidFill>
                <a:latin typeface="宋体" pitchFamily="2" charset="-122"/>
              </a:rPr>
              <a:t>相关知识储备：</a:t>
            </a:r>
            <a:endParaRPr lang="zh-CN" altLang="en-US" sz="3600" dirty="0">
              <a:solidFill>
                <a:srgbClr val="FF0000"/>
              </a:solidFill>
              <a:latin typeface="宋体" pitchFamily="2" charset="-122"/>
            </a:endParaRPr>
          </a:p>
          <a:p>
            <a:r>
              <a:rPr lang="en-US" altLang="zh-CN" sz="3600" b="1" dirty="0">
                <a:solidFill>
                  <a:srgbClr val="FF0000"/>
                </a:solidFill>
                <a:latin typeface="宋体" pitchFamily="2" charset="-122"/>
              </a:rPr>
              <a:t>1</a:t>
            </a:r>
            <a:r>
              <a:rPr lang="zh-CN" altLang="en-US" sz="3600" b="1" dirty="0">
                <a:solidFill>
                  <a:srgbClr val="FF0000"/>
                </a:solidFill>
                <a:latin typeface="宋体" pitchFamily="2" charset="-122"/>
              </a:rPr>
              <a:t>．环境描写的</a:t>
            </a:r>
            <a:r>
              <a:rPr lang="zh-CN" altLang="en-US" sz="3600" b="1" dirty="0" smtClean="0">
                <a:solidFill>
                  <a:srgbClr val="FF0000"/>
                </a:solidFill>
                <a:latin typeface="宋体" pitchFamily="2" charset="-122"/>
              </a:rPr>
              <a:t>特点  </a:t>
            </a:r>
            <a:r>
              <a:rPr lang="en-US" altLang="zh-CN" sz="3600" b="1" dirty="0" smtClean="0">
                <a:solidFill>
                  <a:srgbClr val="FF0000"/>
                </a:solidFill>
                <a:latin typeface="宋体" pitchFamily="2" charset="-122"/>
              </a:rPr>
              <a:t>P18</a:t>
            </a:r>
            <a:endParaRPr lang="zh-CN" altLang="en-US" sz="3600" dirty="0">
              <a:solidFill>
                <a:srgbClr val="FF0000"/>
              </a:solidFill>
              <a:latin typeface="宋体" pitchFamily="2" charset="-122"/>
            </a:endParaRPr>
          </a:p>
          <a:p>
            <a:r>
              <a:rPr lang="zh-CN" altLang="en-US" sz="2400" b="1" dirty="0">
                <a:latin typeface="宋体" pitchFamily="2" charset="-122"/>
              </a:rPr>
              <a:t>    </a:t>
            </a:r>
            <a:r>
              <a:rPr lang="zh-CN" altLang="en-US" sz="3200" b="1" dirty="0">
                <a:latin typeface="宋体" pitchFamily="2" charset="-122"/>
              </a:rPr>
              <a:t>小说中环境描写的特点可以从以下方面来思考：</a:t>
            </a:r>
            <a:r>
              <a:rPr lang="en-US" altLang="zh-CN" sz="3200" b="1" dirty="0">
                <a:latin typeface="宋体" pitchFamily="2" charset="-122"/>
              </a:rPr>
              <a:t>①</a:t>
            </a:r>
            <a:r>
              <a:rPr lang="zh-CN" altLang="en-US" sz="3200" b="1" dirty="0">
                <a:latin typeface="宋体" pitchFamily="2" charset="-122"/>
              </a:rPr>
              <a:t>抓住特征，从形、声、色等方面来考虑景物特点；</a:t>
            </a:r>
            <a:r>
              <a:rPr lang="en-US" altLang="zh-CN" sz="3200" b="1" dirty="0">
                <a:latin typeface="宋体" pitchFamily="2" charset="-122"/>
              </a:rPr>
              <a:t>②</a:t>
            </a:r>
            <a:r>
              <a:rPr lang="zh-CN" altLang="en-US" sz="3200" b="1" dirty="0">
                <a:latin typeface="宋体" pitchFamily="2" charset="-122"/>
              </a:rPr>
              <a:t>调动视觉、听觉、嗅觉等多种感官来感知景物特点。</a:t>
            </a:r>
          </a:p>
          <a:p>
            <a:r>
              <a:rPr lang="zh-CN" altLang="en-US" sz="3200" b="1" dirty="0"/>
              <a:t>       景物的特点有：</a:t>
            </a:r>
            <a:r>
              <a:rPr lang="zh-CN" altLang="en-US" sz="3200" b="1" dirty="0">
                <a:solidFill>
                  <a:srgbClr val="FF0000"/>
                </a:solidFill>
              </a:rPr>
              <a:t>清逸、静谧、和平、安宁；热闹、生机；萧索、冷清、孤寂、沉闷</a:t>
            </a:r>
            <a:r>
              <a:rPr lang="zh-CN" altLang="en-US" sz="3200" b="1" dirty="0"/>
              <a:t>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xEl>
                                              <p:pRg st="2" end="2"/>
                                            </p:txEl>
                                          </p:spTgt>
                                        </p:tgtEl>
                                        <p:attrNameLst>
                                          <p:attrName>style.visibility</p:attrName>
                                        </p:attrNameLst>
                                      </p:cBhvr>
                                      <p:to>
                                        <p:strVal val="visible"/>
                                      </p:to>
                                    </p:set>
                                    <p:animEffect transition="in" filter="blinds(horizontal)">
                                      <p:cBhvr>
                                        <p:cTn id="7" dur="500"/>
                                        <p:tgtEl>
                                          <p:spTgt spid="3072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0722">
                                            <p:txEl>
                                              <p:pRg st="3" end="3"/>
                                            </p:txEl>
                                          </p:spTgt>
                                        </p:tgtEl>
                                        <p:attrNameLst>
                                          <p:attrName>style.visibility</p:attrName>
                                        </p:attrNameLst>
                                      </p:cBhvr>
                                      <p:to>
                                        <p:strVal val="visible"/>
                                      </p:to>
                                    </p:set>
                                    <p:animEffect transition="in" filter="blinds(horizontal)">
                                      <p:cBhvr>
                                        <p:cTn id="10" dur="500"/>
                                        <p:tgtEl>
                                          <p:spTgt spid="307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42844" y="0"/>
            <a:ext cx="8786874" cy="4653582"/>
          </a:xfrm>
          <a:prstGeom prst="rect">
            <a:avLst/>
          </a:prstGeom>
          <a:noFill/>
          <a:ln w="9525">
            <a:noFill/>
            <a:miter lim="800000"/>
            <a:headEnd/>
            <a:tailEnd/>
          </a:ln>
        </p:spPr>
        <p:txBody>
          <a:bodyPr wrap="square">
            <a:spAutoFit/>
          </a:bodyPr>
          <a:lstStyle/>
          <a:p>
            <a:pPr>
              <a:lnSpc>
                <a:spcPct val="130000"/>
              </a:lnSpc>
            </a:pPr>
            <a:r>
              <a:rPr lang="en-US" altLang="zh-CN" sz="3600" b="1" dirty="0">
                <a:solidFill>
                  <a:srgbClr val="FF0000"/>
                </a:solidFill>
                <a:latin typeface="黑体" pitchFamily="49" charset="-122"/>
                <a:ea typeface="黑体" pitchFamily="49" charset="-122"/>
              </a:rPr>
              <a:t>2</a:t>
            </a:r>
            <a:r>
              <a:rPr lang="zh-CN" altLang="en-US" sz="3600" b="1" dirty="0">
                <a:solidFill>
                  <a:srgbClr val="FF0000"/>
                </a:solidFill>
                <a:latin typeface="黑体" pitchFamily="49" charset="-122"/>
                <a:ea typeface="黑体" pitchFamily="49" charset="-122"/>
              </a:rPr>
              <a:t>．环境描写的手法</a:t>
            </a:r>
          </a:p>
          <a:p>
            <a:pPr>
              <a:lnSpc>
                <a:spcPct val="130000"/>
              </a:lnSpc>
            </a:pPr>
            <a:r>
              <a:rPr lang="zh-CN" altLang="en-US" sz="3200" b="1" dirty="0">
                <a:latin typeface="黑体" pitchFamily="49" charset="-122"/>
                <a:ea typeface="黑体" pitchFamily="49" charset="-122"/>
              </a:rPr>
              <a:t>    小说中环境描写手法可以从以下方面来思考：</a:t>
            </a:r>
            <a:r>
              <a:rPr lang="en-US" altLang="zh-CN" sz="3200" b="1" dirty="0">
                <a:solidFill>
                  <a:srgbClr val="0033CC"/>
                </a:solidFill>
                <a:latin typeface="黑体" pitchFamily="49" charset="-122"/>
                <a:ea typeface="黑体" pitchFamily="49" charset="-122"/>
              </a:rPr>
              <a:t>①</a:t>
            </a:r>
            <a:r>
              <a:rPr lang="zh-CN" altLang="en-US" sz="3200" b="1" dirty="0">
                <a:solidFill>
                  <a:srgbClr val="0033CC"/>
                </a:solidFill>
                <a:latin typeface="黑体" pitchFamily="49" charset="-122"/>
                <a:ea typeface="黑体" pitchFamily="49" charset="-122"/>
              </a:rPr>
              <a:t>从写景的层次和观察角度</a:t>
            </a:r>
            <a:r>
              <a:rPr lang="zh-CN" altLang="en-US" sz="3200" b="1" dirty="0">
                <a:latin typeface="黑体" pitchFamily="49" charset="-122"/>
                <a:ea typeface="黑体" pitchFamily="49" charset="-122"/>
              </a:rPr>
              <a:t>，</a:t>
            </a:r>
            <a:r>
              <a:rPr lang="zh-CN" altLang="en-US" sz="3200" b="1" dirty="0">
                <a:solidFill>
                  <a:srgbClr val="0033CC"/>
                </a:solidFill>
                <a:latin typeface="黑体" pitchFamily="49" charset="-122"/>
                <a:ea typeface="黑体" pitchFamily="49" charset="-122"/>
              </a:rPr>
              <a:t>如远景与近景，俯视与仰视等；</a:t>
            </a:r>
            <a:r>
              <a:rPr lang="en-US" altLang="zh-CN" sz="3200" b="1" dirty="0">
                <a:solidFill>
                  <a:srgbClr val="0033CC"/>
                </a:solidFill>
                <a:latin typeface="黑体" pitchFamily="49" charset="-122"/>
                <a:ea typeface="黑体" pitchFamily="49" charset="-122"/>
              </a:rPr>
              <a:t>②</a:t>
            </a:r>
            <a:r>
              <a:rPr lang="zh-CN" altLang="en-US" sz="3200" b="1" dirty="0">
                <a:solidFill>
                  <a:srgbClr val="0033CC"/>
                </a:solidFill>
                <a:latin typeface="黑体" pitchFamily="49" charset="-122"/>
                <a:ea typeface="黑体" pitchFamily="49" charset="-122"/>
              </a:rPr>
              <a:t>描写技巧：动静结合</a:t>
            </a:r>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以动衬静，以静衬动，起烘托作用，相得益彰</a:t>
            </a:r>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a:t>
            </a:r>
            <a:r>
              <a:rPr lang="zh-CN" altLang="en-US" sz="3200" b="1" dirty="0">
                <a:solidFill>
                  <a:srgbClr val="0033CC"/>
                </a:solidFill>
                <a:latin typeface="黑体" pitchFamily="49" charset="-122"/>
                <a:ea typeface="黑体" pitchFamily="49" charset="-122"/>
              </a:rPr>
              <a:t>虚实结合</a:t>
            </a:r>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实</a:t>
            </a:r>
            <a:r>
              <a:rPr lang="en-US" sz="3200" b="1" dirty="0">
                <a:latin typeface="黑体" pitchFamily="49" charset="-122"/>
                <a:ea typeface="黑体" pitchFamily="49" charset="-122"/>
              </a:rPr>
              <a:t>”</a:t>
            </a:r>
            <a:r>
              <a:rPr lang="zh-CN" altLang="en-US" sz="3200" b="1" dirty="0">
                <a:latin typeface="黑体" pitchFamily="49" charset="-122"/>
                <a:ea typeface="黑体" pitchFamily="49" charset="-122"/>
              </a:rPr>
              <a:t>指现实存在的事物。</a:t>
            </a:r>
            <a:r>
              <a:rPr lang="en-US" sz="3200" b="1" dirty="0">
                <a:latin typeface="黑体" pitchFamily="49" charset="-122"/>
                <a:ea typeface="黑体" pitchFamily="49" charset="-122"/>
              </a:rPr>
              <a:t>“</a:t>
            </a:r>
            <a:r>
              <a:rPr lang="zh-CN" altLang="en-US" sz="3200" b="1" dirty="0">
                <a:latin typeface="黑体" pitchFamily="49" charset="-122"/>
                <a:ea typeface="黑体" pitchFamily="49" charset="-122"/>
              </a:rPr>
              <a:t>虚</a:t>
            </a:r>
            <a:r>
              <a:rPr lang="en-US" sz="3200" b="1" dirty="0">
                <a:latin typeface="黑体" pitchFamily="49" charset="-122"/>
                <a:ea typeface="黑体" pitchFamily="49" charset="-122"/>
              </a:rPr>
              <a:t>”</a:t>
            </a:r>
            <a:r>
              <a:rPr lang="zh-CN" altLang="en-US" sz="3200" b="1" dirty="0">
                <a:latin typeface="黑体" pitchFamily="49" charset="-122"/>
                <a:ea typeface="黑体" pitchFamily="49" charset="-122"/>
              </a:rPr>
              <a:t>指作者的想象和联想</a:t>
            </a:r>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a:t>
            </a:r>
            <a:r>
              <a:rPr lang="zh-CN" altLang="en-US" sz="3200" b="1" dirty="0">
                <a:solidFill>
                  <a:srgbClr val="0033CC"/>
                </a:solidFill>
                <a:latin typeface="黑体" pitchFamily="49" charset="-122"/>
                <a:ea typeface="黑体" pitchFamily="49" charset="-122"/>
              </a:rPr>
              <a:t>正侧描写、细节描写</a:t>
            </a:r>
            <a:r>
              <a:rPr lang="zh-CN" altLang="en-US" sz="3200" b="1" dirty="0" smtClean="0">
                <a:solidFill>
                  <a:srgbClr val="0033CC"/>
                </a:solidFill>
                <a:latin typeface="黑体" pitchFamily="49" charset="-122"/>
                <a:ea typeface="黑体" pitchFamily="49" charset="-122"/>
              </a:rPr>
              <a:t>、</a:t>
            </a:r>
            <a:endParaRPr lang="zh-CN" altLang="en-US" sz="3200"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0"/>
            <a:ext cx="8715436" cy="4970720"/>
          </a:xfrm>
          <a:prstGeom prst="rect">
            <a:avLst/>
          </a:prstGeom>
        </p:spPr>
        <p:txBody>
          <a:bodyPr wrap="square">
            <a:spAutoFit/>
          </a:bodyPr>
          <a:lstStyle/>
          <a:p>
            <a:pPr>
              <a:lnSpc>
                <a:spcPct val="150000"/>
              </a:lnSpc>
            </a:pPr>
            <a:r>
              <a:rPr lang="zh-CN" altLang="en-US" sz="3600" b="1" dirty="0" smtClean="0">
                <a:solidFill>
                  <a:srgbClr val="0033CC"/>
                </a:solidFill>
                <a:latin typeface="宋体" pitchFamily="2" charset="-122"/>
              </a:rPr>
              <a:t>工笔</a:t>
            </a:r>
            <a:r>
              <a:rPr lang="en-US" altLang="zh-CN" sz="3600" b="1" dirty="0" smtClean="0">
                <a:latin typeface="宋体" pitchFamily="2" charset="-122"/>
              </a:rPr>
              <a:t>(</a:t>
            </a:r>
            <a:r>
              <a:rPr lang="zh-CN" altLang="en-US" sz="3600" b="1" dirty="0" smtClean="0">
                <a:latin typeface="宋体" pitchFamily="2" charset="-122"/>
              </a:rPr>
              <a:t>对对象多用笔墨做细致入微的刻画</a:t>
            </a:r>
            <a:r>
              <a:rPr lang="en-US" altLang="zh-CN" sz="3600" b="1" dirty="0" smtClean="0">
                <a:latin typeface="宋体" pitchFamily="2" charset="-122"/>
              </a:rPr>
              <a:t>)</a:t>
            </a:r>
            <a:r>
              <a:rPr lang="zh-CN" altLang="en-US" sz="3600" b="1" dirty="0" smtClean="0">
                <a:solidFill>
                  <a:srgbClr val="0033CC"/>
                </a:solidFill>
                <a:latin typeface="宋体" pitchFamily="2" charset="-122"/>
              </a:rPr>
              <a:t>和白描</a:t>
            </a:r>
            <a:r>
              <a:rPr lang="en-US" altLang="zh-CN" sz="3600" b="1" dirty="0" smtClean="0">
                <a:latin typeface="宋体" pitchFamily="2" charset="-122"/>
              </a:rPr>
              <a:t>(</a:t>
            </a:r>
            <a:r>
              <a:rPr lang="zh-CN" altLang="en-US" sz="3600" b="1" dirty="0" smtClean="0">
                <a:latin typeface="宋体" pitchFamily="2" charset="-122"/>
              </a:rPr>
              <a:t>不用浓丽的形容词和繁复的修辞语，也不精雕细刻，大加渲染，而是抓住描写对象的特征，用准确有力的笔触，简练的语言，寥寥数笔就写出活生生的形象来，表现出自己对事物的感受</a:t>
            </a:r>
            <a:r>
              <a:rPr lang="en-US" altLang="zh-CN" sz="3600" b="1" dirty="0" smtClean="0">
                <a:latin typeface="宋体" pitchFamily="2" charset="-122"/>
              </a:rPr>
              <a:t>)</a:t>
            </a:r>
            <a:r>
              <a:rPr lang="zh-CN" altLang="en-US" sz="3600" b="1" dirty="0" smtClean="0">
                <a:latin typeface="宋体" pitchFamily="2" charset="-122"/>
              </a:rPr>
              <a:t>等。</a:t>
            </a:r>
            <a:endParaRPr lang="zh-CN" altLang="en-US" sz="36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59394" name="矩形 105473"/>
          <p:cNvSpPr>
            <a:spLocks noChangeArrowheads="1" noChangeShapeType="1" noTextEdit="1"/>
          </p:cNvSpPr>
          <p:nvPr/>
        </p:nvSpPr>
        <p:spPr bwMode="auto">
          <a:xfrm>
            <a:off x="1403350" y="1329928"/>
            <a:ext cx="6383360" cy="1403747"/>
          </a:xfrm>
          <a:prstGeom prst="rect">
            <a:avLst/>
          </a:prstGeom>
        </p:spPr>
        <p:txBody>
          <a:bodyPr wrap="none" fromWordArt="1">
            <a:prstTxWarp prst="textPlain">
              <a:avLst>
                <a:gd name="adj" fmla="val 50000"/>
              </a:avLst>
            </a:prstTxWarp>
          </a:bodyPr>
          <a:lstStyle/>
          <a:p>
            <a:pPr algn="ctr"/>
            <a:r>
              <a:rPr lang="zh-CN" altLang="en-US" sz="40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a:ea typeface="黑体"/>
              </a:rPr>
              <a:t>环境描写的作用</a:t>
            </a:r>
          </a:p>
        </p:txBody>
      </p:sp>
      <p:sp>
        <p:nvSpPr>
          <p:cNvPr id="3" name="TextBox 2"/>
          <p:cNvSpPr txBox="1"/>
          <p:nvPr/>
        </p:nvSpPr>
        <p:spPr>
          <a:xfrm>
            <a:off x="2000232" y="3000378"/>
            <a:ext cx="5500726" cy="1200329"/>
          </a:xfrm>
          <a:prstGeom prst="rect">
            <a:avLst/>
          </a:prstGeom>
          <a:noFill/>
        </p:spPr>
        <p:txBody>
          <a:bodyPr wrap="square" rtlCol="0">
            <a:spAutoFit/>
          </a:bodyPr>
          <a:lstStyle/>
          <a:p>
            <a:r>
              <a:rPr lang="en-US" altLang="zh-CN" sz="7200" b="1" dirty="0" smtClean="0">
                <a:latin typeface="黑体" pitchFamily="49" charset="-122"/>
                <a:ea typeface="黑体" pitchFamily="49" charset="-122"/>
              </a:rPr>
              <a:t>P25</a:t>
            </a:r>
            <a:endParaRPr lang="zh-CN" altLang="en-US" sz="72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9458" name="标题 59393"/>
          <p:cNvSpPr>
            <a:spLocks noGrp="1" noChangeArrowheads="1"/>
          </p:cNvSpPr>
          <p:nvPr>
            <p:ph type="title"/>
          </p:nvPr>
        </p:nvSpPr>
        <p:spPr/>
        <p:txBody>
          <a:bodyPr/>
          <a:lstStyle/>
          <a:p>
            <a:pPr eaLnBrk="1" hangingPunct="1"/>
            <a:r>
              <a:rPr lang="zh-CN" altLang="en-US" sz="3600" b="1" smtClean="0">
                <a:solidFill>
                  <a:srgbClr val="FF0000"/>
                </a:solidFill>
                <a:ea typeface="黑体" pitchFamily="49" charset="-122"/>
              </a:rPr>
              <a:t>如何读懂小说</a:t>
            </a:r>
          </a:p>
        </p:txBody>
      </p:sp>
      <p:sp>
        <p:nvSpPr>
          <p:cNvPr id="19459" name="文本占位符 59394"/>
          <p:cNvSpPr>
            <a:spLocks noGrp="1" noChangeArrowheads="1"/>
          </p:cNvSpPr>
          <p:nvPr>
            <p:ph idx="1"/>
          </p:nvPr>
        </p:nvSpPr>
        <p:spPr>
          <a:xfrm>
            <a:off x="539750" y="951310"/>
            <a:ext cx="8229600" cy="3394472"/>
          </a:xfrm>
        </p:spPr>
        <p:txBody>
          <a:bodyPr/>
          <a:lstStyle/>
          <a:p>
            <a:pPr eaLnBrk="1" hangingPunct="1">
              <a:buFontTx/>
              <a:buNone/>
            </a:pPr>
            <a:r>
              <a:rPr lang="en-US" altLang="zh-CN" b="1" dirty="0" smtClean="0"/>
              <a:t>  </a:t>
            </a:r>
            <a:r>
              <a:rPr lang="zh-CN" altLang="en-US" sz="2800" b="1" dirty="0" smtClean="0"/>
              <a:t>小说的常识 </a:t>
            </a:r>
          </a:p>
          <a:p>
            <a:pPr eaLnBrk="1" hangingPunct="1"/>
            <a:endParaRPr lang="zh-CN" altLang="en-US" sz="2800" b="1" dirty="0" smtClean="0"/>
          </a:p>
        </p:txBody>
      </p:sp>
      <p:sp>
        <p:nvSpPr>
          <p:cNvPr id="19460" name="矩形 59395"/>
          <p:cNvSpPr>
            <a:spLocks noChangeArrowheads="1"/>
          </p:cNvSpPr>
          <p:nvPr/>
        </p:nvSpPr>
        <p:spPr bwMode="auto">
          <a:xfrm>
            <a:off x="250826" y="1632348"/>
            <a:ext cx="8893175" cy="2554545"/>
          </a:xfrm>
          <a:prstGeom prst="rect">
            <a:avLst/>
          </a:prstGeom>
          <a:noFill/>
          <a:ln w="9525">
            <a:noFill/>
            <a:miter lim="800000"/>
            <a:headEnd/>
            <a:tailEnd/>
          </a:ln>
        </p:spPr>
        <p:txBody>
          <a:bodyPr anchor="ctr">
            <a:spAutoFit/>
          </a:bodyPr>
          <a:lstStyle/>
          <a:p>
            <a:pPr eaLnBrk="0" hangingPunct="0"/>
            <a:r>
              <a:rPr lang="zh-CN" altLang="en-US" sz="4000" b="1"/>
              <a:t>（一）小说的概念</a:t>
            </a:r>
          </a:p>
          <a:p>
            <a:pPr eaLnBrk="0" hangingPunct="0"/>
            <a:r>
              <a:rPr lang="zh-CN" altLang="en-US" sz="4000" b="1"/>
              <a:t>小说是以塑造人物形象为中心，通过完整的故事情节和具体的环境描写，来反映现实生活的一种文学体裁。</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60418" name="TextBox 4"/>
          <p:cNvSpPr txBox="1">
            <a:spLocks noChangeArrowheads="1"/>
          </p:cNvSpPr>
          <p:nvPr/>
        </p:nvSpPr>
        <p:spPr bwMode="auto">
          <a:xfrm>
            <a:off x="1692275" y="1545432"/>
            <a:ext cx="6624638" cy="2308324"/>
          </a:xfrm>
          <a:prstGeom prst="rect">
            <a:avLst/>
          </a:prstGeom>
          <a:noFill/>
          <a:ln w="9525">
            <a:noFill/>
            <a:miter lim="800000"/>
            <a:headEnd/>
            <a:tailEnd/>
          </a:ln>
        </p:spPr>
        <p:txBody>
          <a:bodyPr>
            <a:spAutoFit/>
          </a:bodyPr>
          <a:lstStyle/>
          <a:p>
            <a:pPr>
              <a:lnSpc>
                <a:spcPct val="150000"/>
              </a:lnSpc>
            </a:pPr>
            <a:r>
              <a:rPr lang="zh-CN" altLang="en-US" sz="4800" b="1">
                <a:solidFill>
                  <a:srgbClr val="FF0000"/>
                </a:solidFill>
              </a:rPr>
              <a:t>一、明确作用</a:t>
            </a:r>
          </a:p>
          <a:p>
            <a:pPr>
              <a:lnSpc>
                <a:spcPct val="150000"/>
              </a:lnSpc>
            </a:pPr>
            <a:r>
              <a:rPr lang="zh-CN" altLang="en-US" sz="4800" b="1">
                <a:solidFill>
                  <a:srgbClr val="FF0000"/>
                </a:solidFill>
                <a:latin typeface="Calibri" pitchFamily="34" charset="0"/>
              </a:rPr>
              <a:t>二、规范答题</a:t>
            </a:r>
            <a:endParaRPr lang="zh-CN" altLang="en-US" sz="4800" b="1">
              <a:solidFill>
                <a:srgbClr val="FF0000"/>
              </a:solidFill>
            </a:endParaRPr>
          </a:p>
        </p:txBody>
      </p:sp>
      <p:sp>
        <p:nvSpPr>
          <p:cNvPr id="60419" name="文本框 106498"/>
          <p:cNvSpPr txBox="1">
            <a:spLocks noChangeArrowheads="1"/>
          </p:cNvSpPr>
          <p:nvPr/>
        </p:nvSpPr>
        <p:spPr bwMode="auto">
          <a:xfrm>
            <a:off x="323851" y="735807"/>
            <a:ext cx="5256213" cy="830997"/>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思路指引：</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pic>
        <p:nvPicPr>
          <p:cNvPr id="61442" name="Picture 2"/>
          <p:cNvPicPr>
            <a:picLocks noGrp="1" noChangeAspect="1" noChangeArrowheads="1"/>
          </p:cNvPicPr>
          <p:nvPr>
            <p:ph idx="1"/>
          </p:nvPr>
        </p:nvPicPr>
        <p:blipFill>
          <a:blip r:embed="rId2"/>
          <a:srcRect/>
          <a:stretch>
            <a:fillRect/>
          </a:stretch>
        </p:blipFill>
        <p:spPr>
          <a:xfrm>
            <a:off x="285720" y="0"/>
            <a:ext cx="8281988" cy="962025"/>
          </a:xfrm>
        </p:spPr>
      </p:pic>
      <p:pic>
        <p:nvPicPr>
          <p:cNvPr id="61443" name="Picture 3"/>
          <p:cNvPicPr>
            <a:picLocks noChangeAspect="1" noChangeArrowheads="1"/>
          </p:cNvPicPr>
          <p:nvPr/>
        </p:nvPicPr>
        <p:blipFill>
          <a:blip r:embed="rId3"/>
          <a:srcRect/>
          <a:stretch>
            <a:fillRect/>
          </a:stretch>
        </p:blipFill>
        <p:spPr bwMode="auto">
          <a:xfrm>
            <a:off x="357158" y="928676"/>
            <a:ext cx="8320116" cy="3357586"/>
          </a:xfrm>
          <a:prstGeom prst="rect">
            <a:avLst/>
          </a:prstGeom>
          <a:noFill/>
          <a:ln w="9525">
            <a:solidFill>
              <a:schemeClr val="bg2"/>
            </a:solidFill>
            <a:miter lim="800000"/>
            <a:headEnd/>
            <a:tailEnd/>
          </a:ln>
        </p:spPr>
      </p:pic>
      <p:sp>
        <p:nvSpPr>
          <p:cNvPr id="107524" name="文本框 107523"/>
          <p:cNvSpPr txBox="1"/>
          <p:nvPr/>
        </p:nvSpPr>
        <p:spPr>
          <a:xfrm>
            <a:off x="1643042" y="4357700"/>
            <a:ext cx="6500858" cy="707886"/>
          </a:xfrm>
          <a:prstGeom prst="rect">
            <a:avLst/>
          </a:prstGeom>
          <a:noFill/>
          <a:ln w="9525" cap="flat" cmpd="sng">
            <a:solidFill>
              <a:schemeClr val="bg2"/>
            </a:solidFill>
            <a:prstDash val="solid"/>
            <a:miter/>
            <a:headEnd type="none" w="med" len="med"/>
            <a:tailEnd type="none" w="med" len="med"/>
          </a:ln>
        </p:spPr>
        <p:txBody>
          <a:bodyPr wrap="square">
            <a:spAutoFit/>
          </a:bodyPr>
          <a:lstStyle/>
          <a:p>
            <a:pPr>
              <a:spcBef>
                <a:spcPct val="50000"/>
              </a:spcBef>
              <a:defRPr/>
            </a:pPr>
            <a:r>
              <a:rPr lang="zh-CN" altLang="en-US" sz="4000" b="1" noProof="1">
                <a:solidFill>
                  <a:srgbClr val="FF0000"/>
                </a:solidFill>
                <a:effectLst>
                  <a:outerShdw blurRad="38100" dist="38100" dir="2700000">
                    <a:srgbClr val="C0C0C0"/>
                  </a:outerShdw>
                </a:effectLst>
                <a:cs typeface="+mn-ea"/>
              </a:rPr>
              <a:t>暗示、深化主题思想</a:t>
            </a:r>
            <a:endParaRPr lang="zh-CN" altLang="en-US" sz="4000" b="1" noProof="1">
              <a:solidFill>
                <a:srgbClr val="FF0000"/>
              </a:solidFill>
              <a:effectLst>
                <a:outerShdw blurRad="38100" dist="38100" dir="2700000">
                  <a:srgbClr val="C0C0C0"/>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08547" name="文本框 108546"/>
          <p:cNvSpPr txBox="1"/>
          <p:nvPr/>
        </p:nvSpPr>
        <p:spPr>
          <a:xfrm>
            <a:off x="0" y="285734"/>
            <a:ext cx="1354217" cy="3929090"/>
          </a:xfrm>
          <a:prstGeom prst="rect">
            <a:avLst/>
          </a:prstGeom>
          <a:noFill/>
          <a:ln w="9525">
            <a:noFill/>
          </a:ln>
        </p:spPr>
        <p:txBody>
          <a:bodyPr vert="eaVert" wrap="square" lIns="0" rIns="0">
            <a:spAutoFit/>
          </a:bodyPr>
          <a:lstStyle/>
          <a:p>
            <a:pPr algn="ctr">
              <a:lnSpc>
                <a:spcPct val="200000"/>
              </a:lnSpc>
              <a:defRPr/>
            </a:pPr>
            <a:r>
              <a:rPr lang="zh-CN" altLang="en-US" sz="4400" b="1" noProof="1" smtClean="0">
                <a:solidFill>
                  <a:srgbClr val="FF0000"/>
                </a:solidFill>
                <a:cs typeface="+mn-ea"/>
              </a:rPr>
              <a:t>答题思路</a:t>
            </a:r>
            <a:endParaRPr lang="zh-CN" altLang="en-US" sz="4400" b="1" noProof="1">
              <a:solidFill>
                <a:srgbClr val="FF0000"/>
              </a:solidFill>
            </a:endParaRPr>
          </a:p>
        </p:txBody>
      </p:sp>
      <p:sp>
        <p:nvSpPr>
          <p:cNvPr id="108548" name="文本框 108547"/>
          <p:cNvSpPr txBox="1"/>
          <p:nvPr/>
        </p:nvSpPr>
        <p:spPr>
          <a:xfrm>
            <a:off x="1000100" y="357172"/>
            <a:ext cx="1689100" cy="584775"/>
          </a:xfrm>
          <a:prstGeom prst="rect">
            <a:avLst/>
          </a:prstGeom>
          <a:solidFill>
            <a:srgbClr val="99FF99"/>
          </a:solidFill>
          <a:ln w="9525" cap="flat" cmpd="sng">
            <a:solidFill>
              <a:srgbClr val="993300"/>
            </a:solidFill>
            <a:prstDash val="solid"/>
            <a:miter/>
            <a:headEnd type="none" w="med" len="med"/>
            <a:tailEnd type="none" w="med" len="med"/>
          </a:ln>
        </p:spPr>
        <p:txBody>
          <a:bodyPr>
            <a:spAutoFit/>
          </a:bodyPr>
          <a:lstStyle/>
          <a:p>
            <a:pPr algn="just">
              <a:buClr>
                <a:srgbClr val="000000"/>
              </a:buClr>
              <a:defRPr/>
            </a:pPr>
            <a:r>
              <a:rPr lang="en-US" altLang="zh-CN" sz="2400" noProof="1">
                <a:latin typeface="Times New Roman" panose="02020603050405020304" pitchFamily="18" charset="0"/>
                <a:cs typeface="+mn-ea"/>
              </a:rPr>
              <a:t> </a:t>
            </a:r>
            <a:r>
              <a:rPr lang="zh-CN" altLang="en-US" sz="3200" b="1" noProof="1">
                <a:effectLst>
                  <a:outerShdw blurRad="38100" dist="38100" dir="2700000">
                    <a:srgbClr val="FFFFFF"/>
                  </a:outerShdw>
                </a:effectLst>
                <a:latin typeface="Times New Roman" panose="02020603050405020304" pitchFamily="18" charset="0"/>
                <a:ea typeface="黑体" panose="02010609060101010101" pitchFamily="2" charset="-122"/>
                <a:cs typeface="+mn-ea"/>
              </a:rPr>
              <a:t>环  境</a:t>
            </a:r>
            <a:endParaRPr lang="zh-CN" altLang="en-US" sz="3200" b="1" noProof="1">
              <a:effectLst>
                <a:outerShdw blurRad="38100" dist="38100" dir="2700000">
                  <a:srgbClr val="FFFFFF"/>
                </a:outerShdw>
              </a:effectLst>
              <a:latin typeface="Times New Roman" panose="02020603050405020304" pitchFamily="18" charset="0"/>
              <a:ea typeface="黑体" panose="02010609060101010101" pitchFamily="2" charset="-122"/>
            </a:endParaRPr>
          </a:p>
        </p:txBody>
      </p:sp>
      <p:sp>
        <p:nvSpPr>
          <p:cNvPr id="62469" name="右箭头 108548"/>
          <p:cNvSpPr>
            <a:spLocks noChangeArrowheads="1"/>
          </p:cNvSpPr>
          <p:nvPr/>
        </p:nvSpPr>
        <p:spPr bwMode="auto">
          <a:xfrm rot="5381696" flipV="1">
            <a:off x="1521649" y="909377"/>
            <a:ext cx="319088" cy="503237"/>
          </a:xfrm>
          <a:prstGeom prst="rightArrow">
            <a:avLst>
              <a:gd name="adj1" fmla="val 50000"/>
              <a:gd name="adj2" fmla="val 25000"/>
            </a:avLst>
          </a:prstGeom>
          <a:solidFill>
            <a:srgbClr val="FFFFFF"/>
          </a:solidFill>
          <a:ln w="9525">
            <a:solidFill>
              <a:srgbClr val="000000"/>
            </a:solidFill>
            <a:miter lim="800000"/>
            <a:headEnd/>
            <a:tailEnd/>
          </a:ln>
        </p:spPr>
        <p:txBody>
          <a:bodyPr/>
          <a:lstStyle/>
          <a:p>
            <a:endParaRPr lang="zh-CN" altLang="en-US"/>
          </a:p>
        </p:txBody>
      </p:sp>
      <p:sp>
        <p:nvSpPr>
          <p:cNvPr id="108550" name="文本框 108549"/>
          <p:cNvSpPr txBox="1"/>
          <p:nvPr/>
        </p:nvSpPr>
        <p:spPr>
          <a:xfrm>
            <a:off x="1000100" y="2357436"/>
            <a:ext cx="1536700" cy="584775"/>
          </a:xfrm>
          <a:prstGeom prst="rect">
            <a:avLst/>
          </a:prstGeom>
          <a:solidFill>
            <a:schemeClr val="hlink"/>
          </a:solidFill>
          <a:ln w="9525" cap="flat" cmpd="sng">
            <a:solidFill>
              <a:srgbClr val="993300"/>
            </a:solidFill>
            <a:prstDash val="solid"/>
            <a:miter/>
            <a:headEnd type="none" w="med" len="med"/>
            <a:tailEnd type="none" w="med" len="med"/>
          </a:ln>
        </p:spPr>
        <p:txBody>
          <a:bodyPr>
            <a:spAutoFit/>
          </a:bodyPr>
          <a:lstStyle/>
          <a:p>
            <a:pPr algn="just">
              <a:buClr>
                <a:srgbClr val="000000"/>
              </a:buClr>
              <a:defRPr/>
            </a:pPr>
            <a:r>
              <a:rPr lang="zh-CN" altLang="en-US" sz="3200" b="1" noProof="1">
                <a:solidFill>
                  <a:srgbClr val="00B050"/>
                </a:solidFill>
                <a:effectLst>
                  <a:outerShdw blurRad="38100" dist="38100" dir="2700000">
                    <a:srgbClr val="000000"/>
                  </a:outerShdw>
                </a:effectLst>
                <a:latin typeface="Times New Roman" panose="02020603050405020304" pitchFamily="18" charset="0"/>
                <a:ea typeface="黑体" panose="02010609060101010101" pitchFamily="2" charset="-122"/>
                <a:cs typeface="+mn-ea"/>
              </a:rPr>
              <a:t>情  节</a:t>
            </a:r>
            <a:endParaRPr lang="zh-CN" altLang="en-US" sz="3200" b="1" noProof="1">
              <a:solidFill>
                <a:srgbClr val="00B050"/>
              </a:solidFill>
              <a:effectLst>
                <a:outerShdw blurRad="38100" dist="38100" dir="2700000">
                  <a:srgbClr val="000000"/>
                </a:outerShdw>
              </a:effectLst>
              <a:latin typeface="Times New Roman" panose="02020603050405020304" pitchFamily="18" charset="0"/>
              <a:ea typeface="黑体" panose="02010609060101010101" pitchFamily="2" charset="-122"/>
            </a:endParaRPr>
          </a:p>
        </p:txBody>
      </p:sp>
      <p:sp>
        <p:nvSpPr>
          <p:cNvPr id="62471" name="右箭头 108550"/>
          <p:cNvSpPr>
            <a:spLocks noChangeArrowheads="1"/>
          </p:cNvSpPr>
          <p:nvPr/>
        </p:nvSpPr>
        <p:spPr bwMode="auto">
          <a:xfrm rot="5381696" flipV="1">
            <a:off x="1521648" y="1909509"/>
            <a:ext cx="319088" cy="503237"/>
          </a:xfrm>
          <a:prstGeom prst="rightArrow">
            <a:avLst>
              <a:gd name="adj1" fmla="val 50000"/>
              <a:gd name="adj2" fmla="val 25000"/>
            </a:avLst>
          </a:prstGeom>
          <a:solidFill>
            <a:srgbClr val="FFFFFF"/>
          </a:solidFill>
          <a:ln w="9525">
            <a:solidFill>
              <a:srgbClr val="000000"/>
            </a:solidFill>
            <a:miter lim="800000"/>
            <a:headEnd/>
            <a:tailEnd/>
          </a:ln>
        </p:spPr>
        <p:txBody>
          <a:bodyPr/>
          <a:lstStyle/>
          <a:p>
            <a:endParaRPr lang="zh-CN" altLang="en-US"/>
          </a:p>
        </p:txBody>
      </p:sp>
      <p:sp>
        <p:nvSpPr>
          <p:cNvPr id="108552" name="文本框 108551"/>
          <p:cNvSpPr txBox="1"/>
          <p:nvPr/>
        </p:nvSpPr>
        <p:spPr>
          <a:xfrm>
            <a:off x="1000100" y="1357304"/>
            <a:ext cx="1612900" cy="584775"/>
          </a:xfrm>
          <a:prstGeom prst="rect">
            <a:avLst/>
          </a:prstGeom>
          <a:solidFill>
            <a:schemeClr val="hlink"/>
          </a:solidFill>
          <a:ln w="9525" cap="flat" cmpd="sng">
            <a:solidFill>
              <a:srgbClr val="993300"/>
            </a:solidFill>
            <a:prstDash val="solid"/>
            <a:miter/>
            <a:headEnd type="none" w="med" len="med"/>
            <a:tailEnd type="none" w="med" len="med"/>
          </a:ln>
        </p:spPr>
        <p:txBody>
          <a:bodyPr>
            <a:spAutoFit/>
          </a:bodyPr>
          <a:lstStyle/>
          <a:p>
            <a:pPr algn="just">
              <a:buClr>
                <a:srgbClr val="000000"/>
              </a:buClr>
              <a:defRPr/>
            </a:pPr>
            <a:r>
              <a:rPr lang="zh-CN" altLang="en-US" sz="3200" b="1" noProof="1">
                <a:solidFill>
                  <a:schemeClr val="bg1"/>
                </a:solidFill>
                <a:effectLst>
                  <a:outerShdw blurRad="38100" dist="38100" dir="2700000">
                    <a:srgbClr val="000000"/>
                  </a:outerShdw>
                </a:effectLst>
                <a:latin typeface="Times New Roman" panose="02020603050405020304" pitchFamily="18" charset="0"/>
                <a:ea typeface="黑体" panose="02010609060101010101" pitchFamily="2" charset="-122"/>
                <a:cs typeface="+mn-ea"/>
              </a:rPr>
              <a:t>人  物</a:t>
            </a:r>
            <a:endParaRPr lang="zh-CN" altLang="en-US" sz="3200" b="1" noProof="1">
              <a:solidFill>
                <a:schemeClr val="bg1"/>
              </a:solidFill>
              <a:effectLst>
                <a:outerShdw blurRad="38100" dist="38100" dir="2700000">
                  <a:srgbClr val="000000"/>
                </a:outerShdw>
              </a:effectLst>
              <a:latin typeface="Times New Roman" panose="02020603050405020304" pitchFamily="18" charset="0"/>
              <a:ea typeface="黑体" panose="02010609060101010101" pitchFamily="2" charset="-122"/>
            </a:endParaRPr>
          </a:p>
        </p:txBody>
      </p:sp>
      <p:sp>
        <p:nvSpPr>
          <p:cNvPr id="62473" name="右箭头 108552"/>
          <p:cNvSpPr>
            <a:spLocks noChangeArrowheads="1"/>
          </p:cNvSpPr>
          <p:nvPr/>
        </p:nvSpPr>
        <p:spPr bwMode="auto">
          <a:xfrm rot="5381696" flipV="1">
            <a:off x="1521648" y="2909640"/>
            <a:ext cx="319088" cy="503237"/>
          </a:xfrm>
          <a:prstGeom prst="rightArrow">
            <a:avLst>
              <a:gd name="adj1" fmla="val 50000"/>
              <a:gd name="adj2" fmla="val 25000"/>
            </a:avLst>
          </a:prstGeom>
          <a:solidFill>
            <a:srgbClr val="FFFFFF"/>
          </a:solidFill>
          <a:ln w="9525">
            <a:solidFill>
              <a:srgbClr val="000000"/>
            </a:solidFill>
            <a:miter lim="800000"/>
            <a:headEnd/>
            <a:tailEnd/>
          </a:ln>
        </p:spPr>
        <p:txBody>
          <a:bodyPr/>
          <a:lstStyle/>
          <a:p>
            <a:endParaRPr lang="zh-CN" altLang="en-US"/>
          </a:p>
        </p:txBody>
      </p:sp>
      <p:sp>
        <p:nvSpPr>
          <p:cNvPr id="108554" name="文本框 108553"/>
          <p:cNvSpPr txBox="1"/>
          <p:nvPr/>
        </p:nvSpPr>
        <p:spPr>
          <a:xfrm>
            <a:off x="1000100" y="3429006"/>
            <a:ext cx="1612900" cy="584775"/>
          </a:xfrm>
          <a:prstGeom prst="rect">
            <a:avLst/>
          </a:prstGeom>
          <a:solidFill>
            <a:schemeClr val="hlink"/>
          </a:solidFill>
          <a:ln w="9525" cap="flat" cmpd="sng">
            <a:solidFill>
              <a:srgbClr val="993300"/>
            </a:solidFill>
            <a:prstDash val="solid"/>
            <a:miter/>
            <a:headEnd type="none" w="med" len="med"/>
            <a:tailEnd type="none" w="med" len="med"/>
          </a:ln>
        </p:spPr>
        <p:txBody>
          <a:bodyPr>
            <a:spAutoFit/>
          </a:bodyPr>
          <a:lstStyle/>
          <a:p>
            <a:pPr algn="just">
              <a:buClr>
                <a:srgbClr val="000000"/>
              </a:buClr>
              <a:defRPr/>
            </a:pPr>
            <a:r>
              <a:rPr lang="zh-CN" altLang="en-US" sz="3200" b="1" noProof="1">
                <a:solidFill>
                  <a:schemeClr val="bg1"/>
                </a:solidFill>
                <a:effectLst>
                  <a:outerShdw blurRad="38100" dist="38100" dir="2700000">
                    <a:srgbClr val="000000"/>
                  </a:outerShdw>
                </a:effectLst>
                <a:latin typeface="Times New Roman" panose="02020603050405020304" pitchFamily="18" charset="0"/>
                <a:ea typeface="黑体" panose="02010609060101010101" pitchFamily="2" charset="-122"/>
                <a:cs typeface="+mn-ea"/>
              </a:rPr>
              <a:t>主  题</a:t>
            </a:r>
            <a:endParaRPr lang="zh-CN" altLang="en-US" sz="3200" b="1" noProof="1">
              <a:solidFill>
                <a:schemeClr val="bg1"/>
              </a:solidFill>
              <a:effectLst>
                <a:outerShdw blurRad="38100" dist="38100" dir="2700000">
                  <a:srgbClr val="000000"/>
                </a:outerShdw>
              </a:effectLst>
              <a:latin typeface="Times New Roman" panose="02020603050405020304" pitchFamily="18" charset="0"/>
              <a:ea typeface="黑体" panose="02010609060101010101" pitchFamily="2" charset="-122"/>
            </a:endParaRPr>
          </a:p>
        </p:txBody>
      </p:sp>
      <p:sp>
        <p:nvSpPr>
          <p:cNvPr id="108555" name="文本框 108554"/>
          <p:cNvSpPr txBox="1">
            <a:spLocks noChangeArrowheads="1"/>
          </p:cNvSpPr>
          <p:nvPr/>
        </p:nvSpPr>
        <p:spPr bwMode="auto">
          <a:xfrm>
            <a:off x="2714612" y="357172"/>
            <a:ext cx="6429388" cy="4524315"/>
          </a:xfrm>
          <a:prstGeom prst="rect">
            <a:avLst/>
          </a:prstGeom>
          <a:solidFill>
            <a:srgbClr val="FFFFCC"/>
          </a:solidFill>
          <a:ln w="9525">
            <a:noFill/>
            <a:miter lim="800000"/>
            <a:headEnd/>
            <a:tailEnd/>
          </a:ln>
        </p:spPr>
        <p:txBody>
          <a:bodyPr wrap="square">
            <a:spAutoFit/>
          </a:bodyPr>
          <a:lstStyle/>
          <a:p>
            <a:r>
              <a:rPr lang="zh-CN" altLang="en-US" sz="3200" b="1" dirty="0">
                <a:solidFill>
                  <a:srgbClr val="0000FF"/>
                </a:solidFill>
                <a:latin typeface="黑体" pitchFamily="49" charset="-122"/>
                <a:ea typeface="黑体" pitchFamily="49" charset="-122"/>
              </a:rPr>
              <a:t>描写了</a:t>
            </a:r>
            <a:r>
              <a:rPr lang="en-US" altLang="zh-CN" sz="3200" b="1" dirty="0">
                <a:solidFill>
                  <a:srgbClr val="0000FF"/>
                </a:solidFill>
                <a:latin typeface="黑体" pitchFamily="49" charset="-122"/>
                <a:ea typeface="黑体" pitchFamily="49" charset="-122"/>
              </a:rPr>
              <a:t>……</a:t>
            </a:r>
            <a:r>
              <a:rPr lang="zh-CN" altLang="en-US" sz="3200" b="1" dirty="0">
                <a:solidFill>
                  <a:srgbClr val="0000FF"/>
                </a:solidFill>
                <a:latin typeface="黑体" pitchFamily="49" charset="-122"/>
                <a:ea typeface="黑体" pitchFamily="49" charset="-122"/>
              </a:rPr>
              <a:t>景，渲染了</a:t>
            </a:r>
            <a:r>
              <a:rPr lang="en-US" altLang="zh-CN" sz="3200" b="1" dirty="0">
                <a:solidFill>
                  <a:srgbClr val="0000FF"/>
                </a:solidFill>
                <a:latin typeface="黑体" pitchFamily="49" charset="-122"/>
                <a:ea typeface="黑体" pitchFamily="49" charset="-122"/>
              </a:rPr>
              <a:t>……</a:t>
            </a:r>
            <a:r>
              <a:rPr lang="zh-CN" altLang="en-US" sz="3200" b="1" dirty="0">
                <a:solidFill>
                  <a:srgbClr val="0000FF"/>
                </a:solidFill>
                <a:latin typeface="黑体" pitchFamily="49" charset="-122"/>
                <a:ea typeface="黑体" pitchFamily="49" charset="-122"/>
              </a:rPr>
              <a:t>气氛  </a:t>
            </a:r>
            <a:r>
              <a:rPr lang="zh-CN" altLang="en-US" sz="3200" b="1" dirty="0">
                <a:solidFill>
                  <a:srgbClr val="FF0000"/>
                </a:solidFill>
                <a:latin typeface="黑体" pitchFamily="49" charset="-122"/>
                <a:ea typeface="黑体" pitchFamily="49" charset="-122"/>
              </a:rPr>
              <a:t>（环境本身）</a:t>
            </a:r>
          </a:p>
          <a:p>
            <a:r>
              <a:rPr lang="zh-CN" altLang="en-US" sz="3200" b="1" dirty="0" smtClean="0">
                <a:solidFill>
                  <a:srgbClr val="0000FF"/>
                </a:solidFill>
                <a:latin typeface="黑体" pitchFamily="49" charset="-122"/>
                <a:ea typeface="黑体" pitchFamily="49" charset="-122"/>
              </a:rPr>
              <a:t>烘托感情</a:t>
            </a:r>
            <a:r>
              <a:rPr lang="en-US" altLang="zh-CN" sz="3200" b="1" dirty="0" smtClean="0">
                <a:solidFill>
                  <a:srgbClr val="0000FF"/>
                </a:solidFill>
                <a:latin typeface="黑体" pitchFamily="49" charset="-122"/>
                <a:ea typeface="黑体" pitchFamily="49" charset="-122"/>
              </a:rPr>
              <a:t>,</a:t>
            </a:r>
            <a:r>
              <a:rPr lang="zh-CN" altLang="en-US" sz="3200" b="1" dirty="0" smtClean="0">
                <a:solidFill>
                  <a:srgbClr val="0000FF"/>
                </a:solidFill>
                <a:latin typeface="黑体" pitchFamily="49" charset="-122"/>
                <a:ea typeface="黑体" pitchFamily="49" charset="-122"/>
              </a:rPr>
              <a:t>表现性格；        </a:t>
            </a:r>
          </a:p>
          <a:p>
            <a:r>
              <a:rPr lang="zh-CN" altLang="en-US" sz="3200" b="1" dirty="0" smtClean="0">
                <a:solidFill>
                  <a:srgbClr val="FF0000"/>
                </a:solidFill>
                <a:latin typeface="黑体" pitchFamily="49" charset="-122"/>
                <a:ea typeface="黑体" pitchFamily="49" charset="-122"/>
              </a:rPr>
              <a:t>（指向人物）</a:t>
            </a:r>
            <a:r>
              <a:rPr lang="zh-CN" altLang="en-US" sz="3200" b="1" dirty="0" smtClean="0">
                <a:solidFill>
                  <a:srgbClr val="0000FF"/>
                </a:solidFill>
                <a:latin typeface="黑体" pitchFamily="49" charset="-122"/>
                <a:ea typeface="黑体" pitchFamily="49" charset="-122"/>
              </a:rPr>
              <a:t>        </a:t>
            </a:r>
          </a:p>
          <a:p>
            <a:r>
              <a:rPr lang="zh-CN" altLang="en-US" sz="3200" b="1" dirty="0" smtClean="0">
                <a:solidFill>
                  <a:srgbClr val="0000FF"/>
                </a:solidFill>
                <a:latin typeface="黑体" pitchFamily="49" charset="-122"/>
                <a:ea typeface="黑体" pitchFamily="49" charset="-122"/>
              </a:rPr>
              <a:t>推动</a:t>
            </a:r>
            <a:r>
              <a:rPr lang="zh-CN" altLang="en-US" sz="3200" b="1" dirty="0">
                <a:solidFill>
                  <a:srgbClr val="0000FF"/>
                </a:solidFill>
                <a:latin typeface="黑体" pitchFamily="49" charset="-122"/>
                <a:ea typeface="黑体" pitchFamily="49" charset="-122"/>
              </a:rPr>
              <a:t>情节发展，为</a:t>
            </a:r>
            <a:r>
              <a:rPr lang="en-US" altLang="zh-CN" sz="3200" b="1" dirty="0">
                <a:solidFill>
                  <a:srgbClr val="0000FF"/>
                </a:solidFill>
                <a:latin typeface="黑体" pitchFamily="49" charset="-122"/>
                <a:ea typeface="黑体" pitchFamily="49" charset="-122"/>
              </a:rPr>
              <a:t>……</a:t>
            </a:r>
            <a:r>
              <a:rPr lang="zh-CN" altLang="en-US" sz="3200" b="1" dirty="0">
                <a:solidFill>
                  <a:srgbClr val="0000FF"/>
                </a:solidFill>
                <a:latin typeface="黑体" pitchFamily="49" charset="-122"/>
                <a:ea typeface="黑体" pitchFamily="49" charset="-122"/>
              </a:rPr>
              <a:t>做铺垫 </a:t>
            </a:r>
          </a:p>
          <a:p>
            <a:r>
              <a:rPr lang="zh-CN" altLang="en-US" sz="3200" b="1" dirty="0">
                <a:solidFill>
                  <a:srgbClr val="FF0000"/>
                </a:solidFill>
                <a:latin typeface="黑体" pitchFamily="49" charset="-122"/>
                <a:ea typeface="黑体" pitchFamily="49" charset="-122"/>
              </a:rPr>
              <a:t>（指向情节）</a:t>
            </a:r>
          </a:p>
          <a:p>
            <a:r>
              <a:rPr lang="zh-CN" altLang="en-US" sz="3200" b="1" dirty="0" smtClean="0">
                <a:solidFill>
                  <a:srgbClr val="0000FF"/>
                </a:solidFill>
                <a:latin typeface="黑体" pitchFamily="49" charset="-122"/>
                <a:ea typeface="黑体" pitchFamily="49" charset="-122"/>
              </a:rPr>
              <a:t>暗示或揭示</a:t>
            </a:r>
            <a:r>
              <a:rPr lang="en-US" altLang="zh-CN" sz="3200" b="1" dirty="0" smtClean="0">
                <a:solidFill>
                  <a:srgbClr val="0000FF"/>
                </a:solidFill>
                <a:latin typeface="黑体" pitchFamily="49" charset="-122"/>
                <a:ea typeface="黑体" pitchFamily="49" charset="-122"/>
              </a:rPr>
              <a:t>……</a:t>
            </a:r>
            <a:r>
              <a:rPr lang="zh-CN" altLang="en-US" sz="3200" b="1" dirty="0">
                <a:solidFill>
                  <a:srgbClr val="0000FF"/>
                </a:solidFill>
                <a:latin typeface="黑体" pitchFamily="49" charset="-122"/>
                <a:ea typeface="黑体" pitchFamily="49" charset="-122"/>
              </a:rPr>
              <a:t>主题 </a:t>
            </a:r>
            <a:r>
              <a:rPr lang="zh-CN" altLang="en-US" sz="3200" b="1" dirty="0" smtClean="0">
                <a:solidFill>
                  <a:srgbClr val="0000FF"/>
                </a:solidFill>
                <a:latin typeface="黑体" pitchFamily="49" charset="-122"/>
                <a:ea typeface="黑体" pitchFamily="49" charset="-122"/>
              </a:rPr>
              <a:t> 深化主题    </a:t>
            </a:r>
            <a:r>
              <a:rPr lang="zh-CN" altLang="en-US" sz="3200" b="1" dirty="0">
                <a:solidFill>
                  <a:srgbClr val="FF0000"/>
                </a:solidFill>
                <a:latin typeface="黑体" pitchFamily="49" charset="-122"/>
                <a:ea typeface="黑体" pitchFamily="49" charset="-122"/>
              </a:rPr>
              <a:t>（指向主题）</a:t>
            </a:r>
          </a:p>
          <a:p>
            <a:r>
              <a:rPr lang="zh-CN" altLang="en-US" sz="3200" b="1" dirty="0">
                <a:solidFill>
                  <a:srgbClr val="FF0000"/>
                </a:solidFill>
                <a:latin typeface="黑体" pitchFamily="49" charset="-122"/>
                <a:ea typeface="黑体" pitchFamily="49" charset="-122"/>
              </a:rPr>
              <a:t>然后根据题目要求，结合文章作答。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box(in)">
                                      <p:cBhvr>
                                        <p:cTn id="7" dur="500"/>
                                        <p:tgtEl>
                                          <p:spTgt spid="108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63490" name="文本框 109569"/>
          <p:cNvSpPr txBox="1">
            <a:spLocks noChangeArrowheads="1"/>
          </p:cNvSpPr>
          <p:nvPr/>
        </p:nvSpPr>
        <p:spPr bwMode="auto">
          <a:xfrm>
            <a:off x="879475" y="1225154"/>
            <a:ext cx="184731" cy="369332"/>
          </a:xfrm>
          <a:prstGeom prst="rect">
            <a:avLst/>
          </a:prstGeom>
          <a:noFill/>
          <a:ln w="9525">
            <a:noFill/>
            <a:miter lim="800000"/>
            <a:headEnd/>
            <a:tailEnd/>
          </a:ln>
        </p:spPr>
        <p:txBody>
          <a:bodyPr wrap="none">
            <a:spAutoFit/>
          </a:bodyPr>
          <a:lstStyle/>
          <a:p>
            <a:endParaRPr lang="zh-CN" altLang="en-US"/>
          </a:p>
        </p:txBody>
      </p:sp>
      <p:sp>
        <p:nvSpPr>
          <p:cNvPr id="63491" name="文本框 109570"/>
          <p:cNvSpPr txBox="1">
            <a:spLocks noChangeArrowheads="1"/>
          </p:cNvSpPr>
          <p:nvPr/>
        </p:nvSpPr>
        <p:spPr bwMode="auto">
          <a:xfrm>
            <a:off x="971550" y="2950369"/>
            <a:ext cx="1296988" cy="369332"/>
          </a:xfrm>
          <a:prstGeom prst="rect">
            <a:avLst/>
          </a:prstGeom>
          <a:noFill/>
          <a:ln w="9525">
            <a:noFill/>
            <a:miter lim="800000"/>
            <a:headEnd/>
            <a:tailEnd/>
          </a:ln>
        </p:spPr>
        <p:txBody>
          <a:bodyPr>
            <a:spAutoFit/>
          </a:bodyPr>
          <a:lstStyle/>
          <a:p>
            <a:endParaRPr lang="zh-CN" altLang="en-US"/>
          </a:p>
        </p:txBody>
      </p:sp>
      <p:sp>
        <p:nvSpPr>
          <p:cNvPr id="63492" name="文本框 109571"/>
          <p:cNvSpPr txBox="1">
            <a:spLocks noChangeArrowheads="1"/>
          </p:cNvSpPr>
          <p:nvPr/>
        </p:nvSpPr>
        <p:spPr bwMode="auto">
          <a:xfrm>
            <a:off x="142876" y="250032"/>
            <a:ext cx="9001125" cy="1477328"/>
          </a:xfrm>
          <a:prstGeom prst="rect">
            <a:avLst/>
          </a:prstGeom>
          <a:noFill/>
          <a:ln w="9525">
            <a:noFill/>
            <a:miter lim="800000"/>
            <a:headEnd/>
            <a:tailEnd/>
          </a:ln>
        </p:spPr>
        <p:txBody>
          <a:bodyPr>
            <a:spAutoFit/>
          </a:bodyPr>
          <a:lstStyle/>
          <a:p>
            <a:pPr>
              <a:lnSpc>
                <a:spcPct val="150000"/>
              </a:lnSpc>
            </a:pPr>
            <a:r>
              <a:rPr lang="zh-CN" altLang="en-US" sz="3200" b="1" dirty="0">
                <a:solidFill>
                  <a:srgbClr val="FF0000"/>
                </a:solidFill>
                <a:latin typeface="黑体" pitchFamily="49" charset="-122"/>
                <a:ea typeface="黑体" pitchFamily="49" charset="-122"/>
              </a:rPr>
              <a:t>例题解析：</a:t>
            </a:r>
            <a:r>
              <a:rPr lang="en-US" altLang="zh-CN" sz="3200" b="1" dirty="0" smtClean="0">
                <a:solidFill>
                  <a:srgbClr val="0000FF"/>
                </a:solidFill>
                <a:latin typeface="宋体" pitchFamily="2" charset="-122"/>
              </a:rPr>
              <a:t>2013</a:t>
            </a:r>
            <a:r>
              <a:rPr lang="zh-CN" altLang="en-US" sz="3200" b="1" dirty="0" smtClean="0">
                <a:solidFill>
                  <a:srgbClr val="0000FF"/>
                </a:solidFill>
                <a:latin typeface="宋体" pitchFamily="2" charset="-122"/>
              </a:rPr>
              <a:t>山东卷</a:t>
            </a:r>
            <a:r>
              <a:rPr lang="en-US" altLang="zh-CN" sz="3200" b="1" dirty="0" smtClean="0">
                <a:solidFill>
                  <a:srgbClr val="0000FF"/>
                </a:solidFill>
                <a:latin typeface="宋体" pitchFamily="2" charset="-122"/>
              </a:rPr>
              <a:t>《</a:t>
            </a:r>
            <a:r>
              <a:rPr lang="zh-CN" altLang="en-US" sz="3200" b="1" dirty="0" smtClean="0">
                <a:solidFill>
                  <a:srgbClr val="0000FF"/>
                </a:solidFill>
                <a:latin typeface="宋体" pitchFamily="2" charset="-122"/>
              </a:rPr>
              <a:t>活着</a:t>
            </a:r>
            <a:r>
              <a:rPr lang="en-US" altLang="zh-CN" sz="3200" b="1" dirty="0" smtClean="0">
                <a:solidFill>
                  <a:srgbClr val="0000FF"/>
                </a:solidFill>
                <a:latin typeface="宋体" pitchFamily="2" charset="-122"/>
              </a:rPr>
              <a:t>》P25</a:t>
            </a:r>
            <a:endParaRPr lang="en-US" altLang="zh-CN" sz="3200" b="1" dirty="0">
              <a:solidFill>
                <a:srgbClr val="0000FF"/>
              </a:solidFill>
              <a:latin typeface="宋体" pitchFamily="2" charset="-122"/>
            </a:endParaRPr>
          </a:p>
          <a:p>
            <a:pPr>
              <a:lnSpc>
                <a:spcPct val="150000"/>
              </a:lnSpc>
            </a:pPr>
            <a:r>
              <a:rPr lang="zh-CN" altLang="en-US" sz="2800" b="1" dirty="0" smtClean="0">
                <a:solidFill>
                  <a:srgbClr val="0033CC"/>
                </a:solidFill>
              </a:rPr>
              <a:t>请简要分析小说最后一段景物描写的作用。</a:t>
            </a:r>
            <a:endParaRPr lang="zh-CN" altLang="en-US" sz="2800" b="1" dirty="0">
              <a:solidFill>
                <a:srgbClr val="0033CC"/>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10594" name="文本占位符 110593"/>
          <p:cNvSpPr>
            <a:spLocks noGrp="1"/>
          </p:cNvSpPr>
          <p:nvPr>
            <p:ph idx="1"/>
          </p:nvPr>
        </p:nvSpPr>
        <p:spPr>
          <a:xfrm>
            <a:off x="-323850" y="1"/>
            <a:ext cx="9793288" cy="3975497"/>
          </a:xfrm>
        </p:spPr>
        <p:txBody>
          <a:bodyPr/>
          <a:lstStyle/>
          <a:p>
            <a:pPr eaLnBrk="1" hangingPunct="1">
              <a:buFontTx/>
              <a:buNone/>
              <a:defRPr/>
            </a:pPr>
            <a:r>
              <a:rPr lang="en-US" altLang="zh-CN" sz="2600" b="1" noProof="1">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rPr>
              <a:t>  </a:t>
            </a:r>
          </a:p>
        </p:txBody>
      </p:sp>
      <p:sp>
        <p:nvSpPr>
          <p:cNvPr id="64515" name="文本框 110594"/>
          <p:cNvSpPr txBox="1">
            <a:spLocks noChangeArrowheads="1"/>
          </p:cNvSpPr>
          <p:nvPr/>
        </p:nvSpPr>
        <p:spPr bwMode="auto">
          <a:xfrm>
            <a:off x="179388" y="1491853"/>
            <a:ext cx="3744912" cy="1323439"/>
          </a:xfrm>
          <a:prstGeom prst="rect">
            <a:avLst/>
          </a:prstGeom>
          <a:noFill/>
          <a:ln w="28575">
            <a:solidFill>
              <a:srgbClr val="0000FF"/>
            </a:solidFill>
            <a:miter lim="800000"/>
            <a:headEnd/>
            <a:tailEnd/>
          </a:ln>
        </p:spPr>
        <p:txBody>
          <a:bodyPr>
            <a:spAutoFit/>
          </a:bodyPr>
          <a:lstStyle/>
          <a:p>
            <a:pPr>
              <a:spcBef>
                <a:spcPct val="50000"/>
              </a:spcBef>
            </a:pPr>
            <a:r>
              <a:rPr lang="en-US" altLang="zh-CN" sz="4000" b="1"/>
              <a:t>     </a:t>
            </a:r>
            <a:r>
              <a:rPr lang="zh-CN" altLang="en-US" sz="4000" b="1">
                <a:latin typeface="黑体" pitchFamily="49" charset="-122"/>
                <a:ea typeface="黑体" pitchFamily="49" charset="-122"/>
              </a:rPr>
              <a:t>环境       （自身作用）</a:t>
            </a:r>
          </a:p>
        </p:txBody>
      </p:sp>
      <p:sp>
        <p:nvSpPr>
          <p:cNvPr id="64516" name="文本框 110595"/>
          <p:cNvSpPr txBox="1">
            <a:spLocks noChangeArrowheads="1"/>
          </p:cNvSpPr>
          <p:nvPr/>
        </p:nvSpPr>
        <p:spPr bwMode="auto">
          <a:xfrm>
            <a:off x="4716464" y="195263"/>
            <a:ext cx="2592387" cy="923330"/>
          </a:xfrm>
          <a:prstGeom prst="rect">
            <a:avLst/>
          </a:prstGeom>
          <a:noFill/>
          <a:ln w="28575">
            <a:solidFill>
              <a:srgbClr val="0000FF"/>
            </a:solidFill>
            <a:miter lim="800000"/>
            <a:headEnd/>
            <a:tailEnd/>
          </a:ln>
        </p:spPr>
        <p:txBody>
          <a:bodyPr>
            <a:spAutoFit/>
          </a:bodyPr>
          <a:lstStyle/>
          <a:p>
            <a:pPr>
              <a:spcBef>
                <a:spcPct val="50000"/>
              </a:spcBef>
            </a:pPr>
            <a:r>
              <a:rPr lang="zh-CN" altLang="en-US" sz="5400" b="1">
                <a:ea typeface="黑体" pitchFamily="49" charset="-122"/>
              </a:rPr>
              <a:t>人物</a:t>
            </a:r>
          </a:p>
        </p:txBody>
      </p:sp>
      <p:sp>
        <p:nvSpPr>
          <p:cNvPr id="64517" name="文本框 110596"/>
          <p:cNvSpPr txBox="1">
            <a:spLocks noChangeArrowheads="1"/>
          </p:cNvSpPr>
          <p:nvPr/>
        </p:nvSpPr>
        <p:spPr bwMode="auto">
          <a:xfrm>
            <a:off x="4787900" y="1653779"/>
            <a:ext cx="2592388" cy="923330"/>
          </a:xfrm>
          <a:prstGeom prst="rect">
            <a:avLst/>
          </a:prstGeom>
          <a:noFill/>
          <a:ln w="28575">
            <a:solidFill>
              <a:srgbClr val="0000FF"/>
            </a:solidFill>
            <a:miter lim="800000"/>
            <a:headEnd/>
            <a:tailEnd/>
          </a:ln>
        </p:spPr>
        <p:txBody>
          <a:bodyPr>
            <a:spAutoFit/>
          </a:bodyPr>
          <a:lstStyle/>
          <a:p>
            <a:pPr>
              <a:spcBef>
                <a:spcPct val="50000"/>
              </a:spcBef>
            </a:pPr>
            <a:r>
              <a:rPr lang="zh-CN" altLang="en-US" sz="5400" b="1">
                <a:ea typeface="黑体" pitchFamily="49" charset="-122"/>
              </a:rPr>
              <a:t>情节</a:t>
            </a:r>
          </a:p>
        </p:txBody>
      </p:sp>
      <p:sp>
        <p:nvSpPr>
          <p:cNvPr id="64518" name="文本框 110597"/>
          <p:cNvSpPr txBox="1">
            <a:spLocks noChangeArrowheads="1"/>
          </p:cNvSpPr>
          <p:nvPr/>
        </p:nvSpPr>
        <p:spPr bwMode="auto">
          <a:xfrm>
            <a:off x="4643438" y="3219451"/>
            <a:ext cx="2520950" cy="923330"/>
          </a:xfrm>
          <a:prstGeom prst="rect">
            <a:avLst/>
          </a:prstGeom>
          <a:noFill/>
          <a:ln w="28575">
            <a:solidFill>
              <a:srgbClr val="0000FF"/>
            </a:solidFill>
            <a:miter lim="800000"/>
            <a:headEnd/>
            <a:tailEnd/>
          </a:ln>
        </p:spPr>
        <p:txBody>
          <a:bodyPr>
            <a:spAutoFit/>
          </a:bodyPr>
          <a:lstStyle/>
          <a:p>
            <a:pPr>
              <a:spcBef>
                <a:spcPct val="50000"/>
              </a:spcBef>
            </a:pPr>
            <a:r>
              <a:rPr lang="zh-CN" altLang="en-US" sz="5400" b="1">
                <a:ea typeface="黑体" pitchFamily="49" charset="-122"/>
              </a:rPr>
              <a:t>主题</a:t>
            </a:r>
          </a:p>
        </p:txBody>
      </p:sp>
      <p:sp>
        <p:nvSpPr>
          <p:cNvPr id="64519" name="直接连接符 110598"/>
          <p:cNvSpPr>
            <a:spLocks noChangeShapeType="1"/>
          </p:cNvSpPr>
          <p:nvPr/>
        </p:nvSpPr>
        <p:spPr bwMode="auto">
          <a:xfrm>
            <a:off x="3132138" y="2463404"/>
            <a:ext cx="1441450" cy="972740"/>
          </a:xfrm>
          <a:prstGeom prst="line">
            <a:avLst/>
          </a:prstGeom>
          <a:noFill/>
          <a:ln w="57150">
            <a:solidFill>
              <a:schemeClr val="tx1"/>
            </a:solidFill>
            <a:round/>
            <a:headEnd/>
            <a:tailEnd type="triangle" w="med" len="med"/>
          </a:ln>
        </p:spPr>
        <p:txBody>
          <a:bodyPr/>
          <a:lstStyle/>
          <a:p>
            <a:endParaRPr lang="zh-CN" altLang="en-US"/>
          </a:p>
        </p:txBody>
      </p:sp>
      <p:sp>
        <p:nvSpPr>
          <p:cNvPr id="64520" name="直接连接符 110599"/>
          <p:cNvSpPr>
            <a:spLocks noChangeShapeType="1"/>
          </p:cNvSpPr>
          <p:nvPr/>
        </p:nvSpPr>
        <p:spPr bwMode="auto">
          <a:xfrm>
            <a:off x="3132138" y="2031206"/>
            <a:ext cx="1655762" cy="0"/>
          </a:xfrm>
          <a:prstGeom prst="line">
            <a:avLst/>
          </a:prstGeom>
          <a:noFill/>
          <a:ln w="57150">
            <a:solidFill>
              <a:schemeClr val="tx1"/>
            </a:solidFill>
            <a:round/>
            <a:headEnd/>
            <a:tailEnd type="triangle" w="med" len="med"/>
          </a:ln>
        </p:spPr>
        <p:txBody>
          <a:bodyPr/>
          <a:lstStyle/>
          <a:p>
            <a:endParaRPr lang="zh-CN" altLang="en-US"/>
          </a:p>
        </p:txBody>
      </p:sp>
      <p:sp>
        <p:nvSpPr>
          <p:cNvPr id="64521" name="直接连接符 110600"/>
          <p:cNvSpPr>
            <a:spLocks noChangeShapeType="1"/>
          </p:cNvSpPr>
          <p:nvPr/>
        </p:nvSpPr>
        <p:spPr bwMode="auto">
          <a:xfrm flipV="1">
            <a:off x="3203575" y="627460"/>
            <a:ext cx="1512888" cy="917972"/>
          </a:xfrm>
          <a:prstGeom prst="line">
            <a:avLst/>
          </a:prstGeom>
          <a:noFill/>
          <a:ln w="57150">
            <a:solidFill>
              <a:schemeClr val="tx1"/>
            </a:solidFill>
            <a:round/>
            <a:headEnd/>
            <a:tailEnd type="triangle" w="med" len="med"/>
          </a:ln>
        </p:spPr>
        <p:txBody>
          <a:bodyPr/>
          <a:lstStyle/>
          <a:p>
            <a:endParaRPr lang="zh-CN" altLang="en-US"/>
          </a:p>
        </p:txBody>
      </p:sp>
      <p:sp>
        <p:nvSpPr>
          <p:cNvPr id="64522" name="文本框 110601"/>
          <p:cNvSpPr txBox="1">
            <a:spLocks noChangeArrowheads="1"/>
          </p:cNvSpPr>
          <p:nvPr/>
        </p:nvSpPr>
        <p:spPr bwMode="auto">
          <a:xfrm>
            <a:off x="-323850" y="2680097"/>
            <a:ext cx="3816350" cy="1569660"/>
          </a:xfrm>
          <a:prstGeom prst="rect">
            <a:avLst/>
          </a:prstGeom>
          <a:noFill/>
          <a:ln w="7938">
            <a:noFill/>
            <a:miter lim="800000"/>
            <a:headEnd/>
            <a:tailEnd/>
          </a:ln>
        </p:spPr>
        <p:txBody>
          <a:bodyPr>
            <a:spAutoFit/>
          </a:bodyPr>
          <a:lstStyle/>
          <a:p>
            <a:pPr algn="ctr">
              <a:spcBef>
                <a:spcPct val="50000"/>
              </a:spcBef>
            </a:pPr>
            <a:r>
              <a:rPr lang="zh-CN" altLang="en-US" sz="3200" b="1">
                <a:solidFill>
                  <a:srgbClr val="CC0000"/>
                </a:solidFill>
                <a:latin typeface="宋体" pitchFamily="2" charset="-122"/>
              </a:rPr>
              <a:t>（</a:t>
            </a:r>
            <a:r>
              <a:rPr lang="zh-CN" altLang="en-US" sz="3200" b="1">
                <a:solidFill>
                  <a:srgbClr val="FF3300"/>
                </a:solidFill>
                <a:latin typeface="宋体" pitchFamily="2" charset="-122"/>
              </a:rPr>
              <a:t>交代时空特点     营造氛围，       渲染气氛等）</a:t>
            </a:r>
          </a:p>
        </p:txBody>
      </p:sp>
      <p:sp>
        <p:nvSpPr>
          <p:cNvPr id="64523" name="文本框 110602"/>
          <p:cNvSpPr txBox="1">
            <a:spLocks noChangeArrowheads="1"/>
          </p:cNvSpPr>
          <p:nvPr/>
        </p:nvSpPr>
        <p:spPr bwMode="auto">
          <a:xfrm>
            <a:off x="4356100" y="951310"/>
            <a:ext cx="3671888" cy="646331"/>
          </a:xfrm>
          <a:prstGeom prst="rect">
            <a:avLst/>
          </a:prstGeom>
          <a:noFill/>
          <a:ln w="7938">
            <a:noFill/>
            <a:miter lim="800000"/>
            <a:headEnd/>
            <a:tailEnd/>
          </a:ln>
        </p:spPr>
        <p:txBody>
          <a:bodyPr>
            <a:spAutoFit/>
          </a:bodyPr>
          <a:lstStyle/>
          <a:p>
            <a:pPr>
              <a:spcBef>
                <a:spcPct val="50000"/>
              </a:spcBef>
            </a:pPr>
            <a:r>
              <a:rPr lang="zh-CN" altLang="en-US" sz="3600" b="1">
                <a:solidFill>
                  <a:srgbClr val="FF3300"/>
                </a:solidFill>
              </a:rPr>
              <a:t>（烘托，映衬）</a:t>
            </a:r>
          </a:p>
        </p:txBody>
      </p:sp>
      <p:sp>
        <p:nvSpPr>
          <p:cNvPr id="64524" name="文本框 110603"/>
          <p:cNvSpPr txBox="1">
            <a:spLocks noChangeArrowheads="1"/>
          </p:cNvSpPr>
          <p:nvPr/>
        </p:nvSpPr>
        <p:spPr bwMode="auto">
          <a:xfrm>
            <a:off x="4319588" y="2518172"/>
            <a:ext cx="4824412" cy="1477328"/>
          </a:xfrm>
          <a:prstGeom prst="rect">
            <a:avLst/>
          </a:prstGeom>
          <a:noFill/>
          <a:ln w="7938">
            <a:noFill/>
            <a:miter lim="800000"/>
            <a:headEnd/>
            <a:tailEnd/>
          </a:ln>
        </p:spPr>
        <p:txBody>
          <a:bodyPr>
            <a:spAutoFit/>
          </a:bodyPr>
          <a:lstStyle/>
          <a:p>
            <a:pPr>
              <a:spcBef>
                <a:spcPct val="50000"/>
              </a:spcBef>
            </a:pPr>
            <a:r>
              <a:rPr lang="zh-CN" altLang="en-US" sz="3600" b="1">
                <a:solidFill>
                  <a:srgbClr val="FF3300"/>
                </a:solidFill>
              </a:rPr>
              <a:t>（推动，铺垫）</a:t>
            </a:r>
          </a:p>
          <a:p>
            <a:pPr>
              <a:spcBef>
                <a:spcPct val="50000"/>
              </a:spcBef>
            </a:pPr>
            <a:endParaRPr lang="zh-CN" altLang="en-US" sz="3600" b="1"/>
          </a:p>
        </p:txBody>
      </p:sp>
      <p:sp>
        <p:nvSpPr>
          <p:cNvPr id="64525" name="文本框 110604"/>
          <p:cNvSpPr txBox="1">
            <a:spLocks noChangeArrowheads="1"/>
          </p:cNvSpPr>
          <p:nvPr/>
        </p:nvSpPr>
        <p:spPr bwMode="auto">
          <a:xfrm>
            <a:off x="3924300" y="4083844"/>
            <a:ext cx="5219700" cy="646331"/>
          </a:xfrm>
          <a:prstGeom prst="rect">
            <a:avLst/>
          </a:prstGeom>
          <a:noFill/>
          <a:ln w="7938">
            <a:noFill/>
            <a:miter lim="800000"/>
            <a:headEnd/>
            <a:tailEnd/>
          </a:ln>
        </p:spPr>
        <p:txBody>
          <a:bodyPr>
            <a:spAutoFit/>
          </a:bodyPr>
          <a:lstStyle/>
          <a:p>
            <a:pPr>
              <a:spcBef>
                <a:spcPct val="50000"/>
              </a:spcBef>
            </a:pPr>
            <a:r>
              <a:rPr lang="zh-CN" altLang="en-US" sz="3600" b="1">
                <a:solidFill>
                  <a:srgbClr val="FF3300"/>
                </a:solidFill>
              </a:rPr>
              <a:t>（深化，暗示，揭示）</a:t>
            </a:r>
          </a:p>
        </p:txBody>
      </p:sp>
      <p:sp>
        <p:nvSpPr>
          <p:cNvPr id="64526" name="矩形 110605"/>
          <p:cNvSpPr>
            <a:spLocks noChangeArrowheads="1"/>
          </p:cNvSpPr>
          <p:nvPr/>
        </p:nvSpPr>
        <p:spPr bwMode="auto">
          <a:xfrm>
            <a:off x="0" y="250031"/>
            <a:ext cx="6300788" cy="769441"/>
          </a:xfrm>
          <a:prstGeom prst="rect">
            <a:avLst/>
          </a:prstGeom>
          <a:noFill/>
          <a:ln w="7938">
            <a:noFill/>
            <a:miter lim="800000"/>
            <a:headEnd/>
            <a:tailEnd/>
          </a:ln>
        </p:spPr>
        <p:txBody>
          <a:bodyPr>
            <a:spAutoFit/>
          </a:bodyPr>
          <a:lstStyle/>
          <a:p>
            <a:r>
              <a:rPr lang="zh-CN" altLang="en-US" sz="4400" b="1">
                <a:solidFill>
                  <a:srgbClr val="FF0000"/>
                </a:solidFill>
                <a:ea typeface="黑体" pitchFamily="49" charset="-122"/>
              </a:rPr>
              <a:t>【总结】</a:t>
            </a:r>
          </a:p>
        </p:txBody>
      </p:sp>
      <p:sp>
        <p:nvSpPr>
          <p:cNvPr id="2" name="文本框 1"/>
          <p:cNvSpPr txBox="1"/>
          <p:nvPr/>
        </p:nvSpPr>
        <p:spPr>
          <a:xfrm>
            <a:off x="454025" y="4564856"/>
            <a:ext cx="6638290" cy="646331"/>
          </a:xfrm>
          <a:prstGeom prst="rect">
            <a:avLst/>
          </a:prstGeom>
          <a:noFill/>
        </p:spPr>
        <p:txBody>
          <a:bodyPr>
            <a:spAutoFit/>
          </a:bodyPr>
          <a:lstStyle/>
          <a:p>
            <a:pPr algn="ctr">
              <a:defRPr/>
            </a:pPr>
            <a:r>
              <a:rPr lang="zh-CN" altLang="en-US" sz="3600"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cs typeface="+mn-ea"/>
              </a:rPr>
              <a:t>四级循环答题法</a:t>
            </a:r>
            <a:endParaRPr lang="zh-CN" altLang="en-US" sz="3600"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65538" name="标题 111617"/>
          <p:cNvSpPr>
            <a:spLocks noGrp="1" noChangeArrowheads="1"/>
          </p:cNvSpPr>
          <p:nvPr>
            <p:ph type="title"/>
          </p:nvPr>
        </p:nvSpPr>
        <p:spPr>
          <a:xfrm>
            <a:off x="0" y="0"/>
            <a:ext cx="5113337" cy="627460"/>
          </a:xfrm>
        </p:spPr>
        <p:txBody>
          <a:bodyPr/>
          <a:lstStyle/>
          <a:p>
            <a:pPr algn="l" eaLnBrk="1" hangingPunct="1"/>
            <a:r>
              <a:rPr lang="zh-CN" altLang="en-US" sz="3200" b="1" dirty="0" smtClean="0">
                <a:solidFill>
                  <a:srgbClr val="FF0000"/>
                </a:solidFill>
                <a:ea typeface="黑体" pitchFamily="49" charset="-122"/>
              </a:rPr>
              <a:t>【常用答题模式】</a:t>
            </a:r>
          </a:p>
        </p:txBody>
      </p:sp>
      <p:sp>
        <p:nvSpPr>
          <p:cNvPr id="111619" name="内容占位符 111618"/>
          <p:cNvSpPr>
            <a:spLocks noGrp="1" noChangeArrowheads="1"/>
          </p:cNvSpPr>
          <p:nvPr>
            <p:ph idx="1"/>
          </p:nvPr>
        </p:nvSpPr>
        <p:spPr>
          <a:xfrm>
            <a:off x="214282" y="500048"/>
            <a:ext cx="8643968" cy="4267200"/>
          </a:xfrm>
        </p:spPr>
        <p:txBody>
          <a:bodyPr/>
          <a:lstStyle/>
          <a:p>
            <a:pPr eaLnBrk="1" hangingPunct="1">
              <a:lnSpc>
                <a:spcPct val="90000"/>
              </a:lnSpc>
              <a:buFontTx/>
              <a:buNone/>
            </a:pPr>
            <a:r>
              <a:rPr lang="en-US" altLang="zh-CN" sz="2600" b="1" dirty="0" smtClean="0">
                <a:latin typeface="黑体" pitchFamily="49" charset="-122"/>
                <a:ea typeface="黑体" pitchFamily="49" charset="-122"/>
              </a:rPr>
              <a:t>  </a:t>
            </a:r>
            <a:r>
              <a:rPr lang="zh-CN" altLang="zh-CN" sz="3200" b="1" dirty="0" smtClean="0">
                <a:solidFill>
                  <a:srgbClr val="000000"/>
                </a:solidFill>
                <a:latin typeface="黑体" pitchFamily="49" charset="-122"/>
                <a:ea typeface="黑体" pitchFamily="49" charset="-122"/>
              </a:rPr>
              <a:t>①</a:t>
            </a:r>
            <a:r>
              <a:rPr lang="zh-CN" altLang="en-US" sz="3200" b="1" dirty="0" smtClean="0">
                <a:solidFill>
                  <a:srgbClr val="000000"/>
                </a:solidFill>
                <a:latin typeface="黑体" pitchFamily="49" charset="-122"/>
                <a:ea typeface="黑体" pitchFamily="49" charset="-122"/>
              </a:rPr>
              <a:t>环境本身（</a:t>
            </a:r>
            <a:r>
              <a:rPr lang="zh-CN" altLang="en-US" sz="3200" b="1" dirty="0" smtClean="0">
                <a:solidFill>
                  <a:srgbClr val="FF3300"/>
                </a:solidFill>
                <a:latin typeface="黑体" pitchFamily="49" charset="-122"/>
                <a:ea typeface="黑体" pitchFamily="49" charset="-122"/>
              </a:rPr>
              <a:t>交代</a:t>
            </a:r>
            <a:r>
              <a:rPr lang="zh-CN" altLang="zh-CN" sz="3200" b="1" dirty="0" smtClean="0">
                <a:solidFill>
                  <a:srgbClr val="FF3300"/>
                </a:solidFill>
                <a:latin typeface="黑体" pitchFamily="49" charset="-122"/>
                <a:ea typeface="黑体" pitchFamily="49" charset="-122"/>
              </a:rPr>
              <a:t>……</a:t>
            </a:r>
            <a:r>
              <a:rPr lang="zh-CN" altLang="en-US" sz="3200" b="1" dirty="0" smtClean="0">
                <a:solidFill>
                  <a:srgbClr val="FF3300"/>
                </a:solidFill>
                <a:latin typeface="黑体" pitchFamily="49" charset="-122"/>
                <a:ea typeface="黑体" pitchFamily="49" charset="-122"/>
              </a:rPr>
              <a:t>时间，交代</a:t>
            </a:r>
            <a:r>
              <a:rPr lang="zh-CN" altLang="zh-CN" sz="3200" b="1" dirty="0" smtClean="0">
                <a:solidFill>
                  <a:srgbClr val="FF3300"/>
                </a:solidFill>
                <a:latin typeface="黑体" pitchFamily="49" charset="-122"/>
                <a:ea typeface="黑体" pitchFamily="49" charset="-122"/>
              </a:rPr>
              <a:t>… …</a:t>
            </a:r>
            <a:r>
              <a:rPr lang="zh-CN" altLang="en-US" sz="3200" b="1" dirty="0" smtClean="0">
                <a:solidFill>
                  <a:srgbClr val="FF3300"/>
                </a:solidFill>
                <a:latin typeface="黑体" pitchFamily="49" charset="-122"/>
                <a:ea typeface="黑体" pitchFamily="49" charset="-122"/>
              </a:rPr>
              <a:t>背景，营造</a:t>
            </a:r>
            <a:r>
              <a:rPr lang="zh-CN" altLang="zh-CN" sz="3200" b="1" dirty="0" smtClean="0">
                <a:solidFill>
                  <a:srgbClr val="FF3300"/>
                </a:solidFill>
                <a:latin typeface="黑体" pitchFamily="49" charset="-122"/>
                <a:ea typeface="黑体" pitchFamily="49" charset="-122"/>
              </a:rPr>
              <a:t>… …</a:t>
            </a:r>
            <a:r>
              <a:rPr lang="zh-CN" altLang="en-US" sz="3200" b="1" dirty="0" smtClean="0">
                <a:solidFill>
                  <a:srgbClr val="FF3300"/>
                </a:solidFill>
                <a:latin typeface="黑体" pitchFamily="49" charset="-122"/>
                <a:ea typeface="黑体" pitchFamily="49" charset="-122"/>
              </a:rPr>
              <a:t>氛围，渲染</a:t>
            </a:r>
            <a:r>
              <a:rPr lang="zh-CN" altLang="zh-CN" sz="3200" b="1" dirty="0" smtClean="0">
                <a:solidFill>
                  <a:srgbClr val="FF3300"/>
                </a:solidFill>
                <a:latin typeface="黑体" pitchFamily="49" charset="-122"/>
                <a:ea typeface="黑体" pitchFamily="49" charset="-122"/>
              </a:rPr>
              <a:t>… …</a:t>
            </a:r>
            <a:r>
              <a:rPr lang="zh-CN" altLang="en-US" sz="3200" b="1" dirty="0" smtClean="0">
                <a:solidFill>
                  <a:srgbClr val="FF3300"/>
                </a:solidFill>
                <a:latin typeface="黑体" pitchFamily="49" charset="-122"/>
                <a:ea typeface="黑体" pitchFamily="49" charset="-122"/>
              </a:rPr>
              <a:t>气氛）</a:t>
            </a:r>
            <a:r>
              <a:rPr lang="zh-CN" altLang="en-US" sz="3200" b="1" dirty="0" smtClean="0">
                <a:latin typeface="黑体" pitchFamily="49" charset="-122"/>
                <a:ea typeface="黑体" pitchFamily="49" charset="-122"/>
              </a:rPr>
              <a:t>     </a:t>
            </a:r>
            <a:r>
              <a:rPr lang="zh-CN" altLang="zh-CN" sz="3200" b="1" dirty="0" smtClean="0">
                <a:solidFill>
                  <a:srgbClr val="000000"/>
                </a:solidFill>
                <a:latin typeface="黑体" pitchFamily="49" charset="-122"/>
                <a:ea typeface="黑体" pitchFamily="49" charset="-122"/>
              </a:rPr>
              <a:t>②</a:t>
            </a:r>
            <a:r>
              <a:rPr lang="zh-CN" altLang="en-US" sz="3200" b="1" dirty="0" smtClean="0">
                <a:solidFill>
                  <a:srgbClr val="000000"/>
                </a:solidFill>
                <a:latin typeface="黑体" pitchFamily="49" charset="-122"/>
                <a:ea typeface="黑体" pitchFamily="49" charset="-122"/>
              </a:rPr>
              <a:t>情节</a:t>
            </a:r>
            <a:r>
              <a:rPr lang="zh-CN" altLang="en-US" sz="3200" b="1" dirty="0" smtClean="0">
                <a:solidFill>
                  <a:srgbClr val="FF3300"/>
                </a:solidFill>
                <a:latin typeface="黑体" pitchFamily="49" charset="-122"/>
                <a:ea typeface="黑体" pitchFamily="49" charset="-122"/>
              </a:rPr>
              <a:t>（推动，暗示，铺垫）</a:t>
            </a:r>
            <a:r>
              <a:rPr lang="zh-CN" altLang="zh-CN" sz="3200" b="1" dirty="0" smtClean="0">
                <a:solidFill>
                  <a:srgbClr val="000000"/>
                </a:solidFill>
                <a:latin typeface="黑体" pitchFamily="49" charset="-122"/>
                <a:ea typeface="黑体" pitchFamily="49" charset="-122"/>
              </a:rPr>
              <a:t>③</a:t>
            </a:r>
            <a:r>
              <a:rPr lang="zh-CN" altLang="en-US" sz="3200" b="1" dirty="0" smtClean="0">
                <a:solidFill>
                  <a:srgbClr val="000000"/>
                </a:solidFill>
                <a:latin typeface="黑体" pitchFamily="49" charset="-122"/>
                <a:ea typeface="黑体" pitchFamily="49" charset="-122"/>
              </a:rPr>
              <a:t>人物</a:t>
            </a:r>
            <a:r>
              <a:rPr lang="zh-CN" altLang="en-US" sz="3200" b="1" dirty="0" smtClean="0">
                <a:solidFill>
                  <a:srgbClr val="FF3300"/>
                </a:solidFill>
                <a:latin typeface="黑体" pitchFamily="49" charset="-122"/>
                <a:ea typeface="黑体" pitchFamily="49" charset="-122"/>
              </a:rPr>
              <a:t>（烘托，映衬）</a:t>
            </a:r>
            <a:r>
              <a:rPr lang="en-US" altLang="zh-CN" sz="3200" b="1" dirty="0" smtClean="0">
                <a:solidFill>
                  <a:srgbClr val="000000"/>
                </a:solidFill>
                <a:latin typeface="黑体" pitchFamily="49" charset="-122"/>
                <a:ea typeface="黑体" pitchFamily="49" charset="-122"/>
              </a:rPr>
              <a:t>④</a:t>
            </a:r>
            <a:r>
              <a:rPr lang="zh-CN" altLang="en-US" sz="3200" b="1" dirty="0" smtClean="0">
                <a:solidFill>
                  <a:srgbClr val="000000"/>
                </a:solidFill>
                <a:latin typeface="黑体" pitchFamily="49" charset="-122"/>
                <a:ea typeface="黑体" pitchFamily="49" charset="-122"/>
              </a:rPr>
              <a:t>主题</a:t>
            </a:r>
            <a:r>
              <a:rPr lang="zh-CN" altLang="en-US" sz="3200" b="1" dirty="0" smtClean="0">
                <a:solidFill>
                  <a:srgbClr val="FF3300"/>
                </a:solidFill>
                <a:latin typeface="黑体" pitchFamily="49" charset="-122"/>
                <a:ea typeface="黑体" pitchFamily="49" charset="-122"/>
              </a:rPr>
              <a:t>（突出，暗示，揭示）。</a:t>
            </a:r>
          </a:p>
          <a:p>
            <a:pPr eaLnBrk="1" hangingPunct="1">
              <a:lnSpc>
                <a:spcPct val="90000"/>
              </a:lnSpc>
              <a:buFontTx/>
              <a:buNone/>
            </a:pPr>
            <a:r>
              <a:rPr lang="zh-CN" altLang="en-US" sz="3200" b="1" dirty="0" smtClean="0">
                <a:solidFill>
                  <a:srgbClr val="FF3300"/>
                </a:solidFill>
                <a:latin typeface="黑体" pitchFamily="49" charset="-122"/>
                <a:ea typeface="黑体" pitchFamily="49" charset="-122"/>
              </a:rPr>
              <a:t>    </a:t>
            </a:r>
            <a:r>
              <a:rPr lang="zh-CN" altLang="en-US" sz="3200" b="1" dirty="0" smtClean="0">
                <a:solidFill>
                  <a:srgbClr val="0000FF"/>
                </a:solidFill>
                <a:latin typeface="黑体" pitchFamily="49" charset="-122"/>
                <a:ea typeface="黑体" pitchFamily="49" charset="-122"/>
              </a:rPr>
              <a:t>或根据要求还可以这样来组织语言表达：</a:t>
            </a:r>
            <a:r>
              <a:rPr lang="zh-CN" altLang="en-US" sz="3200" b="1" dirty="0" smtClean="0">
                <a:solidFill>
                  <a:srgbClr val="000000"/>
                </a:solidFill>
                <a:latin typeface="黑体" pitchFamily="49" charset="-122"/>
                <a:ea typeface="黑体" pitchFamily="49" charset="-122"/>
              </a:rPr>
              <a:t>      </a:t>
            </a:r>
            <a:r>
              <a:rPr lang="en-US" altLang="zh-CN" sz="3200" b="1" dirty="0" smtClean="0">
                <a:latin typeface="黑体" pitchFamily="49" charset="-122"/>
                <a:ea typeface="黑体" pitchFamily="49" charset="-122"/>
              </a:rPr>
              <a:t>XX</a:t>
            </a:r>
            <a:r>
              <a:rPr lang="zh-CN" altLang="en-US" sz="3200" b="1" dirty="0" smtClean="0">
                <a:latin typeface="黑体" pitchFamily="49" charset="-122"/>
                <a:ea typeface="黑体" pitchFamily="49" charset="-122"/>
              </a:rPr>
              <a:t>具体</a:t>
            </a:r>
            <a:r>
              <a:rPr lang="zh-CN" altLang="en-US" sz="3200" b="1" dirty="0" smtClean="0">
                <a:solidFill>
                  <a:srgbClr val="FF3300"/>
                </a:solidFill>
                <a:latin typeface="黑体" pitchFamily="49" charset="-122"/>
                <a:ea typeface="黑体" pitchFamily="49" charset="-122"/>
              </a:rPr>
              <a:t>描写了</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景色，</a:t>
            </a:r>
            <a:r>
              <a:rPr lang="zh-CN" altLang="en-US" sz="3200" b="1" dirty="0" smtClean="0">
                <a:solidFill>
                  <a:srgbClr val="FF3300"/>
                </a:solidFill>
                <a:latin typeface="黑体" pitchFamily="49" charset="-122"/>
                <a:ea typeface="黑体" pitchFamily="49" charset="-122"/>
              </a:rPr>
              <a:t>营造</a:t>
            </a:r>
            <a:r>
              <a:rPr lang="en-US" altLang="zh-CN" sz="3200" b="1" dirty="0" smtClean="0">
                <a:solidFill>
                  <a:srgbClr val="FF3300"/>
                </a:solidFill>
                <a:latin typeface="黑体" pitchFamily="49" charset="-122"/>
                <a:ea typeface="黑体" pitchFamily="49" charset="-122"/>
              </a:rPr>
              <a:t>(</a:t>
            </a:r>
            <a:r>
              <a:rPr lang="zh-CN" altLang="en-US" sz="3200" b="1" dirty="0" smtClean="0">
                <a:solidFill>
                  <a:srgbClr val="FF3300"/>
                </a:solidFill>
                <a:latin typeface="黑体" pitchFamily="49" charset="-122"/>
                <a:ea typeface="黑体" pitchFamily="49" charset="-122"/>
              </a:rPr>
              <a:t>创设</a:t>
            </a:r>
            <a:r>
              <a:rPr lang="en-US" altLang="zh-CN" sz="3200" b="1" dirty="0" smtClean="0">
                <a:solidFill>
                  <a:srgbClr val="FF3300"/>
                </a:solidFill>
                <a:latin typeface="黑体" pitchFamily="49" charset="-122"/>
                <a:ea typeface="黑体" pitchFamily="49" charset="-122"/>
              </a:rPr>
              <a:t>)</a:t>
            </a:r>
            <a:r>
              <a:rPr lang="zh-CN" altLang="en-US" sz="3200" b="1" dirty="0" smtClean="0">
                <a:latin typeface="黑体" pitchFamily="49" charset="-122"/>
                <a:ea typeface="黑体" pitchFamily="49" charset="-122"/>
              </a:rPr>
              <a:t>了一种</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气氛；</a:t>
            </a:r>
            <a:r>
              <a:rPr lang="zh-CN" altLang="en-US" sz="3200" b="1" dirty="0" smtClean="0">
                <a:solidFill>
                  <a:srgbClr val="FF3300"/>
                </a:solidFill>
                <a:latin typeface="黑体" pitchFamily="49" charset="-122"/>
                <a:ea typeface="黑体" pitchFamily="49" charset="-122"/>
              </a:rPr>
              <a:t>渲染（定下）了</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抒情基调；</a:t>
            </a:r>
            <a:r>
              <a:rPr lang="zh-CN" altLang="en-US" sz="3200" b="1" dirty="0" smtClean="0">
                <a:solidFill>
                  <a:srgbClr val="FF3300"/>
                </a:solidFill>
                <a:latin typeface="黑体" pitchFamily="49" charset="-122"/>
                <a:ea typeface="黑体" pitchFamily="49" charset="-122"/>
              </a:rPr>
              <a:t>烘托了</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 （人物）的心理；</a:t>
            </a:r>
            <a:r>
              <a:rPr lang="zh-CN" altLang="en-US" sz="3200" b="1" dirty="0" smtClean="0">
                <a:solidFill>
                  <a:srgbClr val="FF3300"/>
                </a:solidFill>
                <a:latin typeface="黑体" pitchFamily="49" charset="-122"/>
                <a:ea typeface="黑体" pitchFamily="49" charset="-122"/>
              </a:rPr>
              <a:t>为</a:t>
            </a:r>
            <a:r>
              <a:rPr lang="zh-CN" altLang="en-US" sz="3200" b="1" dirty="0" smtClean="0">
                <a:latin typeface="黑体" pitchFamily="49" charset="-122"/>
                <a:ea typeface="黑体" pitchFamily="49" charset="-122"/>
              </a:rPr>
              <a:t>下文</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情节展开</a:t>
            </a:r>
            <a:r>
              <a:rPr lang="zh-CN" altLang="en-US" sz="3200" b="1" dirty="0" smtClean="0">
                <a:solidFill>
                  <a:srgbClr val="FF3300"/>
                </a:solidFill>
                <a:latin typeface="黑体" pitchFamily="49" charset="-122"/>
                <a:ea typeface="黑体" pitchFamily="49" charset="-122"/>
              </a:rPr>
              <a:t>作铺垫</a:t>
            </a:r>
            <a:r>
              <a:rPr lang="zh-CN" altLang="en-US" sz="3200" b="1" dirty="0" smtClean="0">
                <a:latin typeface="黑体" pitchFamily="49" charset="-122"/>
                <a:ea typeface="黑体" pitchFamily="49" charset="-122"/>
              </a:rPr>
              <a:t>，</a:t>
            </a:r>
            <a:r>
              <a:rPr lang="zh-CN" altLang="en-US" sz="3200" b="1" dirty="0" smtClean="0">
                <a:solidFill>
                  <a:srgbClr val="FF3300"/>
                </a:solidFill>
                <a:latin typeface="黑体" pitchFamily="49" charset="-122"/>
                <a:ea typeface="黑体" pitchFamily="49" charset="-122"/>
              </a:rPr>
              <a:t>推动</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的情节</a:t>
            </a:r>
            <a:r>
              <a:rPr lang="zh-CN" altLang="en-US" sz="3200" b="1" dirty="0" smtClean="0">
                <a:solidFill>
                  <a:srgbClr val="FF3300"/>
                </a:solidFill>
                <a:latin typeface="黑体" pitchFamily="49" charset="-122"/>
                <a:ea typeface="黑体" pitchFamily="49" charset="-122"/>
              </a:rPr>
              <a:t>发展</a:t>
            </a:r>
            <a:r>
              <a:rPr lang="zh-CN" altLang="en-US" sz="3200" b="1" dirty="0" smtClean="0">
                <a:latin typeface="黑体" pitchFamily="49" charset="-122"/>
                <a:ea typeface="黑体"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Effect transition="in" filter="blinds(horizontal)">
                                      <p:cBhvr>
                                        <p:cTn id="7" dur="500"/>
                                        <p:tgtEl>
                                          <p:spTgt spid="1116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1619">
                                            <p:txEl>
                                              <p:pRg st="1" end="1"/>
                                            </p:txEl>
                                          </p:spTgt>
                                        </p:tgtEl>
                                        <p:attrNameLst>
                                          <p:attrName>style.visibility</p:attrName>
                                        </p:attrNameLst>
                                      </p:cBhvr>
                                      <p:to>
                                        <p:strVal val="visible"/>
                                      </p:to>
                                    </p:set>
                                    <p:animEffect transition="in" filter="blinds(horizontal)">
                                      <p:cBhvr>
                                        <p:cTn id="12" dur="500"/>
                                        <p:tgtEl>
                                          <p:spTgt spid="1116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66562" name="文本框 112641"/>
          <p:cNvSpPr txBox="1">
            <a:spLocks noChangeArrowheads="1"/>
          </p:cNvSpPr>
          <p:nvPr/>
        </p:nvSpPr>
        <p:spPr bwMode="auto">
          <a:xfrm>
            <a:off x="1042988" y="1653779"/>
            <a:ext cx="7740650" cy="1938992"/>
          </a:xfrm>
          <a:prstGeom prst="rect">
            <a:avLst/>
          </a:prstGeom>
          <a:noFill/>
          <a:ln w="9525">
            <a:noFill/>
            <a:miter lim="800000"/>
            <a:headEnd/>
            <a:tailEnd/>
          </a:ln>
        </p:spPr>
        <p:txBody>
          <a:bodyPr>
            <a:spAutoFit/>
          </a:bodyPr>
          <a:lstStyle/>
          <a:p>
            <a:r>
              <a:rPr lang="zh-CN" altLang="en-US" sz="6000" b="1" dirty="0">
                <a:solidFill>
                  <a:srgbClr val="FF0000"/>
                </a:solidFill>
              </a:rPr>
              <a:t>命题角度四：</a:t>
            </a:r>
            <a:r>
              <a:rPr lang="zh-CN" altLang="en-US" sz="6000" b="1" dirty="0" smtClean="0">
                <a:solidFill>
                  <a:srgbClr val="FF0000"/>
                </a:solidFill>
              </a:rPr>
              <a:t>标题</a:t>
            </a:r>
            <a:endParaRPr lang="en-US" altLang="zh-CN" sz="6000" b="1" dirty="0" smtClean="0">
              <a:solidFill>
                <a:srgbClr val="FF0000"/>
              </a:solidFill>
            </a:endParaRPr>
          </a:p>
          <a:p>
            <a:endParaRPr lang="zh-CN" altLang="en-US" sz="6000" b="1" dirty="0">
              <a:solidFill>
                <a:srgbClr val="FF00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13666" name="内容占位符 113665"/>
          <p:cNvSpPr>
            <a:spLocks noGrp="1" noChangeArrowheads="1"/>
          </p:cNvSpPr>
          <p:nvPr>
            <p:ph idx="1"/>
          </p:nvPr>
        </p:nvSpPr>
        <p:spPr>
          <a:xfrm>
            <a:off x="142844" y="642924"/>
            <a:ext cx="9001156" cy="4194572"/>
          </a:xfrm>
        </p:spPr>
        <p:txBody>
          <a:bodyPr/>
          <a:lstStyle/>
          <a:p>
            <a:pPr eaLnBrk="1" hangingPunct="1">
              <a:buFontTx/>
              <a:buNone/>
            </a:pPr>
            <a:r>
              <a:rPr lang="en-US" altLang="zh-CN" sz="3200" b="1" dirty="0" smtClean="0">
                <a:latin typeface="黑体" pitchFamily="49" charset="-122"/>
                <a:ea typeface="黑体" pitchFamily="49" charset="-122"/>
              </a:rPr>
              <a:t>1.</a:t>
            </a:r>
            <a:r>
              <a:rPr lang="zh-CN" altLang="en-US" sz="3200" b="1" dirty="0" smtClean="0">
                <a:latin typeface="黑体" pitchFamily="49" charset="-122"/>
                <a:ea typeface="黑体" pitchFamily="49" charset="-122"/>
              </a:rPr>
              <a:t>请为这篇小说拟一个恰当的标题，并说明理由</a:t>
            </a:r>
            <a:r>
              <a:rPr lang="en-US" altLang="zh-CN" sz="3200" b="1" dirty="0" smtClean="0">
                <a:latin typeface="黑体" pitchFamily="49" charset="-122"/>
                <a:ea typeface="黑体" pitchFamily="49" charset="-122"/>
              </a:rPr>
              <a:t>;</a:t>
            </a:r>
          </a:p>
          <a:p>
            <a:pPr eaLnBrk="1" hangingPunct="1">
              <a:buFontTx/>
              <a:buNone/>
            </a:pPr>
            <a:r>
              <a:rPr lang="en-US" altLang="zh-CN" sz="3200" b="1" dirty="0" smtClean="0">
                <a:latin typeface="黑体" pitchFamily="49" charset="-122"/>
                <a:ea typeface="黑体" pitchFamily="49" charset="-122"/>
              </a:rPr>
              <a:t>2.</a:t>
            </a:r>
            <a:r>
              <a:rPr lang="zh-CN" altLang="en-US" sz="3200" b="1" dirty="0" smtClean="0">
                <a:latin typeface="黑体" pitchFamily="49" charset="-122"/>
                <a:ea typeface="黑体" pitchFamily="49" charset="-122"/>
              </a:rPr>
              <a:t>把标题“</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”改为“</a:t>
            </a:r>
            <a:r>
              <a:rPr lang="zh-CN" altLang="zh-CN" sz="3200" b="1" dirty="0" smtClean="0">
                <a:latin typeface="黑体" pitchFamily="49" charset="-122"/>
                <a:ea typeface="黑体" pitchFamily="49" charset="-122"/>
              </a:rPr>
              <a:t>××</a:t>
            </a:r>
            <a:r>
              <a:rPr lang="zh-CN" altLang="en-US" sz="3200" b="1" dirty="0" smtClean="0">
                <a:latin typeface="黑体" pitchFamily="49" charset="-122"/>
                <a:ea typeface="黑体" pitchFamily="49" charset="-122"/>
              </a:rPr>
              <a:t>”，你认为是否合适，谈谈你的观点和理由；</a:t>
            </a:r>
          </a:p>
          <a:p>
            <a:pPr eaLnBrk="1" hangingPunct="1">
              <a:buFontTx/>
              <a:buNone/>
            </a:pPr>
            <a:r>
              <a:rPr lang="zh-CN" altLang="zh-CN" sz="3200" b="1" dirty="0" smtClean="0">
                <a:latin typeface="黑体" pitchFamily="49" charset="-122"/>
                <a:ea typeface="黑体" pitchFamily="49" charset="-122"/>
              </a:rPr>
              <a:t>3. “××</a:t>
            </a:r>
            <a:r>
              <a:rPr lang="zh-CN" altLang="en-US" sz="3200" b="1" dirty="0" smtClean="0">
                <a:latin typeface="黑体" pitchFamily="49" charset="-122"/>
                <a:ea typeface="黑体" pitchFamily="49" charset="-122"/>
              </a:rPr>
              <a:t>”作为这篇小说的标题，有主题思想，结构艺术、象征意蕴等多方面的考虑。请选择一个方面，结合全文，陈述你的观点作分析。</a:t>
            </a:r>
          </a:p>
          <a:p>
            <a:pPr eaLnBrk="1" hangingPunct="1">
              <a:buFontTx/>
              <a:buNone/>
            </a:pPr>
            <a:r>
              <a:rPr lang="zh-CN" altLang="zh-CN" sz="3200" b="1" dirty="0" smtClean="0">
                <a:latin typeface="黑体" pitchFamily="49" charset="-122"/>
                <a:ea typeface="黑体" pitchFamily="49" charset="-122"/>
              </a:rPr>
              <a:t>4.“××</a:t>
            </a:r>
            <a:r>
              <a:rPr lang="zh-CN" altLang="en-US" sz="3200" b="1" dirty="0" smtClean="0">
                <a:latin typeface="黑体" pitchFamily="49" charset="-122"/>
                <a:ea typeface="黑体" pitchFamily="49" charset="-122"/>
              </a:rPr>
              <a:t>”作为小说的标题，意蕴丰富。请结合全文谈谈你的理解。</a:t>
            </a:r>
          </a:p>
        </p:txBody>
      </p:sp>
      <p:sp>
        <p:nvSpPr>
          <p:cNvPr id="67587" name="文本框 113666"/>
          <p:cNvSpPr txBox="1">
            <a:spLocks noChangeArrowheads="1"/>
          </p:cNvSpPr>
          <p:nvPr/>
        </p:nvSpPr>
        <p:spPr bwMode="auto">
          <a:xfrm>
            <a:off x="0" y="0"/>
            <a:ext cx="7127875" cy="584775"/>
          </a:xfrm>
          <a:prstGeom prst="rect">
            <a:avLst/>
          </a:prstGeom>
          <a:noFill/>
          <a:ln w="9525">
            <a:noFill/>
            <a:miter lim="800000"/>
            <a:headEnd/>
            <a:tailEnd/>
          </a:ln>
        </p:spPr>
        <p:txBody>
          <a:bodyPr>
            <a:spAutoFit/>
          </a:bodyPr>
          <a:lstStyle/>
          <a:p>
            <a:r>
              <a:rPr lang="zh-CN" altLang="en-US" sz="3200" b="1" dirty="0">
                <a:solidFill>
                  <a:srgbClr val="FF0000"/>
                </a:solidFill>
                <a:ea typeface="黑体" pitchFamily="49" charset="-122"/>
              </a:rPr>
              <a:t>一、小说标题常见命题形式：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666">
                                            <p:txEl>
                                              <p:pRg st="0" end="0"/>
                                            </p:txEl>
                                          </p:spTgt>
                                        </p:tgtEl>
                                        <p:attrNameLst>
                                          <p:attrName>style.visibility</p:attrName>
                                        </p:attrNameLst>
                                      </p:cBhvr>
                                      <p:to>
                                        <p:strVal val="visible"/>
                                      </p:to>
                                    </p:set>
                                    <p:animEffect transition="in" filter="blinds(horizontal)">
                                      <p:cBhvr>
                                        <p:cTn id="7" dur="500"/>
                                        <p:tgtEl>
                                          <p:spTgt spid="11366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3666">
                                            <p:txEl>
                                              <p:pRg st="1" end="1"/>
                                            </p:txEl>
                                          </p:spTgt>
                                        </p:tgtEl>
                                        <p:attrNameLst>
                                          <p:attrName>style.visibility</p:attrName>
                                        </p:attrNameLst>
                                      </p:cBhvr>
                                      <p:to>
                                        <p:strVal val="visible"/>
                                      </p:to>
                                    </p:set>
                                    <p:animEffect transition="in" filter="blinds(horizontal)">
                                      <p:cBhvr>
                                        <p:cTn id="10" dur="500"/>
                                        <p:tgtEl>
                                          <p:spTgt spid="11366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3666">
                                            <p:txEl>
                                              <p:pRg st="2" end="2"/>
                                            </p:txEl>
                                          </p:spTgt>
                                        </p:tgtEl>
                                        <p:attrNameLst>
                                          <p:attrName>style.visibility</p:attrName>
                                        </p:attrNameLst>
                                      </p:cBhvr>
                                      <p:to>
                                        <p:strVal val="visible"/>
                                      </p:to>
                                    </p:set>
                                    <p:animEffect transition="in" filter="blinds(horizontal)">
                                      <p:cBhvr>
                                        <p:cTn id="13" dur="500"/>
                                        <p:tgtEl>
                                          <p:spTgt spid="11366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3666">
                                            <p:txEl>
                                              <p:pRg st="3" end="3"/>
                                            </p:txEl>
                                          </p:spTgt>
                                        </p:tgtEl>
                                        <p:attrNameLst>
                                          <p:attrName>style.visibility</p:attrName>
                                        </p:attrNameLst>
                                      </p:cBhvr>
                                      <p:to>
                                        <p:strVal val="visible"/>
                                      </p:to>
                                    </p:set>
                                    <p:animEffect transition="in" filter="blinds(horizontal)">
                                      <p:cBhvr>
                                        <p:cTn id="16" dur="500"/>
                                        <p:tgtEl>
                                          <p:spTgt spid="1136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15714" name="TextBox 2"/>
          <p:cNvSpPr txBox="1">
            <a:spLocks noChangeArrowheads="1"/>
          </p:cNvSpPr>
          <p:nvPr/>
        </p:nvSpPr>
        <p:spPr bwMode="auto">
          <a:xfrm>
            <a:off x="285720" y="539163"/>
            <a:ext cx="8643968" cy="4604337"/>
          </a:xfrm>
          <a:prstGeom prst="rect">
            <a:avLst/>
          </a:prstGeom>
          <a:noFill/>
          <a:ln w="9525">
            <a:noFill/>
            <a:miter lim="800000"/>
            <a:headEnd/>
            <a:tailEnd/>
          </a:ln>
        </p:spPr>
        <p:txBody>
          <a:bodyPr wrap="square">
            <a:spAutoFit/>
          </a:bodyPr>
          <a:lstStyle/>
          <a:p>
            <a:pPr>
              <a:lnSpc>
                <a:spcPct val="110000"/>
              </a:lnSpc>
            </a:pPr>
            <a:r>
              <a:rPr lang="en-US" altLang="zh-CN" sz="3200" b="1" dirty="0">
                <a:latin typeface="宋体" pitchFamily="2" charset="-122"/>
              </a:rPr>
              <a:t>    </a:t>
            </a:r>
            <a:r>
              <a:rPr lang="en-US" altLang="zh-CN" sz="3200" b="1" dirty="0" smtClean="0">
                <a:latin typeface="宋体" pitchFamily="2" charset="-122"/>
              </a:rPr>
              <a:t>P16/30</a:t>
            </a:r>
            <a:r>
              <a:rPr lang="zh-CN" altLang="en-US" sz="2800" b="1" dirty="0" smtClean="0">
                <a:latin typeface="宋体" pitchFamily="2" charset="-122"/>
              </a:rPr>
              <a:t>理解</a:t>
            </a:r>
            <a:r>
              <a:rPr lang="zh-CN" altLang="en-US" sz="2800" b="1" dirty="0">
                <a:latin typeface="宋体" pitchFamily="2" charset="-122"/>
              </a:rPr>
              <a:t>小说标题的内涵及作用题目要注意从以下几个方面解题：</a:t>
            </a:r>
          </a:p>
          <a:p>
            <a:pPr>
              <a:lnSpc>
                <a:spcPct val="110000"/>
              </a:lnSpc>
            </a:pPr>
            <a:r>
              <a:rPr lang="en-US" altLang="zh-CN" sz="3200" b="1" dirty="0">
                <a:solidFill>
                  <a:srgbClr val="FF0000"/>
                </a:solidFill>
                <a:latin typeface="宋体" pitchFamily="2" charset="-122"/>
              </a:rPr>
              <a:t>(1)</a:t>
            </a:r>
            <a:r>
              <a:rPr lang="zh-CN" altLang="en-US" sz="3200" b="1" dirty="0">
                <a:solidFill>
                  <a:srgbClr val="FF0000"/>
                </a:solidFill>
                <a:latin typeface="宋体" pitchFamily="2" charset="-122"/>
              </a:rPr>
              <a:t>思维模式</a:t>
            </a:r>
            <a:r>
              <a:rPr lang="zh-CN" altLang="en-US" sz="3200" b="1" dirty="0" smtClean="0">
                <a:solidFill>
                  <a:srgbClr val="FF0000"/>
                </a:solidFill>
                <a:latin typeface="宋体" pitchFamily="2" charset="-122"/>
              </a:rPr>
              <a:t>：</a:t>
            </a:r>
            <a:r>
              <a:rPr lang="en-US" altLang="zh-CN" sz="3200" b="1" dirty="0" smtClean="0">
                <a:solidFill>
                  <a:srgbClr val="FF0000"/>
                </a:solidFill>
                <a:latin typeface="宋体" pitchFamily="2" charset="-122"/>
              </a:rPr>
              <a:t>P31</a:t>
            </a:r>
            <a:endParaRPr lang="zh-CN" altLang="en-US" sz="3200" b="1" dirty="0">
              <a:solidFill>
                <a:srgbClr val="FF0000"/>
              </a:solidFill>
              <a:latin typeface="宋体" pitchFamily="2" charset="-122"/>
            </a:endParaRPr>
          </a:p>
          <a:p>
            <a:pPr marL="0" lvl="1"/>
            <a:r>
              <a:rPr lang="en-US" altLang="zh-CN" sz="3200" b="1" dirty="0">
                <a:solidFill>
                  <a:srgbClr val="0033CC"/>
                </a:solidFill>
                <a:latin typeface="宋体" pitchFamily="2" charset="-122"/>
              </a:rPr>
              <a:t>①</a:t>
            </a:r>
            <a:r>
              <a:rPr lang="zh-CN" altLang="en-US" sz="3200" b="1" dirty="0">
                <a:solidFill>
                  <a:srgbClr val="0033CC"/>
                </a:solidFill>
                <a:latin typeface="宋体" pitchFamily="2" charset="-122"/>
              </a:rPr>
              <a:t>标题是否</a:t>
            </a:r>
            <a:r>
              <a:rPr lang="zh-CN" altLang="en-US" sz="3200" b="1" dirty="0">
                <a:solidFill>
                  <a:srgbClr val="FF0000"/>
                </a:solidFill>
                <a:latin typeface="宋体" pitchFamily="2" charset="-122"/>
              </a:rPr>
              <a:t>交代时间、地点、环境</a:t>
            </a:r>
            <a:r>
              <a:rPr lang="zh-CN" altLang="en-US" sz="3200" b="1" dirty="0" smtClean="0">
                <a:solidFill>
                  <a:srgbClr val="FF0000"/>
                </a:solidFill>
                <a:latin typeface="宋体" pitchFamily="2" charset="-122"/>
              </a:rPr>
              <a:t>；</a:t>
            </a:r>
            <a:r>
              <a:rPr lang="en-US" altLang="zh-CN" sz="3200" b="1" dirty="0" smtClean="0">
                <a:solidFill>
                  <a:srgbClr val="0033CC"/>
                </a:solidFill>
                <a:latin typeface="宋体" pitchFamily="2" charset="-122"/>
              </a:rPr>
              <a:t>②</a:t>
            </a:r>
            <a:r>
              <a:rPr lang="zh-CN" altLang="en-US" sz="3200" b="1" dirty="0" smtClean="0">
                <a:solidFill>
                  <a:srgbClr val="0033CC"/>
                </a:solidFill>
              </a:rPr>
              <a:t>标题是否</a:t>
            </a:r>
            <a:r>
              <a:rPr lang="zh-CN" altLang="en-US" sz="3200" b="1" dirty="0">
                <a:solidFill>
                  <a:srgbClr val="FF0000"/>
                </a:solidFill>
              </a:rPr>
              <a:t>设置悬念，吸引读者</a:t>
            </a:r>
            <a:r>
              <a:rPr lang="zh-CN" altLang="en-US" sz="3200" b="1" dirty="0" smtClean="0">
                <a:solidFill>
                  <a:srgbClr val="FF0000"/>
                </a:solidFill>
              </a:rPr>
              <a:t>。</a:t>
            </a:r>
            <a:r>
              <a:rPr lang="en-US" altLang="zh-CN" sz="3200" b="1" dirty="0" smtClean="0">
                <a:solidFill>
                  <a:srgbClr val="0033CC"/>
                </a:solidFill>
                <a:latin typeface="宋体" pitchFamily="2" charset="-122"/>
              </a:rPr>
              <a:t>③</a:t>
            </a:r>
            <a:r>
              <a:rPr lang="zh-CN" altLang="en-US" sz="3200" b="1" dirty="0">
                <a:solidFill>
                  <a:srgbClr val="0033CC"/>
                </a:solidFill>
                <a:latin typeface="宋体" pitchFamily="2" charset="-122"/>
              </a:rPr>
              <a:t>标题是否是小说的</a:t>
            </a:r>
            <a:r>
              <a:rPr lang="zh-CN" altLang="en-US" sz="3200" b="1" dirty="0">
                <a:solidFill>
                  <a:srgbClr val="FF0000"/>
                </a:solidFill>
                <a:latin typeface="宋体" pitchFamily="2" charset="-122"/>
              </a:rPr>
              <a:t>线索</a:t>
            </a:r>
            <a:r>
              <a:rPr lang="zh-CN" altLang="en-US" sz="3200" b="1" dirty="0" smtClean="0">
                <a:solidFill>
                  <a:srgbClr val="FF0000"/>
                </a:solidFill>
                <a:latin typeface="宋体" pitchFamily="2" charset="-122"/>
              </a:rPr>
              <a:t>；</a:t>
            </a:r>
            <a:r>
              <a:rPr lang="en-US" altLang="zh-CN" sz="3200" b="1" dirty="0" smtClean="0">
                <a:solidFill>
                  <a:srgbClr val="0033CC"/>
                </a:solidFill>
              </a:rPr>
              <a:t>④</a:t>
            </a:r>
            <a:r>
              <a:rPr lang="zh-CN" altLang="en-US" sz="3200" b="1" dirty="0">
                <a:solidFill>
                  <a:srgbClr val="0033CC"/>
                </a:solidFill>
                <a:latin typeface="宋体" pitchFamily="2" charset="-122"/>
              </a:rPr>
              <a:t>标题是否为</a:t>
            </a:r>
            <a:r>
              <a:rPr lang="zh-CN" altLang="en-US" sz="3200" b="1" dirty="0">
                <a:solidFill>
                  <a:srgbClr val="FF0000"/>
                </a:solidFill>
                <a:latin typeface="宋体" pitchFamily="2" charset="-122"/>
              </a:rPr>
              <a:t>塑造和突出人物形象</a:t>
            </a:r>
            <a:r>
              <a:rPr lang="zh-CN" altLang="en-US" sz="3200" b="1" dirty="0">
                <a:solidFill>
                  <a:srgbClr val="0033CC"/>
                </a:solidFill>
                <a:latin typeface="宋体" pitchFamily="2" charset="-122"/>
              </a:rPr>
              <a:t>服务</a:t>
            </a:r>
            <a:r>
              <a:rPr lang="zh-CN" altLang="en-US" sz="3200" b="1" dirty="0" smtClean="0">
                <a:solidFill>
                  <a:srgbClr val="0033CC"/>
                </a:solidFill>
                <a:latin typeface="宋体" pitchFamily="2" charset="-122"/>
              </a:rPr>
              <a:t>；</a:t>
            </a:r>
            <a:r>
              <a:rPr lang="zh-CN" altLang="en-US" sz="3200" b="1" dirty="0" smtClean="0">
                <a:solidFill>
                  <a:srgbClr val="0033CC"/>
                </a:solidFill>
              </a:rPr>
              <a:t>    </a:t>
            </a:r>
            <a:r>
              <a:rPr lang="en-US" altLang="zh-CN" sz="3200" b="1" dirty="0">
                <a:solidFill>
                  <a:srgbClr val="0033CC"/>
                </a:solidFill>
              </a:rPr>
              <a:t>⑤</a:t>
            </a:r>
            <a:r>
              <a:rPr lang="zh-CN" altLang="en-US" sz="3200" b="1" dirty="0">
                <a:solidFill>
                  <a:srgbClr val="0033CC"/>
                </a:solidFill>
              </a:rPr>
              <a:t>标题是否</a:t>
            </a:r>
            <a:r>
              <a:rPr lang="zh-CN" altLang="en-US" sz="3200" b="1" dirty="0">
                <a:solidFill>
                  <a:srgbClr val="FF0000"/>
                </a:solidFill>
              </a:rPr>
              <a:t>推动了情节的发展或推动了故事情节的转折</a:t>
            </a:r>
            <a:r>
              <a:rPr lang="zh-CN" altLang="en-US" sz="3200" b="1" dirty="0" smtClean="0">
                <a:solidFill>
                  <a:srgbClr val="FF0000"/>
                </a:solidFill>
              </a:rPr>
              <a:t>；</a:t>
            </a:r>
            <a:r>
              <a:rPr lang="zh-CN" altLang="en-US" sz="3200" b="1" dirty="0" smtClean="0">
                <a:solidFill>
                  <a:srgbClr val="0033CC"/>
                </a:solidFill>
              </a:rPr>
              <a:t> </a:t>
            </a:r>
            <a:r>
              <a:rPr lang="en-US" altLang="zh-CN" sz="3200" b="1" dirty="0">
                <a:solidFill>
                  <a:srgbClr val="0033CC"/>
                </a:solidFill>
              </a:rPr>
              <a:t>⑥</a:t>
            </a:r>
            <a:r>
              <a:rPr lang="zh-CN" altLang="en-US" sz="3200" b="1" dirty="0">
                <a:solidFill>
                  <a:srgbClr val="0033CC"/>
                </a:solidFill>
              </a:rPr>
              <a:t>标题是否</a:t>
            </a:r>
            <a:r>
              <a:rPr lang="zh-CN" altLang="en-US" sz="3200" b="1" dirty="0">
                <a:solidFill>
                  <a:srgbClr val="FF0000"/>
                </a:solidFill>
              </a:rPr>
              <a:t>一语双关</a:t>
            </a:r>
            <a:r>
              <a:rPr lang="zh-CN" altLang="en-US" sz="3200" b="1" dirty="0">
                <a:solidFill>
                  <a:srgbClr val="0033CC"/>
                </a:solidFill>
              </a:rPr>
              <a:t>，是否</a:t>
            </a:r>
            <a:r>
              <a:rPr lang="zh-CN" altLang="en-US" sz="3200" b="1" dirty="0">
                <a:solidFill>
                  <a:srgbClr val="FF0000"/>
                </a:solidFill>
              </a:rPr>
              <a:t>对主题的表现起画龙点睛的作用</a:t>
            </a:r>
            <a:r>
              <a:rPr lang="zh-CN" altLang="en-US" sz="3200" b="1" dirty="0" smtClean="0">
                <a:solidFill>
                  <a:srgbClr val="FF0000"/>
                </a:solidFill>
              </a:rPr>
              <a:t>；</a:t>
            </a:r>
            <a:r>
              <a:rPr lang="zh-CN" altLang="en-US" sz="2800" b="1" dirty="0" smtClean="0">
                <a:solidFill>
                  <a:srgbClr val="0033CC"/>
                </a:solidFill>
              </a:rPr>
              <a:t>    </a:t>
            </a:r>
            <a:endParaRPr lang="zh-CN" altLang="en-US" sz="2800" b="1" dirty="0">
              <a:solidFill>
                <a:srgbClr val="0033CC"/>
              </a:solidFill>
            </a:endParaRPr>
          </a:p>
        </p:txBody>
      </p:sp>
      <p:sp>
        <p:nvSpPr>
          <p:cNvPr id="69635" name="文本框 115714"/>
          <p:cNvSpPr txBox="1">
            <a:spLocks noChangeArrowheads="1"/>
          </p:cNvSpPr>
          <p:nvPr/>
        </p:nvSpPr>
        <p:spPr bwMode="auto">
          <a:xfrm>
            <a:off x="0" y="0"/>
            <a:ext cx="4537075" cy="646331"/>
          </a:xfrm>
          <a:prstGeom prst="rect">
            <a:avLst/>
          </a:prstGeom>
          <a:noFill/>
          <a:ln w="9525">
            <a:noFill/>
            <a:miter lim="800000"/>
            <a:headEnd/>
            <a:tailEnd/>
          </a:ln>
        </p:spPr>
        <p:txBody>
          <a:bodyPr>
            <a:spAutoFit/>
          </a:bodyPr>
          <a:lstStyle/>
          <a:p>
            <a:r>
              <a:rPr lang="zh-CN" altLang="en-US" sz="3600" b="1" dirty="0">
                <a:solidFill>
                  <a:srgbClr val="FF0000"/>
                </a:solidFill>
              </a:rPr>
              <a:t>解题步骤：</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5714">
                                            <p:txEl>
                                              <p:pRg st="2" end="2"/>
                                            </p:txEl>
                                          </p:spTgt>
                                        </p:tgtEl>
                                        <p:attrNameLst>
                                          <p:attrName>style.visibility</p:attrName>
                                        </p:attrNameLst>
                                      </p:cBhvr>
                                      <p:to>
                                        <p:strVal val="visible"/>
                                      </p:to>
                                    </p:set>
                                    <p:animEffect transition="in" filter="blinds(horizontal)">
                                      <p:cBhvr>
                                        <p:cTn id="7" dur="500"/>
                                        <p:tgtEl>
                                          <p:spTgt spid="1157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0658" name="标题 120833"/>
          <p:cNvSpPr>
            <a:spLocks noGrp="1" noChangeArrowheads="1"/>
          </p:cNvSpPr>
          <p:nvPr>
            <p:ph type="title"/>
          </p:nvPr>
        </p:nvSpPr>
        <p:spPr/>
        <p:txBody>
          <a:bodyPr/>
          <a:lstStyle/>
          <a:p>
            <a:pPr eaLnBrk="1" hangingPunct="1"/>
            <a:r>
              <a:rPr lang="zh-CN" altLang="en-US" sz="3600" b="1" dirty="0" smtClean="0">
                <a:solidFill>
                  <a:srgbClr val="FF0000"/>
                </a:solidFill>
                <a:ea typeface="黑体" pitchFamily="49" charset="-122"/>
              </a:rPr>
              <a:t>三、标题作用之</a:t>
            </a:r>
            <a:r>
              <a:rPr lang="zh-CN" altLang="en-US" sz="3600" b="1" dirty="0" smtClean="0">
                <a:solidFill>
                  <a:srgbClr val="FF0000"/>
                </a:solidFill>
                <a:ea typeface="黑体" pitchFamily="49" charset="-122"/>
              </a:rPr>
              <a:t>探讨</a:t>
            </a:r>
            <a:r>
              <a:rPr lang="en-US" altLang="zh-CN" sz="3600" b="1" dirty="0" smtClean="0">
                <a:solidFill>
                  <a:srgbClr val="FF0000"/>
                </a:solidFill>
                <a:ea typeface="黑体" pitchFamily="49" charset="-122"/>
              </a:rPr>
              <a:t>P31</a:t>
            </a:r>
            <a:endParaRPr lang="zh-CN" altLang="en-US" sz="3600" b="1" dirty="0" smtClean="0">
              <a:solidFill>
                <a:srgbClr val="FF0000"/>
              </a:solidFill>
              <a:ea typeface="黑体" pitchFamily="49" charset="-122"/>
            </a:endParaRPr>
          </a:p>
        </p:txBody>
      </p:sp>
      <p:sp>
        <p:nvSpPr>
          <p:cNvPr id="70659" name="文本占位符 120834"/>
          <p:cNvSpPr>
            <a:spLocks noGrp="1" noChangeArrowheads="1"/>
          </p:cNvSpPr>
          <p:nvPr>
            <p:ph idx="1"/>
          </p:nvPr>
        </p:nvSpPr>
        <p:spPr>
          <a:xfrm>
            <a:off x="685800" y="1168004"/>
            <a:ext cx="8458200" cy="689366"/>
          </a:xfrm>
        </p:spPr>
        <p:txBody>
          <a:bodyPr/>
          <a:lstStyle/>
          <a:p>
            <a:pPr eaLnBrk="1" hangingPunct="1">
              <a:buFontTx/>
              <a:buNone/>
            </a:pPr>
            <a:r>
              <a:rPr lang="en-US" altLang="zh-CN" sz="3200" b="1" dirty="0" smtClean="0"/>
              <a:t>1.</a:t>
            </a:r>
            <a:r>
              <a:rPr lang="zh-CN" altLang="en-US" sz="3200" b="1" dirty="0" smtClean="0"/>
              <a:t>以人物为题，比如</a:t>
            </a:r>
            <a:r>
              <a:rPr lang="zh-CN" altLang="en-US" sz="3200" b="1" dirty="0" smtClean="0"/>
              <a:t>：</a:t>
            </a:r>
            <a:r>
              <a:rPr lang="en-US" altLang="zh-CN" sz="3200" b="1" dirty="0" smtClean="0"/>
              <a:t>P22《</a:t>
            </a:r>
            <a:r>
              <a:rPr lang="zh-CN" altLang="en-US" sz="3200" b="1" dirty="0" smtClean="0"/>
              <a:t>捡烂纸的老头</a:t>
            </a:r>
            <a:r>
              <a:rPr lang="en-US" altLang="zh-CN" sz="3200" b="1" dirty="0" smtClean="0"/>
              <a:t>》</a:t>
            </a:r>
            <a:endParaRPr lang="en-US" altLang="zh-CN" sz="3200" b="1" dirty="0" smtClean="0"/>
          </a:p>
        </p:txBody>
      </p:sp>
      <p:sp>
        <p:nvSpPr>
          <p:cNvPr id="120836" name="矩形 120835"/>
          <p:cNvSpPr>
            <a:spLocks noChangeArrowheads="1"/>
          </p:cNvSpPr>
          <p:nvPr/>
        </p:nvSpPr>
        <p:spPr bwMode="auto">
          <a:xfrm>
            <a:off x="468313" y="2463403"/>
            <a:ext cx="8229600" cy="1727597"/>
          </a:xfrm>
          <a:prstGeom prst="rect">
            <a:avLst/>
          </a:prstGeom>
          <a:noFill/>
          <a:ln w="9525">
            <a:noFill/>
            <a:miter lim="800000"/>
            <a:headEnd/>
            <a:tailEnd/>
          </a:ln>
        </p:spPr>
        <p:txBody>
          <a:bodyPr/>
          <a:lstStyle/>
          <a:p>
            <a:pPr marL="342900" indent="-342900" latinLnBrk="1">
              <a:spcBef>
                <a:spcPct val="20000"/>
              </a:spcBef>
            </a:pPr>
            <a:r>
              <a:rPr lang="zh-CN" altLang="en-US" sz="3600" b="1">
                <a:solidFill>
                  <a:srgbClr val="FF0000"/>
                </a:solidFill>
              </a:rPr>
              <a:t>作用：</a:t>
            </a:r>
            <a:r>
              <a:rPr lang="en-US" altLang="zh-CN" sz="3600" b="1">
                <a:solidFill>
                  <a:srgbClr val="FF0000"/>
                </a:solidFill>
                <a:latin typeface="-소망L" pitchFamily="18" charset="-127"/>
              </a:rPr>
              <a:t>①</a:t>
            </a:r>
            <a:r>
              <a:rPr lang="zh-CN" altLang="en-US" sz="3600" b="1">
                <a:solidFill>
                  <a:srgbClr val="FF0000"/>
                </a:solidFill>
              </a:rPr>
              <a:t>突出人物形象；</a:t>
            </a:r>
          </a:p>
          <a:p>
            <a:pPr marL="342900" indent="-342900" latinLnBrk="1">
              <a:spcBef>
                <a:spcPct val="20000"/>
              </a:spcBef>
            </a:pPr>
            <a:r>
              <a:rPr lang="zh-CN" altLang="en-US" sz="3600" b="1">
                <a:solidFill>
                  <a:srgbClr val="FF0000"/>
                </a:solidFill>
              </a:rPr>
              <a:t>           </a:t>
            </a:r>
            <a:r>
              <a:rPr lang="en-US" altLang="zh-CN" sz="3600" b="1">
                <a:solidFill>
                  <a:srgbClr val="FF0000"/>
                </a:solidFill>
                <a:latin typeface="-소망L" pitchFamily="18" charset="-127"/>
              </a:rPr>
              <a:t>②</a:t>
            </a:r>
            <a:r>
              <a:rPr lang="zh-CN" altLang="en-US" sz="3600" b="1">
                <a:solidFill>
                  <a:srgbClr val="FF0000"/>
                </a:solidFill>
              </a:rPr>
              <a:t>展开故事情节；</a:t>
            </a:r>
          </a:p>
          <a:p>
            <a:pPr marL="342900" indent="-342900" latinLnBrk="1">
              <a:spcBef>
                <a:spcPct val="20000"/>
              </a:spcBef>
            </a:pPr>
            <a:r>
              <a:rPr lang="zh-CN" altLang="en-US" sz="3600" b="1">
                <a:solidFill>
                  <a:srgbClr val="FF0000"/>
                </a:solidFill>
              </a:rPr>
              <a:t>           </a:t>
            </a:r>
            <a:r>
              <a:rPr lang="en-US" altLang="zh-CN" sz="3600" b="1">
                <a:solidFill>
                  <a:srgbClr val="FF0000"/>
                </a:solidFill>
                <a:latin typeface="-소망L" pitchFamily="18" charset="-127"/>
              </a:rPr>
              <a:t>③</a:t>
            </a:r>
            <a:r>
              <a:rPr lang="zh-CN" altLang="en-US" sz="3600" b="1">
                <a:solidFill>
                  <a:srgbClr val="FF0000"/>
                </a:solidFill>
              </a:rPr>
              <a:t>紧扣中心，突出主题。</a:t>
            </a:r>
          </a:p>
        </p:txBody>
      </p:sp>
      <p:pic>
        <p:nvPicPr>
          <p:cNvPr id="70661" name="图片 120836" descr="20068209132846853">
            <a:hlinkClick r:id="rId2" action="ppaction://hlinksldjump"/>
          </p:cNvPr>
          <p:cNvPicPr>
            <a:picLocks noChangeAspect="1" noChangeArrowheads="1"/>
          </p:cNvPicPr>
          <p:nvPr/>
        </p:nvPicPr>
        <p:blipFill>
          <a:blip r:embed="rId3"/>
          <a:srcRect r="14293"/>
          <a:stretch>
            <a:fillRect/>
          </a:stretch>
        </p:blipFill>
        <p:spPr bwMode="auto">
          <a:xfrm>
            <a:off x="6934200" y="4157662"/>
            <a:ext cx="2209800" cy="985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0836"/>
                                        </p:tgtEl>
                                        <p:attrNameLst>
                                          <p:attrName>style.visibility</p:attrName>
                                        </p:attrNameLst>
                                      </p:cBhvr>
                                      <p:to>
                                        <p:strVal val="visible"/>
                                      </p:to>
                                    </p:set>
                                    <p:anim calcmode="lin" valueType="num">
                                      <p:cBhvr additive="base">
                                        <p:cTn id="7" dur="500" fill="hold"/>
                                        <p:tgtEl>
                                          <p:spTgt spid="120836"/>
                                        </p:tgtEl>
                                        <p:attrNameLst>
                                          <p:attrName>ppt_x</p:attrName>
                                        </p:attrNameLst>
                                      </p:cBhvr>
                                      <p:tavLst>
                                        <p:tav tm="0">
                                          <p:val>
                                            <p:strVal val="#ppt_x"/>
                                          </p:val>
                                        </p:tav>
                                        <p:tav tm="100000">
                                          <p:val>
                                            <p:strVal val="#ppt_x"/>
                                          </p:val>
                                        </p:tav>
                                      </p:tavLst>
                                    </p:anim>
                                    <p:anim calcmode="lin" valueType="num">
                                      <p:cBhvr additive="base">
                                        <p:cTn id="8" dur="500" fill="hold"/>
                                        <p:tgtEl>
                                          <p:spTgt spid="1208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60418" name="文本框 60417"/>
          <p:cNvSpPr txBox="1">
            <a:spLocks noChangeArrowheads="1"/>
          </p:cNvSpPr>
          <p:nvPr/>
        </p:nvSpPr>
        <p:spPr bwMode="auto">
          <a:xfrm>
            <a:off x="3500430" y="0"/>
            <a:ext cx="3124200" cy="584775"/>
          </a:xfrm>
          <a:prstGeom prst="rect">
            <a:avLst/>
          </a:prstGeom>
          <a:noFill/>
          <a:ln w="9525">
            <a:noFill/>
            <a:miter lim="800000"/>
            <a:headEnd/>
            <a:tailEnd/>
          </a:ln>
        </p:spPr>
        <p:txBody>
          <a:bodyPr>
            <a:spAutoFit/>
          </a:bodyPr>
          <a:lstStyle/>
          <a:p>
            <a:pPr algn="just"/>
            <a:r>
              <a:rPr lang="en-US" altLang="zh-CN" sz="3200" b="1" dirty="0">
                <a:solidFill>
                  <a:srgbClr val="000066"/>
                </a:solidFill>
                <a:latin typeface="黑体" pitchFamily="49" charset="-122"/>
                <a:ea typeface="黑体" pitchFamily="49" charset="-122"/>
              </a:rPr>
              <a:t>A</a:t>
            </a:r>
            <a:r>
              <a:rPr lang="zh-CN" altLang="en-US" sz="3200" b="1" dirty="0">
                <a:solidFill>
                  <a:srgbClr val="000066"/>
                </a:solidFill>
                <a:latin typeface="黑体" pitchFamily="49" charset="-122"/>
                <a:ea typeface="黑体" pitchFamily="49" charset="-122"/>
              </a:rPr>
              <a:t>、正面描写</a:t>
            </a:r>
          </a:p>
        </p:txBody>
      </p:sp>
      <p:sp>
        <p:nvSpPr>
          <p:cNvPr id="60419" name="文本框 60418"/>
          <p:cNvSpPr txBox="1"/>
          <p:nvPr/>
        </p:nvSpPr>
        <p:spPr>
          <a:xfrm>
            <a:off x="3500430" y="428610"/>
            <a:ext cx="3509962" cy="584775"/>
          </a:xfrm>
          <a:prstGeom prst="rect">
            <a:avLst/>
          </a:prstGeom>
          <a:noFill/>
          <a:ln w="9525">
            <a:noFill/>
          </a:ln>
        </p:spPr>
        <p:txBody>
          <a:bodyPr>
            <a:spAutoFit/>
          </a:bodyPr>
          <a:lstStyle/>
          <a:p>
            <a:pPr algn="just">
              <a:buClr>
                <a:srgbClr val="000000"/>
              </a:buClr>
              <a:defRPr/>
            </a:pPr>
            <a:r>
              <a:rPr lang="en-US" altLang="zh-CN" sz="3200" b="1" noProof="1">
                <a:solidFill>
                  <a:srgbClr val="000066"/>
                </a:solidFill>
                <a:latin typeface="黑体" panose="02010609060101010101" pitchFamily="2" charset="-122"/>
                <a:ea typeface="黑体" panose="02010609060101010101" pitchFamily="2" charset="-122"/>
                <a:cs typeface="+mn-ea"/>
              </a:rPr>
              <a:t>B</a:t>
            </a:r>
            <a:r>
              <a:rPr lang="zh-CN" altLang="en-US" sz="3200" b="1" noProof="1">
                <a:solidFill>
                  <a:srgbClr val="000066"/>
                </a:solidFill>
                <a:latin typeface="黑体" panose="02010609060101010101" pitchFamily="2" charset="-122"/>
                <a:ea typeface="黑体" panose="02010609060101010101" pitchFamily="2" charset="-122"/>
                <a:cs typeface="+mn-ea"/>
              </a:rPr>
              <a:t>、侧面描写</a:t>
            </a:r>
            <a:endParaRPr lang="zh-CN" altLang="en-US" sz="3200" b="1" noProof="1">
              <a:solidFill>
                <a:srgbClr val="000066"/>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60421" name="文本框 60420"/>
          <p:cNvSpPr txBox="1">
            <a:spLocks noChangeArrowheads="1"/>
          </p:cNvSpPr>
          <p:nvPr/>
        </p:nvSpPr>
        <p:spPr bwMode="auto">
          <a:xfrm>
            <a:off x="1452564" y="542925"/>
            <a:ext cx="2255837" cy="646331"/>
          </a:xfrm>
          <a:prstGeom prst="rect">
            <a:avLst/>
          </a:prstGeom>
          <a:noFill/>
          <a:ln w="9525">
            <a:noFill/>
            <a:miter lim="800000"/>
            <a:headEnd/>
            <a:tailEnd/>
          </a:ln>
        </p:spPr>
        <p:txBody>
          <a:bodyPr>
            <a:spAutoFit/>
          </a:bodyPr>
          <a:lstStyle/>
          <a:p>
            <a:pPr>
              <a:spcBef>
                <a:spcPct val="50000"/>
              </a:spcBef>
            </a:pPr>
            <a:r>
              <a:rPr lang="en-US" altLang="zh-CN" sz="3600" b="1">
                <a:solidFill>
                  <a:srgbClr val="990033"/>
                </a:solidFill>
                <a:latin typeface="黑体" pitchFamily="49" charset="-122"/>
                <a:ea typeface="黑体" pitchFamily="49" charset="-122"/>
              </a:rPr>
              <a:t>1</a:t>
            </a:r>
            <a:r>
              <a:rPr lang="zh-CN" altLang="en-US" sz="3600" b="1">
                <a:solidFill>
                  <a:srgbClr val="990033"/>
                </a:solidFill>
                <a:latin typeface="黑体" pitchFamily="49" charset="-122"/>
                <a:ea typeface="黑体" pitchFamily="49" charset="-122"/>
              </a:rPr>
              <a:t>、人物</a:t>
            </a:r>
            <a:endParaRPr lang="zh-CN" altLang="en-US" sz="3200" b="1">
              <a:solidFill>
                <a:srgbClr val="000066"/>
              </a:solidFill>
              <a:latin typeface="黑体" pitchFamily="49" charset="-122"/>
              <a:ea typeface="黑体" pitchFamily="49" charset="-122"/>
            </a:endParaRPr>
          </a:p>
        </p:txBody>
      </p:sp>
      <p:sp>
        <p:nvSpPr>
          <p:cNvPr id="60422" name="左大括号 60421"/>
          <p:cNvSpPr>
            <a:spLocks/>
          </p:cNvSpPr>
          <p:nvPr/>
        </p:nvSpPr>
        <p:spPr bwMode="auto">
          <a:xfrm>
            <a:off x="3132138" y="1600200"/>
            <a:ext cx="225416" cy="2043120"/>
          </a:xfrm>
          <a:prstGeom prst="leftBrace">
            <a:avLst>
              <a:gd name="adj1" fmla="val 85961"/>
              <a:gd name="adj2" fmla="val 50000"/>
            </a:avLst>
          </a:prstGeom>
          <a:noFill/>
          <a:ln w="28575" cap="sq">
            <a:solidFill>
              <a:srgbClr val="E5071C"/>
            </a:solidFill>
            <a:round/>
            <a:headEnd type="none" w="sm" len="sm"/>
            <a:tailEnd type="none" w="sm" len="sm"/>
          </a:ln>
        </p:spPr>
        <p:txBody>
          <a:bodyPr/>
          <a:lstStyle/>
          <a:p>
            <a:endParaRPr lang="zh-CN" altLang="en-US"/>
          </a:p>
        </p:txBody>
      </p:sp>
      <p:sp>
        <p:nvSpPr>
          <p:cNvPr id="60423" name="左大括号 60422"/>
          <p:cNvSpPr>
            <a:spLocks/>
          </p:cNvSpPr>
          <p:nvPr/>
        </p:nvSpPr>
        <p:spPr bwMode="auto">
          <a:xfrm>
            <a:off x="971551" y="411957"/>
            <a:ext cx="481013" cy="3942160"/>
          </a:xfrm>
          <a:prstGeom prst="leftBrace">
            <a:avLst>
              <a:gd name="adj1" fmla="val 90859"/>
              <a:gd name="adj2" fmla="val 50000"/>
            </a:avLst>
          </a:prstGeom>
          <a:noFill/>
          <a:ln w="38100" cap="sq">
            <a:solidFill>
              <a:srgbClr val="800000"/>
            </a:solidFill>
            <a:round/>
            <a:headEnd type="none" w="sm" len="sm"/>
            <a:tailEnd type="none" w="sm" len="sm"/>
          </a:ln>
        </p:spPr>
        <p:txBody>
          <a:bodyPr/>
          <a:lstStyle/>
          <a:p>
            <a:endParaRPr lang="zh-CN" altLang="en-US"/>
          </a:p>
        </p:txBody>
      </p:sp>
      <p:sp>
        <p:nvSpPr>
          <p:cNvPr id="20488" name="矩形 60424"/>
          <p:cNvSpPr>
            <a:spLocks noChangeArrowheads="1"/>
          </p:cNvSpPr>
          <p:nvPr/>
        </p:nvSpPr>
        <p:spPr bwMode="auto">
          <a:xfrm>
            <a:off x="250825" y="1221582"/>
            <a:ext cx="1079500" cy="3170099"/>
          </a:xfrm>
          <a:prstGeom prst="rect">
            <a:avLst/>
          </a:prstGeom>
          <a:noFill/>
          <a:ln w="9525">
            <a:noFill/>
            <a:miter lim="800000"/>
            <a:headEnd/>
            <a:tailEnd/>
          </a:ln>
        </p:spPr>
        <p:txBody>
          <a:bodyPr>
            <a:spAutoFit/>
          </a:bodyPr>
          <a:lstStyle/>
          <a:p>
            <a:r>
              <a:rPr lang="zh-CN" altLang="en-US" sz="4000" b="1">
                <a:solidFill>
                  <a:srgbClr val="990033"/>
                </a:solidFill>
                <a:latin typeface="黑体" pitchFamily="49" charset="-122"/>
                <a:ea typeface="黑体" pitchFamily="49" charset="-122"/>
              </a:rPr>
              <a:t>小说三要素</a:t>
            </a:r>
          </a:p>
        </p:txBody>
      </p:sp>
      <p:sp>
        <p:nvSpPr>
          <p:cNvPr id="60426" name="文本框 60425"/>
          <p:cNvSpPr txBox="1">
            <a:spLocks noChangeArrowheads="1"/>
          </p:cNvSpPr>
          <p:nvPr/>
        </p:nvSpPr>
        <p:spPr bwMode="auto">
          <a:xfrm>
            <a:off x="1331913" y="2085975"/>
            <a:ext cx="3167062" cy="646331"/>
          </a:xfrm>
          <a:prstGeom prst="rect">
            <a:avLst/>
          </a:prstGeom>
          <a:noFill/>
          <a:ln w="9525">
            <a:noFill/>
            <a:miter lim="800000"/>
            <a:headEnd/>
            <a:tailEnd/>
          </a:ln>
        </p:spPr>
        <p:txBody>
          <a:bodyPr>
            <a:spAutoFit/>
          </a:bodyPr>
          <a:lstStyle/>
          <a:p>
            <a:pPr>
              <a:spcBef>
                <a:spcPct val="50000"/>
              </a:spcBef>
            </a:pPr>
            <a:r>
              <a:rPr lang="en-US" altLang="zh-CN" sz="3600" b="1">
                <a:solidFill>
                  <a:srgbClr val="990033"/>
                </a:solidFill>
                <a:latin typeface="黑体" pitchFamily="49" charset="-122"/>
                <a:ea typeface="黑体" pitchFamily="49" charset="-122"/>
              </a:rPr>
              <a:t>2</a:t>
            </a:r>
            <a:r>
              <a:rPr lang="zh-CN" altLang="en-US" sz="3600" b="1">
                <a:solidFill>
                  <a:srgbClr val="990033"/>
                </a:solidFill>
                <a:latin typeface="黑体" pitchFamily="49" charset="-122"/>
                <a:ea typeface="黑体" pitchFamily="49" charset="-122"/>
              </a:rPr>
              <a:t>、情节</a:t>
            </a:r>
          </a:p>
        </p:txBody>
      </p:sp>
      <p:sp>
        <p:nvSpPr>
          <p:cNvPr id="60427" name="文本框 60426"/>
          <p:cNvSpPr txBox="1">
            <a:spLocks noChangeArrowheads="1"/>
          </p:cNvSpPr>
          <p:nvPr/>
        </p:nvSpPr>
        <p:spPr bwMode="auto">
          <a:xfrm>
            <a:off x="1331913" y="3813572"/>
            <a:ext cx="2087562" cy="646331"/>
          </a:xfrm>
          <a:prstGeom prst="rect">
            <a:avLst/>
          </a:prstGeom>
          <a:noFill/>
          <a:ln w="9525">
            <a:noFill/>
            <a:miter lim="800000"/>
            <a:headEnd/>
            <a:tailEnd/>
          </a:ln>
        </p:spPr>
        <p:txBody>
          <a:bodyPr>
            <a:spAutoFit/>
          </a:bodyPr>
          <a:lstStyle/>
          <a:p>
            <a:pPr>
              <a:spcBef>
                <a:spcPct val="50000"/>
              </a:spcBef>
            </a:pPr>
            <a:r>
              <a:rPr lang="en-US" altLang="zh-CN" sz="3600" b="1">
                <a:solidFill>
                  <a:srgbClr val="990033"/>
                </a:solidFill>
                <a:latin typeface="黑体" pitchFamily="49" charset="-122"/>
                <a:ea typeface="黑体" pitchFamily="49" charset="-122"/>
              </a:rPr>
              <a:t>3</a:t>
            </a:r>
            <a:r>
              <a:rPr lang="zh-CN" altLang="en-US" sz="3600" b="1">
                <a:solidFill>
                  <a:srgbClr val="990033"/>
                </a:solidFill>
                <a:latin typeface="黑体" pitchFamily="49" charset="-122"/>
                <a:ea typeface="黑体" pitchFamily="49" charset="-122"/>
              </a:rPr>
              <a:t>、环境</a:t>
            </a:r>
            <a:endParaRPr lang="zh-CN" altLang="en-US" sz="2800" b="1">
              <a:solidFill>
                <a:srgbClr val="000066"/>
              </a:solidFill>
              <a:latin typeface="黑体" pitchFamily="49" charset="-122"/>
              <a:ea typeface="黑体" pitchFamily="49" charset="-122"/>
            </a:endParaRPr>
          </a:p>
        </p:txBody>
      </p:sp>
      <p:sp>
        <p:nvSpPr>
          <p:cNvPr id="60428" name="左大括号 60427"/>
          <p:cNvSpPr>
            <a:spLocks/>
          </p:cNvSpPr>
          <p:nvPr/>
        </p:nvSpPr>
        <p:spPr bwMode="auto">
          <a:xfrm>
            <a:off x="3348038" y="142858"/>
            <a:ext cx="152392" cy="1214446"/>
          </a:xfrm>
          <a:prstGeom prst="leftBrace">
            <a:avLst>
              <a:gd name="adj1" fmla="val 70676"/>
              <a:gd name="adj2" fmla="val 50000"/>
            </a:avLst>
          </a:prstGeom>
          <a:noFill/>
          <a:ln w="28575" cap="sq">
            <a:solidFill>
              <a:srgbClr val="E5071C"/>
            </a:solidFill>
            <a:round/>
            <a:headEnd type="none" w="sm" len="sm"/>
            <a:tailEnd type="none" w="sm" len="sm"/>
          </a:ln>
        </p:spPr>
        <p:txBody>
          <a:bodyPr/>
          <a:lstStyle/>
          <a:p>
            <a:endParaRPr lang="zh-CN" altLang="en-US"/>
          </a:p>
        </p:txBody>
      </p:sp>
      <p:sp>
        <p:nvSpPr>
          <p:cNvPr id="60429" name="文本框 60428"/>
          <p:cNvSpPr txBox="1">
            <a:spLocks noChangeArrowheads="1"/>
          </p:cNvSpPr>
          <p:nvPr/>
        </p:nvSpPr>
        <p:spPr bwMode="auto">
          <a:xfrm>
            <a:off x="3357554" y="1428742"/>
            <a:ext cx="5580062" cy="461665"/>
          </a:xfrm>
          <a:prstGeom prst="rect">
            <a:avLst/>
          </a:prstGeom>
          <a:noFill/>
          <a:ln w="9525">
            <a:noFill/>
            <a:miter lim="800000"/>
            <a:headEnd/>
            <a:tailEnd/>
          </a:ln>
        </p:spPr>
        <p:txBody>
          <a:bodyPr>
            <a:spAutoFit/>
          </a:bodyPr>
          <a:lstStyle/>
          <a:p>
            <a:pPr algn="just"/>
            <a:r>
              <a:rPr lang="en-US" altLang="zh-CN" sz="2400" b="1" dirty="0">
                <a:solidFill>
                  <a:srgbClr val="000066"/>
                </a:solidFill>
                <a:latin typeface="黑体" pitchFamily="49" charset="-122"/>
                <a:ea typeface="黑体" pitchFamily="49" charset="-122"/>
              </a:rPr>
              <a:t>A</a:t>
            </a:r>
            <a:r>
              <a:rPr lang="zh-CN" altLang="en-US" sz="2400" b="1" dirty="0">
                <a:solidFill>
                  <a:srgbClr val="000066"/>
                </a:solidFill>
                <a:latin typeface="黑体" pitchFamily="49" charset="-122"/>
                <a:ea typeface="黑体" pitchFamily="49" charset="-122"/>
              </a:rPr>
              <a:t>、开端：引起矛盾冲突的第一个事件</a:t>
            </a:r>
          </a:p>
        </p:txBody>
      </p:sp>
      <p:sp>
        <p:nvSpPr>
          <p:cNvPr id="60430" name="文本框 60429"/>
          <p:cNvSpPr txBox="1">
            <a:spLocks noChangeArrowheads="1"/>
          </p:cNvSpPr>
          <p:nvPr/>
        </p:nvSpPr>
        <p:spPr bwMode="auto">
          <a:xfrm>
            <a:off x="3348038" y="1785932"/>
            <a:ext cx="5795962" cy="830997"/>
          </a:xfrm>
          <a:prstGeom prst="rect">
            <a:avLst/>
          </a:prstGeom>
          <a:noFill/>
          <a:ln w="9525">
            <a:noFill/>
            <a:miter lim="800000"/>
            <a:headEnd/>
            <a:tailEnd/>
          </a:ln>
        </p:spPr>
        <p:txBody>
          <a:bodyPr>
            <a:spAutoFit/>
          </a:bodyPr>
          <a:lstStyle/>
          <a:p>
            <a:pPr algn="just"/>
            <a:r>
              <a:rPr lang="en-US" altLang="zh-CN" sz="2400" b="1" dirty="0">
                <a:solidFill>
                  <a:srgbClr val="000066"/>
                </a:solidFill>
                <a:latin typeface="黑体" pitchFamily="49" charset="-122"/>
                <a:ea typeface="黑体" pitchFamily="49" charset="-122"/>
              </a:rPr>
              <a:t>B</a:t>
            </a:r>
            <a:r>
              <a:rPr lang="zh-CN" altLang="en-US" sz="2400" b="1" dirty="0">
                <a:solidFill>
                  <a:srgbClr val="000066"/>
                </a:solidFill>
                <a:latin typeface="黑体" pitchFamily="49" charset="-122"/>
                <a:ea typeface="黑体" pitchFamily="49" charset="-122"/>
              </a:rPr>
              <a:t>、发展：矛盾冲突逐步展开，逐步激化，达到高潮前的这段过程</a:t>
            </a:r>
          </a:p>
        </p:txBody>
      </p:sp>
      <p:sp>
        <p:nvSpPr>
          <p:cNvPr id="60431" name="文本框 60430"/>
          <p:cNvSpPr txBox="1">
            <a:spLocks noChangeArrowheads="1"/>
          </p:cNvSpPr>
          <p:nvPr/>
        </p:nvSpPr>
        <p:spPr bwMode="auto">
          <a:xfrm>
            <a:off x="3348038" y="2518173"/>
            <a:ext cx="5795962" cy="830997"/>
          </a:xfrm>
          <a:prstGeom prst="rect">
            <a:avLst/>
          </a:prstGeom>
          <a:noFill/>
          <a:ln w="9525">
            <a:noFill/>
            <a:miter lim="800000"/>
            <a:headEnd/>
            <a:tailEnd/>
          </a:ln>
        </p:spPr>
        <p:txBody>
          <a:bodyPr>
            <a:spAutoFit/>
          </a:bodyPr>
          <a:lstStyle/>
          <a:p>
            <a:pPr algn="just"/>
            <a:r>
              <a:rPr lang="en-US" altLang="zh-CN" sz="2400" b="1">
                <a:solidFill>
                  <a:srgbClr val="000066"/>
                </a:solidFill>
                <a:latin typeface="黑体" pitchFamily="49" charset="-122"/>
                <a:ea typeface="黑体" pitchFamily="49" charset="-122"/>
              </a:rPr>
              <a:t>C</a:t>
            </a:r>
            <a:r>
              <a:rPr lang="zh-CN" altLang="en-US" sz="2400" b="1">
                <a:solidFill>
                  <a:srgbClr val="000066"/>
                </a:solidFill>
                <a:latin typeface="黑体" pitchFamily="49" charset="-122"/>
                <a:ea typeface="黑体" pitchFamily="49" charset="-122"/>
              </a:rPr>
              <a:t>、高潮：矛盾冲突尖锐、紧张，决定矛盾双方命运、事件成败和发展前景</a:t>
            </a:r>
          </a:p>
        </p:txBody>
      </p:sp>
      <p:sp>
        <p:nvSpPr>
          <p:cNvPr id="60432" name="文本框 60431"/>
          <p:cNvSpPr txBox="1">
            <a:spLocks noChangeArrowheads="1"/>
          </p:cNvSpPr>
          <p:nvPr/>
        </p:nvSpPr>
        <p:spPr bwMode="auto">
          <a:xfrm>
            <a:off x="3286116" y="3286130"/>
            <a:ext cx="5399087" cy="461665"/>
          </a:xfrm>
          <a:prstGeom prst="rect">
            <a:avLst/>
          </a:prstGeom>
          <a:noFill/>
          <a:ln w="9525">
            <a:noFill/>
            <a:miter lim="800000"/>
            <a:headEnd/>
            <a:tailEnd/>
          </a:ln>
        </p:spPr>
        <p:txBody>
          <a:bodyPr>
            <a:spAutoFit/>
          </a:bodyPr>
          <a:lstStyle/>
          <a:p>
            <a:pPr algn="just"/>
            <a:r>
              <a:rPr lang="en-US" altLang="zh-CN" sz="2400" b="1" dirty="0">
                <a:solidFill>
                  <a:srgbClr val="000066"/>
                </a:solidFill>
                <a:latin typeface="黑体" pitchFamily="49" charset="-122"/>
                <a:ea typeface="黑体" pitchFamily="49" charset="-122"/>
              </a:rPr>
              <a:t>D</a:t>
            </a:r>
            <a:r>
              <a:rPr lang="zh-CN" altLang="en-US" sz="2400" b="1" dirty="0">
                <a:solidFill>
                  <a:srgbClr val="000066"/>
                </a:solidFill>
                <a:latin typeface="黑体" pitchFamily="49" charset="-122"/>
                <a:ea typeface="黑体" pitchFamily="49" charset="-122"/>
              </a:rPr>
              <a:t>、结局：高潮之后的结果</a:t>
            </a:r>
          </a:p>
        </p:txBody>
      </p:sp>
      <p:sp>
        <p:nvSpPr>
          <p:cNvPr id="60433" name="左大括号 60432"/>
          <p:cNvSpPr>
            <a:spLocks/>
          </p:cNvSpPr>
          <p:nvPr/>
        </p:nvSpPr>
        <p:spPr bwMode="auto">
          <a:xfrm>
            <a:off x="3143240" y="3786196"/>
            <a:ext cx="214314" cy="1143008"/>
          </a:xfrm>
          <a:prstGeom prst="leftBrace">
            <a:avLst>
              <a:gd name="adj1" fmla="val 45595"/>
              <a:gd name="adj2" fmla="val 50000"/>
            </a:avLst>
          </a:prstGeom>
          <a:noFill/>
          <a:ln w="28575" cap="sq">
            <a:solidFill>
              <a:srgbClr val="E5071C"/>
            </a:solidFill>
            <a:round/>
            <a:headEnd type="none" w="sm" len="sm"/>
            <a:tailEnd type="none" w="sm" len="sm"/>
          </a:ln>
        </p:spPr>
        <p:txBody>
          <a:bodyPr/>
          <a:lstStyle/>
          <a:p>
            <a:endParaRPr lang="zh-CN" altLang="en-US"/>
          </a:p>
        </p:txBody>
      </p:sp>
      <p:sp>
        <p:nvSpPr>
          <p:cNvPr id="60434" name="文本框 60433"/>
          <p:cNvSpPr txBox="1">
            <a:spLocks noChangeArrowheads="1"/>
          </p:cNvSpPr>
          <p:nvPr/>
        </p:nvSpPr>
        <p:spPr bwMode="auto">
          <a:xfrm>
            <a:off x="3419475" y="3598069"/>
            <a:ext cx="5219700" cy="830997"/>
          </a:xfrm>
          <a:prstGeom prst="rect">
            <a:avLst/>
          </a:prstGeom>
          <a:noFill/>
          <a:ln w="9525">
            <a:noFill/>
            <a:miter lim="800000"/>
            <a:headEnd/>
            <a:tailEnd/>
          </a:ln>
        </p:spPr>
        <p:txBody>
          <a:bodyPr>
            <a:spAutoFit/>
          </a:bodyPr>
          <a:lstStyle/>
          <a:p>
            <a:pPr algn="just"/>
            <a:r>
              <a:rPr lang="en-US" altLang="zh-CN" sz="2400" b="1">
                <a:latin typeface="黑体" pitchFamily="49" charset="-122"/>
                <a:ea typeface="黑体" pitchFamily="49" charset="-122"/>
              </a:rPr>
              <a:t>A</a:t>
            </a:r>
            <a:r>
              <a:rPr lang="zh-CN" altLang="en-US" sz="2400" b="1">
                <a:latin typeface="黑体" pitchFamily="49" charset="-122"/>
                <a:ea typeface="黑体" pitchFamily="49" charset="-122"/>
              </a:rPr>
              <a:t>、自然环境：</a:t>
            </a:r>
            <a:r>
              <a:rPr lang="zh-CN" altLang="en-US" sz="2400" b="1">
                <a:solidFill>
                  <a:schemeClr val="accent2"/>
                </a:solidFill>
                <a:latin typeface="黑体" pitchFamily="49" charset="-122"/>
                <a:ea typeface="黑体" pitchFamily="49" charset="-122"/>
              </a:rPr>
              <a:t>人物活动的地点、时间、季节、气候以及景物</a:t>
            </a:r>
            <a:r>
              <a:rPr lang="zh-CN" altLang="en-US" sz="2400" b="1">
                <a:solidFill>
                  <a:srgbClr val="333399"/>
                </a:solidFill>
                <a:latin typeface="黑体" pitchFamily="49" charset="-122"/>
                <a:ea typeface="黑体" pitchFamily="49" charset="-122"/>
              </a:rPr>
              <a:t> </a:t>
            </a:r>
          </a:p>
        </p:txBody>
      </p:sp>
      <p:sp>
        <p:nvSpPr>
          <p:cNvPr id="60435" name="文本框 60434"/>
          <p:cNvSpPr txBox="1">
            <a:spLocks noChangeArrowheads="1"/>
          </p:cNvSpPr>
          <p:nvPr/>
        </p:nvSpPr>
        <p:spPr bwMode="auto">
          <a:xfrm>
            <a:off x="3419476" y="4245769"/>
            <a:ext cx="5724525" cy="830997"/>
          </a:xfrm>
          <a:prstGeom prst="rect">
            <a:avLst/>
          </a:prstGeom>
          <a:noFill/>
          <a:ln w="9525">
            <a:noFill/>
            <a:miter lim="800000"/>
            <a:headEnd/>
            <a:tailEnd/>
          </a:ln>
        </p:spPr>
        <p:txBody>
          <a:bodyPr>
            <a:spAutoFit/>
          </a:bodyPr>
          <a:lstStyle/>
          <a:p>
            <a:pPr algn="just"/>
            <a:r>
              <a:rPr lang="en-US" altLang="zh-CN" sz="2400" b="1">
                <a:solidFill>
                  <a:srgbClr val="000066"/>
                </a:solidFill>
                <a:latin typeface="黑体" pitchFamily="49" charset="-122"/>
                <a:ea typeface="黑体" pitchFamily="49" charset="-122"/>
              </a:rPr>
              <a:t>B</a:t>
            </a:r>
            <a:r>
              <a:rPr lang="zh-CN" altLang="en-US" sz="2400" b="1">
                <a:solidFill>
                  <a:srgbClr val="000066"/>
                </a:solidFill>
                <a:latin typeface="黑体" pitchFamily="49" charset="-122"/>
                <a:ea typeface="黑体" pitchFamily="49" charset="-122"/>
              </a:rPr>
              <a:t>、社会环境</a:t>
            </a:r>
            <a:r>
              <a:rPr lang="zh-CN" altLang="en-US" sz="2400" b="1">
                <a:latin typeface="Times New Roman" pitchFamily="18" charset="0"/>
              </a:rPr>
              <a:t>：</a:t>
            </a:r>
            <a:r>
              <a:rPr lang="zh-CN" altLang="en-US" sz="2400" b="1">
                <a:solidFill>
                  <a:schemeClr val="accent2"/>
                </a:solidFill>
                <a:latin typeface="Times New Roman" pitchFamily="18" charset="0"/>
              </a:rPr>
              <a:t>人物的身份、地位、成长的历史背景 </a:t>
            </a:r>
          </a:p>
        </p:txBody>
      </p:sp>
      <p:sp>
        <p:nvSpPr>
          <p:cNvPr id="19" name="文本框 60418"/>
          <p:cNvSpPr txBox="1"/>
          <p:nvPr/>
        </p:nvSpPr>
        <p:spPr>
          <a:xfrm>
            <a:off x="3500430" y="857238"/>
            <a:ext cx="3652837" cy="584775"/>
          </a:xfrm>
          <a:prstGeom prst="rect">
            <a:avLst/>
          </a:prstGeom>
          <a:noFill/>
          <a:ln w="9525">
            <a:noFill/>
          </a:ln>
        </p:spPr>
        <p:txBody>
          <a:bodyPr>
            <a:spAutoFit/>
          </a:bodyPr>
          <a:lstStyle/>
          <a:p>
            <a:pPr algn="just">
              <a:buClr>
                <a:srgbClr val="000000"/>
              </a:buClr>
              <a:defRPr/>
            </a:pPr>
            <a:r>
              <a:rPr lang="en-US" altLang="zh-CN" sz="3200" b="1" noProof="1">
                <a:solidFill>
                  <a:srgbClr val="000066"/>
                </a:solidFill>
                <a:latin typeface="黑体" panose="02010609060101010101" pitchFamily="2" charset="-122"/>
                <a:ea typeface="黑体" panose="02010609060101010101" pitchFamily="2" charset="-122"/>
                <a:cs typeface="+mn-ea"/>
              </a:rPr>
              <a:t>C</a:t>
            </a:r>
            <a:r>
              <a:rPr lang="zh-CN" altLang="en-US" sz="3200" b="1" noProof="1">
                <a:solidFill>
                  <a:srgbClr val="000066"/>
                </a:solidFill>
                <a:latin typeface="黑体" panose="02010609060101010101" pitchFamily="2" charset="-122"/>
                <a:ea typeface="黑体" panose="02010609060101010101" pitchFamily="2" charset="-122"/>
                <a:cs typeface="+mn-ea"/>
              </a:rPr>
              <a:t>、细节描写</a:t>
            </a:r>
            <a:endParaRPr lang="zh-CN" altLang="en-US" sz="3200" b="1" noProof="1">
              <a:solidFill>
                <a:srgbClr val="000066"/>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23"/>
                                        </p:tgtEl>
                                        <p:attrNameLst>
                                          <p:attrName>style.visibility</p:attrName>
                                        </p:attrNameLst>
                                      </p:cBhvr>
                                      <p:to>
                                        <p:strVal val="visible"/>
                                      </p:to>
                                    </p:set>
                                    <p:animEffect transition="in" filter="blinds(horizontal)">
                                      <p:cBhvr>
                                        <p:cTn id="7" dur="500"/>
                                        <p:tgtEl>
                                          <p:spTgt spid="604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0421"/>
                                        </p:tgtEl>
                                        <p:attrNameLst>
                                          <p:attrName>style.visibility</p:attrName>
                                        </p:attrNameLst>
                                      </p:cBhvr>
                                      <p:to>
                                        <p:strVal val="visible"/>
                                      </p:to>
                                    </p:set>
                                    <p:anim calcmode="lin" valueType="num">
                                      <p:cBhvr additive="base">
                                        <p:cTn id="12" dur="500" fill="hold"/>
                                        <p:tgtEl>
                                          <p:spTgt spid="60421"/>
                                        </p:tgtEl>
                                        <p:attrNameLst>
                                          <p:attrName>ppt_x</p:attrName>
                                        </p:attrNameLst>
                                      </p:cBhvr>
                                      <p:tavLst>
                                        <p:tav tm="0">
                                          <p:val>
                                            <p:strVal val="#ppt_x"/>
                                          </p:val>
                                        </p:tav>
                                        <p:tav tm="100000">
                                          <p:val>
                                            <p:strVal val="#ppt_x"/>
                                          </p:val>
                                        </p:tav>
                                      </p:tavLst>
                                    </p:anim>
                                    <p:anim calcmode="lin" valueType="num">
                                      <p:cBhvr additive="base">
                                        <p:cTn id="13"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0428"/>
                                        </p:tgtEl>
                                        <p:attrNameLst>
                                          <p:attrName>style.visibility</p:attrName>
                                        </p:attrNameLst>
                                      </p:cBhvr>
                                      <p:to>
                                        <p:strVal val="visible"/>
                                      </p:to>
                                    </p:set>
                                    <p:animEffect transition="in" filter="blinds(horizontal)">
                                      <p:cBhvr>
                                        <p:cTn id="18" dur="500"/>
                                        <p:tgtEl>
                                          <p:spTgt spid="6042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60418"/>
                                        </p:tgtEl>
                                        <p:attrNameLst>
                                          <p:attrName>style.visibility</p:attrName>
                                        </p:attrNameLst>
                                      </p:cBhvr>
                                      <p:to>
                                        <p:strVal val="visible"/>
                                      </p:to>
                                    </p:set>
                                    <p:anim calcmode="lin" valueType="num">
                                      <p:cBhvr additive="base">
                                        <p:cTn id="23" dur="500" fill="hold"/>
                                        <p:tgtEl>
                                          <p:spTgt spid="60418"/>
                                        </p:tgtEl>
                                        <p:attrNameLst>
                                          <p:attrName>ppt_x</p:attrName>
                                        </p:attrNameLst>
                                      </p:cBhvr>
                                      <p:tavLst>
                                        <p:tav tm="0">
                                          <p:val>
                                            <p:strVal val="1+#ppt_w/2"/>
                                          </p:val>
                                        </p:tav>
                                        <p:tav tm="100000">
                                          <p:val>
                                            <p:strVal val="#ppt_x"/>
                                          </p:val>
                                        </p:tav>
                                      </p:tavLst>
                                    </p:anim>
                                    <p:anim calcmode="lin" valueType="num">
                                      <p:cBhvr additive="base">
                                        <p:cTn id="24" dur="500" fill="hold"/>
                                        <p:tgtEl>
                                          <p:spTgt spid="6041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6" fill="hold" grpId="0" nodeType="clickEffect">
                                  <p:stCondLst>
                                    <p:cond delay="0"/>
                                  </p:stCondLst>
                                  <p:childTnLst>
                                    <p:set>
                                      <p:cBhvr>
                                        <p:cTn id="28" dur="1" fill="hold">
                                          <p:stCondLst>
                                            <p:cond delay="0"/>
                                          </p:stCondLst>
                                        </p:cTn>
                                        <p:tgtEl>
                                          <p:spTgt spid="60419"/>
                                        </p:tgtEl>
                                        <p:attrNameLst>
                                          <p:attrName>style.visibility</p:attrName>
                                        </p:attrNameLst>
                                      </p:cBhvr>
                                      <p:to>
                                        <p:strVal val="visible"/>
                                      </p:to>
                                    </p:set>
                                    <p:anim calcmode="lin" valueType="num">
                                      <p:cBhvr additive="base">
                                        <p:cTn id="29" dur="500" fill="hold"/>
                                        <p:tgtEl>
                                          <p:spTgt spid="60419"/>
                                        </p:tgtEl>
                                        <p:attrNameLst>
                                          <p:attrName>ppt_x</p:attrName>
                                        </p:attrNameLst>
                                      </p:cBhvr>
                                      <p:tavLst>
                                        <p:tav tm="0">
                                          <p:val>
                                            <p:strVal val="1+#ppt_w/2"/>
                                          </p:val>
                                        </p:tav>
                                        <p:tav tm="100000">
                                          <p:val>
                                            <p:strVal val="#ppt_x"/>
                                          </p:val>
                                        </p:tav>
                                      </p:tavLst>
                                    </p:anim>
                                    <p:anim calcmode="lin" valueType="num">
                                      <p:cBhvr additive="base">
                                        <p:cTn id="30"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6"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0426"/>
                                        </p:tgtEl>
                                        <p:attrNameLst>
                                          <p:attrName>style.visibility</p:attrName>
                                        </p:attrNameLst>
                                      </p:cBhvr>
                                      <p:to>
                                        <p:strVal val="visible"/>
                                      </p:to>
                                    </p:set>
                                    <p:anim calcmode="lin" valueType="num">
                                      <p:cBhvr additive="base">
                                        <p:cTn id="41" dur="500" fill="hold"/>
                                        <p:tgtEl>
                                          <p:spTgt spid="60426"/>
                                        </p:tgtEl>
                                        <p:attrNameLst>
                                          <p:attrName>ppt_x</p:attrName>
                                        </p:attrNameLst>
                                      </p:cBhvr>
                                      <p:tavLst>
                                        <p:tav tm="0">
                                          <p:val>
                                            <p:strVal val="#ppt_x"/>
                                          </p:val>
                                        </p:tav>
                                        <p:tav tm="100000">
                                          <p:val>
                                            <p:strVal val="#ppt_x"/>
                                          </p:val>
                                        </p:tav>
                                      </p:tavLst>
                                    </p:anim>
                                    <p:anim calcmode="lin" valueType="num">
                                      <p:cBhvr additive="base">
                                        <p:cTn id="42" dur="500" fill="hold"/>
                                        <p:tgtEl>
                                          <p:spTgt spid="6042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0422"/>
                                        </p:tgtEl>
                                        <p:attrNameLst>
                                          <p:attrName>style.visibility</p:attrName>
                                        </p:attrNameLst>
                                      </p:cBhvr>
                                      <p:to>
                                        <p:strVal val="visible"/>
                                      </p:to>
                                    </p:set>
                                    <p:animEffect transition="in" filter="blinds(horizontal)">
                                      <p:cBhvr>
                                        <p:cTn id="47" dur="500"/>
                                        <p:tgtEl>
                                          <p:spTgt spid="6042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60429"/>
                                        </p:tgtEl>
                                        <p:attrNameLst>
                                          <p:attrName>style.visibility</p:attrName>
                                        </p:attrNameLst>
                                      </p:cBhvr>
                                      <p:to>
                                        <p:strVal val="visible"/>
                                      </p:to>
                                    </p:set>
                                    <p:anim calcmode="lin" valueType="num">
                                      <p:cBhvr additive="base">
                                        <p:cTn id="52" dur="500" fill="hold"/>
                                        <p:tgtEl>
                                          <p:spTgt spid="60429"/>
                                        </p:tgtEl>
                                        <p:attrNameLst>
                                          <p:attrName>ppt_x</p:attrName>
                                        </p:attrNameLst>
                                      </p:cBhvr>
                                      <p:tavLst>
                                        <p:tav tm="0">
                                          <p:val>
                                            <p:strVal val="1+#ppt_w/2"/>
                                          </p:val>
                                        </p:tav>
                                        <p:tav tm="100000">
                                          <p:val>
                                            <p:strVal val="#ppt_x"/>
                                          </p:val>
                                        </p:tav>
                                      </p:tavLst>
                                    </p:anim>
                                    <p:anim calcmode="lin" valueType="num">
                                      <p:cBhvr additive="base">
                                        <p:cTn id="53" dur="500" fill="hold"/>
                                        <p:tgtEl>
                                          <p:spTgt spid="6042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60430"/>
                                        </p:tgtEl>
                                        <p:attrNameLst>
                                          <p:attrName>style.visibility</p:attrName>
                                        </p:attrNameLst>
                                      </p:cBhvr>
                                      <p:to>
                                        <p:strVal val="visible"/>
                                      </p:to>
                                    </p:set>
                                    <p:anim calcmode="lin" valueType="num">
                                      <p:cBhvr additive="base">
                                        <p:cTn id="58" dur="500" fill="hold"/>
                                        <p:tgtEl>
                                          <p:spTgt spid="60430"/>
                                        </p:tgtEl>
                                        <p:attrNameLst>
                                          <p:attrName>ppt_x</p:attrName>
                                        </p:attrNameLst>
                                      </p:cBhvr>
                                      <p:tavLst>
                                        <p:tav tm="0">
                                          <p:val>
                                            <p:strVal val="1+#ppt_w/2"/>
                                          </p:val>
                                        </p:tav>
                                        <p:tav tm="100000">
                                          <p:val>
                                            <p:strVal val="#ppt_x"/>
                                          </p:val>
                                        </p:tav>
                                      </p:tavLst>
                                    </p:anim>
                                    <p:anim calcmode="lin" valueType="num">
                                      <p:cBhvr additive="base">
                                        <p:cTn id="59" dur="500" fill="hold"/>
                                        <p:tgtEl>
                                          <p:spTgt spid="60430"/>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60431"/>
                                        </p:tgtEl>
                                        <p:attrNameLst>
                                          <p:attrName>style.visibility</p:attrName>
                                        </p:attrNameLst>
                                      </p:cBhvr>
                                      <p:to>
                                        <p:strVal val="visible"/>
                                      </p:to>
                                    </p:set>
                                    <p:anim calcmode="lin" valueType="num">
                                      <p:cBhvr additive="base">
                                        <p:cTn id="64" dur="500" fill="hold"/>
                                        <p:tgtEl>
                                          <p:spTgt spid="60431"/>
                                        </p:tgtEl>
                                        <p:attrNameLst>
                                          <p:attrName>ppt_x</p:attrName>
                                        </p:attrNameLst>
                                      </p:cBhvr>
                                      <p:tavLst>
                                        <p:tav tm="0">
                                          <p:val>
                                            <p:strVal val="1+#ppt_w/2"/>
                                          </p:val>
                                        </p:tav>
                                        <p:tav tm="100000">
                                          <p:val>
                                            <p:strVal val="#ppt_x"/>
                                          </p:val>
                                        </p:tav>
                                      </p:tavLst>
                                    </p:anim>
                                    <p:anim calcmode="lin" valueType="num">
                                      <p:cBhvr additive="base">
                                        <p:cTn id="65" dur="500" fill="hold"/>
                                        <p:tgtEl>
                                          <p:spTgt spid="60431"/>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grpId="0" nodeType="clickEffect">
                                  <p:stCondLst>
                                    <p:cond delay="0"/>
                                  </p:stCondLst>
                                  <p:childTnLst>
                                    <p:set>
                                      <p:cBhvr>
                                        <p:cTn id="69" dur="1" fill="hold">
                                          <p:stCondLst>
                                            <p:cond delay="0"/>
                                          </p:stCondLst>
                                        </p:cTn>
                                        <p:tgtEl>
                                          <p:spTgt spid="60432"/>
                                        </p:tgtEl>
                                        <p:attrNameLst>
                                          <p:attrName>style.visibility</p:attrName>
                                        </p:attrNameLst>
                                      </p:cBhvr>
                                      <p:to>
                                        <p:strVal val="visible"/>
                                      </p:to>
                                    </p:set>
                                    <p:anim calcmode="lin" valueType="num">
                                      <p:cBhvr additive="base">
                                        <p:cTn id="70" dur="500" fill="hold"/>
                                        <p:tgtEl>
                                          <p:spTgt spid="60432"/>
                                        </p:tgtEl>
                                        <p:attrNameLst>
                                          <p:attrName>ppt_x</p:attrName>
                                        </p:attrNameLst>
                                      </p:cBhvr>
                                      <p:tavLst>
                                        <p:tav tm="0">
                                          <p:val>
                                            <p:strVal val="1+#ppt_w/2"/>
                                          </p:val>
                                        </p:tav>
                                        <p:tav tm="100000">
                                          <p:val>
                                            <p:strVal val="#ppt_x"/>
                                          </p:val>
                                        </p:tav>
                                      </p:tavLst>
                                    </p:anim>
                                    <p:anim calcmode="lin" valueType="num">
                                      <p:cBhvr additive="base">
                                        <p:cTn id="71" dur="500" fill="hold"/>
                                        <p:tgtEl>
                                          <p:spTgt spid="60432"/>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60427"/>
                                        </p:tgtEl>
                                        <p:attrNameLst>
                                          <p:attrName>style.visibility</p:attrName>
                                        </p:attrNameLst>
                                      </p:cBhvr>
                                      <p:to>
                                        <p:strVal val="visible"/>
                                      </p:to>
                                    </p:set>
                                    <p:anim calcmode="lin" valueType="num">
                                      <p:cBhvr additive="base">
                                        <p:cTn id="76" dur="500" fill="hold"/>
                                        <p:tgtEl>
                                          <p:spTgt spid="60427"/>
                                        </p:tgtEl>
                                        <p:attrNameLst>
                                          <p:attrName>ppt_x</p:attrName>
                                        </p:attrNameLst>
                                      </p:cBhvr>
                                      <p:tavLst>
                                        <p:tav tm="0">
                                          <p:val>
                                            <p:strVal val="#ppt_x"/>
                                          </p:val>
                                        </p:tav>
                                        <p:tav tm="100000">
                                          <p:val>
                                            <p:strVal val="#ppt_x"/>
                                          </p:val>
                                        </p:tav>
                                      </p:tavLst>
                                    </p:anim>
                                    <p:anim calcmode="lin" valueType="num">
                                      <p:cBhvr additive="base">
                                        <p:cTn id="77" dur="500" fill="hold"/>
                                        <p:tgtEl>
                                          <p:spTgt spid="60427"/>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60433"/>
                                        </p:tgtEl>
                                        <p:attrNameLst>
                                          <p:attrName>style.visibility</p:attrName>
                                        </p:attrNameLst>
                                      </p:cBhvr>
                                      <p:to>
                                        <p:strVal val="visible"/>
                                      </p:to>
                                    </p:set>
                                    <p:animEffect transition="in" filter="blinds(horizontal)">
                                      <p:cBhvr>
                                        <p:cTn id="82" dur="500"/>
                                        <p:tgtEl>
                                          <p:spTgt spid="60433"/>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2" fill="hold" grpId="0" nodeType="clickEffect">
                                  <p:stCondLst>
                                    <p:cond delay="0"/>
                                  </p:stCondLst>
                                  <p:childTnLst>
                                    <p:set>
                                      <p:cBhvr>
                                        <p:cTn id="86" dur="1" fill="hold">
                                          <p:stCondLst>
                                            <p:cond delay="0"/>
                                          </p:stCondLst>
                                        </p:cTn>
                                        <p:tgtEl>
                                          <p:spTgt spid="60434"/>
                                        </p:tgtEl>
                                        <p:attrNameLst>
                                          <p:attrName>style.visibility</p:attrName>
                                        </p:attrNameLst>
                                      </p:cBhvr>
                                      <p:to>
                                        <p:strVal val="visible"/>
                                      </p:to>
                                    </p:set>
                                    <p:anim calcmode="lin" valueType="num">
                                      <p:cBhvr additive="base">
                                        <p:cTn id="87" dur="500" fill="hold"/>
                                        <p:tgtEl>
                                          <p:spTgt spid="60434"/>
                                        </p:tgtEl>
                                        <p:attrNameLst>
                                          <p:attrName>ppt_x</p:attrName>
                                        </p:attrNameLst>
                                      </p:cBhvr>
                                      <p:tavLst>
                                        <p:tav tm="0">
                                          <p:val>
                                            <p:strVal val="1+#ppt_w/2"/>
                                          </p:val>
                                        </p:tav>
                                        <p:tav tm="100000">
                                          <p:val>
                                            <p:strVal val="#ppt_x"/>
                                          </p:val>
                                        </p:tav>
                                      </p:tavLst>
                                    </p:anim>
                                    <p:anim calcmode="lin" valueType="num">
                                      <p:cBhvr additive="base">
                                        <p:cTn id="88" dur="500" fill="hold"/>
                                        <p:tgtEl>
                                          <p:spTgt spid="60434"/>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60435"/>
                                        </p:tgtEl>
                                        <p:attrNameLst>
                                          <p:attrName>style.visibility</p:attrName>
                                        </p:attrNameLst>
                                      </p:cBhvr>
                                      <p:to>
                                        <p:strVal val="visible"/>
                                      </p:to>
                                    </p:set>
                                    <p:anim calcmode="lin" valueType="num">
                                      <p:cBhvr additive="base">
                                        <p:cTn id="93" dur="500" fill="hold"/>
                                        <p:tgtEl>
                                          <p:spTgt spid="60435"/>
                                        </p:tgtEl>
                                        <p:attrNameLst>
                                          <p:attrName>ppt_x</p:attrName>
                                        </p:attrNameLst>
                                      </p:cBhvr>
                                      <p:tavLst>
                                        <p:tav tm="0">
                                          <p:val>
                                            <p:strVal val="1+#ppt_w/2"/>
                                          </p:val>
                                        </p:tav>
                                        <p:tav tm="100000">
                                          <p:val>
                                            <p:strVal val="#ppt_x"/>
                                          </p:val>
                                        </p:tav>
                                      </p:tavLst>
                                    </p:anim>
                                    <p:anim calcmode="lin" valueType="num">
                                      <p:cBhvr additive="base">
                                        <p:cTn id="94" dur="500" fill="hold"/>
                                        <p:tgtEl>
                                          <p:spTgt spid="60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p:bldP spid="60421" grpId="0"/>
      <p:bldP spid="60426" grpId="0"/>
      <p:bldP spid="60427" grpId="0"/>
      <p:bldP spid="60429" grpId="0"/>
      <p:bldP spid="60430" grpId="0"/>
      <p:bldP spid="60431" grpId="0"/>
      <p:bldP spid="60432" grpId="0"/>
      <p:bldP spid="60434" grpId="0"/>
      <p:bldP spid="60435" grpId="0"/>
      <p:bldP spid="19" grpId="0"/>
    </p:bldLst>
  </p:timing>
</p:sld>
</file>

<file path=ppt/slides/slide50.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1682" name="文本占位符 121857"/>
          <p:cNvSpPr>
            <a:spLocks noGrp="1" noChangeArrowheads="1"/>
          </p:cNvSpPr>
          <p:nvPr>
            <p:ph idx="1"/>
          </p:nvPr>
        </p:nvSpPr>
        <p:spPr>
          <a:xfrm>
            <a:off x="285720" y="285734"/>
            <a:ext cx="8382000" cy="714362"/>
          </a:xfrm>
        </p:spPr>
        <p:txBody>
          <a:bodyPr/>
          <a:lstStyle/>
          <a:p>
            <a:pPr eaLnBrk="1" hangingPunct="1">
              <a:buFontTx/>
              <a:buNone/>
            </a:pPr>
            <a:r>
              <a:rPr lang="en-US" altLang="zh-CN" sz="3600" b="1" dirty="0" smtClean="0">
                <a:latin typeface="黑体" pitchFamily="49" charset="-122"/>
                <a:ea typeface="黑体" pitchFamily="49" charset="-122"/>
              </a:rPr>
              <a:t>P16    2</a:t>
            </a:r>
            <a:r>
              <a:rPr lang="en-US" altLang="zh-CN" sz="3600" b="1" dirty="0" smtClean="0">
                <a:latin typeface="黑体" pitchFamily="49" charset="-122"/>
                <a:ea typeface="黑体" pitchFamily="49" charset="-122"/>
              </a:rPr>
              <a:t>.</a:t>
            </a:r>
            <a:r>
              <a:rPr lang="zh-CN" altLang="en-US" sz="3600" b="1" dirty="0" smtClean="0">
                <a:latin typeface="黑体" pitchFamily="49" charset="-122"/>
                <a:ea typeface="黑体" pitchFamily="49" charset="-122"/>
              </a:rPr>
              <a:t>以</a:t>
            </a:r>
            <a:r>
              <a:rPr lang="zh-CN" altLang="en-US" sz="3600" b="1" dirty="0" smtClean="0">
                <a:latin typeface="黑体" pitchFamily="49" charset="-122"/>
                <a:ea typeface="黑体" pitchFamily="49" charset="-122"/>
              </a:rPr>
              <a:t>物象、事件为题</a:t>
            </a:r>
            <a:r>
              <a:rPr lang="zh-CN" altLang="en-US" sz="3600" b="1" dirty="0" smtClean="0">
                <a:latin typeface="黑体" pitchFamily="49" charset="-122"/>
                <a:ea typeface="黑体" pitchFamily="49" charset="-122"/>
              </a:rPr>
              <a:t>，比如：</a:t>
            </a:r>
            <a:r>
              <a:rPr lang="en-US" altLang="zh-CN" sz="3600" b="1" dirty="0" smtClean="0">
                <a:latin typeface="黑体" pitchFamily="49" charset="-122"/>
                <a:ea typeface="黑体" pitchFamily="49" charset="-122"/>
              </a:rPr>
              <a:t>《</a:t>
            </a:r>
            <a:r>
              <a:rPr lang="zh-CN" altLang="en-US" sz="3600" b="1" dirty="0" smtClean="0">
                <a:latin typeface="黑体" pitchFamily="49" charset="-122"/>
                <a:ea typeface="黑体" pitchFamily="49" charset="-122"/>
              </a:rPr>
              <a:t>审丑</a:t>
            </a:r>
            <a:r>
              <a:rPr lang="en-US" altLang="zh-CN" sz="3600" b="1" dirty="0" smtClean="0">
                <a:latin typeface="黑体" pitchFamily="49" charset="-122"/>
                <a:ea typeface="黑体" pitchFamily="49" charset="-122"/>
              </a:rPr>
              <a:t>》</a:t>
            </a:r>
            <a:endParaRPr lang="en-US" altLang="zh-CN" sz="3600" b="1" dirty="0" smtClean="0">
              <a:latin typeface="黑体" pitchFamily="49" charset="-122"/>
              <a:ea typeface="黑体" pitchFamily="49" charset="-122"/>
            </a:endParaRPr>
          </a:p>
        </p:txBody>
      </p:sp>
      <p:sp>
        <p:nvSpPr>
          <p:cNvPr id="121859" name="矩形 121858"/>
          <p:cNvSpPr>
            <a:spLocks noChangeArrowheads="1"/>
          </p:cNvSpPr>
          <p:nvPr/>
        </p:nvSpPr>
        <p:spPr bwMode="auto">
          <a:xfrm>
            <a:off x="357158" y="1357304"/>
            <a:ext cx="8382000" cy="3357586"/>
          </a:xfrm>
          <a:prstGeom prst="rect">
            <a:avLst/>
          </a:prstGeom>
          <a:noFill/>
          <a:ln w="9525">
            <a:noFill/>
            <a:miter lim="800000"/>
            <a:headEnd/>
            <a:tailEnd/>
          </a:ln>
        </p:spPr>
        <p:txBody>
          <a:bodyPr/>
          <a:lstStyle/>
          <a:p>
            <a:pPr marL="342900" indent="-342900" latinLnBrk="1">
              <a:spcBef>
                <a:spcPct val="20000"/>
              </a:spcBef>
            </a:pPr>
            <a:r>
              <a:rPr lang="zh-CN" altLang="en-US" sz="3600" b="1" dirty="0">
                <a:solidFill>
                  <a:srgbClr val="FF0000"/>
                </a:solidFill>
                <a:latin typeface="黑体" pitchFamily="49" charset="-122"/>
                <a:ea typeface="黑体" pitchFamily="49" charset="-122"/>
              </a:rPr>
              <a:t>作用：  </a:t>
            </a:r>
            <a:r>
              <a:rPr lang="en-US" altLang="zh-CN" sz="3600" b="1" dirty="0">
                <a:solidFill>
                  <a:srgbClr val="FF0000"/>
                </a:solidFill>
                <a:latin typeface="黑体" pitchFamily="49" charset="-122"/>
                <a:ea typeface="黑体" pitchFamily="49" charset="-122"/>
              </a:rPr>
              <a:t>①  </a:t>
            </a:r>
            <a:r>
              <a:rPr lang="zh-CN" altLang="en-US" sz="3600" b="1" dirty="0">
                <a:solidFill>
                  <a:srgbClr val="FF0000"/>
                </a:solidFill>
                <a:latin typeface="黑体" pitchFamily="49" charset="-122"/>
                <a:ea typeface="黑体" pitchFamily="49" charset="-122"/>
              </a:rPr>
              <a:t>表层含义，深层含义（象征，寄  托某种情感；）</a:t>
            </a:r>
          </a:p>
          <a:p>
            <a:pPr marL="342900" indent="-342900" latinLnBrk="1">
              <a:spcBef>
                <a:spcPct val="20000"/>
              </a:spcBef>
            </a:pPr>
            <a:r>
              <a:rPr lang="zh-CN" altLang="en-US" sz="3600" b="1" dirty="0">
                <a:solidFill>
                  <a:srgbClr val="FF0000"/>
                </a:solidFill>
                <a:latin typeface="黑体" pitchFamily="49" charset="-122"/>
                <a:ea typeface="黑体" pitchFamily="49" charset="-122"/>
              </a:rPr>
              <a:t> </a:t>
            </a:r>
            <a:r>
              <a:rPr lang="en-US" altLang="zh-CN" sz="3600" b="1" dirty="0">
                <a:solidFill>
                  <a:srgbClr val="FF0000"/>
                </a:solidFill>
                <a:latin typeface="黑体" pitchFamily="49" charset="-122"/>
                <a:ea typeface="黑体" pitchFamily="49" charset="-122"/>
              </a:rPr>
              <a:t>②</a:t>
            </a:r>
            <a:r>
              <a:rPr lang="zh-CN" altLang="en-US" sz="3600" b="1" dirty="0">
                <a:solidFill>
                  <a:srgbClr val="FF0000"/>
                </a:solidFill>
                <a:latin typeface="黑体" pitchFamily="49" charset="-122"/>
                <a:ea typeface="黑体" pitchFamily="49" charset="-122"/>
              </a:rPr>
              <a:t>线索，贯穿全文；</a:t>
            </a:r>
          </a:p>
          <a:p>
            <a:pPr marL="342900" indent="-342900" latinLnBrk="1">
              <a:spcBef>
                <a:spcPct val="20000"/>
              </a:spcBef>
            </a:pPr>
            <a:r>
              <a:rPr lang="zh-CN" altLang="en-US" sz="3600" b="1" dirty="0">
                <a:solidFill>
                  <a:srgbClr val="FF0000"/>
                </a:solidFill>
                <a:latin typeface="黑体" pitchFamily="49" charset="-122"/>
                <a:ea typeface="黑体" pitchFamily="49" charset="-122"/>
              </a:rPr>
              <a:t> </a:t>
            </a:r>
            <a:r>
              <a:rPr lang="en-US" altLang="zh-CN" sz="3600" b="1" dirty="0">
                <a:solidFill>
                  <a:srgbClr val="FF0000"/>
                </a:solidFill>
                <a:latin typeface="黑体" pitchFamily="49" charset="-122"/>
                <a:ea typeface="黑体" pitchFamily="49" charset="-122"/>
              </a:rPr>
              <a:t>③</a:t>
            </a:r>
            <a:r>
              <a:rPr lang="zh-CN" altLang="en-US" sz="3600" b="1" dirty="0">
                <a:solidFill>
                  <a:srgbClr val="FF0000"/>
                </a:solidFill>
                <a:latin typeface="黑体" pitchFamily="49" charset="-122"/>
                <a:ea typeface="黑体" pitchFamily="49" charset="-122"/>
              </a:rPr>
              <a:t>悬念，引发联想，吸引读者；</a:t>
            </a:r>
          </a:p>
          <a:p>
            <a:pPr marL="342900" indent="-342900" latinLnBrk="1">
              <a:spcBef>
                <a:spcPct val="20000"/>
              </a:spcBef>
            </a:pPr>
            <a:r>
              <a:rPr lang="zh-CN" altLang="en-US" sz="3600" b="1" dirty="0">
                <a:solidFill>
                  <a:srgbClr val="FF0000"/>
                </a:solidFill>
                <a:latin typeface="黑体" pitchFamily="49" charset="-122"/>
                <a:ea typeface="黑体" pitchFamily="49" charset="-122"/>
              </a:rPr>
              <a:t> </a:t>
            </a:r>
            <a:r>
              <a:rPr lang="en-US" altLang="zh-CN" sz="3600" b="1" dirty="0">
                <a:solidFill>
                  <a:srgbClr val="FF0000"/>
                </a:solidFill>
                <a:latin typeface="黑体" pitchFamily="49" charset="-122"/>
                <a:ea typeface="黑体" pitchFamily="49" charset="-122"/>
              </a:rPr>
              <a:t>④</a:t>
            </a:r>
            <a:r>
              <a:rPr lang="zh-CN" altLang="en-US" sz="3600" b="1" dirty="0">
                <a:solidFill>
                  <a:srgbClr val="FF0000"/>
                </a:solidFill>
                <a:latin typeface="黑体" pitchFamily="49" charset="-122"/>
                <a:ea typeface="黑体" pitchFamily="49" charset="-122"/>
              </a:rPr>
              <a:t>中心，突出文章主题。</a:t>
            </a:r>
          </a:p>
        </p:txBody>
      </p:sp>
      <p:pic>
        <p:nvPicPr>
          <p:cNvPr id="71684" name="图片 121859" descr="20068209132846853">
            <a:hlinkClick r:id="rId2" action="ppaction://hlinksldjump"/>
          </p:cNvPr>
          <p:cNvPicPr>
            <a:picLocks noChangeAspect="1" noChangeArrowheads="1"/>
          </p:cNvPicPr>
          <p:nvPr/>
        </p:nvPicPr>
        <p:blipFill>
          <a:blip r:embed="rId3" cstate="print"/>
          <a:srcRect r="14293"/>
          <a:stretch>
            <a:fillRect/>
          </a:stretch>
        </p:blipFill>
        <p:spPr bwMode="auto">
          <a:xfrm>
            <a:off x="6934200" y="4224337"/>
            <a:ext cx="1676400" cy="7477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9"/>
                                        </p:tgtEl>
                                        <p:attrNameLst>
                                          <p:attrName>style.visibility</p:attrName>
                                        </p:attrNameLst>
                                      </p:cBhvr>
                                      <p:to>
                                        <p:strVal val="visible"/>
                                      </p:to>
                                    </p:set>
                                    <p:anim calcmode="lin" valueType="num">
                                      <p:cBhvr additive="base">
                                        <p:cTn id="7" dur="500" fill="hold"/>
                                        <p:tgtEl>
                                          <p:spTgt spid="121859"/>
                                        </p:tgtEl>
                                        <p:attrNameLst>
                                          <p:attrName>ppt_x</p:attrName>
                                        </p:attrNameLst>
                                      </p:cBhvr>
                                      <p:tavLst>
                                        <p:tav tm="0">
                                          <p:val>
                                            <p:strVal val="#ppt_x"/>
                                          </p:val>
                                        </p:tav>
                                        <p:tav tm="100000">
                                          <p:val>
                                            <p:strVal val="#ppt_x"/>
                                          </p:val>
                                        </p:tav>
                                      </p:tavLst>
                                    </p:anim>
                                    <p:anim calcmode="lin" valueType="num">
                                      <p:cBhvr additive="base">
                                        <p:cTn id="8" dur="500" fill="hold"/>
                                        <p:tgtEl>
                                          <p:spTgt spid="1218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p:bldLst>
  </p:timing>
</p:sld>
</file>

<file path=ppt/slides/slide51.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3730" name="文本占位符 123905"/>
          <p:cNvSpPr>
            <a:spLocks noGrp="1" noChangeArrowheads="1"/>
          </p:cNvSpPr>
          <p:nvPr>
            <p:ph idx="1"/>
          </p:nvPr>
        </p:nvSpPr>
        <p:spPr>
          <a:xfrm>
            <a:off x="228600" y="142858"/>
            <a:ext cx="8915400" cy="1543050"/>
          </a:xfrm>
        </p:spPr>
        <p:txBody>
          <a:bodyPr/>
          <a:lstStyle/>
          <a:p>
            <a:pPr eaLnBrk="1" hangingPunct="1">
              <a:buFontTx/>
              <a:buNone/>
            </a:pPr>
            <a:r>
              <a:rPr lang="en-US" altLang="zh-CN" sz="4000" b="1" dirty="0" smtClean="0">
                <a:solidFill>
                  <a:srgbClr val="FF0000"/>
                </a:solidFill>
                <a:latin typeface="黑体" pitchFamily="49" charset="-122"/>
                <a:ea typeface="黑体" pitchFamily="49" charset="-122"/>
              </a:rPr>
              <a:t>3.</a:t>
            </a:r>
            <a:r>
              <a:rPr lang="zh-CN" altLang="en-US" sz="4000" b="1" dirty="0" smtClean="0">
                <a:solidFill>
                  <a:srgbClr val="FF0000"/>
                </a:solidFill>
              </a:rPr>
              <a:t>以时间、地点、环境为题，比如：</a:t>
            </a:r>
            <a:r>
              <a:rPr lang="en-US" altLang="zh-CN" sz="4000" b="1" dirty="0" smtClean="0">
                <a:solidFill>
                  <a:srgbClr val="FF0000"/>
                </a:solidFill>
              </a:rPr>
              <a:t>《</a:t>
            </a:r>
            <a:r>
              <a:rPr lang="zh-CN" altLang="en-US" sz="4000" b="1" dirty="0" smtClean="0">
                <a:solidFill>
                  <a:srgbClr val="FF0000"/>
                </a:solidFill>
              </a:rPr>
              <a:t>礼拜二午睡时刻</a:t>
            </a:r>
            <a:r>
              <a:rPr lang="en-US" altLang="zh-CN" sz="4000" b="1" dirty="0" smtClean="0">
                <a:solidFill>
                  <a:srgbClr val="FF0000"/>
                </a:solidFill>
              </a:rPr>
              <a:t>》《</a:t>
            </a:r>
            <a:r>
              <a:rPr lang="zh-CN" altLang="en-US" sz="4000" b="1" dirty="0" smtClean="0">
                <a:solidFill>
                  <a:srgbClr val="FF0000"/>
                </a:solidFill>
              </a:rPr>
              <a:t>第</a:t>
            </a:r>
            <a:r>
              <a:rPr lang="en-US" altLang="zh-CN" sz="4000" b="1" dirty="0" smtClean="0">
                <a:solidFill>
                  <a:srgbClr val="FF0000"/>
                </a:solidFill>
              </a:rPr>
              <a:t>9</a:t>
            </a:r>
            <a:r>
              <a:rPr lang="zh-CN" altLang="en-US" sz="4000" b="1" dirty="0" smtClean="0">
                <a:solidFill>
                  <a:srgbClr val="FF0000"/>
                </a:solidFill>
              </a:rPr>
              <a:t>车厢</a:t>
            </a:r>
            <a:r>
              <a:rPr lang="en-US" altLang="zh-CN" sz="4000" b="1" dirty="0" smtClean="0">
                <a:solidFill>
                  <a:srgbClr val="FF0000"/>
                </a:solidFill>
              </a:rPr>
              <a:t>》《</a:t>
            </a:r>
            <a:r>
              <a:rPr lang="zh-CN" altLang="en-US" sz="4000" b="1" dirty="0" smtClean="0">
                <a:solidFill>
                  <a:srgbClr val="FF0000"/>
                </a:solidFill>
              </a:rPr>
              <a:t>晚秋</a:t>
            </a:r>
            <a:r>
              <a:rPr lang="en-US" altLang="zh-CN" sz="4000" b="1" dirty="0" smtClean="0">
                <a:solidFill>
                  <a:srgbClr val="FF0000"/>
                </a:solidFill>
              </a:rPr>
              <a:t>》《</a:t>
            </a:r>
            <a:r>
              <a:rPr lang="zh-CN" altLang="en-US" sz="4000" b="1" dirty="0" smtClean="0">
                <a:solidFill>
                  <a:srgbClr val="FF0000"/>
                </a:solidFill>
              </a:rPr>
              <a:t>祝福</a:t>
            </a:r>
            <a:r>
              <a:rPr lang="en-US" altLang="zh-CN" sz="4000" b="1" dirty="0" smtClean="0">
                <a:solidFill>
                  <a:srgbClr val="FF0000"/>
                </a:solidFill>
              </a:rPr>
              <a:t>》……</a:t>
            </a:r>
          </a:p>
        </p:txBody>
      </p:sp>
      <p:sp>
        <p:nvSpPr>
          <p:cNvPr id="123907" name="矩形 123906"/>
          <p:cNvSpPr>
            <a:spLocks noChangeArrowheads="1"/>
          </p:cNvSpPr>
          <p:nvPr/>
        </p:nvSpPr>
        <p:spPr bwMode="auto">
          <a:xfrm>
            <a:off x="381000" y="2085975"/>
            <a:ext cx="8763000" cy="2228850"/>
          </a:xfrm>
          <a:prstGeom prst="rect">
            <a:avLst/>
          </a:prstGeom>
          <a:noFill/>
          <a:ln w="9525">
            <a:noFill/>
            <a:miter lim="800000"/>
            <a:headEnd/>
            <a:tailEnd/>
          </a:ln>
        </p:spPr>
        <p:txBody>
          <a:bodyPr/>
          <a:lstStyle/>
          <a:p>
            <a:pPr marL="342900" indent="-342900" latinLnBrk="1">
              <a:spcBef>
                <a:spcPct val="20000"/>
              </a:spcBef>
            </a:pPr>
            <a:r>
              <a:rPr lang="zh-CN" altLang="en-US" sz="3600" b="1">
                <a:solidFill>
                  <a:srgbClr val="FF0000"/>
                </a:solidFill>
                <a:latin typeface="黑体" pitchFamily="49" charset="-122"/>
                <a:ea typeface="黑体" pitchFamily="49" charset="-122"/>
              </a:rPr>
              <a:t>小说的标题作用：</a:t>
            </a:r>
          </a:p>
          <a:p>
            <a:pPr marL="342900" indent="-342900" latinLnBrk="1">
              <a:spcBef>
                <a:spcPct val="20000"/>
              </a:spcBef>
            </a:pPr>
            <a:r>
              <a:rPr lang="zh-CN" altLang="en-US" sz="3600" b="1">
                <a:solidFill>
                  <a:srgbClr val="FF0000"/>
                </a:solidFill>
                <a:latin typeface="黑体" pitchFamily="49" charset="-122"/>
                <a:ea typeface="黑体" pitchFamily="49" charset="-122"/>
              </a:rPr>
              <a:t>    </a:t>
            </a:r>
            <a:r>
              <a:rPr lang="en-US" altLang="zh-CN" sz="3600" b="1">
                <a:solidFill>
                  <a:srgbClr val="FF0000"/>
                </a:solidFill>
                <a:latin typeface="黑体" pitchFamily="49" charset="-122"/>
                <a:ea typeface="黑体" pitchFamily="49" charset="-122"/>
              </a:rPr>
              <a:t>①</a:t>
            </a:r>
            <a:r>
              <a:rPr lang="zh-CN" altLang="en-US" sz="3600" b="1">
                <a:solidFill>
                  <a:srgbClr val="FF0000"/>
                </a:solidFill>
                <a:latin typeface="黑体" pitchFamily="49" charset="-122"/>
                <a:ea typeface="黑体" pitchFamily="49" charset="-122"/>
              </a:rPr>
              <a:t>主题、人物、情节；                                                                                   </a:t>
            </a:r>
          </a:p>
          <a:p>
            <a:pPr marL="342900" indent="-342900" latinLnBrk="1">
              <a:spcBef>
                <a:spcPct val="20000"/>
              </a:spcBef>
            </a:pPr>
            <a:r>
              <a:rPr lang="zh-CN" altLang="en-US" sz="3600" b="1">
                <a:solidFill>
                  <a:srgbClr val="FF0000"/>
                </a:solidFill>
                <a:latin typeface="黑体" pitchFamily="49" charset="-122"/>
                <a:ea typeface="黑体" pitchFamily="49" charset="-122"/>
              </a:rPr>
              <a:t>    </a:t>
            </a:r>
            <a:r>
              <a:rPr lang="en-US" altLang="zh-CN" sz="3600" b="1">
                <a:solidFill>
                  <a:srgbClr val="FF0000"/>
                </a:solidFill>
                <a:latin typeface="黑体" pitchFamily="49" charset="-122"/>
                <a:ea typeface="黑体" pitchFamily="49" charset="-122"/>
              </a:rPr>
              <a:t>②</a:t>
            </a:r>
            <a:r>
              <a:rPr lang="zh-CN" altLang="en-US" sz="3600" b="1">
                <a:solidFill>
                  <a:srgbClr val="FF0000"/>
                </a:solidFill>
                <a:latin typeface="黑体" pitchFamily="49" charset="-122"/>
                <a:ea typeface="黑体" pitchFamily="49" charset="-122"/>
              </a:rPr>
              <a:t>线索、悬念；      </a:t>
            </a:r>
          </a:p>
          <a:p>
            <a:pPr marL="342900" indent="-342900" latinLnBrk="1">
              <a:spcBef>
                <a:spcPct val="20000"/>
              </a:spcBef>
            </a:pPr>
            <a:r>
              <a:rPr lang="zh-CN" altLang="en-US" sz="3600" b="1">
                <a:solidFill>
                  <a:srgbClr val="FF0000"/>
                </a:solidFill>
                <a:latin typeface="黑体" pitchFamily="49" charset="-122"/>
                <a:ea typeface="黑体" pitchFamily="49" charset="-122"/>
              </a:rPr>
              <a:t>    </a:t>
            </a:r>
            <a:r>
              <a:rPr lang="en-US" altLang="zh-CN" sz="3600" b="1">
                <a:solidFill>
                  <a:srgbClr val="FF0000"/>
                </a:solidFill>
                <a:latin typeface="黑体" pitchFamily="49" charset="-122"/>
                <a:ea typeface="黑体" pitchFamily="49" charset="-122"/>
              </a:rPr>
              <a:t>③</a:t>
            </a:r>
            <a:r>
              <a:rPr lang="zh-CN" altLang="en-US" sz="3600" b="1">
                <a:solidFill>
                  <a:srgbClr val="FF0000"/>
                </a:solidFill>
                <a:latin typeface="黑体" pitchFamily="49" charset="-122"/>
                <a:ea typeface="黑体" pitchFamily="49" charset="-122"/>
              </a:rPr>
              <a:t>象征、双关。</a:t>
            </a:r>
          </a:p>
        </p:txBody>
      </p:sp>
      <p:pic>
        <p:nvPicPr>
          <p:cNvPr id="73732" name="图片 123907" descr="20068209132846853">
            <a:hlinkClick r:id="rId2" action="ppaction://hlinksldjump"/>
          </p:cNvPr>
          <p:cNvPicPr>
            <a:picLocks noChangeAspect="1" noChangeArrowheads="1"/>
          </p:cNvPicPr>
          <p:nvPr/>
        </p:nvPicPr>
        <p:blipFill>
          <a:blip r:embed="rId3"/>
          <a:srcRect r="14293"/>
          <a:stretch>
            <a:fillRect/>
          </a:stretch>
        </p:blipFill>
        <p:spPr bwMode="auto">
          <a:xfrm>
            <a:off x="6629400" y="4088607"/>
            <a:ext cx="1981200" cy="8834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blinds(horizontal)">
                                      <p:cBhvr>
                                        <p:cTn id="7" dur="500"/>
                                        <p:tgtEl>
                                          <p:spTgt spid="1239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3907">
                                            <p:txEl>
                                              <p:pRg st="1" end="1"/>
                                            </p:txEl>
                                          </p:spTgt>
                                        </p:tgtEl>
                                        <p:attrNameLst>
                                          <p:attrName>style.visibility</p:attrName>
                                        </p:attrNameLst>
                                      </p:cBhvr>
                                      <p:to>
                                        <p:strVal val="visible"/>
                                      </p:to>
                                    </p:set>
                                    <p:animEffect transition="in" filter="blinds(horizontal)">
                                      <p:cBhvr>
                                        <p:cTn id="12" dur="500"/>
                                        <p:tgtEl>
                                          <p:spTgt spid="123907">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23907">
                                            <p:txEl>
                                              <p:pRg st="2" end="2"/>
                                            </p:txEl>
                                          </p:spTgt>
                                        </p:tgtEl>
                                        <p:attrNameLst>
                                          <p:attrName>style.visibility</p:attrName>
                                        </p:attrNameLst>
                                      </p:cBhvr>
                                      <p:to>
                                        <p:strVal val="visible"/>
                                      </p:to>
                                    </p:set>
                                    <p:animEffect transition="in" filter="blinds(horizontal)">
                                      <p:cBhvr>
                                        <p:cTn id="15" dur="500"/>
                                        <p:tgtEl>
                                          <p:spTgt spid="123907">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23907">
                                            <p:txEl>
                                              <p:pRg st="3" end="3"/>
                                            </p:txEl>
                                          </p:spTgt>
                                        </p:tgtEl>
                                        <p:attrNameLst>
                                          <p:attrName>style.visibility</p:attrName>
                                        </p:attrNameLst>
                                      </p:cBhvr>
                                      <p:to>
                                        <p:strVal val="visible"/>
                                      </p:to>
                                    </p:set>
                                    <p:animEffect transition="in" filter="blinds(horizontal)">
                                      <p:cBhvr>
                                        <p:cTn id="18" dur="500"/>
                                        <p:tgtEl>
                                          <p:spTgt spid="1239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5778" name="标题 117761"/>
          <p:cNvSpPr>
            <a:spLocks noGrp="1" noChangeArrowheads="1"/>
          </p:cNvSpPr>
          <p:nvPr>
            <p:ph type="title"/>
          </p:nvPr>
        </p:nvSpPr>
        <p:spPr>
          <a:xfrm>
            <a:off x="152400" y="514350"/>
            <a:ext cx="8229600" cy="857250"/>
          </a:xfrm>
        </p:spPr>
        <p:txBody>
          <a:bodyPr/>
          <a:lstStyle/>
          <a:p>
            <a:pPr eaLnBrk="1" hangingPunct="1"/>
            <a:r>
              <a:rPr lang="zh-CN" altLang="en-US" sz="3600" b="1" smtClean="0">
                <a:solidFill>
                  <a:srgbClr val="FF0000"/>
                </a:solidFill>
                <a:ea typeface="黑体" pitchFamily="49" charset="-122"/>
              </a:rPr>
              <a:t>温馨提示</a:t>
            </a:r>
          </a:p>
        </p:txBody>
      </p:sp>
      <p:sp>
        <p:nvSpPr>
          <p:cNvPr id="117763" name="内容占位符 117762"/>
          <p:cNvSpPr>
            <a:spLocks noGrp="1" noChangeArrowheads="1"/>
          </p:cNvSpPr>
          <p:nvPr>
            <p:ph idx="1"/>
          </p:nvPr>
        </p:nvSpPr>
        <p:spPr>
          <a:xfrm>
            <a:off x="571472" y="1142990"/>
            <a:ext cx="7413625" cy="1584722"/>
          </a:xfrm>
        </p:spPr>
        <p:txBody>
          <a:bodyPr/>
          <a:lstStyle/>
          <a:p>
            <a:pPr algn="ctr" eaLnBrk="1" hangingPunct="1">
              <a:lnSpc>
                <a:spcPct val="90000"/>
              </a:lnSpc>
            </a:pPr>
            <a:r>
              <a:rPr lang="zh-CN" altLang="en-US" sz="4400" b="1" dirty="0" smtClean="0">
                <a:solidFill>
                  <a:schemeClr val="accent2"/>
                </a:solidFill>
                <a:ea typeface="楷体_GB2312" pitchFamily="49" charset="-122"/>
              </a:rPr>
              <a:t>思考全面、抓住要点</a:t>
            </a:r>
          </a:p>
          <a:p>
            <a:pPr algn="ctr" eaLnBrk="1" hangingPunct="1">
              <a:lnSpc>
                <a:spcPct val="90000"/>
              </a:lnSpc>
            </a:pPr>
            <a:r>
              <a:rPr lang="zh-CN" altLang="en-US" sz="4400" b="1" dirty="0" smtClean="0">
                <a:solidFill>
                  <a:schemeClr val="accent2"/>
                </a:solidFill>
                <a:ea typeface="楷体_GB2312" pitchFamily="49" charset="-122"/>
              </a:rPr>
              <a:t>紧扣文本、具体分析</a:t>
            </a:r>
          </a:p>
          <a:p>
            <a:pPr algn="ctr" eaLnBrk="1" hangingPunct="1">
              <a:lnSpc>
                <a:spcPct val="90000"/>
              </a:lnSpc>
            </a:pPr>
            <a:r>
              <a:rPr lang="zh-CN" altLang="en-US" sz="4400" b="1" dirty="0" smtClean="0">
                <a:solidFill>
                  <a:schemeClr val="accent2"/>
                </a:solidFill>
                <a:ea typeface="楷体_GB2312" pitchFamily="49" charset="-122"/>
              </a:rPr>
              <a:t>语言规范，表述鲜明</a:t>
            </a:r>
          </a:p>
        </p:txBody>
      </p:sp>
      <p:pic>
        <p:nvPicPr>
          <p:cNvPr id="75780" name="图片 117763" descr="20068209132846853">
            <a:hlinkClick r:id="rId2" action="ppaction://hlinksldjump"/>
          </p:cNvPr>
          <p:cNvPicPr>
            <a:picLocks noChangeAspect="1" noChangeArrowheads="1"/>
          </p:cNvPicPr>
          <p:nvPr/>
        </p:nvPicPr>
        <p:blipFill>
          <a:blip r:embed="rId3"/>
          <a:srcRect r="14293"/>
          <a:stretch>
            <a:fillRect/>
          </a:stretch>
        </p:blipFill>
        <p:spPr bwMode="auto">
          <a:xfrm>
            <a:off x="5715008" y="3486150"/>
            <a:ext cx="3200400" cy="1657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 calcmode="lin" valueType="num">
                                      <p:cBhvr additive="base">
                                        <p:cTn id="7" dur="500" fill="hold"/>
                                        <p:tgtEl>
                                          <p:spTgt spid="1177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7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7763">
                                            <p:txEl>
                                              <p:pRg st="1" end="1"/>
                                            </p:txEl>
                                          </p:spTgt>
                                        </p:tgtEl>
                                        <p:attrNameLst>
                                          <p:attrName>style.visibility</p:attrName>
                                        </p:attrNameLst>
                                      </p:cBhvr>
                                      <p:to>
                                        <p:strVal val="visible"/>
                                      </p:to>
                                    </p:set>
                                    <p:anim calcmode="lin" valueType="num">
                                      <p:cBhvr additive="base">
                                        <p:cTn id="13" dur="500" fill="hold"/>
                                        <p:tgtEl>
                                          <p:spTgt spid="1177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77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7763">
                                            <p:txEl>
                                              <p:pRg st="2" end="2"/>
                                            </p:txEl>
                                          </p:spTgt>
                                        </p:tgtEl>
                                        <p:attrNameLst>
                                          <p:attrName>style.visibility</p:attrName>
                                        </p:attrNameLst>
                                      </p:cBhvr>
                                      <p:to>
                                        <p:strVal val="visible"/>
                                      </p:to>
                                    </p:set>
                                    <p:anim calcmode="lin" valueType="num">
                                      <p:cBhvr additive="base">
                                        <p:cTn id="19" dur="500" fill="hold"/>
                                        <p:tgtEl>
                                          <p:spTgt spid="1177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77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8850" name="文本框 124929"/>
          <p:cNvSpPr txBox="1">
            <a:spLocks noChangeArrowheads="1"/>
          </p:cNvSpPr>
          <p:nvPr/>
        </p:nvSpPr>
        <p:spPr bwMode="auto">
          <a:xfrm>
            <a:off x="1042988" y="1653779"/>
            <a:ext cx="7740650" cy="1015663"/>
          </a:xfrm>
          <a:prstGeom prst="rect">
            <a:avLst/>
          </a:prstGeom>
          <a:noFill/>
          <a:ln w="9525">
            <a:noFill/>
            <a:miter lim="800000"/>
            <a:headEnd/>
            <a:tailEnd/>
          </a:ln>
        </p:spPr>
        <p:txBody>
          <a:bodyPr>
            <a:spAutoFit/>
          </a:bodyPr>
          <a:lstStyle/>
          <a:p>
            <a:r>
              <a:rPr lang="zh-CN" altLang="en-US" sz="6000" b="1">
                <a:solidFill>
                  <a:srgbClr val="FF0000"/>
                </a:solidFill>
              </a:rPr>
              <a:t>命题角度五：主题</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9874" name="文本占位符 125953"/>
          <p:cNvSpPr>
            <a:spLocks noGrp="1" noChangeArrowheads="1"/>
          </p:cNvSpPr>
          <p:nvPr>
            <p:ph idx="1"/>
          </p:nvPr>
        </p:nvSpPr>
        <p:spPr>
          <a:xfrm>
            <a:off x="0" y="142858"/>
            <a:ext cx="8893175" cy="5000642"/>
          </a:xfrm>
        </p:spPr>
        <p:txBody>
          <a:bodyPr/>
          <a:lstStyle/>
          <a:p>
            <a:pPr eaLnBrk="1" hangingPunct="1">
              <a:lnSpc>
                <a:spcPct val="150000"/>
              </a:lnSpc>
              <a:buFontTx/>
              <a:buNone/>
            </a:pPr>
            <a:r>
              <a:rPr lang="zh-CN" altLang="en-US" sz="4400" b="1" dirty="0" smtClean="0"/>
              <a:t>小说</a:t>
            </a:r>
            <a:r>
              <a:rPr lang="zh-CN" altLang="en-US" sz="4400" b="1" dirty="0" smtClean="0"/>
              <a:t>的主题是小说的灵魂，一般是通过人物形象或故事揭示人生哲理、社会问题、价值观念等，是作者的写作目的之所在，也是作品的价值意义之所在。</a:t>
            </a:r>
            <a:endParaRPr lang="zh-CN" altLang="en-US" sz="4400" b="1" dirty="0" smtClean="0">
              <a:solidFill>
                <a:srgbClr val="FF0066"/>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0898" name="文本占位符 126977"/>
          <p:cNvSpPr>
            <a:spLocks noGrp="1" noChangeArrowheads="1"/>
          </p:cNvSpPr>
          <p:nvPr>
            <p:ph idx="1"/>
          </p:nvPr>
        </p:nvSpPr>
        <p:spPr>
          <a:xfrm>
            <a:off x="142844" y="0"/>
            <a:ext cx="8643998" cy="4429138"/>
          </a:xfrm>
        </p:spPr>
        <p:txBody>
          <a:bodyPr/>
          <a:lstStyle/>
          <a:p>
            <a:pPr eaLnBrk="1" hangingPunct="1">
              <a:buFontTx/>
              <a:buNone/>
            </a:pPr>
            <a:r>
              <a:rPr lang="zh-CN" altLang="en-US" sz="3600" b="1" dirty="0" smtClean="0">
                <a:solidFill>
                  <a:srgbClr val="FF0066"/>
                </a:solidFill>
              </a:rPr>
              <a:t>小说</a:t>
            </a:r>
            <a:r>
              <a:rPr lang="zh-CN" altLang="en-US" sz="3600" b="1" dirty="0" smtClean="0">
                <a:solidFill>
                  <a:srgbClr val="FF0066"/>
                </a:solidFill>
              </a:rPr>
              <a:t>主题的常见题型：</a:t>
            </a:r>
          </a:p>
          <a:p>
            <a:pPr eaLnBrk="1" hangingPunct="1">
              <a:buFontTx/>
              <a:buNone/>
            </a:pPr>
            <a:r>
              <a:rPr lang="en-US" altLang="zh-CN" sz="3600" b="1" dirty="0" smtClean="0"/>
              <a:t>①</a:t>
            </a:r>
            <a:r>
              <a:rPr lang="zh-CN" altLang="en-US" sz="3600" b="1" dirty="0" smtClean="0"/>
              <a:t>用自己的话概括作品的</a:t>
            </a:r>
            <a:r>
              <a:rPr lang="zh-CN" altLang="en-US" sz="3600" b="1" dirty="0" smtClean="0">
                <a:solidFill>
                  <a:srgbClr val="FF0066"/>
                </a:solidFill>
              </a:rPr>
              <a:t>主题</a:t>
            </a:r>
            <a:r>
              <a:rPr lang="zh-CN" altLang="en-US" sz="3600" b="1" dirty="0" smtClean="0"/>
              <a:t>（或小说到底告诉了我们什么）</a:t>
            </a:r>
            <a:r>
              <a:rPr lang="zh-CN" altLang="en-US" sz="3600" b="1" dirty="0" smtClean="0"/>
              <a:t>；</a:t>
            </a:r>
            <a:r>
              <a:rPr lang="en-US" altLang="zh-CN" sz="3600" b="1" dirty="0" smtClean="0"/>
              <a:t>P19</a:t>
            </a:r>
            <a:endParaRPr lang="zh-CN" altLang="en-US" sz="3600" b="1" dirty="0" smtClean="0"/>
          </a:p>
          <a:p>
            <a:pPr eaLnBrk="1" hangingPunct="1">
              <a:buFontTx/>
              <a:buNone/>
            </a:pPr>
            <a:r>
              <a:rPr lang="en-US" altLang="zh-CN" sz="3600" b="1" dirty="0" smtClean="0"/>
              <a:t>②</a:t>
            </a:r>
            <a:r>
              <a:rPr lang="zh-CN" altLang="en-US" sz="3600" b="1" dirty="0" smtClean="0"/>
              <a:t>读了这篇小说后，你明白了什么</a:t>
            </a:r>
            <a:r>
              <a:rPr lang="zh-CN" altLang="en-US" sz="3600" b="1" dirty="0" smtClean="0">
                <a:solidFill>
                  <a:srgbClr val="FF0066"/>
                </a:solidFill>
              </a:rPr>
              <a:t>道理</a:t>
            </a:r>
            <a:r>
              <a:rPr lang="zh-CN" altLang="en-US" sz="3600" b="1" dirty="0" smtClean="0"/>
              <a:t>（本文对你有何启迪？谈谈你的一点体会）</a:t>
            </a:r>
            <a:r>
              <a:rPr lang="zh-CN" altLang="en-US" sz="3600" b="1" dirty="0" smtClean="0"/>
              <a:t>；</a:t>
            </a:r>
            <a:r>
              <a:rPr lang="en-US" altLang="zh-CN" sz="3600" b="1" dirty="0" smtClean="0"/>
              <a:t>P31</a:t>
            </a:r>
            <a:endParaRPr lang="zh-CN" altLang="en-US" sz="3600" b="1" dirty="0" smtClean="0"/>
          </a:p>
          <a:p>
            <a:pPr eaLnBrk="1" hangingPunct="1">
              <a:buFontTx/>
              <a:buNone/>
            </a:pPr>
            <a:r>
              <a:rPr lang="en-US" altLang="zh-CN" sz="3600" b="1" dirty="0" smtClean="0"/>
              <a:t>③</a:t>
            </a:r>
            <a:r>
              <a:rPr lang="zh-CN" altLang="en-US" sz="3600" b="1" dirty="0" smtClean="0"/>
              <a:t>请结合你的阅读体验</a:t>
            </a:r>
            <a:r>
              <a:rPr lang="en-US" altLang="zh-CN" sz="3600" b="1" dirty="0" smtClean="0"/>
              <a:t>,</a:t>
            </a:r>
            <a:r>
              <a:rPr lang="zh-CN" altLang="en-US" sz="3600" b="1" dirty="0" smtClean="0"/>
              <a:t>探究这篇小说的可能有的</a:t>
            </a:r>
            <a:r>
              <a:rPr lang="zh-CN" altLang="en-US" sz="3600" b="1" dirty="0" smtClean="0">
                <a:solidFill>
                  <a:srgbClr val="FF0066"/>
                </a:solidFill>
              </a:rPr>
              <a:t>多种主题</a:t>
            </a:r>
            <a:r>
              <a:rPr lang="zh-CN" altLang="en-US" sz="3600" b="1" dirty="0" smtClean="0"/>
              <a:t>。</a:t>
            </a:r>
            <a:endParaRPr lang="zh-CN" altLang="en-US" sz="3600" b="1" dirty="0"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1922" name="文本占位符 128001"/>
          <p:cNvSpPr>
            <a:spLocks noGrp="1" noChangeArrowheads="1"/>
          </p:cNvSpPr>
          <p:nvPr>
            <p:ph idx="1"/>
          </p:nvPr>
        </p:nvSpPr>
        <p:spPr>
          <a:xfrm>
            <a:off x="0" y="571486"/>
            <a:ext cx="9144000" cy="4143404"/>
          </a:xfrm>
        </p:spPr>
        <p:txBody>
          <a:bodyPr/>
          <a:lstStyle/>
          <a:p>
            <a:pPr eaLnBrk="1" hangingPunct="1">
              <a:buFontTx/>
              <a:buNone/>
            </a:pPr>
            <a:r>
              <a:rPr lang="zh-CN" altLang="en-US" sz="3200" b="1" dirty="0" smtClean="0">
                <a:solidFill>
                  <a:srgbClr val="FF0066"/>
                </a:solidFill>
              </a:rPr>
              <a:t>一、小说主题的表现形式：</a:t>
            </a:r>
            <a:endParaRPr lang="zh-CN" altLang="en-US" sz="3200" b="1" dirty="0" smtClean="0"/>
          </a:p>
          <a:p>
            <a:pPr eaLnBrk="1" hangingPunct="1">
              <a:buFontTx/>
              <a:buNone/>
            </a:pPr>
            <a:r>
              <a:rPr lang="en-US" altLang="zh-CN" sz="3200" b="1" dirty="0" smtClean="0"/>
              <a:t>①</a:t>
            </a:r>
            <a:r>
              <a:rPr lang="zh-CN" altLang="en-US" sz="3200" b="1" dirty="0" smtClean="0"/>
              <a:t>以小说</a:t>
            </a:r>
            <a:r>
              <a:rPr lang="zh-CN" altLang="en-US" sz="3200" b="1" dirty="0" smtClean="0">
                <a:solidFill>
                  <a:srgbClr val="FF0066"/>
                </a:solidFill>
              </a:rPr>
              <a:t>主要人物</a:t>
            </a:r>
            <a:r>
              <a:rPr lang="zh-CN" altLang="en-US" sz="3200" b="1" dirty="0" smtClean="0"/>
              <a:t>的性格特点、道德风貌、品格等揭示人性中的真善美和假恶丑。</a:t>
            </a:r>
          </a:p>
          <a:p>
            <a:pPr eaLnBrk="1" hangingPunct="1">
              <a:buFontTx/>
              <a:buNone/>
            </a:pPr>
            <a:r>
              <a:rPr lang="en-US" altLang="zh-CN" sz="3200" b="1" dirty="0" smtClean="0"/>
              <a:t>②</a:t>
            </a:r>
            <a:r>
              <a:rPr lang="zh-CN" altLang="en-US" sz="3200" b="1" dirty="0" smtClean="0"/>
              <a:t>用</a:t>
            </a:r>
            <a:r>
              <a:rPr lang="zh-CN" altLang="en-US" sz="3200" b="1" dirty="0" smtClean="0">
                <a:solidFill>
                  <a:srgbClr val="FF0066"/>
                </a:solidFill>
              </a:rPr>
              <a:t>故事的形式</a:t>
            </a:r>
            <a:r>
              <a:rPr lang="zh-CN" altLang="en-US" sz="3200" b="1" dirty="0" smtClean="0"/>
              <a:t>针砭时弊，将现实生活中的丑恶形象用故事的形式加以揭露和鞭挞。</a:t>
            </a:r>
          </a:p>
          <a:p>
            <a:pPr eaLnBrk="1" hangingPunct="1">
              <a:buFontTx/>
              <a:buNone/>
            </a:pPr>
            <a:r>
              <a:rPr lang="en-US" altLang="zh-CN" sz="3200" b="1" dirty="0" smtClean="0"/>
              <a:t>③</a:t>
            </a:r>
            <a:r>
              <a:rPr lang="zh-CN" altLang="en-US" sz="3200" b="1" dirty="0" smtClean="0"/>
              <a:t>通过</a:t>
            </a:r>
            <a:r>
              <a:rPr lang="zh-CN" altLang="en-US" sz="3200" b="1" dirty="0" smtClean="0">
                <a:solidFill>
                  <a:srgbClr val="FF0066"/>
                </a:solidFill>
              </a:rPr>
              <a:t>寓言</a:t>
            </a:r>
            <a:r>
              <a:rPr lang="zh-CN" altLang="en-US" sz="3200" b="1" dirty="0" smtClean="0"/>
              <a:t>，寄寓人生哲理</a:t>
            </a:r>
            <a:r>
              <a:rPr lang="en-US" altLang="zh-CN" sz="3200" b="1" dirty="0" smtClean="0"/>
              <a:t> </a:t>
            </a:r>
            <a:r>
              <a:rPr lang="zh-CN" altLang="en-US" sz="3200" b="1" dirty="0" smtClean="0"/>
              <a:t>。</a:t>
            </a:r>
          </a:p>
          <a:p>
            <a:pPr eaLnBrk="1" hangingPunct="1">
              <a:buFontTx/>
              <a:buNone/>
            </a:pPr>
            <a:r>
              <a:rPr lang="en-US" altLang="zh-CN" sz="3200" b="1" dirty="0" smtClean="0"/>
              <a:t>④</a:t>
            </a:r>
            <a:r>
              <a:rPr lang="zh-CN" altLang="en-US" sz="3200" b="1" dirty="0" smtClean="0"/>
              <a:t>虚构</a:t>
            </a:r>
            <a:r>
              <a:rPr lang="zh-CN" altLang="en-US" sz="3200" b="1" dirty="0" smtClean="0">
                <a:solidFill>
                  <a:srgbClr val="FF0066"/>
                </a:solidFill>
              </a:rPr>
              <a:t>生活经历</a:t>
            </a:r>
            <a:r>
              <a:rPr lang="zh-CN" altLang="en-US" sz="3200" b="1" dirty="0" smtClean="0"/>
              <a:t>，反映人物生存状态和心理状态。</a:t>
            </a:r>
          </a:p>
        </p:txBody>
      </p:sp>
      <p:sp>
        <p:nvSpPr>
          <p:cNvPr id="81923" name="文本框 128002"/>
          <p:cNvSpPr txBox="1">
            <a:spLocks noChangeArrowheads="1"/>
          </p:cNvSpPr>
          <p:nvPr/>
        </p:nvSpPr>
        <p:spPr bwMode="auto">
          <a:xfrm>
            <a:off x="0" y="0"/>
            <a:ext cx="3527425" cy="646331"/>
          </a:xfrm>
          <a:prstGeom prst="rect">
            <a:avLst/>
          </a:prstGeom>
          <a:noFill/>
          <a:ln w="9525">
            <a:noFill/>
            <a:miter lim="800000"/>
            <a:headEnd/>
            <a:tailEnd/>
          </a:ln>
        </p:spPr>
        <p:txBody>
          <a:bodyPr>
            <a:spAutoFit/>
          </a:bodyPr>
          <a:lstStyle/>
          <a:p>
            <a:r>
              <a:rPr lang="zh-CN" altLang="en-US" sz="3600" b="1" dirty="0">
                <a:solidFill>
                  <a:srgbClr val="FF0000"/>
                </a:solidFill>
              </a:rPr>
              <a:t>知识储备：</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29026" name="矩形 129025"/>
          <p:cNvSpPr>
            <a:spLocks noChangeArrowheads="1"/>
          </p:cNvSpPr>
          <p:nvPr/>
        </p:nvSpPr>
        <p:spPr bwMode="auto">
          <a:xfrm>
            <a:off x="323850" y="573882"/>
            <a:ext cx="8820150" cy="2825389"/>
          </a:xfrm>
          <a:prstGeom prst="rect">
            <a:avLst/>
          </a:prstGeom>
          <a:noFill/>
          <a:ln w="9525">
            <a:noFill/>
            <a:miter lim="800000"/>
            <a:headEnd/>
            <a:tailEnd/>
          </a:ln>
        </p:spPr>
        <p:txBody>
          <a:bodyPr anchor="ctr">
            <a:spAutoFit/>
          </a:bodyPr>
          <a:lstStyle/>
          <a:p>
            <a:pPr>
              <a:lnSpc>
                <a:spcPct val="120000"/>
              </a:lnSpc>
            </a:pPr>
            <a:r>
              <a:rPr lang="zh-CN" altLang="en-US" sz="3200" b="1">
                <a:solidFill>
                  <a:srgbClr val="FF0000"/>
                </a:solidFill>
              </a:rPr>
              <a:t>三、概括主题的基本格式：</a:t>
            </a:r>
          </a:p>
          <a:p>
            <a:pPr>
              <a:lnSpc>
                <a:spcPct val="120000"/>
              </a:lnSpc>
            </a:pPr>
            <a:r>
              <a:rPr lang="zh-CN" altLang="en-US" sz="3200" b="1">
                <a:solidFill>
                  <a:srgbClr val="FF0000"/>
                </a:solidFill>
              </a:rPr>
              <a:t>        </a:t>
            </a:r>
            <a:r>
              <a:rPr lang="zh-CN" altLang="en-US" sz="2800" b="1">
                <a:solidFill>
                  <a:srgbClr val="FF0000"/>
                </a:solidFill>
              </a:rPr>
              <a:t>这篇</a:t>
            </a:r>
            <a:r>
              <a:rPr lang="en-US" altLang="zh-CN" sz="2800" b="1">
                <a:solidFill>
                  <a:srgbClr val="FF0000"/>
                </a:solidFill>
              </a:rPr>
              <a:t>……</a:t>
            </a:r>
            <a:r>
              <a:rPr lang="zh-CN" altLang="en-US" sz="2800" b="1">
                <a:solidFill>
                  <a:srgbClr val="FF0000"/>
                </a:solidFill>
              </a:rPr>
              <a:t>（或文本）通过对</a:t>
            </a:r>
            <a:r>
              <a:rPr lang="en-US" altLang="zh-CN" sz="2800" b="1">
                <a:solidFill>
                  <a:srgbClr val="FF0000"/>
                </a:solidFill>
              </a:rPr>
              <a:t>……</a:t>
            </a:r>
            <a:r>
              <a:rPr lang="zh-CN" altLang="en-US" sz="2800" b="1">
                <a:solidFill>
                  <a:srgbClr val="FF0000"/>
                </a:solidFill>
              </a:rPr>
              <a:t>的记叙（或描写），反映了（表现了）</a:t>
            </a:r>
            <a:r>
              <a:rPr lang="en-US" altLang="zh-CN" sz="2800" b="1">
                <a:solidFill>
                  <a:srgbClr val="FF0000"/>
                </a:solidFill>
              </a:rPr>
              <a:t>……</a:t>
            </a:r>
            <a:r>
              <a:rPr lang="zh-CN" altLang="en-US" sz="2800" b="1">
                <a:solidFill>
                  <a:srgbClr val="FF0000"/>
                </a:solidFill>
              </a:rPr>
              <a:t>精神；歌颂了（赞扬了）</a:t>
            </a:r>
            <a:r>
              <a:rPr lang="en-US" altLang="zh-CN" sz="2800" b="1">
                <a:solidFill>
                  <a:srgbClr val="FF0000"/>
                </a:solidFill>
              </a:rPr>
              <a:t>……</a:t>
            </a:r>
            <a:r>
              <a:rPr lang="zh-CN" altLang="en-US" sz="2800" b="1">
                <a:solidFill>
                  <a:srgbClr val="FF0000"/>
                </a:solidFill>
              </a:rPr>
              <a:t>品质；揭示了（揭露了）</a:t>
            </a:r>
            <a:r>
              <a:rPr lang="en-US" altLang="zh-CN" sz="2800" b="1">
                <a:solidFill>
                  <a:srgbClr val="FF0000"/>
                </a:solidFill>
              </a:rPr>
              <a:t>……</a:t>
            </a:r>
            <a:r>
              <a:rPr lang="zh-CN" altLang="en-US" sz="2800" b="1">
                <a:solidFill>
                  <a:srgbClr val="FF0000"/>
                </a:solidFill>
              </a:rPr>
              <a:t>实质（罪行、</a:t>
            </a:r>
          </a:p>
          <a:p>
            <a:pPr>
              <a:lnSpc>
                <a:spcPct val="120000"/>
              </a:lnSpc>
            </a:pPr>
            <a:r>
              <a:rPr lang="zh-CN" altLang="en-US" sz="2800" b="1">
                <a:solidFill>
                  <a:srgbClr val="FF0000"/>
                </a:solidFill>
              </a:rPr>
              <a:t>问题）。</a:t>
            </a:r>
          </a:p>
        </p:txBody>
      </p:sp>
      <p:sp>
        <p:nvSpPr>
          <p:cNvPr id="82947" name="文本框 129026"/>
          <p:cNvSpPr txBox="1">
            <a:spLocks noChangeArrowheads="1"/>
          </p:cNvSpPr>
          <p:nvPr/>
        </p:nvSpPr>
        <p:spPr bwMode="auto">
          <a:xfrm>
            <a:off x="250826" y="0"/>
            <a:ext cx="3527425" cy="646331"/>
          </a:xfrm>
          <a:prstGeom prst="rect">
            <a:avLst/>
          </a:prstGeom>
          <a:noFill/>
          <a:ln w="9525">
            <a:noFill/>
            <a:miter lim="800000"/>
            <a:headEnd/>
            <a:tailEnd/>
          </a:ln>
        </p:spPr>
        <p:txBody>
          <a:bodyPr>
            <a:spAutoFit/>
          </a:bodyPr>
          <a:lstStyle/>
          <a:p>
            <a:r>
              <a:rPr lang="zh-CN" altLang="en-US" sz="3600" b="1">
                <a:solidFill>
                  <a:srgbClr val="FF0000"/>
                </a:solidFill>
              </a:rPr>
              <a:t>知识储备：</a:t>
            </a:r>
          </a:p>
        </p:txBody>
      </p:sp>
      <p:sp>
        <p:nvSpPr>
          <p:cNvPr id="129028" name="文本框 129027"/>
          <p:cNvSpPr txBox="1">
            <a:spLocks noChangeArrowheads="1"/>
          </p:cNvSpPr>
          <p:nvPr/>
        </p:nvSpPr>
        <p:spPr bwMode="auto">
          <a:xfrm>
            <a:off x="250825" y="3112175"/>
            <a:ext cx="8893175" cy="2031325"/>
          </a:xfrm>
          <a:prstGeom prst="rect">
            <a:avLst/>
          </a:prstGeom>
          <a:noFill/>
          <a:ln w="9525">
            <a:noFill/>
            <a:miter lim="800000"/>
            <a:headEnd/>
            <a:tailEnd/>
          </a:ln>
        </p:spPr>
        <p:txBody>
          <a:bodyPr>
            <a:spAutoFit/>
          </a:bodyPr>
          <a:lstStyle/>
          <a:p>
            <a:pPr>
              <a:lnSpc>
                <a:spcPct val="150000"/>
              </a:lnSpc>
            </a:pPr>
            <a:r>
              <a:rPr lang="en-US" altLang="zh-CN" sz="2800" b="1" dirty="0">
                <a:solidFill>
                  <a:srgbClr val="0033CC"/>
                </a:solidFill>
              </a:rPr>
              <a:t>       </a:t>
            </a:r>
            <a:r>
              <a:rPr lang="zh-CN" altLang="en-US" sz="2800" b="1" dirty="0">
                <a:solidFill>
                  <a:srgbClr val="0033CC"/>
                </a:solidFill>
              </a:rPr>
              <a:t>如</a:t>
            </a:r>
            <a:r>
              <a:rPr lang="en-US" altLang="zh-CN" sz="2800" b="1" dirty="0">
                <a:solidFill>
                  <a:srgbClr val="0033CC"/>
                </a:solidFill>
              </a:rPr>
              <a:t>:《</a:t>
            </a:r>
            <a:r>
              <a:rPr lang="zh-CN" altLang="en-US" sz="2800" b="1" dirty="0">
                <a:solidFill>
                  <a:srgbClr val="0033CC"/>
                </a:solidFill>
              </a:rPr>
              <a:t>祝福</a:t>
            </a:r>
            <a:r>
              <a:rPr lang="en-US" altLang="zh-CN" sz="2800" b="1" dirty="0">
                <a:solidFill>
                  <a:srgbClr val="0033CC"/>
                </a:solidFill>
              </a:rPr>
              <a:t>》</a:t>
            </a:r>
            <a:r>
              <a:rPr lang="zh-CN" altLang="en-US" sz="2800" b="1" dirty="0">
                <a:solidFill>
                  <a:srgbClr val="FF0000"/>
                </a:solidFill>
              </a:rPr>
              <a:t>通过</a:t>
            </a:r>
            <a:r>
              <a:rPr lang="zh-CN" altLang="en-US" sz="2800" b="1" dirty="0">
                <a:solidFill>
                  <a:srgbClr val="0033CC"/>
                </a:solidFill>
              </a:rPr>
              <a:t>描写祥林嫂悲剧的一生，</a:t>
            </a:r>
            <a:r>
              <a:rPr lang="zh-CN" altLang="en-US" sz="2800" b="1" dirty="0">
                <a:solidFill>
                  <a:srgbClr val="FF0000"/>
                </a:solidFill>
              </a:rPr>
              <a:t>表现</a:t>
            </a:r>
          </a:p>
          <a:p>
            <a:pPr>
              <a:lnSpc>
                <a:spcPct val="150000"/>
              </a:lnSpc>
            </a:pPr>
            <a:r>
              <a:rPr lang="zh-CN" altLang="en-US" sz="2800" b="1" dirty="0">
                <a:solidFill>
                  <a:srgbClr val="0033CC"/>
                </a:solidFill>
              </a:rPr>
              <a:t>作者对受压迫妇女的同情，对封建思想封建礼教的</a:t>
            </a:r>
          </a:p>
          <a:p>
            <a:pPr>
              <a:lnSpc>
                <a:spcPct val="150000"/>
              </a:lnSpc>
            </a:pPr>
            <a:r>
              <a:rPr lang="zh-CN" altLang="en-US" sz="2800" b="1" dirty="0">
                <a:solidFill>
                  <a:srgbClr val="0033CC"/>
                </a:solidFill>
              </a:rPr>
              <a:t>无情揭露。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9026">
                                            <p:txEl>
                                              <p:pRg st="1" end="1"/>
                                            </p:txEl>
                                          </p:spTgt>
                                        </p:tgtEl>
                                        <p:attrNameLst>
                                          <p:attrName>style.visibility</p:attrName>
                                        </p:attrNameLst>
                                      </p:cBhvr>
                                      <p:to>
                                        <p:strVal val="visible"/>
                                      </p:to>
                                    </p:set>
                                    <p:animEffect transition="in" filter="blinds(horizontal)">
                                      <p:cBhvr>
                                        <p:cTn id="7" dur="500"/>
                                        <p:tgtEl>
                                          <p:spTgt spid="129026">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9026">
                                            <p:txEl>
                                              <p:pRg st="2" end="2"/>
                                            </p:txEl>
                                          </p:spTgt>
                                        </p:tgtEl>
                                        <p:attrNameLst>
                                          <p:attrName>style.visibility</p:attrName>
                                        </p:attrNameLst>
                                      </p:cBhvr>
                                      <p:to>
                                        <p:strVal val="visible"/>
                                      </p:to>
                                    </p:set>
                                    <p:animEffect transition="in" filter="blinds(horizontal)">
                                      <p:cBhvr>
                                        <p:cTn id="10" dur="500"/>
                                        <p:tgtEl>
                                          <p:spTgt spid="12902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9028"/>
                                        </p:tgtEl>
                                        <p:attrNameLst>
                                          <p:attrName>style.visibility</p:attrName>
                                        </p:attrNameLst>
                                      </p:cBhvr>
                                      <p:to>
                                        <p:strVal val="visible"/>
                                      </p:to>
                                    </p:set>
                                    <p:animEffect transition="in" filter="blinds(horizontal)">
                                      <p:cBhvr>
                                        <p:cTn id="15" dur="500"/>
                                        <p:tgtEl>
                                          <p:spTgt spid="12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Lst>
  </p:timing>
</p:sld>
</file>

<file path=ppt/slides/slide58.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3970" name="文本框 130049"/>
          <p:cNvSpPr txBox="1">
            <a:spLocks noChangeArrowheads="1"/>
          </p:cNvSpPr>
          <p:nvPr/>
        </p:nvSpPr>
        <p:spPr bwMode="auto">
          <a:xfrm>
            <a:off x="900114" y="1653779"/>
            <a:ext cx="8243887" cy="1015663"/>
          </a:xfrm>
          <a:prstGeom prst="rect">
            <a:avLst/>
          </a:prstGeom>
          <a:noFill/>
          <a:ln w="9525">
            <a:noFill/>
            <a:miter lim="800000"/>
            <a:headEnd/>
            <a:tailEnd/>
          </a:ln>
        </p:spPr>
        <p:txBody>
          <a:bodyPr>
            <a:spAutoFit/>
          </a:bodyPr>
          <a:lstStyle/>
          <a:p>
            <a:r>
              <a:rPr lang="zh-CN" altLang="en-US" sz="6000" b="1">
                <a:solidFill>
                  <a:srgbClr val="FF0000"/>
                </a:solidFill>
              </a:rPr>
              <a:t>命题角度六：语言</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4994" name="文本框 131073"/>
          <p:cNvSpPr txBox="1">
            <a:spLocks noChangeArrowheads="1"/>
          </p:cNvSpPr>
          <p:nvPr/>
        </p:nvSpPr>
        <p:spPr bwMode="auto">
          <a:xfrm>
            <a:off x="323850" y="627460"/>
            <a:ext cx="9577388" cy="4081117"/>
          </a:xfrm>
          <a:prstGeom prst="rect">
            <a:avLst/>
          </a:prstGeom>
          <a:noFill/>
          <a:ln w="9525">
            <a:noFill/>
            <a:miter lim="800000"/>
            <a:headEnd/>
            <a:tailEnd/>
          </a:ln>
        </p:spPr>
        <p:txBody>
          <a:bodyPr>
            <a:spAutoFit/>
          </a:bodyPr>
          <a:lstStyle/>
          <a:p>
            <a:pPr algn="just">
              <a:lnSpc>
                <a:spcPct val="180000"/>
              </a:lnSpc>
            </a:pPr>
            <a:r>
              <a:rPr lang="zh-CN" altLang="en-US" sz="3600" b="1">
                <a:solidFill>
                  <a:srgbClr val="FF0000"/>
                </a:solidFill>
                <a:latin typeface="宋体" pitchFamily="2" charset="-122"/>
                <a:ea typeface="经典叠圆体简" pitchFamily="49" charset="-122"/>
              </a:rPr>
              <a:t>常见题型有：</a:t>
            </a:r>
          </a:p>
          <a:p>
            <a:pPr>
              <a:lnSpc>
                <a:spcPct val="180000"/>
              </a:lnSpc>
            </a:pPr>
            <a:r>
              <a:rPr lang="en-US" altLang="zh-CN" sz="3600" b="1">
                <a:solidFill>
                  <a:srgbClr val="000000"/>
                </a:solidFill>
                <a:latin typeface="宋体" pitchFamily="2" charset="-122"/>
                <a:ea typeface="经典叠圆体简" pitchFamily="49" charset="-122"/>
              </a:rPr>
              <a:t>1</a:t>
            </a:r>
            <a:r>
              <a:rPr lang="zh-CN" altLang="en-US" sz="3600" b="1">
                <a:solidFill>
                  <a:srgbClr val="000000"/>
                </a:solidFill>
                <a:latin typeface="宋体" pitchFamily="2" charset="-122"/>
                <a:ea typeface="经典叠圆体简" pitchFamily="49" charset="-122"/>
              </a:rPr>
              <a:t>、某一词语在文中如何理解？有什么作用？</a:t>
            </a:r>
          </a:p>
          <a:p>
            <a:pPr>
              <a:lnSpc>
                <a:spcPct val="180000"/>
              </a:lnSpc>
            </a:pPr>
            <a:r>
              <a:rPr lang="en-US" altLang="zh-CN" sz="3600" b="1">
                <a:solidFill>
                  <a:srgbClr val="000000"/>
                </a:solidFill>
                <a:latin typeface="宋体" pitchFamily="2" charset="-122"/>
                <a:ea typeface="经典叠圆体简" pitchFamily="49" charset="-122"/>
              </a:rPr>
              <a:t>2</a:t>
            </a:r>
            <a:r>
              <a:rPr lang="zh-CN" altLang="en-US" sz="3600" b="1">
                <a:solidFill>
                  <a:srgbClr val="000000"/>
                </a:solidFill>
                <a:latin typeface="宋体" pitchFamily="2" charset="-122"/>
                <a:ea typeface="经典叠圆体简" pitchFamily="49" charset="-122"/>
              </a:rPr>
              <a:t>、某句在文中的含义是什么？有什么作用？</a:t>
            </a:r>
          </a:p>
          <a:p>
            <a:pPr>
              <a:lnSpc>
                <a:spcPct val="180000"/>
              </a:lnSpc>
            </a:pPr>
            <a:r>
              <a:rPr lang="en-US" altLang="zh-CN" sz="3600" b="1">
                <a:latin typeface="宋体" pitchFamily="2" charset="-122"/>
                <a:ea typeface="经典叠圆体简" pitchFamily="49" charset="-122"/>
              </a:rPr>
              <a:t>3</a:t>
            </a:r>
            <a:r>
              <a:rPr lang="zh-CN" altLang="en-US" sz="3600" b="1">
                <a:latin typeface="宋体" pitchFamily="2" charset="-122"/>
                <a:ea typeface="经典叠圆体简" pitchFamily="49" charset="-122"/>
              </a:rPr>
              <a:t>、</a:t>
            </a:r>
            <a:r>
              <a:rPr lang="zh-CN" altLang="en-US" sz="3600" b="1">
                <a:solidFill>
                  <a:srgbClr val="FF0000"/>
                </a:solidFill>
                <a:latin typeface="宋体" pitchFamily="2" charset="-122"/>
                <a:ea typeface="经典叠圆体简" pitchFamily="49" charset="-122"/>
              </a:rPr>
              <a:t>赏析文中的某个句子。</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11266" name="文本框 63489"/>
          <p:cNvSpPr txBox="1"/>
          <p:nvPr/>
        </p:nvSpPr>
        <p:spPr>
          <a:xfrm>
            <a:off x="214282" y="142858"/>
            <a:ext cx="8643998" cy="5146024"/>
          </a:xfrm>
          <a:prstGeom prst="rect">
            <a:avLst/>
          </a:prstGeom>
          <a:noFill/>
          <a:ln w="9525">
            <a:noFill/>
          </a:ln>
        </p:spPr>
        <p:txBody>
          <a:bodyPr wrap="square">
            <a:spAutoFit/>
          </a:bodyPr>
          <a:lstStyle/>
          <a:p>
            <a:pPr marL="342900" indent="-342900">
              <a:lnSpc>
                <a:spcPct val="140000"/>
              </a:lnSpc>
              <a:defRPr/>
            </a:pPr>
            <a:r>
              <a:rPr lang="zh-CN" altLang="en-US" sz="3600" b="1" noProof="1">
                <a:solidFill>
                  <a:srgbClr val="FF0000"/>
                </a:solidFill>
                <a:latin typeface="黑体" panose="02010609060101010101" pitchFamily="2" charset="-122"/>
                <a:ea typeface="黑体" panose="02010609060101010101" pitchFamily="2" charset="-122"/>
                <a:cs typeface="+mn-ea"/>
              </a:rPr>
              <a:t>几个命题要点：</a:t>
            </a:r>
            <a:endParaRPr lang="zh-CN" altLang="en-US" sz="3600" b="1" noProof="1">
              <a:solidFill>
                <a:srgbClr val="FF0000"/>
              </a:solidFill>
              <a:latin typeface="黑体" panose="02010609060101010101" pitchFamily="2" charset="-122"/>
              <a:ea typeface="黑体" panose="02010609060101010101" pitchFamily="2" charset="-122"/>
            </a:endParaRPr>
          </a:p>
          <a:p>
            <a:pPr marL="342900" indent="-342900">
              <a:lnSpc>
                <a:spcPct val="140000"/>
              </a:lnSpc>
              <a:defRPr/>
            </a:pPr>
            <a:r>
              <a:rPr lang="en-US" altLang="zh-CN" sz="4000" b="1" noProof="1" smtClean="0">
                <a:latin typeface="黑体" panose="02010609060101010101" pitchFamily="2" charset="-122"/>
                <a:ea typeface="黑体" panose="02010609060101010101" pitchFamily="2" charset="-122"/>
                <a:cs typeface="+mn-ea"/>
              </a:rPr>
              <a:t>1.</a:t>
            </a:r>
            <a:r>
              <a:rPr lang="zh-CN" altLang="en-US" sz="4000" b="1" noProof="1" smtClean="0">
                <a:latin typeface="黑体" panose="02010609060101010101" pitchFamily="2" charset="-122"/>
                <a:ea typeface="黑体" panose="02010609060101010101" pitchFamily="2" charset="-122"/>
                <a:cs typeface="+mn-ea"/>
              </a:rPr>
              <a:t>把握</a:t>
            </a:r>
            <a:r>
              <a:rPr lang="zh-CN" altLang="en-US" sz="4000" b="1" noProof="1">
                <a:latin typeface="黑体" panose="02010609060101010101" pitchFamily="2" charset="-122"/>
                <a:ea typeface="黑体" panose="02010609060101010101" pitchFamily="2" charset="-122"/>
                <a:cs typeface="+mn-ea"/>
              </a:rPr>
              <a:t>故事</a:t>
            </a:r>
            <a:r>
              <a:rPr lang="zh-CN" altLang="en-US" sz="4000" b="1" noProof="1" smtClean="0">
                <a:solidFill>
                  <a:srgbClr val="FF0000"/>
                </a:solidFill>
                <a:latin typeface="黑体" panose="02010609060101010101" pitchFamily="2" charset="-122"/>
                <a:ea typeface="黑体" panose="02010609060101010101" pitchFamily="2" charset="-122"/>
                <a:cs typeface="+mn-ea"/>
              </a:rPr>
              <a:t>情节   </a:t>
            </a:r>
            <a:r>
              <a:rPr lang="en-US" altLang="zh-CN" sz="4000" b="1" noProof="1" smtClean="0">
                <a:latin typeface="黑体" panose="02010609060101010101" pitchFamily="2" charset="-122"/>
                <a:ea typeface="黑体" panose="02010609060101010101" pitchFamily="2" charset="-122"/>
                <a:cs typeface="+mn-ea"/>
              </a:rPr>
              <a:t>2.</a:t>
            </a:r>
            <a:r>
              <a:rPr lang="zh-CN" altLang="en-US" sz="4000" b="1" noProof="1" smtClean="0">
                <a:latin typeface="黑体" panose="02010609060101010101" pitchFamily="2" charset="-122"/>
                <a:ea typeface="黑体" panose="02010609060101010101" pitchFamily="2" charset="-122"/>
                <a:cs typeface="+mn-ea"/>
              </a:rPr>
              <a:t>揣摩</a:t>
            </a:r>
            <a:r>
              <a:rPr lang="zh-CN" altLang="en-US" sz="4000" b="1" noProof="1">
                <a:solidFill>
                  <a:srgbClr val="FF0000"/>
                </a:solidFill>
                <a:latin typeface="黑体" panose="02010609060101010101" pitchFamily="2" charset="-122"/>
                <a:ea typeface="黑体" panose="02010609060101010101" pitchFamily="2" charset="-122"/>
                <a:cs typeface="+mn-ea"/>
              </a:rPr>
              <a:t>人物</a:t>
            </a:r>
            <a:r>
              <a:rPr lang="zh-CN" altLang="en-US" sz="4000" b="1" noProof="1">
                <a:latin typeface="黑体" panose="02010609060101010101" pitchFamily="2" charset="-122"/>
                <a:ea typeface="黑体" panose="02010609060101010101" pitchFamily="2" charset="-122"/>
                <a:cs typeface="+mn-ea"/>
              </a:rPr>
              <a:t>形象</a:t>
            </a:r>
            <a:endParaRPr lang="zh-CN" altLang="en-US" sz="4000" b="1" noProof="1">
              <a:latin typeface="黑体" panose="02010609060101010101" pitchFamily="2" charset="-122"/>
              <a:ea typeface="黑体" panose="02010609060101010101" pitchFamily="2" charset="-122"/>
            </a:endParaRPr>
          </a:p>
          <a:p>
            <a:pPr marL="342900" indent="-342900">
              <a:lnSpc>
                <a:spcPct val="140000"/>
              </a:lnSpc>
              <a:defRPr/>
            </a:pPr>
            <a:r>
              <a:rPr lang="en-US" altLang="zh-CN" sz="4000" b="1" noProof="1" smtClean="0">
                <a:latin typeface="黑体" panose="02010609060101010101" pitchFamily="2" charset="-122"/>
                <a:ea typeface="黑体" panose="02010609060101010101" pitchFamily="2" charset="-122"/>
                <a:cs typeface="+mn-ea"/>
              </a:rPr>
              <a:t>3.</a:t>
            </a:r>
            <a:r>
              <a:rPr lang="zh-CN" altLang="en-US" sz="4000" b="1" noProof="1" smtClean="0">
                <a:latin typeface="黑体" panose="02010609060101010101" pitchFamily="2" charset="-122"/>
                <a:ea typeface="黑体" panose="02010609060101010101" pitchFamily="2" charset="-122"/>
                <a:cs typeface="+mn-ea"/>
              </a:rPr>
              <a:t>注意</a:t>
            </a:r>
            <a:r>
              <a:rPr lang="zh-CN" altLang="en-US" sz="4000" b="1" noProof="1">
                <a:solidFill>
                  <a:srgbClr val="FF0000"/>
                </a:solidFill>
                <a:latin typeface="黑体" panose="02010609060101010101" pitchFamily="2" charset="-122"/>
                <a:ea typeface="黑体" panose="02010609060101010101" pitchFamily="2" charset="-122"/>
                <a:cs typeface="+mn-ea"/>
              </a:rPr>
              <a:t>环境</a:t>
            </a:r>
            <a:r>
              <a:rPr lang="zh-CN" altLang="en-US" sz="4000" b="1" noProof="1" smtClean="0">
                <a:latin typeface="黑体" panose="02010609060101010101" pitchFamily="2" charset="-122"/>
                <a:ea typeface="黑体" panose="02010609060101010101" pitchFamily="2" charset="-122"/>
                <a:cs typeface="+mn-ea"/>
              </a:rPr>
              <a:t>描写   </a:t>
            </a:r>
            <a:r>
              <a:rPr lang="en-US" altLang="zh-CN" sz="4000" b="1" noProof="1" smtClean="0">
                <a:latin typeface="黑体" panose="02010609060101010101" pitchFamily="2" charset="-122"/>
                <a:ea typeface="黑体" panose="02010609060101010101" pitchFamily="2" charset="-122"/>
                <a:cs typeface="+mn-ea"/>
              </a:rPr>
              <a:t>3.</a:t>
            </a:r>
            <a:r>
              <a:rPr lang="zh-CN" altLang="en-US" sz="4000" b="1" noProof="1" smtClean="0">
                <a:latin typeface="黑体" panose="02010609060101010101" pitchFamily="2" charset="-122"/>
                <a:ea typeface="黑体" panose="02010609060101010101" pitchFamily="2" charset="-122"/>
                <a:cs typeface="+mn-ea"/>
                <a:sym typeface="+mn-ea"/>
              </a:rPr>
              <a:t>概括</a:t>
            </a:r>
            <a:r>
              <a:rPr lang="zh-CN" altLang="en-US" sz="4000" b="1" noProof="1">
                <a:latin typeface="黑体" panose="02010609060101010101" pitchFamily="2" charset="-122"/>
                <a:ea typeface="黑体" panose="02010609060101010101" pitchFamily="2" charset="-122"/>
                <a:cs typeface="+mn-ea"/>
                <a:sym typeface="+mn-ea"/>
              </a:rPr>
              <a:t>探究</a:t>
            </a:r>
            <a:r>
              <a:rPr lang="zh-CN" altLang="en-US" sz="4000" b="1" noProof="1">
                <a:solidFill>
                  <a:srgbClr val="FF0000"/>
                </a:solidFill>
                <a:latin typeface="黑体" panose="02010609060101010101" pitchFamily="2" charset="-122"/>
                <a:ea typeface="黑体" panose="02010609060101010101" pitchFamily="2" charset="-122"/>
                <a:cs typeface="+mn-ea"/>
                <a:sym typeface="+mn-ea"/>
              </a:rPr>
              <a:t>主题</a:t>
            </a:r>
            <a:endParaRPr lang="zh-CN" altLang="en-US" sz="4000" b="1" noProof="1">
              <a:solidFill>
                <a:schemeClr val="accent2"/>
              </a:solidFill>
              <a:latin typeface="黑体" panose="02010609060101010101" pitchFamily="2" charset="-122"/>
              <a:ea typeface="黑体" panose="02010609060101010101" pitchFamily="2" charset="-122"/>
            </a:endParaRPr>
          </a:p>
          <a:p>
            <a:pPr marL="342900" indent="-342900">
              <a:lnSpc>
                <a:spcPct val="140000"/>
              </a:lnSpc>
              <a:defRPr/>
            </a:pPr>
            <a:r>
              <a:rPr lang="en-US" altLang="zh-CN" sz="4000" b="1" noProof="1" smtClean="0">
                <a:latin typeface="黑体" panose="02010609060101010101" pitchFamily="2" charset="-122"/>
                <a:ea typeface="黑体" panose="02010609060101010101" pitchFamily="2" charset="-122"/>
                <a:cs typeface="+mn-ea"/>
                <a:sym typeface="+mn-ea"/>
              </a:rPr>
              <a:t>5.</a:t>
            </a:r>
            <a:r>
              <a:rPr lang="zh-CN" altLang="en-US" sz="4000" b="1" noProof="1" smtClean="0">
                <a:latin typeface="黑体" panose="02010609060101010101" pitchFamily="2" charset="-122"/>
                <a:ea typeface="黑体" panose="02010609060101010101" pitchFamily="2" charset="-122"/>
                <a:cs typeface="+mn-ea"/>
                <a:sym typeface="+mn-ea"/>
              </a:rPr>
              <a:t>理解</a:t>
            </a:r>
            <a:r>
              <a:rPr lang="zh-CN" altLang="en-US" sz="4000" b="1" noProof="1">
                <a:latin typeface="黑体" panose="02010609060101010101" pitchFamily="2" charset="-122"/>
                <a:ea typeface="黑体" panose="02010609060101010101" pitchFamily="2" charset="-122"/>
                <a:cs typeface="+mn-ea"/>
                <a:sym typeface="+mn-ea"/>
              </a:rPr>
              <a:t>小说</a:t>
            </a:r>
            <a:r>
              <a:rPr lang="zh-CN" altLang="en-US" sz="4000" b="1" noProof="1" smtClean="0">
                <a:solidFill>
                  <a:schemeClr val="accent2"/>
                </a:solidFill>
                <a:latin typeface="黑体" panose="02010609060101010101" pitchFamily="2" charset="-122"/>
                <a:ea typeface="黑体" panose="02010609060101010101" pitchFamily="2" charset="-122"/>
                <a:cs typeface="+mn-ea"/>
                <a:sym typeface="+mn-ea"/>
              </a:rPr>
              <a:t>标题   </a:t>
            </a:r>
            <a:r>
              <a:rPr lang="en-US" altLang="zh-CN" sz="4000" b="1" noProof="1" smtClean="0">
                <a:latin typeface="黑体" panose="02010609060101010101" pitchFamily="2" charset="-122"/>
                <a:ea typeface="黑体" panose="02010609060101010101" pitchFamily="2" charset="-122"/>
                <a:cs typeface="+mn-ea"/>
              </a:rPr>
              <a:t>6</a:t>
            </a:r>
            <a:r>
              <a:rPr lang="en-US" altLang="zh-CN" sz="4000" b="1" noProof="1">
                <a:latin typeface="黑体" panose="02010609060101010101" pitchFamily="2" charset="-122"/>
                <a:ea typeface="黑体" panose="02010609060101010101" pitchFamily="2" charset="-122"/>
                <a:cs typeface="+mn-ea"/>
              </a:rPr>
              <a:t>.</a:t>
            </a:r>
            <a:r>
              <a:rPr lang="zh-CN" altLang="en-US" sz="4000" b="1" noProof="1">
                <a:latin typeface="黑体" panose="02010609060101010101" pitchFamily="2" charset="-122"/>
                <a:ea typeface="黑体" panose="02010609060101010101" pitchFamily="2" charset="-122"/>
                <a:cs typeface="+mn-ea"/>
              </a:rPr>
              <a:t>品味</a:t>
            </a:r>
            <a:r>
              <a:rPr lang="zh-CN" altLang="en-US" sz="4000" b="1" noProof="1">
                <a:solidFill>
                  <a:schemeClr val="accent2"/>
                </a:solidFill>
                <a:latin typeface="黑体" panose="02010609060101010101" pitchFamily="2" charset="-122"/>
                <a:ea typeface="黑体" panose="02010609060101010101" pitchFamily="2" charset="-122"/>
                <a:cs typeface="+mn-ea"/>
              </a:rPr>
              <a:t>语言</a:t>
            </a:r>
            <a:r>
              <a:rPr lang="zh-CN" altLang="en-US" sz="4000" b="1" noProof="1">
                <a:latin typeface="黑体" panose="02010609060101010101" pitchFamily="2" charset="-122"/>
                <a:ea typeface="黑体" panose="02010609060101010101" pitchFamily="2" charset="-122"/>
                <a:cs typeface="+mn-ea"/>
              </a:rPr>
              <a:t>特色</a:t>
            </a:r>
            <a:endParaRPr lang="zh-CN" altLang="en-US" sz="4000" b="1" noProof="1">
              <a:latin typeface="黑体" panose="02010609060101010101" pitchFamily="2" charset="-122"/>
              <a:ea typeface="黑体" panose="02010609060101010101" pitchFamily="2" charset="-122"/>
            </a:endParaRPr>
          </a:p>
          <a:p>
            <a:pPr>
              <a:lnSpc>
                <a:spcPct val="140000"/>
              </a:lnSpc>
              <a:defRPr/>
            </a:pPr>
            <a:r>
              <a:rPr lang="en-US" altLang="zh-CN" sz="4000" b="1" noProof="1">
                <a:latin typeface="黑体" panose="02010609060101010101" pitchFamily="2" charset="-122"/>
                <a:ea typeface="黑体" panose="02010609060101010101" pitchFamily="2" charset="-122"/>
                <a:cs typeface="+mn-ea"/>
              </a:rPr>
              <a:t>7.</a:t>
            </a:r>
            <a:r>
              <a:rPr lang="zh-CN" altLang="en-US" sz="4000" b="1" noProof="1">
                <a:latin typeface="黑体" panose="02010609060101010101" pitchFamily="2" charset="-122"/>
                <a:ea typeface="黑体" panose="02010609060101010101" pitchFamily="2" charset="-122"/>
                <a:cs typeface="+mn-ea"/>
              </a:rPr>
              <a:t>分析写作</a:t>
            </a:r>
            <a:r>
              <a:rPr lang="zh-CN" altLang="en-US" sz="4000" b="1" noProof="1">
                <a:solidFill>
                  <a:schemeClr val="accent2"/>
                </a:solidFill>
                <a:latin typeface="黑体" panose="02010609060101010101" pitchFamily="2" charset="-122"/>
                <a:ea typeface="黑体" panose="02010609060101010101" pitchFamily="2" charset="-122"/>
                <a:cs typeface="+mn-ea"/>
              </a:rPr>
              <a:t>技巧</a:t>
            </a:r>
            <a:endParaRPr lang="zh-CN" altLang="en-US" sz="4000" b="1" noProof="1">
              <a:solidFill>
                <a:schemeClr val="accent2"/>
              </a:solidFill>
              <a:latin typeface="黑体" panose="02010609060101010101" pitchFamily="2" charset="-122"/>
              <a:ea typeface="黑体" panose="02010609060101010101" pitchFamily="2" charset="-122"/>
            </a:endParaRPr>
          </a:p>
          <a:p>
            <a:pPr marL="342900" indent="-342900">
              <a:lnSpc>
                <a:spcPct val="150000"/>
              </a:lnSpc>
              <a:defRPr/>
            </a:pPr>
            <a:endParaRPr lang="zh-CN" altLang="en-US" sz="3600" b="1" noProof="1">
              <a:latin typeface="黑体" panose="02010609060101010101" pitchFamily="2" charset="-122"/>
              <a:ea typeface="黑体" panose="0201060906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6018" name="文本框 132097"/>
          <p:cNvSpPr txBox="1">
            <a:spLocks noChangeArrowheads="1"/>
          </p:cNvSpPr>
          <p:nvPr/>
        </p:nvSpPr>
        <p:spPr bwMode="auto">
          <a:xfrm>
            <a:off x="142844" y="0"/>
            <a:ext cx="8715375" cy="4893647"/>
          </a:xfrm>
          <a:prstGeom prst="rect">
            <a:avLst/>
          </a:prstGeom>
          <a:noFill/>
          <a:ln w="9525">
            <a:noFill/>
            <a:miter lim="800000"/>
            <a:headEnd/>
            <a:tailEnd/>
          </a:ln>
        </p:spPr>
        <p:txBody>
          <a:bodyPr>
            <a:spAutoFit/>
          </a:bodyPr>
          <a:lstStyle/>
          <a:p>
            <a:r>
              <a:rPr lang="zh-CN" altLang="en-US" sz="3200" b="1" dirty="0">
                <a:solidFill>
                  <a:srgbClr val="FF0000"/>
                </a:solidFill>
              </a:rPr>
              <a:t>【知识储备】词语</a:t>
            </a:r>
            <a:r>
              <a:rPr lang="zh-CN" altLang="en-US" sz="3200" b="1" dirty="0" smtClean="0">
                <a:solidFill>
                  <a:srgbClr val="FF0000"/>
                </a:solidFill>
              </a:rPr>
              <a:t>作用</a:t>
            </a:r>
            <a:endParaRPr lang="zh-CN" altLang="en-US" sz="3200" b="1" dirty="0">
              <a:solidFill>
                <a:srgbClr val="0033CC"/>
              </a:solidFill>
            </a:endParaRPr>
          </a:p>
          <a:p>
            <a:r>
              <a:rPr lang="zh-CN" altLang="en-US" sz="2800" b="1" dirty="0"/>
              <a:t>    </a:t>
            </a:r>
            <a:r>
              <a:rPr lang="en-US" altLang="zh-CN" sz="2800" b="1" dirty="0"/>
              <a:t>1.</a:t>
            </a:r>
            <a:r>
              <a:rPr lang="zh-CN" altLang="en-US" sz="2800" b="1" dirty="0">
                <a:solidFill>
                  <a:srgbClr val="0033CC"/>
                </a:solidFill>
              </a:rPr>
              <a:t>形象性作用</a:t>
            </a:r>
            <a:r>
              <a:rPr lang="zh-CN" altLang="en-US" sz="2800" b="1" dirty="0"/>
              <a:t>，主要指词语在叙事、写人、绘景中鲜明、具体、生动传神、含色彩性、音乐性等。叠词具有音节美的作用。</a:t>
            </a:r>
          </a:p>
          <a:p>
            <a:r>
              <a:rPr lang="zh-CN" altLang="en-US" sz="2800" b="1" dirty="0"/>
              <a:t>    </a:t>
            </a:r>
            <a:r>
              <a:rPr lang="en-US" altLang="zh-CN" sz="2800" b="1" dirty="0"/>
              <a:t>2.</a:t>
            </a:r>
            <a:r>
              <a:rPr lang="zh-CN" altLang="en-US" sz="2800" b="1" dirty="0">
                <a:solidFill>
                  <a:srgbClr val="0033CC"/>
                </a:solidFill>
              </a:rPr>
              <a:t>精确性作用</a:t>
            </a:r>
            <a:r>
              <a:rPr lang="zh-CN" altLang="en-US" sz="2800" b="1" dirty="0"/>
              <a:t>，主要指词语在表达概念方面的准确恰当，修饰、限制、补充性词语在表意的精确、严密方面的作用。</a:t>
            </a:r>
          </a:p>
          <a:p>
            <a:r>
              <a:rPr lang="zh-CN" altLang="en-US" sz="2800" b="1" dirty="0"/>
              <a:t>    </a:t>
            </a:r>
            <a:r>
              <a:rPr lang="en-US" altLang="zh-CN" sz="2800" b="1" dirty="0"/>
              <a:t>3.</a:t>
            </a:r>
            <a:r>
              <a:rPr lang="zh-CN" altLang="en-US" sz="2800" b="1" dirty="0">
                <a:solidFill>
                  <a:srgbClr val="0033CC"/>
                </a:solidFill>
              </a:rPr>
              <a:t>结构性作用</a:t>
            </a:r>
            <a:r>
              <a:rPr lang="zh-CN" altLang="en-US" sz="2800" b="1" dirty="0"/>
              <a:t>，主要指词语在全篇（或段）中的地位和点题、照应、过渡等方面的结构作用。</a:t>
            </a:r>
          </a:p>
          <a:p>
            <a:r>
              <a:rPr lang="zh-CN" altLang="en-US" sz="2800" b="1" dirty="0"/>
              <a:t>    </a:t>
            </a:r>
            <a:r>
              <a:rPr lang="en-US" altLang="zh-CN" sz="2800" b="1" dirty="0"/>
              <a:t>4.</a:t>
            </a:r>
            <a:r>
              <a:rPr lang="zh-CN" altLang="en-US" sz="2800" b="1" dirty="0">
                <a:solidFill>
                  <a:srgbClr val="0033CC"/>
                </a:solidFill>
              </a:rPr>
              <a:t>表达思想倾向、感情色彩等</a:t>
            </a:r>
            <a:r>
              <a:rPr lang="zh-CN" altLang="en-US" sz="2800" b="1" dirty="0"/>
              <a:t>。</a:t>
            </a:r>
          </a:p>
          <a:p>
            <a:endParaRPr lang="zh-CN" altLang="en-US" sz="2800" b="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76802" name="文本占位符 133122"/>
          <p:cNvSpPr>
            <a:spLocks noGrp="1"/>
          </p:cNvSpPr>
          <p:nvPr>
            <p:ph idx="1"/>
          </p:nvPr>
        </p:nvSpPr>
        <p:spPr>
          <a:xfrm>
            <a:off x="0" y="267891"/>
            <a:ext cx="9144000" cy="4607719"/>
          </a:xfrm>
        </p:spPr>
        <p:txBody>
          <a:bodyPr/>
          <a:lstStyle/>
          <a:p>
            <a:pPr eaLnBrk="1" hangingPunct="1">
              <a:defRPr/>
            </a:pPr>
            <a:r>
              <a:rPr lang="zh-CN" altLang="en-US" sz="3600" b="1" noProof="1">
                <a:solidFill>
                  <a:srgbClr val="FF0000"/>
                </a:solidFill>
              </a:rPr>
              <a:t>解题思路</a:t>
            </a:r>
            <a:r>
              <a:rPr lang="zh-CN" altLang="en-US" sz="3600" b="1" noProof="1" smtClean="0">
                <a:solidFill>
                  <a:srgbClr val="FF0000"/>
                </a:solidFill>
              </a:rPr>
              <a:t>：</a:t>
            </a:r>
            <a:r>
              <a:rPr lang="en-US" altLang="zh-CN" sz="3600" b="1" noProof="1" smtClean="0">
                <a:solidFill>
                  <a:srgbClr val="FF0000"/>
                </a:solidFill>
              </a:rPr>
              <a:t>P14  15</a:t>
            </a:r>
            <a:r>
              <a:rPr lang="zh-CN" altLang="en-US" sz="3600" b="1" noProof="1" smtClean="0">
                <a:solidFill>
                  <a:srgbClr val="FF0000"/>
                </a:solidFill>
              </a:rPr>
              <a:t>                               </a:t>
            </a:r>
            <a:endParaRPr lang="en-US" altLang="zh-CN" sz="3600" b="1" noProof="1" smtClean="0">
              <a:solidFill>
                <a:srgbClr val="FF0000"/>
              </a:solidFill>
            </a:endParaRPr>
          </a:p>
          <a:p>
            <a:pPr eaLnBrk="1" hangingPunct="1">
              <a:defRPr/>
            </a:pPr>
            <a:r>
              <a:rPr lang="en-US" altLang="zh-CN" sz="3600" b="1" noProof="1" smtClean="0">
                <a:solidFill>
                  <a:srgbClr val="FF0000"/>
                </a:solidFill>
              </a:rPr>
              <a:t>1</a:t>
            </a:r>
            <a:r>
              <a:rPr lang="en-US" altLang="zh-CN" sz="3600" b="1" noProof="1">
                <a:solidFill>
                  <a:srgbClr val="FF0000"/>
                </a:solidFill>
              </a:rPr>
              <a:t>.</a:t>
            </a:r>
            <a:r>
              <a:rPr lang="zh-CN" altLang="en-US" sz="3600" b="1" noProof="1">
                <a:solidFill>
                  <a:srgbClr val="0000FF"/>
                </a:solidFill>
              </a:rPr>
              <a:t>瞻前顾后，结合文意理解；二是抓住关键词语理解句子。</a:t>
            </a:r>
            <a:r>
              <a:rPr lang="zh-CN" altLang="en-US" sz="3600" b="1" noProof="1">
                <a:solidFill>
                  <a:srgbClr val="000000"/>
                </a:solidFill>
              </a:rPr>
              <a:t>然后根据题目要求，结合文章作答。</a:t>
            </a:r>
            <a:r>
              <a:rPr lang="zh-CN" altLang="en-US" sz="3600" noProof="1">
                <a:solidFill>
                  <a:schemeClr val="tx1"/>
                </a:solidFill>
              </a:rPr>
              <a:t> </a:t>
            </a:r>
          </a:p>
          <a:p>
            <a:pPr marL="0" indent="0" eaLnBrk="1" hangingPunct="1">
              <a:buFontTx/>
              <a:buNone/>
              <a:defRPr/>
            </a:pPr>
            <a:r>
              <a:rPr lang="en-US" altLang="zh-CN" sz="3600" b="1" noProof="1">
                <a:solidFill>
                  <a:srgbClr val="FF0000"/>
                </a:solidFill>
              </a:rPr>
              <a:t>2.</a:t>
            </a:r>
            <a:r>
              <a:rPr lang="zh-CN" altLang="en-US" sz="3600" b="1" noProof="1">
                <a:solidFill>
                  <a:srgbClr val="FF0000"/>
                </a:solidFill>
              </a:rPr>
              <a:t>根据要求组织语言表达：</a:t>
            </a:r>
          </a:p>
          <a:p>
            <a:pPr marL="0" indent="0" eaLnBrk="1" hangingPunct="1">
              <a:buFontTx/>
              <a:buNone/>
              <a:defRPr/>
            </a:pPr>
            <a:r>
              <a:rPr lang="zh-CN" altLang="en-US" sz="3600" b="1" noProof="1">
                <a:solidFill>
                  <a:srgbClr val="0000FF"/>
                </a:solidFill>
              </a:rPr>
              <a:t>  </a:t>
            </a:r>
            <a:r>
              <a:rPr lang="en-US" altLang="zh-CN" sz="3600" b="1" noProof="1">
                <a:solidFill>
                  <a:srgbClr val="0000FF"/>
                </a:solidFill>
              </a:rPr>
              <a:t>XX</a:t>
            </a:r>
            <a:r>
              <a:rPr lang="zh-CN" altLang="en-US" sz="3600" b="1" noProof="1">
                <a:solidFill>
                  <a:srgbClr val="0000FF"/>
                </a:solidFill>
              </a:rPr>
              <a:t>词语</a:t>
            </a:r>
            <a:r>
              <a:rPr lang="en-US" altLang="zh-CN" sz="3600" b="1" noProof="1">
                <a:solidFill>
                  <a:srgbClr val="0000FF"/>
                </a:solidFill>
              </a:rPr>
              <a:t>(</a:t>
            </a:r>
            <a:r>
              <a:rPr lang="zh-CN" altLang="en-US" sz="3600" b="1" noProof="1">
                <a:solidFill>
                  <a:srgbClr val="0000FF"/>
                </a:solidFill>
              </a:rPr>
              <a:t>句子</a:t>
            </a:r>
            <a:r>
              <a:rPr lang="en-US" altLang="zh-CN" sz="3600" b="1" noProof="1">
                <a:solidFill>
                  <a:srgbClr val="0000FF"/>
                </a:solidFill>
              </a:rPr>
              <a:t>)</a:t>
            </a:r>
            <a:r>
              <a:rPr lang="zh-CN" altLang="en-US" sz="3600" b="1" noProof="1">
                <a:solidFill>
                  <a:srgbClr val="0000FF"/>
                </a:solidFill>
              </a:rPr>
              <a:t>，写了</a:t>
            </a:r>
            <a:r>
              <a:rPr lang="en-US" altLang="zh-CN" sz="3600" b="1" noProof="1">
                <a:solidFill>
                  <a:srgbClr val="0000FF"/>
                </a:solidFill>
              </a:rPr>
              <a:t>……</a:t>
            </a:r>
            <a:r>
              <a:rPr lang="zh-CN" altLang="en-US" sz="3600" b="1" noProof="1">
                <a:solidFill>
                  <a:srgbClr val="0000FF"/>
                </a:solidFill>
              </a:rPr>
              <a:t>，表现了</a:t>
            </a:r>
            <a:r>
              <a:rPr lang="en-US" altLang="zh-CN" sz="3600" b="1" noProof="1">
                <a:solidFill>
                  <a:srgbClr val="0000FF"/>
                </a:solidFill>
              </a:rPr>
              <a:t>…… </a:t>
            </a:r>
          </a:p>
          <a:p>
            <a:pPr marL="0" indent="0" eaLnBrk="1" hangingPunct="1">
              <a:buFontTx/>
              <a:buNone/>
              <a:defRPr/>
            </a:pPr>
            <a:r>
              <a:rPr lang="en-US" altLang="zh-CN" sz="3600" b="1" noProof="1">
                <a:solidFill>
                  <a:schemeClr val="tx1"/>
                </a:solidFill>
              </a:rPr>
              <a:t>3</a:t>
            </a:r>
            <a:r>
              <a:rPr lang="zh-CN" altLang="en-US" sz="3600" b="1" noProof="1">
                <a:solidFill>
                  <a:schemeClr val="tx1"/>
                </a:solidFill>
              </a:rPr>
              <a:t>、语言特点、修辞、表达效果 </a:t>
            </a:r>
            <a:endParaRPr lang="zh-CN" altLang="en-US" sz="3600" b="1" noProof="1">
              <a:solidFill>
                <a:srgbClr val="0000FF"/>
              </a:solidFill>
            </a:endParaRPr>
          </a:p>
          <a:p>
            <a:pPr eaLnBrk="1" hangingPunct="1">
              <a:defRPr/>
            </a:pPr>
            <a:endParaRPr lang="zh-CN" altLang="en-US" sz="3600" noProof="1"/>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8066" name="文本框 135169"/>
          <p:cNvSpPr txBox="1">
            <a:spLocks noChangeArrowheads="1"/>
          </p:cNvSpPr>
          <p:nvPr/>
        </p:nvSpPr>
        <p:spPr bwMode="auto">
          <a:xfrm>
            <a:off x="611188" y="1653779"/>
            <a:ext cx="8172450" cy="1015663"/>
          </a:xfrm>
          <a:prstGeom prst="rect">
            <a:avLst/>
          </a:prstGeom>
          <a:noFill/>
          <a:ln w="9525">
            <a:noFill/>
            <a:miter lim="800000"/>
            <a:headEnd/>
            <a:tailEnd/>
          </a:ln>
        </p:spPr>
        <p:txBody>
          <a:bodyPr>
            <a:spAutoFit/>
          </a:bodyPr>
          <a:lstStyle/>
          <a:p>
            <a:r>
              <a:rPr lang="zh-CN" altLang="en-US" sz="6000" b="1">
                <a:solidFill>
                  <a:srgbClr val="FF0000"/>
                </a:solidFill>
              </a:rPr>
              <a:t>命题角度七：艺术技巧</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89090" name="文本框 136193"/>
          <p:cNvSpPr txBox="1">
            <a:spLocks noChangeArrowheads="1"/>
          </p:cNvSpPr>
          <p:nvPr/>
        </p:nvSpPr>
        <p:spPr bwMode="auto">
          <a:xfrm>
            <a:off x="0" y="0"/>
            <a:ext cx="9144000" cy="5620000"/>
          </a:xfrm>
          <a:prstGeom prst="rect">
            <a:avLst/>
          </a:prstGeom>
          <a:noFill/>
          <a:ln w="9525">
            <a:noFill/>
            <a:miter lim="800000"/>
            <a:headEnd/>
            <a:tailEnd/>
          </a:ln>
        </p:spPr>
        <p:txBody>
          <a:bodyPr>
            <a:spAutoFit/>
          </a:bodyPr>
          <a:lstStyle/>
          <a:p>
            <a:r>
              <a:rPr lang="zh-CN" altLang="en-US" sz="4000" b="1" dirty="0"/>
              <a:t>【</a:t>
            </a:r>
            <a:r>
              <a:rPr lang="zh-CN" altLang="en-US" sz="4000" b="1" dirty="0">
                <a:solidFill>
                  <a:srgbClr val="FF0000"/>
                </a:solidFill>
              </a:rPr>
              <a:t>知识储备</a:t>
            </a:r>
            <a:r>
              <a:rPr lang="zh-CN" altLang="en-US" sz="4000" b="1" dirty="0"/>
              <a:t>】</a:t>
            </a:r>
          </a:p>
          <a:p>
            <a:pPr>
              <a:lnSpc>
                <a:spcPct val="130000"/>
              </a:lnSpc>
            </a:pPr>
            <a:r>
              <a:rPr lang="zh-CN" altLang="en-US" sz="2800" b="1" dirty="0"/>
              <a:t>       </a:t>
            </a:r>
            <a:r>
              <a:rPr lang="zh-CN" altLang="en-US" sz="2800" b="1" dirty="0">
                <a:solidFill>
                  <a:srgbClr val="FF0000"/>
                </a:solidFill>
              </a:rPr>
              <a:t>表达方式：记叙、描写、说明、议论、抒情。</a:t>
            </a:r>
          </a:p>
          <a:p>
            <a:pPr>
              <a:lnSpc>
                <a:spcPct val="130000"/>
              </a:lnSpc>
            </a:pPr>
            <a:r>
              <a:rPr lang="zh-CN" altLang="en-US" sz="2800" b="1" dirty="0">
                <a:solidFill>
                  <a:srgbClr val="FF0000"/>
                </a:solidFill>
              </a:rPr>
              <a:t>记叙，叙述顺序</a:t>
            </a:r>
            <a:r>
              <a:rPr lang="zh-CN" altLang="en-US" sz="2800" b="1" dirty="0"/>
              <a:t>主要有：顺叙、倒叙、插叙、补叙</a:t>
            </a:r>
          </a:p>
          <a:p>
            <a:pPr>
              <a:lnSpc>
                <a:spcPct val="130000"/>
              </a:lnSpc>
            </a:pPr>
            <a:r>
              <a:rPr lang="zh-CN" altLang="en-US" sz="2800" b="1" dirty="0"/>
              <a:t>      </a:t>
            </a:r>
            <a:r>
              <a:rPr lang="zh-CN" altLang="en-US" sz="2800" b="1" dirty="0">
                <a:solidFill>
                  <a:srgbClr val="0033CC"/>
                </a:solidFill>
              </a:rPr>
              <a:t>顺叙</a:t>
            </a:r>
            <a:r>
              <a:rPr lang="zh-CN" altLang="en-US" sz="2800" b="1" dirty="0"/>
              <a:t>（使事情来龙去脉清晰）</a:t>
            </a:r>
          </a:p>
          <a:p>
            <a:pPr>
              <a:lnSpc>
                <a:spcPct val="130000"/>
              </a:lnSpc>
            </a:pPr>
            <a:r>
              <a:rPr lang="zh-CN" altLang="en-US" sz="2800" b="1" dirty="0"/>
              <a:t>      </a:t>
            </a:r>
            <a:r>
              <a:rPr lang="zh-CN" altLang="en-US" sz="2800" b="1" dirty="0">
                <a:solidFill>
                  <a:srgbClr val="0033CC"/>
                </a:solidFill>
              </a:rPr>
              <a:t>倒叙</a:t>
            </a:r>
            <a:r>
              <a:rPr lang="zh-CN" altLang="en-US" sz="2800" b="1" dirty="0"/>
              <a:t>（能增强文章的生动性，使文章产生悬念，更能引人入胜，同时也可以避免叙述的平板和结构的单调）</a:t>
            </a:r>
          </a:p>
          <a:p>
            <a:pPr>
              <a:lnSpc>
                <a:spcPct val="130000"/>
              </a:lnSpc>
            </a:pPr>
            <a:r>
              <a:rPr lang="zh-CN" altLang="en-US" sz="2800" b="1" dirty="0"/>
              <a:t>      </a:t>
            </a:r>
            <a:r>
              <a:rPr lang="zh-CN" altLang="en-US" sz="2800" b="1" dirty="0">
                <a:solidFill>
                  <a:srgbClr val="0033CC"/>
                </a:solidFill>
              </a:rPr>
              <a:t>插叙</a:t>
            </a:r>
            <a:r>
              <a:rPr lang="zh-CN" altLang="en-US" sz="2800" b="1" dirty="0"/>
              <a:t>（对主要情节起补充、衬托的作用，使中心思想更加鲜明）</a:t>
            </a:r>
          </a:p>
          <a:p>
            <a:pPr>
              <a:lnSpc>
                <a:spcPct val="130000"/>
              </a:lnSpc>
            </a:pPr>
            <a:r>
              <a:rPr lang="zh-CN" altLang="en-US" sz="2800" b="1" dirty="0"/>
              <a:t>      </a:t>
            </a:r>
            <a:r>
              <a:rPr lang="zh-CN" altLang="en-US" sz="2800" b="1" dirty="0">
                <a:solidFill>
                  <a:srgbClr val="0033CC"/>
                </a:solidFill>
              </a:rPr>
              <a:t>补叙</a:t>
            </a:r>
            <a:r>
              <a:rPr lang="zh-CN" altLang="en-US" sz="2800" b="1" dirty="0"/>
              <a:t>（增强文章的审美效果）。</a:t>
            </a:r>
          </a:p>
          <a:p>
            <a:r>
              <a:rPr lang="zh-CN" altLang="en-US" sz="2800" b="1" dirty="0"/>
              <a:t>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90114" name="文本框 137217"/>
          <p:cNvSpPr txBox="1">
            <a:spLocks noChangeArrowheads="1"/>
          </p:cNvSpPr>
          <p:nvPr/>
        </p:nvSpPr>
        <p:spPr bwMode="auto">
          <a:xfrm>
            <a:off x="0" y="357188"/>
            <a:ext cx="9144000" cy="5521512"/>
          </a:xfrm>
          <a:prstGeom prst="rect">
            <a:avLst/>
          </a:prstGeom>
          <a:noFill/>
          <a:ln w="9525">
            <a:noFill/>
            <a:miter lim="800000"/>
            <a:headEnd/>
            <a:tailEnd/>
          </a:ln>
        </p:spPr>
        <p:txBody>
          <a:bodyPr>
            <a:spAutoFit/>
          </a:bodyPr>
          <a:lstStyle/>
          <a:p>
            <a:pPr>
              <a:lnSpc>
                <a:spcPct val="140000"/>
              </a:lnSpc>
            </a:pPr>
            <a:r>
              <a:rPr lang="en-US" altLang="zh-CN" sz="2800" b="1">
                <a:solidFill>
                  <a:srgbClr val="FF0000"/>
                </a:solidFill>
              </a:rPr>
              <a:t>     </a:t>
            </a:r>
            <a:r>
              <a:rPr lang="zh-CN" altLang="en-US" sz="2800" b="1">
                <a:solidFill>
                  <a:srgbClr val="FF0000"/>
                </a:solidFill>
              </a:rPr>
              <a:t>议论，</a:t>
            </a:r>
            <a:r>
              <a:rPr lang="zh-CN" altLang="en-US" sz="2800" b="1"/>
              <a:t>语言特点有准确性（概念准确，修饰恰当，用词有分寸感）、鲜明性（论点表述鲜明，行文鲜明）、概括性（具体事物加以抽象，反映事物的本质特点，引述事例简明扼要）、生动性（运用什么修辞手法、论证手法，句式灵活）、严密性（表达周密，逻辑性强，层层推进，环环相扣）。</a:t>
            </a:r>
          </a:p>
          <a:p>
            <a:pPr>
              <a:lnSpc>
                <a:spcPct val="140000"/>
              </a:lnSpc>
            </a:pPr>
            <a:r>
              <a:rPr lang="zh-CN" altLang="en-US" sz="2800" b="1">
                <a:solidFill>
                  <a:srgbClr val="FF0000"/>
                </a:solidFill>
              </a:rPr>
              <a:t>     抒情，</a:t>
            </a:r>
            <a:r>
              <a:rPr lang="zh-CN" altLang="en-US" sz="2800" b="1"/>
              <a:t>直接抒情（直抒胸臆，淋漓尽致），间接抒情（含蓄蕴藉，耐人寻味）。</a:t>
            </a:r>
          </a:p>
          <a:p>
            <a:pPr>
              <a:lnSpc>
                <a:spcPct val="140000"/>
              </a:lnSpc>
            </a:pPr>
            <a:r>
              <a:rPr lang="zh-CN" altLang="en-US" sz="2800" b="1">
                <a:solidFill>
                  <a:srgbClr val="0000CC"/>
                </a:solidFill>
              </a:rPr>
              <a:t>    </a:t>
            </a:r>
            <a:endParaRPr lang="zh-CN" altLang="en-US" sz="2800" b="1"/>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91138" name="文本框 138241"/>
          <p:cNvSpPr txBox="1">
            <a:spLocks noChangeArrowheads="1"/>
          </p:cNvSpPr>
          <p:nvPr/>
        </p:nvSpPr>
        <p:spPr bwMode="auto">
          <a:xfrm>
            <a:off x="0" y="19050"/>
            <a:ext cx="9201558" cy="5151603"/>
          </a:xfrm>
          <a:prstGeom prst="rect">
            <a:avLst/>
          </a:prstGeom>
          <a:noFill/>
          <a:ln w="9525">
            <a:noFill/>
            <a:miter lim="800000"/>
            <a:headEnd/>
            <a:tailEnd/>
          </a:ln>
        </p:spPr>
        <p:txBody>
          <a:bodyPr wrap="none">
            <a:spAutoFit/>
          </a:bodyPr>
          <a:lstStyle/>
          <a:p>
            <a:pPr>
              <a:lnSpc>
                <a:spcPct val="130000"/>
              </a:lnSpc>
            </a:pPr>
            <a:r>
              <a:rPr lang="zh-CN" altLang="en-US" sz="3200" b="1" dirty="0">
                <a:solidFill>
                  <a:srgbClr val="FF0000"/>
                </a:solidFill>
              </a:rPr>
              <a:t>描写</a:t>
            </a:r>
            <a:endParaRPr lang="zh-CN" altLang="en-US" sz="3200" b="1" dirty="0"/>
          </a:p>
          <a:p>
            <a:pPr>
              <a:lnSpc>
                <a:spcPct val="130000"/>
              </a:lnSpc>
            </a:pPr>
            <a:r>
              <a:rPr lang="zh-CN" altLang="en-US" sz="2800" b="1" dirty="0">
                <a:solidFill>
                  <a:srgbClr val="0033CC"/>
                </a:solidFill>
              </a:rPr>
              <a:t>肖像描写</a:t>
            </a:r>
            <a:r>
              <a:rPr lang="zh-CN" altLang="en-US" sz="2800" b="1" dirty="0"/>
              <a:t>（以形传神，使人物形象鲜明生动，个性突出）</a:t>
            </a:r>
          </a:p>
          <a:p>
            <a:pPr>
              <a:lnSpc>
                <a:spcPct val="130000"/>
              </a:lnSpc>
            </a:pPr>
            <a:r>
              <a:rPr lang="zh-CN" altLang="en-US" sz="2800" b="1" dirty="0">
                <a:solidFill>
                  <a:srgbClr val="0033CC"/>
                </a:solidFill>
              </a:rPr>
              <a:t>动作描写</a:t>
            </a:r>
            <a:r>
              <a:rPr lang="zh-CN" altLang="en-US" sz="2800" b="1" dirty="0"/>
              <a:t>（表现人物性格特点，揭示人物内心活动）</a:t>
            </a:r>
          </a:p>
          <a:p>
            <a:pPr>
              <a:lnSpc>
                <a:spcPct val="130000"/>
              </a:lnSpc>
            </a:pPr>
            <a:r>
              <a:rPr lang="zh-CN" altLang="en-US" sz="2800" b="1" dirty="0">
                <a:solidFill>
                  <a:srgbClr val="0033CC"/>
                </a:solidFill>
              </a:rPr>
              <a:t>语言描写</a:t>
            </a:r>
            <a:r>
              <a:rPr lang="zh-CN" altLang="en-US" sz="2800" b="1" dirty="0"/>
              <a:t>（表现人物性格特点，反映人物心理活动，</a:t>
            </a:r>
          </a:p>
          <a:p>
            <a:pPr>
              <a:lnSpc>
                <a:spcPct val="130000"/>
              </a:lnSpc>
            </a:pPr>
            <a:r>
              <a:rPr lang="zh-CN" altLang="en-US" sz="2800" b="1" dirty="0"/>
              <a:t>                    推动情节发展）</a:t>
            </a:r>
          </a:p>
          <a:p>
            <a:pPr>
              <a:lnSpc>
                <a:spcPct val="130000"/>
              </a:lnSpc>
            </a:pPr>
            <a:r>
              <a:rPr lang="zh-CN" altLang="en-US" sz="2800" b="1" dirty="0">
                <a:solidFill>
                  <a:srgbClr val="0033CC"/>
                </a:solidFill>
              </a:rPr>
              <a:t>心理描写</a:t>
            </a:r>
            <a:r>
              <a:rPr lang="zh-CN" altLang="en-US" sz="2800" b="1" dirty="0"/>
              <a:t>（揭示人物内心世界和人物思想感情）</a:t>
            </a:r>
          </a:p>
          <a:p>
            <a:pPr>
              <a:lnSpc>
                <a:spcPct val="130000"/>
              </a:lnSpc>
            </a:pPr>
            <a:r>
              <a:rPr lang="zh-CN" altLang="en-US" sz="2800" b="1" dirty="0">
                <a:solidFill>
                  <a:srgbClr val="0033CC"/>
                </a:solidFill>
              </a:rPr>
              <a:t>神态描写</a:t>
            </a:r>
            <a:r>
              <a:rPr lang="zh-CN" altLang="en-US" sz="2800" b="1" dirty="0"/>
              <a:t>（表现人物性格特点，突出个性）</a:t>
            </a:r>
          </a:p>
          <a:p>
            <a:pPr>
              <a:lnSpc>
                <a:spcPct val="130000"/>
              </a:lnSpc>
            </a:pPr>
            <a:r>
              <a:rPr lang="zh-CN" altLang="en-US" sz="2800" b="1" dirty="0">
                <a:solidFill>
                  <a:srgbClr val="0033CC"/>
                </a:solidFill>
              </a:rPr>
              <a:t>环境描写</a:t>
            </a:r>
            <a:r>
              <a:rPr lang="zh-CN" altLang="en-US" sz="2800" b="1" dirty="0"/>
              <a:t>（渲染气氛，烘托人物性格，为内容、情节</a:t>
            </a:r>
          </a:p>
          <a:p>
            <a:pPr>
              <a:lnSpc>
                <a:spcPct val="130000"/>
              </a:lnSpc>
            </a:pPr>
            <a:r>
              <a:rPr lang="zh-CN" altLang="en-US" sz="2800" b="1" dirty="0"/>
              <a:t>                      起引起或铺垫的作用，揭示主题</a:t>
            </a:r>
            <a:r>
              <a:rPr lang="zh-CN" altLang="en-US" sz="2800" b="1" dirty="0" smtClean="0"/>
              <a:t>）</a:t>
            </a:r>
            <a:endParaRPr lang="zh-CN" altLang="en-US" sz="2800" b="1"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85FFE0"/>
          </a:bgClr>
        </a:pattFill>
        <a:effectLst/>
      </p:bgPr>
    </p:bg>
    <p:spTree>
      <p:nvGrpSpPr>
        <p:cNvPr id="1" name=""/>
        <p:cNvGrpSpPr/>
        <p:nvPr/>
      </p:nvGrpSpPr>
      <p:grpSpPr>
        <a:xfrm>
          <a:off x="0" y="0"/>
          <a:ext cx="0" cy="0"/>
          <a:chOff x="0" y="0"/>
          <a:chExt cx="0" cy="0"/>
        </a:xfrm>
      </p:grpSpPr>
      <p:sp>
        <p:nvSpPr>
          <p:cNvPr id="92162" name="文本框 139265"/>
          <p:cNvSpPr txBox="1">
            <a:spLocks noChangeArrowheads="1"/>
          </p:cNvSpPr>
          <p:nvPr/>
        </p:nvSpPr>
        <p:spPr bwMode="auto">
          <a:xfrm>
            <a:off x="0" y="0"/>
            <a:ext cx="9144000" cy="5262979"/>
          </a:xfrm>
          <a:prstGeom prst="rect">
            <a:avLst/>
          </a:prstGeom>
          <a:noFill/>
          <a:ln w="9525">
            <a:noFill/>
            <a:miter lim="800000"/>
            <a:headEnd/>
            <a:tailEnd/>
          </a:ln>
        </p:spPr>
        <p:txBody>
          <a:bodyPr>
            <a:spAutoFit/>
          </a:bodyPr>
          <a:lstStyle/>
          <a:p>
            <a:pPr>
              <a:lnSpc>
                <a:spcPct val="120000"/>
              </a:lnSpc>
            </a:pPr>
            <a:r>
              <a:rPr lang="en-US" altLang="zh-CN" sz="2800" b="1" dirty="0">
                <a:solidFill>
                  <a:srgbClr val="0033CC"/>
                </a:solidFill>
              </a:rPr>
              <a:t>      </a:t>
            </a:r>
            <a:r>
              <a:rPr lang="zh-CN" altLang="en-US" sz="2800" b="1" dirty="0">
                <a:solidFill>
                  <a:srgbClr val="0033CC"/>
                </a:solidFill>
              </a:rPr>
              <a:t>细节描写：</a:t>
            </a:r>
            <a:r>
              <a:rPr lang="zh-CN" altLang="en-US" sz="2800" b="1" dirty="0"/>
              <a:t>是指作品中对一些富有艺术表现力的细小事物、人物的某些细微的举止行动，以及景物片断等的具体细腻的描写。另一种类似说法：细节描写是指对作品中的人物、环境或事件的某一局部、某一特征、某一细微事实所作的具体、深入的描写。</a:t>
            </a:r>
          </a:p>
          <a:p>
            <a:pPr>
              <a:lnSpc>
                <a:spcPct val="120000"/>
              </a:lnSpc>
            </a:pPr>
            <a:r>
              <a:rPr lang="zh-CN" altLang="en-US" sz="2800" b="1" dirty="0"/>
              <a:t>       种类：肖像（外貌）、动作（行为）、语言、神态、心理。     </a:t>
            </a:r>
          </a:p>
          <a:p>
            <a:pPr>
              <a:lnSpc>
                <a:spcPct val="120000"/>
              </a:lnSpc>
            </a:pPr>
            <a:r>
              <a:rPr lang="zh-CN" altLang="en-US" sz="2800" b="1" dirty="0"/>
              <a:t>       作用：它是刻画人物性格、推进情节发展、表现生活环境的重要因素。运用好细节描写可以增强作品的真实性，深化文章的主题。</a:t>
            </a:r>
          </a:p>
        </p:txBody>
      </p:sp>
      <p:sp>
        <p:nvSpPr>
          <p:cNvPr id="92163" name="文本框 139266"/>
          <p:cNvSpPr txBox="1">
            <a:spLocks noChangeArrowheads="1"/>
          </p:cNvSpPr>
          <p:nvPr/>
        </p:nvSpPr>
        <p:spPr bwMode="auto">
          <a:xfrm>
            <a:off x="3929058" y="4620280"/>
            <a:ext cx="1627369" cy="523220"/>
          </a:xfrm>
          <a:prstGeom prst="rect">
            <a:avLst/>
          </a:prstGeom>
          <a:noFill/>
          <a:ln w="9525">
            <a:noFill/>
            <a:miter lim="800000"/>
            <a:headEnd/>
            <a:tailEnd/>
          </a:ln>
        </p:spPr>
        <p:txBody>
          <a:bodyPr wrap="none">
            <a:spAutoFit/>
          </a:bodyPr>
          <a:lstStyle/>
          <a:p>
            <a:r>
              <a:rPr lang="zh-CN" altLang="en-US" sz="2800" b="1" dirty="0">
                <a:solidFill>
                  <a:srgbClr val="0033CC"/>
                </a:solidFill>
              </a:rPr>
              <a:t>侧面描写</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bwMode="auto">
      <p:bgPr>
        <a:pattFill prst="pct5">
          <a:fgClr>
            <a:schemeClr val="accent1"/>
          </a:fgClr>
          <a:bgClr>
            <a:srgbClr val="C2FFF0"/>
          </a:bgClr>
        </a:pattFill>
        <a:effectLst/>
      </p:bgPr>
    </p:bg>
    <p:spTree>
      <p:nvGrpSpPr>
        <p:cNvPr id="1" name=""/>
        <p:cNvGrpSpPr/>
        <p:nvPr/>
      </p:nvGrpSpPr>
      <p:grpSpPr>
        <a:xfrm>
          <a:off x="0" y="0"/>
          <a:ext cx="0" cy="0"/>
          <a:chOff x="0" y="0"/>
          <a:chExt cx="0" cy="0"/>
        </a:xfrm>
      </p:grpSpPr>
      <p:sp>
        <p:nvSpPr>
          <p:cNvPr id="93186" name="文本框 140289"/>
          <p:cNvSpPr txBox="1">
            <a:spLocks noChangeArrowheads="1"/>
          </p:cNvSpPr>
          <p:nvPr/>
        </p:nvSpPr>
        <p:spPr bwMode="auto">
          <a:xfrm>
            <a:off x="0" y="1"/>
            <a:ext cx="9144000" cy="4622804"/>
          </a:xfrm>
          <a:prstGeom prst="rect">
            <a:avLst/>
          </a:prstGeom>
          <a:noFill/>
          <a:ln w="9525">
            <a:noFill/>
            <a:miter lim="800000"/>
            <a:headEnd/>
            <a:tailEnd/>
          </a:ln>
        </p:spPr>
        <p:txBody>
          <a:bodyPr>
            <a:spAutoFit/>
          </a:bodyPr>
          <a:lstStyle/>
          <a:p>
            <a:pPr>
              <a:lnSpc>
                <a:spcPct val="115000"/>
              </a:lnSpc>
            </a:pPr>
            <a:r>
              <a:rPr lang="zh-CN" altLang="en-US" sz="3200" b="1" dirty="0">
                <a:solidFill>
                  <a:srgbClr val="FF0000"/>
                </a:solidFill>
              </a:rPr>
              <a:t>修辞手法：（高考要求</a:t>
            </a:r>
            <a:r>
              <a:rPr lang="en-US" altLang="zh-CN" sz="3200" b="1" dirty="0">
                <a:solidFill>
                  <a:srgbClr val="FF0000"/>
                </a:solidFill>
              </a:rPr>
              <a:t>9</a:t>
            </a:r>
            <a:r>
              <a:rPr lang="zh-CN" altLang="en-US" sz="3200" b="1" dirty="0">
                <a:solidFill>
                  <a:srgbClr val="FF0000"/>
                </a:solidFill>
              </a:rPr>
              <a:t>种）</a:t>
            </a:r>
          </a:p>
          <a:p>
            <a:pPr>
              <a:lnSpc>
                <a:spcPct val="115000"/>
              </a:lnSpc>
            </a:pPr>
            <a:r>
              <a:rPr lang="zh-CN" altLang="en-US" sz="2800" b="1" dirty="0"/>
              <a:t>     </a:t>
            </a:r>
            <a:r>
              <a:rPr lang="zh-CN" altLang="en-US" sz="2800" b="1" dirty="0">
                <a:solidFill>
                  <a:srgbClr val="0033CC"/>
                </a:solidFill>
              </a:rPr>
              <a:t>比喻</a:t>
            </a:r>
            <a:r>
              <a:rPr lang="zh-CN" altLang="en-US" sz="2800" b="1" dirty="0"/>
              <a:t>（化平淡为生动，化深奥为浅显，化抽象为具体，化冗长为简洁</a:t>
            </a:r>
            <a:r>
              <a:rPr lang="zh-CN" altLang="en-US" sz="2800" b="1" dirty="0" smtClean="0"/>
              <a:t>）</a:t>
            </a:r>
            <a:endParaRPr lang="en-US" altLang="zh-CN" sz="2800" b="1" dirty="0" smtClean="0"/>
          </a:p>
          <a:p>
            <a:pPr>
              <a:lnSpc>
                <a:spcPct val="115000"/>
              </a:lnSpc>
            </a:pPr>
            <a:r>
              <a:rPr lang="zh-CN" altLang="en-US" sz="2800" b="1" dirty="0" smtClean="0"/>
              <a:t>     </a:t>
            </a:r>
            <a:r>
              <a:rPr lang="zh-CN" altLang="en-US" sz="2800" b="1" dirty="0"/>
              <a:t>比</a:t>
            </a:r>
            <a:r>
              <a:rPr lang="zh-CN" altLang="en-US" sz="2800" b="1" dirty="0">
                <a:solidFill>
                  <a:srgbClr val="0033CC"/>
                </a:solidFill>
              </a:rPr>
              <a:t>拟</a:t>
            </a:r>
            <a:r>
              <a:rPr lang="zh-CN" altLang="en-US" sz="2800" b="1" dirty="0"/>
              <a:t>（具有人格化，富有情趣，表意丰富）</a:t>
            </a:r>
          </a:p>
          <a:p>
            <a:pPr>
              <a:lnSpc>
                <a:spcPct val="115000"/>
              </a:lnSpc>
            </a:pPr>
            <a:r>
              <a:rPr lang="zh-CN" altLang="en-US" sz="2800" b="1" dirty="0"/>
              <a:t>     </a:t>
            </a:r>
            <a:r>
              <a:rPr lang="zh-CN" altLang="en-US" sz="2800" b="1" dirty="0">
                <a:solidFill>
                  <a:srgbClr val="0033CC"/>
                </a:solidFill>
              </a:rPr>
              <a:t>夸张</a:t>
            </a:r>
            <a:r>
              <a:rPr lang="zh-CN" altLang="en-US" sz="2800" b="1" dirty="0"/>
              <a:t>（揭示本质，给人以启示，烘托气氛，增强感染力，增强联想；创造气氛）</a:t>
            </a:r>
          </a:p>
          <a:p>
            <a:pPr>
              <a:lnSpc>
                <a:spcPct val="115000"/>
              </a:lnSpc>
            </a:pPr>
            <a:r>
              <a:rPr lang="zh-CN" altLang="en-US" sz="2800" b="1" dirty="0"/>
              <a:t>     </a:t>
            </a:r>
            <a:r>
              <a:rPr lang="zh-CN" altLang="en-US" sz="2800" b="1" dirty="0">
                <a:solidFill>
                  <a:srgbClr val="0033CC"/>
                </a:solidFill>
              </a:rPr>
              <a:t>对偶</a:t>
            </a:r>
            <a:r>
              <a:rPr lang="zh-CN" altLang="en-US" sz="2800" b="1" dirty="0"/>
              <a:t>（形式整齐，结构对称；节奏鲜明，音韵和谐；表意凝炼，抒情酣畅）</a:t>
            </a:r>
          </a:p>
          <a:p>
            <a:pPr>
              <a:lnSpc>
                <a:spcPct val="115000"/>
              </a:lnSpc>
            </a:pPr>
            <a:r>
              <a:rPr lang="zh-CN" altLang="en-US" sz="2800" b="1" dirty="0"/>
              <a:t>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44" y="142858"/>
            <a:ext cx="8786874" cy="4339650"/>
          </a:xfrm>
          <a:prstGeom prst="rect">
            <a:avLst/>
          </a:prstGeom>
        </p:spPr>
        <p:txBody>
          <a:bodyPr wrap="square">
            <a:spAutoFit/>
          </a:bodyPr>
          <a:lstStyle/>
          <a:p>
            <a:pPr>
              <a:lnSpc>
                <a:spcPct val="115000"/>
              </a:lnSpc>
            </a:pPr>
            <a:r>
              <a:rPr lang="zh-CN" altLang="en-US" sz="3000" b="1" dirty="0" smtClean="0">
                <a:solidFill>
                  <a:srgbClr val="0033CC"/>
                </a:solidFill>
              </a:rPr>
              <a:t>排比</a:t>
            </a:r>
            <a:r>
              <a:rPr lang="zh-CN" altLang="en-US" sz="3000" b="1" dirty="0" smtClean="0"/>
              <a:t>（内容集中，增强气势；节奏鲜明，强化情感）</a:t>
            </a:r>
          </a:p>
          <a:p>
            <a:pPr>
              <a:lnSpc>
                <a:spcPct val="115000"/>
              </a:lnSpc>
            </a:pPr>
            <a:r>
              <a:rPr lang="zh-CN" altLang="en-US" sz="3000" b="1" dirty="0" smtClean="0">
                <a:solidFill>
                  <a:srgbClr val="0033CC"/>
                </a:solidFill>
              </a:rPr>
              <a:t>反问</a:t>
            </a:r>
            <a:r>
              <a:rPr lang="zh-CN" altLang="en-US" sz="3000" b="1" dirty="0" smtClean="0"/>
              <a:t>（语气强烈，加重语势，激发读者感情；加深读者印象，起强化作用）    </a:t>
            </a:r>
            <a:endParaRPr lang="en-US" altLang="zh-CN" sz="3000" b="1" dirty="0" smtClean="0"/>
          </a:p>
          <a:p>
            <a:pPr>
              <a:lnSpc>
                <a:spcPct val="115000"/>
              </a:lnSpc>
            </a:pPr>
            <a:r>
              <a:rPr lang="zh-CN" altLang="en-US" sz="3000" b="1" dirty="0" smtClean="0">
                <a:solidFill>
                  <a:srgbClr val="0033CC"/>
                </a:solidFill>
              </a:rPr>
              <a:t>设</a:t>
            </a:r>
            <a:r>
              <a:rPr lang="zh-CN" altLang="en-US" sz="3000" b="1" dirty="0" smtClean="0">
                <a:solidFill>
                  <a:srgbClr val="0033CC"/>
                </a:solidFill>
              </a:rPr>
              <a:t>问</a:t>
            </a:r>
            <a:r>
              <a:rPr lang="zh-CN" altLang="en-US" sz="3000" b="1" dirty="0" smtClean="0"/>
              <a:t>（提出问题，引起注意；启发思考，加深理解）</a:t>
            </a:r>
          </a:p>
          <a:p>
            <a:pPr>
              <a:lnSpc>
                <a:spcPct val="115000"/>
              </a:lnSpc>
            </a:pPr>
            <a:r>
              <a:rPr lang="zh-CN" altLang="en-US" sz="3000" b="1" dirty="0" smtClean="0">
                <a:solidFill>
                  <a:srgbClr val="0033CC"/>
                </a:solidFill>
              </a:rPr>
              <a:t>借代</a:t>
            </a:r>
            <a:r>
              <a:rPr lang="zh-CN" altLang="en-US" sz="3000" b="1" dirty="0" smtClean="0"/>
              <a:t>（以简代繁，以实代虚，以奇代凡，以事代情）。</a:t>
            </a:r>
          </a:p>
          <a:p>
            <a:pPr>
              <a:lnSpc>
                <a:spcPct val="115000"/>
              </a:lnSpc>
            </a:pPr>
            <a:r>
              <a:rPr lang="zh-CN" altLang="en-US" sz="3000" b="1" dirty="0" smtClean="0">
                <a:solidFill>
                  <a:srgbClr val="0033CC"/>
                </a:solidFill>
              </a:rPr>
              <a:t>反复</a:t>
            </a:r>
            <a:r>
              <a:rPr lang="zh-CN" altLang="en-US" sz="3000" b="1" dirty="0" smtClean="0"/>
              <a:t>（用于说理性文章，起强调作用；抒情写景，感染力强；承上启下，划段分层。 ）</a:t>
            </a:r>
            <a:endParaRPr lang="zh-CN" altLang="en-US" sz="3000"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94210" name="文本框 141313"/>
          <p:cNvSpPr txBox="1">
            <a:spLocks noChangeArrowheads="1"/>
          </p:cNvSpPr>
          <p:nvPr/>
        </p:nvSpPr>
        <p:spPr bwMode="auto">
          <a:xfrm>
            <a:off x="0" y="0"/>
            <a:ext cx="9144000" cy="5262979"/>
          </a:xfrm>
          <a:prstGeom prst="rect">
            <a:avLst/>
          </a:prstGeom>
          <a:noFill/>
          <a:ln w="9525">
            <a:noFill/>
            <a:miter lim="800000"/>
            <a:headEnd/>
            <a:tailEnd/>
          </a:ln>
        </p:spPr>
        <p:txBody>
          <a:bodyPr>
            <a:spAutoFit/>
          </a:bodyPr>
          <a:lstStyle/>
          <a:p>
            <a:r>
              <a:rPr lang="zh-CN" altLang="en-US" sz="2800" b="1" dirty="0">
                <a:solidFill>
                  <a:srgbClr val="FF0000"/>
                </a:solidFill>
              </a:rPr>
              <a:t>表现手法</a:t>
            </a:r>
            <a:r>
              <a:rPr lang="zh-CN" altLang="en-US" sz="2800" b="1" dirty="0" smtClean="0">
                <a:solidFill>
                  <a:srgbClr val="FF0000"/>
                </a:solidFill>
              </a:rPr>
              <a:t>：</a:t>
            </a:r>
            <a:r>
              <a:rPr lang="en-US" altLang="zh-CN" sz="2800" b="1" dirty="0" smtClean="0">
                <a:solidFill>
                  <a:srgbClr val="FF0000"/>
                </a:solidFill>
              </a:rPr>
              <a:t>P30</a:t>
            </a:r>
            <a:endParaRPr lang="zh-CN" altLang="en-US" sz="2800" b="1" dirty="0">
              <a:solidFill>
                <a:srgbClr val="FF0000"/>
              </a:solidFill>
            </a:endParaRPr>
          </a:p>
          <a:p>
            <a:r>
              <a:rPr lang="zh-CN" altLang="en-US" sz="2800" b="1" dirty="0"/>
              <a:t>     </a:t>
            </a:r>
            <a:r>
              <a:rPr lang="zh-CN" altLang="en-US" sz="2800" b="1" dirty="0">
                <a:solidFill>
                  <a:srgbClr val="0033CC"/>
                </a:solidFill>
              </a:rPr>
              <a:t>衬托</a:t>
            </a:r>
            <a:r>
              <a:rPr lang="zh-CN" altLang="en-US" sz="2800" b="1" dirty="0"/>
              <a:t>（突出事物特点，强化思想感情，形象分明，主次分明）</a:t>
            </a:r>
          </a:p>
          <a:p>
            <a:r>
              <a:rPr lang="zh-CN" altLang="en-US" sz="2800" b="1" dirty="0"/>
              <a:t>     </a:t>
            </a:r>
            <a:r>
              <a:rPr lang="zh-CN" altLang="en-US" sz="2800" b="1" dirty="0">
                <a:solidFill>
                  <a:srgbClr val="0033CC"/>
                </a:solidFill>
              </a:rPr>
              <a:t>对比</a:t>
            </a:r>
            <a:r>
              <a:rPr lang="zh-CN" altLang="en-US" sz="2800" b="1" dirty="0"/>
              <a:t>（特点鲜明，反差强烈）</a:t>
            </a:r>
          </a:p>
          <a:p>
            <a:r>
              <a:rPr lang="zh-CN" altLang="en-US" sz="2800" b="1" dirty="0"/>
              <a:t>     </a:t>
            </a:r>
            <a:r>
              <a:rPr lang="zh-CN" altLang="en-US" sz="2800" b="1" dirty="0">
                <a:solidFill>
                  <a:srgbClr val="0033CC"/>
                </a:solidFill>
              </a:rPr>
              <a:t>抑扬</a:t>
            </a:r>
            <a:r>
              <a:rPr lang="zh-CN" altLang="en-US" sz="2800" b="1" dirty="0"/>
              <a:t>（在行文的反差中，突出事物，突出特点；强调语意，行文跌宕，曲折含蓄）</a:t>
            </a:r>
          </a:p>
          <a:p>
            <a:r>
              <a:rPr lang="zh-CN" altLang="en-US" sz="2800" b="1" dirty="0"/>
              <a:t>     </a:t>
            </a:r>
            <a:r>
              <a:rPr lang="zh-CN" altLang="en-US" sz="2800" b="1" dirty="0">
                <a:solidFill>
                  <a:srgbClr val="0033CC"/>
                </a:solidFill>
              </a:rPr>
              <a:t>渲染</a:t>
            </a:r>
            <a:r>
              <a:rPr lang="zh-CN" altLang="en-US" sz="2800" b="1" dirty="0"/>
              <a:t>（营造氛围，情景相生，深化主题）</a:t>
            </a:r>
          </a:p>
          <a:p>
            <a:r>
              <a:rPr lang="zh-CN" altLang="en-US" sz="2800" b="1" dirty="0"/>
              <a:t>     </a:t>
            </a:r>
            <a:r>
              <a:rPr lang="zh-CN" altLang="en-US" sz="2800" b="1" dirty="0">
                <a:solidFill>
                  <a:srgbClr val="0033CC"/>
                </a:solidFill>
              </a:rPr>
              <a:t>象征</a:t>
            </a:r>
            <a:r>
              <a:rPr lang="zh-CN" altLang="en-US" sz="2800" b="1" dirty="0"/>
              <a:t>（形象含蓄，寓意深远，引发联想，感染力强）</a:t>
            </a:r>
          </a:p>
          <a:p>
            <a:r>
              <a:rPr lang="zh-CN" altLang="en-US" sz="2800" b="1" dirty="0"/>
              <a:t>     </a:t>
            </a:r>
            <a:r>
              <a:rPr lang="zh-CN" altLang="en-US" sz="2800" b="1" dirty="0">
                <a:solidFill>
                  <a:srgbClr val="0033CC"/>
                </a:solidFill>
              </a:rPr>
              <a:t>反讽</a:t>
            </a:r>
            <a:r>
              <a:rPr lang="zh-CN" altLang="en-US" sz="2800" b="1" dirty="0"/>
              <a:t>（从反面或用反语来讽喻事理，更鲜明地表达主题</a:t>
            </a:r>
            <a:r>
              <a:rPr lang="zh-CN" altLang="en-US" sz="2800" b="1" dirty="0" smtClean="0"/>
              <a:t>）</a:t>
            </a:r>
            <a:r>
              <a:rPr lang="zh-CN" altLang="en-US" sz="2800" b="1" dirty="0" smtClean="0">
                <a:solidFill>
                  <a:srgbClr val="0033CC"/>
                </a:solidFill>
              </a:rPr>
              <a:t>  </a:t>
            </a:r>
            <a:r>
              <a:rPr lang="zh-CN" altLang="en-US" sz="2800" b="1" dirty="0">
                <a:solidFill>
                  <a:srgbClr val="0033CC"/>
                </a:solidFill>
              </a:rPr>
              <a:t>类比</a:t>
            </a:r>
            <a:r>
              <a:rPr lang="zh-CN" altLang="en-US" sz="2800" b="1" dirty="0"/>
              <a:t>（以浅寓深，以此类彼，生动形象，通俗易懂）</a:t>
            </a:r>
            <a:r>
              <a:rPr lang="zh-CN" altLang="en-US" sz="2800" b="1" dirty="0" smtClean="0"/>
              <a:t>。   </a:t>
            </a:r>
            <a:r>
              <a:rPr lang="zh-CN" altLang="en-US" sz="2800" b="1" dirty="0"/>
              <a:t>还有</a:t>
            </a:r>
            <a:r>
              <a:rPr lang="zh-CN" altLang="en-US" sz="2800" b="1" dirty="0">
                <a:solidFill>
                  <a:srgbClr val="0033CC"/>
                </a:solidFill>
              </a:rPr>
              <a:t>借物抒怀、借景抒情、情景交融、正文反作、叠词</a:t>
            </a:r>
            <a:r>
              <a:rPr lang="zh-CN" altLang="en-US" sz="2800" b="1" dirty="0"/>
              <a:t>等。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22530" name="文本占位符 61441"/>
          <p:cNvSpPr>
            <a:spLocks noGrp="1" noChangeArrowheads="1"/>
          </p:cNvSpPr>
          <p:nvPr>
            <p:ph idx="1"/>
          </p:nvPr>
        </p:nvSpPr>
        <p:spPr>
          <a:xfrm>
            <a:off x="214282" y="0"/>
            <a:ext cx="8572560" cy="4786328"/>
          </a:xfrm>
        </p:spPr>
        <p:txBody>
          <a:bodyPr/>
          <a:lstStyle/>
          <a:p>
            <a:pPr eaLnBrk="1" hangingPunct="1"/>
            <a:r>
              <a:rPr lang="zh-CN" altLang="en-US" sz="4000" b="1" dirty="0" smtClean="0">
                <a:solidFill>
                  <a:srgbClr val="FF0000"/>
                </a:solidFill>
              </a:rPr>
              <a:t>命题角度一：情节题型  </a:t>
            </a:r>
            <a:endParaRPr lang="en-US" altLang="zh-CN" sz="4000" b="1" dirty="0" smtClean="0">
              <a:solidFill>
                <a:srgbClr val="FF0000"/>
              </a:solidFill>
            </a:endParaRPr>
          </a:p>
          <a:p>
            <a:pPr eaLnBrk="1" hangingPunct="1">
              <a:buNone/>
            </a:pPr>
            <a:r>
              <a:rPr lang="en-US" altLang="zh-CN" sz="4400" b="1" dirty="0" smtClean="0">
                <a:solidFill>
                  <a:schemeClr val="tx1"/>
                </a:solidFill>
              </a:rPr>
              <a:t>1.</a:t>
            </a:r>
            <a:r>
              <a:rPr lang="zh-CN" altLang="en-US" sz="4400" b="1" dirty="0" smtClean="0">
                <a:solidFill>
                  <a:schemeClr val="tx1"/>
                </a:solidFill>
              </a:rPr>
              <a:t>情节概括类；</a:t>
            </a:r>
          </a:p>
          <a:p>
            <a:pPr eaLnBrk="1" hangingPunct="1">
              <a:buNone/>
            </a:pPr>
            <a:r>
              <a:rPr lang="en-US" altLang="zh-CN" sz="4400" b="1" dirty="0" smtClean="0">
                <a:solidFill>
                  <a:schemeClr val="tx1"/>
                </a:solidFill>
              </a:rPr>
              <a:t>2.</a:t>
            </a:r>
            <a:r>
              <a:rPr lang="zh-CN" altLang="en-US" sz="4400" b="1" dirty="0" smtClean="0">
                <a:solidFill>
                  <a:schemeClr val="tx1"/>
                </a:solidFill>
              </a:rPr>
              <a:t>情节手法类（情节安排的好处或合理性等）；</a:t>
            </a:r>
          </a:p>
          <a:p>
            <a:pPr eaLnBrk="1" hangingPunct="1">
              <a:buNone/>
            </a:pPr>
            <a:r>
              <a:rPr lang="en-US" altLang="zh-CN" sz="4400" b="1" dirty="0" smtClean="0">
                <a:solidFill>
                  <a:schemeClr val="tx1"/>
                </a:solidFill>
              </a:rPr>
              <a:t>3.</a:t>
            </a:r>
            <a:r>
              <a:rPr lang="zh-CN" altLang="en-US" sz="4400" b="1" dirty="0" smtClean="0">
                <a:solidFill>
                  <a:schemeClr val="tx1"/>
                </a:solidFill>
              </a:rPr>
              <a:t>情节作用类（某一情节的特点和作用分析）。</a:t>
            </a:r>
            <a:r>
              <a:rPr lang="zh-CN" altLang="en-US" sz="5400" b="1" dirty="0" smtClean="0">
                <a:solidFill>
                  <a:srgbClr val="FF0000"/>
                </a:solidFill>
              </a:rPr>
              <a:t>                                  </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95234" name="文本框 142337"/>
          <p:cNvSpPr txBox="1">
            <a:spLocks noChangeArrowheads="1"/>
          </p:cNvSpPr>
          <p:nvPr/>
        </p:nvSpPr>
        <p:spPr bwMode="auto">
          <a:xfrm>
            <a:off x="0" y="0"/>
            <a:ext cx="9144000" cy="4992136"/>
          </a:xfrm>
          <a:prstGeom prst="rect">
            <a:avLst/>
          </a:prstGeom>
          <a:noFill/>
          <a:ln w="9525">
            <a:noFill/>
            <a:miter lim="800000"/>
            <a:headEnd/>
            <a:tailEnd/>
          </a:ln>
        </p:spPr>
        <p:txBody>
          <a:bodyPr wrap="square">
            <a:spAutoFit/>
          </a:bodyPr>
          <a:lstStyle/>
          <a:p>
            <a:r>
              <a:rPr lang="en-US" altLang="zh-CN" sz="2000" b="1" dirty="0">
                <a:solidFill>
                  <a:srgbClr val="0000CC"/>
                </a:solidFill>
              </a:rPr>
              <a:t>                                      </a:t>
            </a:r>
            <a:r>
              <a:rPr lang="zh-CN" altLang="en-US" sz="2800" b="1" dirty="0">
                <a:solidFill>
                  <a:srgbClr val="FF0000"/>
                </a:solidFill>
              </a:rPr>
              <a:t>叙述人称</a:t>
            </a:r>
            <a:r>
              <a:rPr lang="zh-CN" altLang="en-US" sz="2800" b="1" dirty="0">
                <a:solidFill>
                  <a:srgbClr val="0000CC"/>
                </a:solidFill>
              </a:rPr>
              <a:t>的</a:t>
            </a:r>
            <a:r>
              <a:rPr lang="zh-CN" altLang="en-US" sz="2800" b="1" dirty="0" smtClean="0">
                <a:solidFill>
                  <a:srgbClr val="0000CC"/>
                </a:solidFill>
              </a:rPr>
              <a:t>作用</a:t>
            </a:r>
            <a:r>
              <a:rPr lang="en-US" altLang="zh-CN" sz="2800" b="1" dirty="0" smtClean="0">
                <a:solidFill>
                  <a:srgbClr val="0000CC"/>
                </a:solidFill>
              </a:rPr>
              <a:t>P26</a:t>
            </a:r>
            <a:endParaRPr lang="zh-CN" altLang="en-US" sz="2800" b="1" dirty="0">
              <a:solidFill>
                <a:srgbClr val="0000CC"/>
              </a:solidFill>
            </a:endParaRPr>
          </a:p>
          <a:p>
            <a:pPr>
              <a:lnSpc>
                <a:spcPct val="110000"/>
              </a:lnSpc>
            </a:pPr>
            <a:r>
              <a:rPr lang="zh-CN" altLang="en-US" sz="2400" b="1" dirty="0"/>
              <a:t>      </a:t>
            </a:r>
            <a:r>
              <a:rPr lang="zh-CN" altLang="en-US" sz="2400" b="1" dirty="0">
                <a:solidFill>
                  <a:srgbClr val="FF0000"/>
                </a:solidFill>
              </a:rPr>
              <a:t>第一人称：</a:t>
            </a:r>
            <a:r>
              <a:rPr lang="zh-CN" altLang="en-US" sz="2400" b="1" dirty="0"/>
              <a:t>便于直接抒情，自由表达思想感情；有亲切感；可以把文中的人物、事件写得好像是“我”的亲身经历，增强文章的真实感；便于直接表达“我”内心的喜怒哀乐，亲切自然。</a:t>
            </a:r>
          </a:p>
          <a:p>
            <a:pPr>
              <a:lnSpc>
                <a:spcPct val="110000"/>
              </a:lnSpc>
            </a:pPr>
            <a:r>
              <a:rPr lang="zh-CN" altLang="en-US" sz="2400" b="1" dirty="0"/>
              <a:t>      </a:t>
            </a:r>
            <a:r>
              <a:rPr lang="zh-CN" altLang="en-US" sz="2400" b="1" dirty="0">
                <a:solidFill>
                  <a:srgbClr val="FF0000"/>
                </a:solidFill>
              </a:rPr>
              <a:t>第二人称：</a:t>
            </a:r>
            <a:r>
              <a:rPr lang="zh-CN" altLang="en-US" sz="2400" b="1" dirty="0"/>
              <a:t>呼告式抒情更强烈，更感人，便于对话或感情交流；抒情自由灵活，亲切自然；其实是“我”在向“</a:t>
            </a:r>
            <a:r>
              <a:rPr lang="en-US" altLang="zh-CN" sz="2400" b="1" dirty="0"/>
              <a:t>×××</a:t>
            </a:r>
            <a:r>
              <a:rPr lang="zh-CN" altLang="en-US" sz="2400" b="1" dirty="0"/>
              <a:t>（有时是作品中的某个人物形象，有时则是读者）”的叙述与倾谈。这种人称的作用有三：</a:t>
            </a:r>
            <a:r>
              <a:rPr lang="en-US" altLang="zh-CN" sz="2400" b="1" dirty="0"/>
              <a:t>①</a:t>
            </a:r>
            <a:r>
              <a:rPr lang="zh-CN" altLang="en-US" sz="2400" b="1" dirty="0"/>
              <a:t>拉近与读者或作品中形象的距离，便于作者与之直接对话和沟通交流；</a:t>
            </a:r>
            <a:r>
              <a:rPr lang="en-US" altLang="zh-CN" sz="2400" b="1" dirty="0"/>
              <a:t>②</a:t>
            </a:r>
            <a:r>
              <a:rPr lang="zh-CN" altLang="en-US" sz="2400" b="1" dirty="0"/>
              <a:t>便于作者的感情抒发；</a:t>
            </a:r>
            <a:r>
              <a:rPr lang="en-US" altLang="zh-CN" sz="2400" b="1" dirty="0"/>
              <a:t>③</a:t>
            </a:r>
            <a:r>
              <a:rPr lang="zh-CN" altLang="en-US" sz="2400" b="1" dirty="0"/>
              <a:t>在所写对象为物时，起到拟人化的修辞效果。一般书信、诗歌和赞颂、悼念的文章的使用</a:t>
            </a:r>
            <a:r>
              <a:rPr lang="zh-CN" altLang="en-US" sz="2400" b="1" dirty="0" smtClean="0"/>
              <a:t>。   </a:t>
            </a:r>
            <a:r>
              <a:rPr lang="zh-CN" altLang="en-US" sz="2400" b="1" dirty="0">
                <a:solidFill>
                  <a:srgbClr val="FF0000"/>
                </a:solidFill>
              </a:rPr>
              <a:t>第三人称：</a:t>
            </a:r>
            <a:r>
              <a:rPr lang="zh-CN" altLang="en-US" sz="2400" b="1" dirty="0"/>
              <a:t>直接表现生活，不受时空限制，灵活自如。作者以旁观者的</a:t>
            </a:r>
            <a:r>
              <a:rPr lang="zh-CN" altLang="en-US" sz="2400" b="1" dirty="0" smtClean="0"/>
              <a:t>身份叙述</a:t>
            </a:r>
            <a:r>
              <a:rPr lang="zh-CN" altLang="en-US" sz="2400" b="1" dirty="0"/>
              <a:t>，便于反映更广阔的画面和更丰富的内容。</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gradFill rotWithShape="0">
          <a:gsLst>
            <a:gs pos="0">
              <a:srgbClr val="F0FFFB"/>
            </a:gs>
            <a:gs pos="74001">
              <a:srgbClr val="75FFDD"/>
            </a:gs>
            <a:gs pos="83000">
              <a:srgbClr val="75FFDD"/>
            </a:gs>
            <a:gs pos="100000">
              <a:srgbClr val="A3FFE8"/>
            </a:gs>
          </a:gsLst>
          <a:lin ang="5400000"/>
        </a:gradFill>
        <a:effectLst/>
      </p:bgPr>
    </p:bg>
    <p:spTree>
      <p:nvGrpSpPr>
        <p:cNvPr id="1" name=""/>
        <p:cNvGrpSpPr/>
        <p:nvPr/>
      </p:nvGrpSpPr>
      <p:grpSpPr>
        <a:xfrm>
          <a:off x="0" y="0"/>
          <a:ext cx="0" cy="0"/>
          <a:chOff x="0" y="0"/>
          <a:chExt cx="0" cy="0"/>
        </a:xfrm>
      </p:grpSpPr>
      <p:sp>
        <p:nvSpPr>
          <p:cNvPr id="23554" name="文本占位符 62465"/>
          <p:cNvSpPr>
            <a:spLocks noGrp="1" noChangeArrowheads="1"/>
          </p:cNvSpPr>
          <p:nvPr>
            <p:ph type="body" idx="4294967295"/>
          </p:nvPr>
        </p:nvSpPr>
        <p:spPr>
          <a:xfrm>
            <a:off x="0" y="0"/>
            <a:ext cx="9144000" cy="5143500"/>
          </a:xfrm>
          <a:prstGeom prst="rect">
            <a:avLst/>
          </a:prstGeom>
        </p:spPr>
        <p:txBody>
          <a:bodyPr/>
          <a:lstStyle/>
          <a:p>
            <a:pPr eaLnBrk="1" hangingPunct="1">
              <a:spcBef>
                <a:spcPts val="0"/>
              </a:spcBef>
            </a:pPr>
            <a:r>
              <a:rPr lang="zh-CN" altLang="en-US" sz="2800" b="1" dirty="0" smtClean="0">
                <a:solidFill>
                  <a:srgbClr val="FF0000"/>
                </a:solidFill>
              </a:rPr>
              <a:t>知识储备：</a:t>
            </a:r>
          </a:p>
          <a:p>
            <a:pPr eaLnBrk="1" hangingPunct="1">
              <a:spcBef>
                <a:spcPts val="0"/>
              </a:spcBef>
            </a:pPr>
            <a:r>
              <a:rPr lang="en-US" altLang="zh-CN" sz="2800" b="1" dirty="0" smtClean="0">
                <a:solidFill>
                  <a:srgbClr val="0000CC"/>
                </a:solidFill>
              </a:rPr>
              <a:t>1</a:t>
            </a:r>
            <a:r>
              <a:rPr lang="zh-CN" altLang="en-US" sz="2800" b="1" dirty="0" smtClean="0">
                <a:solidFill>
                  <a:srgbClr val="0000CC"/>
                </a:solidFill>
              </a:rPr>
              <a:t>、情节的运行方式</a:t>
            </a:r>
          </a:p>
          <a:p>
            <a:pPr eaLnBrk="1" hangingPunct="1">
              <a:spcBef>
                <a:spcPts val="0"/>
              </a:spcBef>
            </a:pPr>
            <a:r>
              <a:rPr lang="zh-CN" altLang="en-US" sz="2800" b="1" dirty="0" smtClean="0">
                <a:solidFill>
                  <a:schemeClr val="tx1"/>
                </a:solidFill>
              </a:rPr>
              <a:t>     （序幕）－开端－发展－高潮－结局－（尾声）</a:t>
            </a:r>
          </a:p>
          <a:p>
            <a:pPr eaLnBrk="1" hangingPunct="1">
              <a:spcBef>
                <a:spcPts val="0"/>
              </a:spcBef>
            </a:pPr>
            <a:r>
              <a:rPr lang="en-US" altLang="zh-CN" sz="2800" b="1" dirty="0" smtClean="0">
                <a:solidFill>
                  <a:srgbClr val="0033CC"/>
                </a:solidFill>
              </a:rPr>
              <a:t>2</a:t>
            </a:r>
            <a:r>
              <a:rPr lang="zh-CN" altLang="en-US" sz="2800" b="1" dirty="0" smtClean="0">
                <a:solidFill>
                  <a:srgbClr val="0033CC"/>
                </a:solidFill>
              </a:rPr>
              <a:t>、情节的曲折</a:t>
            </a:r>
          </a:p>
          <a:p>
            <a:pPr eaLnBrk="1" hangingPunct="1">
              <a:spcBef>
                <a:spcPts val="0"/>
              </a:spcBef>
            </a:pPr>
            <a:r>
              <a:rPr lang="zh-CN" altLang="en-US" sz="2800" b="1" dirty="0" smtClean="0">
                <a:solidFill>
                  <a:schemeClr val="tx1"/>
                </a:solidFill>
              </a:rPr>
              <a:t>    在一个小说中，即使开端和结局都很简单，作家也绝不会让人物选择捷径跑到底的，而是让他千折百回，最终才抵达胜利的彼岸，即体现出</a:t>
            </a:r>
            <a:r>
              <a:rPr lang="zh-CN" altLang="en-US" sz="2800" b="1" dirty="0" smtClean="0">
                <a:solidFill>
                  <a:srgbClr val="0033CC"/>
                </a:solidFill>
              </a:rPr>
              <a:t>情节的曲折性</a:t>
            </a:r>
            <a:r>
              <a:rPr lang="zh-CN" altLang="en-US" sz="2800" b="1" dirty="0" smtClean="0">
                <a:solidFill>
                  <a:schemeClr val="tx1"/>
                </a:solidFill>
              </a:rPr>
              <a:t>。情节的摇摆往往赋予小说更为摄人心魄的魅力。</a:t>
            </a:r>
          </a:p>
          <a:p>
            <a:pPr eaLnBrk="1" hangingPunct="1">
              <a:spcBef>
                <a:spcPts val="0"/>
              </a:spcBef>
            </a:pPr>
            <a:r>
              <a:rPr lang="en-US" altLang="zh-CN" sz="2800" b="1" dirty="0" smtClean="0">
                <a:solidFill>
                  <a:srgbClr val="0033CC"/>
                </a:solidFill>
              </a:rPr>
              <a:t>3</a:t>
            </a:r>
            <a:r>
              <a:rPr lang="zh-CN" altLang="en-US" sz="2800" b="1" dirty="0" smtClean="0">
                <a:solidFill>
                  <a:srgbClr val="0033CC"/>
                </a:solidFill>
              </a:rPr>
              <a:t>、情节的出乎意料与情理之中</a:t>
            </a:r>
          </a:p>
          <a:p>
            <a:pPr eaLnBrk="1" hangingPunct="1">
              <a:spcBef>
                <a:spcPts val="0"/>
              </a:spcBef>
            </a:pPr>
            <a:r>
              <a:rPr lang="zh-CN" altLang="en-US" sz="2800" b="1" dirty="0" smtClean="0">
                <a:solidFill>
                  <a:schemeClr val="tx1"/>
                </a:solidFill>
              </a:rPr>
              <a:t>    如“欧</a:t>
            </a:r>
            <a:r>
              <a:rPr lang="en-US" altLang="zh-CN" sz="2800" b="1" dirty="0" smtClean="0">
                <a:solidFill>
                  <a:schemeClr val="tx1"/>
                </a:solidFill>
              </a:rPr>
              <a:t>·</a:t>
            </a:r>
            <a:r>
              <a:rPr lang="zh-CN" altLang="en-US" sz="2800" b="1" dirty="0" smtClean="0">
                <a:solidFill>
                  <a:schemeClr val="tx1"/>
                </a:solidFill>
              </a:rPr>
              <a:t>亨利式的结尾”</a:t>
            </a:r>
            <a:r>
              <a:rPr lang="en-US" altLang="zh-CN" sz="2800" b="1" dirty="0" smtClean="0">
                <a:solidFill>
                  <a:schemeClr val="tx1"/>
                </a:solidFill>
              </a:rPr>
              <a:t>——</a:t>
            </a:r>
            <a:r>
              <a:rPr lang="zh-CN" altLang="en-US" sz="2800" b="1" dirty="0" smtClean="0">
                <a:solidFill>
                  <a:schemeClr val="tx1"/>
                </a:solidFill>
              </a:rPr>
              <a:t>在小说出其不意地揭示真相，而这个真相通常都出乎人的意料，却不能不承认又在情理之中，从而增加小说情节的生动性。</a:t>
            </a:r>
          </a:p>
          <a:p>
            <a:pPr eaLnBrk="1" hangingPunct="1">
              <a:spcBef>
                <a:spcPts val="0"/>
              </a:spcBef>
            </a:pPr>
            <a:endParaRPr lang="zh-CN" altLang="en-US" sz="2800" b="1" dirty="0" smtClean="0">
              <a:solidFill>
                <a:schemeClr val="tx1"/>
              </a:solidFill>
            </a:endParaRPr>
          </a:p>
          <a:p>
            <a:pPr eaLnBrk="1" hangingPunct="1">
              <a:spcBef>
                <a:spcPts val="0"/>
              </a:spcBef>
            </a:pPr>
            <a:endParaRPr lang="zh-CN" altLang="en-US" sz="2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pattFill prst="pct5">
          <a:fgClr>
            <a:schemeClr val="bg1"/>
          </a:fgClr>
          <a:bgClr>
            <a:srgbClr val="C2FFF0"/>
          </a:bgClr>
        </a:pattFill>
        <a:effectLst/>
      </p:bgPr>
    </p:bg>
    <p:spTree>
      <p:nvGrpSpPr>
        <p:cNvPr id="1" name=""/>
        <p:cNvGrpSpPr/>
        <p:nvPr/>
      </p:nvGrpSpPr>
      <p:grpSpPr>
        <a:xfrm>
          <a:off x="0" y="0"/>
          <a:ext cx="0" cy="0"/>
          <a:chOff x="0" y="0"/>
          <a:chExt cx="0" cy="0"/>
        </a:xfrm>
      </p:grpSpPr>
      <p:sp>
        <p:nvSpPr>
          <p:cNvPr id="24578" name="文本占位符 56322"/>
          <p:cNvSpPr>
            <a:spLocks noGrp="1" noChangeArrowheads="1"/>
          </p:cNvSpPr>
          <p:nvPr>
            <p:ph idx="1"/>
          </p:nvPr>
        </p:nvSpPr>
        <p:spPr>
          <a:xfrm>
            <a:off x="0" y="0"/>
            <a:ext cx="9144000" cy="5143500"/>
          </a:xfrm>
        </p:spPr>
        <p:txBody>
          <a:bodyPr/>
          <a:lstStyle/>
          <a:p>
            <a:pPr eaLnBrk="1" hangingPunct="1">
              <a:buNone/>
            </a:pPr>
            <a:r>
              <a:rPr lang="en-US" altLang="zh-CN" sz="3600" b="1" dirty="0" smtClean="0">
                <a:solidFill>
                  <a:srgbClr val="FF0000"/>
                </a:solidFill>
              </a:rPr>
              <a:t> </a:t>
            </a:r>
            <a:r>
              <a:rPr lang="en-US" altLang="zh-CN" sz="3600" b="1" dirty="0" smtClean="0">
                <a:solidFill>
                  <a:schemeClr val="accent2"/>
                </a:solidFill>
              </a:rPr>
              <a:t>4.</a:t>
            </a:r>
            <a:r>
              <a:rPr lang="zh-CN" altLang="en-US" sz="3600" b="1" dirty="0" smtClean="0">
                <a:solidFill>
                  <a:schemeClr val="accent2"/>
                </a:solidFill>
              </a:rPr>
              <a:t>情节叙述顺序                                                                                </a:t>
            </a:r>
            <a:r>
              <a:rPr lang="zh-CN" altLang="en-US" sz="3600" b="1" dirty="0" smtClean="0">
                <a:solidFill>
                  <a:srgbClr val="FF0000"/>
                </a:solidFill>
              </a:rPr>
              <a:t>顺叙</a:t>
            </a:r>
            <a:r>
              <a:rPr lang="zh-CN" altLang="en-US" sz="3600" b="1" dirty="0" smtClean="0">
                <a:solidFill>
                  <a:schemeClr val="accent2"/>
                </a:solidFill>
              </a:rPr>
              <a:t>（使事情来</a:t>
            </a:r>
            <a:r>
              <a:rPr lang="zh-CN" altLang="en-US" sz="3600" b="1" dirty="0" smtClean="0"/>
              <a:t>龙去脉清晰）</a:t>
            </a:r>
          </a:p>
          <a:p>
            <a:pPr eaLnBrk="1" hangingPunct="1"/>
            <a:r>
              <a:rPr lang="zh-CN" altLang="en-US" sz="3600" b="1" dirty="0" smtClean="0">
                <a:solidFill>
                  <a:srgbClr val="FF0000"/>
                </a:solidFill>
              </a:rPr>
              <a:t>倒叙</a:t>
            </a:r>
            <a:r>
              <a:rPr lang="zh-CN" altLang="en-US" sz="3600" b="1" dirty="0" smtClean="0"/>
              <a:t>（</a:t>
            </a:r>
            <a:r>
              <a:rPr lang="zh-CN" altLang="en-US" sz="3600" b="1" dirty="0" smtClean="0">
                <a:solidFill>
                  <a:srgbClr val="0033CC"/>
                </a:solidFill>
              </a:rPr>
              <a:t>能增强文章的生动性，使文章产生悬念，更能引人入胜，</a:t>
            </a:r>
            <a:r>
              <a:rPr lang="zh-CN" altLang="en-US" sz="3600" b="1" dirty="0" smtClean="0">
                <a:solidFill>
                  <a:srgbClr val="0000CC"/>
                </a:solidFill>
              </a:rPr>
              <a:t>同时也可以避免叙述的平板和结构的单调</a:t>
            </a:r>
            <a:r>
              <a:rPr lang="zh-CN" altLang="en-US" sz="3600" b="1" dirty="0" smtClean="0"/>
              <a:t>）</a:t>
            </a:r>
          </a:p>
          <a:p>
            <a:pPr eaLnBrk="1" hangingPunct="1"/>
            <a:r>
              <a:rPr lang="zh-CN" altLang="en-US" sz="3600" b="1" dirty="0" smtClean="0">
                <a:solidFill>
                  <a:srgbClr val="FF0000"/>
                </a:solidFill>
              </a:rPr>
              <a:t>插叙</a:t>
            </a:r>
            <a:r>
              <a:rPr lang="zh-CN" altLang="en-US" sz="3600" b="1" dirty="0" smtClean="0"/>
              <a:t>（</a:t>
            </a:r>
            <a:r>
              <a:rPr lang="zh-CN" altLang="en-US" sz="3600" b="1" dirty="0" smtClean="0">
                <a:solidFill>
                  <a:srgbClr val="0000CC"/>
                </a:solidFill>
              </a:rPr>
              <a:t>对主要情节起补充、衬托的作用</a:t>
            </a:r>
            <a:r>
              <a:rPr lang="zh-CN" altLang="en-US" sz="3600" b="1" dirty="0" smtClean="0"/>
              <a:t>，</a:t>
            </a:r>
            <a:r>
              <a:rPr lang="zh-CN" altLang="en-US" sz="3600" b="1" dirty="0" smtClean="0">
                <a:solidFill>
                  <a:srgbClr val="0033CC"/>
                </a:solidFill>
              </a:rPr>
              <a:t>使主题更加鲜明</a:t>
            </a:r>
            <a:r>
              <a:rPr lang="zh-CN" altLang="en-US" sz="3600" b="1" dirty="0" smtClean="0"/>
              <a:t>）</a:t>
            </a:r>
          </a:p>
          <a:p>
            <a:pPr eaLnBrk="1" hangingPunct="1"/>
            <a:r>
              <a:rPr lang="zh-CN" altLang="en-US" sz="3600" b="1" dirty="0" smtClean="0">
                <a:solidFill>
                  <a:srgbClr val="FF0000"/>
                </a:solidFill>
              </a:rPr>
              <a:t>补叙</a:t>
            </a:r>
            <a:r>
              <a:rPr lang="zh-CN" altLang="en-US" sz="3600" b="1" dirty="0" smtClean="0"/>
              <a:t>（增强文章的审美效果）</a:t>
            </a:r>
          </a:p>
          <a:p>
            <a:pPr eaLnBrk="1" hangingPunct="1"/>
            <a:endParaRPr lang="zh-CN" altLang="en-US" sz="36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105">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소망B"/>
        <a:ea typeface="宋体"/>
        <a:cs typeface=""/>
      </a:majorFont>
      <a:minorFont>
        <a:latin typeface="-소망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105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1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105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105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10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10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10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TotalTime>
  <Pages>0</Pages>
  <Words>4530</Words>
  <Characters>0</Characters>
  <Application>WPS 演示</Application>
  <DocSecurity>0</DocSecurity>
  <PresentationFormat>全屏显示(16:9)</PresentationFormat>
  <Lines>0</Lines>
  <Paragraphs>292</Paragraphs>
  <Slides>70</Slides>
  <Notes>0</Notes>
  <HiddenSlides>0</HiddenSlides>
  <MMClips>0</MMClips>
  <ScaleCrop>false</ScaleCrop>
  <HeadingPairs>
    <vt:vector size="4" baseType="variant">
      <vt:variant>
        <vt:lpstr>主题</vt:lpstr>
      </vt:variant>
      <vt:variant>
        <vt:i4>1</vt:i4>
      </vt:variant>
      <vt:variant>
        <vt:lpstr>幻灯片标题</vt:lpstr>
      </vt:variant>
      <vt:variant>
        <vt:i4>70</vt:i4>
      </vt:variant>
    </vt:vector>
  </HeadingPairs>
  <TitlesOfParts>
    <vt:vector size="71" baseType="lpstr">
      <vt:lpstr>B105</vt:lpstr>
      <vt:lpstr>幻灯片 1</vt:lpstr>
      <vt:lpstr>幻灯片 2</vt:lpstr>
      <vt:lpstr>幻灯片 3</vt:lpstr>
      <vt:lpstr>如何读懂小说</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思考： </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解题步骤</vt:lpstr>
      <vt:lpstr>幻灯片 36</vt:lpstr>
      <vt:lpstr>幻灯片 37</vt:lpstr>
      <vt:lpstr>幻灯片 38</vt:lpstr>
      <vt:lpstr>幻灯片 39</vt:lpstr>
      <vt:lpstr>幻灯片 40</vt:lpstr>
      <vt:lpstr>幻灯片 41</vt:lpstr>
      <vt:lpstr>幻灯片 42</vt:lpstr>
      <vt:lpstr>幻灯片 43</vt:lpstr>
      <vt:lpstr>幻灯片 44</vt:lpstr>
      <vt:lpstr>【常用答题模式】</vt:lpstr>
      <vt:lpstr>幻灯片 46</vt:lpstr>
      <vt:lpstr>幻灯片 47</vt:lpstr>
      <vt:lpstr>幻灯片 48</vt:lpstr>
      <vt:lpstr>三、标题作用之探讨P31</vt:lpstr>
      <vt:lpstr>幻灯片 50</vt:lpstr>
      <vt:lpstr>幻灯片 51</vt:lpstr>
      <vt:lpstr>温馨提示</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User</cp:lastModifiedBy>
  <cp:revision>67</cp:revision>
  <dcterms:created xsi:type="dcterms:W3CDTF">2014-12-28T10:34:28Z</dcterms:created>
  <dcterms:modified xsi:type="dcterms:W3CDTF">2018-02-10T00:01:57Z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