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12" r:id="rId3"/>
    <p:sldId id="447" r:id="rId4"/>
    <p:sldId id="501" r:id="rId5"/>
    <p:sldId id="451" r:id="rId6"/>
    <p:sldId id="452" r:id="rId7"/>
    <p:sldId id="456" r:id="rId8"/>
    <p:sldId id="457" r:id="rId9"/>
    <p:sldId id="458" r:id="rId10"/>
    <p:sldId id="506" r:id="rId11"/>
    <p:sldId id="507" r:id="rId12"/>
    <p:sldId id="508" r:id="rId13"/>
    <p:sldId id="509" r:id="rId14"/>
    <p:sldId id="510" r:id="rId15"/>
    <p:sldId id="461" r:id="rId16"/>
    <p:sldId id="462" r:id="rId17"/>
    <p:sldId id="472" r:id="rId18"/>
    <p:sldId id="473" r:id="rId19"/>
    <p:sldId id="476" r:id="rId20"/>
    <p:sldId id="477" r:id="rId21"/>
    <p:sldId id="478" r:id="rId22"/>
    <p:sldId id="479" r:id="rId23"/>
    <p:sldId id="481" r:id="rId24"/>
    <p:sldId id="482" r:id="rId25"/>
    <p:sldId id="483" r:id="rId26"/>
    <p:sldId id="484" r:id="rId27"/>
    <p:sldId id="486" r:id="rId28"/>
    <p:sldId id="487" r:id="rId29"/>
    <p:sldId id="488" r:id="rId30"/>
    <p:sldId id="489" r:id="rId31"/>
    <p:sldId id="491" r:id="rId32"/>
    <p:sldId id="410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290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74.xml" /><Relationship Id="rId4" Type="http://schemas.openxmlformats.org/officeDocument/2006/relationships/image" Target="../media/image3.png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89.xml" /><Relationship Id="rId4" Type="http://schemas.openxmlformats.org/officeDocument/2006/relationships/image" Target="../media/image3.png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5.xml" /><Relationship Id="rId10" Type="http://schemas.openxmlformats.org/officeDocument/2006/relationships/tags" Target="../tags/tag102.xml" /><Relationship Id="rId11" Type="http://schemas.openxmlformats.org/officeDocument/2006/relationships/tags" Target="../tags/tag10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96.xml" /><Relationship Id="rId3" Type="http://schemas.openxmlformats.org/officeDocument/2006/relationships/image" Target="../media/image2.png" /><Relationship Id="rId4" Type="http://schemas.openxmlformats.org/officeDocument/2006/relationships/tags" Target="../tags/tag97.xml" /><Relationship Id="rId5" Type="http://schemas.openxmlformats.org/officeDocument/2006/relationships/image" Target="../media/image3.png" /><Relationship Id="rId6" Type="http://schemas.openxmlformats.org/officeDocument/2006/relationships/tags" Target="../tags/tag98.xml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4.xml" /><Relationship Id="rId10" Type="http://schemas.openxmlformats.org/officeDocument/2006/relationships/tags" Target="../tags/tag112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05.xml" /><Relationship Id="rId3" Type="http://schemas.openxmlformats.org/officeDocument/2006/relationships/image" Target="../media/image2.png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0.xml" /><Relationship Id="rId11" Type="http://schemas.openxmlformats.org/officeDocument/2006/relationships/tags" Target="../tags/tag121.xml" /><Relationship Id="rId12" Type="http://schemas.openxmlformats.org/officeDocument/2006/relationships/tags" Target="../tags/tag12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image" Target="../media/image2.png" /><Relationship Id="rId4" Type="http://schemas.openxmlformats.org/officeDocument/2006/relationships/tags" Target="../tags/tag115.xml" /><Relationship Id="rId5" Type="http://schemas.openxmlformats.org/officeDocument/2006/relationships/image" Target="../media/image3.png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10" Type="http://schemas.openxmlformats.org/officeDocument/2006/relationships/tags" Target="../tags/tag130.xml" /><Relationship Id="rId11" Type="http://schemas.openxmlformats.org/officeDocument/2006/relationships/tags" Target="../tags/tag131.xml" /><Relationship Id="rId12" Type="http://schemas.openxmlformats.org/officeDocument/2006/relationships/tags" Target="../tags/tag132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124.xml" /><Relationship Id="rId3" Type="http://schemas.openxmlformats.org/officeDocument/2006/relationships/image" Target="../media/image2.png" /><Relationship Id="rId4" Type="http://schemas.openxmlformats.org/officeDocument/2006/relationships/tags" Target="../tags/tag125.xml" /><Relationship Id="rId5" Type="http://schemas.openxmlformats.org/officeDocument/2006/relationships/image" Target="../media/image3.png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tags" Target="../tags/tag12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10" Type="http://schemas.openxmlformats.org/officeDocument/2006/relationships/tags" Target="../tags/tag140.xml" /><Relationship Id="rId11" Type="http://schemas.openxmlformats.org/officeDocument/2006/relationships/tags" Target="../tags/tag141.xml" /><Relationship Id="rId12" Type="http://schemas.openxmlformats.org/officeDocument/2006/relationships/tags" Target="../tags/tag142.xml" /><Relationship Id="rId13" Type="http://schemas.openxmlformats.org/officeDocument/2006/relationships/tags" Target="../tags/tag143.xml" /><Relationship Id="rId14" Type="http://schemas.openxmlformats.org/officeDocument/2006/relationships/tags" Target="../tags/tag144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34.xml" /><Relationship Id="rId3" Type="http://schemas.openxmlformats.org/officeDocument/2006/relationships/image" Target="../media/image2.png" /><Relationship Id="rId4" Type="http://schemas.openxmlformats.org/officeDocument/2006/relationships/tags" Target="../tags/tag135.xml" /><Relationship Id="rId5" Type="http://schemas.openxmlformats.org/officeDocument/2006/relationships/image" Target="../media/image3.png" /><Relationship Id="rId6" Type="http://schemas.openxmlformats.org/officeDocument/2006/relationships/tags" Target="../tags/tag136.xml" /><Relationship Id="rId7" Type="http://schemas.openxmlformats.org/officeDocument/2006/relationships/tags" Target="../tags/tag137.xml" /><Relationship Id="rId8" Type="http://schemas.openxmlformats.org/officeDocument/2006/relationships/tags" Target="../tags/tag138.xml" /><Relationship Id="rId9" Type="http://schemas.openxmlformats.org/officeDocument/2006/relationships/tags" Target="../tags/tag139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5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46.xml" /><Relationship Id="rId3" Type="http://schemas.openxmlformats.org/officeDocument/2006/relationships/image" Target="../media/image2.png" /><Relationship Id="rId4" Type="http://schemas.openxmlformats.org/officeDocument/2006/relationships/tags" Target="../tags/tag147.xml" /><Relationship Id="rId5" Type="http://schemas.openxmlformats.org/officeDocument/2006/relationships/image" Target="../media/image6.png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10" Type="http://schemas.openxmlformats.org/officeDocument/2006/relationships/tags" Target="../tags/tag18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.xml" /><Relationship Id="rId4" Type="http://schemas.openxmlformats.org/officeDocument/2006/relationships/image" Target="../media/image3.png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ags" Target="../tags/tag16.xml" /><Relationship Id="rId9" Type="http://schemas.openxmlformats.org/officeDocument/2006/relationships/tags" Target="../tags/tag17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image" Target="../media/image4.png" /><Relationship Id="rId3" Type="http://schemas.openxmlformats.org/officeDocument/2006/relationships/tags" Target="../tags/tag20.xml" /><Relationship Id="rId4" Type="http://schemas.openxmlformats.org/officeDocument/2006/relationships/tags" Target="../tags/tag21.xml" /><Relationship Id="rId5" Type="http://schemas.openxmlformats.org/officeDocument/2006/relationships/tags" Target="../tags/tag22.xml" /><Relationship Id="rId6" Type="http://schemas.openxmlformats.org/officeDocument/2006/relationships/tags" Target="../tags/tag23.xml" /><Relationship Id="rId7" Type="http://schemas.openxmlformats.org/officeDocument/2006/relationships/tags" Target="../tags/tag24.xml" /><Relationship Id="rId8" Type="http://schemas.openxmlformats.org/officeDocument/2006/relationships/tags" Target="../tags/tag25.xml" /><Relationship Id="rId9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3.xml" /><Relationship Id="rId11" Type="http://schemas.openxmlformats.org/officeDocument/2006/relationships/tags" Target="../tags/tag3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27.xml" /><Relationship Id="rId4" Type="http://schemas.openxmlformats.org/officeDocument/2006/relationships/image" Target="../media/image3.png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10" Type="http://schemas.openxmlformats.org/officeDocument/2006/relationships/tags" Target="../tags/tag42.xml" /><Relationship Id="rId11" Type="http://schemas.openxmlformats.org/officeDocument/2006/relationships/tags" Target="../tags/tag43.xml" /><Relationship Id="rId12" Type="http://schemas.openxmlformats.org/officeDocument/2006/relationships/tags" Target="../tags/tag44.xml" /><Relationship Id="rId13" Type="http://schemas.openxmlformats.org/officeDocument/2006/relationships/tags" Target="../tags/tag45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36.xml" /><Relationship Id="rId4" Type="http://schemas.openxmlformats.org/officeDocument/2006/relationships/image" Target="../media/image3.png" /><Relationship Id="rId5" Type="http://schemas.openxmlformats.org/officeDocument/2006/relationships/tags" Target="../tags/tag37.xml" /><Relationship Id="rId6" Type="http://schemas.openxmlformats.org/officeDocument/2006/relationships/tags" Target="../tags/tag38.xml" /><Relationship Id="rId7" Type="http://schemas.openxmlformats.org/officeDocument/2006/relationships/tags" Target="../tags/tag39.xml" /><Relationship Id="rId8" Type="http://schemas.openxmlformats.org/officeDocument/2006/relationships/tags" Target="../tags/tag40.xml" /><Relationship Id="rId9" Type="http://schemas.openxmlformats.org/officeDocument/2006/relationships/tags" Target="../tags/tag4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.xml" /><Relationship Id="rId2" Type="http://schemas.openxmlformats.org/officeDocument/2006/relationships/image" Target="../media/image5.png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6.xml" /><Relationship Id="rId10" Type="http://schemas.openxmlformats.org/officeDocument/2006/relationships/tags" Target="../tags/tag63.xml" /><Relationship Id="rId11" Type="http://schemas.openxmlformats.org/officeDocument/2006/relationships/tags" Target="../tags/tag64.xml" /><Relationship Id="rId12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57.xml" /><Relationship Id="rId4" Type="http://schemas.openxmlformats.org/officeDocument/2006/relationships/image" Target="../media/image3.png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tags" Target="../tags/tag60.xml" /><Relationship Id="rId8" Type="http://schemas.openxmlformats.org/officeDocument/2006/relationships/tags" Target="../tags/tag61.xml" /><Relationship Id="rId9" Type="http://schemas.openxmlformats.org/officeDocument/2006/relationships/tags" Target="../tags/tag62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10" Type="http://schemas.openxmlformats.org/officeDocument/2006/relationships/tags" Target="../tags/tag72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66.xml" /><Relationship Id="rId4" Type="http://schemas.openxmlformats.org/officeDocument/2006/relationships/image" Target="../media/image3.png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tags" Target="../tags/tag69.xml" /><Relationship Id="rId8" Type="http://schemas.openxmlformats.org/officeDocument/2006/relationships/tags" Target="../tags/tag70.xml" /><Relationship Id="rId9" Type="http://schemas.openxmlformats.org/officeDocument/2006/relationships/tags" Target="../tags/tag7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3155" y="735096"/>
            <a:ext cx="5486400" cy="5387807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sz="quarter" idx="14" hasCustomPrompt="1"/>
            <p:custDataLst>
              <p:tags r:id="rId7"/>
            </p:custDataLst>
          </p:nvPr>
        </p:nvSpPr>
        <p:spPr>
          <a:xfrm>
            <a:off x="1038860" y="3632201"/>
            <a:ext cx="4826000" cy="37020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 idx="15" hasCustomPrompt="1"/>
            <p:custDataLst>
              <p:tags r:id="rId8"/>
            </p:custDataLst>
          </p:nvPr>
        </p:nvSpPr>
        <p:spPr>
          <a:xfrm>
            <a:off x="1038861" y="2236424"/>
            <a:ext cx="4825365" cy="1191307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48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cxnSp>
        <p:nvCxnSpPr>
          <p:cNvPr id="11" name="直接连接符 10"/>
          <p:cNvCxnSpPr/>
          <p:nvPr userDrawn="1">
            <p:custDataLst>
              <p:tags r:id="rId9"/>
            </p:custDataLst>
          </p:nvPr>
        </p:nvCxnSpPr>
        <p:spPr>
          <a:xfrm>
            <a:off x="1015365" y="4187190"/>
            <a:ext cx="476504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6" hasCustomPrompt="1"/>
            <p:custDataLst>
              <p:tags r:id="rId10"/>
            </p:custDataLst>
          </p:nvPr>
        </p:nvSpPr>
        <p:spPr>
          <a:xfrm>
            <a:off x="1015365" y="4371975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汇报人姓名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  <p:custDataLst>
              <p:tags r:id="rId11"/>
            </p:custDataLst>
          </p:nvPr>
        </p:nvSpPr>
        <p:spPr>
          <a:xfrm>
            <a:off x="1015364" y="4881332"/>
            <a:ext cx="1910715" cy="408934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汇报日期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idx="13" hasCustomPrompt="1"/>
            <p:custDataLst>
              <p:tags r:id="rId7"/>
            </p:custDataLst>
          </p:nvPr>
        </p:nvSpPr>
        <p:spPr>
          <a:xfrm>
            <a:off x="9777095" y="1239202"/>
            <a:ext cx="666895" cy="4380230"/>
          </a:xfrm>
          <a:noFill/>
        </p:spPr>
        <p:txBody>
          <a:bodyPr vert="eaVert" wrap="square" lIns="0" tIns="0" rIns="0" bIns="0" rtlCol="0" anchor="b" anchorCtr="0">
            <a:normAutofit/>
          </a:bodyPr>
          <a:lstStyle>
            <a:lvl1pPr marL="0" indent="0" algn="dist">
              <a:buNone/>
              <a:defRPr lang="zh-CN" altLang="en-US" spc="40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0" lvl="0"/>
            <a:r>
              <a:rPr lang="zh-CN" altLang="en-US"/>
              <a:t>单击此处编辑文本</a:t>
            </a:r>
          </a:p>
        </p:txBody>
      </p:sp>
      <p:cxnSp>
        <p:nvCxnSpPr>
          <p:cNvPr id="7" name="直接连接符 6"/>
          <p:cNvCxnSpPr/>
          <p:nvPr userDrawn="1">
            <p:custDataLst>
              <p:tags r:id="rId8"/>
            </p:custDataLst>
          </p:nvPr>
        </p:nvCxnSpPr>
        <p:spPr>
          <a:xfrm flipH="1">
            <a:off x="9573895" y="1239202"/>
            <a:ext cx="0" cy="43783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7"/>
          <p:cNvSpPr>
            <a:spLocks noGrp="1"/>
          </p:cNvSpPr>
          <p:nvPr>
            <p:ph type="title" idx="14" hasCustomPrompt="1"/>
            <p:custDataLst>
              <p:tags r:id="rId9"/>
            </p:custDataLst>
          </p:nvPr>
        </p:nvSpPr>
        <p:spPr>
          <a:xfrm>
            <a:off x="7966710" y="1238567"/>
            <a:ext cx="1403985" cy="4380230"/>
          </a:xfrm>
          <a:noFill/>
        </p:spPr>
        <p:txBody>
          <a:bodyPr vert="eaVert" wrap="square" lIns="0" tIns="0" rIns="0" bIns="0" rtlCol="0" anchor="t" anchorCtr="0">
            <a:normAutofit/>
          </a:bodyPr>
          <a:lstStyle>
            <a:lvl1pPr>
              <a:defRPr lang="zh-CN" altLang="en-US" sz="6600" b="0" spc="14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尚巍手书W" panose="00020600040101010101" pitchFamily="18" charset="-122"/>
                <a:cs typeface="+mn-cs"/>
              </a:defRPr>
            </a:lvl1pPr>
          </a:lstStyle>
          <a:p>
            <a:pPr marL="0" lvl="0"/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563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94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322060"/>
            <a:ext cx="720090" cy="53594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19520"/>
            <a:ext cx="720090" cy="5384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652770"/>
            <a:ext cx="1619885" cy="120523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7055"/>
            <a:ext cx="1619885" cy="1210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0"/>
            <a:ext cx="4064000" cy="199333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7861453" y="1769866"/>
            <a:ext cx="1498294" cy="3632812"/>
          </a:xfrm>
        </p:spPr>
        <p:txBody>
          <a:bodyPr vert="eaVert"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8" name="竖排文字占位符 7"/>
          <p:cNvSpPr>
            <a:spLocks noGrp="1"/>
          </p:cNvSpPr>
          <p:nvPr>
            <p:ph type="body" orient="vert" sz="quarter" idx="13" hasCustomPrompt="1"/>
            <p:custDataLst>
              <p:tags r:id="rId8"/>
            </p:custDataLst>
          </p:nvPr>
        </p:nvSpPr>
        <p:spPr>
          <a:xfrm>
            <a:off x="3021376" y="1769866"/>
            <a:ext cx="4692440" cy="3633176"/>
          </a:xfrm>
        </p:spPr>
        <p:txBody>
          <a:bodyPr vert="eaVert" anchor="t"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7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8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9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0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000"/>
            <a:ext cx="2069184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7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charset="-122"/>
                <a:ea typeface="微软雅黑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8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53828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5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55.xml" /><Relationship Id="rId21" Type="http://schemas.openxmlformats.org/officeDocument/2006/relationships/tags" Target="../tags/tag156.xml" /><Relationship Id="rId22" Type="http://schemas.openxmlformats.org/officeDocument/2006/relationships/tags" Target="../tags/tag157.xml" /><Relationship Id="rId23" Type="http://schemas.openxmlformats.org/officeDocument/2006/relationships/tags" Target="../tags/tag158.xml" /><Relationship Id="rId24" Type="http://schemas.openxmlformats.org/officeDocument/2006/relationships/tags" Target="../tags/tag159.xml" /><Relationship Id="rId25" Type="http://schemas.openxmlformats.org/officeDocument/2006/relationships/tags" Target="../tags/tag160.xml" /><Relationship Id="rId26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9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汉仪尚巍手书W" panose="00020600040101010101" pitchFamily="18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8.xml" /><Relationship Id="rId3" Type="http://schemas.openxmlformats.org/officeDocument/2006/relationships/tags" Target="../tags/tag209.xml" /><Relationship Id="rId4" Type="http://schemas.openxmlformats.org/officeDocument/2006/relationships/tags" Target="../tags/tag210.xml" /><Relationship Id="rId5" Type="http://schemas.openxmlformats.org/officeDocument/2006/relationships/tags" Target="../tags/tag21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20.xml" /><Relationship Id="rId3" Type="http://schemas.openxmlformats.org/officeDocument/2006/relationships/tags" Target="../tags/tag221.xml" /><Relationship Id="rId4" Type="http://schemas.openxmlformats.org/officeDocument/2006/relationships/tags" Target="../tags/tag222.xml" /><Relationship Id="rId5" Type="http://schemas.openxmlformats.org/officeDocument/2006/relationships/tags" Target="../tags/tag22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7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51.xml" /><Relationship Id="rId3" Type="http://schemas.openxmlformats.org/officeDocument/2006/relationships/tags" Target="../tags/tag252.xml" /><Relationship Id="rId4" Type="http://schemas.openxmlformats.org/officeDocument/2006/relationships/tags" Target="../tags/tag253.xml" /><Relationship Id="rId5" Type="http://schemas.openxmlformats.org/officeDocument/2006/relationships/tags" Target="../tags/tag254.xml" /><Relationship Id="rId6" Type="http://schemas.openxmlformats.org/officeDocument/2006/relationships/tags" Target="../tags/tag255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56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63.xml" /><Relationship Id="rId3" Type="http://schemas.openxmlformats.org/officeDocument/2006/relationships/tags" Target="../tags/tag264.xml" /><Relationship Id="rId4" Type="http://schemas.openxmlformats.org/officeDocument/2006/relationships/tags" Target="../tags/tag265.xml" /><Relationship Id="rId5" Type="http://schemas.openxmlformats.org/officeDocument/2006/relationships/tags" Target="../tags/tag26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0.xml" /><Relationship Id="rId3" Type="http://schemas.openxmlformats.org/officeDocument/2006/relationships/tags" Target="../tags/tag271.xml" /><Relationship Id="rId4" Type="http://schemas.openxmlformats.org/officeDocument/2006/relationships/tags" Target="../tags/tag27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3.xml" /><Relationship Id="rId3" Type="http://schemas.openxmlformats.org/officeDocument/2006/relationships/tags" Target="../tags/tag274.xml" /><Relationship Id="rId4" Type="http://schemas.openxmlformats.org/officeDocument/2006/relationships/tags" Target="../tags/tag27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tags" Target="../tags/tag28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1.xml" /><Relationship Id="rId3" Type="http://schemas.openxmlformats.org/officeDocument/2006/relationships/tags" Target="../tags/tag182.xml" /><Relationship Id="rId4" Type="http://schemas.openxmlformats.org/officeDocument/2006/relationships/tags" Target="../tags/tag18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82.xml" /><Relationship Id="rId3" Type="http://schemas.openxmlformats.org/officeDocument/2006/relationships/tags" Target="../tags/tag283.xml" /><Relationship Id="rId4" Type="http://schemas.openxmlformats.org/officeDocument/2006/relationships/tags" Target="../tags/tag28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image" Target="../media/image8.png" /><Relationship Id="rId6" Type="http://schemas.openxmlformats.org/officeDocument/2006/relationships/tags" Target="../tags/tag288.xml" /><Relationship Id="rId7" Type="http://schemas.openxmlformats.org/officeDocument/2006/relationships/tags" Target="../tags/tag2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image" Target="../media/image7.png" /><Relationship Id="rId5" Type="http://schemas.openxmlformats.org/officeDocument/2006/relationships/tags" Target="../tags/tag195.xml" /><Relationship Id="rId6" Type="http://schemas.openxmlformats.org/officeDocument/2006/relationships/tags" Target="../tags/tag19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7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sz="quarter" idx="14"/>
            <p:custDataLst>
              <p:tags r:id="rId4"/>
            </p:custDataLst>
          </p:nvPr>
        </p:nvSpPr>
        <p:spPr>
          <a:xfrm>
            <a:off x="1318260" y="3355340"/>
            <a:ext cx="6275705" cy="734695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第四讲  高频词分类解读</a:t>
            </a:r>
          </a:p>
        </p:txBody>
      </p:sp>
      <p:sp>
        <p:nvSpPr>
          <p:cNvPr id="6" name="标题 5"/>
          <p:cNvSpPr>
            <a:spLocks noGrp="1"/>
          </p:cNvSpPr>
          <p:nvPr>
            <p:ph type="ctrTitle" idx="15"/>
            <p:custDataLst>
              <p:tags r:id="rId5"/>
            </p:custDataLst>
          </p:nvPr>
        </p:nvSpPr>
        <p:spPr>
          <a:xfrm>
            <a:off x="1318260" y="1945640"/>
            <a:ext cx="5942330" cy="1191260"/>
          </a:xfrm>
        </p:spPr>
        <p:txBody>
          <a:bodyPr>
            <a:normAutofit fontScale="90000"/>
          </a:bodyPr>
          <a:lstStyle/>
          <a:p>
            <a:r>
              <a:rPr lang="zh-CN" altLang="en-US" sz="5335" b="1"/>
              <a:t>文言文阅读十一讲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>
          <a:xfrm>
            <a:off x="7260590" y="4930775"/>
            <a:ext cx="806450" cy="408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张海山</a:t>
            </a:r>
          </a:p>
        </p:txBody>
      </p:sp>
      <p:sp>
        <p:nvSpPr>
          <p:cNvPr id="12" name="文本占位符 1"/>
          <p:cNvSpPr txBox="1"/>
          <p:nvPr>
            <p:custDataLst>
              <p:tags r:id="rId7"/>
            </p:custDataLst>
          </p:nvPr>
        </p:nvSpPr>
        <p:spPr>
          <a:xfrm>
            <a:off x="273685" y="244394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 fontScale="90000" lnSpcReduction="10000"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lang="zh-CN" altLang="en-US" sz="4400" b="1" u="none" strike="noStrike" kern="1200" cap="none" spc="200" normalizeH="0" baseline="0">
                <a:solidFill>
                  <a:schemeClr val="accent1"/>
                </a:solidFill>
                <a:uFillTx/>
                <a:latin typeface="Arial" pitchFamily="34" charset="0"/>
                <a:ea typeface="隶书" panose="02010509060101010101" pitchFamily="49" charset="-122"/>
                <a:cs typeface="Arial" pitchFamily="34" charset="0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/>
              <a:t>2021</a:t>
            </a:r>
            <a:endParaRPr lang="en-US"/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3</a:t>
            </a:r>
            <a:r>
              <a:rPr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、表提升官职的词语。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68145" y="1095375"/>
            <a:ext cx="897509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升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：升官。</a:t>
            </a:r>
            <a:r>
              <a:rPr lang="zh-CN" altLang="en-US" sz="4000">
                <a:latin typeface="宋体" pitchFamily="2" charset="-122"/>
                <a:sym typeface="+mn-ea"/>
              </a:rPr>
              <a:t>升（鲁）台都事。 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元史</a:t>
            </a:r>
            <a:r>
              <a:rPr lang="zh-CN" altLang="en-US" sz="4000">
                <a:latin typeface="Calibri"/>
                <a:sym typeface="+mn-ea"/>
              </a:rPr>
              <a:t>·</a:t>
            </a:r>
            <a:r>
              <a:rPr lang="zh-CN" altLang="en-US" sz="4000">
                <a:latin typeface="宋体" pitchFamily="2" charset="-122"/>
                <a:sym typeface="+mn-ea"/>
              </a:rPr>
              <a:t>贾鲁传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擢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：在原官上提拔。</a:t>
            </a:r>
            <a:r>
              <a:rPr lang="zh-CN" altLang="en-US" sz="4000">
                <a:latin typeface="宋体" pitchFamily="2" charset="-122"/>
                <a:sym typeface="+mn-ea"/>
              </a:rPr>
              <a:t>擢为后将军。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汉书</a:t>
            </a:r>
            <a:r>
              <a:rPr lang="zh-CN" altLang="en-US" sz="4000">
                <a:latin typeface="Calibri"/>
                <a:sym typeface="+mn-ea"/>
              </a:rPr>
              <a:t>·</a:t>
            </a:r>
            <a:r>
              <a:rPr lang="zh-CN" altLang="en-US" sz="4000">
                <a:latin typeface="宋体" pitchFamily="2" charset="-122"/>
                <a:sym typeface="+mn-ea"/>
              </a:rPr>
              <a:t>赵充国传</a:t>
            </a:r>
            <a:r>
              <a:rPr lang="en-US" altLang="zh-CN" sz="4000">
                <a:latin typeface="宋体" pitchFamily="2" charset="-122"/>
                <a:sym typeface="+mn-ea"/>
              </a:rPr>
              <a:t>》 </a:t>
            </a:r>
            <a:r>
              <a:rPr lang="zh-CN" altLang="en-US" sz="4000">
                <a:solidFill>
                  <a:srgbClr val="FF0000"/>
                </a:solidFill>
                <a:sym typeface="宋体" pitchFamily="2" charset="-122"/>
              </a:rPr>
              <a:t>超擢</a:t>
            </a:r>
            <a:r>
              <a:rPr lang="en-US" altLang="zh-CN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: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越级破格提升。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拔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：提升本来没有官职的人。</a:t>
            </a:r>
            <a:r>
              <a:rPr lang="zh-CN" altLang="en-US" sz="4000">
                <a:latin typeface="宋体" pitchFamily="2" charset="-122"/>
                <a:sym typeface="+mn-ea"/>
              </a:rPr>
              <a:t>山涛作冀州，甄拔三十余人。李白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与韩荆州书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endParaRPr lang="en-US" altLang="zh-CN" sz="4000"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迁</a:t>
            </a:r>
            <a:r>
              <a:rPr lang="zh-CN" altLang="en-US" sz="4000">
                <a:latin typeface="宋体" pitchFamily="2" charset="-122"/>
                <a:sym typeface="+mn-ea"/>
              </a:rPr>
              <a:t>：一般指提升。　　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陟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：提升，进用。</a:t>
            </a:r>
            <a:r>
              <a:rPr lang="zh-CN" altLang="en-US" sz="4000">
                <a:latin typeface="宋体" pitchFamily="2" charset="-122"/>
                <a:sym typeface="+mn-ea"/>
              </a:rPr>
              <a:t>陟罚臧否，不宜异同。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出师表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4</a:t>
            </a:r>
            <a:r>
              <a:rPr sz="5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、表降低官职的词语。</a:t>
            </a:r>
            <a:endParaRPr lang="zh-CN" altLang="en-US" sz="5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44980" y="1675130"/>
            <a:ext cx="10251440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buNone/>
            </a:pPr>
            <a:br>
              <a:rPr lang="zh-CN" altLang="en-US" b="1">
                <a:latin typeface="黑体" pitchFamily="49" charset="-122"/>
                <a:ea typeface="黑体" pitchFamily="49" charset="-122"/>
                <a:sym typeface="+mn-ea"/>
              </a:rPr>
            </a:b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谪</a:t>
            </a:r>
            <a:r>
              <a:rPr lang="zh-CN" altLang="en-US" sz="4400">
                <a:solidFill>
                  <a:srgbClr val="0000FF"/>
                </a:solidFill>
                <a:sym typeface="+mn-ea"/>
              </a:rPr>
              <a:t>：因罪被降职或流放。</a:t>
            </a:r>
            <a:r>
              <a:rPr lang="zh-CN" altLang="en-US" sz="4400">
                <a:sym typeface="+mn-ea"/>
              </a:rPr>
              <a:t>滕子京谪守巴陵郡。《岳阳楼记》</a:t>
            </a:r>
            <a:br>
              <a:rPr lang="zh-CN" altLang="en-US" sz="4400">
                <a:sym typeface="+mn-ea"/>
              </a:rPr>
            </a:b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贬</a:t>
            </a:r>
            <a:r>
              <a:rPr lang="zh-CN" altLang="en-US" sz="4400">
                <a:solidFill>
                  <a:srgbClr val="0000FF"/>
                </a:solidFill>
                <a:sym typeface="+mn-ea"/>
              </a:rPr>
              <a:t>：降职并外放，与“谪”相近</a:t>
            </a:r>
            <a:r>
              <a:rPr lang="zh-CN" altLang="en-US" sz="4400">
                <a:sym typeface="+mn-ea"/>
              </a:rPr>
              <a:t>。贬连州刺史。《刘禹锡传》               </a:t>
            </a:r>
            <a:br>
              <a:rPr lang="zh-CN" altLang="en-US" sz="4400">
                <a:sym typeface="+mn-ea"/>
              </a:rPr>
            </a:b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左迁、左除</a:t>
            </a:r>
            <a:r>
              <a:rPr lang="zh-CN" altLang="en-US" sz="4400">
                <a:solidFill>
                  <a:srgbClr val="0000FF"/>
                </a:solidFill>
                <a:sym typeface="+mn-ea"/>
              </a:rPr>
              <a:t>：贬官、降职。</a:t>
            </a:r>
            <a:r>
              <a:rPr lang="zh-CN" altLang="en-US" sz="4400">
                <a:sym typeface="+mn-ea"/>
              </a:rPr>
              <a:t>《琵琶行》：</a:t>
            </a:r>
            <a:r>
              <a:rPr lang="en-US" altLang="zh-CN" sz="4400">
                <a:sym typeface="+mn-ea"/>
              </a:rPr>
              <a:t>“</a:t>
            </a:r>
            <a:r>
              <a:rPr lang="zh-CN" altLang="en-US" sz="4400">
                <a:sym typeface="+mn-ea"/>
              </a:rPr>
              <a:t>予左迁九江郡司马。</a:t>
            </a:r>
            <a:r>
              <a:rPr lang="en-US" altLang="zh-CN" sz="4400">
                <a:sym typeface="+mn-ea"/>
              </a:rPr>
              <a:t>”</a:t>
            </a:r>
            <a:endParaRPr lang="zh-CN" altLang="en-US" sz="44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5</a:t>
            </a:r>
            <a:r>
              <a:rPr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、表调动官职的词语。</a:t>
            </a:r>
            <a:endParaRPr lang="zh-CN" altLang="en-US" sz="4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99235" y="991235"/>
            <a:ext cx="10566400" cy="5144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ts val="3940"/>
              </a:lnSpc>
              <a:spcBef>
                <a:spcPct val="0"/>
              </a:spcBef>
              <a:buNone/>
            </a:pP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转、调、徙</a:t>
            </a:r>
            <a:r>
              <a:rPr lang="zh-CN" altLang="en-US" sz="4000">
                <a:solidFill>
                  <a:srgbClr val="2815B1"/>
                </a:solidFill>
                <a:latin typeface="宋体" pitchFamily="2" charset="-122"/>
                <a:sym typeface="+mn-ea"/>
              </a:rPr>
              <a:t>：调动官职。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张衡传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r>
              <a:rPr lang="zh-CN" altLang="en-US" sz="4000">
                <a:latin typeface="宋体" pitchFamily="2" charset="-122"/>
                <a:sym typeface="+mn-ea"/>
              </a:rPr>
              <a:t>：“再转复为太史令，衡不慕当世，所居之官辄积年不徙。”</a:t>
            </a:r>
            <a:br>
              <a:rPr lang="zh-CN" altLang="en-US" sz="4000">
                <a:latin typeface="宋体" pitchFamily="2" charset="-122"/>
                <a:sym typeface="+mn-ea"/>
              </a:rPr>
            </a:br>
            <a:r>
              <a:rPr lang="zh-CN" altLang="en-US" sz="4000">
                <a:latin typeface="宋体" pitchFamily="2" charset="-122"/>
                <a:sym typeface="+mn-ea"/>
              </a:rPr>
              <a:t>   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 补</a:t>
            </a:r>
            <a:r>
              <a:rPr lang="zh-CN" altLang="en-US" sz="4000">
                <a:solidFill>
                  <a:srgbClr val="2815B1"/>
                </a:solidFill>
                <a:latin typeface="宋体" pitchFamily="2" charset="-122"/>
                <a:sym typeface="+mn-ea"/>
              </a:rPr>
              <a:t>：补充空缺官职。</a:t>
            </a:r>
            <a:r>
              <a:rPr lang="zh-CN" altLang="en-US" sz="4000">
                <a:latin typeface="宋体" pitchFamily="2" charset="-122"/>
                <a:sym typeface="+mn-ea"/>
              </a:rPr>
              <a:t>太守察王尊廉，补辽西盐官长。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汉书</a:t>
            </a:r>
            <a:r>
              <a:rPr lang="zh-CN" altLang="en-US" sz="4000">
                <a:latin typeface="Calibri"/>
                <a:sym typeface="+mn-ea"/>
              </a:rPr>
              <a:t>·</a:t>
            </a:r>
            <a:r>
              <a:rPr lang="zh-CN" altLang="en-US" sz="4000">
                <a:latin typeface="宋体" pitchFamily="2" charset="-122"/>
                <a:sym typeface="+mn-ea"/>
              </a:rPr>
              <a:t>王尊传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latin typeface="宋体" pitchFamily="2" charset="-122"/>
                <a:sym typeface="+mn-ea"/>
              </a:rPr>
              <a:t>　　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改</a:t>
            </a:r>
            <a:r>
              <a:rPr lang="zh-CN" altLang="en-US" sz="4000">
                <a:solidFill>
                  <a:srgbClr val="2815B1"/>
                </a:solidFill>
                <a:latin typeface="宋体" pitchFamily="2" charset="-122"/>
                <a:sym typeface="+mn-ea"/>
              </a:rPr>
              <a:t>：改任官职。</a:t>
            </a:r>
            <a:r>
              <a:rPr lang="zh-CN" altLang="en-US" sz="4000">
                <a:latin typeface="宋体" pitchFamily="2" charset="-122"/>
                <a:sym typeface="+mn-ea"/>
              </a:rPr>
              <a:t>改刑部详覆官。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宋史</a:t>
            </a:r>
            <a:r>
              <a:rPr lang="zh-CN" altLang="en-US" sz="4000">
                <a:latin typeface="Calibri"/>
                <a:sym typeface="+mn-ea"/>
              </a:rPr>
              <a:t>·</a:t>
            </a:r>
            <a:r>
              <a:rPr lang="zh-CN" altLang="en-US" sz="4000">
                <a:latin typeface="宋体" pitchFamily="2" charset="-122"/>
                <a:sym typeface="+mn-ea"/>
              </a:rPr>
              <a:t>王济传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latin typeface="宋体" pitchFamily="2" charset="-122"/>
                <a:sym typeface="+mn-ea"/>
              </a:rPr>
              <a:t>　　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出</a:t>
            </a:r>
            <a:r>
              <a:rPr lang="zh-CN" altLang="en-US" sz="4000">
                <a:solidFill>
                  <a:srgbClr val="2815B1"/>
                </a:solidFill>
                <a:latin typeface="宋体" pitchFamily="2" charset="-122"/>
                <a:sym typeface="+mn-ea"/>
              </a:rPr>
              <a:t>：京官外调。</a:t>
            </a:r>
            <a:r>
              <a:rPr lang="zh-CN" altLang="en-US" sz="4000">
                <a:latin typeface="宋体" pitchFamily="2" charset="-122"/>
                <a:sym typeface="+mn-ea"/>
              </a:rPr>
              <a:t>出为河间相，时国王骄奢。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张衡传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endParaRPr lang="en-US" altLang="zh-CN" sz="4000">
              <a:latin typeface="宋体" pitchFamily="2" charset="-122"/>
            </a:endParaRPr>
          </a:p>
          <a:p>
            <a:pPr marL="0" indent="0" eaLnBrk="1" hangingPunct="1">
              <a:lnSpc>
                <a:spcPts val="3940"/>
              </a:lnSpc>
              <a:spcBef>
                <a:spcPct val="0"/>
              </a:spcBef>
              <a:buNone/>
            </a:pPr>
            <a:r>
              <a:rPr lang="en-US" altLang="zh-CN" sz="4000">
                <a:latin typeface="宋体" pitchFamily="2" charset="-122"/>
                <a:sym typeface="+mn-ea"/>
              </a:rPr>
              <a:t>    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入</a:t>
            </a:r>
            <a:r>
              <a:rPr lang="zh-CN" altLang="en-US" sz="4000">
                <a:latin typeface="宋体" pitchFamily="2" charset="-122"/>
                <a:sym typeface="+mn-ea"/>
              </a:rPr>
              <a:t>：地方官调任京官。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6</a:t>
            </a:r>
            <a:r>
              <a:rPr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、表罢免官职的词语。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30350" y="1578610"/>
            <a:ext cx="10373995" cy="4399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罢：免去，解除官职。</a:t>
            </a:r>
            <a:r>
              <a:rPr lang="zh-CN" altLang="en-US" sz="4000">
                <a:latin typeface="宋体" pitchFamily="2" charset="-122"/>
                <a:sym typeface="+mn-ea"/>
              </a:rPr>
              <a:t>窦太后大怒，乃罢逐赵绾、王臧等。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魏其武安侯列传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黜：废掉官职。</a:t>
            </a:r>
            <a:r>
              <a:rPr lang="zh-CN" altLang="en-US" sz="4000">
                <a:latin typeface="宋体" pitchFamily="2" charset="-122"/>
                <a:sym typeface="+mn-ea"/>
              </a:rPr>
              <a:t>有罪得以黜，有能得以赏。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封建论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免：罢免。</a:t>
            </a:r>
            <a:r>
              <a:rPr lang="zh-CN" altLang="en-US" sz="4000">
                <a:latin typeface="宋体" pitchFamily="2" charset="-122"/>
                <a:sym typeface="+mn-ea"/>
              </a:rPr>
              <a:t>免官削爵。《汉书</a:t>
            </a:r>
            <a:r>
              <a:rPr lang="zh-CN" altLang="en-US" sz="4000">
                <a:latin typeface="Calibri"/>
                <a:sym typeface="+mn-ea"/>
              </a:rPr>
              <a:t>·</a:t>
            </a:r>
            <a:r>
              <a:rPr lang="zh-CN" altLang="en-US" sz="4000">
                <a:latin typeface="宋体" pitchFamily="2" charset="-122"/>
                <a:sym typeface="+mn-ea"/>
              </a:rPr>
              <a:t>贡禹传》</a:t>
            </a:r>
            <a:br>
              <a:rPr lang="en-US" altLang="zh-CN" sz="4000">
                <a:latin typeface="宋体" pitchFamily="2" charset="-122"/>
                <a:sym typeface="+mn-ea"/>
              </a:rPr>
            </a:b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+mn-ea"/>
              </a:rPr>
              <a:t>夺：削除</a:t>
            </a:r>
            <a:r>
              <a:rPr lang="zh-CN" altLang="en-US" sz="4000">
                <a:latin typeface="宋体" pitchFamily="2" charset="-122"/>
                <a:sym typeface="+mn-ea"/>
              </a:rPr>
              <a:t>：使者遂逮守，胁服夺其官。</a:t>
            </a:r>
            <a:r>
              <a:rPr lang="en-US" altLang="zh-CN" sz="4000">
                <a:latin typeface="宋体" pitchFamily="2" charset="-122"/>
                <a:sym typeface="+mn-ea"/>
              </a:rPr>
              <a:t>《</a:t>
            </a:r>
            <a:r>
              <a:rPr lang="zh-CN" altLang="en-US" sz="4000">
                <a:latin typeface="宋体" pitchFamily="2" charset="-122"/>
                <a:sym typeface="+mn-ea"/>
              </a:rPr>
              <a:t>书博鸡者事</a:t>
            </a:r>
            <a:r>
              <a:rPr lang="en-US" altLang="zh-CN" sz="4000">
                <a:latin typeface="宋体" pitchFamily="2" charset="-122"/>
                <a:sym typeface="+mn-ea"/>
              </a:rPr>
              <a:t>》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7</a:t>
            </a:r>
            <a:r>
              <a:rPr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、表兼代官职的词语。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499235" y="972185"/>
            <a:ext cx="10602595" cy="4528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ts val="432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兼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sym typeface="+mn-ea"/>
              </a:rPr>
              <a:t>：同时掌管，兼任</a:t>
            </a:r>
            <a:r>
              <a:rPr lang="zh-CN" altLang="en-US" sz="3600">
                <a:latin typeface="宋体" pitchFamily="2" charset="-122"/>
                <a:sym typeface="+mn-ea"/>
              </a:rPr>
              <a:t>。余除右丞相兼枢密使。 </a:t>
            </a:r>
            <a:r>
              <a:rPr lang="en-US" altLang="zh-CN" sz="3600">
                <a:latin typeface="宋体" pitchFamily="2" charset="-122"/>
                <a:sym typeface="+mn-ea"/>
              </a:rPr>
              <a:t>《〈</a:t>
            </a:r>
            <a:r>
              <a:rPr lang="zh-CN" altLang="en-US" sz="3600">
                <a:latin typeface="宋体" pitchFamily="2" charset="-122"/>
                <a:sym typeface="+mn-ea"/>
              </a:rPr>
              <a:t>指南录</a:t>
            </a:r>
            <a:r>
              <a:rPr lang="en-US" altLang="zh-CN" sz="3600">
                <a:latin typeface="宋体" pitchFamily="2" charset="-122"/>
                <a:sym typeface="+mn-ea"/>
              </a:rPr>
              <a:t>〉</a:t>
            </a:r>
            <a:r>
              <a:rPr lang="zh-CN" altLang="en-US" sz="3600">
                <a:latin typeface="宋体" pitchFamily="2" charset="-122"/>
                <a:sym typeface="+mn-ea"/>
              </a:rPr>
              <a:t>后序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br>
              <a:rPr lang="en-US" altLang="zh-CN" sz="3600">
                <a:latin typeface="宋体" pitchFamily="2" charset="-122"/>
                <a:sym typeface="+mn-ea"/>
              </a:rPr>
            </a:b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领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sym typeface="+mn-ea"/>
              </a:rPr>
              <a:t>：兼任。</a:t>
            </a:r>
            <a:r>
              <a:rPr lang="zh-CN" altLang="en-US" sz="3600">
                <a:latin typeface="宋体" pitchFamily="2" charset="-122"/>
                <a:sym typeface="+mn-ea"/>
              </a:rPr>
              <a:t>又领扬州刺史。《晋书</a:t>
            </a:r>
            <a:r>
              <a:rPr lang="zh-CN" altLang="en-US" sz="3600">
                <a:latin typeface="Calibri"/>
                <a:sym typeface="+mn-ea"/>
              </a:rPr>
              <a:t>·</a:t>
            </a:r>
            <a:r>
              <a:rPr lang="zh-CN" altLang="en-US" sz="3600">
                <a:latin typeface="宋体" pitchFamily="2" charset="-122"/>
                <a:sym typeface="+mn-ea"/>
              </a:rPr>
              <a:t>谢安传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br>
              <a:rPr lang="en-US" altLang="zh-CN" sz="3600">
                <a:latin typeface="宋体" pitchFamily="2" charset="-122"/>
                <a:sym typeface="+mn-ea"/>
              </a:rPr>
            </a:b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署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sym typeface="+mn-ea"/>
              </a:rPr>
              <a:t>：代理、暂任。</a:t>
            </a:r>
            <a:r>
              <a:rPr lang="zh-CN" altLang="en-US" sz="3600">
                <a:latin typeface="宋体" pitchFamily="2" charset="-122"/>
                <a:sym typeface="+mn-ea"/>
              </a:rPr>
              <a:t>太守奇之，署守属监狱。</a:t>
            </a:r>
            <a:r>
              <a:rPr lang="en-US" altLang="zh-CN" sz="3600">
                <a:latin typeface="宋体" pitchFamily="2" charset="-122"/>
                <a:sym typeface="+mn-ea"/>
              </a:rPr>
              <a:t>《</a:t>
            </a:r>
            <a:r>
              <a:rPr lang="zh-CN" altLang="en-US" sz="3600">
                <a:latin typeface="宋体" pitchFamily="2" charset="-122"/>
                <a:sym typeface="+mn-ea"/>
              </a:rPr>
              <a:t>汉书</a:t>
            </a:r>
            <a:r>
              <a:rPr lang="zh-CN" altLang="en-US" sz="3600">
                <a:latin typeface="Calibri"/>
                <a:sym typeface="+mn-ea"/>
              </a:rPr>
              <a:t>·</a:t>
            </a:r>
            <a:r>
              <a:rPr lang="zh-CN" altLang="en-US" sz="3600">
                <a:latin typeface="宋体" pitchFamily="2" charset="-122"/>
                <a:sym typeface="+mn-ea"/>
              </a:rPr>
              <a:t>王尊传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br>
              <a:rPr lang="en-US" altLang="zh-CN" sz="3600">
                <a:latin typeface="宋体" pitchFamily="2" charset="-122"/>
                <a:sym typeface="+mn-ea"/>
              </a:rPr>
            </a:b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权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sym typeface="+mn-ea"/>
              </a:rPr>
              <a:t>：暂代官职。</a:t>
            </a:r>
            <a:r>
              <a:rPr lang="zh-CN" altLang="en-US" sz="3600">
                <a:latin typeface="宋体" pitchFamily="2" charset="-122"/>
                <a:sym typeface="+mn-ea"/>
              </a:rPr>
              <a:t>时韩愈吏部权京兆。</a:t>
            </a:r>
            <a:r>
              <a:rPr lang="en-US" altLang="zh-CN" sz="3600">
                <a:latin typeface="宋体" pitchFamily="2" charset="-122"/>
                <a:sym typeface="+mn-ea"/>
              </a:rPr>
              <a:t>《</a:t>
            </a:r>
            <a:r>
              <a:rPr lang="zh-CN" altLang="en-US" sz="3600">
                <a:latin typeface="宋体" pitchFamily="2" charset="-122"/>
                <a:sym typeface="+mn-ea"/>
              </a:rPr>
              <a:t>刘公嘉话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endParaRPr lang="en-US" altLang="zh-CN" sz="3600">
              <a:latin typeface="宋体" pitchFamily="2" charset="-122"/>
            </a:endParaRPr>
          </a:p>
          <a:p>
            <a:pPr marL="0" indent="0" eaLnBrk="1" hangingPunct="1">
              <a:lnSpc>
                <a:spcPts val="432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假</a:t>
            </a:r>
            <a:r>
              <a:rPr lang="zh-CN" altLang="en-US" sz="3600"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solidFill>
                  <a:srgbClr val="FF0000"/>
                </a:solidFill>
                <a:latin typeface="宋体" pitchFamily="2" charset="-122"/>
                <a:sym typeface="+mn-ea"/>
              </a:rPr>
              <a:t>临时的，代理的</a:t>
            </a:r>
            <a:r>
              <a:rPr lang="zh-CN" altLang="en-US" sz="3600">
                <a:latin typeface="宋体" pitchFamily="2" charset="-122"/>
                <a:sym typeface="+mn-ea"/>
              </a:rPr>
              <a:t>。武与副中郎将张胜及假吏常惠等募士斥侯百余人俱。《苏武传》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8</a:t>
            </a:r>
            <a:r>
              <a:rPr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、辞去官职的词语</a:t>
            </a:r>
            <a:endParaRPr lang="zh-CN" altLang="en-US" sz="44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15465" y="1335405"/>
            <a:ext cx="10262235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乞骸骨</a:t>
            </a:r>
            <a:r>
              <a:rPr lang="zh-CN" altLang="en-US" sz="4400">
                <a:solidFill>
                  <a:schemeClr val="tx2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4400">
                <a:latin typeface="宋体" pitchFamily="2" charset="-122"/>
                <a:sym typeface="+mn-ea"/>
              </a:rPr>
              <a:t>年老了请求辞职退休。</a:t>
            </a:r>
            <a:endParaRPr lang="zh-CN" altLang="en-US" sz="4400"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致仕</a:t>
            </a:r>
            <a:r>
              <a:rPr lang="zh-CN" altLang="en-US" sz="4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：官员退休或辞官归家。</a:t>
            </a:r>
            <a:endParaRPr lang="zh-CN" altLang="en-US" sz="4400">
              <a:solidFill>
                <a:schemeClr val="tx2"/>
              </a:solidFill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解褐</a:t>
            </a:r>
            <a:r>
              <a:rPr lang="zh-CN" altLang="en-US" sz="4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：脱出布衣，担任官职</a:t>
            </a:r>
            <a:endParaRPr lang="zh-CN" altLang="en-US" sz="4400">
              <a:solidFill>
                <a:schemeClr val="tx2"/>
              </a:solidFill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引疾、移病</a:t>
            </a:r>
            <a:r>
              <a:rPr lang="zh-CN" altLang="en-US" sz="4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：称病辞职</a:t>
            </a:r>
            <a:endParaRPr lang="zh-CN" altLang="en-US" sz="4400">
              <a:solidFill>
                <a:schemeClr val="tx2"/>
              </a:solidFill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秩满</a:t>
            </a:r>
            <a:r>
              <a:rPr lang="zh-CN" altLang="en-US" sz="4400">
                <a:solidFill>
                  <a:srgbClr val="FF0066"/>
                </a:solidFill>
                <a:latin typeface="宋体" pitchFamily="2" charset="-122"/>
                <a:sym typeface="宋体" pitchFamily="2" charset="-122"/>
              </a:rPr>
              <a:t>：</a:t>
            </a:r>
            <a:r>
              <a:rPr lang="zh-CN" altLang="en-US" sz="4400">
                <a:solidFill>
                  <a:srgbClr val="000000"/>
                </a:solidFill>
                <a:latin typeface="宋体" pitchFamily="2" charset="-122"/>
                <a:sym typeface="宋体" pitchFamily="2" charset="-122"/>
              </a:rPr>
              <a:t>服官任满。</a:t>
            </a: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解官</a:t>
            </a:r>
            <a:r>
              <a:rPr lang="zh-CN" altLang="en-US" sz="4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：辞去官职。</a:t>
            </a:r>
            <a:endParaRPr lang="zh-CN" altLang="en-US" sz="44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9</a:t>
            </a:r>
            <a:r>
              <a:rPr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、其他</a:t>
            </a:r>
            <a:endParaRPr lang="zh-CN" altLang="en-US" sz="44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90065" y="1077595"/>
            <a:ext cx="10275570" cy="42208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解褐</a:t>
            </a:r>
            <a:r>
              <a:rPr lang="zh-CN" altLang="en-US" sz="3600">
                <a:solidFill>
                  <a:schemeClr val="tx2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脱出布衣，担任官职。</a:t>
            </a:r>
            <a:endParaRPr lang="zh-CN" altLang="en-US" sz="3600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下车</a:t>
            </a:r>
            <a:r>
              <a:rPr lang="zh-CN" altLang="en-US" sz="3600">
                <a:latin typeface="宋体" pitchFamily="2" charset="-122"/>
                <a:sym typeface="宋体" pitchFamily="2" charset="-122"/>
              </a:rPr>
              <a:t>：官吏刚到任。</a:t>
            </a:r>
            <a:endParaRPr lang="zh-CN" altLang="en-US" sz="3600"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视事</a:t>
            </a:r>
            <a:r>
              <a:rPr lang="zh-CN" altLang="en-US" sz="3600">
                <a:latin typeface="宋体" pitchFamily="2" charset="-122"/>
                <a:sym typeface="宋体" pitchFamily="2" charset="-122"/>
              </a:rPr>
              <a:t>：任职。</a:t>
            </a:r>
            <a:endParaRPr lang="zh-CN" altLang="en-US" sz="3600">
              <a:latin typeface="宋体" pitchFamily="2" charset="-122"/>
            </a:endParaRPr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起复</a:t>
            </a:r>
            <a:r>
              <a:rPr lang="zh-CN" altLang="en-US" sz="3600">
                <a:latin typeface="宋体" pitchFamily="2" charset="-122"/>
                <a:sym typeface="宋体" pitchFamily="2" charset="-122"/>
              </a:rPr>
              <a:t>：古代官员守丧未满期而重新起用，或降职革职后重被起用。</a:t>
            </a:r>
            <a:endParaRPr lang="zh-CN" altLang="en-US" sz="3600"/>
          </a:p>
          <a:p>
            <a:pPr marL="0" indent="0">
              <a:lnSpc>
                <a:spcPts val="46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赠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sym typeface="+mn-ea"/>
              </a:rPr>
              <a:t>：死后追封爵位。步夫人卒，追赠皇后。《三国志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•吴书</a:t>
            </a:r>
            <a:r>
              <a:rPr lang="zh-CN" altLang="en-US" sz="36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宋体" pitchFamily="2" charset="-122"/>
              </a:rPr>
              <a:t>•吴主传》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6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三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6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与人物评价相关的常用词语</a:t>
            </a:r>
            <a:endParaRPr lang="zh-CN" altLang="en-US" sz="36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56080" y="885190"/>
            <a:ext cx="10372725" cy="5996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表示人物个性的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耿、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厚、矜、耿介、刚毅、周密、宽厚、正直、梗、鲠、骨鲠、敏、木讷、佞、诈、阿谀、谄谗、谲。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刚直。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梗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正直。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耿直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正直。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佞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巧言谄媚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阿谀奉承。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谲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欺诈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玩弄手段。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与人物品行有关的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行、德、操、节、清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、淫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靡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、贪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浊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chemeClr val="tx1"/>
                </a:solidFill>
                <a:ea typeface="黑体" pitchFamily="49" charset="-122"/>
                <a:sym typeface="+mn-ea"/>
              </a:rPr>
              <a:t>（四）、和疾病死亡有关的常见词语</a:t>
            </a:r>
            <a:endParaRPr lang="zh-CN" altLang="en-US" sz="3600" b="1">
              <a:solidFill>
                <a:schemeClr val="tx1"/>
              </a:solidFill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681480" y="1095375"/>
            <a:ext cx="10274300" cy="46672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丁忧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遭父母之丧，又叫“丁艰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sym typeface="+mn-ea"/>
              </a:rPr>
              <a:t>’</a:t>
            </a:r>
            <a:endParaRPr lang="en-US" altLang="zh-CN" sz="36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考妣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latin typeface="宋体" pitchFamily="2" charset="-122"/>
                <a:sym typeface="+mn-ea"/>
              </a:rPr>
              <a:t>父亲死称</a:t>
            </a:r>
            <a:r>
              <a:rPr lang="en-US" altLang="zh-CN" sz="3600">
                <a:latin typeface="宋体" pitchFamily="2" charset="-122"/>
                <a:sym typeface="+mn-ea"/>
              </a:rPr>
              <a:t>“</a:t>
            </a:r>
            <a:r>
              <a:rPr lang="zh-CN" altLang="en-US" sz="3600">
                <a:latin typeface="宋体" pitchFamily="2" charset="-122"/>
                <a:sym typeface="+mn-ea"/>
              </a:rPr>
              <a:t>考</a:t>
            </a:r>
            <a:r>
              <a:rPr lang="en-US" altLang="zh-CN" sz="3600">
                <a:latin typeface="宋体" pitchFamily="2" charset="-122"/>
                <a:sym typeface="+mn-ea"/>
              </a:rPr>
              <a:t>”</a:t>
            </a:r>
            <a:r>
              <a:rPr lang="zh-CN" altLang="en-US" sz="3600">
                <a:latin typeface="宋体" pitchFamily="2" charset="-122"/>
                <a:sym typeface="+mn-ea"/>
              </a:rPr>
              <a:t>，母亲死称</a:t>
            </a:r>
            <a:r>
              <a:rPr lang="en-US" altLang="zh-CN" sz="3600">
                <a:latin typeface="宋体" pitchFamily="2" charset="-122"/>
                <a:sym typeface="+mn-ea"/>
              </a:rPr>
              <a:t>“</a:t>
            </a:r>
            <a:r>
              <a:rPr lang="zh-CN" altLang="en-US" sz="3600">
                <a:latin typeface="宋体" pitchFamily="2" charset="-122"/>
                <a:sym typeface="+mn-ea"/>
              </a:rPr>
              <a:t>妣</a:t>
            </a:r>
            <a:r>
              <a:rPr lang="en-US" altLang="zh-CN" sz="3600">
                <a:latin typeface="宋体" pitchFamily="2" charset="-122"/>
                <a:sym typeface="+mn-ea"/>
              </a:rPr>
              <a:t>”</a:t>
            </a:r>
            <a:endParaRPr lang="en-US" altLang="zh-CN" sz="3600"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行服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守孝，服丧</a:t>
            </a:r>
            <a:endParaRPr lang="zh-CN" altLang="en-US" sz="36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服阙：</a:t>
            </a:r>
            <a:r>
              <a:rPr lang="en-US" altLang="zh-CN" sz="3600">
                <a:solidFill>
                  <a:srgbClr val="0000FF"/>
                </a:solidFill>
                <a:latin typeface="宋体" pitchFamily="2" charset="-122"/>
                <a:sym typeface="+mn-ea"/>
              </a:rPr>
              <a:t>(quē)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又叫“除服、服除”，守孝期满，除去丧服</a:t>
            </a:r>
            <a:endParaRPr lang="zh-CN" altLang="en-US" sz="36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五服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latin typeface="宋体" pitchFamily="2" charset="-122"/>
                <a:sym typeface="+mn-ea"/>
              </a:rPr>
              <a:t>斩衰  齐衰  大功  小功  缌麻</a:t>
            </a:r>
            <a:endParaRPr lang="zh-CN" altLang="en-US" sz="3600"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大渐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病危</a:t>
            </a:r>
            <a:endParaRPr lang="zh-CN" altLang="en-US" sz="36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寝疾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卧病</a:t>
            </a:r>
            <a:endParaRPr lang="zh-CN" altLang="en-US" sz="36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ts val="3965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大辟</a:t>
            </a:r>
            <a:r>
              <a:rPr lang="zh-CN" altLang="en-US" sz="3600">
                <a:solidFill>
                  <a:srgbClr val="0000FF"/>
                </a:solidFill>
                <a:latin typeface="宋体" pitchFamily="2" charset="-122"/>
                <a:sym typeface="+mn-ea"/>
              </a:rPr>
              <a:t>：dà bì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死刑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00"/>
                </a:solidFill>
                <a:latin typeface="宋体" pitchFamily="2" charset="-122"/>
                <a:sym typeface="+mn-ea"/>
              </a:rPr>
              <a:t>古代五刑的一种。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（五）、和时间有关的词语</a:t>
            </a:r>
            <a:endParaRPr lang="zh-CN" altLang="en-US" sz="4000" b="1">
              <a:solidFill>
                <a:schemeClr val="tx1"/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75155" y="1158875"/>
            <a:ext cx="990981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朔：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农历每月初一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晦：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农历每月最后一天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望：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农历每月十五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既望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：农历每月十六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翌年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：</a:t>
            </a:r>
            <a:r>
              <a:rPr lang="en-US" altLang="zh-CN" sz="4000">
                <a:solidFill>
                  <a:srgbClr val="000000"/>
                </a:solidFill>
                <a:latin typeface="宋体" pitchFamily="2" charset="-122"/>
                <a:sym typeface="+mn-ea"/>
              </a:rPr>
              <a:t>(yì) 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第二年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明年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：第二年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期年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：</a:t>
            </a:r>
            <a:r>
              <a:rPr lang="en-US" altLang="zh-CN" sz="4000">
                <a:solidFill>
                  <a:srgbClr val="000000"/>
                </a:solidFill>
                <a:latin typeface="宋体" pitchFamily="2" charset="-122"/>
                <a:sym typeface="+mn-ea"/>
              </a:rPr>
              <a:t>( jī nián) 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满一年</a:t>
            </a:r>
            <a:endParaRPr lang="zh-CN" altLang="en-US" sz="4000">
              <a:solidFill>
                <a:srgbClr val="000000"/>
              </a:solidFill>
              <a:latin typeface="宋体" pitchFamily="2" charset="-122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zh-CN" altLang="en-US" sz="4000">
                <a:solidFill>
                  <a:srgbClr val="FF0066"/>
                </a:solidFill>
                <a:latin typeface="宋体" pitchFamily="2" charset="-122"/>
                <a:sym typeface="+mn-ea"/>
              </a:rPr>
              <a:t>比年：</a:t>
            </a:r>
            <a:r>
              <a:rPr lang="zh-CN" altLang="en-US" sz="4000">
                <a:solidFill>
                  <a:srgbClr val="000000"/>
                </a:solidFill>
                <a:latin typeface="宋体" pitchFamily="2" charset="-122"/>
                <a:sym typeface="+mn-ea"/>
              </a:rPr>
              <a:t>连年、近年</a:t>
            </a:r>
            <a:endParaRPr lang="zh-CN" altLang="en-US" sz="40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rgbClr val="FF0000"/>
                </a:solidFill>
                <a:sym typeface="+mn-ea"/>
              </a:rPr>
              <a:t>文言文中高频字词解读</a:t>
            </a:r>
            <a:endParaRPr lang="zh-CN" altLang="en-US" sz="3600" b="1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18310" y="1508125"/>
            <a:ext cx="875474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中国古代的人物传记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虽然所写人物繁多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但人物类型相对简单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主要是帝王将相和达官贵人。因此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其语言系统相对单一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与官员任免、调动、褒贬相关的词语重复率极高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与古代的觐见、文告、朝廷生活有关的词语重复率极高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了解这些词语的含义</a:t>
            </a:r>
            <a:r>
              <a:rPr lang="en-US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也是读懂古代人物传记所必需的。</a:t>
            </a:r>
            <a:endParaRPr lang="zh-CN" altLang="en-US" sz="36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753870" y="920750"/>
            <a:ext cx="1021461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未几、寻、既而、已而、俄而、须臾：</a:t>
            </a:r>
            <a:r>
              <a:rPr lang="zh-CN" altLang="en-US" sz="4000" b="1">
                <a:latin typeface="黑体" pitchFamily="49" charset="-122"/>
                <a:ea typeface="黑体" pitchFamily="49" charset="-122"/>
                <a:sym typeface="+mn-ea"/>
              </a:rPr>
              <a:t>不久，一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会儿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旋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：顷刻、随即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遽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：迅速、立刻；突然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向、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曩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：从前 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竟日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：整天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居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：平时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素、雅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：一向，平素，向来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且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：将近</a:t>
            </a:r>
            <a:endParaRPr lang="zh-CN" altLang="en-US" sz="40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当、方、会、适、属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：适逢，正赶上</a:t>
            </a:r>
            <a:endParaRPr lang="zh-CN" altLang="en-US" sz="40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6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（六）、和皇帝有关的常见词语</a:t>
            </a:r>
            <a:endParaRPr lang="zh-CN" altLang="en-US" sz="3600" b="1">
              <a:solidFill>
                <a:schemeClr val="tx1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78000" y="1155700"/>
            <a:ext cx="1010539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崩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:</a:t>
            </a:r>
            <a:r>
              <a:rPr lang="zh-CN" altLang="en-US" sz="3600" b="1">
                <a:latin typeface="黑体" pitchFamily="49" charset="-122"/>
                <a:ea typeface="黑体" pitchFamily="49" charset="-122"/>
                <a:sym typeface="+mn-ea"/>
              </a:rPr>
              <a:t>帝王死</a:t>
            </a:r>
            <a:endParaRPr lang="zh-CN" altLang="en-US" sz="3600" b="1"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践阼（祚）：（zuò）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皇帝即位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行在（所）：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皇帝所在的地方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禁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：皇帝居住的地方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车驾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：天子的代称。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敕：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皇帝的命令或诏书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幸：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皇帝到某处</a:t>
            </a:r>
            <a:endParaRPr lang="zh-CN" altLang="en-US" sz="36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顾命：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皇帝临终遗命</a:t>
            </a:r>
            <a:endParaRPr lang="zh-CN" altLang="en-US" sz="3600" b="1">
              <a:solidFill>
                <a:schemeClr val="tx2"/>
              </a:solidFill>
              <a:latin typeface="宋体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享国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：帝王在位。</a:t>
            </a:r>
            <a:endParaRPr lang="zh-CN" altLang="en-US" sz="3600"/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7691755" y="3051175"/>
            <a:ext cx="419163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阙</a:t>
            </a:r>
            <a:r>
              <a:rPr lang="zh-CN" altLang="en-US" sz="3600">
                <a:latin typeface="黑体" pitchFamily="49" charset="-122"/>
                <a:ea typeface="黑体" pitchFamily="49" charset="-122"/>
                <a:sym typeface="+mn-ea"/>
              </a:rPr>
              <a:t>：代指宫殿和朝廷。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神器</a:t>
            </a:r>
            <a:r>
              <a:rPr lang="zh-CN" altLang="en-US" sz="3600">
                <a:latin typeface="黑体" pitchFamily="49" charset="-122"/>
                <a:ea typeface="黑体" pitchFamily="49" charset="-122"/>
                <a:sym typeface="+mn-ea"/>
              </a:rPr>
              <a:t>：帝位、国家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南面</a:t>
            </a:r>
            <a:r>
              <a:rPr lang="zh-CN" altLang="en-US" sz="3600">
                <a:latin typeface="黑体" pitchFamily="49" charset="-122"/>
                <a:ea typeface="黑体" pitchFamily="49" charset="-122"/>
                <a:sym typeface="+mn-ea"/>
              </a:rPr>
              <a:t>：称帝、帝位</a:t>
            </a:r>
            <a:endParaRPr lang="zh-CN" altLang="en-US" sz="36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4800"/>
              </a:lnSpc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太庙</a:t>
            </a:r>
            <a:r>
              <a:rPr lang="zh-CN" altLang="en-US" sz="3600">
                <a:latin typeface="黑体" pitchFamily="49" charset="-122"/>
                <a:ea typeface="黑体" pitchFamily="49" charset="-122"/>
                <a:sym typeface="+mn-ea"/>
              </a:rPr>
              <a:t>：天子的祖庙</a:t>
            </a:r>
            <a:endParaRPr lang="zh-CN" altLang="en-US" sz="36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2"/>
      <p:bldP spid="4" grpId="3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40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（七）、与科举考试有关的</a:t>
            </a:r>
            <a:endParaRPr lang="zh-CN" altLang="en-US" sz="4000" b="1">
              <a:solidFill>
                <a:schemeClr val="tx1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60195" y="948055"/>
            <a:ext cx="10408285" cy="4961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80000"/>
              </a:lnSpc>
              <a:buNone/>
            </a:pPr>
            <a:r>
              <a:rPr lang="en-US" altLang="en-US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院试</a:t>
            </a:r>
            <a:r>
              <a:rPr lang="en-US" altLang="en-US" sz="440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en-US" sz="4400">
                <a:solidFill>
                  <a:srgbClr val="0000CC"/>
                </a:solidFill>
                <a:sym typeface="+mn-ea"/>
              </a:rPr>
              <a:t>   县、府级考试，及格者称生员（秀才）。未考取秀才者称童生。第一名称案首。</a:t>
            </a:r>
            <a:endParaRPr lang="en-US" altLang="en-US" sz="440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en-US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乡试</a:t>
            </a:r>
            <a:r>
              <a:rPr lang="en-US" altLang="en-US" sz="440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en-US" sz="4400">
                <a:solidFill>
                  <a:srgbClr val="0000CC"/>
                </a:solidFill>
                <a:sym typeface="+mn-ea"/>
              </a:rPr>
              <a:t>   省级考试，秀才参加，及格者称举人，第一名称解元。</a:t>
            </a:r>
            <a:endParaRPr lang="en-US" altLang="en-US" sz="440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en-US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会试</a:t>
            </a:r>
            <a:r>
              <a:rPr lang="en-US" altLang="en-US" sz="4400">
                <a:solidFill>
                  <a:srgbClr val="0000CC"/>
                </a:solidFill>
                <a:sym typeface="+mn-ea"/>
              </a:rPr>
              <a:t>    礼部主持，举人参加考试，及格者称贡士，第一名称会元。</a:t>
            </a:r>
            <a:endParaRPr lang="en-US" altLang="en-US" sz="4400">
              <a:solidFill>
                <a:srgbClr val="0000CC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en-US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sym typeface="+mn-ea"/>
              </a:rPr>
              <a:t>殿试</a:t>
            </a:r>
            <a:r>
              <a:rPr lang="en-US" altLang="en-US" sz="4400">
                <a:solidFill>
                  <a:srgbClr val="0000CC"/>
                </a:solidFill>
                <a:sym typeface="+mn-ea"/>
              </a:rPr>
              <a:t>    皇帝主持，贡士参加考试，及格者称进士，前三名称状元、榜眼、探花。</a:t>
            </a:r>
            <a:endParaRPr lang="zh-CN" altLang="en-US" sz="44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899920" y="1200785"/>
            <a:ext cx="9133205" cy="36099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sym typeface="+mn-ea"/>
              </a:rPr>
              <a:t>登第、及第、中第、登科</a:t>
            </a:r>
            <a:r>
              <a:rPr lang="zh-CN" altLang="en-US" sz="4400">
                <a:solidFill>
                  <a:srgbClr val="0000CC"/>
                </a:solidFill>
                <a:sym typeface="+mn-ea"/>
              </a:rPr>
              <a:t>：考中</a:t>
            </a:r>
            <a:endParaRPr lang="zh-CN" altLang="en-US" sz="4400">
              <a:solidFill>
                <a:srgbClr val="0000CC"/>
              </a:solidFill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sym typeface="+mn-ea"/>
              </a:rPr>
              <a:t>三元及第：</a:t>
            </a:r>
            <a:r>
              <a:rPr lang="zh-CN" altLang="en-US" sz="4400">
                <a:solidFill>
                  <a:srgbClr val="0000FF"/>
                </a:solidFill>
                <a:sym typeface="+mn-ea"/>
              </a:rPr>
              <a:t>解元、会元、状元</a:t>
            </a:r>
            <a:endParaRPr lang="zh-CN" altLang="en-US" sz="4400">
              <a:solidFill>
                <a:srgbClr val="0000FF"/>
              </a:solidFill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sym typeface="+mn-ea"/>
              </a:rPr>
              <a:t>下第、落第</a:t>
            </a:r>
            <a:r>
              <a:rPr lang="zh-CN" altLang="en-US" sz="4400">
                <a:solidFill>
                  <a:srgbClr val="0000CC"/>
                </a:solidFill>
                <a:sym typeface="+mn-ea"/>
              </a:rPr>
              <a:t>：落榜</a:t>
            </a:r>
            <a:endParaRPr lang="zh-CN" altLang="en-US" sz="4400">
              <a:solidFill>
                <a:srgbClr val="0000CC"/>
              </a:solidFill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 sz="4400">
                <a:solidFill>
                  <a:srgbClr val="FF0000"/>
                </a:solidFill>
                <a:sym typeface="+mn-ea"/>
              </a:rPr>
              <a:t>同年</a:t>
            </a:r>
            <a:r>
              <a:rPr lang="zh-CN" altLang="en-US" sz="4400">
                <a:solidFill>
                  <a:srgbClr val="0000CC"/>
                </a:solidFill>
                <a:sym typeface="+mn-ea"/>
              </a:rPr>
              <a:t>：科举时代同榜录取的人互称</a:t>
            </a:r>
            <a:endParaRPr lang="zh-CN" altLang="en-US" sz="44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八</a:t>
            </a:r>
            <a:r>
              <a:rPr lang="en-US" altLang="zh-CN" sz="4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40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其他常用词语</a:t>
            </a:r>
            <a:endParaRPr lang="zh-CN" altLang="en-US" sz="40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41805" y="993140"/>
            <a:ext cx="1023810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与学校有关的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庠、序、太学。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表示敬重的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敬、重、尊、恭。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表示赞扬的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多、嘉、称、誉、与、许、叹。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称赞。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赞美。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赞许。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表示社会状态的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治、乱、兴、盛、衰。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表示少数民族的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蛮、夷、戎、狄。分别是古代统治阶级对南方、东方、西方和北方民族的称呼。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21155" y="78105"/>
            <a:ext cx="10419715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表示人物地位的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贵、显、卑、官绅、豪。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表示主管的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知、典、主。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与水利有关的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堤、决、溃、溢、涨、涝、旱、堰。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与粮食有关的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粟、黍、禾、谷、稻、菽、稼穑、耕耘、稔、熟、刈、籴、粜、廪、稟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en-US" altLang="zh-CN" sz="2800" err="1">
                <a:solidFill>
                  <a:srgbClr val="000000"/>
                </a:solidFill>
                <a:latin typeface="Arial" pitchFamily="34" charset="0"/>
                <a:ea typeface="黑体" pitchFamily="49" charset="-122"/>
                <a:cs typeface="Times New Roman" panose="02020603050405020304" pitchFamily="18" charset="0"/>
                <a:sym typeface="+mn-ea"/>
              </a:rPr>
              <a:t>lǐn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、荒、歉收。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庄稼成熟。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镰刀一类的农具。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粮仓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官府发放的粮食。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粮仓。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荒年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收成不好。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表示食物的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糗、馔、肴、膳、羞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、蔬、果、脂膏。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表示饱饥的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饱、饥、饿、馁、馑。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657350" y="110490"/>
            <a:ext cx="10395585" cy="680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表示俸禄的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俸、禄、秩、饷。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官吏的俸禄。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表示布帛的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布、麻、丝、绢、锦、练、绫、绡、缣、绸、罗、缎、绮、纱、绦、缟、缯。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表示穿戴的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纨绔、布衣、履、绶、冠、冕、巾、带。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表示房舍的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宇、舍、馆、宅、第、邸、庑、屋。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房檐。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堂下周围的走廊、廊屋。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表示桌床的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案、几、床、榻。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表示违背的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牾、忤、逆、倍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表示揭发的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劾、讦、揭。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揭发罪状。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斥责别人的过失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揭发别人的阴私。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60195" y="0"/>
            <a:ext cx="10631805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表示害怕的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畏、惧、惮、骇、患。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表示嫉恨的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恶、厌、憎、贬、衔恨、怨、疾、恨、怒、诅。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衔恨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心中怀着怨恨或悔恨。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诅咒。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表示暗中的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阴、间、密。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表示诬陷的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谮、诬。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表示朝见的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朝、觐。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原指诸侯在春天朝见天子。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原指诸侯在秋天朝见天子。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后来都泛指朝见帝王。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与京城有关的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禁、阙、畿、京、京畿。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京城所管辖的地区。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61770" y="196850"/>
            <a:ext cx="10408285" cy="66611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zh-CN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表示说话的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曰、云、谓、告、敕、白、陈、对、语、谕、喻、晓、辩、问、谢、诘、诉、咨。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谕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告知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使知道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明白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理解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皇帝的诏令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告示。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追问。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诉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诉说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告状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诽谤。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表示劝说的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说、劝、规、讽、谏。</a:t>
            </a: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表示责备的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过、责、咎、诛、让、谴、尤、折。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让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责备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责怪。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尤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抱怨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指责。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折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反驳。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61770" y="135255"/>
            <a:ext cx="10445750" cy="717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表示宽容的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容、贷、恕、宽。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表示喜乐的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乐、欣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然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、悦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、欢。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表示哀怒的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怒、愤、恼、忿、恚、涕泣、骂、责、戾。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忿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愤怒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怨恨。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恚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恨、怒。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凶暴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猛烈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乖张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乖戾。</a:t>
            </a: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33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表示刑罚的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髡、笞、磔、刖、族、杖、流、赭衣、械。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灭族。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流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流放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古代的一种刑罚。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赭衣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囚犯所穿的衣服。赭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红褐色。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械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桎梏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脚镣和手铐一类的刑具。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040255" y="1241425"/>
            <a:ext cx="90843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文言文阅读选材特点：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  <a:sym typeface="+mn-ea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五多</a:t>
            </a:r>
            <a:r>
              <a:rPr lang="zh-CN" altLang="en-US" sz="3600" b="1">
                <a:solidFill>
                  <a:srgbClr val="FF0000"/>
                </a:solidFill>
                <a:ea typeface="黑体" pitchFamily="49" charset="-122"/>
                <a:sym typeface="+mn-ea"/>
              </a:rPr>
              <a:t>”</a:t>
            </a:r>
            <a:endParaRPr lang="zh-CN" altLang="en-US" sz="36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、多是人物传记，</a:t>
            </a:r>
            <a:endParaRPr lang="zh-CN" altLang="en-US" sz="36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、多是正面记载的，</a:t>
            </a:r>
            <a:endParaRPr lang="zh-CN" altLang="en-US" sz="36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、多是忠臣孝子、清官能吏，</a:t>
            </a:r>
            <a:endParaRPr lang="zh-CN" altLang="en-US" sz="36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、多是赞美其人品功绩，</a:t>
            </a:r>
            <a:endParaRPr lang="zh-CN" altLang="en-US" sz="360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en-US" altLang="zh-CN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5</a:t>
            </a:r>
            <a:r>
              <a:rPr lang="zh-CN" altLang="en-US" sz="3600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、多涉及身世人品、性格学问、官职升降、治理谋略、政绩战功等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+mn-ea"/>
              </a:rPr>
              <a:t> </a:t>
            </a:r>
            <a:endParaRPr lang="zh-CN" altLang="en-US" sz="36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595755" y="82550"/>
            <a:ext cx="10518140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表示监狱的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囹圄、狱。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表示拜访的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造、过、访、谒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、顾。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表示告别的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辞、别、谢。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表示离开某地的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去、迁、徙。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表示到往某地的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如、过、诣、往、经。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39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与马匹有关的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马、驹、厩、策、羁、辔、驭、御、驾。</a:t>
            </a: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40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表示逃亡的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遁、亡、逃、匿、逋。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均是逃离某个地方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更隐蔽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多指悄悄地溜走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不知去向。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逃跑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拖延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迟延。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表示死亡的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崩、山陵崩、薨、卒、不禄、死、没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、终、圆寂。</a:t>
            </a:r>
            <a:endParaRPr lang="zh-CN" altLang="en-US" sz="2800"/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idx="13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单击此处添加文本内容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 idx="14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谢谢观看</a:t>
            </a:r>
          </a:p>
        </p:txBody>
      </p:sp>
      <p:pic>
        <p:nvPicPr>
          <p:cNvPr id="4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950700" y="11734800"/>
            <a:ext cx="3302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2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2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与政事相关的常用词语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39240" y="1035050"/>
            <a:ext cx="1041463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官员到某地任职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做一些相关的政事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实行一定的政策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会引起各方不同的褒贬评论。于是官员与百姓、官员与官员、官员与国君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帝王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之间就会有许多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动作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发生。</a:t>
            </a:r>
            <a:endParaRPr lang="zh-CN" altLang="en-US" sz="2800"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1801495" y="2418715"/>
            <a:ext cx="1015238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去。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鼓励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奖励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受到鼓励、奖励。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考核、督促、征收。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风、化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教育感化。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按、案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巡视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巡行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考察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核实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查明。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游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游玩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游览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旅行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外出求学或求官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交际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交往。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趋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小步走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又引申为赶快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迅速。</a:t>
            </a: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劾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举报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检举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揭发。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461770" y="104140"/>
            <a:ext cx="10566400" cy="18637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白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告诉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报告。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短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进谗言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说坏话。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害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嫉妒。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闻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听说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听见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使知道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报告给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知道。</a:t>
            </a:r>
            <a:endParaRPr lang="zh-CN" altLang="en-US" sz="2400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461770" y="1892935"/>
            <a:ext cx="10455910" cy="4965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斥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指斥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指责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驳斥。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让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责备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责怪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谦让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辞让。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党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偏袒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伙同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包庇。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矫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假托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假传。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做人质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抵押。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次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临时驻扎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用于军队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);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住宿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停留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用于个人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缴纳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贡品或赋税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)——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由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输送、运输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引申。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当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判刑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判罪。后多带表示惩罚意义的词语。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坐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因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犯罪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触犯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4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牵连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定罪。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多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赞扬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欣赏。</a:t>
            </a:r>
            <a:endParaRPr lang="zh-CN" altLang="zh-CN" sz="24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zh-CN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少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批评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轻视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看不起。</a:t>
            </a:r>
            <a:endParaRPr lang="zh-CN" altLang="en-US" sz="24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altLang="zh-CN" sz="32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lang="en-US" altLang="zh-CN" sz="3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altLang="zh-CN" sz="3200">
                <a:solidFill>
                  <a:srgbClr val="000000"/>
                </a:solidFill>
                <a:ea typeface="黑体" pitchFamily="49" charset="-122"/>
                <a:cs typeface="Times New Roman" panose="02020603050405020304" pitchFamily="18" charset="0"/>
                <a:sym typeface="+mn-ea"/>
              </a:rPr>
              <a:t>与官职相关的常用词语</a:t>
            </a:r>
            <a:endParaRPr lang="zh-CN" altLang="en-US" sz="3200"/>
          </a:p>
        </p:txBody>
      </p:sp>
      <p:pic>
        <p:nvPicPr>
          <p:cNvPr id="18435" name="内容占位符 3"/>
          <p:cNvPicPr>
            <a:picLocks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13205" y="885190"/>
            <a:ext cx="10678795" cy="5809615"/>
          </a:xfrm>
        </p:spPr>
      </p:pic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altLang="zh-CN" sz="3200" b="1">
                <a:latin typeface="微软雅黑" charset="-122"/>
                <a:ea typeface="微软雅黑"/>
                <a:sym typeface="+mn-ea"/>
              </a:rPr>
              <a:t>2</a:t>
            </a:r>
            <a:r>
              <a:rPr sz="3200" b="1">
                <a:latin typeface="微软雅黑" charset="-122"/>
                <a:ea typeface="微软雅黑"/>
                <a:sym typeface="+mn-ea"/>
              </a:rPr>
              <a:t>、六部职能</a:t>
            </a:r>
            <a:endParaRPr lang="zh-CN" altLang="en-US" sz="3200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571625" y="1048385"/>
            <a:ext cx="1062037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吏部</a:t>
            </a:r>
            <a:r>
              <a:rPr lang="zh-CN" altLang="en-US" sz="3200">
                <a:sym typeface="+mn-ea"/>
              </a:rPr>
              <a:t>：掌管全国文官司的的任免、考核、升降、调动等事务。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户部</a:t>
            </a:r>
            <a:r>
              <a:rPr lang="zh-CN" altLang="en-US" sz="3200">
                <a:sym typeface="+mn-ea"/>
              </a:rPr>
              <a:t>：掌管全国的土地、户籍、货币、各种赋税、财政收支、官员俸禄等事务。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礼部</a:t>
            </a:r>
            <a:r>
              <a:rPr lang="zh-CN" altLang="en-US" sz="3200">
                <a:sym typeface="+mn-ea"/>
              </a:rPr>
              <a:t>：掌管朝廷的重要礼节、主持科举考试、负责接待外宾等。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兵部</a:t>
            </a:r>
            <a:r>
              <a:rPr lang="zh-CN" altLang="en-US" sz="3200">
                <a:sym typeface="+mn-ea"/>
              </a:rPr>
              <a:t>：掌管全国武官的选用，兵籍及士兵的操练，军械的制造、保管，军令的发布等。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刑部</a:t>
            </a:r>
            <a:r>
              <a:rPr lang="zh-CN" altLang="en-US" sz="3200">
                <a:sym typeface="+mn-ea"/>
              </a:rPr>
              <a:t>：掌管全国司法事务。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工部</a:t>
            </a:r>
            <a:r>
              <a:rPr lang="zh-CN" altLang="en-US" sz="3200">
                <a:sym typeface="+mn-ea"/>
              </a:rPr>
              <a:t>：掌管全国工程建设、水利、交通等。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sz="3200" b="1">
                <a:solidFill>
                  <a:schemeClr val="tx1"/>
                </a:solidFill>
                <a:latin typeface="黑体" pitchFamily="49" charset="-122"/>
                <a:ea typeface="黑体" pitchFamily="49" charset="-122"/>
                <a:sym typeface="+mn-ea"/>
              </a:rPr>
              <a:t>三、表示官职变动</a:t>
            </a:r>
            <a:endParaRPr lang="zh-CN" altLang="en-US" sz="3200" b="1">
              <a:solidFill>
                <a:schemeClr val="tx1"/>
              </a:solidFill>
              <a:latin typeface="黑体" pitchFamily="49" charset="-122"/>
              <a:ea typeface="黑体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076450" y="1443355"/>
            <a:ext cx="9740265" cy="3757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ts val="4765"/>
              </a:lnSpc>
              <a:spcBef>
                <a:spcPct val="0"/>
              </a:spcBef>
              <a:buNone/>
            </a:pPr>
            <a:r>
              <a:rPr lang="en-US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1</a:t>
            </a:r>
            <a:r>
              <a:rPr lang="zh-CN" altLang="en-US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、表征召、举荐官职的词语。</a:t>
            </a:r>
            <a:br>
              <a:rPr lang="zh-CN" altLang="en-US" sz="3200">
                <a:latin typeface="宋体" pitchFamily="2" charset="-122"/>
                <a:sym typeface="+mn-ea"/>
              </a:rPr>
            </a:b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征</a:t>
            </a:r>
            <a:r>
              <a:rPr lang="zh-CN" altLang="zh-CN" sz="3200">
                <a:sym typeface="+mn-ea"/>
              </a:rPr>
              <a:t>：由皇帝征聘社会知名人士充任官职。公车特征拜郎中。《张衡传》</a:t>
            </a:r>
            <a:endParaRPr lang="zh-CN" altLang="zh-CN" sz="3200"/>
          </a:p>
          <a:p>
            <a:pPr indent="0">
              <a:lnSpc>
                <a:spcPts val="4765"/>
              </a:lnSpc>
              <a:spcBef>
                <a:spcPct val="0"/>
              </a:spcBef>
              <a:buNone/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辟</a:t>
            </a:r>
            <a:r>
              <a:rPr lang="zh-CN" altLang="zh-CN" sz="3200">
                <a:sym typeface="+mn-ea"/>
              </a:rPr>
              <a:t>：征召。连辟公府不就。《张衡传》</a:t>
            </a:r>
            <a:endParaRPr lang="zh-CN" altLang="zh-CN" sz="3200"/>
          </a:p>
          <a:p>
            <a:pPr indent="0">
              <a:lnSpc>
                <a:spcPts val="4765"/>
              </a:lnSpc>
              <a:spcBef>
                <a:spcPct val="0"/>
              </a:spcBef>
              <a:buNone/>
            </a:pPr>
            <a:r>
              <a:rPr lang="zh-CN" altLang="zh-CN" sz="32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荐、举</a:t>
            </a:r>
            <a:r>
              <a:rPr lang="zh-CN" altLang="zh-CN" sz="3200">
                <a:sym typeface="+mn-ea"/>
              </a:rPr>
              <a:t>：由地方官向中央举荐品行端正的人，任以官职。举孝廉不行。《张衡传》</a:t>
            </a:r>
            <a:endParaRPr lang="zh-CN" altLang="en-US" sz="3200"/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875155" y="1345565"/>
            <a:ext cx="910971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 eaLnBrk="1" hangingPunct="1">
              <a:buNone/>
            </a:pPr>
            <a:r>
              <a:rPr lang="en-US" altLang="zh-CN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2</a:t>
            </a:r>
            <a:r>
              <a:rPr lang="zh-CN" altLang="en-US" sz="4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、表示任命官职的词语</a:t>
            </a:r>
            <a:endParaRPr lang="zh-CN" altLang="en-US" sz="40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拜</a:t>
            </a:r>
            <a:r>
              <a:rPr lang="zh-CN" altLang="en-US" sz="3600">
                <a:solidFill>
                  <a:srgbClr val="2815B1"/>
                </a:solidFill>
                <a:latin typeface="宋体" pitchFamily="2" charset="-122"/>
                <a:sym typeface="+mn-ea"/>
              </a:rPr>
              <a:t>：授予官职。</a:t>
            </a:r>
            <a:r>
              <a:rPr lang="zh-CN" altLang="en-US" sz="3600">
                <a:latin typeface="宋体" pitchFamily="2" charset="-122"/>
                <a:sym typeface="+mn-ea"/>
              </a:rPr>
              <a:t>公车特征</a:t>
            </a:r>
            <a:r>
              <a:rPr lang="zh-CN" altLang="en-US" sz="3600" u="sng">
                <a:latin typeface="宋体" pitchFamily="2" charset="-122"/>
                <a:sym typeface="+mn-ea"/>
              </a:rPr>
              <a:t>拜</a:t>
            </a:r>
            <a:r>
              <a:rPr lang="zh-CN" altLang="en-US" sz="3600">
                <a:latin typeface="宋体" pitchFamily="2" charset="-122"/>
                <a:sym typeface="+mn-ea"/>
              </a:rPr>
              <a:t>郎中。</a:t>
            </a:r>
            <a:endParaRPr lang="zh-CN" altLang="en-US" sz="3600">
              <a:latin typeface="宋体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除</a:t>
            </a:r>
            <a:r>
              <a:rPr lang="zh-CN" altLang="en-US" sz="3600">
                <a:solidFill>
                  <a:srgbClr val="2815B1"/>
                </a:solidFill>
                <a:latin typeface="宋体" pitchFamily="2" charset="-122"/>
                <a:sym typeface="+mn-ea"/>
              </a:rPr>
              <a:t>：任命，授职。</a:t>
            </a:r>
            <a:r>
              <a:rPr lang="zh-CN" altLang="en-US" sz="3600" u="sng">
                <a:latin typeface="宋体" pitchFamily="2" charset="-122"/>
                <a:sym typeface="+mn-ea"/>
              </a:rPr>
              <a:t>除</a:t>
            </a:r>
            <a:r>
              <a:rPr lang="zh-CN" altLang="en-US" sz="3600">
                <a:latin typeface="宋体" pitchFamily="2" charset="-122"/>
                <a:sym typeface="+mn-ea"/>
              </a:rPr>
              <a:t>臣洗马。</a:t>
            </a:r>
            <a:r>
              <a:rPr lang="en-US" altLang="zh-CN" sz="3600">
                <a:latin typeface="宋体" pitchFamily="2" charset="-122"/>
                <a:sym typeface="+mn-ea"/>
              </a:rPr>
              <a:t>《</a:t>
            </a:r>
            <a:r>
              <a:rPr lang="zh-CN" altLang="en-US" sz="3600">
                <a:latin typeface="宋体" pitchFamily="2" charset="-122"/>
                <a:sym typeface="+mn-ea"/>
              </a:rPr>
              <a:t>陈情表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br>
              <a:rPr lang="en-US" altLang="zh-CN" sz="3600">
                <a:latin typeface="宋体" pitchFamily="2" charset="-122"/>
                <a:sym typeface="+mn-ea"/>
              </a:rPr>
            </a:b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授</a:t>
            </a:r>
            <a:r>
              <a:rPr lang="zh-CN" altLang="en-US" sz="3600">
                <a:solidFill>
                  <a:srgbClr val="2815B1"/>
                </a:solidFill>
                <a:latin typeface="宋体" pitchFamily="2" charset="-122"/>
                <a:sym typeface="+mn-ea"/>
              </a:rPr>
              <a:t>：授官，任命。</a:t>
            </a:r>
            <a:r>
              <a:rPr lang="en-US" altLang="zh-CN" sz="3600">
                <a:latin typeface="宋体" pitchFamily="2" charset="-122"/>
                <a:sym typeface="+mn-ea"/>
              </a:rPr>
              <a:t>《</a:t>
            </a:r>
            <a:r>
              <a:rPr lang="zh-CN" altLang="en-US" sz="3600">
                <a:latin typeface="宋体" pitchFamily="2" charset="-122"/>
                <a:sym typeface="+mn-ea"/>
              </a:rPr>
              <a:t>元史·贾鲁传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r>
              <a:rPr lang="zh-CN" altLang="en-US" sz="3600">
                <a:latin typeface="宋体" pitchFamily="2" charset="-122"/>
                <a:sym typeface="+mn-ea"/>
              </a:rPr>
              <a:t>：“秦定初恩</a:t>
            </a:r>
            <a:r>
              <a:rPr lang="zh-CN" altLang="en-US" sz="3600" u="sng">
                <a:latin typeface="宋体" pitchFamily="2" charset="-122"/>
                <a:sym typeface="+mn-ea"/>
              </a:rPr>
              <a:t>授</a:t>
            </a:r>
            <a:r>
              <a:rPr lang="zh-CN" altLang="en-US" sz="3600">
                <a:latin typeface="宋体" pitchFamily="2" charset="-122"/>
                <a:sym typeface="+mn-ea"/>
              </a:rPr>
              <a:t>东平路儒学教授。”</a:t>
            </a:r>
            <a:br>
              <a:rPr lang="en-US" altLang="zh-CN" sz="3600">
                <a:latin typeface="宋体" pitchFamily="2" charset="-122"/>
                <a:sym typeface="+mn-ea"/>
              </a:rPr>
            </a:b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+mn-ea"/>
              </a:rPr>
              <a:t>起</a:t>
            </a:r>
            <a:r>
              <a:rPr lang="zh-CN" altLang="en-US" sz="3600">
                <a:solidFill>
                  <a:srgbClr val="2815B1"/>
                </a:solidFill>
                <a:latin typeface="宋体" pitchFamily="2" charset="-122"/>
                <a:sym typeface="+mn-ea"/>
              </a:rPr>
              <a:t>：起用，起用人任以官职。</a:t>
            </a:r>
            <a:r>
              <a:rPr lang="zh-CN" altLang="en-US" sz="3600">
                <a:latin typeface="宋体" pitchFamily="2" charset="-122"/>
                <a:sym typeface="+mn-ea"/>
              </a:rPr>
              <a:t>鲁居丧服阕，</a:t>
            </a:r>
            <a:r>
              <a:rPr lang="zh-CN" altLang="en-US" sz="3600" u="sng">
                <a:latin typeface="宋体" pitchFamily="2" charset="-122"/>
                <a:sym typeface="+mn-ea"/>
              </a:rPr>
              <a:t>起</a:t>
            </a:r>
            <a:r>
              <a:rPr lang="zh-CN" altLang="en-US" sz="3600">
                <a:latin typeface="宋体" pitchFamily="2" charset="-122"/>
                <a:sym typeface="+mn-ea"/>
              </a:rPr>
              <a:t>为太医都事。</a:t>
            </a:r>
            <a:r>
              <a:rPr lang="en-US" altLang="zh-CN" sz="3600">
                <a:latin typeface="宋体" pitchFamily="2" charset="-122"/>
                <a:sym typeface="+mn-ea"/>
              </a:rPr>
              <a:t>《</a:t>
            </a:r>
            <a:r>
              <a:rPr lang="zh-CN" altLang="en-US" sz="3600">
                <a:latin typeface="宋体" pitchFamily="2" charset="-122"/>
                <a:sym typeface="+mn-ea"/>
              </a:rPr>
              <a:t>元史·贾鲁传</a:t>
            </a:r>
            <a:r>
              <a:rPr lang="en-US" altLang="zh-CN" sz="3600">
                <a:latin typeface="宋体" pitchFamily="2" charset="-122"/>
                <a:sym typeface="+mn-ea"/>
              </a:rPr>
              <a:t>》</a:t>
            </a:r>
            <a:endParaRPr lang="zh-CN" altLang="en-US" sz="3600"/>
          </a:p>
        </p:txBody>
      </p:sp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11"/>
</p:tagLst>
</file>

<file path=ppt/tags/tag10.xml><?xml version="1.0" encoding="utf-8"?>
<p:tagLst xmlns:p="http://schemas.openxmlformats.org/presentationml/2006/main">
  <p:tag name="AS_UNIQUEID" val="20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AS_UNIQUEID" val="110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AS_UNIQUEID" val="111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AS_UNIQUEID" val="112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AS_UNIQUEID" val="113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AS_UNIQUEID" val="114"/>
</p:tagLst>
</file>

<file path=ppt/tags/tag105.xml><?xml version="1.0" encoding="utf-8"?>
<p:tagLst xmlns:p="http://schemas.openxmlformats.org/presentationml/2006/main">
  <p:tag name="AS_UNIQUEID" val="115"/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AS_UNIQUEID" val="116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AS_UNIQUEID" val="117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AS_UNIQUEID" val="118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AS_UNIQUEID" val="119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AS_UNIQUEID" val="21"/>
</p:tagLst>
</file>

<file path=ppt/tags/tag110.xml><?xml version="1.0" encoding="utf-8"?>
<p:tagLst xmlns:p="http://schemas.openxmlformats.org/presentationml/2006/main">
  <p:tag name="AS_UNIQUEID" val="120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AS_UNIQUEID" val="121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AS_UNIQUEID" val="122"/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3.xml><?xml version="1.0" encoding="utf-8"?>
<p:tagLst xmlns:p="http://schemas.openxmlformats.org/presentationml/2006/main">
  <p:tag name="AS_UNIQUEID" val="123"/>
</p:tagLst>
</file>

<file path=ppt/tags/tag114.xml><?xml version="1.0" encoding="utf-8"?>
<p:tagLst xmlns:p="http://schemas.openxmlformats.org/presentationml/2006/main">
  <p:tag name="AS_UNIQUEID" val="124"/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5.xml><?xml version="1.0" encoding="utf-8"?>
<p:tagLst xmlns:p="http://schemas.openxmlformats.org/presentationml/2006/main">
  <p:tag name="AS_UNIQUEID" val="125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AS_UNIQUEID" val="126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AS_UNIQUEID" val="127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AS_UNIQUEID" val="128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AS_UNIQUEID" val="129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AS_UNIQUEID" val="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30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1.xml><?xml version="1.0" encoding="utf-8"?>
<p:tagLst xmlns:p="http://schemas.openxmlformats.org/presentationml/2006/main">
  <p:tag name="AS_UNIQUEID" val="131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2.xml><?xml version="1.0" encoding="utf-8"?>
<p:tagLst xmlns:p="http://schemas.openxmlformats.org/presentationml/2006/main">
  <p:tag name="AS_UNIQUEID" val="132"/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3.xml><?xml version="1.0" encoding="utf-8"?>
<p:tagLst xmlns:p="http://schemas.openxmlformats.org/presentationml/2006/main">
  <p:tag name="AS_UNIQUEID" val="133"/>
</p:tagLst>
</file>

<file path=ppt/tags/tag124.xml><?xml version="1.0" encoding="utf-8"?>
<p:tagLst xmlns:p="http://schemas.openxmlformats.org/presentationml/2006/main">
  <p:tag name="AS_UNIQUEID" val="134"/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5.xml><?xml version="1.0" encoding="utf-8"?>
<p:tagLst xmlns:p="http://schemas.openxmlformats.org/presentationml/2006/main">
  <p:tag name="AS_UNIQUEID" val="135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AS_UNIQUEID" val="136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AS_UNIQUEID" val="137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AS_UNIQUEID" val="138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9.xml><?xml version="1.0" encoding="utf-8"?>
<p:tagLst xmlns:p="http://schemas.openxmlformats.org/presentationml/2006/main">
  <p:tag name="AS_UNIQUEID" val="139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.xml><?xml version="1.0" encoding="utf-8"?>
<p:tagLst xmlns:p="http://schemas.openxmlformats.org/presentationml/2006/main">
  <p:tag name="AS_UNIQUEID" val="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AS_UNIQUEID" val="140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1.xml><?xml version="1.0" encoding="utf-8"?>
<p:tagLst xmlns:p="http://schemas.openxmlformats.org/presentationml/2006/main">
  <p:tag name="AS_UNIQUEID" val="141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2.xml><?xml version="1.0" encoding="utf-8"?>
<p:tagLst xmlns:p="http://schemas.openxmlformats.org/presentationml/2006/main">
  <p:tag name="AS_UNIQUEID" val="142"/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33.xml><?xml version="1.0" encoding="utf-8"?>
<p:tagLst xmlns:p="http://schemas.openxmlformats.org/presentationml/2006/main">
  <p:tag name="AS_UNIQUEID" val="143"/>
</p:tagLst>
</file>

<file path=ppt/tags/tag134.xml><?xml version="1.0" encoding="utf-8"?>
<p:tagLst xmlns:p="http://schemas.openxmlformats.org/presentationml/2006/main">
  <p:tag name="AS_UNIQUEID" val="144"/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5.xml><?xml version="1.0" encoding="utf-8"?>
<p:tagLst xmlns:p="http://schemas.openxmlformats.org/presentationml/2006/main">
  <p:tag name="AS_UNIQUEID" val="145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AS_UNIQUEID" val="146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AS_UNIQUEID" val="147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AS_UNIQUEID" val="148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9.xml><?xml version="1.0" encoding="utf-8"?>
<p:tagLst xmlns:p="http://schemas.openxmlformats.org/presentationml/2006/main">
  <p:tag name="AS_UNIQUEID" val="149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.xml><?xml version="1.0" encoding="utf-8"?>
<p:tagLst xmlns:p="http://schemas.openxmlformats.org/presentationml/2006/main">
  <p:tag name="AS_UNIQUEID" val="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AS_UNIQUEID" val="150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1.xml><?xml version="1.0" encoding="utf-8"?>
<p:tagLst xmlns:p="http://schemas.openxmlformats.org/presentationml/2006/main">
  <p:tag name="AS_UNIQUEID" val="151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2.xml><?xml version="1.0" encoding="utf-8"?>
<p:tagLst xmlns:p="http://schemas.openxmlformats.org/presentationml/2006/main">
  <p:tag name="AS_UNIQUEID" val="152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3.xml><?xml version="1.0" encoding="utf-8"?>
<p:tagLst xmlns:p="http://schemas.openxmlformats.org/presentationml/2006/main">
  <p:tag name="AS_UNIQUEID" val="153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4.xml><?xml version="1.0" encoding="utf-8"?>
<p:tagLst xmlns:p="http://schemas.openxmlformats.org/presentationml/2006/main">
  <p:tag name="AS_UNIQUEID" val="154"/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45.xml><?xml version="1.0" encoding="utf-8"?>
<p:tagLst xmlns:p="http://schemas.openxmlformats.org/presentationml/2006/main">
  <p:tag name="AS_UNIQUEID" val="155"/>
</p:tagLst>
</file>

<file path=ppt/tags/tag146.xml><?xml version="1.0" encoding="utf-8"?>
<p:tagLst xmlns:p="http://schemas.openxmlformats.org/presentationml/2006/main">
  <p:tag name="AS_UNIQUEID" val="156"/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47.xml><?xml version="1.0" encoding="utf-8"?>
<p:tagLst xmlns:p="http://schemas.openxmlformats.org/presentationml/2006/main">
  <p:tag name="AS_UNIQUEID" val="157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8.xml><?xml version="1.0" encoding="utf-8"?>
<p:tagLst xmlns:p="http://schemas.openxmlformats.org/presentationml/2006/main">
  <p:tag name="AS_UNIQUEID" val="158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9.xml><?xml version="1.0" encoding="utf-8"?>
<p:tagLst xmlns:p="http://schemas.openxmlformats.org/presentationml/2006/main">
  <p:tag name="AS_UNIQUEID" val="159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.xml><?xml version="1.0" encoding="utf-8"?>
<p:tagLst xmlns:p="http://schemas.openxmlformats.org/presentationml/2006/main">
  <p:tag name="AS_UNIQUEID" val="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AS_UNIQUEID" val="160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1.xml><?xml version="1.0" encoding="utf-8"?>
<p:tagLst xmlns:p="http://schemas.openxmlformats.org/presentationml/2006/main">
  <p:tag name="AS_UNIQUEID" val="161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2.xml><?xml version="1.0" encoding="utf-8"?>
<p:tagLst xmlns:p="http://schemas.openxmlformats.org/presentationml/2006/main">
  <p:tag name="AS_UNIQUEID" val="162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3.xml><?xml version="1.0" encoding="utf-8"?>
<p:tagLst xmlns:p="http://schemas.openxmlformats.org/presentationml/2006/main">
  <p:tag name="AS_UNIQUEID" val="163"/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54.xml><?xml version="1.0" encoding="utf-8"?>
<p:tagLst xmlns:p="http://schemas.openxmlformats.org/presentationml/2006/main">
  <p:tag name="AS_UNIQUEID" val="164"/>
</p:tagLst>
</file>

<file path=ppt/tags/tag155.xml><?xml version="1.0" encoding="utf-8"?>
<p:tagLst xmlns:p="http://schemas.openxmlformats.org/presentationml/2006/main">
  <p:tag name="AS_UNIQUEID" val="16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6.xml><?xml version="1.0" encoding="utf-8"?>
<p:tagLst xmlns:p="http://schemas.openxmlformats.org/presentationml/2006/main">
  <p:tag name="AS_UNIQUEID" val="166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7.xml><?xml version="1.0" encoding="utf-8"?>
<p:tagLst xmlns:p="http://schemas.openxmlformats.org/presentationml/2006/main">
  <p:tag name="AS_UNIQUEID" val="1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8.xml><?xml version="1.0" encoding="utf-8"?>
<p:tagLst xmlns:p="http://schemas.openxmlformats.org/presentationml/2006/main">
  <p:tag name="AS_UNIQUEID" val="1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9.xml><?xml version="1.0" encoding="utf-8"?>
<p:tagLst xmlns:p="http://schemas.openxmlformats.org/presentationml/2006/main">
  <p:tag name="AS_UNIQUEID" val="1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AS_UNIQUEID" val="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AS_UNIQUEID" val="170"/>
  <p:tag name="KSO_WM_BEAUTIFY_FLAG" val="#wm#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61.xml><?xml version="1.0" encoding="utf-8"?>
<p:tagLst xmlns:p="http://schemas.openxmlformats.org/presentationml/2006/main">
  <p:tag name="AS_UNIQUEID" val="171"/>
</p:tagLst>
</file>

<file path=ppt/tags/tag162.xml><?xml version="1.0" encoding="utf-8"?>
<p:tagLst xmlns:p="http://schemas.openxmlformats.org/presentationml/2006/main">
  <p:tag name="AS_UNIQUEID" val="172"/>
</p:tagLst>
</file>

<file path=ppt/tags/tag163.xml><?xml version="1.0" encoding="utf-8"?>
<p:tagLst xmlns:p="http://schemas.openxmlformats.org/presentationml/2006/main">
  <p:tag name="AS_UNIQUEID" val="173"/>
</p:tagLst>
</file>

<file path=ppt/tags/tag164.xml><?xml version="1.0" encoding="utf-8"?>
<p:tagLst xmlns:p="http://schemas.openxmlformats.org/presentationml/2006/main">
  <p:tag name="AS_UNIQUEID" val="174"/>
</p:tagLst>
</file>

<file path=ppt/tags/tag165.xml><?xml version="1.0" encoding="utf-8"?>
<p:tagLst xmlns:p="http://schemas.openxmlformats.org/presentationml/2006/main">
  <p:tag name="AS_UNIQUEID" val="175"/>
</p:tagLst>
</file>

<file path=ppt/tags/tag166.xml><?xml version="1.0" encoding="utf-8"?>
<p:tagLst xmlns:p="http://schemas.openxmlformats.org/presentationml/2006/main">
  <p:tag name="AS_UNIQUEID" val="176"/>
</p:tagLst>
</file>

<file path=ppt/tags/tag167.xml><?xml version="1.0" encoding="utf-8"?>
<p:tagLst xmlns:p="http://schemas.openxmlformats.org/presentationml/2006/main">
  <p:tag name="AS_UNIQUEID" val="177"/>
</p:tagLst>
</file>

<file path=ppt/tags/tag168.xml><?xml version="1.0" encoding="utf-8"?>
<p:tagLst xmlns:p="http://schemas.openxmlformats.org/presentationml/2006/main">
  <p:tag name="AS_UNIQUEID" val="178"/>
</p:tagLst>
</file>

<file path=ppt/tags/tag169.xml><?xml version="1.0" encoding="utf-8"?>
<p:tagLst xmlns:p="http://schemas.openxmlformats.org/presentationml/2006/main">
  <p:tag name="AS_UNIQUEID" val="179"/>
</p:tagLst>
</file>

<file path=ppt/tags/tag17.xml><?xml version="1.0" encoding="utf-8"?>
<p:tagLst xmlns:p="http://schemas.openxmlformats.org/presentationml/2006/main">
  <p:tag name="AS_UNIQUEID" val="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AS_UNIQUEID" val="180"/>
</p:tagLst>
</file>

<file path=ppt/tags/tag171.xml><?xml version="1.0" encoding="utf-8"?>
<p:tagLst xmlns:p="http://schemas.openxmlformats.org/presentationml/2006/main">
  <p:tag name="AS_UNIQUEID" val="181"/>
</p:tagLst>
</file>

<file path=ppt/tags/tag172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26"/>
</p:tagLst>
</file>

<file path=ppt/tags/tag173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0"/>
</p:tagLst>
</file>

<file path=ppt/tags/tag174.xml><?xml version="1.0" encoding="utf-8"?>
<p:tagLst xmlns:p="http://schemas.openxmlformats.org/presentationml/2006/main">
  <p:tag name="AS_UNIQUEID" val="184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f*1"/>
  <p:tag name="KSO_WM_UNIT_INDEX" val="1"/>
  <p:tag name="KSO_WM_UNIT_ISCONTENTSTITLE" val="0"/>
  <p:tag name="KSO_WM_UNIT_LAYERLEVEL" val="1"/>
  <p:tag name="KSO_WM_UNIT_NOCLEAR" val="0"/>
  <p:tag name="KSO_WM_UNIT_PRESET_TEXT" val="汇报人姓名"/>
  <p:tag name="KSO_WM_UNIT_SUBTYPE" val="b"/>
  <p:tag name="KSO_WM_UNIT_TYPE" val="f"/>
</p:tagLst>
</file>

<file path=ppt/tags/tag175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1*i*1"/>
  <p:tag name="KSO_WM_UNIT_INDEX" val="1"/>
  <p:tag name="KSO_WM_UNIT_LAYERLEVEL" val="1"/>
  <p:tag name="KSO_WM_UNIT_TYPE" val="i"/>
</p:tagLst>
</file>

<file path=ppt/tags/tag176.xml><?xml version="1.0" encoding="utf-8"?>
<p:tagLst xmlns:p="http://schemas.openxmlformats.org/presentationml/2006/main">
  <p:tag name="KSO_WM_BEAUTIFY_FLAG" val="#wm#"/>
  <p:tag name="KSO_WM_SLIDE_ID" val="custom20204136_1"/>
  <p:tag name="KSO_WM_SLIDE_INDEX" val="1"/>
  <p:tag name="KSO_WM_SLIDE_ITEM_CNT" val="0"/>
  <p:tag name="KSO_WM_SLIDE_LAYOUT" val="a_b_f"/>
  <p:tag name="KSO_WM_SLIDE_LAYOUT_CNT" val="1_1_2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4136"/>
  <p:tag name="KSO_WM_TEMPLATE_MASTER_THUMB_INDEX" val="12"/>
  <p:tag name="KSO_WM_TEMPLATE_MASTER_TYPE" val="1"/>
  <p:tag name="KSO_WM_TEMPLATE_SUBCATEGORY" val="0"/>
  <p:tag name="KSO_WM_TEMPLATE_THUMBS_INDEX" val="1、4、7、8、9、10、16、17、18、19、24、29、32、33"/>
</p:tagLst>
</file>

<file path=ppt/tags/tag177.xml><?xml version="1.0" encoding="utf-8"?>
<p:tagLst xmlns:p="http://schemas.openxmlformats.org/presentationml/2006/main">
  <p:tag name="AS_UNIQUEID" val="186"/>
</p:tagLst>
</file>

<file path=ppt/tags/tag178.xml><?xml version="1.0" encoding="utf-8"?>
<p:tagLst xmlns:p="http://schemas.openxmlformats.org/presentationml/2006/main">
  <p:tag name="AS_UNIQUEID" val="187"/>
</p:tagLst>
</file>

<file path=ppt/tags/tag179.xml><?xml version="1.0" encoding="utf-8"?>
<p:tagLst xmlns:p="http://schemas.openxmlformats.org/presentationml/2006/main">
  <p:tag name="AS_UNIQUEID" val="188"/>
</p:tagLst>
</file>

<file path=ppt/tags/tag18.xml><?xml version="1.0" encoding="utf-8"?>
<p:tagLst xmlns:p="http://schemas.openxmlformats.org/presentationml/2006/main">
  <p:tag name="AS_UNIQUEID" val="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81.xml><?xml version="1.0" encoding="utf-8"?>
<p:tagLst xmlns:p="http://schemas.openxmlformats.org/presentationml/2006/main">
  <p:tag name="AS_UNIQUEID" val="189"/>
</p:tagLst>
</file>

<file path=ppt/tags/tag182.xml><?xml version="1.0" encoding="utf-8"?>
<p:tagLst xmlns:p="http://schemas.openxmlformats.org/presentationml/2006/main">
  <p:tag name="AS_UNIQUEID" val="190"/>
</p:tagLst>
</file>

<file path=ppt/tags/tag1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84.xml><?xml version="1.0" encoding="utf-8"?>
<p:tagLst xmlns:p="http://schemas.openxmlformats.org/presentationml/2006/main">
  <p:tag name="AS_UNIQUEID" val="191"/>
</p:tagLst>
</file>

<file path=ppt/tags/tag185.xml><?xml version="1.0" encoding="utf-8"?>
<p:tagLst xmlns:p="http://schemas.openxmlformats.org/presentationml/2006/main">
  <p:tag name="AS_UNIQUEID" val="192"/>
</p:tagLst>
</file>

<file path=ppt/tags/tag186.xml><?xml version="1.0" encoding="utf-8"?>
<p:tagLst xmlns:p="http://schemas.openxmlformats.org/presentationml/2006/main">
  <p:tag name="AS_UNIQUEID" val="193"/>
</p:tagLst>
</file>

<file path=ppt/tags/tag187.xml><?xml version="1.0" encoding="utf-8"?>
<p:tagLst xmlns:p="http://schemas.openxmlformats.org/presentationml/2006/main">
  <p:tag name="AS_UNIQUEID" val="194"/>
</p:tagLst>
</file>

<file path=ppt/tags/tag18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89.xml><?xml version="1.0" encoding="utf-8"?>
<p:tagLst xmlns:p="http://schemas.openxmlformats.org/presentationml/2006/main">
  <p:tag name="AS_UNIQUEID" val="195"/>
</p:tagLst>
</file>

<file path=ppt/tags/tag19.xml><?xml version="1.0" encoding="utf-8"?>
<p:tagLst xmlns:p="http://schemas.openxmlformats.org/presentationml/2006/main">
  <p:tag name="AS_UNIQUEID" val="29"/>
</p:tagLst>
</file>

<file path=ppt/tags/tag190.xml><?xml version="1.0" encoding="utf-8"?>
<p:tagLst xmlns:p="http://schemas.openxmlformats.org/presentationml/2006/main">
  <p:tag name="AS_UNIQUEID" val="196"/>
</p:tagLst>
</file>

<file path=ppt/tags/tag191.xml><?xml version="1.0" encoding="utf-8"?>
<p:tagLst xmlns:p="http://schemas.openxmlformats.org/presentationml/2006/main">
  <p:tag name="AS_UNIQUEID" val="197"/>
</p:tagLst>
</file>

<file path=ppt/tags/tag19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93.xml><?xml version="1.0" encoding="utf-8"?>
<p:tagLst xmlns:p="http://schemas.openxmlformats.org/presentationml/2006/main">
  <p:tag name="AS_UNIQUEID" val="198"/>
</p:tagLst>
</file>

<file path=ppt/tags/tag194.xml><?xml version="1.0" encoding="utf-8"?>
<p:tagLst xmlns:p="http://schemas.openxmlformats.org/presentationml/2006/main">
  <p:tag name="AS_UNIQUEID" val="199"/>
</p:tagLst>
</file>

<file path=ppt/tags/tag195.xml><?xml version="1.0" encoding="utf-8"?>
<p:tagLst xmlns:p="http://schemas.openxmlformats.org/presentationml/2006/main">
  <p:tag name="AS_UNIQUEID" val="10"/>
  <p:tag name="KSO_WM_UNIT_PLACING_PICTURE_USER_VIEWPORT" val="{&quot;height&quot;:9875,&quot;width&quot;:14345}"/>
</p:tagLst>
</file>

<file path=ppt/tags/tag19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197.xml><?xml version="1.0" encoding="utf-8"?>
<p:tagLst xmlns:p="http://schemas.openxmlformats.org/presentationml/2006/main">
  <p:tag name="AS_UNIQUEID" val="200"/>
</p:tagLst>
</file>

<file path=ppt/tags/tag198.xml><?xml version="1.0" encoding="utf-8"?>
<p:tagLst xmlns:p="http://schemas.openxmlformats.org/presentationml/2006/main">
  <p:tag name="AS_UNIQUEID" val="201"/>
</p:tagLst>
</file>

<file path=ppt/tags/tag199.xml><?xml version="1.0" encoding="utf-8"?>
<p:tagLst xmlns:p="http://schemas.openxmlformats.org/presentationml/2006/main">
  <p:tag name="AS_UNIQUEID" val="202"/>
</p:tagLst>
</file>

<file path=ppt/tags/tag2.xml><?xml version="1.0" encoding="utf-8"?>
<p:tagLst xmlns:p="http://schemas.openxmlformats.org/presentationml/2006/main">
  <p:tag name="AS_UNIQUEID" val="12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01.xml><?xml version="1.0" encoding="utf-8"?>
<p:tagLst xmlns:p="http://schemas.openxmlformats.org/presentationml/2006/main">
  <p:tag name="AS_UNIQUEID" val="203"/>
</p:tagLst>
</file>

<file path=ppt/tags/tag202.xml><?xml version="1.0" encoding="utf-8"?>
<p:tagLst xmlns:p="http://schemas.openxmlformats.org/presentationml/2006/main">
  <p:tag name="AS_UNIQUEID" val="204"/>
</p:tagLst>
</file>

<file path=ppt/tags/tag203.xml><?xml version="1.0" encoding="utf-8"?>
<p:tagLst xmlns:p="http://schemas.openxmlformats.org/presentationml/2006/main">
  <p:tag name="AS_UNIQUEID" val="205"/>
</p:tagLst>
</file>

<file path=ppt/tags/tag20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05.xml><?xml version="1.0" encoding="utf-8"?>
<p:tagLst xmlns:p="http://schemas.openxmlformats.org/presentationml/2006/main">
  <p:tag name="AS_UNIQUEID" val="206"/>
</p:tagLst>
</file>

<file path=ppt/tags/tag206.xml><?xml version="1.0" encoding="utf-8"?>
<p:tagLst xmlns:p="http://schemas.openxmlformats.org/presentationml/2006/main">
  <p:tag name="AS_UNIQUEID" val="207"/>
</p:tagLst>
</file>

<file path=ppt/tags/tag20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08.xml><?xml version="1.0" encoding="utf-8"?>
<p:tagLst xmlns:p="http://schemas.openxmlformats.org/presentationml/2006/main">
  <p:tag name="AS_UNIQUEID" val="208"/>
</p:tagLst>
</file>

<file path=ppt/tags/tag209.xml><?xml version="1.0" encoding="utf-8"?>
<p:tagLst xmlns:p="http://schemas.openxmlformats.org/presentationml/2006/main">
  <p:tag name="AS_UNIQUEID" val="209"/>
</p:tagLst>
</file>

<file path=ppt/tags/tag21.xml><?xml version="1.0" encoding="utf-8"?>
<p:tagLst xmlns:p="http://schemas.openxmlformats.org/presentationml/2006/main">
  <p:tag name="AS_UNIQUEID" val="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0.xml><?xml version="1.0" encoding="utf-8"?>
<p:tagLst xmlns:p="http://schemas.openxmlformats.org/presentationml/2006/main">
  <p:tag name="AS_UNIQUEID" val="210"/>
</p:tagLst>
</file>

<file path=ppt/tags/tag21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12.xml><?xml version="1.0" encoding="utf-8"?>
<p:tagLst xmlns:p="http://schemas.openxmlformats.org/presentationml/2006/main">
  <p:tag name="AS_UNIQUEID" val="211"/>
</p:tagLst>
</file>

<file path=ppt/tags/tag213.xml><?xml version="1.0" encoding="utf-8"?>
<p:tagLst xmlns:p="http://schemas.openxmlformats.org/presentationml/2006/main">
  <p:tag name="AS_UNIQUEID" val="212"/>
</p:tagLst>
</file>

<file path=ppt/tags/tag214.xml><?xml version="1.0" encoding="utf-8"?>
<p:tagLst xmlns:p="http://schemas.openxmlformats.org/presentationml/2006/main">
  <p:tag name="AS_UNIQUEID" val="213"/>
</p:tagLst>
</file>

<file path=ppt/tags/tag21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16.xml><?xml version="1.0" encoding="utf-8"?>
<p:tagLst xmlns:p="http://schemas.openxmlformats.org/presentationml/2006/main">
  <p:tag name="AS_UNIQUEID" val="214"/>
</p:tagLst>
</file>

<file path=ppt/tags/tag217.xml><?xml version="1.0" encoding="utf-8"?>
<p:tagLst xmlns:p="http://schemas.openxmlformats.org/presentationml/2006/main">
  <p:tag name="AS_UNIQUEID" val="215"/>
</p:tagLst>
</file>

<file path=ppt/tags/tag218.xml><?xml version="1.0" encoding="utf-8"?>
<p:tagLst xmlns:p="http://schemas.openxmlformats.org/presentationml/2006/main">
  <p:tag name="AS_UNIQUEID" val="216"/>
</p:tagLst>
</file>

<file path=ppt/tags/tag21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2.xml><?xml version="1.0" encoding="utf-8"?>
<p:tagLst xmlns:p="http://schemas.openxmlformats.org/presentationml/2006/main">
  <p:tag name="AS_UNIQUEID" val="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0.xml><?xml version="1.0" encoding="utf-8"?>
<p:tagLst xmlns:p="http://schemas.openxmlformats.org/presentationml/2006/main">
  <p:tag name="AS_UNIQUEID" val="217"/>
</p:tagLst>
</file>

<file path=ppt/tags/tag221.xml><?xml version="1.0" encoding="utf-8"?>
<p:tagLst xmlns:p="http://schemas.openxmlformats.org/presentationml/2006/main">
  <p:tag name="AS_UNIQUEID" val="218"/>
</p:tagLst>
</file>

<file path=ppt/tags/tag222.xml><?xml version="1.0" encoding="utf-8"?>
<p:tagLst xmlns:p="http://schemas.openxmlformats.org/presentationml/2006/main">
  <p:tag name="AS_UNIQUEID" val="219"/>
</p:tagLst>
</file>

<file path=ppt/tags/tag22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24.xml><?xml version="1.0" encoding="utf-8"?>
<p:tagLst xmlns:p="http://schemas.openxmlformats.org/presentationml/2006/main">
  <p:tag name="AS_UNIQUEID" val="220"/>
</p:tagLst>
</file>

<file path=ppt/tags/tag225.xml><?xml version="1.0" encoding="utf-8"?>
<p:tagLst xmlns:p="http://schemas.openxmlformats.org/presentationml/2006/main">
  <p:tag name="AS_UNIQUEID" val="221"/>
</p:tagLst>
</file>

<file path=ppt/tags/tag226.xml><?xml version="1.0" encoding="utf-8"?>
<p:tagLst xmlns:p="http://schemas.openxmlformats.org/presentationml/2006/main">
  <p:tag name="AS_UNIQUEID" val="222"/>
</p:tagLst>
</file>

<file path=ppt/tags/tag22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28.xml><?xml version="1.0" encoding="utf-8"?>
<p:tagLst xmlns:p="http://schemas.openxmlformats.org/presentationml/2006/main">
  <p:tag name="AS_UNIQUEID" val="223"/>
</p:tagLst>
</file>

<file path=ppt/tags/tag229.xml><?xml version="1.0" encoding="utf-8"?>
<p:tagLst xmlns:p="http://schemas.openxmlformats.org/presentationml/2006/main">
  <p:tag name="AS_UNIQUEID" val="224"/>
</p:tagLst>
</file>

<file path=ppt/tags/tag23.xml><?xml version="1.0" encoding="utf-8"?>
<p:tagLst xmlns:p="http://schemas.openxmlformats.org/presentationml/2006/main">
  <p:tag name="AS_UNIQUEID" val="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0.xml><?xml version="1.0" encoding="utf-8"?>
<p:tagLst xmlns:p="http://schemas.openxmlformats.org/presentationml/2006/main">
  <p:tag name="AS_UNIQUEID" val="225"/>
</p:tagLst>
</file>

<file path=ppt/tags/tag23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32.xml><?xml version="1.0" encoding="utf-8"?>
<p:tagLst xmlns:p="http://schemas.openxmlformats.org/presentationml/2006/main">
  <p:tag name="AS_UNIQUEID" val="226"/>
</p:tagLst>
</file>

<file path=ppt/tags/tag233.xml><?xml version="1.0" encoding="utf-8"?>
<p:tagLst xmlns:p="http://schemas.openxmlformats.org/presentationml/2006/main">
  <p:tag name="AS_UNIQUEID" val="227"/>
</p:tagLst>
</file>

<file path=ppt/tags/tag234.xml><?xml version="1.0" encoding="utf-8"?>
<p:tagLst xmlns:p="http://schemas.openxmlformats.org/presentationml/2006/main">
  <p:tag name="AS_UNIQUEID" val="228"/>
</p:tagLst>
</file>

<file path=ppt/tags/tag23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36.xml><?xml version="1.0" encoding="utf-8"?>
<p:tagLst xmlns:p="http://schemas.openxmlformats.org/presentationml/2006/main">
  <p:tag name="AS_UNIQUEID" val="229"/>
</p:tagLst>
</file>

<file path=ppt/tags/tag237.xml><?xml version="1.0" encoding="utf-8"?>
<p:tagLst xmlns:p="http://schemas.openxmlformats.org/presentationml/2006/main">
  <p:tag name="AS_UNIQUEID" val="230"/>
</p:tagLst>
</file>

<file path=ppt/tags/tag238.xml><?xml version="1.0" encoding="utf-8"?>
<p:tagLst xmlns:p="http://schemas.openxmlformats.org/presentationml/2006/main">
  <p:tag name="AS_UNIQUEID" val="231"/>
</p:tagLst>
</file>

<file path=ppt/tags/tag23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4.xml><?xml version="1.0" encoding="utf-8"?>
<p:tagLst xmlns:p="http://schemas.openxmlformats.org/presentationml/2006/main">
  <p:tag name="AS_UNIQUEID" val="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p="http://schemas.openxmlformats.org/presentationml/2006/main">
  <p:tag name="AS_UNIQUEID" val="232"/>
</p:tagLst>
</file>

<file path=ppt/tags/tag241.xml><?xml version="1.0" encoding="utf-8"?>
<p:tagLst xmlns:p="http://schemas.openxmlformats.org/presentationml/2006/main">
  <p:tag name="AS_UNIQUEID" val="233"/>
</p:tagLst>
</file>

<file path=ppt/tags/tag242.xml><?xml version="1.0" encoding="utf-8"?>
<p:tagLst xmlns:p="http://schemas.openxmlformats.org/presentationml/2006/main">
  <p:tag name="AS_UNIQUEID" val="234"/>
</p:tagLst>
</file>

<file path=ppt/tags/tag24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44.xml><?xml version="1.0" encoding="utf-8"?>
<p:tagLst xmlns:p="http://schemas.openxmlformats.org/presentationml/2006/main">
  <p:tag name="AS_UNIQUEID" val="235"/>
</p:tagLst>
</file>

<file path=ppt/tags/tag245.xml><?xml version="1.0" encoding="utf-8"?>
<p:tagLst xmlns:p="http://schemas.openxmlformats.org/presentationml/2006/main">
  <p:tag name="AS_UNIQUEID" val="236"/>
</p:tagLst>
</file>

<file path=ppt/tags/tag246.xml><?xml version="1.0" encoding="utf-8"?>
<p:tagLst xmlns:p="http://schemas.openxmlformats.org/presentationml/2006/main">
  <p:tag name="AS_UNIQUEID" val="237"/>
</p:tagLst>
</file>

<file path=ppt/tags/tag24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48.xml><?xml version="1.0" encoding="utf-8"?>
<p:tagLst xmlns:p="http://schemas.openxmlformats.org/presentationml/2006/main">
  <p:tag name="AS_UNIQUEID" val="238"/>
</p:tagLst>
</file>

<file path=ppt/tags/tag249.xml><?xml version="1.0" encoding="utf-8"?>
<p:tagLst xmlns:p="http://schemas.openxmlformats.org/presentationml/2006/main">
  <p:tag name="AS_UNIQUEID" val="239"/>
</p:tagLst>
</file>

<file path=ppt/tags/tag25.xml><?xml version="1.0" encoding="utf-8"?>
<p:tagLst xmlns:p="http://schemas.openxmlformats.org/presentationml/2006/main">
  <p:tag name="AS_UNIQUEID" val="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51.xml><?xml version="1.0" encoding="utf-8"?>
<p:tagLst xmlns:p="http://schemas.openxmlformats.org/presentationml/2006/main">
  <p:tag name="AS_UNIQUEID" val="240"/>
</p:tagLst>
</file>

<file path=ppt/tags/tag252.xml><?xml version="1.0" encoding="utf-8"?>
<p:tagLst xmlns:p="http://schemas.openxmlformats.org/presentationml/2006/main">
  <p:tag name="AS_UNIQUEID" val="241"/>
</p:tagLst>
</file>

<file path=ppt/tags/tag253.xml><?xml version="1.0" encoding="utf-8"?>
<p:tagLst xmlns:p="http://schemas.openxmlformats.org/presentationml/2006/main">
  <p:tag name="AS_UNIQUEID" val="242"/>
</p:tagLst>
</file>

<file path=ppt/tags/tag254.xml><?xml version="1.0" encoding="utf-8"?>
<p:tagLst xmlns:p="http://schemas.openxmlformats.org/presentationml/2006/main">
  <p:tag name="AS_UNIQUEID" val="243"/>
</p:tagLst>
</file>

<file path=ppt/tags/tag25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56.xml><?xml version="1.0" encoding="utf-8"?>
<p:tagLst xmlns:p="http://schemas.openxmlformats.org/presentationml/2006/main">
  <p:tag name="AS_UNIQUEID" val="244"/>
</p:tagLst>
</file>

<file path=ppt/tags/tag257.xml><?xml version="1.0" encoding="utf-8"?>
<p:tagLst xmlns:p="http://schemas.openxmlformats.org/presentationml/2006/main">
  <p:tag name="AS_UNIQUEID" val="245"/>
</p:tagLst>
</file>

<file path=ppt/tags/tag258.xml><?xml version="1.0" encoding="utf-8"?>
<p:tagLst xmlns:p="http://schemas.openxmlformats.org/presentationml/2006/main">
  <p:tag name="AS_UNIQUEID" val="246"/>
</p:tagLst>
</file>

<file path=ppt/tags/tag25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6.xml><?xml version="1.0" encoding="utf-8"?>
<p:tagLst xmlns:p="http://schemas.openxmlformats.org/presentationml/2006/main">
  <p:tag name="AS_UNIQUEID" val="36"/>
</p:tagLst>
</file>

<file path=ppt/tags/tag260.xml><?xml version="1.0" encoding="utf-8"?>
<p:tagLst xmlns:p="http://schemas.openxmlformats.org/presentationml/2006/main">
  <p:tag name="AS_UNIQUEID" val="247"/>
</p:tagLst>
</file>

<file path=ppt/tags/tag261.xml><?xml version="1.0" encoding="utf-8"?>
<p:tagLst xmlns:p="http://schemas.openxmlformats.org/presentationml/2006/main">
  <p:tag name="AS_UNIQUEID" val="248"/>
</p:tagLst>
</file>

<file path=ppt/tags/tag26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63.xml><?xml version="1.0" encoding="utf-8"?>
<p:tagLst xmlns:p="http://schemas.openxmlformats.org/presentationml/2006/main">
  <p:tag name="AS_UNIQUEID" val="249"/>
</p:tagLst>
</file>

<file path=ppt/tags/tag264.xml><?xml version="1.0" encoding="utf-8"?>
<p:tagLst xmlns:p="http://schemas.openxmlformats.org/presentationml/2006/main">
  <p:tag name="AS_UNIQUEID" val="250"/>
</p:tagLst>
</file>

<file path=ppt/tags/tag265.xml><?xml version="1.0" encoding="utf-8"?>
<p:tagLst xmlns:p="http://schemas.openxmlformats.org/presentationml/2006/main">
  <p:tag name="AS_UNIQUEID" val="251"/>
</p:tagLst>
</file>

<file path=ppt/tags/tag26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67.xml><?xml version="1.0" encoding="utf-8"?>
<p:tagLst xmlns:p="http://schemas.openxmlformats.org/presentationml/2006/main">
  <p:tag name="AS_UNIQUEID" val="252"/>
</p:tagLst>
</file>

<file path=ppt/tags/tag268.xml><?xml version="1.0" encoding="utf-8"?>
<p:tagLst xmlns:p="http://schemas.openxmlformats.org/presentationml/2006/main">
  <p:tag name="AS_UNIQUEID" val="253"/>
</p:tagLst>
</file>

<file path=ppt/tags/tag26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7.xml><?xml version="1.0" encoding="utf-8"?>
<p:tagLst xmlns:p="http://schemas.openxmlformats.org/presentationml/2006/main">
  <p:tag name="AS_UNIQUEID" val="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0.xml><?xml version="1.0" encoding="utf-8"?>
<p:tagLst xmlns:p="http://schemas.openxmlformats.org/presentationml/2006/main">
  <p:tag name="AS_UNIQUEID" val="254"/>
</p:tagLst>
</file>

<file path=ppt/tags/tag271.xml><?xml version="1.0" encoding="utf-8"?>
<p:tagLst xmlns:p="http://schemas.openxmlformats.org/presentationml/2006/main">
  <p:tag name="AS_UNIQUEID" val="255"/>
</p:tagLst>
</file>

<file path=ppt/tags/tag27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73.xml><?xml version="1.0" encoding="utf-8"?>
<p:tagLst xmlns:p="http://schemas.openxmlformats.org/presentationml/2006/main">
  <p:tag name="AS_UNIQUEID" val="256"/>
</p:tagLst>
</file>

<file path=ppt/tags/tag274.xml><?xml version="1.0" encoding="utf-8"?>
<p:tagLst xmlns:p="http://schemas.openxmlformats.org/presentationml/2006/main">
  <p:tag name="AS_UNIQUEID" val="257"/>
</p:tagLst>
</file>

<file path=ppt/tags/tag2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76.xml><?xml version="1.0" encoding="utf-8"?>
<p:tagLst xmlns:p="http://schemas.openxmlformats.org/presentationml/2006/main">
  <p:tag name="AS_UNIQUEID" val="258"/>
</p:tagLst>
</file>

<file path=ppt/tags/tag277.xml><?xml version="1.0" encoding="utf-8"?>
<p:tagLst xmlns:p="http://schemas.openxmlformats.org/presentationml/2006/main">
  <p:tag name="AS_UNIQUEID" val="259"/>
</p:tagLst>
</file>

<file path=ppt/tags/tag2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79.xml><?xml version="1.0" encoding="utf-8"?>
<p:tagLst xmlns:p="http://schemas.openxmlformats.org/presentationml/2006/main">
  <p:tag name="AS_UNIQUEID" val="260"/>
</p:tagLst>
</file>

<file path=ppt/tags/tag28.xml><?xml version="1.0" encoding="utf-8"?>
<p:tagLst xmlns:p="http://schemas.openxmlformats.org/presentationml/2006/main">
  <p:tag name="AS_UNIQUEID" val="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0.xml><?xml version="1.0" encoding="utf-8"?>
<p:tagLst xmlns:p="http://schemas.openxmlformats.org/presentationml/2006/main">
  <p:tag name="AS_UNIQUEID" val="261"/>
</p:tagLst>
</file>

<file path=ppt/tags/tag281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82.xml><?xml version="1.0" encoding="utf-8"?>
<p:tagLst xmlns:p="http://schemas.openxmlformats.org/presentationml/2006/main">
  <p:tag name="AS_UNIQUEID" val="262"/>
</p:tagLst>
</file>

<file path=ppt/tags/tag283.xml><?xml version="1.0" encoding="utf-8"?>
<p:tagLst xmlns:p="http://schemas.openxmlformats.org/presentationml/2006/main">
  <p:tag name="AS_UNIQUEID" val="263"/>
</p:tagLst>
</file>

<file path=ppt/tags/tag28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4136"/>
</p:tagLst>
</file>

<file path=ppt/tags/tag285.xml><?xml version="1.0" encoding="utf-8"?>
<p:tagLst xmlns:p="http://schemas.openxmlformats.org/presentationml/2006/main">
  <p:tag name="AS_UNIQUEID" val="264"/>
</p:tagLst>
</file>

<file path=ppt/tags/tag286.xml><?xml version="1.0" encoding="utf-8"?>
<p:tagLst xmlns:p="http://schemas.openxmlformats.org/presentationml/2006/main">
  <p:tag name="AS_UNIQUEID" val="265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文本内容"/>
  <p:tag name="KSO_WM_UNIT_TYPE" val="b"/>
  <p:tag name="KSO_WM_UNIT_VALUE" val="18"/>
</p:tagLst>
</file>

<file path=ppt/tags/tag287.xml><?xml version="1.0" encoding="utf-8"?>
<p:tagLst xmlns:p="http://schemas.openxmlformats.org/presentationml/2006/main">
  <p:tag name="AS_UNIQUEID" val="266"/>
  <p:tag name="KSO_WM_BEAUTIFY_FLAG" val="#wm#"/>
  <p:tag name="KSO_WM_TAG_VERSION" val="1.0"/>
  <p:tag name="KSO_WM_TEMPLATE_CATEGORY" val="custom"/>
  <p:tag name="KSO_WM_TEMPLATE_INDEX" val="20204136"/>
  <p:tag name="KSO_WM_UNIT_COMPATIBLE" val="0"/>
  <p:tag name="KSO_WM_UNIT_DIAGRAM_ISNUMVISUAL" val="0"/>
  <p:tag name="KSO_WM_UNIT_DIAGRAM_ISREFERUNIT" val="0"/>
  <p:tag name="KSO_WM_UNIT_HIGHLIGHT" val="0"/>
  <p:tag name="KSO_WM_UNIT_ID" val="custom20204136_33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YPE" val="a"/>
</p:tagLst>
</file>

<file path=ppt/tags/tag288.xml><?xml version="1.0" encoding="utf-8"?>
<p:tagLst xmlns:p="http://schemas.openxmlformats.org/presentationml/2006/main">
  <p:tag name="AS_UNIQUEID" val="267"/>
</p:tagLst>
</file>

<file path=ppt/tags/tag289.xml><?xml version="1.0" encoding="utf-8"?>
<p:tagLst xmlns:p="http://schemas.openxmlformats.org/presentationml/2006/main">
  <p:tag name="KSO_WM_BEAUTIFY_FLAG" val="#wm#"/>
  <p:tag name="KSO_WM_SLIDE_ID" val="custom20204136_33"/>
  <p:tag name="KSO_WM_SLIDE_INDEX" val="33"/>
  <p:tag name="KSO_WM_SLIDE_ITEM_CNT" val="0"/>
  <p:tag name="KSO_WM_SLIDE_LAYOUT" val="a_b"/>
  <p:tag name="KSO_WM_SLIDE_LAYOUT_CNT" val="1_1"/>
  <p:tag name="KSO_WM_SLIDE_SUBTYPE" val="pureTxt"/>
  <p:tag name="KSO_WM_SLIDE_TYPE" val="endPage"/>
  <p:tag name="KSO_WM_SPECIAL_SOURCE" val="bdnull"/>
  <p:tag name="KSO_WM_TAG_VERSION" val="1.0"/>
  <p:tag name="KSO_WM_TEMPLATE_CATEGORY" val="custom"/>
  <p:tag name="KSO_WM_TEMPLATE_COLOR_TYPE" val="1"/>
  <p:tag name="KSO_WM_TEMPLATE_INDEX" val="20204136"/>
  <p:tag name="KSO_WM_TEMPLATE_MASTER_TYPE" val="1"/>
  <p:tag name="KSO_WM_TEMPLATE_SUBCATEGORY" val="0"/>
</p:tagLst>
</file>

<file path=ppt/tags/tag29.xml><?xml version="1.0" encoding="utf-8"?>
<p:tagLst xmlns:p="http://schemas.openxmlformats.org/presentationml/2006/main">
  <p:tag name="AS_UNIQUEID" val="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0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3.xml><?xml version="1.0" encoding="utf-8"?>
<p:tagLst xmlns:p="http://schemas.openxmlformats.org/presentationml/2006/main">
  <p:tag name="AS_UNIQUEID" val="13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p="http://schemas.openxmlformats.org/presentationml/2006/main">
  <p:tag name="AS_UNIQUEID" val="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p="http://schemas.openxmlformats.org/presentationml/2006/main">
  <p:tag name="AS_UNIQUEID" val="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p="http://schemas.openxmlformats.org/presentationml/2006/main">
  <p:tag name="AS_UNIQUEID" val="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AS_UNIQUEID" val="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AS_UNIQUEID" val="45"/>
</p:tagLst>
</file>

<file path=ppt/tags/tag36.xml><?xml version="1.0" encoding="utf-8"?>
<p:tagLst xmlns:p="http://schemas.openxmlformats.org/presentationml/2006/main">
  <p:tag name="AS_UNIQUEID" val="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p="http://schemas.openxmlformats.org/presentationml/2006/main">
  <p:tag name="AS_UNIQUEID" val="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p="http://schemas.openxmlformats.org/presentationml/2006/main">
  <p:tag name="AS_UNIQUEID" val="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p="http://schemas.openxmlformats.org/presentationml/2006/main">
  <p:tag name="AS_UNIQUEID" val="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p="http://schemas.openxmlformats.org/presentationml/2006/main">
  <p:tag name="AS_UNIQUEID" val="14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AS_UNIQUEID" val="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AS_UNIQUEID" val="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AS_UNIQUEID" val="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AS_UNIQUEID" val="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AS_UNIQUEID" val="56"/>
</p:tagLst>
</file>

<file path=ppt/tags/tag47.xml><?xml version="1.0" encoding="utf-8"?>
<p:tagLst xmlns:p="http://schemas.openxmlformats.org/presentationml/2006/main">
  <p:tag name="AS_UNIQUEID" val="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p="http://schemas.openxmlformats.org/presentationml/2006/main">
  <p:tag name="AS_UNIQUEID" val="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p="http://schemas.openxmlformats.org/presentationml/2006/main">
  <p:tag name="AS_UNIQUEID" val="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AS_UNIQUEID" val="15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AS_UNIQUEID" val="62"/>
</p:tagLst>
</file>

<file path=ppt/tags/tag53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AS_UNIQUEID" val="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5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p="http://schemas.openxmlformats.org/presentationml/2006/main">
  <p:tag name="AS_UNIQUEID" val="66"/>
</p:tagLst>
</file>

<file path=ppt/tags/tag57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p="http://schemas.openxmlformats.org/presentationml/2006/main">
  <p:tag name="AS_UNIQUEID" val="16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AS_UNIQUEID" val="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AS_UNIQUEID" val="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AS_UNIQUEID" val="75"/>
</p:tagLst>
</file>

<file path=ppt/tags/tag66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p="http://schemas.openxmlformats.org/presentationml/2006/main">
  <p:tag name="AS_UNIQUEID" val="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AS_UNIQUEID" val="17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AS_UNIQUEID" val="83"/>
</p:tagLst>
</file>

<file path=ppt/tags/tag74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AS_UNIQUEID" val="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8.xml><?xml version="1.0" encoding="utf-8"?>
<p:tagLst xmlns:p="http://schemas.openxmlformats.org/presentationml/2006/main">
  <p:tag name="AS_UNIQUEID" val="18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80.xml><?xml version="1.0" encoding="utf-8"?>
<p:tagLst xmlns:p="http://schemas.openxmlformats.org/presentationml/2006/main">
  <p:tag name="AS_UNIQUEID" val="90"/>
</p:tagLst>
</file>

<file path=ppt/tags/tag81.xml><?xml version="1.0" encoding="utf-8"?>
<p:tagLst xmlns:p="http://schemas.openxmlformats.org/presentationml/2006/main">
  <p:tag name="AS_UNIQUEID" val="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AS_UNIQUEID" val="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i*1"/>
  <p:tag name="KSO_WM_UNIT_INDEX" val="1"/>
  <p:tag name="KSO_WM_UNIT_LAYERLEVEL" val="1"/>
  <p:tag name="KSO_WM_UNIT_TYPE" val="i"/>
</p:tagLst>
</file>

<file path=ppt/tags/tag87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AS_UNIQUEID" val="98"/>
</p:tagLst>
</file>

<file path=ppt/tags/tag89.xml><?xml version="1.0" encoding="utf-8"?>
<p:tagLst xmlns:p="http://schemas.openxmlformats.org/presentationml/2006/main">
  <p:tag name="AS_UNIQUEID" val="99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p="http://schemas.openxmlformats.org/presentationml/2006/main">
  <p:tag name="AS_UNIQUEID" val="19"/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AS_UNIQUEID" val="100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p="http://schemas.openxmlformats.org/presentationml/2006/main">
  <p:tag name="AS_UNIQUEID" val="101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AS_UNIQUEID" val="102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AS_UNIQUEID" val="103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AS_UNIQUEID" val="104"/>
  <p:tag name="KSO_WM_BEAUTIFY_FLAG" val="#wm#"/>
  <p:tag name="KSO_WM_SLIDE_BACKGROUND_TYPE" val="general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AS_UNIQUEID" val="105"/>
</p:tagLst>
</file>

<file path=ppt/tags/tag96.xml><?xml version="1.0" encoding="utf-8"?>
<p:tagLst xmlns:p="http://schemas.openxmlformats.org/presentationml/2006/main">
  <p:tag name="AS_UNIQUEID" val="106"/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AS_UNIQUEID" val="107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AS_UNIQUEID" val="108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AS_UNIQUEID" val="109"/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1422">
      <a:dk1>
        <a:sysClr val="windowText" lastClr="000000"/>
      </a:dk1>
      <a:lt1>
        <a:sysClr val="window" lastClr="FFFEFF"/>
      </a:lt1>
      <a:dk2>
        <a:srgbClr val="EFEAEB"/>
      </a:dk2>
      <a:lt2>
        <a:srgbClr val="FFFFFF"/>
      </a:lt2>
      <a:accent1>
        <a:srgbClr val="BA2631"/>
      </a:accent1>
      <a:accent2>
        <a:srgbClr val="D36E83"/>
      </a:accent2>
      <a:accent3>
        <a:srgbClr val="ECB5D6"/>
      </a:accent3>
      <a:accent4>
        <a:srgbClr val="DBB5F1"/>
      </a:accent4>
      <a:accent5>
        <a:srgbClr val="A06ED6"/>
      </a:accent5>
      <a:accent6>
        <a:srgbClr val="6526BA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212</Paragraphs>
  <Slides>31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2">
      <vt:lpstr>1_Office 主题​​</vt:lpstr>
      <vt:lpstr>文言文阅读十一讲</vt:lpstr>
      <vt:lpstr>文言文中高频字词解读</vt:lpstr>
      <vt:lpstr>Slide 3</vt:lpstr>
      <vt:lpstr>(一)与政事相关的常用词语</vt:lpstr>
      <vt:lpstr>Slide 5</vt:lpstr>
      <vt:lpstr>(二)与官职相关的常用词语</vt:lpstr>
      <vt:lpstr>2、六部职能</vt:lpstr>
      <vt:lpstr>三、表示官职变动</vt:lpstr>
      <vt:lpstr>Slide 9</vt:lpstr>
      <vt:lpstr>3、表提升官职的词语。</vt:lpstr>
      <vt:lpstr>4、表降低官职的词语。</vt:lpstr>
      <vt:lpstr>5、表调动官职的词语。</vt:lpstr>
      <vt:lpstr>6、表罢免官职的词语。</vt:lpstr>
      <vt:lpstr>7、表兼代官职的词语。</vt:lpstr>
      <vt:lpstr>8、辞去官职的词语</vt:lpstr>
      <vt:lpstr>9、其他</vt:lpstr>
      <vt:lpstr>(三)与人物评价相关的常用词语</vt:lpstr>
      <vt:lpstr>（四）、和疾病死亡有关的常见词语</vt:lpstr>
      <vt:lpstr>（五）、和时间有关的词语</vt:lpstr>
      <vt:lpstr>Slide 20</vt:lpstr>
      <vt:lpstr>（六）、和皇帝有关的常见词语</vt:lpstr>
      <vt:lpstr>（七）、与科举考试有关的</vt:lpstr>
      <vt:lpstr>Slide 23</vt:lpstr>
      <vt:lpstr>(八)其他常用词语</vt:lpstr>
      <vt:lpstr>Slide 25</vt:lpstr>
      <vt:lpstr>Slide 26</vt:lpstr>
      <vt:lpstr>Slide 27</vt:lpstr>
      <vt:lpstr>Slide 28</vt:lpstr>
      <vt:lpstr>Slide 29</vt:lpstr>
      <vt:lpstr>Slide 30</vt:lpstr>
      <vt:lpstr>谢谢观看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2020-12-01T19:11:42.809</cp:lastPrinted>
  <dcterms:created xsi:type="dcterms:W3CDTF">2020-12-01T19:11:42Z</dcterms:created>
  <dcterms:modified xsi:type="dcterms:W3CDTF">2020-12-01T11:11:44Z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