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32" r:id="rId4"/>
    <p:sldId id="311" r:id="rId5"/>
    <p:sldId id="310" r:id="rId6"/>
    <p:sldId id="336" r:id="rId7"/>
    <p:sldId id="290" r:id="rId8"/>
    <p:sldId id="260" r:id="rId9"/>
    <p:sldId id="263" r:id="rId10"/>
    <p:sldId id="317" r:id="rId11"/>
    <p:sldId id="320" r:id="rId12"/>
    <p:sldId id="321" r:id="rId13"/>
    <p:sldId id="322" r:id="rId14"/>
    <p:sldId id="323" r:id="rId15"/>
    <p:sldId id="325" r:id="rId16"/>
    <p:sldId id="334" r:id="rId17"/>
    <p:sldId id="330" r:id="rId18"/>
    <p:sldId id="331" r:id="rId19"/>
    <p:sldId id="276" r:id="rId20"/>
    <p:sldId id="267" r:id="rId21"/>
    <p:sldId id="284" r:id="rId22"/>
    <p:sldId id="277" r:id="rId23"/>
    <p:sldId id="272" r:id="rId24"/>
    <p:sldId id="281" r:id="rId25"/>
    <p:sldId id="275" r:id="rId26"/>
  </p:sldIdLst>
  <p:sldSz cx="12192000" cy="6858000"/>
  <p:notesSz cx="6858000" cy="9144000"/>
  <p:embeddedFontLst>
    <p:embeddedFont>
      <p:font typeface="方正清刻本悦宋简体" panose="02000000000000000000" pitchFamily="2" charset="-122"/>
      <p:regular r:id="rId28"/>
    </p:embeddedFont>
    <p:embeddedFont>
      <p:font typeface="等线" panose="02010600030101010101" pitchFamily="2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方正宋刻本秀楷简体" panose="02000000000000000000" pitchFamily="2" charset="-122"/>
      <p:regular r:id="rId34"/>
    </p:embeddedFont>
    <p:embeddedFont>
      <p:font typeface="华康行楷体 W5" panose="03000509000000000000" charset="-122"/>
      <p:regular r:id="rId35"/>
    </p:embeddedFont>
  </p:embeddedFontLst>
  <p:custDataLst>
    <p:tags r:id="rId27"/>
  </p:custDataLst>
  <p:defaultTextStyle>
    <a:defPPr>
      <a:defRPr lang="en-US"/>
    </a:defPPr>
    <a:lvl1pPr marL="0" lvl="0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16"/>
    <p:restoredTop sz="96113"/>
  </p:normalViewPr>
  <p:slideViewPr>
    <p:cSldViewPr snapToGrid="0" showGuides="1">
      <p:cViewPr varScale="1">
        <p:scale>
          <a:sx n="104" d="100"/>
          <a:sy n="104" d="100"/>
        </p:scale>
        <p:origin x="-83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506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1.xml" /><Relationship Id="rId28" Type="http://schemas.openxmlformats.org/officeDocument/2006/relationships/font" Target="fonts/font1.fntdata" /><Relationship Id="rId29" Type="http://schemas.openxmlformats.org/officeDocument/2006/relationships/font" Target="fonts/font2.fntdata" /><Relationship Id="rId3" Type="http://schemas.openxmlformats.org/officeDocument/2006/relationships/handoutMaster" Target="handoutMasters/handoutMaster1.xml" /><Relationship Id="rId30" Type="http://schemas.openxmlformats.org/officeDocument/2006/relationships/font" Target="fonts/font3.fntdata" /><Relationship Id="rId31" Type="http://schemas.openxmlformats.org/officeDocument/2006/relationships/font" Target="fonts/font4.fntdata" /><Relationship Id="rId32" Type="http://schemas.openxmlformats.org/officeDocument/2006/relationships/font" Target="fonts/font5.fntdata" /><Relationship Id="rId33" Type="http://schemas.openxmlformats.org/officeDocument/2006/relationships/font" Target="fonts/font6.fntdata" /><Relationship Id="rId34" Type="http://schemas.openxmlformats.org/officeDocument/2006/relationships/font" Target="fonts/font7.fntdata" /><Relationship Id="rId35" Type="http://schemas.openxmlformats.org/officeDocument/2006/relationships/font" Target="fonts/font8.fntdata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4DE00C-8B71-4647-B4D0-3E1E90A1BB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  <a:t/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441A34-5627-446B-A174-D1876B306B5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  <a:t/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等线" panose="02010600030101010101" pitchFamily="2" charset="-122"/>
            </a:endParaRPr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  <a:t>1</a:t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等线" panose="02010600030101010101" pitchFamily="2" charset="-122"/>
            </a:endParaRPr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  <a:t>5</a:t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>
              <a:ea typeface="等线" panose="02010600030101010101" pitchFamily="2" charset="-122"/>
            </a:endParaRPr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ea typeface="等线" panose="02010600030101010101" pitchFamily="2" charset="-122"/>
              </a:rPr>
              <a:t>6</a:t>
            </a:fld>
            <a:endParaRPr lang="zh-CN" altLang="en-US" sz="120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zh-CN" altLang="en-US">
                <a:ea typeface="等线" panose="02010600030101010101" pitchFamily="2" charset="-122"/>
              </a:rPr>
              <a:t>内容相关，意境相符</a:t>
            </a:r>
            <a:endParaRPr lang="zh-CN" altLang="en-US">
              <a:ea typeface="等线" panose="02010600030101010101" pitchFamily="2" charset="-122"/>
            </a:endParaRPr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ea typeface="等线" panose="02010600030101010101" pitchFamily="2" charset="-122"/>
              </a:rPr>
              <a:t>7</a:t>
            </a:fld>
            <a:endParaRPr lang="zh-CN" altLang="en-US" sz="120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等线" panose="02010600030101010101" pitchFamily="2" charset="-122"/>
            </a:endParaRPr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  <a:t>13</a:t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jpeg" /><Relationship Id="rId3" Type="http://schemas.openxmlformats.org/officeDocument/2006/relationships/image" Target="../media/image3.jpeg" /><Relationship Id="rId4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6"/>
          <p:cNvGrpSpPr/>
          <p:nvPr userDrawn="1"/>
        </p:nvGrpSpPr>
        <p:grpSpPr>
          <a:xfrm>
            <a:off x="0" y="-103187"/>
            <a:ext cx="12192000" cy="1435100"/>
            <a:chOff x="0" y="-103054"/>
            <a:chExt cx="12192000" cy="14349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3" t="27044" r="59895" b="60503"/>
            <a:stretch>
              <a:fillRect/>
            </a:stretch>
          </p:blipFill>
          <p:spPr>
            <a:xfrm>
              <a:off x="3246228" y="-103054"/>
              <a:ext cx="2596551" cy="85401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3" t="27044" r="59895" b="60503"/>
            <a:stretch>
              <a:fillRect/>
            </a:stretch>
          </p:blipFill>
          <p:spPr>
            <a:xfrm>
              <a:off x="668727" y="-103009"/>
              <a:ext cx="2596551" cy="85401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21" t="27044" r="59895" b="60503"/>
            <a:stretch>
              <a:fillRect/>
            </a:stretch>
          </p:blipFill>
          <p:spPr>
            <a:xfrm>
              <a:off x="0" y="-102170"/>
              <a:ext cx="691569" cy="85401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3" t="27044" r="2536" b="52054"/>
            <a:stretch>
              <a:fillRect/>
            </a:stretch>
          </p:blipFill>
          <p:spPr>
            <a:xfrm>
              <a:off x="5661804" y="-101513"/>
              <a:ext cx="6530196" cy="1433423"/>
            </a:xfrm>
            <a:prstGeom prst="rect">
              <a:avLst/>
            </a:prstGeom>
          </p:spPr>
        </p:pic>
      </p:grpSp>
      <p:pic>
        <p:nvPicPr>
          <p:cNvPr id="2051" name="图片 11"/>
          <p:cNvPicPr>
            <a:picLocks noChangeAspect="1"/>
          </p:cNvPicPr>
          <p:nvPr userDrawn="1"/>
        </p:nvPicPr>
        <p:blipFill>
          <a:blip r:embed="rId2"/>
          <a:srcRect t="43399" r="57220" b="15166"/>
          <a:stretch>
            <a:fillRect/>
          </a:stretch>
        </p:blipFill>
        <p:spPr>
          <a:xfrm>
            <a:off x="0" y="5770563"/>
            <a:ext cx="2030413" cy="108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94438" y="4354513"/>
            <a:ext cx="5897562" cy="2503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L 形 13"/>
          <p:cNvSpPr/>
          <p:nvPr/>
        </p:nvSpPr>
        <p:spPr>
          <a:xfrm rot="5400000">
            <a:off x="574675" y="469900"/>
            <a:ext cx="323850" cy="431800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E343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672" cy="4424362"/>
          </a:xfrm>
          <a:noFill/>
        </p:spPr>
        <p:txBody>
          <a:bodyPr/>
          <a:lstStyle>
            <a:lvl1pPr>
              <a:lnSpc>
                <a:spcPct val="100000"/>
              </a:lnSpc>
              <a:buClr>
                <a:srgbClr val="7E343C"/>
              </a:buClr>
              <a:defRPr b="0" i="0">
                <a:latin typeface="锐字云字库楷体1.0" pitchFamily="2" charset="-122"/>
                <a:ea typeface="锐字云字库楷体1.0" pitchFamily="2" charset="-122"/>
              </a:defRPr>
            </a:lvl1pPr>
            <a:lvl2pPr>
              <a:lnSpc>
                <a:spcPct val="100000"/>
              </a:lnSpc>
              <a:buClr>
                <a:srgbClr val="7E343C"/>
              </a:buClr>
              <a:defRPr b="0" i="0">
                <a:latin typeface="锐字云字库楷体1.0" pitchFamily="2" charset="-122"/>
                <a:ea typeface="锐字云字库楷体1.0" pitchFamily="2" charset="-122"/>
              </a:defRPr>
            </a:lvl2pPr>
            <a:lvl3pPr>
              <a:lnSpc>
                <a:spcPct val="100000"/>
              </a:lnSpc>
              <a:buClr>
                <a:srgbClr val="7E343C"/>
              </a:buClr>
              <a:defRPr b="0" i="0">
                <a:latin typeface="锐字云字库楷体1.0" pitchFamily="2" charset="-122"/>
                <a:ea typeface="锐字云字库楷体1.0" pitchFamily="2" charset="-122"/>
              </a:defRPr>
            </a:lvl3pPr>
            <a:lvl4pPr>
              <a:lnSpc>
                <a:spcPct val="100000"/>
              </a:lnSpc>
              <a:buClr>
                <a:srgbClr val="7E343C"/>
              </a:buClr>
              <a:defRPr b="0" i="0">
                <a:latin typeface="锐字云字库楷体1.0" pitchFamily="2" charset="-122"/>
                <a:ea typeface="锐字云字库楷体1.0" pitchFamily="2" charset="-122"/>
              </a:defRPr>
            </a:lvl4pPr>
            <a:lvl5pPr>
              <a:lnSpc>
                <a:spcPct val="100000"/>
              </a:lnSpc>
              <a:buClr>
                <a:srgbClr val="7E343C"/>
              </a:buClr>
              <a:defRPr b="0" i="0">
                <a:latin typeface="锐字云字库楷体1.0" pitchFamily="2" charset="-122"/>
                <a:ea typeface="锐字云字库楷体1.0" pitchFamily="2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4972" cy="1024086"/>
          </a:xfr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B00AD5A-3BA9-48EC-9624-C09595B1EF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>
                <a:ea typeface="等线" panose="02010600030101010101" pitchFamily="2" charset="-122"/>
              </a:rPr>
              <a:t/>
            </a:fld>
            <a:endParaRPr lang="zh-CN" altLang="en-US"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06470-41E2-4391-9DEF-C36164828B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ea typeface="等线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0" i="0" u="none" kern="1200">
          <a:solidFill>
            <a:srgbClr val="000000"/>
          </a:solidFill>
          <a:latin typeface="华康行楷体 W5" panose="03000509000000000000" charset="-122"/>
          <a:ea typeface="华康行楷体 W5" panose="03000509000000000000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清刻本悦宋简体" panose="02000000000000000000" pitchFamily="2" charset="-122"/>
          <a:ea typeface="方正清刻本悦宋简体" panose="02000000000000000000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清刻本悦宋简体" panose="02000000000000000000" pitchFamily="2" charset="-122"/>
          <a:ea typeface="方正清刻本悦宋简体" panose="02000000000000000000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清刻本悦宋简体" panose="02000000000000000000" pitchFamily="2" charset="-122"/>
          <a:ea typeface="方正清刻本悦宋简体" panose="02000000000000000000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清刻本悦宋简体" panose="02000000000000000000" pitchFamily="2" charset="-122"/>
          <a:ea typeface="方正清刻本悦宋简体" panose="02000000000000000000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清刻本悦宋简体" panose="02000000000000000000" pitchFamily="2" charset="-122"/>
          <a:ea typeface="方正清刻本悦宋简体" panose="02000000000000000000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清刻本悦宋简体" panose="02000000000000000000" pitchFamily="2" charset="-122"/>
          <a:ea typeface="方正清刻本悦宋简体" panose="02000000000000000000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清刻本悦宋简体" panose="02000000000000000000" pitchFamily="2" charset="-122"/>
          <a:ea typeface="方正清刻本悦宋简体" panose="02000000000000000000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清刻本悦宋简体" panose="02000000000000000000" pitchFamily="2" charset="-122"/>
          <a:ea typeface="方正清刻本悦宋简体" panose="02000000000000000000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锐字云字库楷体1.0" pitchFamily="2" charset="-122"/>
          <a:ea typeface="锐字云字库楷体1.0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锐字云字库楷体1.0" pitchFamily="2" charset="-122"/>
          <a:ea typeface="锐字云字库楷体1.0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锐字云字库楷体1.0" pitchFamily="2" charset="-122"/>
          <a:ea typeface="锐字云字库楷体1.0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锐字云字库楷体1.0" pitchFamily="2" charset="-122"/>
          <a:ea typeface="锐字云字库楷体1.0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锐字云字库楷体1.0" pitchFamily="2" charset="-122"/>
          <a:ea typeface="锐字云字库楷体1.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jpe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audio" Target="NULL" /><Relationship Id="rId4" Type="http://schemas.microsoft.com/office/2007/relationships/media" Target="file:///G:\&#23545;&#32852;&#36187;&#35838;&#27491;&#24335;&#29992;\&#26753;&#37030;&#24422;%20-%20&#20594;&#33459;&#27468;%20(Piano%20Solo).mp3" TargetMode="Ex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9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0.jpe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10.jpeg" /><Relationship Id="rId4" Type="http://schemas.openxmlformats.org/officeDocument/2006/relationships/image" Target="../media/image4.png" /><Relationship Id="rId5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638" y="3846513"/>
            <a:ext cx="7091362" cy="3011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9075" y="1503363"/>
            <a:ext cx="1768475" cy="192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8450" y="1882775"/>
            <a:ext cx="1768475" cy="192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标题 1"/>
          <p:cNvSpPr txBox="1"/>
          <p:nvPr/>
        </p:nvSpPr>
        <p:spPr>
          <a:xfrm>
            <a:off x="2209800" y="1041400"/>
            <a:ext cx="7772400" cy="23876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914400" eaLnBrk="1" hangingPunct="1">
              <a:lnSpc>
                <a:spcPct val="90000"/>
              </a:lnSpc>
            </a:pPr>
            <a:r>
              <a:rPr lang="zh-CN" altLang="en-US" sz="8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巧</a:t>
            </a:r>
            <a:r>
              <a:rPr lang="zh-CN" altLang="en-US" sz="8000">
                <a:solidFill>
                  <a:srgbClr val="99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对</a:t>
            </a:r>
            <a:r>
              <a:rPr lang="en-US" altLang="zh-CN" sz="8000">
                <a:solidFill>
                  <a:srgbClr val="99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·</a:t>
            </a:r>
            <a:r>
              <a:rPr lang="zh-CN" altLang="en-US" sz="8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妙</a:t>
            </a:r>
            <a:r>
              <a:rPr lang="zh-CN" altLang="en-US" sz="8000">
                <a:solidFill>
                  <a:srgbClr val="99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联</a:t>
            </a:r>
            <a:endParaRPr lang="zh-CN" altLang="en-US" sz="8000">
              <a:solidFill>
                <a:srgbClr val="990000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3080" name="图片 14"/>
          <p:cNvPicPr>
            <a:picLocks noChangeAspect="1"/>
          </p:cNvPicPr>
          <p:nvPr/>
        </p:nvPicPr>
        <p:blipFill>
          <a:blip r:embed="rId6"/>
          <a:srcRect t="5251" b="85185"/>
          <a:stretch>
            <a:fillRect/>
          </a:stretch>
        </p:blipFill>
        <p:spPr>
          <a:xfrm>
            <a:off x="9140825" y="0"/>
            <a:ext cx="3051175" cy="168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21"/>
          <p:cNvPicPr>
            <a:picLocks noChangeAspect="1"/>
          </p:cNvPicPr>
          <p:nvPr/>
        </p:nvPicPr>
        <p:blipFill>
          <a:blip r:embed="rId6"/>
          <a:srcRect l="-4321" t="67516" r="43559" b="20297"/>
          <a:stretch>
            <a:fillRect/>
          </a:stretch>
        </p:blipFill>
        <p:spPr>
          <a:xfrm>
            <a:off x="-169862" y="4383088"/>
            <a:ext cx="2351087" cy="2728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绿水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刀子嘴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青山不改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zh-CN" altLang="en-US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必答：对对联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0" y="1706563"/>
            <a:ext cx="6096000" cy="3884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青山</a:t>
            </a:r>
            <a:endParaRPr lang="zh-CN" altLang="en-US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豆腐心</a:t>
            </a:r>
            <a:endParaRPr lang="en-US" altLang="zh-CN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绿水长流</a:t>
            </a:r>
            <a:endParaRPr lang="en-US" altLang="zh-CN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1460500"/>
            <a:ext cx="812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</a:t>
            </a:r>
            <a:r>
              <a:rPr lang="zh-CN" altLang="en-US" sz="32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组</a:t>
            </a:r>
            <a:endParaRPr lang="en-US" altLang="zh-CN" sz="3200">
              <a:solidFill>
                <a:srgbClr val="7E343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uiExpand="1" build="p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海角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蜂采蜜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山清水秀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zh-CN" altLang="en-US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必答：对对联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07113" y="1717675"/>
            <a:ext cx="6096000" cy="3884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天涯</a:t>
            </a:r>
            <a:endParaRPr lang="en-US" altLang="zh-CN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蝶恋花</a:t>
            </a:r>
            <a:endParaRPr lang="zh-CN" altLang="en-US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鸟语花香</a:t>
            </a:r>
            <a:endParaRPr lang="zh-CN" altLang="en-US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1460500"/>
            <a:ext cx="8270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</a:t>
            </a:r>
            <a:r>
              <a:rPr lang="zh-CN" altLang="en-US" sz="32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组</a:t>
            </a:r>
            <a:endParaRPr lang="en-US" altLang="zh-CN" sz="3200">
              <a:solidFill>
                <a:srgbClr val="7E343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uiExpand="1" build="p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天文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水帘洞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望梅止渴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zh-CN" altLang="en-US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必答：对对联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30925" y="1693863"/>
            <a:ext cx="6096000" cy="3884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地理</a:t>
            </a:r>
            <a:endParaRPr lang="zh-CN" altLang="en-US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花果山</a:t>
            </a:r>
            <a:endParaRPr lang="en-US" altLang="zh-CN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画饼充饥</a:t>
            </a:r>
            <a:endParaRPr lang="en-US" altLang="zh-CN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1460500"/>
            <a:ext cx="8413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D</a:t>
            </a:r>
            <a:r>
              <a:rPr lang="zh-CN" altLang="en-US" sz="32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组</a:t>
            </a:r>
            <a:endParaRPr lang="en-US" altLang="zh-CN" sz="3200">
              <a:solidFill>
                <a:srgbClr val="7E343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uiExpand="1" build="p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内容占位符 1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7538"/>
          </a:xfrm>
        </p:spPr>
        <p:txBody>
          <a:bodyPr vert="horz" wrap="square" lIns="91440" tIns="45720" rIns="91440" bIns="45720" anchor="t" anchorCtr="0">
            <a:spAutoFit/>
          </a:bodyPr>
          <a:lstStyle/>
          <a:p>
            <a:pPr defTabSz="457200">
              <a:buClr>
                <a:srgbClr val="7E343C"/>
              </a:buClr>
            </a:pP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将下列次序混乱的十条字幅组合成正确的</a:t>
            </a:r>
            <a:r>
              <a:rPr lang="zh-CN" altLang="en-US" sz="3200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对联形式</a:t>
            </a: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（注意</a:t>
            </a:r>
            <a:r>
              <a:rPr lang="zh-CN" altLang="en-US" sz="3200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上下联</a:t>
            </a: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排序）。</a:t>
            </a:r>
            <a:endParaRPr lang="en-US" altLang="zh-CN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defTabSz="457200">
              <a:lnSpc>
                <a:spcPct val="110000"/>
              </a:lnSpc>
              <a:buClr>
                <a:srgbClr val="7E343C"/>
              </a:buClr>
            </a:pP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松竹梅岁寒三友</a:t>
            </a:r>
            <a:endParaRPr lang="en-US" altLang="zh-CN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defTabSz="457200">
              <a:lnSpc>
                <a:spcPct val="110000"/>
              </a:lnSpc>
              <a:buClr>
                <a:srgbClr val="7E343C"/>
              </a:buClr>
            </a:pP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红梅正报万家春</a:t>
            </a:r>
            <a:endParaRPr lang="en-US" altLang="zh-CN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defTabSz="457200">
              <a:lnSpc>
                <a:spcPct val="110000"/>
              </a:lnSpc>
              <a:buClr>
                <a:srgbClr val="7E343C"/>
              </a:buClr>
            </a:pP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梅桃李杏梅占先</a:t>
            </a:r>
            <a:endParaRPr lang="en-US" altLang="zh-CN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defTabSz="457200">
              <a:lnSpc>
                <a:spcPct val="110000"/>
              </a:lnSpc>
              <a:buClr>
                <a:srgbClr val="7E343C"/>
              </a:buClr>
            </a:pP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芳草春来依旧绿</a:t>
            </a:r>
            <a:endParaRPr lang="en-US" altLang="zh-CN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defTabSz="457200">
              <a:lnSpc>
                <a:spcPct val="110000"/>
              </a:lnSpc>
              <a:buClr>
                <a:srgbClr val="7E343C"/>
              </a:buClr>
            </a:pP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春入春天春不老</a:t>
            </a:r>
            <a:endParaRPr lang="zh-CN" altLang="en-US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5603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必答：配对联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25604" name="矩形 3"/>
          <p:cNvSpPr/>
          <p:nvPr/>
        </p:nvSpPr>
        <p:spPr>
          <a:xfrm>
            <a:off x="6172200" y="2846388"/>
            <a:ext cx="6096000" cy="329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28600" indent="-228600">
              <a:lnSpc>
                <a:spcPct val="110000"/>
              </a:lnSpc>
              <a:spcBef>
                <a:spcPts val="1000"/>
              </a:spcBef>
              <a:buClr>
                <a:srgbClr val="7E343C"/>
              </a:buClr>
              <a:buFont typeface="Arial" panose="020b0604020202020204" pitchFamily="34" charset="0"/>
              <a:buChar char="•"/>
            </a:pP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福临福地福无疆</a:t>
            </a:r>
            <a:endParaRPr lang="zh-CN" altLang="en-US" sz="3200">
              <a:latin typeface="锐字云字库楷体1.0" pitchFamily="2" charset="-122"/>
              <a:ea typeface="锐字云字库楷体1.0" pitchFamily="2" charset="-122"/>
            </a:endParaRPr>
          </a:p>
          <a:p>
            <a:pPr marL="228600" indent="-228600">
              <a:lnSpc>
                <a:spcPct val="110000"/>
              </a:lnSpc>
              <a:spcBef>
                <a:spcPts val="1000"/>
              </a:spcBef>
              <a:buClr>
                <a:srgbClr val="7E343C"/>
              </a:buClr>
              <a:buFont typeface="Arial" panose="020b0604020202020204" pitchFamily="34" charset="0"/>
              <a:buChar char="•"/>
            </a:pP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梅花到时自然红</a:t>
            </a:r>
            <a:endParaRPr lang="en-US" altLang="zh-CN" sz="3200">
              <a:latin typeface="锐字云字库楷体1.0" pitchFamily="2" charset="-122"/>
              <a:ea typeface="锐字云字库楷体1.0" pitchFamily="2" charset="-122"/>
            </a:endParaRPr>
          </a:p>
          <a:p>
            <a:pPr marL="228600" indent="-228600">
              <a:lnSpc>
                <a:spcPct val="110000"/>
              </a:lnSpc>
              <a:spcBef>
                <a:spcPts val="1000"/>
              </a:spcBef>
              <a:buClr>
                <a:srgbClr val="7E343C"/>
              </a:buClr>
              <a:buFont typeface="Arial" panose="020b0604020202020204" pitchFamily="34" charset="0"/>
              <a:buChar char="•"/>
            </a:pP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桃梨杏春风一家</a:t>
            </a:r>
            <a:endParaRPr lang="zh-CN" altLang="en-US" sz="3200">
              <a:latin typeface="锐字云字库楷体1.0" pitchFamily="2" charset="-122"/>
              <a:ea typeface="锐字云字库楷体1.0" pitchFamily="2" charset="-122"/>
            </a:endParaRPr>
          </a:p>
          <a:p>
            <a:pPr marL="228600" indent="-228600">
              <a:lnSpc>
                <a:spcPct val="110000"/>
              </a:lnSpc>
              <a:spcBef>
                <a:spcPts val="1000"/>
              </a:spcBef>
              <a:buClr>
                <a:srgbClr val="7E343C"/>
              </a:buClr>
              <a:buFont typeface="Arial" panose="020b0604020202020204" pitchFamily="34" charset="0"/>
              <a:buChar char="•"/>
            </a:pP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春夏秋冬春为首</a:t>
            </a:r>
            <a:endParaRPr lang="en-US" altLang="zh-CN" sz="3200">
              <a:latin typeface="锐字云字库楷体1.0" pitchFamily="2" charset="-122"/>
              <a:ea typeface="锐字云字库楷体1.0" pitchFamily="2" charset="-122"/>
            </a:endParaRPr>
          </a:p>
          <a:p>
            <a:pPr marL="228600" indent="-228600">
              <a:lnSpc>
                <a:spcPct val="110000"/>
              </a:lnSpc>
              <a:spcBef>
                <a:spcPts val="1000"/>
              </a:spcBef>
              <a:buClr>
                <a:srgbClr val="7E343C"/>
              </a:buClr>
              <a:buFont typeface="Arial" panose="020b0604020202020204" pitchFamily="34" charset="0"/>
              <a:buChar char="•"/>
            </a:pP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绿竹别具三分景</a:t>
            </a:r>
            <a:endParaRPr lang="en-US" altLang="zh-CN" sz="3200">
              <a:latin typeface="锐字云字库楷体1.0" pitchFamily="2" charset="-122"/>
              <a:ea typeface="锐字云字库楷体1.0" pitchFamily="2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H="1" flipV="1">
            <a:off x="4052888" y="4529138"/>
            <a:ext cx="2243138" cy="604838"/>
          </a:xfrm>
          <a:prstGeom prst="straightConnector1">
            <a:avLst/>
          </a:prstGeom>
          <a:ln w="57150" cap="flat" cmpd="sng" algn="ctr">
            <a:solidFill>
              <a:srgbClr val="7E343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 flipV="1">
            <a:off x="4052888" y="3846513"/>
            <a:ext cx="2262188" cy="1931988"/>
          </a:xfrm>
          <a:prstGeom prst="straightConnector1">
            <a:avLst/>
          </a:prstGeom>
          <a:ln w="57150" cap="flat" cmpd="sng" algn="ctr">
            <a:solidFill>
              <a:srgbClr val="7E343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4046538" y="3141663"/>
            <a:ext cx="2249488" cy="1354138"/>
          </a:xfrm>
          <a:prstGeom prst="straightConnector1">
            <a:avLst/>
          </a:prstGeom>
          <a:ln w="57150" cap="flat" cmpd="sng" algn="ctr">
            <a:solidFill>
              <a:srgbClr val="7E343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4052888" y="3817938"/>
            <a:ext cx="2292350" cy="1316038"/>
          </a:xfrm>
          <a:prstGeom prst="straightConnector1">
            <a:avLst/>
          </a:prstGeom>
          <a:ln w="57150" cap="flat" cmpd="sng" algn="ctr">
            <a:solidFill>
              <a:srgbClr val="7E343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4052888" y="3141663"/>
            <a:ext cx="2292350" cy="2636838"/>
          </a:xfrm>
          <a:prstGeom prst="straightConnector1">
            <a:avLst/>
          </a:prstGeom>
          <a:ln w="57150" cap="flat" cmpd="sng" algn="ctr">
            <a:solidFill>
              <a:srgbClr val="7E343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uiExpand="1" build="p"/>
      <p:bldP spid="2560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删、改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下联，使之与上联对仗，组成对联。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上联：遥望东南，建几处依山楼榭；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下联：近看西北角，造起三间面临绿水的轩斋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。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None/>
              <a:defRPr/>
            </a:pPr>
            <a:b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</a:b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抢答：改对联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49413" y="4192588"/>
            <a:ext cx="6686550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7E343C"/>
                </a:solidFill>
                <a:latin typeface="锐字云字库楷体1.0" pitchFamily="2" charset="-122"/>
                <a:ea typeface="锐字云字库楷体1.0" pitchFamily="2" charset="-122"/>
              </a:rPr>
              <a:t>答案：</a:t>
            </a:r>
            <a:r>
              <a:rPr lang="zh-CN" altLang="en-US" sz="3200" b="1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</a:rPr>
              <a:t>近看西北，造三间临水轩斋</a:t>
            </a:r>
            <a:r>
              <a:rPr lang="zh-CN" altLang="en-US" sz="3200">
                <a:solidFill>
                  <a:srgbClr val="7E343C"/>
                </a:solidFill>
                <a:latin typeface="锐字云字库楷体1.0" pitchFamily="2" charset="-122"/>
                <a:ea typeface="锐字云字库楷体1.0" pitchFamily="2" charset="-122"/>
              </a:rPr>
              <a:t>。</a:t>
            </a:r>
            <a:endParaRPr lang="zh-CN" altLang="en-US" sz="3200">
              <a:solidFill>
                <a:srgbClr val="7E343C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5" name="L 形 4"/>
          <p:cNvSpPr/>
          <p:nvPr/>
        </p:nvSpPr>
        <p:spPr>
          <a:xfrm rot="16200000">
            <a:off x="4230688" y="1179513"/>
            <a:ext cx="223838" cy="223838"/>
          </a:xfrm>
          <a:prstGeom prst="corner">
            <a:avLst>
              <a:gd name="adj1" fmla="val 30776"/>
              <a:gd name="adj2" fmla="val 30776"/>
            </a:avLst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4325" y="3517900"/>
            <a:ext cx="1825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7E343C"/>
                </a:solidFill>
                <a:latin typeface="锐字云字库楷体1.0" pitchFamily="2" charset="-122"/>
                <a:ea typeface="锐字云字库楷体1.0" pitchFamily="2" charset="-122"/>
              </a:rPr>
              <a:t>近看西北</a:t>
            </a:r>
            <a:endParaRPr lang="zh-CN" altLang="en-US" sz="3200" b="1">
              <a:solidFill>
                <a:srgbClr val="7E343C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4313" y="3516313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7E343C"/>
                </a:solidFill>
                <a:latin typeface="锐字云字库楷体1.0" pitchFamily="2" charset="-122"/>
                <a:ea typeface="锐字云字库楷体1.0" pitchFamily="2" charset="-122"/>
              </a:rPr>
              <a:t>造</a:t>
            </a:r>
            <a:endParaRPr lang="zh-CN" altLang="en-US" sz="3200" b="1">
              <a:solidFill>
                <a:srgbClr val="7E343C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07113" y="3514725"/>
            <a:ext cx="1004887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7E343C"/>
                </a:solidFill>
                <a:latin typeface="锐字云字库楷体1.0" pitchFamily="2" charset="-122"/>
                <a:ea typeface="锐字云字库楷体1.0" pitchFamily="2" charset="-122"/>
              </a:rPr>
              <a:t>三间</a:t>
            </a:r>
            <a:endParaRPr lang="zh-CN" altLang="en-US" sz="3200" b="1">
              <a:solidFill>
                <a:srgbClr val="7E343C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24725" y="3519488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7E343C"/>
                </a:solidFill>
                <a:latin typeface="锐字云字库楷体1.0" pitchFamily="2" charset="-122"/>
                <a:ea typeface="锐字云字库楷体1.0" pitchFamily="2" charset="-122"/>
              </a:rPr>
              <a:t>临</a:t>
            </a:r>
            <a:endParaRPr lang="zh-CN" altLang="en-US" sz="3200" b="1">
              <a:solidFill>
                <a:srgbClr val="7E343C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5938" y="3517900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7E343C"/>
                </a:solidFill>
                <a:latin typeface="锐字云字库楷体1.0" pitchFamily="2" charset="-122"/>
                <a:ea typeface="锐字云字库楷体1.0" pitchFamily="2" charset="-122"/>
              </a:rPr>
              <a:t>水</a:t>
            </a:r>
            <a:endParaRPr lang="zh-CN" altLang="en-US" sz="3200" b="1">
              <a:solidFill>
                <a:srgbClr val="7E343C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50325" y="3516313"/>
            <a:ext cx="10064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7E343C"/>
                </a:solidFill>
                <a:latin typeface="锐字云字库楷体1.0" pitchFamily="2" charset="-122"/>
                <a:ea typeface="锐字云字库楷体1.0" pitchFamily="2" charset="-122"/>
              </a:rPr>
              <a:t>轩斋</a:t>
            </a:r>
            <a:endParaRPr lang="zh-CN" altLang="en-US" sz="3200" b="1">
              <a:solidFill>
                <a:srgbClr val="7E343C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内容占位符 1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anchor="t" anchorCtr="0"/>
          <a:lstStyle/>
          <a:p>
            <a:pPr>
              <a:buClr>
                <a:srgbClr val="7E343C"/>
              </a:buClr>
            </a:pPr>
            <a:r>
              <a:rPr lang="zh-CN" altLang="en-US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在下列选项中选择最佳选项填入对联空缺中，并试述理由。</a:t>
            </a:r>
            <a:endParaRPr lang="en-US" altLang="zh-CN" sz="36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457200" lvl="1" indent="0">
              <a:buClr>
                <a:srgbClr val="7E343C"/>
              </a:buClr>
              <a:buFont typeface="Arial" panose="020b0604020202020204" pitchFamily="34" charset="0"/>
              <a:buNone/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轻风 </a:t>
            </a:r>
            <a:r>
              <a:rPr lang="en-US" altLang="zh-CN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___ </a:t>
            </a: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细柳；淡月 </a:t>
            </a:r>
            <a:r>
              <a:rPr lang="en-US" altLang="zh-CN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___ </a:t>
            </a: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梅花。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lvl="2">
              <a:buClr>
                <a:srgbClr val="7E343C"/>
              </a:buClr>
            </a:pPr>
            <a:r>
              <a:rPr lang="en-US" altLang="zh-CN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A. </a:t>
            </a:r>
            <a:r>
              <a:rPr lang="zh-CN" altLang="en-US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摇 映     </a:t>
            </a:r>
            <a:endParaRPr lang="en-US" altLang="zh-CN" sz="36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lvl="2">
              <a:buClr>
                <a:srgbClr val="7E343C"/>
              </a:buClr>
            </a:pPr>
            <a:r>
              <a:rPr lang="en-US" altLang="zh-CN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C. </a:t>
            </a:r>
            <a:r>
              <a:rPr lang="zh-CN" altLang="en-US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扶 失 </a:t>
            </a:r>
            <a:endParaRPr lang="en-US" altLang="zh-CN" sz="36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buClr>
                <a:srgbClr val="7E343C"/>
              </a:buClr>
            </a:pPr>
            <a:endParaRPr lang="zh-CN" altLang="en-US" sz="36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buClr>
                <a:srgbClr val="7E343C"/>
              </a:buClr>
            </a:pPr>
            <a:endParaRPr lang="en-US" altLang="zh-CN" sz="36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buClr>
                <a:srgbClr val="7E343C"/>
              </a:buClr>
            </a:pPr>
            <a:endParaRPr lang="zh-CN" altLang="en-US" sz="36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抢答：填对联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27652" name="矩形 6"/>
          <p:cNvSpPr/>
          <p:nvPr/>
        </p:nvSpPr>
        <p:spPr>
          <a:xfrm>
            <a:off x="5942013" y="3663950"/>
            <a:ext cx="2457450" cy="6016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685800" lvl="1" indent="-228600" defTabSz="914400" eaLnBrk="1" hangingPunct="1">
              <a:lnSpc>
                <a:spcPct val="90000"/>
              </a:lnSpc>
              <a:spcBef>
                <a:spcPts val="500"/>
              </a:spcBef>
              <a:buClr>
                <a:srgbClr val="7E343C"/>
              </a:buClr>
              <a:buFont typeface="Arial" panose="020b0604020202020204" pitchFamily="34" charset="0"/>
              <a:buChar char="•"/>
            </a:pPr>
            <a:r>
              <a:rPr lang="en-US" altLang="zh-CN" sz="36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B.</a:t>
            </a:r>
            <a:r>
              <a:rPr lang="zh-CN" altLang="en-US" sz="36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舞 隐</a:t>
            </a:r>
            <a:endParaRPr lang="zh-CN" altLang="en-US" sz="36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9738" y="4230688"/>
            <a:ext cx="2941638" cy="615950"/>
          </a:xfrm>
          <a:prstGeom prst="rect">
            <a:avLst/>
          </a:prstGeom>
          <a:noFill/>
          <a:ln w="76200">
            <a:solidFill>
              <a:srgbClr val="7E34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uiExpand="1" build="p"/>
      <p:bldP spid="27652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内容占位符 1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anchor="t" anchorCtr="0"/>
          <a:lstStyle/>
          <a:p>
            <a:pPr>
              <a:buClr>
                <a:srgbClr val="7E343C"/>
              </a:buClr>
            </a:pPr>
            <a:r>
              <a:rPr lang="zh-CN" altLang="en-US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下面给出的是对联的上联及部分下联，尝试将其续写完整。</a:t>
            </a:r>
            <a:endParaRPr lang="en-US" altLang="zh-CN" sz="36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lvl="1">
              <a:buClr>
                <a:srgbClr val="7E343C"/>
              </a:buClr>
            </a:pP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上联：蒲叶桃叶葡萄叶，草本木本；</a:t>
            </a:r>
            <a:endParaRPr lang="en-US" altLang="zh-CN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lvl="1">
              <a:buClr>
                <a:srgbClr val="7E343C"/>
              </a:buClr>
            </a:pP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下联：＿＿＿＿玫瑰花，春＿＿香。</a:t>
            </a:r>
            <a:endParaRPr lang="zh-CN" altLang="en-US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8675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抢答：填对联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58913" y="4184650"/>
            <a:ext cx="7570787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7E343C"/>
                </a:solidFill>
                <a:latin typeface="锐字云字库楷体1.0" pitchFamily="2" charset="-122"/>
                <a:ea typeface="锐字云字库楷体1.0" pitchFamily="2" charset="-122"/>
              </a:rPr>
              <a:t>答案：</a:t>
            </a:r>
            <a:r>
              <a:rPr lang="zh-CN" altLang="en-US" sz="3600" b="1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</a:rPr>
              <a:t>梅花桂花玫瑰花，春香秋香。</a:t>
            </a:r>
            <a:endParaRPr lang="zh-CN" altLang="en-US" sz="3600" b="1">
              <a:solidFill>
                <a:srgbClr val="990000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uiExpand="1" build="p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内容占位符 2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anchor="t" anchorCtr="0"/>
          <a:lstStyle/>
          <a:p>
            <a:pPr>
              <a:buClr>
                <a:srgbClr val="7E343C"/>
              </a:buClr>
            </a:pPr>
            <a:r>
              <a:rPr lang="zh-CN" altLang="en-US" sz="4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静聆雨润绿草</a:t>
            </a:r>
            <a:endParaRPr lang="zh-CN" altLang="en-US" sz="48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buClr>
                <a:srgbClr val="7E343C"/>
              </a:buClr>
            </a:pPr>
            <a:endParaRPr lang="en-US" altLang="zh-CN" sz="48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9709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抢答：对对联（范例）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4" name="椭圆 3"/>
          <p:cNvSpPr/>
          <p:nvPr/>
        </p:nvSpPr>
        <p:spPr>
          <a:xfrm flipV="1">
            <a:off x="3349625" y="2436813"/>
            <a:ext cx="155575" cy="155575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5838" y="2670175"/>
            <a:ext cx="2492375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eaLnBrk="1" hangingPunct="1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4800">
                <a:latin typeface="锐字云字库楷体1.0" pitchFamily="2" charset="-122"/>
                <a:ea typeface="锐字云字库楷体1.0" pitchFamily="2" charset="-122"/>
              </a:rPr>
              <a:t>草→花</a:t>
            </a:r>
            <a:endParaRPr lang="zh-CN" altLang="en-US" sz="48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 flipV="1">
            <a:off x="2762250" y="2451100"/>
            <a:ext cx="155575" cy="155575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0438" y="3413125"/>
            <a:ext cx="37242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eaLnBrk="1" hangingPunct="1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4800">
                <a:latin typeface="锐字云字库楷体1.0" pitchFamily="2" charset="-122"/>
                <a:ea typeface="锐字云字库楷体1.0" pitchFamily="2" charset="-122"/>
              </a:rPr>
              <a:t>绿草→红花</a:t>
            </a:r>
            <a:endParaRPr lang="zh-CN" altLang="en-US" sz="48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 flipV="1">
            <a:off x="4556125" y="2438400"/>
            <a:ext cx="155575" cy="155575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3910013" y="2438400"/>
            <a:ext cx="155575" cy="155575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0438" y="4187825"/>
            <a:ext cx="6186487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eaLnBrk="1" hangingPunct="1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4800">
                <a:latin typeface="锐字云字库楷体1.0" pitchFamily="2" charset="-122"/>
                <a:ea typeface="锐字云字库楷体1.0" pitchFamily="2" charset="-122"/>
              </a:rPr>
              <a:t>雨润绿草→风拂红花</a:t>
            </a:r>
            <a:endParaRPr lang="zh-CN" altLang="en-US" sz="48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2095500" y="2436813"/>
            <a:ext cx="155575" cy="155575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1476375" y="2438400"/>
            <a:ext cx="155575" cy="155575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0438" y="5040313"/>
            <a:ext cx="8648700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eaLnBrk="1" hangingPunct="1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4800">
                <a:latin typeface="锐字云字库楷体1.0" pitchFamily="2" charset="-122"/>
                <a:ea typeface="锐字云字库楷体1.0" pitchFamily="2" charset="-122"/>
              </a:rPr>
              <a:t>静聆雨润绿草→笑看风拂红花</a:t>
            </a:r>
            <a:endParaRPr lang="zh-CN" altLang="en-US" sz="4800">
              <a:latin typeface="锐字云字库楷体1.0" pitchFamily="2" charset="-122"/>
              <a:ea typeface="锐字云字库楷体1.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内容占位符 2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anchor="t" anchorCtr="0"/>
          <a:lstStyle/>
          <a:p>
            <a:pPr>
              <a:buClr>
                <a:srgbClr val="7E343C"/>
              </a:buClr>
            </a:pPr>
            <a:r>
              <a:rPr lang="zh-CN" altLang="en-US" sz="4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门前碧水环绕</a:t>
            </a:r>
            <a:endParaRPr lang="en-US" altLang="zh-CN" sz="48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buClr>
                <a:srgbClr val="7E343C"/>
              </a:buClr>
            </a:pPr>
            <a:endParaRPr lang="en-US" altLang="zh-CN" sz="48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30733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抢答：对对联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2500" y="2873375"/>
            <a:ext cx="2492375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eaLnBrk="1" hangingPunct="1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4800">
                <a:latin typeface="锐字云字库楷体1.0" pitchFamily="2" charset="-122"/>
                <a:ea typeface="锐字云字库楷体1.0" pitchFamily="2" charset="-122"/>
              </a:rPr>
              <a:t>水→山</a:t>
            </a:r>
            <a:endParaRPr lang="zh-CN" altLang="en-US" sz="48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2500" y="3713163"/>
            <a:ext cx="3724275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eaLnBrk="1" hangingPunct="1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4800">
                <a:latin typeface="锐字云字库楷体1.0" pitchFamily="2" charset="-122"/>
                <a:ea typeface="锐字云字库楷体1.0" pitchFamily="2" charset="-122"/>
              </a:rPr>
              <a:t>碧水→青山</a:t>
            </a:r>
            <a:endParaRPr lang="zh-CN" altLang="en-US" sz="48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2500" y="4471988"/>
            <a:ext cx="6186488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eaLnBrk="1" hangingPunct="1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4800">
                <a:latin typeface="锐字云字库楷体1.0" pitchFamily="2" charset="-122"/>
                <a:ea typeface="锐字云字库楷体1.0" pitchFamily="2" charset="-122"/>
              </a:rPr>
              <a:t>碧水环绕→青山耸出</a:t>
            </a:r>
            <a:endParaRPr lang="zh-CN" altLang="en-US" sz="48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3286125" y="2427288"/>
            <a:ext cx="177800" cy="177800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2500" y="5302250"/>
            <a:ext cx="8648700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eaLnBrk="1" hangingPunct="1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4800">
                <a:latin typeface="锐字云字库楷体1.0" pitchFamily="2" charset="-122"/>
                <a:ea typeface="锐字云字库楷体1.0" pitchFamily="2" charset="-122"/>
              </a:rPr>
              <a:t>门前碧水环绕→屋后青山耸出</a:t>
            </a:r>
            <a:endParaRPr lang="zh-CN" altLang="en-US" sz="48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2698750" y="2419350"/>
            <a:ext cx="177800" cy="177800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 flipV="1">
            <a:off x="4527550" y="2432050"/>
            <a:ext cx="177800" cy="177800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 flipV="1">
            <a:off x="3940175" y="2422525"/>
            <a:ext cx="177800" cy="177800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 flipV="1">
            <a:off x="2071688" y="2436813"/>
            <a:ext cx="177800" cy="177800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 flipV="1">
            <a:off x="1484313" y="2427288"/>
            <a:ext cx="177800" cy="177800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2" grpId="0"/>
      <p:bldP spid="13" grpId="0"/>
      <p:bldP spid="18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内容占位符 10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693400" cy="4424363"/>
          </a:xfrm>
        </p:spPr>
        <p:txBody>
          <a:bodyPr vert="horz" wrap="square" lIns="91440" tIns="45720" rIns="91440" bIns="45720" anchor="t" anchorCtr="0"/>
          <a:lstStyle/>
          <a:p>
            <a:pPr>
              <a:buClr>
                <a:srgbClr val="7E343C"/>
              </a:buClr>
            </a:pPr>
            <a:r>
              <a:rPr lang="en-US" altLang="zh-CN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“</a:t>
            </a: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小荷才露尖尖角，早有蜻蜓立上头。”时值夏日，鸟语蝉鸣。请同学们综合运用今天所学知识，提笔为</a:t>
            </a:r>
            <a:r>
              <a:rPr lang="zh-CN" altLang="en-US" sz="3200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夏天</a:t>
            </a: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写上一副生动的对联。</a:t>
            </a:r>
            <a:endParaRPr lang="en-US" altLang="zh-CN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457200" lvl="1" indent="0">
              <a:buClr>
                <a:srgbClr val="7E343C"/>
              </a:buClr>
              <a:buFont typeface="Arial" panose="020b0604020202020204" pitchFamily="34" charset="0"/>
              <a:buNone/>
            </a:pP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（参考事物：</a:t>
            </a:r>
            <a:r>
              <a:rPr lang="zh-CN" altLang="en-US" sz="2800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雨、风、花、草、蝉、蛙</a:t>
            </a:r>
            <a:r>
              <a:rPr lang="en-US" altLang="zh-CN" sz="2800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……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）</a:t>
            </a:r>
            <a:endParaRPr lang="en-US" altLang="zh-CN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457200" lvl="1" indent="0">
              <a:buClr>
                <a:srgbClr val="7E343C"/>
              </a:buClr>
            </a:pPr>
            <a:endParaRPr lang="en-US" altLang="zh-CN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457200" lvl="1" indent="0">
              <a:buClr>
                <a:srgbClr val="7E343C"/>
              </a:buClr>
            </a:pP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要求：</a:t>
            </a:r>
            <a:endParaRPr lang="zh-CN" altLang="en-US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lvl="2">
              <a:buClr>
                <a:srgbClr val="7E343C"/>
              </a:buClr>
            </a:pPr>
            <a:r>
              <a:rPr lang="en-US" altLang="zh-CN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1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、各大组分</a:t>
            </a:r>
            <a:r>
              <a:rPr lang="zh-CN" altLang="en-US" sz="2800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三个四人小组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合作完成任务，完成任务加</a:t>
            </a:r>
            <a:r>
              <a:rPr lang="en-US" altLang="zh-CN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5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分。</a:t>
            </a:r>
            <a:endParaRPr lang="zh-CN" altLang="en-US" sz="28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lvl="2">
              <a:buClr>
                <a:srgbClr val="7E343C"/>
              </a:buClr>
            </a:pPr>
            <a:r>
              <a:rPr lang="en-US" altLang="zh-CN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2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、每大组推选</a:t>
            </a:r>
            <a:r>
              <a:rPr lang="zh-CN" altLang="en-US" sz="2800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一幅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最佳对联展示，其他组同学根据对联特点</a:t>
            </a:r>
            <a:r>
              <a:rPr lang="zh-CN" altLang="en-US" sz="2800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打分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并</a:t>
            </a:r>
            <a:r>
              <a:rPr lang="zh-CN" altLang="en-US" sz="2800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点评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。（满分</a:t>
            </a:r>
            <a:r>
              <a:rPr lang="en-US" altLang="zh-CN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25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分，不符合一个对联特点扣</a:t>
            </a:r>
            <a:r>
              <a:rPr lang="en-US" altLang="zh-CN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5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分）</a:t>
            </a:r>
            <a:endParaRPr lang="zh-CN" altLang="en-US" sz="28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lvl="2">
              <a:buClr>
                <a:srgbClr val="7E343C"/>
              </a:buClr>
            </a:pPr>
            <a:r>
              <a:rPr lang="en-US" altLang="zh-CN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3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、点评同学如能</a:t>
            </a:r>
            <a:r>
              <a:rPr lang="zh-CN" altLang="en-US" sz="2800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修改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错误，加</a:t>
            </a:r>
            <a:r>
              <a:rPr lang="en-US" altLang="zh-CN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10</a:t>
            </a:r>
            <a:r>
              <a:rPr lang="zh-CN" altLang="en-US" sz="28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分。</a:t>
            </a:r>
            <a:endParaRPr lang="zh-CN" altLang="en-US" sz="28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buClr>
                <a:srgbClr val="7E343C"/>
              </a:buClr>
            </a:pPr>
            <a:endParaRPr lang="zh-CN" altLang="en-US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斗智：写对联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pic>
        <p:nvPicPr>
          <p:cNvPr id="3" name="梁邦彦 - 偲芳歌 (Piano Solo).mp3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0780713" y="6176963"/>
            <a:ext cx="412750" cy="41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10"/>
          <p:cNvPicPr>
            <a:picLocks noChangeAspect="1"/>
          </p:cNvPicPr>
          <p:nvPr/>
        </p:nvPicPr>
        <p:blipFill>
          <a:blip r:embed="rId2"/>
          <a:srcRect t="66800"/>
          <a:stretch>
            <a:fillRect/>
          </a:stretch>
        </p:blipFill>
        <p:spPr>
          <a:xfrm>
            <a:off x="5611813" y="5168900"/>
            <a:ext cx="6580187" cy="168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14"/>
          <p:cNvSpPr/>
          <p:nvPr/>
        </p:nvSpPr>
        <p:spPr>
          <a:xfrm>
            <a:off x="8999538" y="300038"/>
            <a:ext cx="1416050" cy="63309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L="571500" indent="-571500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40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珠映雪贝添华彩</a:t>
            </a:r>
            <a:endParaRPr lang="en-US" altLang="zh-CN" sz="40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571500" indent="-571500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40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海翻云涛奏妙音</a:t>
            </a:r>
            <a:endParaRPr lang="zh-CN" altLang="en-US" sz="40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100" name="文本框 15"/>
          <p:cNvSpPr txBox="1"/>
          <p:nvPr/>
        </p:nvSpPr>
        <p:spPr>
          <a:xfrm>
            <a:off x="1841500" y="5969000"/>
            <a:ext cx="2057400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2106613" y="5597525"/>
            <a:ext cx="2552700" cy="625475"/>
          </a:xfrm>
          <a:prstGeom prst="roundRect">
            <a:avLst/>
          </a:prstGeom>
          <a:ln w="0" cap="flat" cmpd="sng" algn="ctr">
            <a:solidFill>
              <a:srgbClr val="7E343C"/>
            </a:solidFill>
            <a:prstDash val="solid"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珠海歌剧院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pic>
        <p:nvPicPr>
          <p:cNvPr id="9222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963" y="1066800"/>
            <a:ext cx="6096000" cy="431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692400"/>
            <a:ext cx="254000" cy="1473200"/>
          </a:xfrm>
          <a:prstGeom prst="rect">
            <a:avLst/>
          </a:prstGeom>
          <a:solidFill>
            <a:srgbClr val="7E343C"/>
          </a:solidFill>
          <a:ln>
            <a:solidFill>
              <a:srgbClr val="7E34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488" y="2284413"/>
            <a:ext cx="738188" cy="2289175"/>
          </a:xfrm>
          <a:prstGeom prst="rect">
            <a:avLst/>
          </a:prstGeom>
          <a:noFill/>
        </p:spPr>
        <p:txBody>
          <a:bodyPr vert="eaVert" anchor="ctr" anchorCtr="1">
            <a:spAutoFit/>
          </a:bodyPr>
          <a:lstStyle/>
          <a:p>
            <a:pPr marR="0" algn="ctr" defTabSz="4572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小结</a:t>
            </a:r>
            <a:endParaRPr kumimoji="0" lang="zh-CN" altLang="en-US" sz="3600" kern="1200" cap="none" spc="0" normalizeH="0" baseline="0" noProof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pic>
        <p:nvPicPr>
          <p:cNvPr id="22532" name="图片 1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0"/>
            <a:ext cx="2587625" cy="175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1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0" y="3429000"/>
            <a:ext cx="10058400" cy="36274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" name="组合 142"/>
          <p:cNvGrpSpPr/>
          <p:nvPr/>
        </p:nvGrpSpPr>
        <p:grpSpPr>
          <a:xfrm>
            <a:off x="10134600" y="969963"/>
            <a:ext cx="593725" cy="593725"/>
            <a:chOff x="4353788" y="1068386"/>
            <a:chExt cx="592774" cy="592774"/>
          </a:xfrm>
        </p:grpSpPr>
        <p:sp>
          <p:nvSpPr>
            <p:cNvPr id="38" name="文本框 37"/>
            <p:cNvSpPr txBox="1"/>
            <p:nvPr/>
          </p:nvSpPr>
          <p:spPr>
            <a:xfrm>
              <a:off x="4377563" y="1103255"/>
              <a:ext cx="545225" cy="523036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R="0" defTabSz="457200" eaLnBrk="1" fontAlgn="auto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壹</a:t>
              </a:r>
              <a:endParaRPr kumimoji="0" lang="zh-CN" altLang="en-US" sz="2800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sp>
          <p:nvSpPr>
            <p:cNvPr id="39" name="菱形 38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7220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" name="组合 142"/>
          <p:cNvGrpSpPr/>
          <p:nvPr/>
        </p:nvGrpSpPr>
        <p:grpSpPr>
          <a:xfrm>
            <a:off x="8305800" y="1690688"/>
            <a:ext cx="593725" cy="593725"/>
            <a:chOff x="4353788" y="1068386"/>
            <a:chExt cx="592774" cy="592774"/>
          </a:xfrm>
        </p:grpSpPr>
        <p:sp>
          <p:nvSpPr>
            <p:cNvPr id="41" name="文本框 40"/>
            <p:cNvSpPr txBox="1"/>
            <p:nvPr/>
          </p:nvSpPr>
          <p:spPr>
            <a:xfrm>
              <a:off x="4377563" y="1103255"/>
              <a:ext cx="543640" cy="523036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R="0" defTabSz="457200" eaLnBrk="1" fontAlgn="auto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贰</a:t>
              </a:r>
              <a:endParaRPr kumimoji="0" lang="zh-CN" altLang="en-US" sz="2800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sp>
          <p:nvSpPr>
            <p:cNvPr id="42" name="菱形 41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7220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3" name="组合 142"/>
          <p:cNvGrpSpPr/>
          <p:nvPr/>
        </p:nvGrpSpPr>
        <p:grpSpPr>
          <a:xfrm>
            <a:off x="6515100" y="2395538"/>
            <a:ext cx="593725" cy="593725"/>
            <a:chOff x="4353788" y="1068386"/>
            <a:chExt cx="592774" cy="592774"/>
          </a:xfrm>
        </p:grpSpPr>
        <p:sp>
          <p:nvSpPr>
            <p:cNvPr id="44" name="文本框 43"/>
            <p:cNvSpPr txBox="1"/>
            <p:nvPr/>
          </p:nvSpPr>
          <p:spPr>
            <a:xfrm>
              <a:off x="4377563" y="1103255"/>
              <a:ext cx="543640" cy="523036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R="0" defTabSz="457200" eaLnBrk="1" fontAlgn="auto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叁</a:t>
              </a:r>
              <a:endParaRPr kumimoji="0" lang="zh-CN" altLang="en-US" sz="2800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sp>
          <p:nvSpPr>
            <p:cNvPr id="45" name="菱形 44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7220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6" name="组合 142"/>
          <p:cNvGrpSpPr/>
          <p:nvPr/>
        </p:nvGrpSpPr>
        <p:grpSpPr>
          <a:xfrm>
            <a:off x="4735513" y="1690688"/>
            <a:ext cx="593725" cy="593725"/>
            <a:chOff x="4353788" y="1068386"/>
            <a:chExt cx="592774" cy="592774"/>
          </a:xfrm>
        </p:grpSpPr>
        <p:sp>
          <p:nvSpPr>
            <p:cNvPr id="47" name="文本框 46"/>
            <p:cNvSpPr txBox="1"/>
            <p:nvPr/>
          </p:nvSpPr>
          <p:spPr>
            <a:xfrm>
              <a:off x="4377562" y="1103255"/>
              <a:ext cx="543641" cy="523036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R="0" defTabSz="457200" eaLnBrk="1" fontAlgn="auto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肆</a:t>
              </a:r>
              <a:endParaRPr kumimoji="0" lang="zh-CN" altLang="en-US" sz="2800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sp>
          <p:nvSpPr>
            <p:cNvPr id="48" name="菱形 47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7220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9" name="组合 142"/>
          <p:cNvGrpSpPr/>
          <p:nvPr/>
        </p:nvGrpSpPr>
        <p:grpSpPr>
          <a:xfrm>
            <a:off x="2928938" y="2408238"/>
            <a:ext cx="593725" cy="593725"/>
            <a:chOff x="4353788" y="1068386"/>
            <a:chExt cx="592774" cy="592774"/>
          </a:xfrm>
        </p:grpSpPr>
        <p:sp>
          <p:nvSpPr>
            <p:cNvPr id="50" name="文本框 49"/>
            <p:cNvSpPr txBox="1"/>
            <p:nvPr/>
          </p:nvSpPr>
          <p:spPr>
            <a:xfrm>
              <a:off x="4377562" y="1103255"/>
              <a:ext cx="543641" cy="523036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R="0" defTabSz="457200" eaLnBrk="1" fontAlgn="auto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伍</a:t>
              </a:r>
              <a:endParaRPr kumimoji="0" lang="zh-CN" altLang="en-US" sz="2800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sp>
          <p:nvSpPr>
            <p:cNvPr id="51" name="菱形 50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7220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158413" y="1755775"/>
            <a:ext cx="862012" cy="30591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字数</a:t>
            </a:r>
            <a:r>
              <a:rPr lang="zh-CN" altLang="en-US" sz="4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相等</a:t>
            </a:r>
            <a:endParaRPr lang="zh-CN" altLang="en-US" sz="4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305800" y="2395538"/>
            <a:ext cx="862013" cy="30591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词性</a:t>
            </a:r>
            <a:r>
              <a:rPr lang="zh-CN" altLang="en-US" sz="4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相同</a:t>
            </a:r>
            <a:endParaRPr lang="zh-CN" altLang="en-US" sz="4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15100" y="3127375"/>
            <a:ext cx="862013" cy="30591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平仄</a:t>
            </a:r>
            <a:r>
              <a:rPr lang="zh-CN" altLang="en-US" sz="4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相对</a:t>
            </a:r>
            <a:endParaRPr lang="zh-CN" altLang="en-US" sz="4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735513" y="2430463"/>
            <a:ext cx="862012" cy="30591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内容</a:t>
            </a:r>
            <a:r>
              <a:rPr lang="zh-CN" altLang="en-US" sz="4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相关</a:t>
            </a:r>
            <a:endParaRPr lang="zh-CN" altLang="en-US" sz="4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928938" y="3138488"/>
            <a:ext cx="862012" cy="30591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</a:t>
            </a:r>
            <a:r>
              <a:rPr lang="zh-CN" altLang="en-US" sz="4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相符</a:t>
            </a:r>
            <a:endParaRPr lang="zh-CN" altLang="en-US" sz="4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9538" y="2357438"/>
            <a:ext cx="800100" cy="2143125"/>
          </a:xfrm>
          <a:prstGeom prst="rect">
            <a:avLst/>
          </a:prstGeom>
          <a:ln w="38100" cmpd="dbl">
            <a:noFill/>
            <a:prstDash val="dashDot"/>
          </a:ln>
        </p:spPr>
        <p:txBody>
          <a:bodyPr vert="eaVert"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对联特点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53" grpId="0" build="p"/>
      <p:bldP spid="54" grpId="0" build="p"/>
      <p:bldP spid="55" grpId="0" build="p"/>
      <p:bldP spid="56" grpId="0" build="p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ct val="150000"/>
              </a:lnSpc>
              <a:buClr>
                <a:srgbClr val="7E343C"/>
              </a:buClr>
            </a:pPr>
            <a:r>
              <a:rPr lang="en-US" altLang="zh-CN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1</a:t>
            </a:r>
            <a:r>
              <a:rPr lang="zh-CN" altLang="en-US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、尝试根据上联对出下联。</a:t>
            </a:r>
            <a:endParaRPr lang="en-US" altLang="zh-CN" sz="36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lvl="1">
              <a:lnSpc>
                <a:spcPct val="150000"/>
              </a:lnSpc>
              <a:buClr>
                <a:srgbClr val="7E343C"/>
              </a:buClr>
            </a:pPr>
            <a:r>
              <a:rPr lang="zh-CN" altLang="en-US" sz="32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冬去山清水秀；＿＿＿＿＿＿。</a:t>
            </a:r>
            <a:endParaRPr lang="en-US" altLang="zh-CN" sz="32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150000"/>
              </a:lnSpc>
              <a:buClr>
                <a:srgbClr val="7E343C"/>
              </a:buClr>
            </a:pPr>
            <a:r>
              <a:rPr lang="en-US" altLang="zh-CN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2</a:t>
            </a:r>
            <a:r>
              <a:rPr lang="zh-CN" altLang="en-US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、书声萦耳，如歌岁月如歌趣。初三的同学们也即将迎来</a:t>
            </a:r>
            <a:r>
              <a:rPr lang="zh-CN" altLang="en-US" sz="3600" b="1" kern="1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  <a:cs typeface="+mn-cs"/>
              </a:rPr>
              <a:t>中考</a:t>
            </a:r>
            <a:r>
              <a:rPr lang="zh-CN" altLang="en-US" sz="36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，请同学们以撰写对联的形式，鼓舞士气，摇旗助威！</a:t>
            </a:r>
            <a:endParaRPr lang="zh-CN" altLang="en-US" sz="36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buClr>
                <a:srgbClr val="7E343C"/>
              </a:buClr>
            </a:pPr>
            <a:endParaRPr lang="zh-CN" altLang="en-US" sz="36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35843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作业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菱形 3"/>
          <p:cNvSpPr/>
          <p:nvPr/>
        </p:nvSpPr>
        <p:spPr>
          <a:xfrm>
            <a:off x="2898775" y="-322262"/>
            <a:ext cx="6392863" cy="6394450"/>
          </a:xfrm>
          <a:prstGeom prst="diamond">
            <a:avLst/>
          </a:prstGeom>
          <a:solidFill>
            <a:srgbClr val="7E34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79" name="标题 1"/>
          <p:cNvSpPr>
            <a:spLocks noGrp="1"/>
          </p:cNvSpPr>
          <p:nvPr>
            <p:ph type="title"/>
          </p:nvPr>
        </p:nvSpPr>
        <p:spPr>
          <a:xfrm>
            <a:off x="2898775" y="374650"/>
            <a:ext cx="6394450" cy="4826000"/>
          </a:xfrm>
        </p:spPr>
        <p:txBody>
          <a:bodyPr vert="eaVert" wrap="square" lIns="91440" tIns="45720" rIns="91440" bIns="45720" anchor="ctr" anchorCtr="0"/>
          <a:lstStyle/>
          <a:p>
            <a:pPr algn="ctr" eaLnBrk="1" hangingPunct="1"/>
            <a:r>
              <a:rPr lang="zh-CN" altLang="en-US" sz="4400" u="none" kern="1200">
                <a:solidFill>
                  <a:srgbClr val="000000"/>
                </a:solidFill>
                <a:cs typeface="+mj-cs"/>
              </a:rPr>
              <a:t>炼字遣词成佳句；</a:t>
            </a:r>
            <a:br>
              <a:rPr lang="en-US" altLang="zh-CN" sz="4400" u="none" kern="1200">
                <a:solidFill>
                  <a:srgbClr val="000000"/>
                </a:solidFill>
                <a:cs typeface="+mj-cs"/>
              </a:rPr>
            </a:br>
            <a:br>
              <a:rPr lang="en-US" altLang="zh-CN" sz="4400" u="none" kern="1200">
                <a:solidFill>
                  <a:srgbClr val="000000"/>
                </a:solidFill>
                <a:cs typeface="+mj-cs"/>
              </a:rPr>
            </a:br>
            <a:r>
              <a:rPr lang="zh-CN" altLang="en-US" sz="4400" u="none" kern="1200">
                <a:solidFill>
                  <a:srgbClr val="000000"/>
                </a:solidFill>
                <a:cs typeface="+mj-cs"/>
              </a:rPr>
              <a:t>吟诗作对结文章。</a:t>
            </a:r>
            <a:endParaRPr lang="zh-CN" altLang="en-US" sz="4400" u="none" kern="1200">
              <a:solidFill>
                <a:srgbClr val="000000"/>
              </a:solidFill>
              <a:cs typeface="+mj-cs"/>
            </a:endParaRPr>
          </a:p>
        </p:txBody>
      </p:sp>
      <p:sp>
        <p:nvSpPr>
          <p:cNvPr id="24580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147888" y="4589463"/>
            <a:ext cx="7886700" cy="1500188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19054" y="2407732"/>
            <a:ext cx="790263" cy="230241"/>
            <a:chOff x="6496050" y="4775201"/>
            <a:chExt cx="2495551" cy="727075"/>
          </a:xfrm>
          <a:solidFill>
            <a:schemeClr val="bg1"/>
          </a:solidFill>
        </p:grpSpPr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6538913" y="4921251"/>
              <a:ext cx="2452688" cy="581025"/>
            </a:xfrm>
            <a:custGeom>
              <a:gdLst>
                <a:gd name="T0" fmla="*/ 172 w 172"/>
                <a:gd name="T1" fmla="*/ 33 h 40"/>
                <a:gd name="T2" fmla="*/ 139 w 172"/>
                <a:gd name="T3" fmla="*/ 35 h 40"/>
                <a:gd name="T4" fmla="*/ 108 w 172"/>
                <a:gd name="T5" fmla="*/ 38 h 40"/>
                <a:gd name="T6" fmla="*/ 58 w 172"/>
                <a:gd name="T7" fmla="*/ 23 h 40"/>
                <a:gd name="T8" fmla="*/ 27 w 172"/>
                <a:gd name="T9" fmla="*/ 12 h 40"/>
                <a:gd name="T10" fmla="*/ 11 w 172"/>
                <a:gd name="T11" fmla="*/ 21 h 40"/>
                <a:gd name="T12" fmla="*/ 14 w 172"/>
                <a:gd name="T13" fmla="*/ 26 h 40"/>
                <a:gd name="T14" fmla="*/ 19 w 172"/>
                <a:gd name="T15" fmla="*/ 21 h 40"/>
                <a:gd name="T16" fmla="*/ 24 w 172"/>
                <a:gd name="T17" fmla="*/ 25 h 40"/>
                <a:gd name="T18" fmla="*/ 18 w 172"/>
                <a:gd name="T19" fmla="*/ 32 h 40"/>
                <a:gd name="T20" fmla="*/ 5 w 172"/>
                <a:gd name="T21" fmla="*/ 26 h 40"/>
                <a:gd name="T22" fmla="*/ 15 w 172"/>
                <a:gd name="T23" fmla="*/ 9 h 40"/>
                <a:gd name="T24" fmla="*/ 57 w 172"/>
                <a:gd name="T25" fmla="*/ 21 h 40"/>
                <a:gd name="T26" fmla="*/ 94 w 172"/>
                <a:gd name="T27" fmla="*/ 35 h 40"/>
                <a:gd name="T28" fmla="*/ 112 w 172"/>
                <a:gd name="T29" fmla="*/ 36 h 40"/>
                <a:gd name="T30" fmla="*/ 94 w 172"/>
                <a:gd name="T31" fmla="*/ 34 h 40"/>
                <a:gd name="T32" fmla="*/ 69 w 172"/>
                <a:gd name="T33" fmla="*/ 25 h 40"/>
                <a:gd name="T34" fmla="*/ 50 w 172"/>
                <a:gd name="T35" fmla="*/ 15 h 40"/>
                <a:gd name="T36" fmla="*/ 7 w 172"/>
                <a:gd name="T37" fmla="*/ 11 h 40"/>
                <a:gd name="T38" fmla="*/ 2 w 172"/>
                <a:gd name="T39" fmla="*/ 27 h 40"/>
                <a:gd name="T40" fmla="*/ 24 w 172"/>
                <a:gd name="T41" fmla="*/ 30 h 40"/>
                <a:gd name="T42" fmla="*/ 26 w 172"/>
                <a:gd name="T43" fmla="*/ 22 h 40"/>
                <a:gd name="T44" fmla="*/ 22 w 172"/>
                <a:gd name="T45" fmla="*/ 22 h 40"/>
                <a:gd name="T46" fmla="*/ 28 w 172"/>
                <a:gd name="T47" fmla="*/ 15 h 40"/>
                <a:gd name="T48" fmla="*/ 57 w 172"/>
                <a:gd name="T49" fmla="*/ 24 h 40"/>
                <a:gd name="T50" fmla="*/ 108 w 172"/>
                <a:gd name="T51" fmla="*/ 40 h 40"/>
                <a:gd name="T52" fmla="*/ 140 w 172"/>
                <a:gd name="T53" fmla="*/ 36 h 40"/>
                <a:gd name="T54" fmla="*/ 172 w 172"/>
                <a:gd name="T55" fmla="*/ 33 h 40"/>
                <a:gd name="T56" fmla="*/ 16 w 172"/>
                <a:gd name="T57" fmla="*/ 21 h 40"/>
                <a:gd name="T58" fmla="*/ 13 w 172"/>
                <a:gd name="T59" fmla="*/ 21 h 40"/>
                <a:gd name="T60" fmla="*/ 22 w 172"/>
                <a:gd name="T61" fmla="*/ 14 h 40"/>
                <a:gd name="T62" fmla="*/ 16 w 172"/>
                <a:gd name="T63" fmla="*/ 21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40">
                  <a:moveTo>
                    <a:pt x="172" y="33"/>
                  </a:moveTo>
                  <a:cubicBezTo>
                    <a:pt x="172" y="33"/>
                    <a:pt x="151" y="31"/>
                    <a:pt x="139" y="35"/>
                  </a:cubicBezTo>
                  <a:cubicBezTo>
                    <a:pt x="130" y="38"/>
                    <a:pt x="112" y="38"/>
                    <a:pt x="108" y="38"/>
                  </a:cubicBezTo>
                  <a:cubicBezTo>
                    <a:pt x="104" y="38"/>
                    <a:pt x="87" y="36"/>
                    <a:pt x="58" y="23"/>
                  </a:cubicBezTo>
                  <a:cubicBezTo>
                    <a:pt x="58" y="23"/>
                    <a:pt x="44" y="13"/>
                    <a:pt x="27" y="12"/>
                  </a:cubicBezTo>
                  <a:cubicBezTo>
                    <a:pt x="27" y="12"/>
                    <a:pt x="13" y="10"/>
                    <a:pt x="11" y="21"/>
                  </a:cubicBezTo>
                  <a:cubicBezTo>
                    <a:pt x="11" y="21"/>
                    <a:pt x="10" y="26"/>
                    <a:pt x="14" y="26"/>
                  </a:cubicBezTo>
                  <a:cubicBezTo>
                    <a:pt x="18" y="26"/>
                    <a:pt x="19" y="21"/>
                    <a:pt x="19" y="21"/>
                  </a:cubicBezTo>
                  <a:cubicBezTo>
                    <a:pt x="19" y="21"/>
                    <a:pt x="20" y="25"/>
                    <a:pt x="24" y="25"/>
                  </a:cubicBezTo>
                  <a:cubicBezTo>
                    <a:pt x="24" y="25"/>
                    <a:pt x="22" y="31"/>
                    <a:pt x="18" y="32"/>
                  </a:cubicBezTo>
                  <a:cubicBezTo>
                    <a:pt x="13" y="32"/>
                    <a:pt x="7" y="32"/>
                    <a:pt x="5" y="26"/>
                  </a:cubicBezTo>
                  <a:cubicBezTo>
                    <a:pt x="3" y="19"/>
                    <a:pt x="9" y="11"/>
                    <a:pt x="15" y="9"/>
                  </a:cubicBezTo>
                  <a:cubicBezTo>
                    <a:pt x="21" y="8"/>
                    <a:pt x="34" y="7"/>
                    <a:pt x="57" y="21"/>
                  </a:cubicBezTo>
                  <a:cubicBezTo>
                    <a:pt x="57" y="21"/>
                    <a:pt x="79" y="32"/>
                    <a:pt x="94" y="35"/>
                  </a:cubicBezTo>
                  <a:cubicBezTo>
                    <a:pt x="109" y="38"/>
                    <a:pt x="111" y="37"/>
                    <a:pt x="112" y="36"/>
                  </a:cubicBezTo>
                  <a:cubicBezTo>
                    <a:pt x="112" y="36"/>
                    <a:pt x="100" y="35"/>
                    <a:pt x="94" y="34"/>
                  </a:cubicBezTo>
                  <a:cubicBezTo>
                    <a:pt x="86" y="31"/>
                    <a:pt x="77" y="29"/>
                    <a:pt x="69" y="25"/>
                  </a:cubicBezTo>
                  <a:cubicBezTo>
                    <a:pt x="69" y="25"/>
                    <a:pt x="59" y="20"/>
                    <a:pt x="50" y="15"/>
                  </a:cubicBezTo>
                  <a:cubicBezTo>
                    <a:pt x="40" y="9"/>
                    <a:pt x="18" y="0"/>
                    <a:pt x="7" y="11"/>
                  </a:cubicBezTo>
                  <a:cubicBezTo>
                    <a:pt x="7" y="11"/>
                    <a:pt x="0" y="19"/>
                    <a:pt x="2" y="27"/>
                  </a:cubicBezTo>
                  <a:cubicBezTo>
                    <a:pt x="5" y="35"/>
                    <a:pt x="18" y="38"/>
                    <a:pt x="24" y="30"/>
                  </a:cubicBezTo>
                  <a:cubicBezTo>
                    <a:pt x="24" y="30"/>
                    <a:pt x="27" y="28"/>
                    <a:pt x="26" y="22"/>
                  </a:cubicBezTo>
                  <a:cubicBezTo>
                    <a:pt x="26" y="22"/>
                    <a:pt x="24" y="24"/>
                    <a:pt x="22" y="22"/>
                  </a:cubicBezTo>
                  <a:cubicBezTo>
                    <a:pt x="21" y="20"/>
                    <a:pt x="21" y="15"/>
                    <a:pt x="28" y="15"/>
                  </a:cubicBezTo>
                  <a:cubicBezTo>
                    <a:pt x="34" y="15"/>
                    <a:pt x="41" y="16"/>
                    <a:pt x="57" y="24"/>
                  </a:cubicBezTo>
                  <a:cubicBezTo>
                    <a:pt x="76" y="35"/>
                    <a:pt x="100" y="40"/>
                    <a:pt x="108" y="40"/>
                  </a:cubicBezTo>
                  <a:cubicBezTo>
                    <a:pt x="112" y="40"/>
                    <a:pt x="127" y="40"/>
                    <a:pt x="140" y="36"/>
                  </a:cubicBezTo>
                  <a:cubicBezTo>
                    <a:pt x="153" y="32"/>
                    <a:pt x="172" y="33"/>
                    <a:pt x="172" y="33"/>
                  </a:cubicBezTo>
                  <a:close/>
                  <a:moveTo>
                    <a:pt x="16" y="21"/>
                  </a:moveTo>
                  <a:cubicBezTo>
                    <a:pt x="16" y="24"/>
                    <a:pt x="14" y="22"/>
                    <a:pt x="13" y="21"/>
                  </a:cubicBezTo>
                  <a:cubicBezTo>
                    <a:pt x="13" y="20"/>
                    <a:pt x="16" y="15"/>
                    <a:pt x="22" y="14"/>
                  </a:cubicBezTo>
                  <a:cubicBezTo>
                    <a:pt x="22" y="14"/>
                    <a:pt x="18" y="17"/>
                    <a:pt x="1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0"/>
            <p:cNvSpPr/>
            <p:nvPr/>
          </p:nvSpPr>
          <p:spPr bwMode="auto">
            <a:xfrm flipH="1">
              <a:off x="6865938" y="54006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6496050" y="4949826"/>
              <a:ext cx="784225" cy="552450"/>
            </a:xfrm>
            <a:custGeom>
              <a:gdLst>
                <a:gd name="T0" fmla="*/ 11 w 55"/>
                <a:gd name="T1" fmla="*/ 35 h 38"/>
                <a:gd name="T2" fmla="*/ 26 w 55"/>
                <a:gd name="T3" fmla="*/ 31 h 38"/>
                <a:gd name="T4" fmla="*/ 12 w 55"/>
                <a:gd name="T5" fmla="*/ 34 h 38"/>
                <a:gd name="T6" fmla="*/ 4 w 55"/>
                <a:gd name="T7" fmla="*/ 16 h 38"/>
                <a:gd name="T8" fmla="*/ 25 w 55"/>
                <a:gd name="T9" fmla="*/ 2 h 38"/>
                <a:gd name="T10" fmla="*/ 55 w 55"/>
                <a:gd name="T11" fmla="*/ 13 h 38"/>
                <a:gd name="T12" fmla="*/ 24 w 55"/>
                <a:gd name="T13" fmla="*/ 1 h 38"/>
                <a:gd name="T14" fmla="*/ 2 w 55"/>
                <a:gd name="T15" fmla="*/ 17 h 38"/>
                <a:gd name="T16" fmla="*/ 11 w 55"/>
                <a:gd name="T17" fmla="*/ 35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8">
                  <a:moveTo>
                    <a:pt x="11" y="35"/>
                  </a:moveTo>
                  <a:cubicBezTo>
                    <a:pt x="11" y="35"/>
                    <a:pt x="20" y="38"/>
                    <a:pt x="26" y="31"/>
                  </a:cubicBezTo>
                  <a:cubicBezTo>
                    <a:pt x="25" y="32"/>
                    <a:pt x="20" y="37"/>
                    <a:pt x="12" y="34"/>
                  </a:cubicBezTo>
                  <a:cubicBezTo>
                    <a:pt x="3" y="30"/>
                    <a:pt x="2" y="21"/>
                    <a:pt x="4" y="16"/>
                  </a:cubicBezTo>
                  <a:cubicBezTo>
                    <a:pt x="6" y="11"/>
                    <a:pt x="10" y="1"/>
                    <a:pt x="25" y="2"/>
                  </a:cubicBezTo>
                  <a:cubicBezTo>
                    <a:pt x="25" y="2"/>
                    <a:pt x="37" y="1"/>
                    <a:pt x="55" y="13"/>
                  </a:cubicBezTo>
                  <a:cubicBezTo>
                    <a:pt x="55" y="13"/>
                    <a:pt x="40" y="1"/>
                    <a:pt x="24" y="1"/>
                  </a:cubicBezTo>
                  <a:cubicBezTo>
                    <a:pt x="7" y="0"/>
                    <a:pt x="3" y="13"/>
                    <a:pt x="2" y="17"/>
                  </a:cubicBezTo>
                  <a:cubicBezTo>
                    <a:pt x="1" y="21"/>
                    <a:pt x="0" y="30"/>
                    <a:pt x="1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7694613" y="5327651"/>
              <a:ext cx="28575" cy="14288"/>
            </a:xfrm>
            <a:custGeom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7123113" y="4775201"/>
              <a:ext cx="1570038" cy="684213"/>
            </a:xfrm>
            <a:custGeom>
              <a:gdLst>
                <a:gd name="T0" fmla="*/ 3 w 110"/>
                <a:gd name="T1" fmla="*/ 11 h 47"/>
                <a:gd name="T2" fmla="*/ 14 w 110"/>
                <a:gd name="T3" fmla="*/ 13 h 47"/>
                <a:gd name="T4" fmla="*/ 12 w 110"/>
                <a:gd name="T5" fmla="*/ 19 h 47"/>
                <a:gd name="T6" fmla="*/ 24 w 110"/>
                <a:gd name="T7" fmla="*/ 31 h 47"/>
                <a:gd name="T8" fmla="*/ 40 w 110"/>
                <a:gd name="T9" fmla="*/ 38 h 47"/>
                <a:gd name="T10" fmla="*/ 18 w 110"/>
                <a:gd name="T11" fmla="*/ 25 h 47"/>
                <a:gd name="T12" fmla="*/ 18 w 110"/>
                <a:gd name="T13" fmla="*/ 14 h 47"/>
                <a:gd name="T14" fmla="*/ 9 w 110"/>
                <a:gd name="T15" fmla="*/ 10 h 47"/>
                <a:gd name="T16" fmla="*/ 8 w 110"/>
                <a:gd name="T17" fmla="*/ 5 h 47"/>
                <a:gd name="T18" fmla="*/ 19 w 110"/>
                <a:gd name="T19" fmla="*/ 10 h 47"/>
                <a:gd name="T20" fmla="*/ 27 w 110"/>
                <a:gd name="T21" fmla="*/ 13 h 47"/>
                <a:gd name="T22" fmla="*/ 33 w 110"/>
                <a:gd name="T23" fmla="*/ 17 h 47"/>
                <a:gd name="T24" fmla="*/ 27 w 110"/>
                <a:gd name="T25" fmla="*/ 26 h 47"/>
                <a:gd name="T26" fmla="*/ 56 w 110"/>
                <a:gd name="T27" fmla="*/ 42 h 47"/>
                <a:gd name="T28" fmla="*/ 87 w 110"/>
                <a:gd name="T29" fmla="*/ 43 h 47"/>
                <a:gd name="T30" fmla="*/ 110 w 110"/>
                <a:gd name="T31" fmla="*/ 39 h 47"/>
                <a:gd name="T32" fmla="*/ 78 w 110"/>
                <a:gd name="T33" fmla="*/ 43 h 47"/>
                <a:gd name="T34" fmla="*/ 41 w 110"/>
                <a:gd name="T35" fmla="*/ 35 h 47"/>
                <a:gd name="T36" fmla="*/ 29 w 110"/>
                <a:gd name="T37" fmla="*/ 21 h 47"/>
                <a:gd name="T38" fmla="*/ 34 w 110"/>
                <a:gd name="T39" fmla="*/ 22 h 47"/>
                <a:gd name="T40" fmla="*/ 29 w 110"/>
                <a:gd name="T41" fmla="*/ 10 h 47"/>
                <a:gd name="T42" fmla="*/ 20 w 110"/>
                <a:gd name="T43" fmla="*/ 7 h 47"/>
                <a:gd name="T44" fmla="*/ 11 w 110"/>
                <a:gd name="T45" fmla="*/ 2 h 47"/>
                <a:gd name="T46" fmla="*/ 3 w 110"/>
                <a:gd name="T47" fmla="*/ 11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" h="47">
                  <a:moveTo>
                    <a:pt x="3" y="11"/>
                  </a:moveTo>
                  <a:cubicBezTo>
                    <a:pt x="5" y="13"/>
                    <a:pt x="12" y="12"/>
                    <a:pt x="14" y="13"/>
                  </a:cubicBezTo>
                  <a:cubicBezTo>
                    <a:pt x="16" y="13"/>
                    <a:pt x="13" y="15"/>
                    <a:pt x="12" y="19"/>
                  </a:cubicBezTo>
                  <a:cubicBezTo>
                    <a:pt x="10" y="22"/>
                    <a:pt x="17" y="27"/>
                    <a:pt x="24" y="31"/>
                  </a:cubicBezTo>
                  <a:cubicBezTo>
                    <a:pt x="28" y="34"/>
                    <a:pt x="36" y="36"/>
                    <a:pt x="40" y="38"/>
                  </a:cubicBezTo>
                  <a:cubicBezTo>
                    <a:pt x="35" y="36"/>
                    <a:pt x="24" y="30"/>
                    <a:pt x="18" y="25"/>
                  </a:cubicBezTo>
                  <a:cubicBezTo>
                    <a:pt x="10" y="19"/>
                    <a:pt x="18" y="14"/>
                    <a:pt x="18" y="14"/>
                  </a:cubicBezTo>
                  <a:cubicBezTo>
                    <a:pt x="22" y="8"/>
                    <a:pt x="10" y="9"/>
                    <a:pt x="9" y="10"/>
                  </a:cubicBezTo>
                  <a:cubicBezTo>
                    <a:pt x="7" y="10"/>
                    <a:pt x="3" y="7"/>
                    <a:pt x="8" y="5"/>
                  </a:cubicBezTo>
                  <a:cubicBezTo>
                    <a:pt x="14" y="3"/>
                    <a:pt x="19" y="10"/>
                    <a:pt x="19" y="10"/>
                  </a:cubicBezTo>
                  <a:cubicBezTo>
                    <a:pt x="28" y="7"/>
                    <a:pt x="27" y="13"/>
                    <a:pt x="27" y="13"/>
                  </a:cubicBezTo>
                  <a:cubicBezTo>
                    <a:pt x="34" y="13"/>
                    <a:pt x="33" y="17"/>
                    <a:pt x="33" y="17"/>
                  </a:cubicBezTo>
                  <a:cubicBezTo>
                    <a:pt x="22" y="15"/>
                    <a:pt x="27" y="26"/>
                    <a:pt x="27" y="26"/>
                  </a:cubicBezTo>
                  <a:cubicBezTo>
                    <a:pt x="33" y="36"/>
                    <a:pt x="56" y="42"/>
                    <a:pt x="56" y="42"/>
                  </a:cubicBezTo>
                  <a:cubicBezTo>
                    <a:pt x="72" y="47"/>
                    <a:pt x="87" y="43"/>
                    <a:pt x="87" y="43"/>
                  </a:cubicBezTo>
                  <a:cubicBezTo>
                    <a:pt x="98" y="40"/>
                    <a:pt x="110" y="39"/>
                    <a:pt x="110" y="39"/>
                  </a:cubicBezTo>
                  <a:cubicBezTo>
                    <a:pt x="107" y="37"/>
                    <a:pt x="92" y="42"/>
                    <a:pt x="78" y="43"/>
                  </a:cubicBezTo>
                  <a:cubicBezTo>
                    <a:pt x="63" y="44"/>
                    <a:pt x="47" y="38"/>
                    <a:pt x="41" y="35"/>
                  </a:cubicBezTo>
                  <a:cubicBezTo>
                    <a:pt x="35" y="32"/>
                    <a:pt x="27" y="24"/>
                    <a:pt x="29" y="21"/>
                  </a:cubicBezTo>
                  <a:cubicBezTo>
                    <a:pt x="30" y="17"/>
                    <a:pt x="34" y="22"/>
                    <a:pt x="34" y="22"/>
                  </a:cubicBezTo>
                  <a:cubicBezTo>
                    <a:pt x="40" y="11"/>
                    <a:pt x="29" y="10"/>
                    <a:pt x="29" y="10"/>
                  </a:cubicBezTo>
                  <a:cubicBezTo>
                    <a:pt x="26" y="4"/>
                    <a:pt x="20" y="7"/>
                    <a:pt x="20" y="7"/>
                  </a:cubicBezTo>
                  <a:cubicBezTo>
                    <a:pt x="20" y="7"/>
                    <a:pt x="17" y="4"/>
                    <a:pt x="11" y="2"/>
                  </a:cubicBezTo>
                  <a:cubicBezTo>
                    <a:pt x="0" y="0"/>
                    <a:pt x="0" y="9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任意多边形 6"/>
          <p:cNvSpPr/>
          <p:nvPr/>
        </p:nvSpPr>
        <p:spPr>
          <a:xfrm flipH="1">
            <a:off x="8636557" y="5007187"/>
            <a:ext cx="1312431" cy="752486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E343C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任意多边形 4"/>
          <p:cNvSpPr/>
          <p:nvPr/>
        </p:nvSpPr>
        <p:spPr>
          <a:xfrm>
            <a:off x="2213626" y="5237003"/>
            <a:ext cx="1941032" cy="1112896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E343C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任意多边形 5"/>
          <p:cNvSpPr/>
          <p:nvPr/>
        </p:nvSpPr>
        <p:spPr>
          <a:xfrm>
            <a:off x="2977565" y="5474334"/>
            <a:ext cx="1796990" cy="1030308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E343C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8"/>
          </a:xfr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u="none" strike="noStrike" kern="3000" cap="none" spc="20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感谢聆听</a:t>
            </a:r>
            <a:endParaRPr kumimoji="0" lang="zh-CN" altLang="en-US" sz="4400" u="none" strike="noStrike" kern="3000" cap="none" spc="200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74802" y="3673516"/>
            <a:ext cx="2232872" cy="601636"/>
            <a:chOff x="3657660" y="1411076"/>
            <a:chExt cx="3163887" cy="852488"/>
          </a:xfrm>
          <a:solidFill>
            <a:srgbClr val="C00000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3657660" y="1457114"/>
              <a:ext cx="3163887" cy="773112"/>
            </a:xfrm>
            <a:custGeom>
              <a:gdLst>
                <a:gd name="T0" fmla="*/ 261 w 289"/>
                <a:gd name="T1" fmla="*/ 27 h 69"/>
                <a:gd name="T2" fmla="*/ 216 w 289"/>
                <a:gd name="T3" fmla="*/ 28 h 69"/>
                <a:gd name="T4" fmla="*/ 157 w 289"/>
                <a:gd name="T5" fmla="*/ 7 h 69"/>
                <a:gd name="T6" fmla="*/ 116 w 289"/>
                <a:gd name="T7" fmla="*/ 20 h 69"/>
                <a:gd name="T8" fmla="*/ 79 w 289"/>
                <a:gd name="T9" fmla="*/ 25 h 69"/>
                <a:gd name="T10" fmla="*/ 16 w 289"/>
                <a:gd name="T11" fmla="*/ 40 h 69"/>
                <a:gd name="T12" fmla="*/ 14 w 289"/>
                <a:gd name="T13" fmla="*/ 53 h 69"/>
                <a:gd name="T14" fmla="*/ 84 w 289"/>
                <a:gd name="T15" fmla="*/ 57 h 69"/>
                <a:gd name="T16" fmla="*/ 107 w 289"/>
                <a:gd name="T17" fmla="*/ 62 h 69"/>
                <a:gd name="T18" fmla="*/ 146 w 289"/>
                <a:gd name="T19" fmla="*/ 65 h 69"/>
                <a:gd name="T20" fmla="*/ 208 w 289"/>
                <a:gd name="T21" fmla="*/ 58 h 69"/>
                <a:gd name="T22" fmla="*/ 273 w 289"/>
                <a:gd name="T23" fmla="*/ 41 h 69"/>
                <a:gd name="T24" fmla="*/ 100 w 289"/>
                <a:gd name="T25" fmla="*/ 61 h 69"/>
                <a:gd name="T26" fmla="*/ 76 w 289"/>
                <a:gd name="T27" fmla="*/ 51 h 69"/>
                <a:gd name="T28" fmla="*/ 84 w 289"/>
                <a:gd name="T29" fmla="*/ 47 h 69"/>
                <a:gd name="T30" fmla="*/ 86 w 289"/>
                <a:gd name="T31" fmla="*/ 49 h 69"/>
                <a:gd name="T32" fmla="*/ 68 w 289"/>
                <a:gd name="T33" fmla="*/ 44 h 69"/>
                <a:gd name="T34" fmla="*/ 11 w 289"/>
                <a:gd name="T35" fmla="*/ 49 h 69"/>
                <a:gd name="T36" fmla="*/ 41 w 289"/>
                <a:gd name="T37" fmla="*/ 37 h 69"/>
                <a:gd name="T38" fmla="*/ 80 w 289"/>
                <a:gd name="T39" fmla="*/ 30 h 69"/>
                <a:gd name="T40" fmla="*/ 92 w 289"/>
                <a:gd name="T41" fmla="*/ 19 h 69"/>
                <a:gd name="T42" fmla="*/ 108 w 289"/>
                <a:gd name="T43" fmla="*/ 44 h 69"/>
                <a:gd name="T44" fmla="*/ 144 w 289"/>
                <a:gd name="T45" fmla="*/ 60 h 69"/>
                <a:gd name="T46" fmla="*/ 117 w 289"/>
                <a:gd name="T47" fmla="*/ 58 h 69"/>
                <a:gd name="T48" fmla="*/ 115 w 289"/>
                <a:gd name="T49" fmla="*/ 46 h 69"/>
                <a:gd name="T50" fmla="*/ 111 w 289"/>
                <a:gd name="T51" fmla="*/ 52 h 69"/>
                <a:gd name="T52" fmla="*/ 121 w 289"/>
                <a:gd name="T53" fmla="*/ 38 h 69"/>
                <a:gd name="T54" fmla="*/ 117 w 289"/>
                <a:gd name="T55" fmla="*/ 40 h 69"/>
                <a:gd name="T56" fmla="*/ 118 w 289"/>
                <a:gd name="T57" fmla="*/ 28 h 69"/>
                <a:gd name="T58" fmla="*/ 142 w 289"/>
                <a:gd name="T59" fmla="*/ 22 h 69"/>
                <a:gd name="T60" fmla="*/ 143 w 289"/>
                <a:gd name="T61" fmla="*/ 16 h 69"/>
                <a:gd name="T62" fmla="*/ 146 w 289"/>
                <a:gd name="T63" fmla="*/ 5 h 69"/>
                <a:gd name="T64" fmla="*/ 164 w 289"/>
                <a:gd name="T65" fmla="*/ 9 h 69"/>
                <a:gd name="T66" fmla="*/ 164 w 289"/>
                <a:gd name="T67" fmla="*/ 32 h 69"/>
                <a:gd name="T68" fmla="*/ 172 w 289"/>
                <a:gd name="T69" fmla="*/ 27 h 69"/>
                <a:gd name="T70" fmla="*/ 173 w 289"/>
                <a:gd name="T71" fmla="*/ 36 h 69"/>
                <a:gd name="T72" fmla="*/ 181 w 289"/>
                <a:gd name="T73" fmla="*/ 35 h 69"/>
                <a:gd name="T74" fmla="*/ 165 w 289"/>
                <a:gd name="T75" fmla="*/ 54 h 69"/>
                <a:gd name="T76" fmla="*/ 134 w 289"/>
                <a:gd name="T77" fmla="*/ 40 h 69"/>
                <a:gd name="T78" fmla="*/ 140 w 289"/>
                <a:gd name="T79" fmla="*/ 42 h 69"/>
                <a:gd name="T80" fmla="*/ 142 w 289"/>
                <a:gd name="T81" fmla="*/ 50 h 69"/>
                <a:gd name="T82" fmla="*/ 150 w 289"/>
                <a:gd name="T83" fmla="*/ 41 h 69"/>
                <a:gd name="T84" fmla="*/ 162 w 289"/>
                <a:gd name="T85" fmla="*/ 56 h 69"/>
                <a:gd name="T86" fmla="*/ 160 w 289"/>
                <a:gd name="T87" fmla="*/ 63 h 69"/>
                <a:gd name="T88" fmla="*/ 263 w 289"/>
                <a:gd name="T89" fmla="*/ 40 h 69"/>
                <a:gd name="T90" fmla="*/ 209 w 289"/>
                <a:gd name="T91" fmla="*/ 50 h 69"/>
                <a:gd name="T92" fmla="*/ 197 w 289"/>
                <a:gd name="T93" fmla="*/ 60 h 69"/>
                <a:gd name="T94" fmla="*/ 184 w 289"/>
                <a:gd name="T95" fmla="*/ 37 h 69"/>
                <a:gd name="T96" fmla="*/ 197 w 289"/>
                <a:gd name="T97" fmla="*/ 26 h 69"/>
                <a:gd name="T98" fmla="*/ 214 w 289"/>
                <a:gd name="T99" fmla="*/ 31 h 69"/>
                <a:gd name="T100" fmla="*/ 204 w 289"/>
                <a:gd name="T101" fmla="*/ 33 h 69"/>
                <a:gd name="T102" fmla="*/ 206 w 289"/>
                <a:gd name="T103" fmla="*/ 30 h 69"/>
                <a:gd name="T104" fmla="*/ 217 w 289"/>
                <a:gd name="T105" fmla="*/ 32 h 69"/>
                <a:gd name="T106" fmla="*/ 258 w 289"/>
                <a:gd name="T107" fmla="*/ 29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69">
                  <a:moveTo>
                    <a:pt x="289" y="40"/>
                  </a:moveTo>
                  <a:cubicBezTo>
                    <a:pt x="289" y="38"/>
                    <a:pt x="287" y="38"/>
                    <a:pt x="286" y="38"/>
                  </a:cubicBezTo>
                  <a:cubicBezTo>
                    <a:pt x="285" y="38"/>
                    <a:pt x="283" y="37"/>
                    <a:pt x="282" y="37"/>
                  </a:cubicBezTo>
                  <a:cubicBezTo>
                    <a:pt x="278" y="35"/>
                    <a:pt x="274" y="33"/>
                    <a:pt x="270" y="32"/>
                  </a:cubicBezTo>
                  <a:cubicBezTo>
                    <a:pt x="269" y="31"/>
                    <a:pt x="267" y="30"/>
                    <a:pt x="266" y="29"/>
                  </a:cubicBezTo>
                  <a:cubicBezTo>
                    <a:pt x="264" y="28"/>
                    <a:pt x="262" y="27"/>
                    <a:pt x="261" y="27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57" y="25"/>
                    <a:pt x="255" y="24"/>
                    <a:pt x="253" y="23"/>
                  </a:cubicBezTo>
                  <a:cubicBezTo>
                    <a:pt x="250" y="22"/>
                    <a:pt x="247" y="21"/>
                    <a:pt x="244" y="21"/>
                  </a:cubicBezTo>
                  <a:cubicBezTo>
                    <a:pt x="243" y="21"/>
                    <a:pt x="242" y="21"/>
                    <a:pt x="241" y="21"/>
                  </a:cubicBezTo>
                  <a:cubicBezTo>
                    <a:pt x="237" y="21"/>
                    <a:pt x="234" y="23"/>
                    <a:pt x="230" y="25"/>
                  </a:cubicBezTo>
                  <a:cubicBezTo>
                    <a:pt x="225" y="28"/>
                    <a:pt x="222" y="31"/>
                    <a:pt x="216" y="28"/>
                  </a:cubicBezTo>
                  <a:cubicBezTo>
                    <a:pt x="215" y="25"/>
                    <a:pt x="212" y="22"/>
                    <a:pt x="208" y="21"/>
                  </a:cubicBezTo>
                  <a:cubicBezTo>
                    <a:pt x="205" y="20"/>
                    <a:pt x="202" y="21"/>
                    <a:pt x="199" y="22"/>
                  </a:cubicBezTo>
                  <a:cubicBezTo>
                    <a:pt x="195" y="16"/>
                    <a:pt x="186" y="12"/>
                    <a:pt x="179" y="16"/>
                  </a:cubicBezTo>
                  <a:cubicBezTo>
                    <a:pt x="178" y="16"/>
                    <a:pt x="177" y="16"/>
                    <a:pt x="177" y="16"/>
                  </a:cubicBezTo>
                  <a:cubicBezTo>
                    <a:pt x="175" y="10"/>
                    <a:pt x="170" y="6"/>
                    <a:pt x="164" y="6"/>
                  </a:cubicBezTo>
                  <a:cubicBezTo>
                    <a:pt x="162" y="6"/>
                    <a:pt x="160" y="6"/>
                    <a:pt x="157" y="7"/>
                  </a:cubicBezTo>
                  <a:cubicBezTo>
                    <a:pt x="157" y="8"/>
                    <a:pt x="156" y="8"/>
                    <a:pt x="155" y="8"/>
                  </a:cubicBezTo>
                  <a:cubicBezTo>
                    <a:pt x="154" y="5"/>
                    <a:pt x="151" y="2"/>
                    <a:pt x="147" y="1"/>
                  </a:cubicBezTo>
                  <a:cubicBezTo>
                    <a:pt x="142" y="0"/>
                    <a:pt x="138" y="2"/>
                    <a:pt x="135" y="5"/>
                  </a:cubicBezTo>
                  <a:cubicBezTo>
                    <a:pt x="133" y="8"/>
                    <a:pt x="132" y="10"/>
                    <a:pt x="133" y="13"/>
                  </a:cubicBezTo>
                  <a:cubicBezTo>
                    <a:pt x="128" y="11"/>
                    <a:pt x="123" y="12"/>
                    <a:pt x="120" y="15"/>
                  </a:cubicBezTo>
                  <a:cubicBezTo>
                    <a:pt x="118" y="16"/>
                    <a:pt x="117" y="18"/>
                    <a:pt x="116" y="20"/>
                  </a:cubicBezTo>
                  <a:cubicBezTo>
                    <a:pt x="116" y="20"/>
                    <a:pt x="114" y="19"/>
                    <a:pt x="114" y="19"/>
                  </a:cubicBezTo>
                  <a:cubicBezTo>
                    <a:pt x="111" y="17"/>
                    <a:pt x="108" y="16"/>
                    <a:pt x="105" y="15"/>
                  </a:cubicBezTo>
                  <a:cubicBezTo>
                    <a:pt x="102" y="14"/>
                    <a:pt x="99" y="14"/>
                    <a:pt x="96" y="14"/>
                  </a:cubicBezTo>
                  <a:cubicBezTo>
                    <a:pt x="94" y="15"/>
                    <a:pt x="92" y="15"/>
                    <a:pt x="91" y="15"/>
                  </a:cubicBezTo>
                  <a:cubicBezTo>
                    <a:pt x="89" y="16"/>
                    <a:pt x="87" y="17"/>
                    <a:pt x="85" y="18"/>
                  </a:cubicBezTo>
                  <a:cubicBezTo>
                    <a:pt x="83" y="20"/>
                    <a:pt x="80" y="23"/>
                    <a:pt x="79" y="25"/>
                  </a:cubicBezTo>
                  <a:cubicBezTo>
                    <a:pt x="78" y="26"/>
                    <a:pt x="78" y="27"/>
                    <a:pt x="77" y="28"/>
                  </a:cubicBezTo>
                  <a:cubicBezTo>
                    <a:pt x="68" y="21"/>
                    <a:pt x="54" y="18"/>
                    <a:pt x="44" y="27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7" y="36"/>
                    <a:pt x="35" y="39"/>
                    <a:pt x="31" y="40"/>
                  </a:cubicBezTo>
                  <a:cubicBezTo>
                    <a:pt x="28" y="41"/>
                    <a:pt x="26" y="41"/>
                    <a:pt x="24" y="41"/>
                  </a:cubicBezTo>
                  <a:cubicBezTo>
                    <a:pt x="21" y="41"/>
                    <a:pt x="19" y="40"/>
                    <a:pt x="16" y="40"/>
                  </a:cubicBezTo>
                  <a:cubicBezTo>
                    <a:pt x="15" y="41"/>
                    <a:pt x="13" y="42"/>
                    <a:pt x="11" y="43"/>
                  </a:cubicBezTo>
                  <a:cubicBezTo>
                    <a:pt x="9" y="44"/>
                    <a:pt x="7" y="45"/>
                    <a:pt x="5" y="46"/>
                  </a:cubicBezTo>
                  <a:cubicBezTo>
                    <a:pt x="4" y="46"/>
                    <a:pt x="2" y="46"/>
                    <a:pt x="1" y="47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3" y="50"/>
                    <a:pt x="4" y="50"/>
                    <a:pt x="6" y="51"/>
                  </a:cubicBezTo>
                  <a:cubicBezTo>
                    <a:pt x="8" y="52"/>
                    <a:pt x="11" y="52"/>
                    <a:pt x="14" y="53"/>
                  </a:cubicBezTo>
                  <a:cubicBezTo>
                    <a:pt x="17" y="53"/>
                    <a:pt x="20" y="53"/>
                    <a:pt x="23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5" y="59"/>
                    <a:pt x="44" y="58"/>
                    <a:pt x="53" y="50"/>
                  </a:cubicBezTo>
                  <a:cubicBezTo>
                    <a:pt x="58" y="46"/>
                    <a:pt x="66" y="45"/>
                    <a:pt x="71" y="50"/>
                  </a:cubicBezTo>
                  <a:cubicBezTo>
                    <a:pt x="71" y="51"/>
                    <a:pt x="72" y="52"/>
                    <a:pt x="73" y="53"/>
                  </a:cubicBezTo>
                  <a:cubicBezTo>
                    <a:pt x="75" y="56"/>
                    <a:pt x="79" y="57"/>
                    <a:pt x="84" y="57"/>
                  </a:cubicBezTo>
                  <a:cubicBezTo>
                    <a:pt x="84" y="57"/>
                    <a:pt x="85" y="58"/>
                    <a:pt x="85" y="58"/>
                  </a:cubicBezTo>
                  <a:cubicBezTo>
                    <a:pt x="86" y="59"/>
                    <a:pt x="87" y="60"/>
                    <a:pt x="88" y="61"/>
                  </a:cubicBezTo>
                  <a:cubicBezTo>
                    <a:pt x="88" y="62"/>
                    <a:pt x="89" y="62"/>
                    <a:pt x="90" y="63"/>
                  </a:cubicBezTo>
                  <a:cubicBezTo>
                    <a:pt x="92" y="64"/>
                    <a:pt x="94" y="65"/>
                    <a:pt x="97" y="65"/>
                  </a:cubicBezTo>
                  <a:cubicBezTo>
                    <a:pt x="98" y="65"/>
                    <a:pt x="99" y="65"/>
                    <a:pt x="101" y="65"/>
                  </a:cubicBezTo>
                  <a:cubicBezTo>
                    <a:pt x="104" y="64"/>
                    <a:pt x="106" y="63"/>
                    <a:pt x="107" y="62"/>
                  </a:cubicBezTo>
                  <a:cubicBezTo>
                    <a:pt x="108" y="62"/>
                    <a:pt x="109" y="61"/>
                    <a:pt x="110" y="60"/>
                  </a:cubicBezTo>
                  <a:cubicBezTo>
                    <a:pt x="112" y="61"/>
                    <a:pt x="115" y="61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20" y="65"/>
                    <a:pt x="125" y="69"/>
                    <a:pt x="130" y="69"/>
                  </a:cubicBezTo>
                  <a:cubicBezTo>
                    <a:pt x="134" y="68"/>
                    <a:pt x="139" y="66"/>
                    <a:pt x="141" y="62"/>
                  </a:cubicBezTo>
                  <a:cubicBezTo>
                    <a:pt x="143" y="64"/>
                    <a:pt x="145" y="65"/>
                    <a:pt x="146" y="65"/>
                  </a:cubicBezTo>
                  <a:cubicBezTo>
                    <a:pt x="149" y="66"/>
                    <a:pt x="152" y="66"/>
                    <a:pt x="156" y="65"/>
                  </a:cubicBezTo>
                  <a:cubicBezTo>
                    <a:pt x="158" y="67"/>
                    <a:pt x="162" y="68"/>
                    <a:pt x="166" y="67"/>
                  </a:cubicBezTo>
                  <a:cubicBezTo>
                    <a:pt x="170" y="65"/>
                    <a:pt x="173" y="61"/>
                    <a:pt x="173" y="57"/>
                  </a:cubicBezTo>
                  <a:cubicBezTo>
                    <a:pt x="179" y="63"/>
                    <a:pt x="189" y="65"/>
                    <a:pt x="197" y="63"/>
                  </a:cubicBezTo>
                  <a:cubicBezTo>
                    <a:pt x="199" y="63"/>
                    <a:pt x="201" y="62"/>
                    <a:pt x="203" y="61"/>
                  </a:cubicBezTo>
                  <a:cubicBezTo>
                    <a:pt x="205" y="60"/>
                    <a:pt x="207" y="59"/>
                    <a:pt x="208" y="58"/>
                  </a:cubicBezTo>
                  <a:cubicBezTo>
                    <a:pt x="209" y="57"/>
                    <a:pt x="209" y="56"/>
                    <a:pt x="210" y="56"/>
                  </a:cubicBezTo>
                  <a:cubicBezTo>
                    <a:pt x="210" y="55"/>
                    <a:pt x="212" y="53"/>
                    <a:pt x="211" y="53"/>
                  </a:cubicBezTo>
                  <a:cubicBezTo>
                    <a:pt x="220" y="58"/>
                    <a:pt x="230" y="58"/>
                    <a:pt x="240" y="55"/>
                  </a:cubicBezTo>
                  <a:cubicBezTo>
                    <a:pt x="243" y="54"/>
                    <a:pt x="246" y="53"/>
                    <a:pt x="248" y="51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9" y="45"/>
                    <a:pt x="265" y="41"/>
                    <a:pt x="273" y="41"/>
                  </a:cubicBezTo>
                  <a:cubicBezTo>
                    <a:pt x="275" y="42"/>
                    <a:pt x="278" y="42"/>
                    <a:pt x="280" y="42"/>
                  </a:cubicBezTo>
                  <a:cubicBezTo>
                    <a:pt x="283" y="42"/>
                    <a:pt x="285" y="42"/>
                    <a:pt x="287" y="41"/>
                  </a:cubicBezTo>
                  <a:cubicBezTo>
                    <a:pt x="288" y="41"/>
                    <a:pt x="289" y="41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105" y="60"/>
                  </a:moveTo>
                  <a:cubicBezTo>
                    <a:pt x="104" y="60"/>
                    <a:pt x="103" y="61"/>
                    <a:pt x="100" y="61"/>
                  </a:cubicBezTo>
                  <a:cubicBezTo>
                    <a:pt x="98" y="62"/>
                    <a:pt x="96" y="62"/>
                    <a:pt x="94" y="61"/>
                  </a:cubicBezTo>
                  <a:cubicBezTo>
                    <a:pt x="92" y="60"/>
                    <a:pt x="90" y="59"/>
                    <a:pt x="89" y="57"/>
                  </a:cubicBezTo>
                  <a:cubicBezTo>
                    <a:pt x="89" y="57"/>
                    <a:pt x="88" y="56"/>
                    <a:pt x="88" y="56"/>
                  </a:cubicBezTo>
                  <a:cubicBezTo>
                    <a:pt x="88" y="55"/>
                    <a:pt x="87" y="54"/>
                    <a:pt x="87" y="54"/>
                  </a:cubicBezTo>
                  <a:cubicBezTo>
                    <a:pt x="86" y="53"/>
                    <a:pt x="85" y="53"/>
                    <a:pt x="85" y="54"/>
                  </a:cubicBezTo>
                  <a:cubicBezTo>
                    <a:pt x="82" y="54"/>
                    <a:pt x="78" y="54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4" y="49"/>
                    <a:pt x="74" y="48"/>
                  </a:cubicBezTo>
                  <a:cubicBezTo>
                    <a:pt x="74" y="46"/>
                    <a:pt x="75" y="45"/>
                    <a:pt x="76" y="43"/>
                  </a:cubicBezTo>
                  <a:cubicBezTo>
                    <a:pt x="78" y="42"/>
                    <a:pt x="81" y="41"/>
                    <a:pt x="83" y="43"/>
                  </a:cubicBezTo>
                  <a:cubicBezTo>
                    <a:pt x="84" y="43"/>
                    <a:pt x="84" y="44"/>
                    <a:pt x="84" y="45"/>
                  </a:cubicBezTo>
                  <a:cubicBezTo>
                    <a:pt x="84" y="45"/>
                    <a:pt x="84" y="46"/>
                    <a:pt x="84" y="47"/>
                  </a:cubicBezTo>
                  <a:cubicBezTo>
                    <a:pt x="83" y="47"/>
                    <a:pt x="82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5"/>
                    <a:pt x="80" y="43"/>
                    <a:pt x="78" y="43"/>
                  </a:cubicBezTo>
                  <a:cubicBezTo>
                    <a:pt x="76" y="43"/>
                    <a:pt x="74" y="47"/>
                    <a:pt x="76" y="49"/>
                  </a:cubicBezTo>
                  <a:cubicBezTo>
                    <a:pt x="76" y="49"/>
                    <a:pt x="77" y="50"/>
                    <a:pt x="78" y="50"/>
                  </a:cubicBezTo>
                  <a:cubicBezTo>
                    <a:pt x="80" y="52"/>
                    <a:pt x="84" y="51"/>
                    <a:pt x="86" y="49"/>
                  </a:cubicBezTo>
                  <a:cubicBezTo>
                    <a:pt x="87" y="48"/>
                    <a:pt x="88" y="46"/>
                    <a:pt x="87" y="44"/>
                  </a:cubicBezTo>
                  <a:cubicBezTo>
                    <a:pt x="87" y="42"/>
                    <a:pt x="86" y="41"/>
                    <a:pt x="85" y="40"/>
                  </a:cubicBezTo>
                  <a:cubicBezTo>
                    <a:pt x="82" y="38"/>
                    <a:pt x="77" y="38"/>
                    <a:pt x="74" y="41"/>
                  </a:cubicBezTo>
                  <a:cubicBezTo>
                    <a:pt x="73" y="42"/>
                    <a:pt x="72" y="44"/>
                    <a:pt x="71" y="46"/>
                  </a:cubicBezTo>
                  <a:cubicBezTo>
                    <a:pt x="71" y="46"/>
                    <a:pt x="70" y="45"/>
                    <a:pt x="69" y="45"/>
                  </a:cubicBezTo>
                  <a:cubicBezTo>
                    <a:pt x="69" y="45"/>
                    <a:pt x="68" y="44"/>
                    <a:pt x="68" y="44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3"/>
                    <a:pt x="59" y="43"/>
                    <a:pt x="56" y="44"/>
                  </a:cubicBezTo>
                  <a:cubicBezTo>
                    <a:pt x="54" y="45"/>
                    <a:pt x="52" y="46"/>
                    <a:pt x="50" y="48"/>
                  </a:cubicBezTo>
                  <a:cubicBezTo>
                    <a:pt x="43" y="54"/>
                    <a:pt x="35" y="55"/>
                    <a:pt x="26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0"/>
                    <a:pt x="14" y="49"/>
                    <a:pt x="11" y="49"/>
                  </a:cubicBezTo>
                  <a:cubicBezTo>
                    <a:pt x="10" y="49"/>
                    <a:pt x="9" y="49"/>
                    <a:pt x="8" y="48"/>
                  </a:cubicBezTo>
                  <a:cubicBezTo>
                    <a:pt x="11" y="47"/>
                    <a:pt x="13" y="46"/>
                    <a:pt x="15" y="44"/>
                  </a:cubicBezTo>
                  <a:cubicBezTo>
                    <a:pt x="17" y="43"/>
                    <a:pt x="19" y="44"/>
                    <a:pt x="20" y="44"/>
                  </a:cubicBezTo>
                  <a:cubicBezTo>
                    <a:pt x="23" y="44"/>
                    <a:pt x="25" y="45"/>
                    <a:pt x="27" y="45"/>
                  </a:cubicBezTo>
                  <a:cubicBezTo>
                    <a:pt x="29" y="45"/>
                    <a:pt x="31" y="44"/>
                    <a:pt x="34" y="43"/>
                  </a:cubicBezTo>
                  <a:cubicBezTo>
                    <a:pt x="36" y="41"/>
                    <a:pt x="39" y="39"/>
                    <a:pt x="41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44" y="33"/>
                    <a:pt x="45" y="31"/>
                    <a:pt x="47" y="29"/>
                  </a:cubicBezTo>
                  <a:cubicBezTo>
                    <a:pt x="55" y="21"/>
                    <a:pt x="67" y="25"/>
                    <a:pt x="76" y="31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ubicBezTo>
                    <a:pt x="80" y="31"/>
                    <a:pt x="80" y="31"/>
                    <a:pt x="80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1" y="28"/>
                    <a:pt x="82" y="27"/>
                    <a:pt x="83" y="26"/>
                  </a:cubicBezTo>
                  <a:cubicBezTo>
                    <a:pt x="83" y="25"/>
                    <a:pt x="84" y="24"/>
                    <a:pt x="85" y="23"/>
                  </a:cubicBezTo>
                  <a:cubicBezTo>
                    <a:pt x="86" y="22"/>
                    <a:pt x="87" y="21"/>
                    <a:pt x="88" y="21"/>
                  </a:cubicBezTo>
                  <a:cubicBezTo>
                    <a:pt x="89" y="20"/>
                    <a:pt x="90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9" y="16"/>
                    <a:pt x="109" y="19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2" y="25"/>
                    <a:pt x="108" y="26"/>
                    <a:pt x="106" y="29"/>
                  </a:cubicBezTo>
                  <a:cubicBezTo>
                    <a:pt x="103" y="32"/>
                    <a:pt x="103" y="36"/>
                    <a:pt x="105" y="40"/>
                  </a:cubicBezTo>
                  <a:cubicBezTo>
                    <a:pt x="106" y="42"/>
                    <a:pt x="107" y="43"/>
                    <a:pt x="109" y="44"/>
                  </a:cubicBezTo>
                  <a:cubicBezTo>
                    <a:pt x="109" y="44"/>
                    <a:pt x="109" y="44"/>
                    <a:pt x="108" y="44"/>
                  </a:cubicBezTo>
                  <a:cubicBezTo>
                    <a:pt x="106" y="46"/>
                    <a:pt x="105" y="49"/>
                    <a:pt x="105" y="52"/>
                  </a:cubicBezTo>
                  <a:cubicBezTo>
                    <a:pt x="105" y="54"/>
                    <a:pt x="106" y="56"/>
                    <a:pt x="107" y="58"/>
                  </a:cubicBezTo>
                  <a:cubicBezTo>
                    <a:pt x="107" y="59"/>
                    <a:pt x="106" y="59"/>
                    <a:pt x="105" y="60"/>
                  </a:cubicBezTo>
                  <a:close/>
                  <a:moveTo>
                    <a:pt x="153" y="63"/>
                  </a:moveTo>
                  <a:cubicBezTo>
                    <a:pt x="151" y="63"/>
                    <a:pt x="149" y="63"/>
                    <a:pt x="147" y="62"/>
                  </a:cubicBezTo>
                  <a:cubicBezTo>
                    <a:pt x="146" y="61"/>
                    <a:pt x="145" y="61"/>
                    <a:pt x="144" y="60"/>
                  </a:cubicBezTo>
                  <a:cubicBezTo>
                    <a:pt x="143" y="59"/>
                    <a:pt x="142" y="57"/>
                    <a:pt x="140" y="58"/>
                  </a:cubicBezTo>
                  <a:cubicBezTo>
                    <a:pt x="140" y="58"/>
                    <a:pt x="140" y="59"/>
                    <a:pt x="140" y="59"/>
                  </a:cubicBezTo>
                  <a:cubicBezTo>
                    <a:pt x="138" y="62"/>
                    <a:pt x="134" y="65"/>
                    <a:pt x="130" y="65"/>
                  </a:cubicBezTo>
                  <a:cubicBezTo>
                    <a:pt x="126" y="65"/>
                    <a:pt x="122" y="62"/>
                    <a:pt x="120" y="59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5" y="58"/>
                    <a:pt x="113" y="58"/>
                    <a:pt x="111" y="57"/>
                  </a:cubicBezTo>
                  <a:cubicBezTo>
                    <a:pt x="111" y="57"/>
                    <a:pt x="110" y="56"/>
                    <a:pt x="110" y="56"/>
                  </a:cubicBezTo>
                  <a:cubicBezTo>
                    <a:pt x="110" y="56"/>
                    <a:pt x="109" y="55"/>
                    <a:pt x="109" y="55"/>
                  </a:cubicBezTo>
                  <a:cubicBezTo>
                    <a:pt x="108" y="53"/>
                    <a:pt x="108" y="51"/>
                    <a:pt x="109" y="49"/>
                  </a:cubicBezTo>
                  <a:cubicBezTo>
                    <a:pt x="109" y="48"/>
                    <a:pt x="110" y="48"/>
                    <a:pt x="111" y="47"/>
                  </a:cubicBezTo>
                  <a:cubicBezTo>
                    <a:pt x="112" y="46"/>
                    <a:pt x="114" y="46"/>
                    <a:pt x="115" y="46"/>
                  </a:cubicBezTo>
                  <a:cubicBezTo>
                    <a:pt x="116" y="46"/>
                    <a:pt x="117" y="47"/>
                    <a:pt x="117" y="48"/>
                  </a:cubicBezTo>
                  <a:cubicBezTo>
                    <a:pt x="118" y="49"/>
                    <a:pt x="117" y="49"/>
                    <a:pt x="117" y="50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5" y="47"/>
                    <a:pt x="113" y="47"/>
                  </a:cubicBezTo>
                  <a:cubicBezTo>
                    <a:pt x="110" y="47"/>
                    <a:pt x="109" y="50"/>
                    <a:pt x="111" y="52"/>
                  </a:cubicBezTo>
                  <a:cubicBezTo>
                    <a:pt x="112" y="54"/>
                    <a:pt x="114" y="54"/>
                    <a:pt x="116" y="54"/>
                  </a:cubicBezTo>
                  <a:cubicBezTo>
                    <a:pt x="117" y="53"/>
                    <a:pt x="118" y="53"/>
                    <a:pt x="119" y="52"/>
                  </a:cubicBezTo>
                  <a:cubicBezTo>
                    <a:pt x="121" y="51"/>
                    <a:pt x="121" y="49"/>
                    <a:pt x="121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8" y="44"/>
                    <a:pt x="119" y="43"/>
                    <a:pt x="120" y="42"/>
                  </a:cubicBezTo>
                  <a:cubicBezTo>
                    <a:pt x="121" y="41"/>
                    <a:pt x="121" y="40"/>
                    <a:pt x="121" y="38"/>
                  </a:cubicBezTo>
                  <a:cubicBezTo>
                    <a:pt x="121" y="37"/>
                    <a:pt x="121" y="36"/>
                    <a:pt x="121" y="35"/>
                  </a:cubicBezTo>
                  <a:cubicBezTo>
                    <a:pt x="120" y="34"/>
                    <a:pt x="119" y="33"/>
                    <a:pt x="117" y="32"/>
                  </a:cubicBezTo>
                  <a:cubicBezTo>
                    <a:pt x="115" y="32"/>
                    <a:pt x="113" y="33"/>
                    <a:pt x="113" y="35"/>
                  </a:cubicBezTo>
                  <a:cubicBezTo>
                    <a:pt x="113" y="37"/>
                    <a:pt x="114" y="38"/>
                    <a:pt x="116" y="38"/>
                  </a:cubicBezTo>
                  <a:cubicBezTo>
                    <a:pt x="116" y="38"/>
                    <a:pt x="117" y="38"/>
                    <a:pt x="117" y="38"/>
                  </a:cubicBezTo>
                  <a:cubicBezTo>
                    <a:pt x="118" y="38"/>
                    <a:pt x="118" y="39"/>
                    <a:pt x="117" y="40"/>
                  </a:cubicBezTo>
                  <a:cubicBezTo>
                    <a:pt x="117" y="40"/>
                    <a:pt x="116" y="41"/>
                    <a:pt x="115" y="41"/>
                  </a:cubicBezTo>
                  <a:cubicBezTo>
                    <a:pt x="113" y="42"/>
                    <a:pt x="111" y="41"/>
                    <a:pt x="110" y="40"/>
                  </a:cubicBezTo>
                  <a:cubicBezTo>
                    <a:pt x="109" y="40"/>
                    <a:pt x="108" y="39"/>
                    <a:pt x="108" y="38"/>
                  </a:cubicBezTo>
                  <a:cubicBezTo>
                    <a:pt x="107" y="36"/>
                    <a:pt x="107" y="33"/>
                    <a:pt x="109" y="31"/>
                  </a:cubicBezTo>
                  <a:cubicBezTo>
                    <a:pt x="110" y="29"/>
                    <a:pt x="113" y="27"/>
                    <a:pt x="117" y="28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8" y="23"/>
                    <a:pt x="119" y="20"/>
                    <a:pt x="122" y="18"/>
                  </a:cubicBezTo>
                  <a:cubicBezTo>
                    <a:pt x="125" y="16"/>
                    <a:pt x="129" y="15"/>
                    <a:pt x="132" y="17"/>
                  </a:cubicBezTo>
                  <a:cubicBezTo>
                    <a:pt x="134" y="18"/>
                    <a:pt x="134" y="19"/>
                    <a:pt x="136" y="20"/>
                  </a:cubicBezTo>
                  <a:cubicBezTo>
                    <a:pt x="137" y="21"/>
                    <a:pt x="138" y="21"/>
                    <a:pt x="139" y="21"/>
                  </a:cubicBezTo>
                  <a:cubicBezTo>
                    <a:pt x="140" y="22"/>
                    <a:pt x="141" y="22"/>
                    <a:pt x="142" y="22"/>
                  </a:cubicBezTo>
                  <a:cubicBezTo>
                    <a:pt x="145" y="21"/>
                    <a:pt x="147" y="20"/>
                    <a:pt x="148" y="17"/>
                  </a:cubicBezTo>
                  <a:cubicBezTo>
                    <a:pt x="148" y="15"/>
                    <a:pt x="148" y="13"/>
                    <a:pt x="147" y="11"/>
                  </a:cubicBezTo>
                  <a:cubicBezTo>
                    <a:pt x="146" y="11"/>
                    <a:pt x="146" y="10"/>
                    <a:pt x="145" y="10"/>
                  </a:cubicBezTo>
                  <a:cubicBezTo>
                    <a:pt x="144" y="9"/>
                    <a:pt x="141" y="9"/>
                    <a:pt x="140" y="11"/>
                  </a:cubicBezTo>
                  <a:cubicBezTo>
                    <a:pt x="140" y="12"/>
                    <a:pt x="140" y="12"/>
                    <a:pt x="140" y="13"/>
                  </a:cubicBezTo>
                  <a:cubicBezTo>
                    <a:pt x="140" y="14"/>
                    <a:pt x="141" y="16"/>
                    <a:pt x="143" y="16"/>
                  </a:cubicBezTo>
                  <a:cubicBezTo>
                    <a:pt x="143" y="16"/>
                    <a:pt x="144" y="15"/>
                    <a:pt x="144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7"/>
                    <a:pt x="143" y="18"/>
                    <a:pt x="142" y="18"/>
                  </a:cubicBezTo>
                  <a:cubicBezTo>
                    <a:pt x="139" y="18"/>
                    <a:pt x="138" y="18"/>
                    <a:pt x="137" y="16"/>
                  </a:cubicBezTo>
                  <a:cubicBezTo>
                    <a:pt x="135" y="13"/>
                    <a:pt x="136" y="10"/>
                    <a:pt x="138" y="8"/>
                  </a:cubicBezTo>
                  <a:cubicBezTo>
                    <a:pt x="140" y="5"/>
                    <a:pt x="143" y="4"/>
                    <a:pt x="146" y="5"/>
                  </a:cubicBezTo>
                  <a:cubicBezTo>
                    <a:pt x="148" y="5"/>
                    <a:pt x="149" y="6"/>
                    <a:pt x="150" y="7"/>
                  </a:cubicBezTo>
                  <a:cubicBezTo>
                    <a:pt x="151" y="8"/>
                    <a:pt x="152" y="10"/>
                    <a:pt x="153" y="11"/>
                  </a:cubicBezTo>
                  <a:cubicBezTo>
                    <a:pt x="153" y="12"/>
                    <a:pt x="153" y="13"/>
                    <a:pt x="154" y="13"/>
                  </a:cubicBezTo>
                  <a:cubicBezTo>
                    <a:pt x="155" y="13"/>
                    <a:pt x="156" y="13"/>
                    <a:pt x="156" y="12"/>
                  </a:cubicBezTo>
                  <a:cubicBezTo>
                    <a:pt x="157" y="11"/>
                    <a:pt x="158" y="11"/>
                    <a:pt x="159" y="10"/>
                  </a:cubicBezTo>
                  <a:cubicBezTo>
                    <a:pt x="161" y="9"/>
                    <a:pt x="162" y="9"/>
                    <a:pt x="164" y="9"/>
                  </a:cubicBezTo>
                  <a:cubicBezTo>
                    <a:pt x="166" y="9"/>
                    <a:pt x="168" y="10"/>
                    <a:pt x="170" y="12"/>
                  </a:cubicBezTo>
                  <a:cubicBezTo>
                    <a:pt x="172" y="13"/>
                    <a:pt x="173" y="16"/>
                    <a:pt x="174" y="18"/>
                  </a:cubicBezTo>
                  <a:cubicBezTo>
                    <a:pt x="174" y="18"/>
                    <a:pt x="174" y="20"/>
                    <a:pt x="174" y="20"/>
                  </a:cubicBezTo>
                  <a:cubicBezTo>
                    <a:pt x="174" y="20"/>
                    <a:pt x="174" y="21"/>
                    <a:pt x="174" y="21"/>
                  </a:cubicBezTo>
                  <a:cubicBezTo>
                    <a:pt x="173" y="21"/>
                    <a:pt x="171" y="21"/>
                    <a:pt x="170" y="22"/>
                  </a:cubicBezTo>
                  <a:cubicBezTo>
                    <a:pt x="166" y="24"/>
                    <a:pt x="163" y="28"/>
                    <a:pt x="164" y="32"/>
                  </a:cubicBezTo>
                  <a:cubicBezTo>
                    <a:pt x="164" y="35"/>
                    <a:pt x="165" y="37"/>
                    <a:pt x="168" y="39"/>
                  </a:cubicBezTo>
                  <a:cubicBezTo>
                    <a:pt x="170" y="39"/>
                    <a:pt x="172" y="40"/>
                    <a:pt x="174" y="39"/>
                  </a:cubicBezTo>
                  <a:cubicBezTo>
                    <a:pt x="174" y="39"/>
                    <a:pt x="175" y="39"/>
                    <a:pt x="175" y="38"/>
                  </a:cubicBezTo>
                  <a:cubicBezTo>
                    <a:pt x="177" y="37"/>
                    <a:pt x="178" y="36"/>
                    <a:pt x="178" y="34"/>
                  </a:cubicBezTo>
                  <a:cubicBezTo>
                    <a:pt x="179" y="32"/>
                    <a:pt x="178" y="30"/>
                    <a:pt x="176" y="28"/>
                  </a:cubicBezTo>
                  <a:cubicBezTo>
                    <a:pt x="175" y="27"/>
                    <a:pt x="173" y="27"/>
                    <a:pt x="172" y="27"/>
                  </a:cubicBezTo>
                  <a:cubicBezTo>
                    <a:pt x="170" y="27"/>
                    <a:pt x="168" y="29"/>
                    <a:pt x="169" y="31"/>
                  </a:cubicBezTo>
                  <a:cubicBezTo>
                    <a:pt x="169" y="31"/>
                    <a:pt x="169" y="32"/>
                    <a:pt x="170" y="32"/>
                  </a:cubicBezTo>
                  <a:cubicBezTo>
                    <a:pt x="170" y="33"/>
                    <a:pt x="171" y="33"/>
                    <a:pt x="172" y="33"/>
                  </a:cubicBezTo>
                  <a:cubicBezTo>
                    <a:pt x="173" y="33"/>
                    <a:pt x="173" y="33"/>
                    <a:pt x="174" y="32"/>
                  </a:cubicBezTo>
                  <a:cubicBezTo>
                    <a:pt x="175" y="33"/>
                    <a:pt x="175" y="33"/>
                    <a:pt x="175" y="34"/>
                  </a:cubicBezTo>
                  <a:cubicBezTo>
                    <a:pt x="175" y="35"/>
                    <a:pt x="174" y="35"/>
                    <a:pt x="173" y="36"/>
                  </a:cubicBezTo>
                  <a:cubicBezTo>
                    <a:pt x="173" y="36"/>
                    <a:pt x="171" y="36"/>
                    <a:pt x="171" y="36"/>
                  </a:cubicBezTo>
                  <a:cubicBezTo>
                    <a:pt x="169" y="35"/>
                    <a:pt x="167" y="34"/>
                    <a:pt x="167" y="32"/>
                  </a:cubicBezTo>
                  <a:cubicBezTo>
                    <a:pt x="167" y="29"/>
                    <a:pt x="169" y="26"/>
                    <a:pt x="171" y="25"/>
                  </a:cubicBezTo>
                  <a:cubicBezTo>
                    <a:pt x="174" y="24"/>
                    <a:pt x="177" y="24"/>
                    <a:pt x="179" y="27"/>
                  </a:cubicBezTo>
                  <a:cubicBezTo>
                    <a:pt x="181" y="28"/>
                    <a:pt x="182" y="30"/>
                    <a:pt x="182" y="33"/>
                  </a:cubicBezTo>
                  <a:cubicBezTo>
                    <a:pt x="182" y="34"/>
                    <a:pt x="182" y="35"/>
                    <a:pt x="181" y="35"/>
                  </a:cubicBezTo>
                  <a:cubicBezTo>
                    <a:pt x="181" y="37"/>
                    <a:pt x="180" y="37"/>
                    <a:pt x="179" y="38"/>
                  </a:cubicBezTo>
                  <a:cubicBezTo>
                    <a:pt x="179" y="38"/>
                    <a:pt x="178" y="39"/>
                    <a:pt x="177" y="39"/>
                  </a:cubicBezTo>
                  <a:cubicBezTo>
                    <a:pt x="177" y="39"/>
                    <a:pt x="176" y="39"/>
                    <a:pt x="175" y="39"/>
                  </a:cubicBezTo>
                  <a:cubicBezTo>
                    <a:pt x="174" y="40"/>
                    <a:pt x="174" y="41"/>
                    <a:pt x="175" y="42"/>
                  </a:cubicBezTo>
                  <a:cubicBezTo>
                    <a:pt x="177" y="45"/>
                    <a:pt x="176" y="49"/>
                    <a:pt x="174" y="51"/>
                  </a:cubicBezTo>
                  <a:cubicBezTo>
                    <a:pt x="172" y="54"/>
                    <a:pt x="168" y="55"/>
                    <a:pt x="165" y="54"/>
                  </a:cubicBezTo>
                  <a:cubicBezTo>
                    <a:pt x="165" y="53"/>
                    <a:pt x="165" y="52"/>
                    <a:pt x="165" y="51"/>
                  </a:cubicBezTo>
                  <a:cubicBezTo>
                    <a:pt x="164" y="48"/>
                    <a:pt x="162" y="46"/>
                    <a:pt x="160" y="44"/>
                  </a:cubicBezTo>
                  <a:cubicBezTo>
                    <a:pt x="158" y="43"/>
                    <a:pt x="156" y="43"/>
                    <a:pt x="154" y="43"/>
                  </a:cubicBezTo>
                  <a:cubicBezTo>
                    <a:pt x="153" y="41"/>
                    <a:pt x="153" y="40"/>
                    <a:pt x="153" y="40"/>
                  </a:cubicBezTo>
                  <a:cubicBezTo>
                    <a:pt x="151" y="37"/>
                    <a:pt x="148" y="35"/>
                    <a:pt x="144" y="35"/>
                  </a:cubicBezTo>
                  <a:cubicBezTo>
                    <a:pt x="139" y="35"/>
                    <a:pt x="136" y="36"/>
                    <a:pt x="134" y="40"/>
                  </a:cubicBezTo>
                  <a:cubicBezTo>
                    <a:pt x="132" y="42"/>
                    <a:pt x="132" y="45"/>
                    <a:pt x="133" y="47"/>
                  </a:cubicBezTo>
                  <a:cubicBezTo>
                    <a:pt x="133" y="50"/>
                    <a:pt x="135" y="51"/>
                    <a:pt x="136" y="52"/>
                  </a:cubicBezTo>
                  <a:cubicBezTo>
                    <a:pt x="138" y="53"/>
                    <a:pt x="141" y="54"/>
                    <a:pt x="143" y="53"/>
                  </a:cubicBezTo>
                  <a:cubicBezTo>
                    <a:pt x="145" y="52"/>
                    <a:pt x="147" y="51"/>
                    <a:pt x="148" y="50"/>
                  </a:cubicBezTo>
                  <a:cubicBezTo>
                    <a:pt x="149" y="48"/>
                    <a:pt x="148" y="45"/>
                    <a:pt x="147" y="44"/>
                  </a:cubicBezTo>
                  <a:cubicBezTo>
                    <a:pt x="145" y="42"/>
                    <a:pt x="142" y="41"/>
                    <a:pt x="140" y="42"/>
                  </a:cubicBezTo>
                  <a:cubicBezTo>
                    <a:pt x="139" y="43"/>
                    <a:pt x="138" y="44"/>
                    <a:pt x="138" y="45"/>
                  </a:cubicBezTo>
                  <a:cubicBezTo>
                    <a:pt x="138" y="47"/>
                    <a:pt x="139" y="48"/>
                    <a:pt x="141" y="48"/>
                  </a:cubicBezTo>
                  <a:cubicBezTo>
                    <a:pt x="142" y="48"/>
                    <a:pt x="144" y="47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5" y="46"/>
                    <a:pt x="145" y="47"/>
                    <a:pt x="145" y="48"/>
                  </a:cubicBezTo>
                  <a:cubicBezTo>
                    <a:pt x="144" y="49"/>
                    <a:pt x="143" y="50"/>
                    <a:pt x="142" y="50"/>
                  </a:cubicBezTo>
                  <a:cubicBezTo>
                    <a:pt x="141" y="50"/>
                    <a:pt x="139" y="50"/>
                    <a:pt x="138" y="49"/>
                  </a:cubicBezTo>
                  <a:cubicBezTo>
                    <a:pt x="137" y="49"/>
                    <a:pt x="136" y="47"/>
                    <a:pt x="136" y="47"/>
                  </a:cubicBezTo>
                  <a:cubicBezTo>
                    <a:pt x="135" y="45"/>
                    <a:pt x="136" y="43"/>
                    <a:pt x="137" y="41"/>
                  </a:cubicBezTo>
                  <a:cubicBezTo>
                    <a:pt x="138" y="40"/>
                    <a:pt x="140" y="38"/>
                    <a:pt x="142" y="38"/>
                  </a:cubicBezTo>
                  <a:cubicBezTo>
                    <a:pt x="142" y="38"/>
                    <a:pt x="143" y="38"/>
                    <a:pt x="144" y="38"/>
                  </a:cubicBezTo>
                  <a:cubicBezTo>
                    <a:pt x="146" y="38"/>
                    <a:pt x="149" y="39"/>
                    <a:pt x="150" y="41"/>
                  </a:cubicBezTo>
                  <a:cubicBezTo>
                    <a:pt x="150" y="43"/>
                    <a:pt x="150" y="45"/>
                    <a:pt x="151" y="46"/>
                  </a:cubicBezTo>
                  <a:cubicBezTo>
                    <a:pt x="152" y="47"/>
                    <a:pt x="153" y="46"/>
                    <a:pt x="154" y="46"/>
                  </a:cubicBezTo>
                  <a:cubicBezTo>
                    <a:pt x="156" y="46"/>
                    <a:pt x="157" y="46"/>
                    <a:pt x="158" y="47"/>
                  </a:cubicBezTo>
                  <a:cubicBezTo>
                    <a:pt x="160" y="48"/>
                    <a:pt x="161" y="50"/>
                    <a:pt x="162" y="52"/>
                  </a:cubicBezTo>
                  <a:cubicBezTo>
                    <a:pt x="162" y="52"/>
                    <a:pt x="162" y="53"/>
                    <a:pt x="162" y="53"/>
                  </a:cubicBezTo>
                  <a:cubicBezTo>
                    <a:pt x="162" y="54"/>
                    <a:pt x="162" y="55"/>
                    <a:pt x="162" y="56"/>
                  </a:cubicBezTo>
                  <a:cubicBezTo>
                    <a:pt x="161" y="57"/>
                    <a:pt x="160" y="59"/>
                    <a:pt x="158" y="60"/>
                  </a:cubicBezTo>
                  <a:cubicBezTo>
                    <a:pt x="158" y="61"/>
                    <a:pt x="157" y="61"/>
                    <a:pt x="157" y="61"/>
                  </a:cubicBezTo>
                  <a:cubicBezTo>
                    <a:pt x="155" y="62"/>
                    <a:pt x="154" y="62"/>
                    <a:pt x="153" y="63"/>
                  </a:cubicBezTo>
                  <a:close/>
                  <a:moveTo>
                    <a:pt x="165" y="64"/>
                  </a:moveTo>
                  <a:cubicBezTo>
                    <a:pt x="163" y="64"/>
                    <a:pt x="161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2" y="61"/>
                    <a:pt x="164" y="59"/>
                    <a:pt x="165" y="57"/>
                  </a:cubicBezTo>
                  <a:cubicBezTo>
                    <a:pt x="166" y="58"/>
                    <a:pt x="168" y="58"/>
                    <a:pt x="169" y="58"/>
                  </a:cubicBezTo>
                  <a:cubicBezTo>
                    <a:pt x="169" y="60"/>
                    <a:pt x="167" y="63"/>
                    <a:pt x="165" y="64"/>
                  </a:cubicBezTo>
                  <a:close/>
                  <a:moveTo>
                    <a:pt x="280" y="39"/>
                  </a:moveTo>
                  <a:cubicBezTo>
                    <a:pt x="278" y="39"/>
                    <a:pt x="276" y="38"/>
                    <a:pt x="273" y="38"/>
                  </a:cubicBezTo>
                  <a:cubicBezTo>
                    <a:pt x="270" y="38"/>
                    <a:pt x="267" y="39"/>
                    <a:pt x="263" y="40"/>
                  </a:cubicBezTo>
                  <a:cubicBezTo>
                    <a:pt x="260" y="41"/>
                    <a:pt x="258" y="42"/>
                    <a:pt x="255" y="44"/>
                  </a:cubicBezTo>
                  <a:cubicBezTo>
                    <a:pt x="253" y="45"/>
                    <a:pt x="251" y="46"/>
                    <a:pt x="249" y="47"/>
                  </a:cubicBezTo>
                  <a:cubicBezTo>
                    <a:pt x="248" y="47"/>
                    <a:pt x="247" y="48"/>
                    <a:pt x="247" y="48"/>
                  </a:cubicBezTo>
                  <a:cubicBezTo>
                    <a:pt x="244" y="50"/>
                    <a:pt x="242" y="51"/>
                    <a:pt x="239" y="52"/>
                  </a:cubicBezTo>
                  <a:cubicBezTo>
                    <a:pt x="229" y="55"/>
                    <a:pt x="219" y="54"/>
                    <a:pt x="211" y="50"/>
                  </a:cubicBezTo>
                  <a:cubicBezTo>
                    <a:pt x="211" y="49"/>
                    <a:pt x="210" y="49"/>
                    <a:pt x="209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51"/>
                    <a:pt x="209" y="52"/>
                    <a:pt x="208" y="52"/>
                  </a:cubicBezTo>
                  <a:cubicBezTo>
                    <a:pt x="208" y="53"/>
                    <a:pt x="207" y="53"/>
                    <a:pt x="207" y="54"/>
                  </a:cubicBezTo>
                  <a:cubicBezTo>
                    <a:pt x="206" y="55"/>
                    <a:pt x="206" y="55"/>
                    <a:pt x="205" y="56"/>
                  </a:cubicBezTo>
                  <a:cubicBezTo>
                    <a:pt x="204" y="57"/>
                    <a:pt x="202" y="58"/>
                    <a:pt x="200" y="59"/>
                  </a:cubicBezTo>
                  <a:cubicBezTo>
                    <a:pt x="199" y="59"/>
                    <a:pt x="198" y="60"/>
                    <a:pt x="197" y="60"/>
                  </a:cubicBezTo>
                  <a:cubicBezTo>
                    <a:pt x="189" y="62"/>
                    <a:pt x="181" y="60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8" y="52"/>
                    <a:pt x="179" y="49"/>
                    <a:pt x="179" y="46"/>
                  </a:cubicBezTo>
                  <a:cubicBezTo>
                    <a:pt x="179" y="45"/>
                    <a:pt x="179" y="43"/>
                    <a:pt x="179" y="42"/>
                  </a:cubicBezTo>
                  <a:cubicBezTo>
                    <a:pt x="180" y="41"/>
                    <a:pt x="181" y="41"/>
                    <a:pt x="181" y="41"/>
                  </a:cubicBezTo>
                  <a:cubicBezTo>
                    <a:pt x="183" y="40"/>
                    <a:pt x="184" y="38"/>
                    <a:pt x="184" y="37"/>
                  </a:cubicBezTo>
                  <a:cubicBezTo>
                    <a:pt x="185" y="35"/>
                    <a:pt x="185" y="34"/>
                    <a:pt x="185" y="33"/>
                  </a:cubicBezTo>
                  <a:cubicBezTo>
                    <a:pt x="185" y="30"/>
                    <a:pt x="184" y="26"/>
                    <a:pt x="182" y="24"/>
                  </a:cubicBezTo>
                  <a:cubicBezTo>
                    <a:pt x="180" y="23"/>
                    <a:pt x="178" y="22"/>
                    <a:pt x="176" y="21"/>
                  </a:cubicBezTo>
                  <a:cubicBezTo>
                    <a:pt x="177" y="21"/>
                    <a:pt x="177" y="20"/>
                    <a:pt x="178" y="20"/>
                  </a:cubicBezTo>
                  <a:cubicBezTo>
                    <a:pt x="178" y="20"/>
                    <a:pt x="179" y="19"/>
                    <a:pt x="180" y="19"/>
                  </a:cubicBezTo>
                  <a:cubicBezTo>
                    <a:pt x="187" y="16"/>
                    <a:pt x="194" y="19"/>
                    <a:pt x="197" y="26"/>
                  </a:cubicBezTo>
                  <a:cubicBezTo>
                    <a:pt x="197" y="26"/>
                    <a:pt x="198" y="27"/>
                    <a:pt x="198" y="27"/>
                  </a:cubicBezTo>
                  <a:cubicBezTo>
                    <a:pt x="199" y="27"/>
                    <a:pt x="199" y="27"/>
                    <a:pt x="200" y="26"/>
                  </a:cubicBezTo>
                  <a:cubicBezTo>
                    <a:pt x="202" y="24"/>
                    <a:pt x="205" y="24"/>
                    <a:pt x="207" y="24"/>
                  </a:cubicBezTo>
                  <a:cubicBezTo>
                    <a:pt x="210" y="25"/>
                    <a:pt x="212" y="27"/>
                    <a:pt x="213" y="29"/>
                  </a:cubicBezTo>
                  <a:cubicBezTo>
                    <a:pt x="213" y="29"/>
                    <a:pt x="213" y="30"/>
                    <a:pt x="213" y="30"/>
                  </a:cubicBezTo>
                  <a:cubicBezTo>
                    <a:pt x="213" y="30"/>
                    <a:pt x="213" y="30"/>
                    <a:pt x="214" y="31"/>
                  </a:cubicBezTo>
                  <a:cubicBezTo>
                    <a:pt x="214" y="33"/>
                    <a:pt x="214" y="35"/>
                    <a:pt x="212" y="37"/>
                  </a:cubicBezTo>
                  <a:cubicBezTo>
                    <a:pt x="212" y="38"/>
                    <a:pt x="211" y="38"/>
                    <a:pt x="211" y="39"/>
                  </a:cubicBezTo>
                  <a:cubicBezTo>
                    <a:pt x="209" y="40"/>
                    <a:pt x="207" y="40"/>
                    <a:pt x="206" y="40"/>
                  </a:cubicBezTo>
                  <a:cubicBezTo>
                    <a:pt x="205" y="40"/>
                    <a:pt x="203" y="39"/>
                    <a:pt x="202" y="38"/>
                  </a:cubicBezTo>
                  <a:cubicBezTo>
                    <a:pt x="202" y="37"/>
                    <a:pt x="202" y="36"/>
                    <a:pt x="202" y="35"/>
                  </a:cubicBezTo>
                  <a:cubicBezTo>
                    <a:pt x="202" y="34"/>
                    <a:pt x="203" y="33"/>
                    <a:pt x="204" y="33"/>
                  </a:cubicBezTo>
                  <a:cubicBezTo>
                    <a:pt x="205" y="33"/>
                    <a:pt x="206" y="33"/>
                    <a:pt x="206" y="33"/>
                  </a:cubicBezTo>
                  <a:cubicBezTo>
                    <a:pt x="206" y="33"/>
                    <a:pt x="205" y="34"/>
                    <a:pt x="205" y="34"/>
                  </a:cubicBezTo>
                  <a:cubicBezTo>
                    <a:pt x="205" y="35"/>
                    <a:pt x="205" y="35"/>
                    <a:pt x="205" y="36"/>
                  </a:cubicBezTo>
                  <a:cubicBezTo>
                    <a:pt x="205" y="37"/>
                    <a:pt x="207" y="38"/>
                    <a:pt x="208" y="38"/>
                  </a:cubicBezTo>
                  <a:cubicBezTo>
                    <a:pt x="211" y="38"/>
                    <a:pt x="212" y="36"/>
                    <a:pt x="212" y="33"/>
                  </a:cubicBezTo>
                  <a:cubicBezTo>
                    <a:pt x="211" y="31"/>
                    <a:pt x="208" y="30"/>
                    <a:pt x="206" y="30"/>
                  </a:cubicBezTo>
                  <a:cubicBezTo>
                    <a:pt x="205" y="29"/>
                    <a:pt x="204" y="29"/>
                    <a:pt x="204" y="30"/>
                  </a:cubicBezTo>
                  <a:cubicBezTo>
                    <a:pt x="201" y="30"/>
                    <a:pt x="200" y="32"/>
                    <a:pt x="199" y="34"/>
                  </a:cubicBezTo>
                  <a:cubicBezTo>
                    <a:pt x="198" y="36"/>
                    <a:pt x="198" y="38"/>
                    <a:pt x="200" y="40"/>
                  </a:cubicBezTo>
                  <a:cubicBezTo>
                    <a:pt x="201" y="42"/>
                    <a:pt x="203" y="43"/>
                    <a:pt x="205" y="43"/>
                  </a:cubicBezTo>
                  <a:cubicBezTo>
                    <a:pt x="208" y="44"/>
                    <a:pt x="211" y="43"/>
                    <a:pt x="213" y="41"/>
                  </a:cubicBezTo>
                  <a:cubicBezTo>
                    <a:pt x="216" y="39"/>
                    <a:pt x="217" y="35"/>
                    <a:pt x="217" y="32"/>
                  </a:cubicBezTo>
                  <a:cubicBezTo>
                    <a:pt x="218" y="32"/>
                    <a:pt x="220" y="32"/>
                    <a:pt x="221" y="32"/>
                  </a:cubicBezTo>
                  <a:cubicBezTo>
                    <a:pt x="222" y="33"/>
                    <a:pt x="223" y="32"/>
                    <a:pt x="224" y="32"/>
                  </a:cubicBezTo>
                  <a:cubicBezTo>
                    <a:pt x="227" y="31"/>
                    <a:pt x="229" y="30"/>
                    <a:pt x="231" y="29"/>
                  </a:cubicBezTo>
                  <a:cubicBezTo>
                    <a:pt x="234" y="28"/>
                    <a:pt x="236" y="26"/>
                    <a:pt x="239" y="25"/>
                  </a:cubicBezTo>
                  <a:cubicBezTo>
                    <a:pt x="240" y="25"/>
                    <a:pt x="241" y="24"/>
                    <a:pt x="242" y="24"/>
                  </a:cubicBezTo>
                  <a:cubicBezTo>
                    <a:pt x="248" y="24"/>
                    <a:pt x="253" y="26"/>
                    <a:pt x="258" y="29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64" y="32"/>
                    <a:pt x="269" y="34"/>
                    <a:pt x="274" y="36"/>
                  </a:cubicBezTo>
                  <a:cubicBezTo>
                    <a:pt x="276" y="37"/>
                    <a:pt x="278" y="38"/>
                    <a:pt x="28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924610" y="2117514"/>
              <a:ext cx="152400" cy="146050"/>
            </a:xfrm>
            <a:custGeom>
              <a:gdLst>
                <a:gd name="T0" fmla="*/ 7 w 14"/>
                <a:gd name="T1" fmla="*/ 0 h 13"/>
                <a:gd name="T2" fmla="*/ 0 w 14"/>
                <a:gd name="T3" fmla="*/ 7 h 13"/>
                <a:gd name="T4" fmla="*/ 7 w 14"/>
                <a:gd name="T5" fmla="*/ 13 h 13"/>
                <a:gd name="T6" fmla="*/ 14 w 14"/>
                <a:gd name="T7" fmla="*/ 7 h 13"/>
                <a:gd name="T8" fmla="*/ 7 w 14"/>
                <a:gd name="T9" fmla="*/ 0 h 13"/>
                <a:gd name="T10" fmla="*/ 7 w 14"/>
                <a:gd name="T11" fmla="*/ 10 h 13"/>
                <a:gd name="T12" fmla="*/ 4 w 14"/>
                <a:gd name="T13" fmla="*/ 7 h 13"/>
                <a:gd name="T14" fmla="*/ 7 w 14"/>
                <a:gd name="T15" fmla="*/ 3 h 13"/>
                <a:gd name="T16" fmla="*/ 10 w 14"/>
                <a:gd name="T17" fmla="*/ 7 h 13"/>
                <a:gd name="T18" fmla="*/ 7 w 14"/>
                <a:gd name="T19" fmla="*/ 1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8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8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807010" y="1411076"/>
              <a:ext cx="142875" cy="157162"/>
            </a:xfrm>
            <a:custGeom>
              <a:gdLst>
                <a:gd name="T0" fmla="*/ 6 w 13"/>
                <a:gd name="T1" fmla="*/ 14 h 14"/>
                <a:gd name="T2" fmla="*/ 13 w 13"/>
                <a:gd name="T3" fmla="*/ 7 h 14"/>
                <a:gd name="T4" fmla="*/ 6 w 13"/>
                <a:gd name="T5" fmla="*/ 0 h 14"/>
                <a:gd name="T6" fmla="*/ 0 w 13"/>
                <a:gd name="T7" fmla="*/ 7 h 14"/>
                <a:gd name="T8" fmla="*/ 6 w 13"/>
                <a:gd name="T9" fmla="*/ 14 h 14"/>
                <a:gd name="T10" fmla="*/ 6 w 13"/>
                <a:gd name="T11" fmla="*/ 4 h 14"/>
                <a:gd name="T12" fmla="*/ 10 w 13"/>
                <a:gd name="T13" fmla="*/ 7 h 14"/>
                <a:gd name="T14" fmla="*/ 6 w 13"/>
                <a:gd name="T15" fmla="*/ 10 h 14"/>
                <a:gd name="T16" fmla="*/ 3 w 13"/>
                <a:gd name="T17" fmla="*/ 7 h 14"/>
                <a:gd name="T18" fmla="*/ 6 w 13"/>
                <a:gd name="T19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  <a:moveTo>
                    <a:pt x="6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862573" y="1479339"/>
              <a:ext cx="20637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4960998" y="1579351"/>
              <a:ext cx="601662" cy="582612"/>
            </a:xfrm>
            <a:custGeom>
              <a:gdLst>
                <a:gd name="T0" fmla="*/ 39 w 55"/>
                <a:gd name="T1" fmla="*/ 2 h 52"/>
                <a:gd name="T2" fmla="*/ 35 w 55"/>
                <a:gd name="T3" fmla="*/ 5 h 52"/>
                <a:gd name="T4" fmla="*/ 31 w 55"/>
                <a:gd name="T5" fmla="*/ 2 h 52"/>
                <a:gd name="T6" fmla="*/ 31 w 55"/>
                <a:gd name="T7" fmla="*/ 5 h 52"/>
                <a:gd name="T8" fmla="*/ 23 w 55"/>
                <a:gd name="T9" fmla="*/ 13 h 52"/>
                <a:gd name="T10" fmla="*/ 15 w 55"/>
                <a:gd name="T11" fmla="*/ 10 h 52"/>
                <a:gd name="T12" fmla="*/ 6 w 55"/>
                <a:gd name="T13" fmla="*/ 8 h 52"/>
                <a:gd name="T14" fmla="*/ 2 w 55"/>
                <a:gd name="T15" fmla="*/ 13 h 52"/>
                <a:gd name="T16" fmla="*/ 2 w 55"/>
                <a:gd name="T17" fmla="*/ 16 h 52"/>
                <a:gd name="T18" fmla="*/ 0 w 55"/>
                <a:gd name="T19" fmla="*/ 20 h 52"/>
                <a:gd name="T20" fmla="*/ 4 w 55"/>
                <a:gd name="T21" fmla="*/ 25 h 52"/>
                <a:gd name="T22" fmla="*/ 4 w 55"/>
                <a:gd name="T23" fmla="*/ 30 h 52"/>
                <a:gd name="T24" fmla="*/ 3 w 55"/>
                <a:gd name="T25" fmla="*/ 33 h 52"/>
                <a:gd name="T26" fmla="*/ 4 w 55"/>
                <a:gd name="T27" fmla="*/ 36 h 52"/>
                <a:gd name="T28" fmla="*/ 2 w 55"/>
                <a:gd name="T29" fmla="*/ 43 h 52"/>
                <a:gd name="T30" fmla="*/ 2 w 55"/>
                <a:gd name="T31" fmla="*/ 45 h 52"/>
                <a:gd name="T32" fmla="*/ 11 w 55"/>
                <a:gd name="T33" fmla="*/ 52 h 52"/>
                <a:gd name="T34" fmla="*/ 19 w 55"/>
                <a:gd name="T35" fmla="*/ 46 h 52"/>
                <a:gd name="T36" fmla="*/ 19 w 55"/>
                <a:gd name="T37" fmla="*/ 44 h 52"/>
                <a:gd name="T38" fmla="*/ 11 w 55"/>
                <a:gd name="T39" fmla="*/ 37 h 52"/>
                <a:gd name="T40" fmla="*/ 13 w 55"/>
                <a:gd name="T41" fmla="*/ 27 h 52"/>
                <a:gd name="T42" fmla="*/ 36 w 55"/>
                <a:gd name="T43" fmla="*/ 28 h 52"/>
                <a:gd name="T44" fmla="*/ 37 w 55"/>
                <a:gd name="T45" fmla="*/ 29 h 52"/>
                <a:gd name="T46" fmla="*/ 42 w 55"/>
                <a:gd name="T47" fmla="*/ 31 h 52"/>
                <a:gd name="T48" fmla="*/ 49 w 55"/>
                <a:gd name="T49" fmla="*/ 41 h 52"/>
                <a:gd name="T50" fmla="*/ 53 w 55"/>
                <a:gd name="T51" fmla="*/ 39 h 52"/>
                <a:gd name="T52" fmla="*/ 54 w 55"/>
                <a:gd name="T53" fmla="*/ 32 h 52"/>
                <a:gd name="T54" fmla="*/ 53 w 55"/>
                <a:gd name="T55" fmla="*/ 31 h 52"/>
                <a:gd name="T56" fmla="*/ 48 w 55"/>
                <a:gd name="T57" fmla="*/ 30 h 52"/>
                <a:gd name="T58" fmla="*/ 42 w 55"/>
                <a:gd name="T59" fmla="*/ 20 h 52"/>
                <a:gd name="T60" fmla="*/ 51 w 55"/>
                <a:gd name="T61" fmla="*/ 8 h 52"/>
                <a:gd name="T62" fmla="*/ 52 w 55"/>
                <a:gd name="T63" fmla="*/ 7 h 52"/>
                <a:gd name="T64" fmla="*/ 41 w 55"/>
                <a:gd name="T65" fmla="*/ 1 h 52"/>
                <a:gd name="T66" fmla="*/ 44 w 55"/>
                <a:gd name="T67" fmla="*/ 2 h 52"/>
                <a:gd name="T68" fmla="*/ 50 w 55"/>
                <a:gd name="T69" fmla="*/ 7 h 52"/>
                <a:gd name="T70" fmla="*/ 40 w 55"/>
                <a:gd name="T71" fmla="*/ 20 h 52"/>
                <a:gd name="T72" fmla="*/ 47 w 55"/>
                <a:gd name="T73" fmla="*/ 31 h 52"/>
                <a:gd name="T74" fmla="*/ 52 w 55"/>
                <a:gd name="T75" fmla="*/ 33 h 52"/>
                <a:gd name="T76" fmla="*/ 52 w 55"/>
                <a:gd name="T77" fmla="*/ 38 h 52"/>
                <a:gd name="T78" fmla="*/ 43 w 55"/>
                <a:gd name="T79" fmla="*/ 29 h 52"/>
                <a:gd name="T80" fmla="*/ 38 w 55"/>
                <a:gd name="T81" fmla="*/ 27 h 52"/>
                <a:gd name="T82" fmla="*/ 11 w 55"/>
                <a:gd name="T83" fmla="*/ 26 h 52"/>
                <a:gd name="T84" fmla="*/ 10 w 55"/>
                <a:gd name="T85" fmla="*/ 38 h 52"/>
                <a:gd name="T86" fmla="*/ 15 w 55"/>
                <a:gd name="T87" fmla="*/ 45 h 52"/>
                <a:gd name="T88" fmla="*/ 11 w 55"/>
                <a:gd name="T89" fmla="*/ 50 h 52"/>
                <a:gd name="T90" fmla="*/ 3 w 55"/>
                <a:gd name="T91" fmla="*/ 44 h 52"/>
                <a:gd name="T92" fmla="*/ 6 w 55"/>
                <a:gd name="T93" fmla="*/ 35 h 52"/>
                <a:gd name="T94" fmla="*/ 5 w 55"/>
                <a:gd name="T95" fmla="*/ 32 h 52"/>
                <a:gd name="T96" fmla="*/ 6 w 55"/>
                <a:gd name="T97" fmla="*/ 29 h 52"/>
                <a:gd name="T98" fmla="*/ 4 w 55"/>
                <a:gd name="T99" fmla="*/ 21 h 52"/>
                <a:gd name="T100" fmla="*/ 4 w 55"/>
                <a:gd name="T101" fmla="*/ 16 h 52"/>
                <a:gd name="T102" fmla="*/ 6 w 55"/>
                <a:gd name="T103" fmla="*/ 10 h 52"/>
                <a:gd name="T104" fmla="*/ 13 w 55"/>
                <a:gd name="T105" fmla="*/ 11 h 52"/>
                <a:gd name="T106" fmla="*/ 19 w 55"/>
                <a:gd name="T107" fmla="*/ 14 h 52"/>
                <a:gd name="T108" fmla="*/ 24 w 55"/>
                <a:gd name="T109" fmla="*/ 15 h 52"/>
                <a:gd name="T110" fmla="*/ 33 w 55"/>
                <a:gd name="T111" fmla="*/ 6 h 52"/>
                <a:gd name="T112" fmla="*/ 40 w 55"/>
                <a:gd name="T113" fmla="*/ 5 h 52"/>
                <a:gd name="T114" fmla="*/ 40 w 55"/>
                <a:gd name="T115" fmla="*/ 4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2">
                  <a:moveTo>
                    <a:pt x="41" y="1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0" y="10"/>
                    <a:pt x="27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3"/>
                    <a:pt x="17" y="13"/>
                    <a:pt x="15" y="10"/>
                  </a:cubicBezTo>
                  <a:cubicBezTo>
                    <a:pt x="13" y="9"/>
                    <a:pt x="13" y="8"/>
                    <a:pt x="11" y="8"/>
                  </a:cubicBezTo>
                  <a:cubicBezTo>
                    <a:pt x="9" y="7"/>
                    <a:pt x="8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4" y="26"/>
                    <a:pt x="4" y="27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4" y="40"/>
                    <a:pt x="3" y="42"/>
                    <a:pt x="2" y="43"/>
                  </a:cubicBezTo>
                  <a:cubicBezTo>
                    <a:pt x="2" y="43"/>
                    <a:pt x="0" y="44"/>
                    <a:pt x="0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4" y="46"/>
                  </a:cubicBezTo>
                  <a:cubicBezTo>
                    <a:pt x="5" y="49"/>
                    <a:pt x="8" y="52"/>
                    <a:pt x="11" y="52"/>
                  </a:cubicBezTo>
                  <a:cubicBezTo>
                    <a:pt x="14" y="52"/>
                    <a:pt x="16" y="50"/>
                    <a:pt x="17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6" y="44"/>
                  </a:cubicBezTo>
                  <a:cubicBezTo>
                    <a:pt x="14" y="42"/>
                    <a:pt x="12" y="40"/>
                    <a:pt x="11" y="37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2"/>
                    <a:pt x="11" y="29"/>
                    <a:pt x="13" y="27"/>
                  </a:cubicBezTo>
                  <a:cubicBezTo>
                    <a:pt x="15" y="23"/>
                    <a:pt x="20" y="21"/>
                    <a:pt x="25" y="21"/>
                  </a:cubicBezTo>
                  <a:cubicBezTo>
                    <a:pt x="30" y="21"/>
                    <a:pt x="34" y="24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0"/>
                    <a:pt x="41" y="30"/>
                    <a:pt x="42" y="31"/>
                  </a:cubicBezTo>
                  <a:cubicBezTo>
                    <a:pt x="47" y="33"/>
                    <a:pt x="48" y="40"/>
                    <a:pt x="48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0"/>
                    <a:pt x="53" y="39"/>
                    <a:pt x="53" y="39"/>
                  </a:cubicBezTo>
                  <a:cubicBezTo>
                    <a:pt x="53" y="38"/>
                    <a:pt x="55" y="37"/>
                    <a:pt x="55" y="35"/>
                  </a:cubicBezTo>
                  <a:cubicBezTo>
                    <a:pt x="55" y="34"/>
                    <a:pt x="54" y="33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49" y="31"/>
                    <a:pt x="48" y="30"/>
                  </a:cubicBezTo>
                  <a:cubicBezTo>
                    <a:pt x="45" y="28"/>
                    <a:pt x="42" y="25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2" y="16"/>
                    <a:pt x="45" y="11"/>
                    <a:pt x="50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3"/>
                  </a:cubicBezTo>
                  <a:cubicBezTo>
                    <a:pt x="47" y="1"/>
                    <a:pt x="44" y="0"/>
                    <a:pt x="41" y="1"/>
                  </a:cubicBezTo>
                  <a:close/>
                  <a:moveTo>
                    <a:pt x="42" y="3"/>
                  </a:moveTo>
                  <a:cubicBezTo>
                    <a:pt x="42" y="2"/>
                    <a:pt x="44" y="2"/>
                    <a:pt x="44" y="2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9" y="5"/>
                    <a:pt x="50" y="6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4" y="10"/>
                    <a:pt x="40" y="15"/>
                    <a:pt x="40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5"/>
                    <a:pt x="43" y="29"/>
                    <a:pt x="47" y="31"/>
                  </a:cubicBezTo>
                  <a:cubicBezTo>
                    <a:pt x="49" y="32"/>
                    <a:pt x="50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6"/>
                    <a:pt x="52" y="37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35"/>
                    <a:pt x="46" y="31"/>
                    <a:pt x="43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5" y="22"/>
                    <a:pt x="31" y="20"/>
                    <a:pt x="25" y="19"/>
                  </a:cubicBezTo>
                  <a:cubicBezTo>
                    <a:pt x="19" y="19"/>
                    <a:pt x="14" y="22"/>
                    <a:pt x="11" y="26"/>
                  </a:cubicBezTo>
                  <a:cubicBezTo>
                    <a:pt x="10" y="29"/>
                    <a:pt x="9" y="31"/>
                    <a:pt x="9" y="34"/>
                  </a:cubicBezTo>
                  <a:cubicBezTo>
                    <a:pt x="9" y="35"/>
                    <a:pt x="9" y="36"/>
                    <a:pt x="10" y="38"/>
                  </a:cubicBezTo>
                  <a:cubicBezTo>
                    <a:pt x="10" y="40"/>
                    <a:pt x="12" y="42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6" y="48"/>
                    <a:pt x="14" y="50"/>
                    <a:pt x="11" y="50"/>
                  </a:cubicBezTo>
                  <a:cubicBezTo>
                    <a:pt x="9" y="50"/>
                    <a:pt x="6" y="48"/>
                    <a:pt x="5" y="46"/>
                  </a:cubicBezTo>
                  <a:cubicBezTo>
                    <a:pt x="5" y="45"/>
                    <a:pt x="4" y="44"/>
                    <a:pt x="3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6" y="30"/>
                    <a:pt x="6" y="30"/>
                    <a:pt x="6" y="29"/>
                  </a:cubicBezTo>
                  <a:cubicBezTo>
                    <a:pt x="6" y="27"/>
                    <a:pt x="6" y="26"/>
                    <a:pt x="6" y="24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4"/>
                    <a:pt x="3" y="12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9"/>
                    <a:pt x="9" y="9"/>
                    <a:pt x="11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4"/>
                    <a:pt x="32" y="11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6" y="7"/>
                    <a:pt x="38" y="6"/>
                    <a:pt x="40" y="5"/>
                  </a:cubicBezTo>
                  <a:cubicBezTo>
                    <a:pt x="40" y="5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3"/>
                    <a:pt x="41" y="3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222935" y="2006389"/>
              <a:ext cx="187325" cy="122237"/>
            </a:xfrm>
            <a:custGeom>
              <a:gdLst>
                <a:gd name="T0" fmla="*/ 7 w 17"/>
                <a:gd name="T1" fmla="*/ 0 h 11"/>
                <a:gd name="T2" fmla="*/ 7 w 17"/>
                <a:gd name="T3" fmla="*/ 2 h 11"/>
                <a:gd name="T4" fmla="*/ 1 w 17"/>
                <a:gd name="T5" fmla="*/ 6 h 11"/>
                <a:gd name="T6" fmla="*/ 0 w 17"/>
                <a:gd name="T7" fmla="*/ 7 h 11"/>
                <a:gd name="T8" fmla="*/ 2 w 17"/>
                <a:gd name="T9" fmla="*/ 8 h 11"/>
                <a:gd name="T10" fmla="*/ 5 w 17"/>
                <a:gd name="T11" fmla="*/ 10 h 11"/>
                <a:gd name="T12" fmla="*/ 5 w 17"/>
                <a:gd name="T13" fmla="*/ 11 h 11"/>
                <a:gd name="T14" fmla="*/ 10 w 17"/>
                <a:gd name="T15" fmla="*/ 11 h 11"/>
                <a:gd name="T16" fmla="*/ 12 w 17"/>
                <a:gd name="T17" fmla="*/ 10 h 11"/>
                <a:gd name="T18" fmla="*/ 14 w 17"/>
                <a:gd name="T19" fmla="*/ 9 h 11"/>
                <a:gd name="T20" fmla="*/ 15 w 17"/>
                <a:gd name="T21" fmla="*/ 8 h 11"/>
                <a:gd name="T22" fmla="*/ 16 w 17"/>
                <a:gd name="T23" fmla="*/ 6 h 11"/>
                <a:gd name="T24" fmla="*/ 16 w 17"/>
                <a:gd name="T25" fmla="*/ 2 h 11"/>
                <a:gd name="T26" fmla="*/ 14 w 17"/>
                <a:gd name="T27" fmla="*/ 0 h 11"/>
                <a:gd name="T28" fmla="*/ 11 w 17"/>
                <a:gd name="T29" fmla="*/ 0 h 11"/>
                <a:gd name="T30" fmla="*/ 11 w 17"/>
                <a:gd name="T31" fmla="*/ 0 h 11"/>
                <a:gd name="T32" fmla="*/ 8 w 17"/>
                <a:gd name="T33" fmla="*/ 0 h 11"/>
                <a:gd name="T34" fmla="*/ 8 w 17"/>
                <a:gd name="T35" fmla="*/ 0 h 11"/>
                <a:gd name="T36" fmla="*/ 7 w 17"/>
                <a:gd name="T37" fmla="*/ 0 h 11"/>
                <a:gd name="T38" fmla="*/ 11 w 17"/>
                <a:gd name="T39" fmla="*/ 1 h 11"/>
                <a:gd name="T40" fmla="*/ 11 w 17"/>
                <a:gd name="T41" fmla="*/ 1 h 11"/>
                <a:gd name="T42" fmla="*/ 13 w 17"/>
                <a:gd name="T43" fmla="*/ 2 h 11"/>
                <a:gd name="T44" fmla="*/ 15 w 17"/>
                <a:gd name="T45" fmla="*/ 5 h 11"/>
                <a:gd name="T46" fmla="*/ 13 w 17"/>
                <a:gd name="T47" fmla="*/ 8 h 11"/>
                <a:gd name="T48" fmla="*/ 11 w 17"/>
                <a:gd name="T49" fmla="*/ 9 h 11"/>
                <a:gd name="T50" fmla="*/ 9 w 17"/>
                <a:gd name="T51" fmla="*/ 9 h 11"/>
                <a:gd name="T52" fmla="*/ 6 w 17"/>
                <a:gd name="T53" fmla="*/ 9 h 11"/>
                <a:gd name="T54" fmla="*/ 4 w 17"/>
                <a:gd name="T55" fmla="*/ 8 h 11"/>
                <a:gd name="T56" fmla="*/ 3 w 17"/>
                <a:gd name="T57" fmla="*/ 7 h 11"/>
                <a:gd name="T58" fmla="*/ 8 w 17"/>
                <a:gd name="T59" fmla="*/ 3 h 11"/>
                <a:gd name="T60" fmla="*/ 9 w 17"/>
                <a:gd name="T61" fmla="*/ 2 h 11"/>
                <a:gd name="T62" fmla="*/ 11 w 17"/>
                <a:gd name="T63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4"/>
                    <a:pt x="4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8" y="11"/>
                    <a:pt x="10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7"/>
                    <a:pt x="16" y="7"/>
                    <a:pt x="16" y="6"/>
                  </a:cubicBezTo>
                  <a:cubicBezTo>
                    <a:pt x="17" y="5"/>
                    <a:pt x="16" y="3"/>
                    <a:pt x="16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2"/>
                    <a:pt x="15" y="3"/>
                    <a:pt x="15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3919598" y="1680951"/>
              <a:ext cx="942975" cy="436562"/>
            </a:xfrm>
            <a:custGeom>
              <a:gdLst>
                <a:gd name="T0" fmla="*/ 86 w 86"/>
                <a:gd name="T1" fmla="*/ 3 h 39"/>
                <a:gd name="T2" fmla="*/ 69 w 86"/>
                <a:gd name="T3" fmla="*/ 1 h 39"/>
                <a:gd name="T4" fmla="*/ 60 w 86"/>
                <a:gd name="T5" fmla="*/ 8 h 39"/>
                <a:gd name="T6" fmla="*/ 55 w 86"/>
                <a:gd name="T7" fmla="*/ 16 h 39"/>
                <a:gd name="T8" fmla="*/ 50 w 86"/>
                <a:gd name="T9" fmla="*/ 13 h 39"/>
                <a:gd name="T10" fmla="*/ 20 w 86"/>
                <a:gd name="T11" fmla="*/ 16 h 39"/>
                <a:gd name="T12" fmla="*/ 18 w 86"/>
                <a:gd name="T13" fmla="*/ 18 h 39"/>
                <a:gd name="T14" fmla="*/ 3 w 86"/>
                <a:gd name="T15" fmla="*/ 27 h 39"/>
                <a:gd name="T16" fmla="*/ 1 w 86"/>
                <a:gd name="T17" fmla="*/ 28 h 39"/>
                <a:gd name="T18" fmla="*/ 6 w 86"/>
                <a:gd name="T19" fmla="*/ 31 h 39"/>
                <a:gd name="T20" fmla="*/ 20 w 86"/>
                <a:gd name="T21" fmla="*/ 29 h 39"/>
                <a:gd name="T22" fmla="*/ 32 w 86"/>
                <a:gd name="T23" fmla="*/ 22 h 39"/>
                <a:gd name="T24" fmla="*/ 44 w 86"/>
                <a:gd name="T25" fmla="*/ 22 h 39"/>
                <a:gd name="T26" fmla="*/ 46 w 86"/>
                <a:gd name="T27" fmla="*/ 22 h 39"/>
                <a:gd name="T28" fmla="*/ 53 w 86"/>
                <a:gd name="T29" fmla="*/ 17 h 39"/>
                <a:gd name="T30" fmla="*/ 57 w 86"/>
                <a:gd name="T31" fmla="*/ 16 h 39"/>
                <a:gd name="T32" fmla="*/ 66 w 86"/>
                <a:gd name="T33" fmla="*/ 24 h 39"/>
                <a:gd name="T34" fmla="*/ 64 w 86"/>
                <a:gd name="T35" fmla="*/ 30 h 39"/>
                <a:gd name="T36" fmla="*/ 63 w 86"/>
                <a:gd name="T37" fmla="*/ 31 h 39"/>
                <a:gd name="T38" fmla="*/ 66 w 86"/>
                <a:gd name="T39" fmla="*/ 34 h 39"/>
                <a:gd name="T40" fmla="*/ 67 w 86"/>
                <a:gd name="T41" fmla="*/ 36 h 39"/>
                <a:gd name="T42" fmla="*/ 76 w 86"/>
                <a:gd name="T43" fmla="*/ 39 h 39"/>
                <a:gd name="T44" fmla="*/ 80 w 86"/>
                <a:gd name="T45" fmla="*/ 38 h 39"/>
                <a:gd name="T46" fmla="*/ 78 w 86"/>
                <a:gd name="T47" fmla="*/ 32 h 39"/>
                <a:gd name="T48" fmla="*/ 81 w 86"/>
                <a:gd name="T49" fmla="*/ 25 h 39"/>
                <a:gd name="T50" fmla="*/ 81 w 86"/>
                <a:gd name="T51" fmla="*/ 24 h 39"/>
                <a:gd name="T52" fmla="*/ 77 w 86"/>
                <a:gd name="T53" fmla="*/ 15 h 39"/>
                <a:gd name="T54" fmla="*/ 84 w 86"/>
                <a:gd name="T55" fmla="*/ 4 h 39"/>
                <a:gd name="T56" fmla="*/ 45 w 86"/>
                <a:gd name="T57" fmla="*/ 20 h 39"/>
                <a:gd name="T58" fmla="*/ 40 w 86"/>
                <a:gd name="T59" fmla="*/ 19 h 39"/>
                <a:gd name="T60" fmla="*/ 24 w 86"/>
                <a:gd name="T61" fmla="*/ 24 h 39"/>
                <a:gd name="T62" fmla="*/ 12 w 86"/>
                <a:gd name="T63" fmla="*/ 27 h 39"/>
                <a:gd name="T64" fmla="*/ 22 w 86"/>
                <a:gd name="T65" fmla="*/ 17 h 39"/>
                <a:gd name="T66" fmla="*/ 26 w 86"/>
                <a:gd name="T67" fmla="*/ 12 h 39"/>
                <a:gd name="T68" fmla="*/ 50 w 86"/>
                <a:gd name="T69" fmla="*/ 15 h 39"/>
                <a:gd name="T70" fmla="*/ 47 w 86"/>
                <a:gd name="T71" fmla="*/ 18 h 39"/>
                <a:gd name="T72" fmla="*/ 75 w 86"/>
                <a:gd name="T73" fmla="*/ 15 h 39"/>
                <a:gd name="T74" fmla="*/ 79 w 86"/>
                <a:gd name="T75" fmla="*/ 24 h 39"/>
                <a:gd name="T76" fmla="*/ 77 w 86"/>
                <a:gd name="T77" fmla="*/ 32 h 39"/>
                <a:gd name="T78" fmla="*/ 76 w 86"/>
                <a:gd name="T79" fmla="*/ 37 h 39"/>
                <a:gd name="T80" fmla="*/ 68 w 86"/>
                <a:gd name="T81" fmla="*/ 35 h 39"/>
                <a:gd name="T82" fmla="*/ 67 w 86"/>
                <a:gd name="T83" fmla="*/ 33 h 39"/>
                <a:gd name="T84" fmla="*/ 68 w 86"/>
                <a:gd name="T85" fmla="*/ 25 h 39"/>
                <a:gd name="T86" fmla="*/ 63 w 86"/>
                <a:gd name="T87" fmla="*/ 16 h 39"/>
                <a:gd name="T88" fmla="*/ 59 w 86"/>
                <a:gd name="T89" fmla="*/ 14 h 39"/>
                <a:gd name="T90" fmla="*/ 60 w 86"/>
                <a:gd name="T91" fmla="*/ 11 h 39"/>
                <a:gd name="T92" fmla="*/ 66 w 86"/>
                <a:gd name="T93" fmla="*/ 4 h 39"/>
                <a:gd name="T94" fmla="*/ 82 w 86"/>
                <a:gd name="T95" fmla="*/ 3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39">
                  <a:moveTo>
                    <a:pt x="84" y="4"/>
                  </a:moveTo>
                  <a:cubicBezTo>
                    <a:pt x="86" y="3"/>
                    <a:pt x="86" y="3"/>
                    <a:pt x="86" y="3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9" y="0"/>
                    <a:pt x="73" y="0"/>
                    <a:pt x="69" y="1"/>
                  </a:cubicBezTo>
                  <a:cubicBezTo>
                    <a:pt x="67" y="2"/>
                    <a:pt x="65" y="3"/>
                    <a:pt x="63" y="5"/>
                  </a:cubicBezTo>
                  <a:cubicBezTo>
                    <a:pt x="62" y="6"/>
                    <a:pt x="61" y="7"/>
                    <a:pt x="60" y="8"/>
                  </a:cubicBezTo>
                  <a:cubicBezTo>
                    <a:pt x="59" y="10"/>
                    <a:pt x="59" y="11"/>
                    <a:pt x="58" y="13"/>
                  </a:cubicBezTo>
                  <a:cubicBezTo>
                    <a:pt x="57" y="14"/>
                    <a:pt x="56" y="15"/>
                    <a:pt x="55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2" y="15"/>
                    <a:pt x="51" y="14"/>
                    <a:pt x="50" y="13"/>
                  </a:cubicBezTo>
                  <a:cubicBezTo>
                    <a:pt x="47" y="11"/>
                    <a:pt x="34" y="2"/>
                    <a:pt x="24" y="11"/>
                  </a:cubicBezTo>
                  <a:cubicBezTo>
                    <a:pt x="23" y="13"/>
                    <a:pt x="22" y="14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2"/>
                    <a:pt x="13" y="24"/>
                    <a:pt x="11" y="25"/>
                  </a:cubicBezTo>
                  <a:cubicBezTo>
                    <a:pt x="8" y="26"/>
                    <a:pt x="6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4" y="32"/>
                    <a:pt x="17" y="31"/>
                    <a:pt x="20" y="29"/>
                  </a:cubicBezTo>
                  <a:cubicBezTo>
                    <a:pt x="22" y="28"/>
                    <a:pt x="23" y="27"/>
                    <a:pt x="25" y="26"/>
                  </a:cubicBezTo>
                  <a:cubicBezTo>
                    <a:pt x="27" y="24"/>
                    <a:pt x="29" y="23"/>
                    <a:pt x="32" y="22"/>
                  </a:cubicBezTo>
                  <a:cubicBezTo>
                    <a:pt x="34" y="21"/>
                    <a:pt x="37" y="21"/>
                    <a:pt x="40" y="21"/>
                  </a:cubicBezTo>
                  <a:cubicBezTo>
                    <a:pt x="42" y="21"/>
                    <a:pt x="43" y="21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50" y="18"/>
                    <a:pt x="51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1" y="17"/>
                    <a:pt x="62" y="18"/>
                  </a:cubicBezTo>
                  <a:cubicBezTo>
                    <a:pt x="64" y="19"/>
                    <a:pt x="66" y="21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7"/>
                    <a:pt x="65" y="29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2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7" y="35"/>
                    <a:pt x="67" y="36"/>
                    <a:pt x="67" y="36"/>
                  </a:cubicBezTo>
                  <a:cubicBezTo>
                    <a:pt x="67" y="36"/>
                    <a:pt x="68" y="37"/>
                    <a:pt x="71" y="38"/>
                  </a:cubicBezTo>
                  <a:cubicBezTo>
                    <a:pt x="72" y="39"/>
                    <a:pt x="74" y="39"/>
                    <a:pt x="76" y="39"/>
                  </a:cubicBezTo>
                  <a:cubicBezTo>
                    <a:pt x="77" y="39"/>
                    <a:pt x="78" y="38"/>
                    <a:pt x="79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5"/>
                    <a:pt x="78" y="34"/>
                    <a:pt x="78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29"/>
                    <a:pt x="79" y="27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3"/>
                    <a:pt x="79" y="22"/>
                    <a:pt x="79" y="21"/>
                  </a:cubicBezTo>
                  <a:cubicBezTo>
                    <a:pt x="78" y="19"/>
                    <a:pt x="77" y="17"/>
                    <a:pt x="77" y="15"/>
                  </a:cubicBezTo>
                  <a:cubicBezTo>
                    <a:pt x="77" y="12"/>
                    <a:pt x="78" y="10"/>
                    <a:pt x="80" y="7"/>
                  </a:cubicBezTo>
                  <a:cubicBezTo>
                    <a:pt x="81" y="6"/>
                    <a:pt x="83" y="5"/>
                    <a:pt x="84" y="4"/>
                  </a:cubicBezTo>
                  <a:close/>
                  <a:moveTo>
                    <a:pt x="47" y="18"/>
                  </a:moveTo>
                  <a:cubicBezTo>
                    <a:pt x="46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2" y="19"/>
                    <a:pt x="40" y="19"/>
                  </a:cubicBezTo>
                  <a:cubicBezTo>
                    <a:pt x="37" y="19"/>
                    <a:pt x="34" y="19"/>
                    <a:pt x="31" y="20"/>
                  </a:cubicBezTo>
                  <a:cubicBezTo>
                    <a:pt x="28" y="21"/>
                    <a:pt x="26" y="23"/>
                    <a:pt x="24" y="24"/>
                  </a:cubicBezTo>
                  <a:cubicBezTo>
                    <a:pt x="17" y="30"/>
                    <a:pt x="12" y="31"/>
                    <a:pt x="6" y="28"/>
                  </a:cubicBezTo>
                  <a:cubicBezTo>
                    <a:pt x="8" y="28"/>
                    <a:pt x="10" y="28"/>
                    <a:pt x="12" y="27"/>
                  </a:cubicBezTo>
                  <a:cubicBezTo>
                    <a:pt x="15" y="25"/>
                    <a:pt x="17" y="23"/>
                    <a:pt x="20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4" y="14"/>
                    <a:pt x="26" y="12"/>
                  </a:cubicBezTo>
                  <a:cubicBezTo>
                    <a:pt x="34" y="5"/>
                    <a:pt x="46" y="12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9" y="16"/>
                    <a:pt x="48" y="17"/>
                    <a:pt x="47" y="18"/>
                  </a:cubicBezTo>
                  <a:close/>
                  <a:moveTo>
                    <a:pt x="79" y="6"/>
                  </a:moveTo>
                  <a:cubicBezTo>
                    <a:pt x="76" y="9"/>
                    <a:pt x="75" y="12"/>
                    <a:pt x="75" y="15"/>
                  </a:cubicBezTo>
                  <a:cubicBezTo>
                    <a:pt x="75" y="18"/>
                    <a:pt x="76" y="20"/>
                    <a:pt x="77" y="22"/>
                  </a:cubicBezTo>
                  <a:cubicBezTo>
                    <a:pt x="78" y="23"/>
                    <a:pt x="78" y="24"/>
                    <a:pt x="79" y="24"/>
                  </a:cubicBezTo>
                  <a:cubicBezTo>
                    <a:pt x="78" y="26"/>
                    <a:pt x="77" y="29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4"/>
                    <a:pt x="77" y="35"/>
                    <a:pt x="78" y="37"/>
                  </a:cubicBezTo>
                  <a:cubicBezTo>
                    <a:pt x="77" y="37"/>
                    <a:pt x="77" y="37"/>
                    <a:pt x="76" y="37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6"/>
                    <a:pt x="69" y="36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4"/>
                    <a:pt x="67" y="33"/>
                    <a:pt x="67" y="33"/>
                  </a:cubicBezTo>
                  <a:cubicBezTo>
                    <a:pt x="67" y="33"/>
                    <a:pt x="67" y="32"/>
                    <a:pt x="66" y="31"/>
                  </a:cubicBezTo>
                  <a:cubicBezTo>
                    <a:pt x="67" y="29"/>
                    <a:pt x="68" y="27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1"/>
                    <a:pt x="66" y="18"/>
                    <a:pt x="63" y="16"/>
                  </a:cubicBezTo>
                  <a:cubicBezTo>
                    <a:pt x="62" y="16"/>
                    <a:pt x="60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3"/>
                    <a:pt x="59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0"/>
                    <a:pt x="62" y="9"/>
                  </a:cubicBezTo>
                  <a:cubicBezTo>
                    <a:pt x="63" y="7"/>
                    <a:pt x="64" y="6"/>
                    <a:pt x="66" y="4"/>
                  </a:cubicBezTo>
                  <a:cubicBezTo>
                    <a:pt x="67" y="4"/>
                    <a:pt x="68" y="3"/>
                    <a:pt x="69" y="3"/>
                  </a:cubicBezTo>
                  <a:cubicBezTo>
                    <a:pt x="73" y="2"/>
                    <a:pt x="78" y="2"/>
                    <a:pt x="82" y="3"/>
                  </a:cubicBezTo>
                  <a:cubicBezTo>
                    <a:pt x="81" y="4"/>
                    <a:pt x="80" y="5"/>
                    <a:pt x="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5618223" y="1680951"/>
              <a:ext cx="963612" cy="436562"/>
            </a:xfrm>
            <a:custGeom>
              <a:gdLst>
                <a:gd name="T0" fmla="*/ 79 w 88"/>
                <a:gd name="T1" fmla="*/ 12 h 39"/>
                <a:gd name="T2" fmla="*/ 63 w 88"/>
                <a:gd name="T3" fmla="*/ 7 h 39"/>
                <a:gd name="T4" fmla="*/ 55 w 88"/>
                <a:gd name="T5" fmla="*/ 10 h 39"/>
                <a:gd name="T6" fmla="*/ 46 w 88"/>
                <a:gd name="T7" fmla="*/ 15 h 39"/>
                <a:gd name="T8" fmla="*/ 40 w 88"/>
                <a:gd name="T9" fmla="*/ 15 h 39"/>
                <a:gd name="T10" fmla="*/ 36 w 88"/>
                <a:gd name="T11" fmla="*/ 23 h 39"/>
                <a:gd name="T12" fmla="*/ 32 w 88"/>
                <a:gd name="T13" fmla="*/ 25 h 39"/>
                <a:gd name="T14" fmla="*/ 26 w 88"/>
                <a:gd name="T15" fmla="*/ 26 h 39"/>
                <a:gd name="T16" fmla="*/ 17 w 88"/>
                <a:gd name="T17" fmla="*/ 16 h 39"/>
                <a:gd name="T18" fmla="*/ 19 w 88"/>
                <a:gd name="T19" fmla="*/ 10 h 39"/>
                <a:gd name="T20" fmla="*/ 18 w 88"/>
                <a:gd name="T21" fmla="*/ 9 h 39"/>
                <a:gd name="T22" fmla="*/ 4 w 88"/>
                <a:gd name="T23" fmla="*/ 0 h 39"/>
                <a:gd name="T24" fmla="*/ 6 w 88"/>
                <a:gd name="T25" fmla="*/ 5 h 39"/>
                <a:gd name="T26" fmla="*/ 9 w 88"/>
                <a:gd name="T27" fmla="*/ 13 h 39"/>
                <a:gd name="T28" fmla="*/ 4 w 88"/>
                <a:gd name="T29" fmla="*/ 23 h 39"/>
                <a:gd name="T30" fmla="*/ 3 w 88"/>
                <a:gd name="T31" fmla="*/ 24 h 39"/>
                <a:gd name="T32" fmla="*/ 1 w 88"/>
                <a:gd name="T33" fmla="*/ 33 h 39"/>
                <a:gd name="T34" fmla="*/ 1 w 88"/>
                <a:gd name="T35" fmla="*/ 35 h 39"/>
                <a:gd name="T36" fmla="*/ 20 w 88"/>
                <a:gd name="T37" fmla="*/ 37 h 39"/>
                <a:gd name="T38" fmla="*/ 27 w 88"/>
                <a:gd name="T39" fmla="*/ 30 h 39"/>
                <a:gd name="T40" fmla="*/ 30 w 88"/>
                <a:gd name="T41" fmla="*/ 27 h 39"/>
                <a:gd name="T42" fmla="*/ 34 w 88"/>
                <a:gd name="T43" fmla="*/ 27 h 39"/>
                <a:gd name="T44" fmla="*/ 66 w 88"/>
                <a:gd name="T45" fmla="*/ 26 h 39"/>
                <a:gd name="T46" fmla="*/ 71 w 88"/>
                <a:gd name="T47" fmla="*/ 23 h 39"/>
                <a:gd name="T48" fmla="*/ 84 w 88"/>
                <a:gd name="T49" fmla="*/ 17 h 39"/>
                <a:gd name="T50" fmla="*/ 88 w 88"/>
                <a:gd name="T51" fmla="*/ 16 h 39"/>
                <a:gd name="T52" fmla="*/ 26 w 88"/>
                <a:gd name="T53" fmla="*/ 29 h 39"/>
                <a:gd name="T54" fmla="*/ 23 w 88"/>
                <a:gd name="T55" fmla="*/ 33 h 39"/>
                <a:gd name="T56" fmla="*/ 17 w 88"/>
                <a:gd name="T57" fmla="*/ 36 h 39"/>
                <a:gd name="T58" fmla="*/ 5 w 88"/>
                <a:gd name="T59" fmla="*/ 26 h 39"/>
                <a:gd name="T60" fmla="*/ 5 w 88"/>
                <a:gd name="T61" fmla="*/ 24 h 39"/>
                <a:gd name="T62" fmla="*/ 11 w 88"/>
                <a:gd name="T63" fmla="*/ 13 h 39"/>
                <a:gd name="T64" fmla="*/ 14 w 88"/>
                <a:gd name="T65" fmla="*/ 7 h 39"/>
                <a:gd name="T66" fmla="*/ 16 w 88"/>
                <a:gd name="T67" fmla="*/ 12 h 39"/>
                <a:gd name="T68" fmla="*/ 17 w 88"/>
                <a:gd name="T69" fmla="*/ 22 h 39"/>
                <a:gd name="T70" fmla="*/ 27 w 88"/>
                <a:gd name="T71" fmla="*/ 27 h 39"/>
                <a:gd name="T72" fmla="*/ 74 w 88"/>
                <a:gd name="T73" fmla="*/ 20 h 39"/>
                <a:gd name="T74" fmla="*/ 68 w 88"/>
                <a:gd name="T75" fmla="*/ 23 h 39"/>
                <a:gd name="T76" fmla="*/ 65 w 88"/>
                <a:gd name="T77" fmla="*/ 25 h 39"/>
                <a:gd name="T78" fmla="*/ 35 w 88"/>
                <a:gd name="T79" fmla="*/ 26 h 39"/>
                <a:gd name="T80" fmla="*/ 37 w 88"/>
                <a:gd name="T81" fmla="*/ 25 h 39"/>
                <a:gd name="T82" fmla="*/ 47 w 88"/>
                <a:gd name="T83" fmla="*/ 16 h 39"/>
                <a:gd name="T84" fmla="*/ 56 w 88"/>
                <a:gd name="T85" fmla="*/ 12 h 39"/>
                <a:gd name="T86" fmla="*/ 63 w 88"/>
                <a:gd name="T87" fmla="*/ 9 h 39"/>
                <a:gd name="T88" fmla="*/ 78 w 88"/>
                <a:gd name="T89" fmla="*/ 14 h 39"/>
                <a:gd name="T90" fmla="*/ 74 w 88"/>
                <a:gd name="T91" fmla="*/ 20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39">
                  <a:moveTo>
                    <a:pt x="86" y="15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9"/>
                    <a:pt x="68" y="6"/>
                    <a:pt x="63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8"/>
                    <a:pt x="57" y="9"/>
                    <a:pt x="55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13"/>
                    <a:pt x="49" y="14"/>
                    <a:pt x="46" y="15"/>
                  </a:cubicBezTo>
                  <a:cubicBezTo>
                    <a:pt x="45" y="15"/>
                    <a:pt x="43" y="15"/>
                    <a:pt x="4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9"/>
                    <a:pt x="38" y="21"/>
                    <a:pt x="36" y="23"/>
                  </a:cubicBezTo>
                  <a:cubicBezTo>
                    <a:pt x="35" y="24"/>
                    <a:pt x="34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3" y="25"/>
                    <a:pt x="20" y="24"/>
                    <a:pt x="19" y="21"/>
                  </a:cubicBezTo>
                  <a:cubicBezTo>
                    <a:pt x="18" y="20"/>
                    <a:pt x="17" y="18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4" y="2"/>
                    <a:pt x="9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5" y="3"/>
                    <a:pt x="6" y="5"/>
                  </a:cubicBezTo>
                  <a:cubicBezTo>
                    <a:pt x="7" y="6"/>
                    <a:pt x="8" y="8"/>
                    <a:pt x="8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4"/>
                    <a:pt x="8" y="16"/>
                    <a:pt x="8" y="18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" y="38"/>
                    <a:pt x="12" y="39"/>
                    <a:pt x="17" y="38"/>
                  </a:cubicBezTo>
                  <a:cubicBezTo>
                    <a:pt x="18" y="37"/>
                    <a:pt x="19" y="37"/>
                    <a:pt x="20" y="37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7" y="32"/>
                    <a:pt x="27" y="31"/>
                    <a:pt x="27" y="30"/>
                  </a:cubicBezTo>
                  <a:cubicBezTo>
                    <a:pt x="28" y="29"/>
                    <a:pt x="28" y="29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41" y="32"/>
                    <a:pt x="50" y="32"/>
                    <a:pt x="59" y="29"/>
                  </a:cubicBezTo>
                  <a:cubicBezTo>
                    <a:pt x="62" y="29"/>
                    <a:pt x="64" y="28"/>
                    <a:pt x="66" y="26"/>
                  </a:cubicBezTo>
                  <a:cubicBezTo>
                    <a:pt x="66" y="26"/>
                    <a:pt x="69" y="25"/>
                    <a:pt x="69" y="25"/>
                  </a:cubicBezTo>
                  <a:cubicBezTo>
                    <a:pt x="69" y="25"/>
                    <a:pt x="71" y="23"/>
                    <a:pt x="71" y="23"/>
                  </a:cubicBezTo>
                  <a:cubicBezTo>
                    <a:pt x="71" y="23"/>
                    <a:pt x="74" y="21"/>
                    <a:pt x="74" y="21"/>
                  </a:cubicBezTo>
                  <a:cubicBezTo>
                    <a:pt x="78" y="19"/>
                    <a:pt x="81" y="18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6" y="15"/>
                  </a:lnTo>
                  <a:close/>
                  <a:moveTo>
                    <a:pt x="26" y="29"/>
                  </a:moveTo>
                  <a:cubicBezTo>
                    <a:pt x="26" y="30"/>
                    <a:pt x="25" y="31"/>
                    <a:pt x="25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2" y="37"/>
                    <a:pt x="7" y="36"/>
                    <a:pt x="3" y="34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3"/>
                    <a:pt x="8" y="21"/>
                    <a:pt x="9" y="18"/>
                  </a:cubicBezTo>
                  <a:cubicBezTo>
                    <a:pt x="10" y="17"/>
                    <a:pt x="11" y="15"/>
                    <a:pt x="11" y="13"/>
                  </a:cubicBezTo>
                  <a:cubicBezTo>
                    <a:pt x="11" y="9"/>
                    <a:pt x="9" y="5"/>
                    <a:pt x="6" y="2"/>
                  </a:cubicBezTo>
                  <a:cubicBezTo>
                    <a:pt x="10" y="2"/>
                    <a:pt x="13" y="4"/>
                    <a:pt x="14" y="7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ubicBezTo>
                    <a:pt x="15" y="18"/>
                    <a:pt x="16" y="20"/>
                    <a:pt x="17" y="22"/>
                  </a:cubicBezTo>
                  <a:cubicBezTo>
                    <a:pt x="19" y="25"/>
                    <a:pt x="22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6" y="28"/>
                    <a:pt x="26" y="29"/>
                    <a:pt x="26" y="29"/>
                  </a:cubicBezTo>
                  <a:close/>
                  <a:moveTo>
                    <a:pt x="74" y="2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7" y="24"/>
                    <a:pt x="65" y="25"/>
                  </a:cubicBezTo>
                  <a:cubicBezTo>
                    <a:pt x="63" y="26"/>
                    <a:pt x="61" y="27"/>
                    <a:pt x="59" y="28"/>
                  </a:cubicBezTo>
                  <a:cubicBezTo>
                    <a:pt x="50" y="31"/>
                    <a:pt x="41" y="30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3"/>
                    <a:pt x="41" y="20"/>
                    <a:pt x="42" y="17"/>
                  </a:cubicBezTo>
                  <a:cubicBezTo>
                    <a:pt x="43" y="17"/>
                    <a:pt x="45" y="17"/>
                    <a:pt x="47" y="16"/>
                  </a:cubicBezTo>
                  <a:cubicBezTo>
                    <a:pt x="49" y="15"/>
                    <a:pt x="52" y="14"/>
                    <a:pt x="54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8"/>
                    <a:pt x="72" y="10"/>
                    <a:pt x="77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81" y="15"/>
                    <a:pt x="83" y="16"/>
                  </a:cubicBezTo>
                  <a:cubicBezTo>
                    <a:pt x="80" y="17"/>
                    <a:pt x="77" y="18"/>
                    <a:pt x="7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989698" y="2185776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662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09400" y="12369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10"/>
          <p:cNvPicPr>
            <a:picLocks noChangeAspect="1"/>
          </p:cNvPicPr>
          <p:nvPr/>
        </p:nvPicPr>
        <p:blipFill>
          <a:blip r:embed="rId2"/>
          <a:srcRect t="66800"/>
          <a:stretch>
            <a:fillRect/>
          </a:stretch>
        </p:blipFill>
        <p:spPr>
          <a:xfrm>
            <a:off x="5611813" y="5168900"/>
            <a:ext cx="6580187" cy="168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8" y="0"/>
            <a:ext cx="47132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矩形 14"/>
          <p:cNvSpPr/>
          <p:nvPr/>
        </p:nvSpPr>
        <p:spPr>
          <a:xfrm>
            <a:off x="7461250" y="263525"/>
            <a:ext cx="2954338" cy="63309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L="571500" indent="-571500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36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抛科举，游西方，读耶鲁，始知求学无疆界；</a:t>
            </a:r>
            <a:endParaRPr lang="en-US" altLang="zh-CN" sz="36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571500" indent="-571500">
              <a:buClr>
                <a:srgbClr val="990000"/>
              </a:buClr>
              <a:buFont typeface="Arial" panose="020b0604020202020204" pitchFamily="34" charset="0"/>
              <a:buChar char="•"/>
            </a:pPr>
            <a:endParaRPr lang="zh-CN" altLang="en-US" sz="36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571500" indent="-571500"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zh-CN" altLang="en-US" sz="36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促留学，办洋务，倡共和，恒念爱国有本心。</a:t>
            </a:r>
            <a:endParaRPr lang="zh-CN" altLang="en-US" sz="36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125" name="文本框 15"/>
          <p:cNvSpPr txBox="1"/>
          <p:nvPr/>
        </p:nvSpPr>
        <p:spPr>
          <a:xfrm>
            <a:off x="1841500" y="5969000"/>
            <a:ext cx="2057400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1801813" y="5656263"/>
            <a:ext cx="2552700" cy="625475"/>
          </a:xfrm>
          <a:prstGeom prst="roundRect">
            <a:avLst/>
          </a:prstGeom>
          <a:ln w="0" cap="flat" cmpd="sng" algn="ctr">
            <a:solidFill>
              <a:srgbClr val="7E343C"/>
            </a:solidFill>
            <a:prstDash val="solid"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容闳</a:t>
            </a:r>
            <a:endParaRPr kumimoji="0" lang="zh-CN" altLang="en-US" sz="3200" b="1" i="0" u="none" strike="noStrike" kern="1200" cap="none" spc="50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内容占位符 1"/>
          <p:cNvSpPr>
            <a:spLocks noGrp="1"/>
          </p:cNvSpPr>
          <p:nvPr>
            <p:ph idx="1" hasCustomPrompt="1"/>
          </p:nvPr>
        </p:nvSpPr>
        <p:spPr>
          <a:xfrm>
            <a:off x="1792288" y="1752600"/>
            <a:ext cx="8647113" cy="44243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了解对联特点；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初步学会对、写简单对联；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从对联中汲取中华文化精髓，热爱祖国的文字。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6147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anchor="ctr" anchorCtr="0"/>
          <a:lstStyle/>
          <a:p>
            <a:r>
              <a:rPr lang="zh-CN" altLang="en-US" u="none" kern="1200">
                <a:solidFill>
                  <a:srgbClr val="000000"/>
                </a:solidFill>
                <a:cs typeface="+mj-cs"/>
              </a:rPr>
              <a:t>学习目标</a:t>
            </a:r>
            <a:endParaRPr lang="zh-CN" altLang="en-US" u="none" kern="1200">
              <a:solidFill>
                <a:srgbClr val="000000"/>
              </a:solidFill>
              <a:cs typeface="+mj-cs"/>
            </a:endParaRPr>
          </a:p>
        </p:txBody>
      </p:sp>
      <p:grpSp>
        <p:nvGrpSpPr>
          <p:cNvPr id="4" name="组合 142"/>
          <p:cNvGrpSpPr/>
          <p:nvPr/>
        </p:nvGrpSpPr>
        <p:grpSpPr>
          <a:xfrm>
            <a:off x="1141413" y="1928813"/>
            <a:ext cx="620712" cy="620712"/>
            <a:chOff x="4353788" y="1068386"/>
            <a:chExt cx="592774" cy="592774"/>
          </a:xfrm>
        </p:grpSpPr>
        <p:sp>
          <p:nvSpPr>
            <p:cNvPr id="5" name="文本框 4"/>
            <p:cNvSpPr txBox="1"/>
            <p:nvPr/>
          </p:nvSpPr>
          <p:spPr>
            <a:xfrm>
              <a:off x="4378045" y="1103255"/>
              <a:ext cx="544260" cy="523037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R="0" defTabSz="457200" eaLnBrk="1" fontAlgn="auto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壹</a:t>
              </a:r>
              <a:endParaRPr kumimoji="0" lang="zh-CN" altLang="en-US" sz="2800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7220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142"/>
          <p:cNvGrpSpPr/>
          <p:nvPr/>
        </p:nvGrpSpPr>
        <p:grpSpPr>
          <a:xfrm>
            <a:off x="1141413" y="2792413"/>
            <a:ext cx="620712" cy="619125"/>
            <a:chOff x="4353788" y="1068386"/>
            <a:chExt cx="592774" cy="592774"/>
          </a:xfrm>
        </p:grpSpPr>
        <p:sp>
          <p:nvSpPr>
            <p:cNvPr id="8" name="文本框 7"/>
            <p:cNvSpPr txBox="1"/>
            <p:nvPr/>
          </p:nvSpPr>
          <p:spPr>
            <a:xfrm>
              <a:off x="4378045" y="1103344"/>
              <a:ext cx="542745" cy="522857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R="0" defTabSz="457200" eaLnBrk="1" fontAlgn="auto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贰</a:t>
              </a:r>
              <a:endParaRPr kumimoji="0" lang="zh-CN" altLang="en-US" sz="2800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7220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142"/>
          <p:cNvGrpSpPr/>
          <p:nvPr/>
        </p:nvGrpSpPr>
        <p:grpSpPr>
          <a:xfrm>
            <a:off x="1141413" y="3654425"/>
            <a:ext cx="620712" cy="620713"/>
            <a:chOff x="4353788" y="1068386"/>
            <a:chExt cx="592774" cy="592774"/>
          </a:xfrm>
        </p:grpSpPr>
        <p:sp>
          <p:nvSpPr>
            <p:cNvPr id="11" name="文本框 10"/>
            <p:cNvSpPr txBox="1"/>
            <p:nvPr/>
          </p:nvSpPr>
          <p:spPr>
            <a:xfrm>
              <a:off x="4378045" y="1103256"/>
              <a:ext cx="544260" cy="523035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R="0" defTabSz="457200" eaLnBrk="1" fontAlgn="auto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叁</a:t>
              </a:r>
              <a:endParaRPr kumimoji="0" lang="zh-CN" altLang="en-US" sz="2800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7220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文本框 4"/>
          <p:cNvSpPr txBox="1"/>
          <p:nvPr/>
        </p:nvSpPr>
        <p:spPr>
          <a:xfrm>
            <a:off x="2970213" y="1862138"/>
            <a:ext cx="1954212" cy="156686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defTabSz="914400" eaLnBrk="1" hangingPunct="1"/>
            <a:r>
              <a:rPr lang="zh-CN" altLang="en-US" sz="11500">
                <a:solidFill>
                  <a:srgbClr val="4040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  <a:endParaRPr lang="zh-CN" altLang="en-US" sz="11500">
              <a:solidFill>
                <a:srgbClr val="40404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171" name="文本框 6"/>
          <p:cNvSpPr txBox="1"/>
          <p:nvPr/>
        </p:nvSpPr>
        <p:spPr>
          <a:xfrm>
            <a:off x="4687888" y="2184400"/>
            <a:ext cx="3473450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 eaLnBrk="1" hangingPunct="1"/>
            <a:r>
              <a:rPr lang="zh-CN" altLang="en-US" sz="5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对联</a:t>
            </a:r>
            <a:r>
              <a:rPr lang="en-US" altLang="zh-CN" sz="5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</a:t>
            </a:r>
            <a:r>
              <a:rPr lang="zh-CN" altLang="en-US" sz="5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特点</a:t>
            </a:r>
            <a:endParaRPr lang="zh-CN" altLang="en-US" sz="5400">
              <a:solidFill>
                <a:srgbClr val="7E343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172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9416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7100" y="1682750"/>
            <a:ext cx="1768475" cy="1925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0163" y="1970088"/>
            <a:ext cx="1766887" cy="192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0638" y="3846513"/>
            <a:ext cx="7091362" cy="3011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选一选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“楼台藏绿柳”是一副对联的上联，请在请在下列句子中选出最佳下联：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00000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00000"/>
              </a:buClr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A.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雨晴天似高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C.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篱落露红桃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521825" y="4029075"/>
            <a:ext cx="1801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（</a:t>
            </a:r>
            <a:r>
              <a:rPr lang="en-US" altLang="zh-CN" sz="3200">
                <a:latin typeface="锐字云字库楷体1.0" pitchFamily="2" charset="-122"/>
                <a:ea typeface="锐字云字库楷体1.0" pitchFamily="2" charset="-122"/>
              </a:rPr>
              <a:t>h</a:t>
            </a:r>
            <a:r>
              <a:rPr lang="en-US" altLang="zh-CN" sz="3200">
                <a:solidFill>
                  <a:srgbClr val="C00000"/>
                </a:solidFill>
                <a:latin typeface="锐字云字库楷体1.0" pitchFamily="2" charset="-122"/>
                <a:ea typeface="锐字云字库楷体1.0" pitchFamily="2" charset="-122"/>
              </a:rPr>
              <a:t>ónɡ</a:t>
            </a: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）</a:t>
            </a:r>
            <a:endParaRPr lang="zh-CN" altLang="en-US" sz="32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2138" y="5380038"/>
            <a:ext cx="7886700" cy="1385888"/>
          </a:xfrm>
          <a:prstGeom prst="rect">
            <a:avLst/>
          </a:prstGeom>
          <a:solidFill>
            <a:schemeClr val="bg1"/>
          </a:solidFill>
          <a:ln w="25400" cap="rnd" cmpd="thinThick">
            <a:solidFill>
              <a:srgbClr val="990000"/>
            </a:solidFill>
            <a:beve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有关知识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上联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，末字一般是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第三声、第四声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，贴在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右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边；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下联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，末字一般是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第一声、第二声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，贴在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左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边。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8197" name="文本框 3"/>
          <p:cNvSpPr txBox="1"/>
          <p:nvPr/>
        </p:nvSpPr>
        <p:spPr>
          <a:xfrm>
            <a:off x="6102350" y="4025900"/>
            <a:ext cx="34353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</a:rPr>
              <a:t>B.</a:t>
            </a: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满目春色杏花红</a:t>
            </a:r>
            <a:endParaRPr lang="zh-CN" altLang="en-US" sz="32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9175" y="4540250"/>
            <a:ext cx="2657475" cy="628650"/>
          </a:xfrm>
          <a:prstGeom prst="rect">
            <a:avLst/>
          </a:prstGeom>
          <a:noFill/>
          <a:ln w="63500">
            <a:solidFill>
              <a:srgbClr val="99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973888" y="577850"/>
            <a:ext cx="2209800" cy="185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8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字数相等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8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词性相同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8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平仄相对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605838" y="4075113"/>
            <a:ext cx="790575" cy="493713"/>
          </a:xfrm>
          <a:prstGeom prst="line">
            <a:avLst/>
          </a:prstGeom>
          <a:ln w="76200">
            <a:solidFill>
              <a:srgbClr val="99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654300" y="2832100"/>
            <a:ext cx="128588" cy="12858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048000" y="2824163"/>
            <a:ext cx="127000" cy="12858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440113" y="2832100"/>
            <a:ext cx="128588" cy="12858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219325" y="4173538"/>
            <a:ext cx="1457325" cy="320675"/>
          </a:xfrm>
          <a:prstGeom prst="line">
            <a:avLst/>
          </a:prstGeom>
          <a:ln w="76200">
            <a:solidFill>
              <a:srgbClr val="99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029075" y="4075113"/>
            <a:ext cx="16240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（</a:t>
            </a:r>
            <a:r>
              <a:rPr lang="en-US" altLang="zh-CN" sz="3200">
                <a:latin typeface="锐字云字库楷体1.0" pitchFamily="2" charset="-122"/>
                <a:ea typeface="锐字云字库楷体1.0" pitchFamily="2" charset="-122"/>
              </a:rPr>
              <a:t>g</a:t>
            </a:r>
            <a:r>
              <a:rPr lang="en-US" altLang="zh-CN" sz="3200">
                <a:solidFill>
                  <a:srgbClr val="C00000"/>
                </a:solidFill>
                <a:latin typeface="锐字云字库楷体1.0" pitchFamily="2" charset="-122"/>
                <a:ea typeface="锐字云字库楷体1.0" pitchFamily="2" charset="-122"/>
              </a:rPr>
              <a:t>āo</a:t>
            </a: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）</a:t>
            </a:r>
            <a:endParaRPr lang="zh-CN" altLang="en-US" sz="32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90988" y="4618038"/>
            <a:ext cx="15525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（</a:t>
            </a:r>
            <a:r>
              <a:rPr lang="en-US" altLang="zh-CN" sz="3200">
                <a:latin typeface="锐字云字库楷体1.0" pitchFamily="2" charset="-122"/>
                <a:ea typeface="锐字云字库楷体1.0" pitchFamily="2" charset="-122"/>
              </a:rPr>
              <a:t>t</a:t>
            </a:r>
            <a:r>
              <a:rPr lang="en-US" altLang="zh-CN" sz="3200">
                <a:solidFill>
                  <a:srgbClr val="C00000"/>
                </a:solidFill>
                <a:latin typeface="锐字云字库楷体1.0" pitchFamily="2" charset="-122"/>
                <a:ea typeface="锐字云字库楷体1.0" pitchFamily="2" charset="-122"/>
              </a:rPr>
              <a:t>áo</a:t>
            </a: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）</a:t>
            </a:r>
            <a:endParaRPr lang="zh-CN" altLang="en-US" sz="32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8207" name="文本框 3"/>
          <p:cNvSpPr txBox="1"/>
          <p:nvPr/>
        </p:nvSpPr>
        <p:spPr>
          <a:xfrm>
            <a:off x="6091238" y="4589463"/>
            <a:ext cx="26717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rgbClr val="990000"/>
                </a:solidFill>
                <a:latin typeface="锐字云字库楷体1.0" pitchFamily="2" charset="-122"/>
                <a:ea typeface="锐字云字库楷体1.0" pitchFamily="2" charset="-122"/>
              </a:rPr>
              <a:t>D.</a:t>
            </a: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宫阁掩红萼</a:t>
            </a:r>
            <a:endParaRPr lang="zh-CN" altLang="en-US" sz="32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07575" y="4570413"/>
            <a:ext cx="11731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（</a:t>
            </a:r>
            <a:r>
              <a:rPr lang="en-US" altLang="zh-CN" sz="3200">
                <a:solidFill>
                  <a:srgbClr val="C00000"/>
                </a:solidFill>
                <a:latin typeface="锐字云字库楷体1.0" pitchFamily="2" charset="-122"/>
                <a:ea typeface="锐字云字库楷体1.0" pitchFamily="2" charset="-122"/>
              </a:rPr>
              <a:t>è</a:t>
            </a: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）</a:t>
            </a:r>
            <a:endParaRPr lang="zh-CN" altLang="en-US" sz="3200">
              <a:latin typeface="锐字云字库楷体1.0" pitchFamily="2" charset="-122"/>
              <a:ea typeface="锐字云字库楷体1.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9956800" y="4602163"/>
            <a:ext cx="790575" cy="492125"/>
          </a:xfrm>
          <a:prstGeom prst="line">
            <a:avLst/>
          </a:prstGeom>
          <a:ln w="76200">
            <a:solidFill>
              <a:srgbClr val="99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知对联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2" grpId="0"/>
      <p:bldP spid="8" grpId="0" uiExpand="1" build="p"/>
      <p:bldP spid="7" grpId="0"/>
      <p:bldP spid="7" grpId="1"/>
      <p:bldP spid="13" grpId="0"/>
      <p:bldP spid="13" grpId="1"/>
      <p:bldP spid="14" grpId="0"/>
      <p:bldP spid="14" grpId="1"/>
      <p:bldP spid="11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内容占位符 2"/>
          <p:cNvSpPr>
            <a:spLocks noGrp="1"/>
          </p:cNvSpPr>
          <p:nvPr>
            <p:ph idx="1" hasCustomPrompt="1"/>
          </p:nvPr>
        </p:nvSpPr>
        <p:spPr>
          <a:xfrm>
            <a:off x="952500" y="1677988"/>
            <a:ext cx="10240963" cy="44989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选一选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“风声雨声读书声，声声入耳”是一副对联的上联，请在下列句子中选出最佳下联：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A.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黑人白人黄种人，人人平等。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B. A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股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B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股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ST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股，股股涨停。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C.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家事国事天下事，事事关心。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“鸟宿池边树；僧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__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月下门。”请在横线处选出最佳的一个字。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7E343C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A.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推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18440" name="标题 9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知对联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02350" y="6042025"/>
            <a:ext cx="1898650" cy="628650"/>
          </a:xfrm>
          <a:prstGeom prst="rect">
            <a:avLst/>
          </a:prstGeom>
          <a:noFill/>
          <a:ln w="63500">
            <a:solidFill>
              <a:srgbClr val="99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11269" name="矩形 2"/>
          <p:cNvSpPr/>
          <p:nvPr/>
        </p:nvSpPr>
        <p:spPr>
          <a:xfrm>
            <a:off x="6102350" y="6137275"/>
            <a:ext cx="1238250" cy="533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  <a:buClr>
                <a:srgbClr val="990000"/>
              </a:buClr>
              <a:buFont typeface="Arial" panose="020b0604020202020204" pitchFamily="34" charset="0"/>
              <a:buChar char="•"/>
            </a:pPr>
            <a:r>
              <a:rPr lang="en-US" altLang="zh-CN" sz="3200">
                <a:latin typeface="锐字云字库楷体1.0" pitchFamily="2" charset="-122"/>
                <a:ea typeface="锐字云字库楷体1.0" pitchFamily="2" charset="-122"/>
              </a:rPr>
              <a:t>B.</a:t>
            </a:r>
            <a:r>
              <a:rPr lang="zh-CN" altLang="en-US" sz="3200">
                <a:latin typeface="锐字云字库楷体1.0" pitchFamily="2" charset="-122"/>
                <a:ea typeface="锐字云字库楷体1.0" pitchFamily="2" charset="-122"/>
              </a:rPr>
              <a:t>敲</a:t>
            </a:r>
            <a:endParaRPr lang="en-US" altLang="zh-CN" sz="3200">
              <a:latin typeface="锐字云字库楷体1.0" pitchFamily="2" charset="-122"/>
              <a:ea typeface="锐字云字库楷体1.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0475" y="4387850"/>
            <a:ext cx="7232650" cy="633413"/>
          </a:xfrm>
          <a:prstGeom prst="rect">
            <a:avLst/>
          </a:prstGeom>
          <a:noFill/>
          <a:ln w="63500">
            <a:solidFill>
              <a:srgbClr val="99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973888" y="577850"/>
            <a:ext cx="2209800" cy="1217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8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内容相关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8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锐字云字库楷体1.0" pitchFamily="2" charset="-122"/>
                <a:ea typeface="锐字云字库楷体1.0" pitchFamily="2" charset="-122"/>
                <a:cs typeface="+mn-cs"/>
              </a:rPr>
              <a:t>意境相符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uiExpand="1" build="p"/>
      <p:bldP spid="4" grpId="0"/>
      <p:bldP spid="11269" grpId="0"/>
      <p:bldP spid="6" grpId="0"/>
      <p:bldP spid="1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0638" y="3846513"/>
            <a:ext cx="7091362" cy="3011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4"/>
          <p:cNvSpPr txBox="1"/>
          <p:nvPr/>
        </p:nvSpPr>
        <p:spPr>
          <a:xfrm>
            <a:off x="2970213" y="1862138"/>
            <a:ext cx="1954212" cy="156686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defTabSz="914400" eaLnBrk="1" hangingPunct="1"/>
            <a:r>
              <a:rPr lang="zh-CN" altLang="en-US" sz="11500">
                <a:solidFill>
                  <a:srgbClr val="4040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11500">
              <a:solidFill>
                <a:srgbClr val="40404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244" name="文本框 6"/>
          <p:cNvSpPr txBox="1"/>
          <p:nvPr/>
        </p:nvSpPr>
        <p:spPr>
          <a:xfrm>
            <a:off x="4687888" y="2184400"/>
            <a:ext cx="3473450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 eaLnBrk="1" hangingPunct="1"/>
            <a:r>
              <a:rPr lang="zh-CN" altLang="en-US" sz="5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对联   竞赛</a:t>
            </a:r>
            <a:endParaRPr lang="zh-CN" altLang="en-US" sz="5400">
              <a:solidFill>
                <a:srgbClr val="7E343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245" name="矩形 1"/>
          <p:cNvSpPr/>
          <p:nvPr/>
        </p:nvSpPr>
        <p:spPr>
          <a:xfrm>
            <a:off x="4924425" y="2994025"/>
            <a:ext cx="582295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分为</a:t>
            </a:r>
            <a:r>
              <a:rPr lang="zh-CN" altLang="en-US" sz="2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四</a:t>
            </a: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组回答问题；</a:t>
            </a:r>
            <a:endParaRPr lang="en-US" altLang="zh-CN" sz="2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问题分为</a:t>
            </a:r>
            <a:r>
              <a:rPr lang="zh-CN" altLang="en-US" sz="2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必答、抢答</a:t>
            </a: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两类；</a:t>
            </a:r>
            <a:endParaRPr lang="en-US" altLang="zh-CN" sz="2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必答题每题</a:t>
            </a:r>
            <a:r>
              <a:rPr lang="en-US" altLang="zh-CN" sz="2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10</a:t>
            </a: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分 ，抢答题每题</a:t>
            </a:r>
            <a:r>
              <a:rPr lang="en-US" altLang="zh-CN" sz="24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</a:t>
            </a: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分；</a:t>
            </a:r>
            <a:endParaRPr lang="en-US" altLang="zh-CN" sz="2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抢答错误将扣分。</a:t>
            </a:r>
            <a:endParaRPr lang="zh-CN" altLang="en-US" sz="2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246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9416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7100" y="1682750"/>
            <a:ext cx="1768475" cy="1925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0163" y="1970088"/>
            <a:ext cx="1766887" cy="192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 hasCustomPrompt="1"/>
          </p:nvPr>
        </p:nvSpPr>
        <p:spPr>
          <a:xfrm>
            <a:off x="952500" y="1752600"/>
            <a:ext cx="10240963" cy="4424363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花好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辞旧岁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r>
              <a:rPr lang="zh-CN" altLang="en-US" sz="4000" kern="1200">
                <a:latin typeface="锐字云字库楷体1.0" pitchFamily="2" charset="-122"/>
                <a:ea typeface="锐字云字库楷体1.0" pitchFamily="2" charset="-122"/>
                <a:cs typeface="+mn-cs"/>
              </a:rPr>
              <a:t>东西南北</a:t>
            </a: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en-US" altLang="zh-CN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  <a:p>
            <a:pPr>
              <a:lnSpc>
                <a:spcPct val="200000"/>
              </a:lnSpc>
              <a:buClr>
                <a:srgbClr val="7E343C"/>
              </a:buClr>
            </a:pPr>
            <a:endParaRPr lang="zh-CN" altLang="en-US" sz="4000" kern="1200">
              <a:latin typeface="锐字云字库楷体1.0" pitchFamily="2" charset="-122"/>
              <a:ea typeface="锐字云字库楷体1.0" pitchFamily="2" charset="-122"/>
              <a:cs typeface="+mn-cs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/>
          </p:nvPr>
        </p:nvSpPr>
        <p:spPr>
          <a:xfrm>
            <a:off x="838200" y="523875"/>
            <a:ext cx="10355263" cy="1023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j-cs"/>
              </a:rPr>
              <a:t>必答：对对联</a:t>
            </a:r>
            <a:endParaRPr kumimoji="0" lang="zh-CN" altLang="en-US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800" y="1460500"/>
            <a:ext cx="8572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</a:t>
            </a:r>
            <a:r>
              <a:rPr lang="zh-CN" altLang="en-US" sz="3200">
                <a:solidFill>
                  <a:srgbClr val="7E34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组</a:t>
            </a:r>
            <a:endParaRPr lang="en-US" altLang="zh-CN" sz="3200">
              <a:solidFill>
                <a:srgbClr val="7E343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0" y="1706563"/>
            <a:ext cx="6096000" cy="3884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月圆</a:t>
            </a:r>
            <a:endParaRPr lang="en-US" altLang="zh-CN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迎新春</a:t>
            </a:r>
            <a:endParaRPr lang="en-US" altLang="zh-CN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  <a:p>
            <a:pPr marL="514350" indent="-514350" defTabSz="914400" eaLnBrk="1" hangingPunct="1">
              <a:lnSpc>
                <a:spcPct val="200000"/>
              </a:lnSpc>
              <a:spcBef>
                <a:spcPts val="1000"/>
              </a:spcBef>
              <a:buClr>
                <a:srgbClr val="990000"/>
              </a:buClr>
              <a:buSzPct val="50000"/>
              <a:buFont typeface="Wingdings" panose="05000000000000000000" pitchFamily="2" charset="2"/>
              <a:buChar char="p"/>
            </a:pPr>
            <a:r>
              <a:rPr lang="zh-CN" altLang="en-US" sz="4000">
                <a:solidFill>
                  <a:srgbClr val="000000"/>
                </a:solidFill>
                <a:latin typeface="锐字云字库楷体1.0" pitchFamily="2" charset="-122"/>
                <a:ea typeface="锐字云字库楷体1.0" pitchFamily="2" charset="-122"/>
              </a:rPr>
              <a:t>春夏秋冬</a:t>
            </a:r>
            <a:endParaRPr lang="en-US" altLang="zh-CN" sz="4000">
              <a:solidFill>
                <a:srgbClr val="000000"/>
              </a:solidFill>
              <a:latin typeface="锐字云字库楷体1.0" pitchFamily="2" charset="-122"/>
              <a:ea typeface="锐字云字库楷体1.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 uiExpand="1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153</Paragraphs>
  <Slides>23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5">
      <vt:lpstr>Arial</vt:lpstr>
      <vt:lpstr>Calibri Light</vt:lpstr>
      <vt:lpstr>Calibri</vt:lpstr>
      <vt:lpstr>等线</vt:lpstr>
      <vt:lpstr>华康行楷体 W5</vt:lpstr>
      <vt:lpstr>方正清刻本悦宋简体</vt:lpstr>
      <vt:lpstr>锐字云字库楷体1.0</vt:lpstr>
      <vt:lpstr>等线 Light</vt:lpstr>
      <vt:lpstr>方正宋刻本秀楷简体</vt:lpstr>
      <vt:lpstr>小米兰亭</vt:lpstr>
      <vt:lpstr>Wingdings</vt:lpstr>
      <vt:lpstr>Office 主题​​</vt:lpstr>
      <vt:lpstr>PowerPoint Presentation</vt:lpstr>
      <vt:lpstr>PowerPoint Presentation</vt:lpstr>
      <vt:lpstr>PowerPoint Presentation</vt:lpstr>
      <vt:lpstr>学习目标</vt:lpstr>
      <vt:lpstr>PowerPoint Presentation</vt:lpstr>
      <vt:lpstr>知对联</vt:lpstr>
      <vt:lpstr>知对联</vt:lpstr>
      <vt:lpstr>PowerPoint Presentation</vt:lpstr>
      <vt:lpstr>必答：对对联</vt:lpstr>
      <vt:lpstr>必答：对对联</vt:lpstr>
      <vt:lpstr>必答：对对联</vt:lpstr>
      <vt:lpstr>必答：对对联</vt:lpstr>
      <vt:lpstr>必答：配对联</vt:lpstr>
      <vt:lpstr>抢答：改对联</vt:lpstr>
      <vt:lpstr>抢答：填对联</vt:lpstr>
      <vt:lpstr>抢答：填对联</vt:lpstr>
      <vt:lpstr>抢答：对对联（范例）</vt:lpstr>
      <vt:lpstr>抢答：对对联</vt:lpstr>
      <vt:lpstr>斗智：写对联</vt:lpstr>
      <vt:lpstr>PowerPoint Presentation</vt:lpstr>
      <vt:lpstr>作业</vt:lpstr>
      <vt:lpstr>炼字遣词成佳句；吟诗作对结文章。</vt:lpstr>
      <vt:lpstr>感谢聆听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2021-06-04T14:39:46.755</cp:lastPrinted>
  <dcterms:created xsi:type="dcterms:W3CDTF">2021-06-04T14:39:46Z</dcterms:created>
  <dcterms:modified xsi:type="dcterms:W3CDTF">2021-06-04T06:39:50Z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