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13" r:id="rId4"/>
    <p:sldId id="298" r:id="rId5"/>
    <p:sldId id="284" r:id="rId6"/>
    <p:sldId id="314" r:id="rId7"/>
    <p:sldId id="316" r:id="rId8"/>
    <p:sldId id="317" r:id="rId9"/>
    <p:sldId id="511" r:id="rId10"/>
    <p:sldId id="320" r:id="rId11"/>
    <p:sldId id="321" r:id="rId12"/>
    <p:sldId id="322" r:id="rId13"/>
    <p:sldId id="323" r:id="rId14"/>
    <p:sldId id="432" r:id="rId15"/>
    <p:sldId id="325" r:id="rId16"/>
    <p:sldId id="326" r:id="rId17"/>
    <p:sldId id="363" r:id="rId18"/>
    <p:sldId id="327" r:id="rId19"/>
    <p:sldId id="328" r:id="rId20"/>
    <p:sldId id="329" r:id="rId21"/>
    <p:sldId id="560" r:id="rId22"/>
    <p:sldId id="433" r:id="rId23"/>
    <p:sldId id="561" r:id="rId24"/>
    <p:sldId id="562" r:id="rId25"/>
    <p:sldId id="563" r:id="rId26"/>
    <p:sldId id="564" r:id="rId27"/>
    <p:sldId id="565" r:id="rId28"/>
    <p:sldId id="342" r:id="rId29"/>
    <p:sldId id="343" r:id="rId30"/>
    <p:sldId id="344" r:id="rId31"/>
    <p:sldId id="345" r:id="rId32"/>
    <p:sldId id="418" r:id="rId33"/>
    <p:sldId id="419" r:id="rId34"/>
    <p:sldId id="420" r:id="rId35"/>
    <p:sldId id="421" r:id="rId36"/>
    <p:sldId id="422" r:id="rId37"/>
    <p:sldId id="566" r:id="rId38"/>
    <p:sldId id="567" r:id="rId39"/>
    <p:sldId id="301" r:id="rId40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9864A3EB-0DD8-4D34-82DC-59807DFB9195}" styleName="{8a66bb80-9744-4b8f-8381-e690ed832dd5}">
    <a:wholeTbl>
      <a:tcTxStyle>
        <a:fontRef idx="none">
          <a:prstClr val="black"/>
        </a:fontRef>
      </a:tcTxStyle>
      <a:tcStyle>
        <a:tcBdr>
          <a:left>
            <a:ln w="12700" cmpd="sng">
              <a:solidFill>
                <a:srgbClr val="FEDD7C"/>
              </a:solidFill>
            </a:ln>
          </a:left>
          <a:right>
            <a:ln w="12700" cmpd="sng">
              <a:solidFill>
                <a:srgbClr val="FEDD7C"/>
              </a:solidFill>
            </a:ln>
          </a:right>
          <a:top>
            <a:ln w="12700" cmpd="sng">
              <a:solidFill>
                <a:srgbClr val="FEDD7C"/>
              </a:solidFill>
            </a:ln>
          </a:top>
          <a:bottom>
            <a:ln w="12700" cmpd="sng">
              <a:solidFill>
                <a:srgbClr val="FEDD7C"/>
              </a:solidFill>
            </a:ln>
          </a:bottom>
          <a:insideH>
            <a:ln w="12700" cmpd="sng">
              <a:solidFill>
                <a:srgbClr val="FEDD7C"/>
              </a:solidFill>
            </a:ln>
          </a:insideH>
          <a:insideV>
            <a:ln w="12700" cmpd="sng">
              <a:solidFill>
                <a:srgbClr val="FEDD7C"/>
              </a:solidFill>
            </a:ln>
          </a:insideV>
        </a:tcBdr>
        <a:fill>
          <a:solidFill>
            <a:srgbClr val="FFFFFF"/>
          </a:solidFill>
        </a:fill>
      </a:tcStyle>
    </a:wholeTbl>
    <a:band1H>
      <a:tcTxStyle>
        <a:fontRef idx="none">
          <a:prstClr val="black"/>
        </a:fontRef>
      </a:tcTxStyle>
      <a:tcStyle>
        <a:fill>
          <a:solidFill>
            <a:srgbClr val="FFFFFF"/>
          </a:solidFill>
        </a:fill>
      </a:tcStyle>
    </a:band1H>
    <a:band2H>
      <a:tcTxStyle>
        <a:fontRef idx="none">
          <a:prstClr val="black"/>
        </a:fontRef>
      </a:tcTxStyle>
      <a:tcStyle>
        <a:fill>
          <a:solidFill>
            <a:srgbClr val="FEF0D2"/>
          </a:solidFill>
        </a:fill>
      </a:tcStyle>
    </a:band2H>
    <a:firstRow>
      <a:tcTxStyle>
        <a:fontRef idx="none">
          <a:prstClr val="black"/>
        </a:fontRef>
      </a:tcTxStyle>
      <a:tcStyle>
        <a:fill>
          <a:solidFill>
            <a:srgbClr val="FEDD7C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128" y="798"/>
      </p:cViewPr>
      <p:guideLst>
        <p:guide orient="horz" pos="2183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tags" Target="tags/tag4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1CC9E8-6DDF-4765-9B7F-E1CFAF74B8C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714EE-1D63-4F28-BA1F-BA77567A816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microsoft.com/office/2007/relationships/hdphoto" Target="../media/image3.wdp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microsoft.com/office/2007/relationships/hdphoto" Target="../media/image3.wdp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468430" y="377425"/>
            <a:ext cx="367679" cy="581751"/>
            <a:chOff x="3856736" y="902777"/>
            <a:chExt cx="591437" cy="701839"/>
          </a:xfrm>
        </p:grpSpPr>
        <p:sp>
          <p:nvSpPr>
            <p:cNvPr id="10" name="椭圆 9"/>
            <p:cNvSpPr/>
            <p:nvPr/>
          </p:nvSpPr>
          <p:spPr>
            <a:xfrm>
              <a:off x="3973504" y="1026823"/>
              <a:ext cx="357903" cy="357903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汉仪小麦体简" panose="00020600040101010101" pitchFamily="18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56736" y="902777"/>
              <a:ext cx="591437" cy="70183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894566" y="1143000"/>
            <a:ext cx="2748747" cy="0"/>
          </a:xfrm>
          <a:prstGeom prst="line">
            <a:avLst/>
          </a:prstGeom>
          <a:ln w="19050">
            <a:solidFill>
              <a:srgbClr val="4E9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 userDrawn="1"/>
        </p:nvSpPr>
        <p:spPr>
          <a:xfrm>
            <a:off x="675079" y="409575"/>
            <a:ext cx="219487" cy="292649"/>
          </a:xfrm>
          <a:prstGeom prst="rect">
            <a:avLst/>
          </a:prstGeom>
          <a:solidFill>
            <a:srgbClr val="4E9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汉仪小麦体简" panose="00020600040101010101" pitchFamily="18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336978" y="702224"/>
            <a:ext cx="330583" cy="440777"/>
          </a:xfrm>
          <a:prstGeom prst="rect">
            <a:avLst/>
          </a:prstGeom>
          <a:solidFill>
            <a:srgbClr val="4E987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4E9877"/>
              </a:solidFill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CC9F-644B-4BBC-945B-76CB938A82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8DF7-3F1E-44A7-8573-42CD489E8F4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CC9F-644B-4BBC-945B-76CB938A82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8DF7-3F1E-44A7-8573-42CD489E8F4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5" y="0"/>
            <a:ext cx="9150765" cy="6864001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-23278" y="0"/>
            <a:ext cx="9167278" cy="6858000"/>
            <a:chOff x="-31037" y="0"/>
            <a:chExt cx="12223037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1037" y="0"/>
              <a:ext cx="6858000" cy="685800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65" y="0"/>
            <a:ext cx="9150765" cy="6864001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-23278" y="0"/>
            <a:ext cx="9167278" cy="6858000"/>
            <a:chOff x="-31037" y="0"/>
            <a:chExt cx="12223037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0" y="0"/>
              <a:ext cx="6858000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1037" y="0"/>
              <a:ext cx="6858000" cy="6858000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 userDrawn="1"/>
        </p:nvSpPr>
        <p:spPr>
          <a:xfrm>
            <a:off x="381000" y="425450"/>
            <a:ext cx="8382000" cy="6165850"/>
          </a:xfrm>
          <a:prstGeom prst="rect">
            <a:avLst/>
          </a:prstGeom>
          <a:solidFill>
            <a:schemeClr val="bg1">
              <a:alpha val="96000"/>
            </a:schemeClr>
          </a:solidFill>
          <a:ln w="57150">
            <a:solidFill>
              <a:srgbClr val="F276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CC9F-644B-4BBC-945B-76CB938A82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8DF7-3F1E-44A7-8573-42CD489E8F4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CC9F-644B-4BBC-945B-76CB938A82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8DF7-3F1E-44A7-8573-42CD489E8F4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CC9F-644B-4BBC-945B-76CB938A82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8DF7-3F1E-44A7-8573-42CD489E8F4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CC9F-644B-4BBC-945B-76CB938A82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8DF7-3F1E-44A7-8573-42CD489E8F4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CC9F-644B-4BBC-945B-76CB938A82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8DF7-3F1E-44A7-8573-42CD489E8F4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file:///D:\qq&#25991;&#20214;\712321467\Image\C2C\Image2\%7b75232B38-A165-1FB7-499C-2E1C792CACB5%7d.png" TargetMode="External" /><Relationship Id="rId16" Type="http://schemas.openxmlformats.org/officeDocument/2006/relationships/image" Target="../media/image6.pn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汉仪小麦体简" panose="00020600040101010101" pitchFamily="18" charset="-122"/>
              </a:defRPr>
            </a:lvl1pPr>
          </a:lstStyle>
          <a:p>
            <a:fld id="{911CCC9F-644B-4BBC-945B-76CB938A82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汉仪小麦体简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汉仪小麦体简" panose="00020600040101010101" pitchFamily="18" charset="-122"/>
              </a:defRPr>
            </a:lvl1pPr>
          </a:lstStyle>
          <a:p>
            <a:fld id="{EDE78DF7-3F1E-44A7-8573-42CD489E8F4A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汉仪小麦体简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汉仪小麦体简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汉仪小麦体简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汉仪小麦体简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汉仪小麦体简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汉仪小麦体简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Relationship Id="rId3" Type="http://schemas.openxmlformats.org/officeDocument/2006/relationships/tags" Target="../tags/tag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/>
        </p:nvSpPr>
        <p:spPr>
          <a:xfrm>
            <a:off x="1628775" y="1969711"/>
            <a:ext cx="5886450" cy="2918579"/>
          </a:xfrm>
          <a:prstGeom prst="rect">
            <a:avLst/>
          </a:prstGeom>
          <a:solidFill>
            <a:schemeClr val="bg1">
              <a:alpha val="92000"/>
            </a:schemeClr>
          </a:solidFill>
          <a:ln w="57150">
            <a:solidFill>
              <a:srgbClr val="F276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/>
          <p:cNvGrpSpPr/>
          <p:nvPr/>
        </p:nvGrpSpPr>
        <p:grpSpPr>
          <a:xfrm>
            <a:off x="3022639" y="1455588"/>
            <a:ext cx="2661979" cy="4143210"/>
            <a:chOff x="6501532" y="827454"/>
            <a:chExt cx="2798289" cy="4355370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8831769" y="827454"/>
              <a:ext cx="360040" cy="576064"/>
            </a:xfrm>
            <a:prstGeom prst="line">
              <a:avLst/>
            </a:prstGeom>
            <a:ln w="57150">
              <a:solidFill>
                <a:srgbClr val="F276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501532" y="4524518"/>
              <a:ext cx="360040" cy="658306"/>
            </a:xfrm>
            <a:prstGeom prst="line">
              <a:avLst/>
            </a:prstGeom>
            <a:ln w="57150">
              <a:solidFill>
                <a:srgbClr val="F276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992074" y="4524518"/>
              <a:ext cx="157530" cy="288032"/>
            </a:xfrm>
            <a:prstGeom prst="line">
              <a:avLst/>
            </a:prstGeom>
            <a:ln w="57150">
              <a:solidFill>
                <a:srgbClr val="F276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9119801" y="1187493"/>
              <a:ext cx="180020" cy="288032"/>
            </a:xfrm>
            <a:prstGeom prst="line">
              <a:avLst/>
            </a:prstGeom>
            <a:ln w="57150">
              <a:solidFill>
                <a:srgbClr val="F276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835944" y="2907585"/>
            <a:ext cx="52578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3600" b="1" kern="100" spc="-15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【作文】如何写好结尾</a:t>
            </a:r>
            <a:endParaRPr lang="en-US" altLang="zh-CN" sz="3600" b="1" kern="100" spc="-15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43137" y="3819423"/>
            <a:ext cx="4657725" cy="0"/>
          </a:xfrm>
          <a:prstGeom prst="line">
            <a:avLst/>
          </a:prstGeom>
          <a:ln w="28575">
            <a:solidFill>
              <a:srgbClr val="EFB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1974215" y="1449705"/>
            <a:ext cx="5195570" cy="373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以下描述是不是礼物的意义?</a:t>
            </a:r>
            <a:endParaRPr lang="zh-CN" altLang="en-US" sz="2400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佩奇粉粉嫩嫩的，好漂亮！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我真的很喜欢佩奇！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礼物的意义可以从哪些角度思考?</a:t>
            </a:r>
            <a:endParaRPr lang="zh-CN" altLang="en-US" sz="2400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蕴含的送礼者的心意；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收到礼物之后的影响：礼物的陪伴等。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十字形 6"/>
          <p:cNvSpPr/>
          <p:nvPr/>
        </p:nvSpPr>
        <p:spPr>
          <a:xfrm rot="2460000">
            <a:off x="5655310" y="2143125"/>
            <a:ext cx="835660" cy="815340"/>
          </a:xfrm>
          <a:prstGeom prst="plus">
            <a:avLst>
              <a:gd name="adj" fmla="val 4864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L 形 7"/>
          <p:cNvSpPr/>
          <p:nvPr/>
        </p:nvSpPr>
        <p:spPr>
          <a:xfrm rot="18780000">
            <a:off x="6144260" y="4228465"/>
            <a:ext cx="847090" cy="304800"/>
          </a:xfrm>
          <a:prstGeom prst="corner">
            <a:avLst>
              <a:gd name="adj1" fmla="val 16606"/>
              <a:gd name="adj2" fmla="val 1395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6320" y="4546600"/>
            <a:ext cx="2787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天天想要的礼物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8765" y="4546600"/>
            <a:ext cx="2753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你要描述的礼物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090035" y="4624705"/>
            <a:ext cx="1001395" cy="36639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1960245"/>
            <a:ext cx="3039110" cy="202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015" y="1960245"/>
            <a:ext cx="1801495" cy="202374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你要描述的礼物？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2647950" y="1905635"/>
            <a:ext cx="34016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4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礼物是什么?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4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礼物的由来、特点是什么?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4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礼物带来什么感受?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4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礼物的意义是什么?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一、填写下表（</a:t>
            </a:r>
            <a:r>
              <a:rPr lang="en-US" alt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10</a:t>
            </a: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分钟）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文本框 5"/>
          <p:cNvSpPr txBox="1"/>
          <p:nvPr/>
        </p:nvSpPr>
        <p:spPr>
          <a:xfrm>
            <a:off x="6000750" y="490855"/>
            <a:ext cx="2244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完成红框部分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1017905"/>
            <a:ext cx="4851400" cy="5463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6300" y="2727960"/>
            <a:ext cx="4066540" cy="2286000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6300" y="1017905"/>
            <a:ext cx="4850765" cy="977265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二、交换表格并讨论（</a:t>
            </a:r>
            <a:r>
              <a:rPr lang="en-US" alt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5</a:t>
            </a: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分钟）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1412875" y="1369060"/>
            <a:ext cx="6318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请两人一组交换表格，根据下列标准，针对你同桌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的表格完成情况进行评价，并给出理由。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9320" y="5249545"/>
            <a:ext cx="2244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让我们开始吧！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08200" y="2438400"/>
          <a:ext cx="4482465" cy="1981200"/>
        </p:xfrm>
        <a:graphic>
          <a:graphicData uri="http://schemas.openxmlformats.org/drawingml/2006/table">
            <a:tbl>
              <a:tblPr firstRow="1" bandRow="1">
                <a:tableStyleId>{9864A3EB-0DD8-4D34-82DC-59807DFB9195}</a:tableStyleId>
              </a:tblPr>
              <a:tblGrid>
                <a:gridCol w="4482465"/>
              </a:tblGrid>
              <a:tr h="381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讨论项目</a:t>
                      </a:r>
                      <a:endParaRPr lang="zh-CN" altLang="en-US" sz="2000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1.能说出礼物是什么。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2.能说清礼物的由来、特点。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3.能说出礼物带给自己的感受。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4.能够明确写出礼物所表达的心意。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三、分享与探讨（</a:t>
            </a:r>
            <a:r>
              <a:rPr lang="en-US" alt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5</a:t>
            </a: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分钟）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文本框 2"/>
          <p:cNvSpPr txBox="1"/>
          <p:nvPr/>
        </p:nvSpPr>
        <p:spPr>
          <a:xfrm>
            <a:off x="1192530" y="1301750"/>
            <a:ext cx="67589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请2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3位同学分享自己的成果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8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（什么变化、变化的原因、变化的表现形式、有什么感触）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2430" y="2393315"/>
            <a:ext cx="5819775" cy="39338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737" y="603062"/>
            <a:ext cx="69342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总结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2509520" y="1466850"/>
            <a:ext cx="4124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00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“礼物”这一主题需要关注的要素</a:t>
            </a:r>
            <a:endParaRPr lang="zh-CN" sz="200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934970" y="2617470"/>
            <a:ext cx="3275330" cy="2145030"/>
          </a:xfrm>
          <a:prstGeom prst="roundRect">
            <a:avLst/>
          </a:prstGeom>
          <a:gradFill>
            <a:gsLst>
              <a:gs pos="0">
                <a:srgbClr val="FAEDE2"/>
              </a:gs>
              <a:gs pos="100000">
                <a:srgbClr val="F0D3A7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60000"/>
              </a:lnSpc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1.礼物是什么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2.礼物的由来、特点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3.礼物带来的感受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4.礼物的意义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403850" y="3345180"/>
            <a:ext cx="22301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呼应开头</a:t>
            </a:r>
            <a:endParaRPr lang="zh-CN" altLang="en-US" sz="2000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巧妙发问</a:t>
            </a:r>
            <a:endParaRPr lang="zh-CN" altLang="en-US" sz="2000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5640" y="3652520"/>
            <a:ext cx="2063115" cy="165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30" y="809625"/>
            <a:ext cx="1895475" cy="18954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09520" y="2155190"/>
            <a:ext cx="4124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如何写好结尾</a:t>
            </a:r>
            <a:endParaRPr lang="zh-CN" altLang="en-US" sz="360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文本框 2"/>
          <p:cNvSpPr txBox="1"/>
          <p:nvPr/>
        </p:nvSpPr>
        <p:spPr>
          <a:xfrm>
            <a:off x="1496060" y="4796790"/>
            <a:ext cx="6152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在结尾可通过呼应开头，巧妙发问，点明主旨。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6737" y="603062"/>
            <a:ext cx="145923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结尾与主旨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5425" y="2261870"/>
            <a:ext cx="1216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/>
              <a:t>结尾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6431915" y="2261870"/>
            <a:ext cx="1216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/>
              <a:t>主旨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3964305" y="1920240"/>
            <a:ext cx="1216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C00000"/>
                </a:solidFill>
              </a:rPr>
              <a:t>点明</a:t>
            </a:r>
            <a:endParaRPr lang="zh-CN" altLang="en-US" sz="2400">
              <a:solidFill>
                <a:srgbClr val="C0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3334385" y="2584450"/>
            <a:ext cx="2476500" cy="0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呼应开头，点明主旨</a:t>
            </a:r>
            <a:endParaRPr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1059180" y="1438910"/>
            <a:ext cx="702500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结尾与开头相呼应，这种收束方式可以让读者产生一种首尾圆合，浑然一体的感觉。我们可以采用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加修饰语，加原因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的方法来呼应开头，点明主旨。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5615" y="3888740"/>
            <a:ext cx="879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设问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7275" y="3888740"/>
            <a:ext cx="879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反问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59180" y="5192395"/>
            <a:ext cx="1143000" cy="907415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</a:rPr>
              <a:t>引人注意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16785" y="5192395"/>
            <a:ext cx="1143000" cy="907415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</a:rPr>
              <a:t>启发思考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06390" y="5192395"/>
            <a:ext cx="1143000" cy="907415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</a:rPr>
              <a:t>加强语气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63995" y="5192395"/>
            <a:ext cx="1143000" cy="907415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</a:rPr>
              <a:t>强调突出</a:t>
            </a:r>
            <a:endParaRPr lang="zh-CN" altLang="en-US" sz="2000">
              <a:solidFill>
                <a:schemeClr val="tx1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1746250" y="4371975"/>
            <a:ext cx="307975" cy="68897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2302510" y="4342765"/>
            <a:ext cx="294005" cy="77660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6142355" y="4342765"/>
            <a:ext cx="293370" cy="77660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6640830" y="4328160"/>
            <a:ext cx="307340" cy="74739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737" y="603062"/>
            <a:ext cx="156210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初中作文体系</a:t>
            </a:r>
            <a:endParaRPr lang="zh-CN" altLang="en-US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5480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2" name="图片 1" descr="微信图片_2020022715492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4F3F1">
                  <a:alpha val="100000"/>
                </a:srgbClr>
              </a:clrFrom>
              <a:clrTo>
                <a:srgbClr val="F4F3F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970" y="1260475"/>
            <a:ext cx="7592060" cy="481711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文本框 2"/>
          <p:cNvSpPr txBox="1"/>
          <p:nvPr/>
        </p:nvSpPr>
        <p:spPr>
          <a:xfrm>
            <a:off x="1495425" y="2112645"/>
            <a:ext cx="6152515" cy="2251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设问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一般出现在段落的开头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反问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一般出现在段落的结尾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6737" y="603062"/>
            <a:ext cx="248031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巧妙发问，点明主旨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设问</a:t>
            </a:r>
            <a:endParaRPr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文本框 10"/>
          <p:cNvSpPr txBox="1"/>
          <p:nvPr/>
        </p:nvSpPr>
        <p:spPr>
          <a:xfrm>
            <a:off x="716280" y="1397635"/>
            <a:ext cx="27254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在我的眼里，个性就是温柔地找回本真的自己，倔强地表明独立的态度，能有机会爬到一棵“参天大树”上，望见别人想不到的东西。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17110" y="1201420"/>
            <a:ext cx="3818890" cy="270700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何谓个性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?在我的眼里就是温柔地找回本真的自己，倔强地表明独立的态度，能有机会爬到一棵“参天大树”上，望见别人想不到的东西。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07000" y="4982845"/>
            <a:ext cx="3039110" cy="10147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1.什么是个性?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2.怎么理解个性?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3.你眼中的个性是什么?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847465" y="2362200"/>
            <a:ext cx="579120" cy="889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6724650" y="4081780"/>
            <a:ext cx="3175" cy="724535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云形标注 15"/>
          <p:cNvSpPr/>
          <p:nvPr/>
        </p:nvSpPr>
        <p:spPr>
          <a:xfrm>
            <a:off x="1033780" y="4081780"/>
            <a:ext cx="3783330" cy="902335"/>
          </a:xfrm>
          <a:prstGeom prst="cloudCallout">
            <a:avLst/>
          </a:prstGeom>
          <a:gradFill>
            <a:gsLst>
              <a:gs pos="0">
                <a:srgbClr val="FAEDE2"/>
              </a:gs>
              <a:gs pos="100000">
                <a:srgbClr val="F0D3A7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对个性进行解读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强调个性定义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465" y="4765040"/>
            <a:ext cx="1648460" cy="14503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反</a:t>
            </a:r>
            <a:r>
              <a:rPr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问</a:t>
            </a:r>
            <a:endParaRPr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文本框 10"/>
          <p:cNvSpPr txBox="1"/>
          <p:nvPr/>
        </p:nvSpPr>
        <p:spPr>
          <a:xfrm>
            <a:off x="716280" y="1397635"/>
            <a:ext cx="27254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长大之后，她不会是耀眼的那个。但是在漫长的岁月里，她都能安然地过着自己想要的生活。对于父母而言，这是对孩子最好的期许。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17110" y="1013460"/>
            <a:ext cx="3818890" cy="270700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长大之后，她不会是耀眼的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那个。但是在漫长的岁月里，她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都能安然地过着自己想要的生活。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对于父母而言，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难道这不是对孩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子最好的期许吗?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47235" y="4982845"/>
            <a:ext cx="4088130" cy="10147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1.难道不应该教给孩子这些道理吗?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2.还有什么比孩子的快乐重要吗？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3.这不是孩子的另一种成功吗?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847465" y="2362200"/>
            <a:ext cx="579120" cy="889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6724650" y="4081780"/>
            <a:ext cx="3175" cy="724535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云形标注 15"/>
          <p:cNvSpPr/>
          <p:nvPr/>
        </p:nvSpPr>
        <p:spPr>
          <a:xfrm>
            <a:off x="1214120" y="3901440"/>
            <a:ext cx="3058795" cy="1082675"/>
          </a:xfrm>
          <a:prstGeom prst="cloudCallout">
            <a:avLst/>
          </a:prstGeom>
          <a:gradFill>
            <a:gsLst>
              <a:gs pos="0">
                <a:srgbClr val="FAEDE2"/>
              </a:gs>
              <a:gs pos="100000">
                <a:srgbClr val="F0D3A7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强调孩子的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安然状态也是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一种闪光点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465" y="4765040"/>
            <a:ext cx="1648460" cy="14503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sz="2000" b="1" kern="100">
                <a:solidFill>
                  <a:schemeClr val="accent2">
                    <a:lumMod val="7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朗读：结尾升级版</a:t>
            </a:r>
            <a:endParaRPr sz="2000" b="1" kern="100">
              <a:solidFill>
                <a:schemeClr val="accent2">
                  <a:lumMod val="7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648970" y="1280160"/>
            <a:ext cx="7846060" cy="51695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开头：我们是一列树，立在城市的飞尘里。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结尾：我们是一列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忧愁而又快乐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的树，立在城市的飞尘里。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开头：那些日子，在我们的记忆里，刻骨铭心。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结尾：那些日子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让我们明白“学会舍得，终将守得云开见月明”的道理，经历痛苦，赢得成功。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那些日子也将在我们的记忆里，刻骨铭心。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何谓个性？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在我的眼里就是温柔地找回本真的自己，倔强地表明独立的态度，能有机会爬到一棵“参天大树”上，望见别人想不到的东西。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    长大之后，她不会是耀眼的那个。但是，在漫长的岁月里，她都能安然地过着自己想要的生活。对于父母而言，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难道这不是对孩子最好的期许吗?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Aft>
                <a:spcPct val="0"/>
              </a:spcAft>
            </a:pPr>
            <a:r>
              <a:rPr sz="2000" b="1" kern="100">
                <a:solidFill>
                  <a:schemeClr val="accent4"/>
                </a:solidFill>
                <a:effectLst/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小练习（5分钟)</a:t>
            </a:r>
            <a:endParaRPr sz="2000" b="1" kern="100">
              <a:solidFill>
                <a:schemeClr val="accent4"/>
              </a:solidFill>
              <a:effectLst/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5475" y="1967230"/>
          <a:ext cx="7893050" cy="4358015"/>
        </p:xfrm>
        <a:graphic>
          <a:graphicData uri="http://schemas.openxmlformats.org/drawingml/2006/table">
            <a:tbl>
              <a:tblPr firstRow="1" bandRow="1">
                <a:tableStyleId>{9864A3EB-0DD8-4D34-82DC-59807DFB9195}</a:tableStyleId>
              </a:tblPr>
              <a:tblGrid>
                <a:gridCol w="2014855"/>
                <a:gridCol w="1268730"/>
                <a:gridCol w="4609465"/>
              </a:tblGrid>
              <a:tr h="3962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开头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方法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结尾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1236345"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    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那片草原，那群人，让我在平淡的日子里想起时，总会露出微笑。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加修饰语</a:t>
                      </a:r>
                      <a:endParaRPr lang="zh-CN" altLang="en-US" sz="2000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    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那片</a:t>
                      </a:r>
                      <a:r>
                        <a:rPr lang="zh-CN" altLang="en-US" sz="2000" u="sng">
                          <a:latin typeface="楷体" panose="02010609060101010101" charset="-122"/>
                          <a:ea typeface="楷体" panose="02010609060101010101" charset="-122"/>
                        </a:rPr>
                        <a:t>            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草原，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那群</a:t>
                      </a:r>
                      <a:r>
                        <a:rPr lang="zh-CN" altLang="en-US" sz="2000" u="sng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            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人，让我在平淡的日子里想起时，总会露出微笑。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468000">
                <a:tc grid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（加入“草原”、“人”的修饰语)</a:t>
                      </a:r>
                      <a:endParaRPr lang="zh-CN" altLang="en-US" sz="2000" b="1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1410335"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    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我们虽然见面很少，但却是彼此最好的朋友。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加原因</a:t>
                      </a:r>
                      <a:endParaRPr lang="zh-CN" altLang="en-US" sz="2000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  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我们虽然见面少，</a:t>
                      </a:r>
                      <a:r>
                        <a:rPr lang="zh-CN" altLang="en-US" sz="2000" u="sng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              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正因为如此，我们是彼此最好的朋友。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468000">
                <a:tc grid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（加入“我们是彼此最好的朋友”的原因）</a:t>
                      </a:r>
                      <a:endParaRPr lang="zh-CN" altLang="en-US" sz="2000" b="1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25475" y="1163320"/>
            <a:ext cx="7893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任选一种方法，升级所给例句，使其更优美生动。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4925" y="2364740"/>
            <a:ext cx="1333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一望无际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52950" y="2653030"/>
            <a:ext cx="146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热情好客的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9630" y="4429760"/>
            <a:ext cx="2319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但一直都保持默契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Aft>
                <a:spcPct val="0"/>
              </a:spcAft>
            </a:pPr>
            <a:r>
              <a:rPr sz="2000" b="1" kern="100">
                <a:solidFill>
                  <a:schemeClr val="accent4"/>
                </a:solidFill>
                <a:effectLst/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小练习（5分钟)</a:t>
            </a:r>
            <a:endParaRPr sz="2000" b="1" kern="100">
              <a:solidFill>
                <a:schemeClr val="accent4"/>
              </a:solidFill>
              <a:effectLst/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5475" y="1967230"/>
          <a:ext cx="7893050" cy="3921770"/>
        </p:xfrm>
        <a:graphic>
          <a:graphicData uri="http://schemas.openxmlformats.org/drawingml/2006/table">
            <a:tbl>
              <a:tblPr firstRow="1" bandRow="1">
                <a:tableStyleId>{9864A3EB-0DD8-4D34-82DC-59807DFB9195}</a:tableStyleId>
              </a:tblPr>
              <a:tblGrid>
                <a:gridCol w="1517650"/>
                <a:gridCol w="6375400"/>
              </a:tblGrid>
              <a:tr h="3962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方法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结尾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14573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设问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    </a:t>
                      </a:r>
                      <a:r>
                        <a:rPr lang="zh-CN" altLang="en-US" sz="2000" b="1">
                          <a:latin typeface="楷体" panose="02010609060101010101" charset="-122"/>
                          <a:ea typeface="楷体" panose="02010609060101010101" charset="-122"/>
                        </a:rPr>
                        <a:t>怎样做才是本真的自己呢？</a:t>
                      </a:r>
                      <a:endParaRPr lang="en-US" alt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    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做本真的自己是一次又一次自我重塑的过程。遇到困难，努力克服。那么当千帆阅尽，最终留下的，就是一片属于自己的独一无二的风景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46800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（针对“做本真的自己”发问）</a:t>
                      </a:r>
                      <a:endParaRPr lang="zh-CN" altLang="en-US" sz="2000" b="1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113220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反问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    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</a:rPr>
                        <a:t>在陌生的地方，以全新的视角去看风景，反观自己内心，重新认识自己，这就是旅行的意义。</a:t>
                      </a:r>
                      <a:r>
                        <a:rPr lang="zh-CN" altLang="en-US" sz="2000" b="1">
                          <a:latin typeface="楷体" panose="02010609060101010101" charset="-122"/>
                          <a:ea typeface="楷体" panose="02010609060101010101" charset="-122"/>
                        </a:rPr>
                        <a:t>我们还奢求什么呢？</a:t>
                      </a:r>
                      <a:endParaRPr lang="zh-CN" altLang="en-US" sz="20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46800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（针对“旅行的意义”发问）</a:t>
                      </a:r>
                      <a:endParaRPr lang="zh-CN" altLang="en-US" sz="2000" b="1">
                        <a:solidFill>
                          <a:srgbClr val="C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25475" y="1163320"/>
            <a:ext cx="7893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任选一种方法，升级所给例句，使其更优美生动。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一、完善下表（</a:t>
            </a:r>
            <a:r>
              <a:rPr lang="en-US" alt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5</a:t>
            </a: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分钟）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文本框 5"/>
          <p:cNvSpPr txBox="1"/>
          <p:nvPr/>
        </p:nvSpPr>
        <p:spPr>
          <a:xfrm>
            <a:off x="6000750" y="490855"/>
            <a:ext cx="2244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完成红框部分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1017905"/>
            <a:ext cx="4851400" cy="5463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55055" y="1980565"/>
            <a:ext cx="842645" cy="4501515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本课总结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2707640" y="911225"/>
            <a:ext cx="372872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《礼物》四要素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选取描写对象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由来、特点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典型事例及带给“我”的感受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礼物所代表的意义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呼应开头，点明主旨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加修饰语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加原因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巧妙发问，升华主旨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设问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反问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作文题目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836930" y="1566545"/>
            <a:ext cx="65773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礼物让人感动、欢喜、震撼，也是表达情感的方法。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最好的礼物不一定是最贵重的，中国古代有“千里送鹅毛，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礼轻情意重”的说法，可见礼物的价值在于其意义，而非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礼物本身。请以“礼物”为题写一篇作文。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8720" y="3457575"/>
            <a:ext cx="38525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要求：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1.不少于600字；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2.运用本节课所学技法写作；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3.立意积极向上；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4.不得出现校名和真实姓名。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3907790" y="2568575"/>
            <a:ext cx="1327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</a:rPr>
              <a:t>范文赏析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4895" y="3229610"/>
            <a:ext cx="1933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《礼物》</a:t>
            </a:r>
            <a:endParaRPr lang="zh-CN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/>
        </p:nvGrpSpPr>
        <p:grpSpPr>
          <a:xfrm>
            <a:off x="1343877" y="2265900"/>
            <a:ext cx="2219640" cy="2577060"/>
            <a:chOff x="3682641" y="797784"/>
            <a:chExt cx="4758101" cy="5524280"/>
          </a:xfrm>
        </p:grpSpPr>
        <p:grpSp>
          <p:nvGrpSpPr>
            <p:cNvPr id="43" name="组合 42"/>
            <p:cNvGrpSpPr/>
            <p:nvPr/>
          </p:nvGrpSpPr>
          <p:grpSpPr>
            <a:xfrm>
              <a:off x="4030185" y="797784"/>
              <a:ext cx="3549304" cy="5524280"/>
              <a:chOff x="6501532" y="827454"/>
              <a:chExt cx="2798289" cy="4355370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H="1">
                <a:off x="8831769" y="827454"/>
                <a:ext cx="360040" cy="576064"/>
              </a:xfrm>
              <a:prstGeom prst="line">
                <a:avLst/>
              </a:prstGeom>
              <a:ln w="28575">
                <a:solidFill>
                  <a:srgbClr val="F276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6501532" y="4524518"/>
                <a:ext cx="360040" cy="658306"/>
              </a:xfrm>
              <a:prstGeom prst="line">
                <a:avLst/>
              </a:prstGeom>
              <a:ln w="28575">
                <a:solidFill>
                  <a:srgbClr val="F276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6992074" y="4524518"/>
                <a:ext cx="157530" cy="288032"/>
              </a:xfrm>
              <a:prstGeom prst="line">
                <a:avLst/>
              </a:prstGeom>
              <a:ln w="28575">
                <a:solidFill>
                  <a:srgbClr val="F276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9119801" y="1187493"/>
                <a:ext cx="180020" cy="288032"/>
              </a:xfrm>
              <a:prstGeom prst="line">
                <a:avLst/>
              </a:prstGeom>
              <a:ln w="28575">
                <a:solidFill>
                  <a:srgbClr val="F276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椭圆 40"/>
            <p:cNvSpPr/>
            <p:nvPr/>
          </p:nvSpPr>
          <p:spPr>
            <a:xfrm>
              <a:off x="3682641" y="1254452"/>
              <a:ext cx="4758101" cy="4758101"/>
            </a:xfrm>
            <a:prstGeom prst="ellipse">
              <a:avLst/>
            </a:prstGeom>
            <a:solidFill>
              <a:srgbClr val="EFBD74"/>
            </a:solidFill>
            <a:ln w="57150">
              <a:solidFill>
                <a:srgbClr val="F27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汉仪小麦体简" panose="00020600040101010101" pitchFamily="18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471180" y="2981011"/>
            <a:ext cx="186884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6000" b="1" kern="100" spc="-15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目录</a:t>
            </a:r>
            <a:endParaRPr lang="zh-CN" altLang="en-US" sz="6000" b="1" kern="100" spc="-15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1706216" y="3853475"/>
            <a:ext cx="1451971" cy="2402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en-US" altLang="zh-CN" sz="210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CONTENTS</a:t>
            </a:r>
            <a:endParaRPr lang="en-US" altLang="zh-CN" sz="2100">
              <a:solidFill>
                <a:schemeClr val="bg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52148" y="2783783"/>
            <a:ext cx="352425" cy="352425"/>
          </a:xfrm>
          <a:prstGeom prst="rect">
            <a:avLst/>
          </a:prstGeom>
          <a:solidFill>
            <a:srgbClr val="EFBD7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1</a:t>
            </a:r>
            <a:endParaRPr lang="zh-CN" altLang="en-US" b="1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52148" y="3916865"/>
            <a:ext cx="352425" cy="352425"/>
          </a:xfrm>
          <a:prstGeom prst="rect">
            <a:avLst/>
          </a:prstGeom>
          <a:solidFill>
            <a:srgbClr val="EFBD7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3</a:t>
            </a:r>
            <a:endParaRPr lang="zh-CN" altLang="en-US" b="1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62195" y="2749762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100" kern="10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知识详解</a:t>
            </a:r>
            <a:endParaRPr lang="zh-CN" altLang="en-US" sz="2100" kern="100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262195" y="3888455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100" kern="10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altLang="en-US" sz="2100" kern="100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752148" y="3350324"/>
            <a:ext cx="352425" cy="352425"/>
          </a:xfrm>
          <a:prstGeom prst="rect">
            <a:avLst/>
          </a:prstGeom>
          <a:solidFill>
            <a:srgbClr val="EFBD7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2</a:t>
            </a:r>
            <a:endParaRPr lang="zh-CN" altLang="en-US" b="1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262195" y="3319108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100" kern="10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技法点拨</a:t>
            </a:r>
            <a:endParaRPr lang="zh-CN" altLang="en-US" sz="2100" kern="100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836295" y="1452880"/>
            <a:ext cx="36836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清晨的第一颗露珠，是自然赋予叶子的礼物；紧要关头的几百毫升血液，是生命赋予人类的礼物；捧在手里的一本书籍，是知识赋予我们的礼物……在这些或昂贵，或低廉，或精致，或简约的礼物中，我们收获了小小的感动或惊喜。岁月的溪水边，拾起多少青涩的回忆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2810" y="2376170"/>
            <a:ext cx="3246120" cy="1938020"/>
          </a:xfrm>
          <a:prstGeom prst="rect">
            <a:avLst/>
          </a:prstGeom>
          <a:noFill/>
          <a:ln>
            <a:solidFill>
              <a:srgbClr val="F2765E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①首段开篇采用排比句式，表现礼物的多样性。“小小的感动或惊喜”即收到礼物的感受引发读者思考，最后回到作者自由礼物触发回忆，引出下文。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836295" y="1279525"/>
            <a:ext cx="473837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②彼时，夏日的午后，你轻轻伏在我耳边，悄声说：“如果妈妈不在你身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未等你说完，我大声地反射性地答道：“不要！”你看了我一眼，默默地离开了。你说是要出国挣钱，将来供我上大学。我躲在你的怀抱中，紧紧依着你，不争气地流下了眼泪。你刻意压住嗓音，怕是流露出不舍，“乖，妈妈回来，给你带礼物。”我哭着说：“我不要礼物，我要妈妈。”你狠了狠心，将我推出了怀抱，最终还是走了，望着你的背影，我歇斯底里地喊了一声：“妈一”你却没有再回头看我一眼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9415" y="2756535"/>
            <a:ext cx="2983230" cy="1938020"/>
          </a:xfrm>
          <a:prstGeom prst="rect">
            <a:avLst/>
          </a:prstGeom>
          <a:noFill/>
          <a:ln>
            <a:solidFill>
              <a:srgbClr val="F2765E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②在母女俩的对话中，作者的叙事首次出现了“礼物”。这时的“礼物”是妈妈想送给作者的物质层面的东西，作者的反应表现出了对妈妈的不舍。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924560" y="1444625"/>
            <a:ext cx="389699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接下来的每一个夜晚，我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都会伏在窗口，手拿一幅精美的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十字绣。这幅十字绣是在你出国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前熬夜绣出来送给我的，内容是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晴空下，一对母女在公园散步。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这温馨的画面是我们周末经常出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游的场景。看着看着，我的眼前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模糊了，我决定把对你的想念化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为动力，好好学习。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836930" y="2275840"/>
            <a:ext cx="37579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④不久，我第一次作文投稿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获得了省级三等奖，题目叫《充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满母爱的十字绣》。老师把证书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交给我，手里捧着这份沉甸甸的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喜悦，我想，远方的你应该也可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以感受到吧。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836930" y="1437640"/>
            <a:ext cx="463105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⑤彼时，你说过要送我礼物，此刻，我将这份礼物交给你，你高兴吗?这时，你竟然打来电话，我紧紧地把电话贴在耳旁，好让自己感受到你的气息。你关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切地问：“想我吗？”简短的一句话，却让我泣不成声。我含糊不清地把获得证书的事告诉你，你在电话那边笑了，笑着说：“傻孩子，你学习好，就是给妈妈最好的礼物。”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7985" y="2268855"/>
            <a:ext cx="2880360" cy="2861310"/>
          </a:xfrm>
          <a:prstGeom prst="rect">
            <a:avLst/>
          </a:prstGeom>
          <a:noFill/>
          <a:ln>
            <a:solidFill>
              <a:srgbClr val="F2765E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⑤该段出现的“礼物”是作者想送给妈妈的作文获奖的好消息，而妈妈在电话里的话也表明，好好学习是一个最好的礼物。此时的“礼物”已经由物质层面上升到了一种行为层面。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836295" y="2275205"/>
            <a:ext cx="38760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⑥一个星期后，你如期归来，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我又可以依偎在你的怀抱里，轻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轻地叫你一声：“妈。”我将获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奖证书送给你。我笑了，你也笑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了，你笑得那么开心，我笑得，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那么肆无忌惮。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836295" y="2275205"/>
            <a:ext cx="38760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⑦你会经常和我开玩笑，说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是还要出国，我学会了笑而不答。可每次笑过，我都会拿出那幅十字绣，左看右看，就像你拿着我的证书一样。我们互赠对方礼物，交换对彼此的牵挂。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930" y="603250"/>
            <a:ext cx="70243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ct val="0"/>
              </a:spcAft>
            </a:pPr>
            <a:r>
              <a:rPr lang="zh-CN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范文赏析</a:t>
            </a:r>
            <a:endParaRPr lang="zh-CN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836930" y="1715135"/>
            <a:ext cx="37515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⑧你问我收到的礼物中最好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的是什么？我依旧笑而不答，是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那幅十字绣吗?其实，你我都心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知肚明。我收到的最好的礼物当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然是你给我的，而那份礼物，人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们通常称之为—爱。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1745" y="2269490"/>
            <a:ext cx="3159125" cy="1938020"/>
          </a:xfrm>
          <a:prstGeom prst="rect">
            <a:avLst/>
          </a:prstGeom>
          <a:noFill/>
          <a:ln>
            <a:solidFill>
              <a:srgbClr val="F2765E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⑧尾段采用设问手法，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关于礼物的定义在本文得到了升华。最好的礼物，原来是浓浓的亲情，浓浓的爱，文章主题也由此深化。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/>
        </p:nvSpPr>
        <p:spPr>
          <a:xfrm>
            <a:off x="1628775" y="1969711"/>
            <a:ext cx="5886450" cy="2918579"/>
          </a:xfrm>
          <a:prstGeom prst="rect">
            <a:avLst/>
          </a:prstGeom>
          <a:solidFill>
            <a:schemeClr val="bg1">
              <a:alpha val="92000"/>
            </a:schemeClr>
          </a:solidFill>
          <a:ln w="57150">
            <a:solidFill>
              <a:srgbClr val="F276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" name="组合 1"/>
          <p:cNvGrpSpPr/>
          <p:nvPr/>
        </p:nvGrpSpPr>
        <p:grpSpPr>
          <a:xfrm>
            <a:off x="3022639" y="1455588"/>
            <a:ext cx="2661979" cy="4143210"/>
            <a:chOff x="6501532" y="827454"/>
            <a:chExt cx="2798289" cy="4355370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8831769" y="827454"/>
              <a:ext cx="360040" cy="576064"/>
            </a:xfrm>
            <a:prstGeom prst="line">
              <a:avLst/>
            </a:prstGeom>
            <a:ln w="57150">
              <a:solidFill>
                <a:srgbClr val="F276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501532" y="4524518"/>
              <a:ext cx="360040" cy="658306"/>
            </a:xfrm>
            <a:prstGeom prst="line">
              <a:avLst/>
            </a:prstGeom>
            <a:ln w="57150">
              <a:solidFill>
                <a:srgbClr val="F276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992074" y="4524518"/>
              <a:ext cx="157530" cy="288032"/>
            </a:xfrm>
            <a:prstGeom prst="line">
              <a:avLst/>
            </a:prstGeom>
            <a:ln w="57150">
              <a:solidFill>
                <a:srgbClr val="F276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9119801" y="1187493"/>
              <a:ext cx="180020" cy="288032"/>
            </a:xfrm>
            <a:prstGeom prst="line">
              <a:avLst/>
            </a:prstGeom>
            <a:ln w="57150">
              <a:solidFill>
                <a:srgbClr val="F276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943100" y="2730261"/>
            <a:ext cx="5257800" cy="85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4950" b="1" kern="100" spc="-15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谢谢</a:t>
            </a:r>
            <a:endParaRPr lang="zh-CN" altLang="en-US" sz="4950" b="1" kern="100" spc="-15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43137" y="3875303"/>
            <a:ext cx="4657725" cy="0"/>
          </a:xfrm>
          <a:prstGeom prst="line">
            <a:avLst/>
          </a:prstGeom>
          <a:ln w="28575">
            <a:solidFill>
              <a:srgbClr val="EFB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91800" y="113157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2408135" y="2748973"/>
            <a:ext cx="4327945" cy="1360009"/>
          </a:xfrm>
          <a:prstGeom prst="rect">
            <a:avLst/>
          </a:prstGeom>
          <a:solidFill>
            <a:srgbClr val="EEB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3528060" y="3152140"/>
            <a:ext cx="20878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礼物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4677" y="672912"/>
            <a:ext cx="14071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4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作文题目</a:t>
            </a:r>
            <a:endParaRPr lang="zh-CN" altLang="en-US" sz="24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1919" y="76656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864677" y="672912"/>
            <a:ext cx="17132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4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找找关键词</a:t>
            </a:r>
            <a:endParaRPr lang="zh-CN" altLang="en-US" sz="24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1919" y="76656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2186305" y="921385"/>
            <a:ext cx="477075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礼物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什么是礼物？</a:t>
            </a:r>
            <a:endParaRPr lang="zh-CN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赠送的物品。小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A→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   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B→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endParaRPr lang="en-US" altLang="zh-CN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礼物可以是什么？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①某种实物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②看不到摸不着，但真实存在的事物。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38955" y="5948045"/>
            <a:ext cx="43033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让我们一起画画思维导图拓展思路吧！</a:t>
            </a:r>
            <a:endParaRPr lang="zh-CN" altLang="en-US" sz="2000">
              <a:solidFill>
                <a:schemeClr val="accent4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3070225" y="4350385"/>
            <a:ext cx="2653665" cy="1210945"/>
          </a:xfrm>
          <a:prstGeom prst="cloudCallout">
            <a:avLst>
              <a:gd name="adj1" fmla="val -63519"/>
              <a:gd name="adj2" fmla="val 16334"/>
            </a:avLst>
          </a:prstGeom>
          <a:gradFill>
            <a:gsLst>
              <a:gs pos="0">
                <a:srgbClr val="FAEDE2"/>
              </a:gs>
              <a:gs pos="100000">
                <a:srgbClr val="F0D3A7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我们可以选择哪些素材写进作文呢？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640" y="4896485"/>
            <a:ext cx="1648460" cy="14503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737" y="603062"/>
            <a:ext cx="630936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同学们快把以下内容记下吧，还有没有更好的思路呢？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55" y="1501775"/>
            <a:ext cx="7858125" cy="444563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737" y="603062"/>
            <a:ext cx="69342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总结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1983105" y="1481455"/>
            <a:ext cx="5177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200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“礼物”这一题目有哪些隐含信息?</a:t>
            </a:r>
            <a:endParaRPr sz="200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92680" y="2616200"/>
            <a:ext cx="4358005" cy="2252980"/>
          </a:xfrm>
          <a:prstGeom prst="roundRect">
            <a:avLst/>
          </a:prstGeom>
          <a:gradFill>
            <a:gsLst>
              <a:gs pos="0">
                <a:srgbClr val="FAEDE2"/>
              </a:gs>
              <a:gs pos="100000">
                <a:srgbClr val="F0D3A7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1.礼物对象要确定；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2.礼物的由来、特点要描述；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3.礼物带来的感受要体现；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4.礼物要有承载意义。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23950" y="4372610"/>
            <a:ext cx="2343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孙子想要的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40020" y="4372610"/>
            <a:ext cx="2005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爷爷送出的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834130" y="4450080"/>
            <a:ext cx="1001395" cy="36639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555" y="1742440"/>
            <a:ext cx="3076575" cy="2307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365" y="1741805"/>
            <a:ext cx="4104640" cy="23082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836737" y="603062"/>
            <a:ext cx="69342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000" b="1" kern="100">
                <a:solidFill>
                  <a:srgbClr val="F2765E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总结</a:t>
            </a:r>
            <a:endParaRPr lang="zh-CN" altLang="en-US" sz="2000" b="1" kern="100">
              <a:solidFill>
                <a:srgbClr val="F2765E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3980" y="668777"/>
            <a:ext cx="242758" cy="242758"/>
          </a:xfrm>
          <a:prstGeom prst="ellipse">
            <a:avLst/>
          </a:prstGeom>
          <a:solidFill>
            <a:srgbClr val="F2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2766060" y="1481455"/>
            <a:ext cx="3612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00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佩奇这一礼物需要关注的要素</a:t>
            </a:r>
            <a:endParaRPr lang="zh-CN" sz="200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15415" y="2573020"/>
            <a:ext cx="6313805" cy="2145030"/>
          </a:xfrm>
          <a:prstGeom prst="roundRect">
            <a:avLst/>
          </a:prstGeom>
          <a:gradFill>
            <a:gsLst>
              <a:gs pos="0">
                <a:srgbClr val="FAEDE2"/>
              </a:gs>
              <a:gs pos="100000">
                <a:srgbClr val="F0D3A7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60000"/>
              </a:lnSpc>
            </a:pP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1.选定对象：佩奇——</a:t>
            </a:r>
            <a:r>
              <a:rPr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礼物是什么</a:t>
            </a:r>
            <a:endParaRPr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60000"/>
              </a:lnSpc>
            </a:pP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2.询问村民，改造鼓风机——</a:t>
            </a:r>
            <a:r>
              <a:rPr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礼物的由来、特点</a:t>
            </a:r>
            <a:endParaRPr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60000"/>
              </a:lnSpc>
            </a:pP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3.孙子惊讶、感到出乎意料……——</a:t>
            </a:r>
            <a:r>
              <a:rPr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礼物带来的感受</a:t>
            </a:r>
            <a:endParaRPr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60000"/>
              </a:lnSpc>
            </a:pP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4.爷爷对孙子的爱，对团圆的期盼——</a:t>
            </a:r>
            <a:r>
              <a:rPr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礼物的意义</a:t>
            </a:r>
            <a:endParaRPr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KSO_WM_UNIT_PLACING_PICTURE_USER_VIEWPORT" val="{&quot;height&quot;:5025,&quot;width&quot;:7920}"/>
  <p:tag name="REFSHAPE" val="320201620"/>
</p:tagLst>
</file>

<file path=ppt/tags/tag2.xml><?xml version="1.0" encoding="utf-8"?>
<p:tagLst xmlns:p="http://schemas.openxmlformats.org/presentationml/2006/main">
  <p:tag name="KSO_WM_UNIT_TABLE_BEAUTIFY" val="smartTable{756cf151-a2c5-43bc-8fb1-76f0871e153b}"/>
</p:tagLst>
</file>

<file path=ppt/tags/tag3.xml><?xml version="1.0" encoding="utf-8"?>
<p:tagLst xmlns:p="http://schemas.openxmlformats.org/presentationml/2006/main">
  <p:tag name="KSO_WM_UNIT_TABLE_BEAUTIFY" val="smartTable{756cf151-a2c5-43bc-8fb1-76f0871e153b}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jQ0YmU5YjI3NTkzN2FhMTI1NzhkNGQ0ZjlhYTZhMGU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195</Paragraphs>
  <Slides>38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48">
      <vt:lpstr>Arial</vt:lpstr>
      <vt:lpstr>Calibri Light</vt:lpstr>
      <vt:lpstr>微软雅黑</vt:lpstr>
      <vt:lpstr>Calibri</vt:lpstr>
      <vt:lpstr>汉仪小麦体简</vt:lpstr>
      <vt:lpstr>Adobe Gothic Std B</vt:lpstr>
      <vt:lpstr>楷体</vt:lpstr>
      <vt:lpstr>方正粗黑宋简体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2022-05-31T14:47:18.112</cp:lastPrinted>
  <dcterms:created xsi:type="dcterms:W3CDTF">2022-05-31T14:47:18Z</dcterms:created>
  <dcterms:modified xsi:type="dcterms:W3CDTF">2022-05-31T06:47:19Z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