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99" r:id="rId2"/>
    <p:sldId id="583" r:id="rId3"/>
    <p:sldId id="499" r:id="rId4"/>
    <p:sldId id="445" r:id="rId5"/>
    <p:sldId id="619" r:id="rId6"/>
    <p:sldId id="621" r:id="rId7"/>
    <p:sldId id="622" r:id="rId8"/>
    <p:sldId id="623" r:id="rId9"/>
    <p:sldId id="620" r:id="rId10"/>
    <p:sldId id="627" r:id="rId11"/>
    <p:sldId id="628" r:id="rId12"/>
    <p:sldId id="624" r:id="rId13"/>
    <p:sldId id="270" r:id="rId14"/>
    <p:sldId id="589" r:id="rId15"/>
    <p:sldId id="632" r:id="rId16"/>
    <p:sldId id="634" r:id="rId17"/>
    <p:sldId id="642" r:id="rId18"/>
    <p:sldId id="637" r:id="rId19"/>
    <p:sldId id="635" r:id="rId20"/>
    <p:sldId id="643" r:id="rId21"/>
    <p:sldId id="639" r:id="rId22"/>
    <p:sldId id="640" r:id="rId23"/>
    <p:sldId id="641" r:id="rId24"/>
    <p:sldId id="644" r:id="rId25"/>
    <p:sldId id="300" r:id="rId26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 varScale="1">
        <p:scale>
          <a:sx n="111" d="100"/>
          <a:sy n="111" d="100"/>
        </p:scale>
        <p:origin x="-64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22598" y="3072393"/>
            <a:ext cx="103691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第三章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</a:t>
            </a:r>
            <a:r>
              <a:rPr lang="zh-CN" altLang="en-US" sz="42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考前作文审题、拟写提纲再强化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91629" y="263691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第二部分   考前回扣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37"/>
          <a:stretch/>
        </p:blipFill>
        <p:spPr>
          <a:xfrm>
            <a:off x="8935651" y="0"/>
            <a:ext cx="3254762" cy="209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3" y="472018"/>
            <a:ext cx="1163744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2.(2016·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浙江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阅读下面的文字，根据要求作文。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网上购物，视频聊天，线上娱乐，已成为当下很多人生活中不可或缺的一部分。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业内人士指出，不远的将来，我们只需在家里安装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VR(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虚拟现实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设备，便可以足不出户地穿梭于各个虚拟场景：时而在商店的衣帽间里试穿新衣，时而在诊室里与医生面对面交流，时而在足球场上观看比赛，时而化身为新闻事件的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现场目击者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”……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当虚拟世界中的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越来越成为现实世界中的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时，是选择拥抱这个新世界，还是刻意远离，或者与它保持适当距离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0559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3" y="612552"/>
            <a:ext cx="116374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/>
                <a:ea typeface="华文细黑"/>
                <a:cs typeface="Times New Roman"/>
              </a:rPr>
              <a:t>对材料提出的问题，你有怎样的思考？写一篇论述类文章。</a:t>
            </a:r>
            <a:endParaRPr lang="zh-CN" altLang="zh-CN" sz="1050" kern="10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latin typeface="华文细黑"/>
                <a:ea typeface="华文细黑"/>
                <a:cs typeface="Times New Roman"/>
              </a:rPr>
              <a:t>注意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①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角度自选，立意自定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标题自拟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字。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④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不得抄袭、套作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33983" y="3212976"/>
            <a:ext cx="198002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略。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733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3983" y="400010"/>
            <a:ext cx="11637441" cy="51803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二、拟写提纲提醒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下笔成文，提纲先行。好的写作提纲是写作时有的放矢、不旁逸斜出的充分保证。不少同学没有拟写提纲的习惯，以为打打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腹稿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就可以了。当然，这未尝不可。不过，在考场如此紧张的气氛下，在如此短暂的时间内，难免百密一疏。其实，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磨刀不误砍柴工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，我们不一定要写个多么详细的提纲，只要草拟一下，做到心中有数即可。草拟提纲的内容包括：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开头、结尾文字最好先写出来；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如是议论文，写下你的论证层次，如是记叙文，请写下故事梗概以及情节。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00389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-27384"/>
            <a:ext cx="12190412" cy="582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" name="TextBox 37"/>
          <p:cNvSpPr txBox="1"/>
          <p:nvPr/>
        </p:nvSpPr>
        <p:spPr>
          <a:xfrm>
            <a:off x="90027" y="47570"/>
            <a:ext cx="121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审题、拟写提纲练习</a:t>
            </a:r>
            <a:endParaRPr lang="zh-CN" altLang="en-US" sz="2400" b="1" kern="0" dirty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3508" y="974333"/>
            <a:ext cx="1151503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阅读下面的文字，根据要求作文。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书画鉴赏大家张伯驹的女儿在《忆父亲二三事》中写道：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父亲从小就接受中国传统文化的熏陶。他看的书很多：少年时就熟读《古文观止》；三千多卷的《二十四史》，二十多岁时便已读完了两遍；《资治通鉴》也如数家珍；唐诗宋词读记得就更多了。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这就是底子吧。从前的人，不管是写文章的、作书画的、唱戏的，都非常重视打好底子，所以他们的文章、书画、戏，才都样样到家，味道十足，很有面子。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综合材料内容和含意，你有怎样的思考？写一篇论述类文章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91625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538802"/>
            <a:ext cx="1151503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注意：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角度自选，立意自定；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标题自拟；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不得抄袭、套作。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审题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立意：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拟写提纲：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</a:t>
            </a:r>
            <a:endParaRPr lang="en-US" altLang="zh-CN" sz="2800" b="1" kern="1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9695606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审题提示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拟写提纲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958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1618922"/>
            <a:ext cx="1118029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本题材料是一段生活类材料，借书画鉴赏大家张伯驹以及写文章、作书画、唱戏的名人，广阅博览而成名家之事，说明一个道理：名望、名声、成就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面子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来自广阅博览的积累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底子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，成就是建筑在积累的基础上的，面子是依靠底子撑起来的；没有底子就没有面子，没有底子的面子不是面子而是面具。一句话，本材料的中心是讲面子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与底子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积累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578053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审题提示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9623598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审题提示</a:t>
            </a: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拟写提纲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0402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836712"/>
            <a:ext cx="11515037" cy="388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立意导引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本题命题者要求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综合材料内容和含意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，这个要求的意思是：立意要从材料的整体含意出发，而不能从材料的局部或某个侧面、某个角度、某个意义点甚至某个关键词出发。材料的中心是底子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积累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与面子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的关系。所以，这是本题写作立意的基点，也是最佳的切入角度，也就是说本题写作立意要讲面子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与底子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积累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的关系，或从两者关系类比引申开来的社会之事、人生之事。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拟写提纲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7611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614" y="1332763"/>
            <a:ext cx="1556032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kern="100" dirty="0" smtClean="0">
                <a:latin typeface="宋体"/>
                <a:ea typeface="华文细黑" pitchFamily="2" charset="-122"/>
                <a:cs typeface="Courier New"/>
              </a:rPr>
              <a:t>略</a:t>
            </a:r>
            <a:endParaRPr lang="zh-CN" altLang="zh-CN" sz="2800" kern="100" dirty="0">
              <a:latin typeface="宋体"/>
              <a:ea typeface="华文细黑" pitchFamily="2" charset="-122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578053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拟写提纲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00468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9695606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审题提示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508" y="44624"/>
            <a:ext cx="11515037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阅读下面的文字，根据要求作文。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冬天，寒风凛冽。人们多在配有空调、电炉等取暖工具的室内避寒，但有人却将孩子赶到室外，仅以单衣裹身，让其在漫天大雪的世界里呐喊前行。面对这种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奇葩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的锻炼方式，有人说寒气侵袭，会损害孩子的身体健康；也有人说这是最大限度地挖掘孩子身体和意志的潜力。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综合上述材料，你有什么所思所感？写一篇论述类文章。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注意：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角度自选，立意自定；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标题自拟；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不得抄袭、套作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审题立意：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拟写提纲：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</a:t>
            </a:r>
            <a:endParaRPr lang="en-US" altLang="zh-CN" sz="2800" b="1" kern="1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3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拟写提纲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16814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413477"/>
            <a:ext cx="11515037" cy="3887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分析材料，可以从肯定和否定两个角度予以立意。否定角度可以批评这种做法，从孩子还很幼小，这种方式有损健康，社会、家庭应该给孩子提供更优越的环境，让他们少受苦难来进行分析。肯定角度可以将这种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奇葩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的锻炼方式理解为一种耐寒教育。被视为民族未来的孩子，有必要接受这种教育，尤其在当下。它对促进孩子的身体健康、增强免疫力的好处是显而易见的。耐寒教育不仅健壮体格，更强化意志。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548680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审题提示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拟写提纲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827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5474" y="731698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-25474" y="776322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温馨寄语</a:t>
            </a:r>
          </a:p>
        </p:txBody>
      </p:sp>
      <p:sp>
        <p:nvSpPr>
          <p:cNvPr id="4" name="矩形 3"/>
          <p:cNvSpPr/>
          <p:nvPr/>
        </p:nvSpPr>
        <p:spPr>
          <a:xfrm>
            <a:off x="450007" y="1687448"/>
            <a:ext cx="1118981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考前作文如何复习？不少同学把它置于一边，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无事可做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；另一些同学还能坚持写写。其实，考前作文必须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有为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，除了梳理自己写过的作文，坚持写作，打造自己最优秀的范文外，最重要的当属审题、拟写提纲训练了。审题训练，不可不为；拟写提纲，不可不练。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41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614" y="1332763"/>
            <a:ext cx="1556032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 dirty="0">
                <a:latin typeface="宋体"/>
                <a:ea typeface="华文细黑" pitchFamily="2" charset="-122"/>
                <a:cs typeface="Courier New"/>
              </a:rPr>
              <a:t>略</a:t>
            </a:r>
            <a:endParaRPr lang="zh-CN" altLang="zh-CN" sz="2800" kern="100" dirty="0">
              <a:latin typeface="宋体"/>
              <a:ea typeface="华文细黑" pitchFamily="2" charset="-122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578053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拟写提纲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8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183986"/>
            <a:ext cx="11515037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阅读下面的文字，根据要求作文。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某店家原本想借七夕节在天猫网店做促销活动，可一不小心，将优惠额度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敲成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。结果原本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元一双的质量挺不错的新款休闲鞋，被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元上架。第二天发现时，已经被抢拍一万多双。这位店主欲哭无泪，他报警求助，并忙着跟买家协商取消订单。有些买家表示愿意取消订单，有些买家却表示不愿意。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综合上述材料，你有什么所思所感？写一篇论述类文章。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注意：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角度自选，立意自定；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标题自拟；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不得抄袭、套作。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59471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3508" y="612552"/>
            <a:ext cx="1151503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审题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立意：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_____________________________________________________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拟写提纲：</a:t>
            </a:r>
            <a:r>
              <a:rPr lang="en-US" altLang="zh-CN" sz="2800" kern="100" dirty="0">
                <a:latin typeface="Times New Roman"/>
                <a:ea typeface="华文细黑"/>
              </a:rPr>
              <a:t>___________________________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</a:t>
            </a:r>
            <a:r>
              <a:rPr lang="en-US" altLang="zh-CN" sz="2800" kern="100" dirty="0">
                <a:latin typeface="Times New Roman"/>
                <a:ea typeface="华文细黑"/>
              </a:rPr>
              <a:t>____________________</a:t>
            </a:r>
            <a:endParaRPr lang="en-US" altLang="zh-CN" sz="2800" b="1" kern="1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圆角矩形 3">
            <a:hlinkClick r:id="rId2" action="ppaction://hlinksldjump"/>
          </p:cNvPr>
          <p:cNvSpPr/>
          <p:nvPr/>
        </p:nvSpPr>
        <p:spPr>
          <a:xfrm>
            <a:off x="8471470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审题提示</a:t>
            </a:r>
          </a:p>
        </p:txBody>
      </p:sp>
      <p:sp>
        <p:nvSpPr>
          <p:cNvPr id="5" name="圆角矩形 4">
            <a:hlinkClick r:id="rId3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圆角矩形 5">
            <a:hlinkClick r:id="rId4" action="ppaction://hlinksldjump"/>
          </p:cNvPr>
          <p:cNvSpPr/>
          <p:nvPr/>
        </p:nvSpPr>
        <p:spPr>
          <a:xfrm>
            <a:off x="9933358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拟写提纲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9779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6574" y="1404640"/>
            <a:ext cx="1118029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解读材料时可以从买家与卖家的不同角度加以思考。从买家角度来说，应该多些理解，别让自己丢失了同情心。从卖家角度来说，卖家要理性看待这次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亏本的交易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，要对自己的言行负责，虽然是因疏忽造成标价错误，但既然公之于众，就是对买家许下了承诺，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一言既出，驷马难追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是卖家应有的诚信和商业运营应有的规则。以下立意可供参考：疏忽的代价；坚守诚信，诚信无价；生活中需要理解与同情；让善良永驻心间。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506045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审题提示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圆角矩形 6">
            <a:hlinkClick r:id="rId2" action="ppaction://hlinksldjump"/>
          </p:cNvPr>
          <p:cNvSpPr/>
          <p:nvPr/>
        </p:nvSpPr>
        <p:spPr>
          <a:xfrm>
            <a:off x="11060013" y="6650310"/>
            <a:ext cx="11304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拟写提纲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97477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6614" y="1332763"/>
            <a:ext cx="1556032" cy="6560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kern="100" dirty="0">
                <a:latin typeface="宋体"/>
                <a:ea typeface="华文细黑" pitchFamily="2" charset="-122"/>
                <a:cs typeface="Courier New"/>
              </a:rPr>
              <a:t>略</a:t>
            </a:r>
            <a:endParaRPr lang="zh-CN" altLang="zh-CN" sz="2800" kern="100" dirty="0">
              <a:latin typeface="宋体"/>
              <a:ea typeface="华文细黑" pitchFamily="2" charset="-122"/>
              <a:cs typeface="Courier New"/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14664" y="578053"/>
            <a:ext cx="1681415" cy="546691"/>
          </a:xfrm>
          <a:prstGeom prst="roundRect">
            <a:avLst>
              <a:gd name="adj" fmla="val 608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  <a:spcBef>
                <a:spcPts val="600"/>
              </a:spcBef>
            </a:pPr>
            <a:r>
              <a:rPr lang="zh-CN" altLang="en-US" sz="2600" b="1" dirty="0" smtClean="0">
                <a:solidFill>
                  <a:prstClr val="white">
                    <a:lumMod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拟写提纲</a:t>
            </a:r>
            <a:endParaRPr lang="en-US" altLang="zh-CN" sz="2600" b="1" dirty="0">
              <a:solidFill>
                <a:prstClr val="white">
                  <a:lumMod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400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圆角矩形 4">
            <a:hlinkClick r:id="rId2" action="ppaction://hlinksldjump"/>
          </p:cNvPr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0000CC"/>
                </a:solidFill>
                <a:latin typeface="黑体" pitchFamily="49" charset="-122"/>
                <a:ea typeface="黑体" pitchFamily="49" charset="-122"/>
              </a:rPr>
              <a:t>返回</a:t>
            </a:r>
            <a:endParaRPr lang="zh-CN" altLang="en-US" sz="1400" dirty="0">
              <a:solidFill>
                <a:srgbClr val="0000CC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988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37"/>
          <a:stretch/>
        </p:blipFill>
        <p:spPr>
          <a:xfrm>
            <a:off x="8935651" y="0"/>
            <a:ext cx="3254762" cy="209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栏目索引</a:t>
            </a:r>
          </a:p>
        </p:txBody>
      </p:sp>
      <p:sp>
        <p:nvSpPr>
          <p:cNvPr id="7" name="TextBox 6">
            <a:hlinkClick r:id="rId2" action="ppaction://hlinksldjump"/>
          </p:cNvPr>
          <p:cNvSpPr txBox="1"/>
          <p:nvPr/>
        </p:nvSpPr>
        <p:spPr>
          <a:xfrm>
            <a:off x="4078982" y="2060848"/>
            <a:ext cx="3744416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lvl="0"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审题、拟写提纲提醒</a:t>
            </a: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4078982" y="3253365"/>
            <a:ext cx="3639343" cy="553994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审题、拟写提纲练习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3646934" y="2708920"/>
            <a:ext cx="395143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3646934" y="3885352"/>
            <a:ext cx="3951439" cy="0"/>
          </a:xfrm>
          <a:prstGeom prst="lin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913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4173"/>
            <a:ext cx="12190414" cy="5513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7"/>
          <p:cNvSpPr txBox="1"/>
          <p:nvPr/>
        </p:nvSpPr>
        <p:spPr>
          <a:xfrm>
            <a:off x="0" y="48915"/>
            <a:ext cx="1219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2400" b="1" kern="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审题、拟写提纲提醒</a:t>
            </a:r>
          </a:p>
        </p:txBody>
      </p:sp>
      <p:sp>
        <p:nvSpPr>
          <p:cNvPr id="7" name="矩形 6"/>
          <p:cNvSpPr/>
          <p:nvPr/>
        </p:nvSpPr>
        <p:spPr>
          <a:xfrm>
            <a:off x="233983" y="825881"/>
            <a:ext cx="1163744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一、审题提醒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作文审题包括两方面内容，一是审材料，二是审要求。无论审哪部分内容，都要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逐字逐句地审题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，不能有任何疏忽、遗漏。必须养成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逐字逐句地审题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的良好习惯。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审材料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粗略浏览材料，看材料属哪种类型：是单则还是多则，是文字型还是图画型，是叙事型还是道理型。要做到心中有数。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3" y="825881"/>
            <a:ext cx="11637441" cy="4547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审读材料，必须整体把握材料，看其中心意思是什么，在这个前提下再进行以下操作：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抓住关键词句。关键词句常常有暗示材料中心的作用。出现频率高的词语即为关键词。关键句常常是命题者或材料中的人物的评价性语句。抓住了材料中的关键词，千万不能以此为中心去写，因为这种脱离材料含意的写法很容易写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话题作文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。为此，必须理解透彻这个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关键词的内涵和外延，方可写作。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8286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3" y="825881"/>
            <a:ext cx="11637441" cy="4547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厘清对象，辨清关系。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厘清对象。新材料作文中故事涉及的对象不止一个，有的涉及两个或两个以上的对象，每个对象都至少可以提炼出一个写作角度。因此，要学会厘清对象。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辨清关系。新材料作文中故事涉及几个对象，这些对象绝大部分存在着一定的内在关联，审题立意时，一定要辨清它们之间的关系。只要能抓住材料中不同对象之间的关系、联系，根本不必要担心跑题、偏题的问题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554666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3" y="393833"/>
            <a:ext cx="1163744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由果溯因。任何事物的产生、变化和发展，都有其内在或外在的原因。因此，阅读分析材料的因果联系，从原因角度切入立意，是较为普遍且行之有效的方法。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抓住情感倾向。有的材料在叙述、说明或评论某个事物时，明显地流露出作者的情感倾向，可以从这个情感倾向入手来审题立意。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3983" y="3633458"/>
            <a:ext cx="11637441" cy="2603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审要求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审读写作要求时要特别细致：看清对材料提出了哪些具体要求，分辨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不得脱离材料的内容及含意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综合上述材料的内容及含意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的区别，尤其是任务驱动型作文的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任务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要求特别具体，一定明白具体的写作任务。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165145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3" y="1332632"/>
            <a:ext cx="11637441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阅读下面的高考作文题，看看它在材料上有何特点，具体要求是什么。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1.(2015·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浙江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阅读下面的文字，根据要求作文。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古人说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言为心声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文如其人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。性情褊急则为文局促，品性澄淡则下笔悠远。这意味着作品的格调趣味与作者人品应该是一致的。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12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金代元好问《论诗绝句》却认为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心画心声总失真，文章宁复见为人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。艺术家笔下的高雅不能证明其为人的脱俗。这意味着作品的格调趣味与作者人品有可能是背离的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550" y="548680"/>
            <a:ext cx="280831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600" b="1" dirty="0">
                <a:solidFill>
                  <a:srgbClr val="0066FF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审题小练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190550" y="1080364"/>
            <a:ext cx="1746244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142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83" y="825881"/>
            <a:ext cx="11637441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对此你有什么看法？写一篇文章阐明你的观点。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latin typeface="华文细黑"/>
                <a:ea typeface="华文细黑"/>
                <a:cs typeface="Times New Roman"/>
              </a:rPr>
              <a:t>注意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①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题目自拟，观点自定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②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明确文体，不得写成诗歌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③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不得少于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字。</a:t>
            </a:r>
            <a:r>
              <a:rPr lang="en-US" altLang="zh-CN" sz="2800" kern="100" dirty="0">
                <a:latin typeface="Times New Roman"/>
                <a:ea typeface="华文细黑"/>
                <a:cs typeface="Times New Roman"/>
              </a:rPr>
              <a:t>④</a:t>
            </a:r>
            <a:r>
              <a:rPr lang="en-US" altLang="zh-CN" sz="2800" kern="100" dirty="0" err="1">
                <a:latin typeface="华文细黑"/>
                <a:ea typeface="华文细黑"/>
                <a:cs typeface="Times New Roman"/>
              </a:rPr>
              <a:t>不得抄袭、套作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。</a:t>
            </a:r>
            <a:endParaRPr lang="en-US" altLang="zh-CN" sz="2800" kern="100" dirty="0">
              <a:latin typeface="Times New Roman"/>
              <a:ea typeface="华文细黑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答：</a:t>
            </a:r>
            <a:r>
              <a:rPr lang="en-US" altLang="zh-CN" sz="2800" kern="100" dirty="0" smtClean="0">
                <a:latin typeface="Times New Roman"/>
                <a:ea typeface="华文细黑"/>
              </a:rPr>
              <a:t>____________________________________________________________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233983" y="3501008"/>
            <a:ext cx="198002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略。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1398413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572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1766</TotalTime>
  <Words>2050</Words>
  <Application>Microsoft Office PowerPoint</Application>
  <PresentationFormat>自定义</PresentationFormat>
  <Paragraphs>90</Paragraphs>
  <Slides>25</Slides>
  <Notes>0</Notes>
  <HiddenSlides>7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456</cp:revision>
  <dcterms:created xsi:type="dcterms:W3CDTF">2016-03-28T08:27:22Z</dcterms:created>
  <dcterms:modified xsi:type="dcterms:W3CDTF">2016-11-22T06:04:14Z</dcterms:modified>
</cp:coreProperties>
</file>