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sldIdLst>
    <p:sldId id="259" r:id="rId2"/>
    <p:sldId id="322" r:id="rId3"/>
    <p:sldId id="298" r:id="rId4"/>
    <p:sldId id="299" r:id="rId5"/>
    <p:sldId id="260" r:id="rId6"/>
    <p:sldId id="328" r:id="rId7"/>
    <p:sldId id="329" r:id="rId8"/>
    <p:sldId id="330" r:id="rId9"/>
    <p:sldId id="331" r:id="rId10"/>
    <p:sldId id="332" r:id="rId11"/>
    <p:sldId id="333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3621" autoAdjust="0"/>
  </p:normalViewPr>
  <p:slideViewPr>
    <p:cSldViewPr snapToGrid="0" showGuides="1">
      <p:cViewPr varScale="1">
        <p:scale>
          <a:sx n="77" d="100"/>
          <a:sy n="77" d="100"/>
        </p:scale>
        <p:origin x="965" y="62"/>
      </p:cViewPr>
      <p:guideLst>
        <p:guide orient="horz" pos="2161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87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2023/7/19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1.xml" /><Relationship Id="rId4" Type="http://schemas.openxmlformats.org/officeDocument/2006/relationships/tags" Target="../tags/tag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7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2.xml" /><Relationship Id="rId4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8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5.xml" /><Relationship Id="rId4" Type="http://schemas.openxmlformats.org/officeDocument/2006/relationships/tags" Target="../tags/tag6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矩形 12290" title=""/>
          <p:cNvSpPr>
            <a:spLocks noGrp="1" noChangeAspect="1"/>
          </p:cNvSpPr>
          <p:nvPr/>
        </p:nvSpPr>
        <p:spPr>
          <a:xfrm>
            <a:off x="432435" y="1089025"/>
            <a:ext cx="11469370" cy="5228590"/>
          </a:xfrm>
          <a:prstGeom prst="rect">
            <a:avLst/>
          </a:prstGeom>
          <a:blipFill rotWithShape="1">
            <a:blip r:embed="rId2"/>
            <a:stretch>
              <a:fillRect r="-9"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 title=""/>
          <p:cNvSpPr txBox="1"/>
          <p:nvPr/>
        </p:nvSpPr>
        <p:spPr>
          <a:xfrm>
            <a:off x="260350" y="107950"/>
            <a:ext cx="526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chemeClr val="dk1"/>
                </a:solidFill>
                <a:sym typeface="+mn-ea"/>
              </a:rPr>
              <a:t>高考议论文系列指导之</a:t>
            </a:r>
          </a:p>
        </p:txBody>
      </p:sp>
      <p:sp>
        <p:nvSpPr>
          <p:cNvPr id="3" name="矩形 2" title=""/>
          <p:cNvSpPr/>
          <p:nvPr/>
        </p:nvSpPr>
        <p:spPr>
          <a:xfrm>
            <a:off x="2804160" y="2139950"/>
            <a:ext cx="6583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妙语善拟竹枝词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4338955" y="3742055"/>
            <a:ext cx="67132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 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议论文开头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写作指导</a:t>
            </a:r>
          </a:p>
        </p:txBody>
      </p:sp>
    </p:spTree>
  </p:cSld>
  <p:clrMapOvr>
    <a:masterClrMapping/>
  </p:clrMapOvr>
  <p:transition spd="slow">
    <p:wedg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常用开头方法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94340" y="5024120"/>
            <a:ext cx="1384935" cy="1756410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27000" y="951865"/>
            <a:ext cx="11851005" cy="53968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5.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借助修辞手法——投石问路</a:t>
            </a:r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国画中的写意山水，常有不同的留白。和田玉里虽有微瑕，终不掩其剔透温润。白玉尚有瑕疵，人生难免缺憾，不囿于缺憾，或可为珪璋。（《白玉不毁，可为珪璋》）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endParaRPr lang="zh-CN" altLang="en-US" sz="36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②人生就像是一个终会稀落的渡口，每个人都是过客。既然缺憾无法避免，不妨借缺憾落笔，书写惊鸿人生。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《借缺憾落笔，书惊鸿人生》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180" y="1164590"/>
            <a:ext cx="11851005" cy="42462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引一种现象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讲一个故事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炫一些文艺</a:t>
            </a:r>
          </a:p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显一点哲理</a:t>
            </a:r>
          </a:p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留一线反思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8518525" y="2334260"/>
            <a:ext cx="15544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sym typeface="+mn-ea"/>
              </a:rPr>
              <a:t>由头</a:t>
            </a:r>
          </a:p>
        </p:txBody>
      </p:sp>
      <p:sp>
        <p:nvSpPr>
          <p:cNvPr id="6" name="文本框 5" title=""/>
          <p:cNvSpPr txBox="1"/>
          <p:nvPr/>
        </p:nvSpPr>
        <p:spPr>
          <a:xfrm>
            <a:off x="6114415" y="1518285"/>
            <a:ext cx="1198880" cy="31692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sym typeface="+mn-ea"/>
              </a:rPr>
              <a:t>现象</a:t>
            </a:r>
            <a:br>
              <a:rPr lang="zh-CN" altLang="en-US" sz="4000" b="1">
                <a:solidFill>
                  <a:schemeClr val="tx1"/>
                </a:solidFill>
                <a:sym typeface="+mn-ea"/>
              </a:rPr>
            </a:br>
            <a:r>
              <a:rPr lang="zh-CN" altLang="en-US" sz="4000" b="1">
                <a:solidFill>
                  <a:schemeClr val="tx1"/>
                </a:solidFill>
                <a:sym typeface="+mn-ea"/>
              </a:rPr>
              <a:t>故事</a:t>
            </a:r>
            <a:br>
              <a:rPr lang="zh-CN" altLang="en-US" sz="4000" b="1">
                <a:solidFill>
                  <a:schemeClr val="tx1"/>
                </a:solidFill>
                <a:sym typeface="+mn-ea"/>
              </a:rPr>
            </a:br>
            <a:r>
              <a:rPr lang="zh-CN" altLang="en-US" sz="4000" b="1">
                <a:solidFill>
                  <a:schemeClr val="tx1"/>
                </a:solidFill>
                <a:sym typeface="+mn-ea"/>
              </a:rPr>
              <a:t>文艺</a:t>
            </a:r>
          </a:p>
          <a:p>
            <a:r>
              <a:rPr lang="zh-CN" altLang="en-US" sz="4000" b="1">
                <a:solidFill>
                  <a:schemeClr val="tx1"/>
                </a:solidFill>
              </a:rPr>
              <a:t>哲理</a:t>
            </a:r>
          </a:p>
          <a:p>
            <a:r>
              <a:rPr lang="zh-CN" altLang="en-US" sz="4000" b="1">
                <a:solidFill>
                  <a:schemeClr val="tx1"/>
                </a:solidFill>
              </a:rPr>
              <a:t>反思</a:t>
            </a:r>
          </a:p>
        </p:txBody>
      </p:sp>
      <p:sp>
        <p:nvSpPr>
          <p:cNvPr id="7" name="右箭头 6" title=""/>
          <p:cNvSpPr/>
          <p:nvPr/>
        </p:nvSpPr>
        <p:spPr>
          <a:xfrm>
            <a:off x="4933950" y="2626995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 title=""/>
          <p:cNvSpPr/>
          <p:nvPr/>
        </p:nvSpPr>
        <p:spPr>
          <a:xfrm>
            <a:off x="7510145" y="266446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/>
        </p:nvSpPr>
        <p:spPr>
          <a:xfrm>
            <a:off x="233680" y="5270500"/>
            <a:ext cx="6329680" cy="2122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400" b="1">
                <a:solidFill>
                  <a:srgbClr val="FF0000"/>
                </a:solidFill>
                <a:sym typeface="+mn-ea"/>
              </a:rPr>
              <a:t>精致开头，惊艳亮相</a:t>
            </a:r>
            <a:r>
              <a:rPr lang="en-US" altLang="zh-CN" sz="4400" b="1">
                <a:solidFill>
                  <a:srgbClr val="FF0000"/>
                </a:solidFill>
                <a:sym typeface="+mn-ea"/>
              </a:rPr>
              <a:t>……</a:t>
            </a:r>
            <a:br>
              <a:rPr lang="en-US" altLang="zh-CN" sz="4400" b="1">
                <a:solidFill>
                  <a:srgbClr val="FF0000"/>
                </a:solidFill>
                <a:sym typeface="+mn-ea"/>
              </a:rPr>
            </a:br>
            <a:br>
              <a:rPr lang="en-US" altLang="zh-CN" sz="4400" b="1">
                <a:solidFill>
                  <a:srgbClr val="FF0000"/>
                </a:solidFill>
                <a:sym typeface="+mn-ea"/>
              </a:rPr>
            </a:br>
            <a:endParaRPr lang="en-US" altLang="zh-CN" sz="4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180" y="1164590"/>
            <a:ext cx="11851005" cy="5292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引一种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现象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温度不同，水呈三态。固态可塑形，液态可润物，气态可成云。环境虽有变，志不改其洁。物尚如此，人该何如？</a:t>
            </a:r>
            <a:r>
              <a:rPr lang="zh-CN" altLang="en-US" sz="4000" b="1" u="sng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（《多变人生，不变初心》）</a:t>
            </a:r>
            <a:endParaRPr lang="zh-CN" altLang="en-US" sz="40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新开业的商铺，多要靠各类宣传造势和营销手段来招揽顾客。生意兴隆之道，还是以质量取胜，以服务持恒。可见，虚张声势终究不如货真价实，外表绚烂不如内里精彩。</a:t>
            </a:r>
            <a:r>
              <a:rPr lang="zh-CN" altLang="en-US" sz="4000" b="1" u="sng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（《外炫彩何若内精彩》）</a:t>
            </a:r>
            <a:endParaRPr lang="zh-CN" altLang="en-US" sz="40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42725" y="100330"/>
            <a:ext cx="682625" cy="866775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自然、社会、生活现象等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70335" y="5699125"/>
            <a:ext cx="827405" cy="105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7553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635" y="949960"/>
            <a:ext cx="11851005" cy="560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讲一个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春秋晋国权臣赵简子，为表仁慈之心，让百姓替他捉斑鸠鸟送至府中，好在年初一放生。于是，每年地方的百姓便纷纷拥进府第，来进献斑鸠，何其荒唐!</a:t>
            </a:r>
          </a:p>
          <a:p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了放生，反被打死的斑鸠无数。此举“名”为行善，“实”为行恶。这种只讲形式，不讲效果的做法，正是一种沽名钓誉、假仁假义的伪善行为。由此可见，只顾“名”而不注重实际的形式主义，其害何其深也!</a:t>
            </a:r>
          </a:p>
          <a:p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</a:t>
            </a:r>
            <a:r>
              <a:rPr lang="zh-CN" altLang="en-US" sz="3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(《沽“名”不可，求“实”乃真》)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V="1">
            <a:off x="11278870" y="181610"/>
            <a:ext cx="643255" cy="81661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5817870" y="10617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现实、历史、神话故事等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90745" y="1176655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758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71120" y="1061720"/>
            <a:ext cx="11851005" cy="4326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讲一个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故事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1"/>
                </a:solidFill>
                <a:effectLst/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张良多次为圯上老人捡回鞋履之时，并不知道老人会授之神奇兵书。而其能忍之为、善恤之心是他终能成就大业的基础。所谓可造之才，并非有多好的资质禀赋，并非有多高的门第等级，而是能守住自己心灵深处契约，并用一生来实践它、捍卫它。</a:t>
            </a:r>
            <a:r>
              <a:rPr lang="zh-CN" altLang="en-US" sz="3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(《能忍善恤，守住心灵的契约》) </a:t>
            </a:r>
            <a:r>
              <a:rPr lang="en-US" altLang="zh-CN" sz="3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V="1">
            <a:off x="10552430" y="4948555"/>
            <a:ext cx="1426210" cy="18110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5817870" y="10617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现实、历史、神话故事等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90745" y="1176655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362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84455" y="1011555"/>
            <a:ext cx="12022455" cy="5200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4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炫一些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文艺</a:t>
            </a:r>
            <a:endParaRPr lang="zh-CN" altLang="en-US" sz="48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当他把远方城市四通八达的街道比作无限的琴键时，我知道他到死也不会下船了。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电影《海上钢琴师》这句台词让无数人泪目。主角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1900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这位无师自通的顶级钢琴家，原来只是一个不知道身份的海上弃婴。而他在自己的音乐世界里成长、突围、精进，眼里没有名利，心里没有俗欲，却演绎了不一样的人生精彩：执一事、精一艺、终一生。</a:t>
            </a: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</a:t>
            </a:r>
            <a:r>
              <a:rPr lang="zh-CN" altLang="en-US" sz="3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（《精于技，终于艺》）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影视、文学、书画艺术等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1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000" y="1164590"/>
            <a:ext cx="12022455" cy="46158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炫一些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文艺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36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格里高尔一早醒来，发现自己变成了一只异形甲虫。而这种异变的痛苦，远远比不过家人冷血、同事冷酷、带来的痛苦。卡夫卡的《变形记》精彩地刻画出社会功利的变形人世心灵的扭曲。诚然，作为社会的人，如果眼里只有利，心里没有爱，迟早都会异化成怪物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（《真能克难，爱可改形》）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影视、文学、书画艺术等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02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37090" y="0"/>
            <a:ext cx="4170680" cy="529082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70180" y="12192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000" y="1164590"/>
            <a:ext cx="12022455" cy="39998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炫一些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文艺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36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留着胡须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、戴着眼镜的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成年人躺在襁褓中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悠闲地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环视周围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华君武先生的漫画《永不走路，永不摔跤，用处襁褓》，以方寸之地，蕴藏大智，巧妙地用漫画的魅力，批驳那些畏首畏尾，踟蹰不前的人。</a:t>
            </a:r>
          </a:p>
          <a:p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（《生而为人，坎坷何惧？》）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影视、文学、书画艺术等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84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37090" y="0"/>
            <a:ext cx="4170680" cy="529082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70180" y="12192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000" y="1164590"/>
            <a:ext cx="12022455" cy="52311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显一点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哲理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草在结它的种子，风在摇它的叶子，征途中的人，也该挑起自己的担子。</a:t>
            </a:r>
            <a:r>
              <a:rPr lang="zh-CN" altLang="en-US" sz="4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40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《担子，让征途更稳》）</a:t>
            </a:r>
            <a:endParaRPr lang="en-US" altLang="zh-CN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古希腊有名的双面神，最终被遗弃在废里。哲学家拾起来摇摇头：你一面记住历史，一面预测未来，唯独忘记了把握现在，这就是为什么现在灰头灰脸的原因。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《未来未来，现在已在》）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生活、政治、艺术等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61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37090" y="0"/>
            <a:ext cx="4170680" cy="529082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70180" y="12192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创新开头方法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69545" y="1103630"/>
            <a:ext cx="12022455" cy="54159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</a:t>
            </a:r>
            <a:r>
              <a:rPr lang="zh-CN" altLang="en-US" sz="54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留一线</a:t>
            </a:r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反思</a:t>
            </a:r>
            <a:endParaRPr lang="zh-CN" altLang="en-US" sz="54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北京卫视《全景对话》播出的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科学与文学的对话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，由国学大师范增主持，中国两位诺奖得主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杨振宁、莫言跨学科对话。杨振宁一句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你跟我走了不同的路，我是教授的儿子，你是农民的儿子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却都走上了斯德哥尔摩的领奖台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故意发难，莫言用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我们都是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中国人的儿子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巧妙拆招。他那种宠辱不惊的镇定，在其获奖后的作品《晚熟的人》的十二个篇短里，将漫长的人生诠释的精彩异常：格局高低，关乎情怀。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《情怀大小决定格局高低》）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878830" y="1249045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名人语录、轶事等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4650105" y="133858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2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916940" y="1263015"/>
            <a:ext cx="10142855" cy="50977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/>
              <a:t> </a:t>
            </a:r>
          </a:p>
          <a:p>
            <a:pPr>
              <a:lnSpc>
                <a:spcPct val="80000"/>
              </a:lnSpc>
            </a:pPr>
            <a:r>
              <a:rPr lang="en-US" altLang="zh-CN" sz="4400"/>
              <a:t> </a:t>
            </a:r>
            <a:r>
              <a:rPr lang="en-US" altLang="zh-CN" sz="4400" b="1"/>
              <a:t> </a:t>
            </a:r>
            <a:r>
              <a:rPr lang="zh-CN" altLang="en-US" sz="4400" b="1"/>
              <a:t>好文章当有</a:t>
            </a:r>
            <a:r>
              <a:rPr lang="zh-CN" altLang="en-US" sz="4400" b="1">
                <a:solidFill>
                  <a:srgbClr val="FF0000"/>
                </a:solidFill>
              </a:rPr>
              <a:t>凤头</a:t>
            </a:r>
            <a:endParaRPr lang="zh-CN" altLang="en-US" sz="4400"/>
          </a:p>
          <a:p>
            <a:pPr>
              <a:lnSpc>
                <a:spcPct val="80000"/>
              </a:lnSpc>
            </a:pPr>
            <a:endParaRPr lang="zh-CN" altLang="en-US" sz="4400"/>
          </a:p>
          <a:p>
            <a:pPr>
              <a:lnSpc>
                <a:spcPct val="80000"/>
              </a:lnSpc>
            </a:pPr>
            <a:r>
              <a:rPr lang="zh-CN" altLang="en-US" sz="4400"/>
              <a:t> </a:t>
            </a:r>
            <a:r>
              <a:rPr lang="en-US" altLang="zh-CN" sz="4400"/>
              <a:t>                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元·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乔梦符</a:t>
            </a:r>
          </a:p>
          <a:p>
            <a:pPr>
              <a:lnSpc>
                <a:spcPct val="80000"/>
              </a:lnSpc>
            </a:pPr>
            <a:endParaRPr lang="zh-CN" altLang="en-US" sz="4400"/>
          </a:p>
          <a:p>
            <a:pPr>
              <a:lnSpc>
                <a:spcPct val="80000"/>
              </a:lnSpc>
            </a:pPr>
            <a:r>
              <a:rPr lang="en-US" altLang="zh-CN" sz="4400">
                <a:sym typeface="+mn-ea"/>
              </a:rPr>
              <a:t> </a:t>
            </a:r>
            <a:r>
              <a:rPr lang="en-US" altLang="zh-CN" sz="4400" b="1">
                <a:sym typeface="+mn-ea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起句</a:t>
            </a:r>
            <a:r>
              <a:rPr lang="zh-CN" altLang="en-US" sz="4400" b="1">
                <a:sym typeface="+mn-ea"/>
              </a:rPr>
              <a:t>当如爆竹，骤响易彻</a:t>
            </a:r>
            <a:endParaRPr lang="zh-CN" altLang="en-US" sz="4400">
              <a:sym typeface="+mn-ea"/>
            </a:endParaRPr>
          </a:p>
          <a:p>
            <a:pPr>
              <a:lnSpc>
                <a:spcPct val="80000"/>
              </a:lnSpc>
            </a:pPr>
            <a:endParaRPr lang="en-US" altLang="zh-CN" sz="4400"/>
          </a:p>
          <a:p>
            <a:pPr algn="l">
              <a:lnSpc>
                <a:spcPct val="80000"/>
              </a:lnSpc>
              <a:buClrTx/>
              <a:buSzTx/>
              <a:buFontTx/>
            </a:pPr>
            <a:r>
              <a:rPr lang="en-US" altLang="zh-CN" sz="4400"/>
              <a:t>                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——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明·谢榛</a:t>
            </a:r>
            <a:endParaRPr lang="en-US" alt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400"/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0" y="2933700"/>
            <a:ext cx="3390900" cy="3924300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9876790" y="1550670"/>
            <a:ext cx="838835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先声夺人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实战训练</a:t>
            </a:r>
            <a:r>
              <a:rPr lang="en-US" altLang="zh-CN">
                <a:solidFill>
                  <a:srgbClr val="FF0000"/>
                </a:solidFill>
              </a:rPr>
              <a:t>               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000" y="964565"/>
            <a:ext cx="11808460" cy="5704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sz="3200" b="1">
                <a:latin typeface="微软雅黑" panose="020b0503020204020204" charset="-122"/>
                <a:ea typeface="微软雅黑"/>
                <a:cs typeface="楷体" panose="02010609060101010101" charset="-122"/>
                <a:sym typeface="+mn-ea"/>
              </a:rPr>
              <a:t>作文训练：</a:t>
            </a:r>
            <a:endParaRPr sz="3200" b="1">
              <a:latin typeface="微软雅黑" panose="020b0503020204020204" charset="-122"/>
              <a:ea typeface="微软雅黑"/>
              <a:cs typeface="楷体" panose="02010609060101010101" charset="-122"/>
              <a:sym typeface="+mn-ea"/>
            </a:endParaRPr>
          </a:p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费孝通在《乡土中国》中曾说，城里人可以用土气来藐视乡下人，而“土”却是“乡下人”的命根。出门在外，如果水土不服，可以把红纸包裹着的东西煮一点汤吃——这就是一包灶上的泥土。</a:t>
            </a:r>
          </a:p>
          <a:p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  </a:t>
            </a:r>
          </a:p>
          <a:p>
            <a:pPr>
              <a:lnSpc>
                <a:spcPct val="9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对此你有怎样的认识？请写一篇文章，谈谈你的思考。</a:t>
            </a:r>
          </a:p>
          <a:p>
            <a:pPr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要求：</a:t>
            </a:r>
          </a:p>
          <a:p>
            <a:pPr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写出立意；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自拟题目；</a:t>
            </a:r>
          </a:p>
          <a:p>
            <a:pPr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（2）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写一个开头。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42395" y="100330"/>
            <a:ext cx="753110" cy="955675"/>
          </a:xfrm>
          <a:prstGeom prst="rect">
            <a:avLst/>
          </a:prstGeom>
        </p:spPr>
      </p:pic>
      <p:sp>
        <p:nvSpPr>
          <p:cNvPr id="7" name="右箭头 6" title=""/>
          <p:cNvSpPr/>
          <p:nvPr/>
        </p:nvSpPr>
        <p:spPr>
          <a:xfrm>
            <a:off x="3158490" y="24511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title=""/>
          <p:cNvSpPr txBox="1"/>
          <p:nvPr/>
        </p:nvSpPr>
        <p:spPr>
          <a:xfrm>
            <a:off x="4898390" y="161290"/>
            <a:ext cx="364236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314FB"/>
                </a:solidFill>
                <a:latin typeface="微软雅黑" panose="020b0503020204020204" charset="-122"/>
                <a:ea typeface="微软雅黑"/>
              </a:rPr>
              <a:t>立意、拟题、开头</a:t>
            </a:r>
          </a:p>
        </p:txBody>
      </p:sp>
    </p:spTree>
    <p:extLst>
      <p:ext uri="{BB962C8B-B14F-4D97-AF65-F5344CB8AC3E}">
        <p14:creationId xmlns:p14="http://schemas.microsoft.com/office/powerpoint/2010/main" val="1109241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实战训练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815" y="1457960"/>
            <a:ext cx="11851005" cy="4523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抓关键词分析：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土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却是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乡下人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的命根，这句话代表了费孝通的观点，也是出题者的看法，他们并不藐视“土”，藐视“乡下人”。这里的“土”当然不仅仅是材料中说的“灶上的泥土”，它象征着</a:t>
            </a:r>
            <a:r>
              <a:rPr sz="3200" b="1">
                <a:solidFill>
                  <a:srgbClr val="0314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“乡下人”的饮食习惯、生活方式、行为习惯、思想观念等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方方面面；而</a:t>
            </a:r>
            <a:r>
              <a:rPr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“乡下人”其实正是众多平凡普通的“老百姓”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3200" b="1">
                <a:highlight>
                  <a:srgbClr val="FF00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对于普通百姓来说，“土”是他们赖以生存的根基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那么对于一个国家、一个民族来说，什么是他们的“命根子”呢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？当然是我们的</a:t>
            </a:r>
            <a:r>
              <a:rPr sz="3200" b="1"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传统文化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</a:t>
            </a: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可以也必须由此深入、升华情感，从而将内容和思想提升到一个高度。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42395" y="100330"/>
            <a:ext cx="753110" cy="955675"/>
          </a:xfrm>
          <a:prstGeom prst="rect">
            <a:avLst/>
          </a:prstGeom>
        </p:spPr>
      </p:pic>
      <p:sp>
        <p:nvSpPr>
          <p:cNvPr id="7" name="右箭头 6" title=""/>
          <p:cNvSpPr/>
          <p:nvPr/>
        </p:nvSpPr>
        <p:spPr>
          <a:xfrm>
            <a:off x="2621280" y="24511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title=""/>
          <p:cNvSpPr txBox="1"/>
          <p:nvPr/>
        </p:nvSpPr>
        <p:spPr>
          <a:xfrm>
            <a:off x="4231640" y="161290"/>
            <a:ext cx="364236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立意</a:t>
            </a:r>
            <a:r>
              <a:rPr lang="zh-CN" altLang="en-US" sz="3200" b="1">
                <a:solidFill>
                  <a:srgbClr val="0314FB"/>
                </a:solidFill>
                <a:latin typeface="微软雅黑" panose="020b0503020204020204" charset="-122"/>
                <a:ea typeface="微软雅黑"/>
              </a:rPr>
              <a:t>、拟题、开头</a:t>
            </a:r>
          </a:p>
        </p:txBody>
      </p:sp>
    </p:spTree>
    <p:extLst>
      <p:ext uri="{BB962C8B-B14F-4D97-AF65-F5344CB8AC3E}">
        <p14:creationId xmlns:p14="http://schemas.microsoft.com/office/powerpoint/2010/main" val="39882742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实战训练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27635" y="1320165"/>
            <a:ext cx="11851005" cy="34150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 维护好“根”，才能枝繁叶茂；</a:t>
            </a:r>
          </a:p>
          <a:p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 </a:t>
            </a:r>
            <a:r>
              <a:rPr lang="zh-CN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记住</a:t>
            </a:r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血脉里的文化；</a:t>
            </a:r>
          </a:p>
          <a:p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 让文化之“土”</a:t>
            </a:r>
            <a:r>
              <a:rPr lang="zh-CN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滋养精神命脉；</a:t>
            </a:r>
          </a:p>
          <a:p>
            <a:r>
              <a:rPr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 忘本无异于断“根”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42395" y="100330"/>
            <a:ext cx="753110" cy="955675"/>
          </a:xfrm>
          <a:prstGeom prst="rect">
            <a:avLst/>
          </a:prstGeom>
        </p:spPr>
      </p:pic>
      <p:sp>
        <p:nvSpPr>
          <p:cNvPr id="7" name="右箭头 6" title=""/>
          <p:cNvSpPr/>
          <p:nvPr/>
        </p:nvSpPr>
        <p:spPr>
          <a:xfrm>
            <a:off x="2905125" y="24511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 title=""/>
          <p:cNvSpPr txBox="1"/>
          <p:nvPr/>
        </p:nvSpPr>
        <p:spPr>
          <a:xfrm>
            <a:off x="4231640" y="161290"/>
            <a:ext cx="3642360" cy="58356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314FB"/>
                </a:solidFill>
                <a:latin typeface="微软雅黑" panose="020b0503020204020204" charset="-122"/>
                <a:ea typeface="微软雅黑"/>
              </a:rPr>
              <a:t>立意、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拟题</a:t>
            </a:r>
            <a:r>
              <a:rPr lang="zh-CN" altLang="en-US" sz="3200" b="1">
                <a:solidFill>
                  <a:srgbClr val="0314FB"/>
                </a:solidFill>
                <a:latin typeface="微软雅黑" panose="020b0503020204020204" charset="-122"/>
                <a:ea typeface="微软雅黑"/>
              </a:rPr>
              <a:t>、开头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756900" y="125476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96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文章开头写作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815" y="1164590"/>
            <a:ext cx="1185100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就地取材，直接开头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9073515" y="13030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常规开头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6972935" y="141732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 title=""/>
          <p:cNvSpPr txBox="1"/>
          <p:nvPr/>
        </p:nvSpPr>
        <p:spPr>
          <a:xfrm>
            <a:off x="223520" y="2444750"/>
            <a:ext cx="11744325" cy="3784600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费孝通在《乡土中国》中曾说，城里人可以用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土气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来藐视乡下人，但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恰恰是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乡下人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的命根。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不知何时成了贬义词，在中国文化中，传说中我们都是由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造出来的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，那么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土气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便也并不当可笑，土应该是中国文化的重要组成。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en-US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586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文章开头写作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815" y="1164590"/>
            <a:ext cx="1185100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化用活引，借助修辞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9073515" y="13030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常规开头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6972935" y="141732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 title=""/>
          <p:cNvSpPr txBox="1"/>
          <p:nvPr/>
        </p:nvSpPr>
        <p:spPr>
          <a:xfrm>
            <a:off x="180975" y="2698750"/>
            <a:ext cx="11744325" cy="255333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少小离家老大回，乡音无改鬓毛衰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。人无论何处漂泊，刻在骨子里的文化基因，如同打在身体上的烙印。费孝通《乡土中国》里的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，何尝不是中国人血脉里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文化气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4208574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文章开头写作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815" y="1164590"/>
            <a:ext cx="1185100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讲个故事，巧取其譬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9073515" y="13030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创新开头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6972935" y="141732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 title=""/>
          <p:cNvSpPr txBox="1"/>
          <p:nvPr/>
        </p:nvSpPr>
        <p:spPr>
          <a:xfrm>
            <a:off x="223520" y="2444750"/>
            <a:ext cx="11744325" cy="316928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第一个投资中国的西方企业家哈默，来中国接受邓小平接见的时候，赠送的见面礼，就是陈逸飞的油画《故乡的回忆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双桥》。两位古稀老人，都深深地把印刻在血脉里的乡土情结，当成了文化交流的桥梁。</a:t>
            </a:r>
          </a:p>
        </p:txBody>
      </p:sp>
    </p:spTree>
    <p:extLst>
      <p:ext uri="{BB962C8B-B14F-4D97-AF65-F5344CB8AC3E}">
        <p14:creationId xmlns:p14="http://schemas.microsoft.com/office/powerpoint/2010/main" val="71671936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文章开头写作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170815" y="1164590"/>
            <a:ext cx="1185100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引入作品，来点文艺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50505" y="1164590"/>
            <a:ext cx="4170680" cy="529082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9073515" y="1303020"/>
            <a:ext cx="53397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创新开头</a:t>
            </a:r>
            <a:endParaRPr lang="en-US" altLang="zh-CN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右箭头 6" title=""/>
          <p:cNvSpPr/>
          <p:nvPr/>
        </p:nvSpPr>
        <p:spPr>
          <a:xfrm>
            <a:off x="6972935" y="1417320"/>
            <a:ext cx="811530" cy="4159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 title=""/>
          <p:cNvSpPr txBox="1"/>
          <p:nvPr/>
        </p:nvSpPr>
        <p:spPr>
          <a:xfrm>
            <a:off x="223520" y="2444750"/>
            <a:ext cx="11744325" cy="316928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电影《阿甘正传》成为荧屏经典，不仅在于其塑造的励志的阿甘形象，也在于影片传达出的一种文化思想：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橄榄球巨星、越战英雄、乒乓球外交使者、亿万富翁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这些都是荣耀后续的身份，真正印刻在骨子里文化基因是：不忘本心的奔跑！</a:t>
            </a:r>
          </a:p>
        </p:txBody>
      </p:sp>
    </p:spTree>
    <p:extLst>
      <p:ext uri="{BB962C8B-B14F-4D97-AF65-F5344CB8AC3E}">
        <p14:creationId xmlns:p14="http://schemas.microsoft.com/office/powerpoint/2010/main" val="58809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矩形 12290" title=""/>
          <p:cNvSpPr>
            <a:spLocks noGrp="1" noChangeAspect="1"/>
          </p:cNvSpPr>
          <p:nvPr/>
        </p:nvSpPr>
        <p:spPr>
          <a:xfrm>
            <a:off x="0" y="0"/>
            <a:ext cx="12127865" cy="6858000"/>
          </a:xfrm>
          <a:prstGeom prst="rect">
            <a:avLst/>
          </a:prstGeom>
          <a:blipFill rotWithShape="1">
            <a:blip r:embed="rId2"/>
            <a:stretch>
              <a:fillRect r="-9"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 title=""/>
          <p:cNvSpPr txBox="1"/>
          <p:nvPr/>
        </p:nvSpPr>
        <p:spPr>
          <a:xfrm>
            <a:off x="487680" y="1303020"/>
            <a:ext cx="11318875" cy="40309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4000">
                <a:sym typeface="+mn-ea"/>
              </a:rPr>
              <a:t>      “</a:t>
            </a:r>
            <a:r>
              <a:rPr lang="zh-CN" altLang="en-US" sz="4000">
                <a:sym typeface="+mn-ea"/>
              </a:rPr>
              <a:t>场中作文，有倒骗主司入彀之法，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开卷之初，当以奇名夺目</a:t>
            </a:r>
            <a:r>
              <a:rPr lang="zh-CN" altLang="en-US" sz="4000">
                <a:sym typeface="+mn-ea"/>
              </a:rPr>
              <a:t>，使之</a:t>
            </a:r>
            <a:r>
              <a:rPr lang="zh-CN" altLang="en-US" sz="4000">
                <a:solidFill>
                  <a:schemeClr val="accent6">
                    <a:lumMod val="75000"/>
                  </a:schemeClr>
                </a:solidFill>
                <a:sym typeface="+mn-ea"/>
              </a:rPr>
              <a:t>一见而惊不放弃去</a:t>
            </a:r>
            <a:r>
              <a:rPr lang="en-US" altLang="zh-CN" sz="4000">
                <a:sym typeface="+mn-ea"/>
              </a:rPr>
              <a:t>”</a:t>
            </a:r>
            <a:r>
              <a:rPr lang="zh-CN" altLang="en-US" sz="4000">
                <a:sym typeface="+mn-ea"/>
              </a:rPr>
              <a:t>。</a:t>
            </a:r>
          </a:p>
          <a:p>
            <a:pPr>
              <a:lnSpc>
                <a:spcPct val="160000"/>
              </a:lnSpc>
            </a:pPr>
            <a:endParaRPr lang="zh-CN" altLang="en-US" sz="4000"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4000"/>
              <a:t>     ——</a:t>
            </a:r>
            <a:r>
              <a:rPr lang="zh-CN" altLang="en-US" sz="4000">
                <a:sym typeface="+mn-ea"/>
              </a:rPr>
              <a:t>清代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4000">
                <a:sym typeface="+mn-ea"/>
              </a:rPr>
              <a:t>李渔《闲情偶寄、词曲部、大收煞》</a:t>
            </a:r>
          </a:p>
        </p:txBody>
      </p:sp>
    </p:spTree>
    <p:extLst>
      <p:ext uri="{BB962C8B-B14F-4D97-AF65-F5344CB8AC3E}">
        <p14:creationId xmlns:p14="http://schemas.microsoft.com/office/powerpoint/2010/main" val="4094062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矩形 12290" title=""/>
          <p:cNvSpPr>
            <a:spLocks noGrp="1" noChangeAspect="1"/>
          </p:cNvSpPr>
          <p:nvPr/>
        </p:nvSpPr>
        <p:spPr>
          <a:xfrm>
            <a:off x="439420" y="1069975"/>
            <a:ext cx="11469370" cy="5228590"/>
          </a:xfrm>
          <a:prstGeom prst="rect">
            <a:avLst/>
          </a:prstGeom>
          <a:blipFill rotWithShape="1">
            <a:blip r:embed="rId2"/>
            <a:stretch>
              <a:fillRect r="-9"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 title=""/>
          <p:cNvSpPr txBox="1"/>
          <p:nvPr/>
        </p:nvSpPr>
        <p:spPr>
          <a:xfrm>
            <a:off x="260350" y="107950"/>
            <a:ext cx="424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凤头</a:t>
            </a:r>
            <a:r>
              <a:rPr lang="zh-CN" altLang="en-US" sz="4000" b="1">
                <a:solidFill>
                  <a:schemeClr val="dk1"/>
                </a:solidFill>
                <a:sym typeface="+mn-ea"/>
              </a:rPr>
              <a:t>赢得</a:t>
            </a:r>
            <a:r>
              <a:rPr lang="en-US" altLang="zh-CN" sz="4000" b="1">
                <a:solidFill>
                  <a:schemeClr val="accent3">
                    <a:lumMod val="75000"/>
                  </a:schemeClr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chemeClr val="accent3">
                    <a:lumMod val="75000"/>
                  </a:schemeClr>
                </a:solidFill>
                <a:sym typeface="+mn-ea"/>
              </a:rPr>
              <a:t>百媚</a:t>
            </a:r>
            <a:r>
              <a:rPr lang="en-US" altLang="zh-CN" sz="4000" b="1">
                <a:solidFill>
                  <a:schemeClr val="accent3">
                    <a:lumMod val="75000"/>
                  </a:schemeClr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chemeClr val="dk1"/>
                </a:solidFill>
                <a:sym typeface="+mn-ea"/>
              </a:rPr>
              <a:t>生</a:t>
            </a:r>
          </a:p>
        </p:txBody>
      </p:sp>
      <p:sp>
        <p:nvSpPr>
          <p:cNvPr id="3" name="矩形 2" title=""/>
          <p:cNvSpPr/>
          <p:nvPr/>
        </p:nvSpPr>
        <p:spPr>
          <a:xfrm>
            <a:off x="789305" y="4585335"/>
            <a:ext cx="10678795" cy="1198880"/>
          </a:xfrm>
          <a:prstGeom prst="rect">
            <a:avLst/>
          </a:prstGeom>
          <a:noFill/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好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开头</a:t>
            </a:r>
            <a:r>
              <a:rPr lang="zh-CN" altLang="en-US" sz="7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，好印象，好等级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723265" y="1847850"/>
            <a:ext cx="10744835" cy="2416810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/>
              <a:t>     </a:t>
            </a:r>
            <a:r>
              <a:rPr lang="zh-CN" altLang="en-US" sz="3600" b="1">
                <a:latin typeface="微软雅黑" panose="020b0503020204020204" charset="-122"/>
                <a:ea typeface="微软雅黑"/>
              </a:rPr>
              <a:t>开头，好像音乐立定调一样，全曲的音调都是它给予的，也是作者花功夫的所在。</a:t>
            </a:r>
          </a:p>
          <a:p>
            <a:pPr>
              <a:lnSpc>
                <a:spcPct val="140000"/>
              </a:lnSpc>
            </a:pPr>
            <a:r>
              <a:rPr lang="en-US" altLang="zh-CN" sz="3600"/>
              <a:t>                                                                —— </a:t>
            </a:r>
            <a:r>
              <a:rPr lang="zh-CN" altLang="en-US" sz="3600"/>
              <a:t>高尔基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3490" y="0"/>
            <a:ext cx="3390900" cy="392430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521405" y="608400"/>
            <a:ext cx="10969200" cy="705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/>
              <a:t>好的议论文开头：</a:t>
            </a:r>
            <a:r>
              <a:rPr lang="zh-CN" altLang="en-US">
                <a:solidFill>
                  <a:srgbClr val="FF0000"/>
                </a:solidFill>
              </a:rPr>
              <a:t>短、快、靓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521335" y="1780540"/>
            <a:ext cx="11104880" cy="34150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最好一两句成段，引入本；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6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迅捷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入题要快，三言两语就点明文章的基本</a:t>
            </a: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观点或议论的话题，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紧扣论题展开论述，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符合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评分标准的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“中心明确”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的细则；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靓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精彩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即传统文论中的“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凤头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”。精彩的开头，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能让阅卷者“一见钟情”。善始者，善文也。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382270" y="301625"/>
            <a:ext cx="11583670" cy="57778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br>
              <a:rPr lang="zh-CN" altLang="en-US"/>
            </a:br>
            <a:r>
              <a:rPr lang="zh-CN" altLang="en-US"/>
              <a:t>高考作文评分标准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基础等级</a:t>
            </a:r>
            <a:r>
              <a:rPr lang="en-US" altLang="zh-CN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40</a:t>
            </a:r>
            <a:r>
              <a:rPr lang="zh-CN" altLang="en-US"/>
              <a:t>分（内容</a:t>
            </a:r>
            <a:r>
              <a:rPr lang="en-US" altLang="zh-CN"/>
              <a:t>20</a:t>
            </a:r>
            <a:r>
              <a:rPr lang="zh-CN" altLang="en-US"/>
              <a:t>分</a:t>
            </a:r>
            <a:r>
              <a:rPr lang="en-US" altLang="zh-CN"/>
              <a:t>+</a:t>
            </a:r>
            <a:r>
              <a:rPr lang="zh-CN" altLang="en-US">
                <a:solidFill>
                  <a:srgbClr val="FF0000"/>
                </a:solidFill>
              </a:rPr>
              <a:t>表达</a:t>
            </a:r>
            <a:r>
              <a:rPr lang="en-US" altLang="zh-CN"/>
              <a:t>20</a:t>
            </a:r>
            <a:r>
              <a:rPr lang="zh-CN" altLang="en-US"/>
              <a:t>分）</a:t>
            </a:r>
            <a:br>
              <a:rPr lang="zh-CN" altLang="en-US"/>
            </a:br>
            <a:br>
              <a:rPr lang="zh-CN" altLang="en-US"/>
            </a:b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以题意、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内容、语言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、文体为重点，全面衡量。）</a:t>
            </a:r>
            <a:br>
              <a:rPr lang="zh-CN" altLang="en-US"/>
            </a:br>
            <a:br>
              <a:rPr lang="en-US" altLang="zh-CN"/>
            </a:br>
            <a:r>
              <a:rPr lang="zh-CN" altLang="en-US"/>
              <a:t>发展等级</a:t>
            </a:r>
            <a:r>
              <a:rPr lang="en-US" altLang="zh-CN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20</a:t>
            </a:r>
            <a:r>
              <a:rPr lang="zh-CN" altLang="en-US"/>
              <a:t>分</a:t>
            </a:r>
            <a:br>
              <a:rPr lang="zh-CN" altLang="en-US"/>
            </a:br>
            <a:br>
              <a:rPr lang="zh-CN" altLang="en-US"/>
            </a:br>
            <a:r>
              <a:rPr lang="en-US" altLang="zh-CN"/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深刻</a:t>
            </a:r>
            <a:b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丰富　　</a:t>
            </a:r>
            <a:b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有文采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b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有创意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0" y="3718560"/>
            <a:ext cx="2476500" cy="313944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208915" y="948690"/>
            <a:ext cx="11774805" cy="4965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1.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直接亮明观点</a:t>
            </a: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开门见山</a:t>
            </a:r>
          </a:p>
          <a:p>
            <a:endParaRPr lang="zh-CN" altLang="en-US" sz="3200"/>
          </a:p>
          <a:p>
            <a:r>
              <a:rPr lang="zh-CN" altLang="en-US" sz="3200" b="1">
                <a:solidFill>
                  <a:srgbClr val="00B050"/>
                </a:solidFill>
              </a:rPr>
              <a:t>正向切题：</a:t>
            </a:r>
            <a:r>
              <a:rPr lang="zh-CN" altLang="en-US" sz="3200"/>
              <a:t> </a:t>
            </a:r>
          </a:p>
          <a:p>
            <a:r>
              <a:rPr lang="zh-CN" altLang="en-US" sz="3200"/>
              <a:t> </a:t>
            </a:r>
            <a:r>
              <a:rPr lang="en-US" altLang="zh-CN" sz="3200"/>
              <a:t>      </a:t>
            </a:r>
            <a:r>
              <a:rPr lang="zh-CN" altLang="en-US" sz="3200"/>
              <a:t>开头与中心论点保持同一方向，直截了当、不蔓不枝地提出论点。</a:t>
            </a:r>
          </a:p>
          <a:p>
            <a:endParaRPr lang="zh-CN" altLang="en-US" sz="3200"/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六国破灭，非兵不利，战不善，弊在赂秦。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（《六国论》）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②力气是有限的，智慧则是无穷的。做一件事，往往光用力气不能取得成功，巧用智慧却能达到预想目的。（《智慧大于力气》）</a:t>
            </a:r>
          </a:p>
        </p:txBody>
      </p:sp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208915" y="81280"/>
            <a:ext cx="11774805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常用开头方法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23880" y="1030605"/>
            <a:ext cx="1067435" cy="1354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635" y="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常用开头方法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0" y="3718560"/>
            <a:ext cx="2476500" cy="3139440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27635" y="809625"/>
            <a:ext cx="11851005" cy="6048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2.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回旋突出观点</a:t>
            </a: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借力打力</a:t>
            </a:r>
          </a:p>
          <a:p>
            <a:endParaRPr lang="zh-CN" altLang="en-US" sz="3200"/>
          </a:p>
          <a:p>
            <a:r>
              <a:rPr lang="zh-CN" altLang="en-US" sz="3200" b="1">
                <a:solidFill>
                  <a:srgbClr val="00B050"/>
                </a:solidFill>
              </a:rPr>
              <a:t>反向切题：</a:t>
            </a:r>
            <a:r>
              <a:rPr lang="zh-CN" altLang="en-US" sz="3200"/>
              <a:t> 开头与中心论点背道而驰，反弹琵琶。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中国一向是所谓“闭关主义”，自己不去，别人也不许来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……但我们没有人根据了“礼尚往来”的仪节，说道：拿来!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（鲁迅《拿来主义》）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杨炯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宁为百夫长，胜作一书生。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悲歌落墨的字里行间，可见其对家国之深切情怀。很多时候，确实是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百无一用是书生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。然而，我却认为满腹经纶书生气，豪情不逊可问天！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（《书生意气可问天》）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12120" y="959485"/>
            <a:ext cx="1067435" cy="1354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635" y="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常用开头方法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94340" y="5024120"/>
            <a:ext cx="1384935" cy="1756410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27635" y="1245870"/>
            <a:ext cx="11851005" cy="38760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3.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直接引论材料</a:t>
            </a: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就地取材</a:t>
            </a:r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endParaRPr lang="zh-CN" altLang="en-US" sz="3200"/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正如宋代的戴复古所言，黄金无足色，白璧有微瑕。物尚有瑕，人无完人。唯有悦纳缺陷，才能追求更美。</a:t>
            </a:r>
            <a:b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《悦纳缺陷，追求更美》</a:t>
            </a:r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）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>
          <a:xfrm>
            <a:off x="127000" y="100330"/>
            <a:ext cx="11851640" cy="705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常用开头方法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94340" y="5024120"/>
            <a:ext cx="1384935" cy="1756410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27000" y="962025"/>
            <a:ext cx="11851005" cy="53968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4.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引用（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化用）相关名言</a:t>
            </a:r>
            <a:r>
              <a:rPr lang="en-US" altLang="zh-CN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sym typeface="+mn-ea"/>
              </a:rPr>
              <a:t>他山之石</a:t>
            </a:r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阴晴圆缺自然事，悲欢离合人间情。缺憾完美常相随，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最美不过小团圆。</a:t>
            </a:r>
            <a:b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《最美不过小团圆》</a:t>
            </a:r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Calibri" panose="020f0502020204030204" charset="0"/>
                <a:ea typeface="楷体" panose="02010609060101010101" charset="-122"/>
                <a:cs typeface="楷体" panose="02010609060101010101" charset="-122"/>
              </a:rPr>
              <a:t>②齐相宴子云：“为者常成，行者常至”。确实如此，只有不断前进的人，才能达到目的地。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《为者常成 行者常至》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4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5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6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7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8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69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1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2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3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4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5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6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7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8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79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1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2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3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4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5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6.xml><?xml version="1.0" encoding="utf-8"?>
<p:tagLst xmlns:p="http://schemas.openxmlformats.org/presentationml/2006/main">
  <p:tag name="KSO_WM_UNIT_PLACING_PICTURE_USER_VIEWPORT" val="{&quot;height&quot;:4944,&quot;width&quot;:3900}"/>
</p:tagLst>
</file>

<file path=ppt/tags/tag8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DMyYjI5OTg0YjAwNTNiNmRhZDcwODM2MjZhYmNkNDkifQ=="/>
  <p:tag name="KSO_WPP_MARK_KEY" val="296aa96f-3252-4f18-b47f-689c7dbff244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137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4">
      <vt:lpstr>Arial</vt:lpstr>
      <vt:lpstr>微软雅黑</vt:lpstr>
      <vt:lpstr>Wingdings</vt:lpstr>
      <vt:lpstr>楷体</vt:lpstr>
      <vt:lpstr>Calibri</vt:lpstr>
      <vt:lpstr>宋体</vt:lpstr>
      <vt:lpstr>Office 主题​​</vt:lpstr>
      <vt:lpstr>PowerPoint Presentation</vt:lpstr>
      <vt:lpstr>PowerPoint Presentation</vt:lpstr>
      <vt:lpstr>PowerPoint Presentation</vt:lpstr>
      <vt:lpstr>好的议论文开头：短、快、靓</vt:lpstr>
      <vt:lpstr>高考作文评分标准基础等级40分（内容20分+表达20分）（以题意、内容、语言、文体为重点，全面衡量。）发展等级20分  1.深刻 2.丰富　　 3.有文采　　 4.有创意</vt:lpstr>
      <vt:lpstr>常用开头方法</vt:lpstr>
      <vt:lpstr>常用开头方法</vt:lpstr>
      <vt:lpstr>常用开头方法</vt:lpstr>
      <vt:lpstr>常用开头方法</vt:lpstr>
      <vt:lpstr>常用开头方法</vt:lpstr>
      <vt:lpstr>创新开头方法</vt:lpstr>
      <vt:lpstr>创新开头方法</vt:lpstr>
      <vt:lpstr>创新开头方法</vt:lpstr>
      <vt:lpstr>创新开头方法</vt:lpstr>
      <vt:lpstr>创新开头方法</vt:lpstr>
      <vt:lpstr>创新开头方法</vt:lpstr>
      <vt:lpstr>创新开头方法</vt:lpstr>
      <vt:lpstr>创新开头方法</vt:lpstr>
      <vt:lpstr>创新开头方法</vt:lpstr>
      <vt:lpstr>实战训练               </vt:lpstr>
      <vt:lpstr>实战训练</vt:lpstr>
      <vt:lpstr>实战训练</vt:lpstr>
      <vt:lpstr>文章开头写作</vt:lpstr>
      <vt:lpstr>文章开头写作</vt:lpstr>
      <vt:lpstr>文章开头写作</vt:lpstr>
      <vt:lpstr>文章开头写作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2023-07-19T15:02:11.843</cp:lastPrinted>
  <dcterms:created xsi:type="dcterms:W3CDTF">2023-07-19T15:02:11Z</dcterms:created>
  <dcterms:modified xsi:type="dcterms:W3CDTF">2023-07-19T07:02:11Z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