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6" r:id="rId4"/>
    <p:sldMasterId id="2147483689" r:id="rId5"/>
    <p:sldMasterId id="2147483702" r:id="rId6"/>
    <p:sldMasterId id="2147483715" r:id="rId7"/>
    <p:sldMasterId id="2147483728" r:id="rId8"/>
    <p:sldMasterId id="2147483741" r:id="rId9"/>
    <p:sldMasterId id="2147483754" r:id="rId10"/>
  </p:sldMasterIdLst>
  <p:notesMasterIdLst>
    <p:notesMasterId r:id="rId15"/>
  </p:notesMasterIdLst>
  <p:sldIdLst>
    <p:sldId id="680" r:id="rId11"/>
    <p:sldId id="1211" r:id="rId12"/>
    <p:sldId id="1213" r:id="rId13"/>
    <p:sldId id="1455" r:id="rId14"/>
    <p:sldId id="1214" r:id="rId16"/>
    <p:sldId id="1216" r:id="rId17"/>
    <p:sldId id="1426" r:id="rId18"/>
    <p:sldId id="1304" r:id="rId19"/>
    <p:sldId id="1367" r:id="rId20"/>
    <p:sldId id="1333" r:id="rId21"/>
    <p:sldId id="1334" r:id="rId22"/>
    <p:sldId id="1511" r:id="rId23"/>
    <p:sldId id="1359" r:id="rId24"/>
    <p:sldId id="1368" r:id="rId25"/>
    <p:sldId id="1365" r:id="rId26"/>
    <p:sldId id="1408" r:id="rId27"/>
    <p:sldId id="1529" r:id="rId28"/>
    <p:sldId id="1391" r:id="rId29"/>
    <p:sldId id="1394" r:id="rId30"/>
    <p:sldId id="1364" r:id="rId31"/>
    <p:sldId id="1406" r:id="rId32"/>
    <p:sldId id="1407" r:id="rId33"/>
    <p:sldId id="1533" r:id="rId34"/>
    <p:sldId id="1530" r:id="rId35"/>
    <p:sldId id="1082" r:id="rId36"/>
    <p:sldId id="1197" r:id="rId37"/>
    <p:sldId id="1423" r:id="rId38"/>
    <p:sldId id="1425" r:id="rId3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00CC"/>
    <a:srgbClr val="C5C5C5"/>
    <a:srgbClr val="C0C0C0"/>
    <a:srgbClr val="DDDDDD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276" y="-48"/>
      </p:cViewPr>
      <p:guideLst>
        <p:guide orient="horz" pos="239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457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8" name="Rectangle 4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kumimoji="0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z="1200" b="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0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60071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8" descr="校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457200"/>
            <a:ext cx="68580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4" Type="http://schemas.openxmlformats.org/officeDocument/2006/relationships/theme" Target="../theme/theme4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4" Type="http://schemas.openxmlformats.org/officeDocument/2006/relationships/theme" Target="../theme/theme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0.xml"/><Relationship Id="rId7" Type="http://schemas.openxmlformats.org/officeDocument/2006/relationships/slideLayout" Target="../slideLayouts/slideLayout69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4" Type="http://schemas.openxmlformats.org/officeDocument/2006/relationships/theme" Target="../theme/theme6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2.xml"/><Relationship Id="rId1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4" Type="http://schemas.openxmlformats.org/officeDocument/2006/relationships/theme" Target="../theme/theme7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4" Type="http://schemas.openxmlformats.org/officeDocument/2006/relationships/theme" Target="../theme/theme8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4" Type="http://schemas.openxmlformats.org/officeDocument/2006/relationships/theme" Target="../theme/theme9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1031" name="Picture 7" descr="00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2055" name="Picture 7" descr="00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3079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5127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6151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7175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8199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9223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43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宋体" panose="02010600030101010101" pitchFamily="2" charset="-122"/>
            </a:endParaRPr>
          </a:p>
        </p:txBody>
      </p:sp>
      <p:pic>
        <p:nvPicPr>
          <p:cNvPr id="10247" name="Picture 7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239000" y="5930900"/>
            <a:ext cx="1447800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1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/>
          </p:cNvSpPr>
          <p:nvPr>
            <p:ph type="ctrTitle"/>
          </p:nvPr>
        </p:nvSpPr>
        <p:spPr>
          <a:xfrm>
            <a:off x="-1270" y="1142683"/>
            <a:ext cx="5029200" cy="16605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8000" b="1" dirty="0">
                <a:latin typeface="+mj-lt"/>
                <a:ea typeface="华文行楷" panose="02010800040101010101" pitchFamily="2" charset="-122"/>
                <a:cs typeface="+mj-cs"/>
              </a:rPr>
              <a:t>1  </a:t>
            </a:r>
            <a:r>
              <a:rPr lang="zh-CN" altLang="en-US" sz="8000" b="1" dirty="0">
                <a:latin typeface="+mj-lt"/>
                <a:ea typeface="华文行楷" panose="02010800040101010101" pitchFamily="2" charset="-122"/>
                <a:cs typeface="+mj-cs"/>
              </a:rPr>
              <a:t>邓稼先</a:t>
            </a:r>
            <a:endParaRPr lang="zh-CN" altLang="en-US" sz="8000" b="1" dirty="0">
              <a:latin typeface="+mj-lt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2" name="Rectangle 3"/>
          <p:cNvSpPr>
            <a:spLocks noGrp="1" noRot="1"/>
          </p:cNvSpPr>
          <p:nvPr>
            <p:ph type="subTitle" idx="1"/>
          </p:nvPr>
        </p:nvSpPr>
        <p:spPr>
          <a:xfrm>
            <a:off x="2590800" y="3114675"/>
            <a:ext cx="1905000" cy="628650"/>
          </a:xfrm>
        </p:spPr>
        <p:txBody>
          <a:bodyPr vert="horz" wrap="square" lIns="91440" tIns="45720" rIns="91440" bIns="45720" anchor="t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4400" b="1" i="0" u="none" strike="noStrike" kern="0" cap="none" spc="0" normalizeH="0" baseline="0" noProof="1" dirty="0">
                <a:solidFill>
                  <a:schemeClr val="tx1"/>
                </a:solidFill>
                <a:latin typeface="+mn-lt"/>
                <a:ea typeface="华文行楷" panose="02010800040101010101" pitchFamily="2" charset="-122"/>
                <a:cs typeface="+mn-cs"/>
              </a:rPr>
              <a:t>杨振宁</a:t>
            </a:r>
            <a:endParaRPr kumimoji="0" lang="zh-CN" altLang="en-US" sz="4400" b="1" i="0" u="none" strike="noStrike" kern="0" cap="none" spc="0" normalizeH="0" baseline="0" noProof="1" dirty="0">
              <a:solidFill>
                <a:schemeClr val="tx1"/>
              </a:solidFill>
              <a:latin typeface="+mn-lt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22532" name="Picture 4" descr="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7613" y="1066800"/>
            <a:ext cx="4116387" cy="5256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93713" y="812800"/>
            <a:ext cx="8191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宋体" panose="02010600030101010101" pitchFamily="2" charset="-122"/>
              </a:rPr>
              <a:t>2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.【找一找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品一品】在文中勾圈画出作者对邓稼先的评论性语言并做好批注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体会其作用。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963" y="1765300"/>
            <a:ext cx="8220075" cy="268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【第一部分】这是千千万万人努力的结果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是许许多多可歌可泣的英雄人物创造出来的伟大胜利。在20世纪人类历史上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这可能是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重要的、影响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深远的巨大转变。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对这一转变作出了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巨大贡献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有一位长期以来鲜为人知的科学家</a:t>
            </a:r>
            <a:r>
              <a:rPr lang="en-US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邓稼先。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2280" y="4448175"/>
            <a:ext cx="8361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在历史背景中推出邓稼先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突出邓稼先对中华民族的巨大贡献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76250" y="1477963"/>
            <a:ext cx="8220075" cy="22523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【第二部分】</a:t>
            </a:r>
            <a:r>
              <a:rPr lang="en-US" altLang="zh-CN" sz="2800" dirty="0"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鞠躬尽瘁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死而后</a:t>
            </a:r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</a:rPr>
              <a:t>已</a:t>
            </a:r>
            <a:r>
              <a:rPr lang="en-US" altLang="zh-CN" sz="2800" dirty="0">
                <a:latin typeface="Arial" panose="020B0604020202020204" pitchFamily="34" charset="0"/>
              </a:rPr>
              <a:t>”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正好准确地描述了他的一生。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邓稼先是中华民族核武器事业的奠基人和开拓者。张爱萍将军称他为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“‘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两弹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’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元勋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他是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当之无愧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825" y="3657600"/>
            <a:ext cx="82746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鞠躬尽瘁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死而后已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总结了邓稼先为报效祖国而不懈奋斗的一生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赞扬了他坚持不懈、无私奉献的崇高精神。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“‘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两弹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’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元勋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高度评价邓稼先的巨大贡献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Rectangle 4"/>
          <p:cNvSpPr/>
          <p:nvPr/>
        </p:nvSpPr>
        <p:spPr>
          <a:xfrm>
            <a:off x="499110" y="1828959"/>
            <a:ext cx="8305800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base">
              <a:spcBef>
                <a:spcPct val="0"/>
              </a:spcBef>
              <a:buClr>
                <a:schemeClr val="folHlink"/>
              </a:buClr>
              <a:buSzPct val="60000"/>
            </a:pP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评价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1: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他是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中国农民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的朴实气质的人。</a:t>
            </a:r>
            <a:endParaRPr lang="zh-CN" altLang="en-US" sz="2800" strike="noStrike" noProof="1" dirty="0">
              <a:latin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buClr>
                <a:schemeClr val="folHlink"/>
              </a:buClr>
              <a:buSzPct val="60000"/>
            </a:pP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评价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2: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邓稼先是中国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几千年传统文化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所孕育出来的有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最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高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奉献精神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的儿子。</a:t>
            </a:r>
            <a:endParaRPr lang="zh-CN" altLang="en-US" sz="2800" strike="noStrike" noProof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fontAlgn="base">
              <a:spcBef>
                <a:spcPct val="0"/>
              </a:spcBef>
              <a:buClr>
                <a:schemeClr val="folHlink"/>
              </a:buClr>
              <a:buSzPct val="60000"/>
            </a:pP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评价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3:</a:t>
            </a:r>
            <a:r>
              <a:rPr lang="zh-CN" altLang="zh-CN" sz="2800">
                <a:sym typeface="+mn-ea"/>
              </a:rPr>
              <a:t>邓稼先是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中国共产党</a:t>
            </a:r>
            <a:r>
              <a:rPr lang="zh-CN" altLang="zh-CN" sz="2800">
                <a:sym typeface="+mn-ea"/>
              </a:rPr>
              <a:t>的理想党员</a:t>
            </a:r>
            <a:r>
              <a:rPr lang="zh-CN" altLang="zh-CN" sz="2800">
                <a:sym typeface="宋体" panose="02010600030101010101" pitchFamily="2" charset="-122"/>
              </a:rPr>
              <a:t>。</a:t>
            </a:r>
            <a:endParaRPr lang="zh-CN" altLang="en-US" sz="2800" strike="noStrike" noProof="1" dirty="0">
              <a:latin typeface="宋体" panose="02010600030101010101" pitchFamily="2" charset="-122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533400" y="3657759"/>
            <a:ext cx="8135938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/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中国农民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”“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几千年传统文化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28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中看出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邓稼先的气质和品格是个人的</a:t>
            </a:r>
            <a:r>
              <a:rPr lang="en-US" altLang="zh-CN" sz="2800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也是民族的；正是中华传统文化的敦厚、温和、儒雅才养成了他的朴实和奉献精神</a:t>
            </a:r>
            <a:r>
              <a:rPr lang="en-US" altLang="zh-CN" sz="280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这种气质和品格是他能领导众人做出历史贡献的重要原因。</a:t>
            </a:r>
            <a:endParaRPr lang="zh-CN" altLang="en-US" sz="2800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63" name="文本框 1"/>
          <p:cNvSpPr txBox="1"/>
          <p:nvPr/>
        </p:nvSpPr>
        <p:spPr>
          <a:xfrm>
            <a:off x="299085" y="914400"/>
            <a:ext cx="85585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【第三部分】</a:t>
            </a:r>
            <a:r>
              <a:rPr lang="zh-CN" altLang="en-US" sz="2800" dirty="0">
                <a:sym typeface="+mn-ea"/>
              </a:rPr>
              <a:t>结合句中关键词语</a:t>
            </a:r>
            <a:r>
              <a:rPr lang="en-US" altLang="zh-CN" sz="280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ym typeface="+mn-ea"/>
              </a:rPr>
              <a:t>谈谈你对人物的理解（任务二⑵）。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204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1963" y="563563"/>
            <a:ext cx="82200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【第六部分】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稼先为人忠诚纯正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是我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最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敬爱的挚友。</a:t>
            </a:r>
            <a:r>
              <a:rPr lang="en-US" altLang="zh-CN" sz="2800" dirty="0">
                <a:latin typeface="宋体" panose="02010600030101010101" pitchFamily="2" charset="-122"/>
              </a:rPr>
              <a:t>他的无私的精神与巨大的贡献是你的也是我的永恒的骄傲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538" y="1947863"/>
            <a:ext cx="81915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是我最敬爱的挚友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是对二人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50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年友谊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亲如兄弟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的进一步引申。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挚友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本身就含有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最深厚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之意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再用一个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最敬爱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真挚程度可以说是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无以复加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963" y="4029075"/>
            <a:ext cx="82200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【第六部分】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如果稼先再次选择他的人生的话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他仍会走他</a:t>
            </a:r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</a:rPr>
              <a:t>已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走过的道路。这是他的性格和品质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260" y="4981575"/>
            <a:ext cx="83750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为中华民族的崛起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为广大人民的利益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奉献自己的一生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这是邓稼先的人生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是由邓稼先的性格与品质决定的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这两句话总写邓稼先的伟大之处。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8600" y="685800"/>
            <a:ext cx="88582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体会语段中反复出现的副词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最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体会作者的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情感世界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9055" y="2590483"/>
          <a:ext cx="9064625" cy="3648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795"/>
                <a:gridCol w="3154680"/>
                <a:gridCol w="2342515"/>
              </a:tblGrid>
              <a:tr h="5226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</a:rPr>
                        <a:t>小标题</a:t>
                      </a:r>
                      <a:endParaRPr lang="zh-CN" altLang="en-US" sz="280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333333"/>
                          </a:solidFill>
                          <a:uFillTx/>
                        </a:rPr>
                        <a:t>主要内容</a:t>
                      </a:r>
                      <a:endParaRPr lang="zh-CN" altLang="en-US" sz="2800">
                        <a:solidFill>
                          <a:srgbClr val="333333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333333"/>
                          </a:solidFill>
                          <a:uFillTx/>
                        </a:rPr>
                        <a:t>人物形象概括</a:t>
                      </a:r>
                      <a:endParaRPr lang="zh-CN" altLang="en-US" sz="2800">
                        <a:solidFill>
                          <a:srgbClr val="333333"/>
                        </a:solidFill>
                        <a:uFillTx/>
                      </a:endParaRPr>
                    </a:p>
                  </a:txBody>
                  <a:tcPr/>
                </a:tc>
              </a:tr>
              <a:tr h="4368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3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从</a:t>
                      </a:r>
                      <a:r>
                        <a:rPr lang="en-US" altLang="zh-CN" sz="23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3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任人宰割</a:t>
                      </a:r>
                      <a:r>
                        <a:rPr lang="en-US" altLang="zh-CN" sz="23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3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到</a:t>
                      </a:r>
                      <a:r>
                        <a:rPr lang="en-US" altLang="zh-CN" sz="23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3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站起来了</a:t>
                      </a:r>
                      <a:r>
                        <a:rPr lang="en-US" altLang="zh-CN" sz="23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”</a:t>
                      </a:r>
                      <a:endParaRPr lang="en-US" altLang="zh-CN" sz="2300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226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两弹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元勋</a:t>
                      </a:r>
                      <a:endParaRPr lang="zh-CN" altLang="en-US" sz="24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4597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邓稼先与奥本海默</a:t>
                      </a:r>
                      <a:endParaRPr lang="zh-CN" altLang="en-US" sz="24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226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民族感情？友情？</a:t>
                      </a:r>
                      <a:endParaRPr lang="zh-CN" altLang="en-US" sz="24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219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我不能走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”</a:t>
                      </a:r>
                      <a:endParaRPr lang="en-US" altLang="zh-CN" sz="2400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226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永恒的骄傲</a:t>
                      </a:r>
                      <a:endParaRPr lang="zh-CN" altLang="en-US" sz="24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581083" y="3124200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借宏大背景抒发民族情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99275" y="3085465"/>
            <a:ext cx="22447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70288" y="4191000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借鲜明对比抒发同学情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1083" y="3657283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借生平经历抒发同事情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0288" y="4724400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借感人细节抒发手足情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70288" y="5257800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借多重否定抒发同胞情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0288" y="5773103"/>
            <a:ext cx="32813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借议论语言抒发崇敬情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64350" y="3595688"/>
            <a:ext cx="22987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贡献之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62445" y="4149090"/>
            <a:ext cx="22987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平实之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4350" y="4700588"/>
            <a:ext cx="22987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4350" y="5179060"/>
            <a:ext cx="22987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担当之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2445" y="5665788"/>
            <a:ext cx="23002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骄傲之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7650" y="1386523"/>
            <a:ext cx="8648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批注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这六个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发挥着提纲挈领的作用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是作者对邓稼先人品与精神的高度概括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饱含一片赤忱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  <p:bldP spid="2" grpId="0"/>
      <p:bldP spid="14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422275" y="1905000"/>
            <a:ext cx="8187690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常常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一词指出奥本海默在别人做学术报告时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打断他人发言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上台讲述自己观点的情况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是常态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既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彰显他锋芒毕露的个性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侧面衬托出下文邓稼先的朴实气质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422275" y="3733800"/>
            <a:ext cx="8342630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最早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极少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任何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这三个词表现了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科学家的严谨和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理性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最早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指得到的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援助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在时间上有限定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极少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在量上有限定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任何</a:t>
            </a:r>
            <a:r>
              <a:rPr lang="en-US" altLang="zh-CN" sz="2800" dirty="0">
                <a:latin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排除了所有外国人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这样的语言风格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和邓稼先忠厚平实的性格特点相呼应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750" y="990600"/>
            <a:ext cx="84486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体会课文第三、四部分中副词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常常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最早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极少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    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sym typeface="宋体" panose="02010600030101010101" pitchFamily="2" charset="-122"/>
              </a:rPr>
              <a:t>任何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作用（任务二⑴）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7" name="TextBox 7"/>
          <p:cNvSpPr txBox="1"/>
          <p:nvPr/>
        </p:nvSpPr>
        <p:spPr>
          <a:xfrm>
            <a:off x="617855" y="1016635"/>
            <a:ext cx="7908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三、课堂小结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533400" y="1600200"/>
            <a:ext cx="79089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面对优厚的物质条件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他选择拒绝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以立即回国书写</a:t>
            </a:r>
            <a:r>
              <a:rPr lang="zh-CN" altLang="zh-CN" sz="3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对祖国的热爱</a:t>
            </a:r>
            <a:r>
              <a:rPr lang="en-US" altLang="zh-CN" sz="3000">
                <a:latin typeface="Times New Roman" panose="02020603050405020304" pitchFamily="18" charset="0"/>
                <a:sym typeface="宋体" panose="02010600030101010101" pitchFamily="2" charset="-122"/>
              </a:rPr>
              <a:t>;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面对祖国落后的国防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他选择迎难而上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以戈壁滩</a:t>
            </a:r>
            <a:r>
              <a:rPr lang="en-US" altLang="zh-CN" sz="3000" b="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年隐姓埋名的坚守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书写他</a:t>
            </a:r>
            <a:r>
              <a:rPr lang="zh-CN" altLang="zh-CN" sz="3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对使命与责任的担当</a:t>
            </a:r>
            <a:r>
              <a:rPr lang="en-US" altLang="zh-CN" sz="3000">
                <a:latin typeface="Times New Roman" panose="02020603050405020304" pitchFamily="18" charset="0"/>
                <a:sym typeface="宋体" panose="02010600030101010101" pitchFamily="2" charset="-122"/>
              </a:rPr>
              <a:t>;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面对疾病与危险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他选择舍弃小我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以无私奉献的精神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书写</a:t>
            </a:r>
            <a:r>
              <a:rPr lang="zh-CN" altLang="zh-CN" sz="3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对祖国的赤子丹心</a:t>
            </a:r>
            <a:r>
              <a:rPr lang="en-US" altLang="zh-CN" sz="3000">
                <a:latin typeface="Times New Roman" panose="02020603050405020304" pitchFamily="18" charset="0"/>
                <a:sym typeface="宋体" panose="02010600030101010101" pitchFamily="2" charset="-122"/>
              </a:rPr>
              <a:t>!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7" name="TextBox 7"/>
          <p:cNvSpPr txBox="1"/>
          <p:nvPr/>
        </p:nvSpPr>
        <p:spPr>
          <a:xfrm>
            <a:off x="617855" y="838200"/>
            <a:ext cx="7908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四、谈论问题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617855" y="1371600"/>
            <a:ext cx="8089265" cy="1537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奥本海默和邓稼先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同是领导原子弹工程的科学家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他们有历史人物的共性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更有各自的个性。你更敬佩谁？请结合文中的事迹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说明理由。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800" y="2971800"/>
            <a:ext cx="789495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我更敬佩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邓稼先</a:t>
            </a:r>
            <a:r>
              <a:rPr 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。理由</a:t>
            </a:r>
            <a:r>
              <a:rPr lang="zh-CN" altLang="en-US" sz="30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他的工作极端保密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他不张扬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他成功说服两派争斗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真诚坦白没有私心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他给杨振宁写信辟谣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极其理性严谨。这种忠厚平实、从不骄人的沉稳性格助他成功领导中国原子弹工程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意义非凡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81000" y="1524000"/>
            <a:ext cx="80502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一、了解传记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Rectangle 2"/>
          <p:cNvSpPr>
            <a:spLocks noGrp="1"/>
          </p:cNvSpPr>
          <p:nvPr/>
        </p:nvSpPr>
        <p:spPr>
          <a:xfrm>
            <a:off x="381000" y="533400"/>
            <a:ext cx="8229600" cy="1041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3" name="Text Box 2"/>
          <p:cNvSpPr txBox="1"/>
          <p:nvPr/>
        </p:nvSpPr>
        <p:spPr>
          <a:xfrm>
            <a:off x="327025" y="2133283"/>
            <a:ext cx="8337550" cy="3544570"/>
          </a:xfrm>
          <a:prstGeom prst="rect">
            <a:avLst/>
          </a:prstGeom>
          <a:solidFill>
            <a:srgbClr val="FFFFFF"/>
          </a:solidFill>
          <a:ln w="254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  <a:spcBef>
                <a:spcPts val="5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本文是一篇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人物传记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人物传记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是记述人物生平事迹的</a:t>
            </a:r>
            <a:r>
              <a:rPr lang="zh-CN" altLang="zh-CN" sz="2800">
                <a:sym typeface="+mn-ea"/>
              </a:rPr>
              <a:t>一种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实用文。传记一般分为两类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一类</a:t>
            </a:r>
            <a:r>
              <a:rPr lang="zh-CN" altLang="zh-CN" sz="2800">
                <a:sym typeface="+mn-ea"/>
              </a:rPr>
              <a:t>是自传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一类</a:t>
            </a:r>
            <a:r>
              <a:rPr lang="zh-CN" altLang="zh-CN" sz="2800">
                <a:sym typeface="+mn-ea"/>
              </a:rPr>
              <a:t>是他传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。传记的一个重要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是内容必须</a:t>
            </a:r>
            <a:r>
              <a:rPr lang="zh-CN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不能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有过多的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想象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或者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虚构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的成分,重点是写人物的思想、学习、工作和生活状况。</a:t>
            </a:r>
            <a:endParaRPr lang="en-US" altLang="zh-CN" sz="280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  <a:spcBef>
                <a:spcPts val="50"/>
              </a:spcBef>
            </a:pP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本文是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>
                <a:sym typeface="+mn-ea"/>
              </a:rPr>
              <a:t>他传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”,</a:t>
            </a:r>
            <a:r>
              <a:rPr lang="zh-CN" altLang="en-US" sz="2800" dirty="0">
                <a:sym typeface="+mn-ea"/>
              </a:rPr>
              <a:t>作者杨振宁和邓稼先有长达半个世纪的深厚友情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50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年的朋友情谊为基调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用饱含深情的语言介绍了一位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卓越的科学家、爱国者</a:t>
            </a:r>
            <a:r>
              <a:rPr lang="zh-CN" altLang="en-US" sz="2800" dirty="0">
                <a:sym typeface="+mn-ea"/>
              </a:rPr>
              <a:t>。</a:t>
            </a:r>
            <a:endParaRPr lang="en-US" altLang="zh-CN" sz="2800" dirty="0">
              <a:latin typeface="Arial" panose="020B0604020202020204" pitchFamily="34" charset="0"/>
              <a:ea typeface="SimSun-ExtB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44034"/>
          <p:cNvSpPr txBox="1"/>
          <p:nvPr/>
        </p:nvSpPr>
        <p:spPr>
          <a:xfrm>
            <a:off x="749300" y="2433638"/>
            <a:ext cx="753745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x-none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独句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段</a:t>
            </a:r>
            <a:r>
              <a:rPr lang="en-US" altLang="zh-CN" sz="280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简洁精炼</a:t>
            </a:r>
            <a:r>
              <a:rPr lang="en-US" altLang="zh-CN" sz="280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铿锵有力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0" name="文本框 99"/>
          <p:cNvSpPr txBox="1"/>
          <p:nvPr/>
        </p:nvSpPr>
        <p:spPr>
          <a:xfrm>
            <a:off x="493713" y="927100"/>
            <a:ext cx="80502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二、课堂活动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609600" y="1509713"/>
            <a:ext cx="8315325" cy="865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50"/>
              </a:spcBef>
            </a:pP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本文除了运用小标题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还有独句段。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读一读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说说这些独句段对塑造人物精神品质有什么作用？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300" y="3038475"/>
            <a:ext cx="7894638" cy="209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dirty="0">
                <a:latin typeface="宋体" panose="02010600030101010101" pitchFamily="2" charset="-122"/>
              </a:rPr>
              <a:t>2—5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段每句单独成段</a:t>
            </a:r>
            <a:r>
              <a:rPr lang="en-US" altLang="zh-CN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的修辞</a:t>
            </a:r>
            <a:r>
              <a:rPr lang="en-US" altLang="zh-CN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列举</a:t>
            </a:r>
            <a:r>
              <a:rPr lang="en-US" altLang="zh-CN" sz="2600">
                <a:latin typeface="宋体" panose="02010600030101010101" pitchFamily="2" charset="-122"/>
                <a:sym typeface="宋体" panose="02010600030101010101" pitchFamily="2" charset="-122"/>
              </a:rPr>
              <a:t>1898</a:t>
            </a:r>
            <a:r>
              <a:rPr lang="zh-CN" altLang="en-US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年列强侵华的罪行</a:t>
            </a:r>
            <a:r>
              <a:rPr lang="en-US" altLang="zh-CN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具有强烈的警示作用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句子简短整齐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语言精练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形成一股气势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给人留下深刻印象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600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租借</a:t>
            </a:r>
            <a:r>
              <a:rPr lang="en-US" altLang="zh-CN" sz="2600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加引号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实际上是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掠夺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之意</a:t>
            </a:r>
            <a:r>
              <a:rPr lang="en-US" altLang="zh-CN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表达了作者对列强强盗行径的愤怒和对祖国屈辱历史的痛惜。</a:t>
            </a:r>
            <a:endParaRPr lang="zh-CN" altLang="en-US" sz="2600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/>
        </p:nvSpPr>
        <p:spPr>
          <a:xfrm>
            <a:off x="457200" y="6302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457200" y="1651000"/>
            <a:ext cx="8229600" cy="3551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理清文章的思路</a:t>
            </a:r>
            <a:r>
              <a:rPr lang="en-US" altLang="zh-CN" sz="30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整体把握文章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en-US" altLang="zh-CN" sz="3000">
                <a:latin typeface="Arial" panose="020B0604020202020204" pitchFamily="34" charset="0"/>
                <a:cs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学习精读的阅读方法</a:t>
            </a:r>
            <a:r>
              <a:rPr lang="en-US" altLang="zh-CN" sz="30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在了解大意的基础上</a:t>
            </a:r>
            <a:r>
              <a:rPr lang="en-US" altLang="zh-CN" sz="30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把握关键语句</a:t>
            </a:r>
            <a:r>
              <a:rPr lang="en-US" altLang="zh-CN" sz="30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通过品读</a:t>
            </a:r>
            <a:r>
              <a:rPr lang="en-US" altLang="zh-CN" sz="3000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赏析其含义和表达妙处。</a:t>
            </a:r>
            <a:endParaRPr lang="zh-CN" altLang="en-US" sz="30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en-US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学习邓稼先热爱祖国、献身科学的伟大精神。</a:t>
            </a:r>
            <a:endParaRPr lang="zh-CN" altLang="en-US" sz="30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难点</a:t>
            </a:r>
            <a:r>
              <a:rPr lang="en-US" altLang="zh-CN" sz="3000">
                <a:latin typeface="Arial" panose="020B0604020202020204" pitchFamily="34" charset="0"/>
                <a:cs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通过选取典型事例</a:t>
            </a:r>
            <a:r>
              <a:rPr lang="zh-CN" altLang="zh-CN" sz="3000" dirty="0"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细节描写</a:t>
            </a:r>
            <a:r>
              <a:rPr lang="zh-CN" altLang="zh-CN" sz="30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、叙议结合、对比衬托等手法写出人物精神</a:t>
            </a:r>
            <a:r>
              <a:rPr lang="zh-CN" altLang="en-US" sz="3000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9613" y="4554538"/>
            <a:ext cx="7748587" cy="89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en-US" sz="2600" dirty="0">
                <a:latin typeface="宋体" panose="02010600030101010101" pitchFamily="2" charset="-122"/>
                <a:sym typeface="宋体" panose="02010600030101010101" pitchFamily="2" charset="-122"/>
              </a:rPr>
              <a:t>这些</a:t>
            </a:r>
            <a:r>
              <a:rPr lang="zh-CN" altLang="en-US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独句</a:t>
            </a:r>
            <a:r>
              <a:rPr lang="zh-CN" altLang="en-US" sz="2600" dirty="0">
                <a:latin typeface="宋体" panose="02010600030101010101" pitchFamily="2" charset="-122"/>
              </a:rPr>
              <a:t>段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起突出、强调作用</a:t>
            </a:r>
            <a:r>
              <a:rPr lang="en-US" altLang="zh-CN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dirty="0">
                <a:latin typeface="宋体" panose="02010600030101010101" pitchFamily="2" charset="-122"/>
                <a:sym typeface="宋体" panose="02010600030101010101" pitchFamily="2" charset="-122"/>
              </a:rPr>
              <a:t>流露出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作者对挚友的崇敬和赞扬之情</a:t>
            </a:r>
            <a:r>
              <a:rPr lang="zh-CN" altLang="en-US" sz="2600" dirty="0">
                <a:latin typeface="宋体" panose="02010600030101010101" pitchFamily="2" charset="-122"/>
              </a:rPr>
              <a:t>。</a:t>
            </a:r>
            <a:endParaRPr lang="zh-CN" altLang="en-US" sz="2600" dirty="0">
              <a:latin typeface="宋体" panose="02010600030101010101" pitchFamily="2" charset="-122"/>
            </a:endParaRPr>
          </a:p>
        </p:txBody>
      </p:sp>
      <p:sp>
        <p:nvSpPr>
          <p:cNvPr id="35847" name="文本框 2"/>
          <p:cNvSpPr txBox="1"/>
          <p:nvPr/>
        </p:nvSpPr>
        <p:spPr>
          <a:xfrm>
            <a:off x="709613" y="2565400"/>
            <a:ext cx="7558087" cy="1290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600" dirty="0">
                <a:latin typeface="宋体" panose="02010600030101010101" pitchFamily="2" charset="-122"/>
              </a:rPr>
              <a:t>邓稼先是中国几千年传统文化所孕育出来的有</a:t>
            </a:r>
            <a:r>
              <a:rPr lang="en-US" altLang="zh-CN" sz="2600" dirty="0">
                <a:solidFill>
                  <a:srgbClr val="FF0000"/>
                </a:solidFill>
                <a:latin typeface="宋体" panose="02010600030101010101" pitchFamily="2" charset="-122"/>
              </a:rPr>
              <a:t>最高奉献精神</a:t>
            </a:r>
            <a:r>
              <a:rPr lang="en-US" altLang="zh-CN" sz="2600" dirty="0">
                <a:latin typeface="宋体" panose="02010600030101010101" pitchFamily="2" charset="-122"/>
              </a:rPr>
              <a:t>的儿子。                           邓稼先是中国共产党的</a:t>
            </a:r>
            <a:r>
              <a:rPr lang="en-US" altLang="zh-CN" sz="2600" dirty="0">
                <a:solidFill>
                  <a:srgbClr val="FF0000"/>
                </a:solidFill>
                <a:latin typeface="宋体" panose="02010600030101010101" pitchFamily="2" charset="-122"/>
              </a:rPr>
              <a:t>理想党员</a:t>
            </a:r>
            <a:r>
              <a:rPr lang="en-US" altLang="zh-CN" sz="2600" dirty="0">
                <a:latin typeface="宋体" panose="02010600030101010101" pitchFamily="2" charset="-122"/>
              </a:rPr>
              <a:t>。</a:t>
            </a:r>
            <a:endParaRPr lang="zh-CN" altLang="en-US" sz="2600" dirty="0">
              <a:latin typeface="宋体" panose="02010600030101010101" pitchFamily="2" charset="-122"/>
            </a:endParaRPr>
          </a:p>
        </p:txBody>
      </p:sp>
      <p:sp>
        <p:nvSpPr>
          <p:cNvPr id="35846" name="文本框 2"/>
          <p:cNvSpPr txBox="1"/>
          <p:nvPr/>
        </p:nvSpPr>
        <p:spPr>
          <a:xfrm>
            <a:off x="5407025" y="3694113"/>
            <a:ext cx="2598738" cy="490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6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</a:rPr>
              <a:t>赞美的语气</a:t>
            </a:r>
            <a:endParaRPr lang="zh-CN" altLang="en-US" sz="26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779463" y="865188"/>
            <a:ext cx="7348537" cy="892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600" dirty="0">
                <a:latin typeface="宋体" panose="02010600030101010101" pitchFamily="2" charset="-122"/>
              </a:rPr>
              <a:t>这些日子是中华民族五千年历史上的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</a:t>
            </a:r>
            <a:r>
              <a:rPr lang="en-US" altLang="zh-CN" sz="2600" dirty="0">
                <a:latin typeface="宋体" panose="02010600030101010101" pitchFamily="2" charset="-122"/>
              </a:rPr>
              <a:t>日子</a:t>
            </a:r>
            <a:r>
              <a:rPr lang="en-US" altLang="zh-CN" sz="26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600" dirty="0">
                <a:latin typeface="宋体" panose="02010600030101010101" pitchFamily="2" charset="-122"/>
              </a:rPr>
              <a:t>是中华民族完全摆脱任人宰割危机的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新生</a:t>
            </a:r>
            <a:r>
              <a:rPr lang="en-US" altLang="zh-CN" sz="2600" dirty="0">
                <a:latin typeface="宋体" panose="02010600030101010101" pitchFamily="2" charset="-122"/>
              </a:rPr>
              <a:t>日子!</a:t>
            </a:r>
            <a:endParaRPr lang="zh-CN" altLang="en-US" sz="2600" dirty="0">
              <a:latin typeface="宋体" panose="02010600030101010101" pitchFamily="2" charset="-122"/>
            </a:endParaRPr>
          </a:p>
        </p:txBody>
      </p:sp>
      <p:sp>
        <p:nvSpPr>
          <p:cNvPr id="35848" name="文本框 2"/>
          <p:cNvSpPr txBox="1"/>
          <p:nvPr/>
        </p:nvSpPr>
        <p:spPr>
          <a:xfrm>
            <a:off x="5856288" y="1636713"/>
            <a:ext cx="2667000" cy="488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6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600" dirty="0">
                <a:solidFill>
                  <a:srgbClr val="FF0000"/>
                </a:solidFill>
                <a:latin typeface="宋体" panose="02010600030101010101" pitchFamily="2" charset="-122"/>
              </a:rPr>
              <a:t>自豪的语气</a:t>
            </a:r>
            <a:endParaRPr lang="zh-CN" altLang="en-US" sz="26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6" grpId="0"/>
      <p:bldP spid="7" grpId="0"/>
      <p:bldP spid="358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7" name="文本框 3"/>
          <p:cNvSpPr txBox="1"/>
          <p:nvPr/>
        </p:nvSpPr>
        <p:spPr>
          <a:xfrm>
            <a:off x="509588" y="400050"/>
            <a:ext cx="8247062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文章第二、第五、第六部分多处运用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的修辞手法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2800"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第二部分引用了张爱萍将军对邓稼先的评价</a:t>
            </a:r>
            <a:r>
              <a:rPr lang="zh-CN" altLang="en-US" sz="2800" u="sng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两弹</a:t>
            </a:r>
            <a:r>
              <a:rPr lang="zh-CN" altLang="en-US" sz="2800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’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元勋</a:t>
            </a:r>
            <a:r>
              <a:rPr lang="en-US" altLang="zh-CN" sz="2800" u="sng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突出其</a:t>
            </a:r>
            <a:r>
              <a:rPr lang="zh-CN" altLang="en-US" sz="28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杰出贡献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2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第五部分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开头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引用《吊古战场文》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zh-CN" sz="2800">
                <a:sym typeface="宋体" panose="02010600030101010101" pitchFamily="2" charset="-122"/>
              </a:rPr>
              <a:t>思考探究二）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其作用是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请再举一例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并分析其作用（任务一⑤）。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举例: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作用: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6"/>
          <p:cNvSpPr txBox="1"/>
          <p:nvPr/>
        </p:nvSpPr>
        <p:spPr>
          <a:xfrm>
            <a:off x="1492250" y="5537200"/>
            <a:ext cx="6694488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既对人物做出理性的历史评价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又将人物放在民族历史的背景下进行感性的抒情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09283" y="1752600"/>
            <a:ext cx="7920038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</a:pPr>
            <a:r>
              <a:rPr lang="en-US" altLang="zh-CN" sz="2800" u="sng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表现了自然环境的恶劣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说明邓稼先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工作条件的艰苦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衬托了中国核科学家坚强的意志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同时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把读者引入中国历史的深处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增加了文章的厚重感</a:t>
            </a:r>
            <a:r>
              <a:rPr lang="en-US" altLang="zh-CN" sz="28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表达了作者对邓稼先的热情赞颂</a:t>
            </a:r>
            <a:r>
              <a:rPr lang="zh-CN" altLang="en-US" sz="2800" strike="noStrike" noProof="1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strike="noStrike" noProof="1" dirty="0">
              <a:solidFill>
                <a:srgbClr val="333333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1492250" y="4154488"/>
            <a:ext cx="6694488" cy="1382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希望你在此沉痛的日子里多从长远的历史角度去看稼先和你的一生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只有真正永恒的才是有价值的。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55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5" name="文本框 2"/>
          <p:cNvSpPr txBox="1"/>
          <p:nvPr/>
        </p:nvSpPr>
        <p:spPr>
          <a:xfrm>
            <a:off x="527050" y="609600"/>
            <a:ext cx="831532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50"/>
              </a:spcBef>
            </a:pP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课文第五部分提出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如果要拍摄影片《邓稼先传》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可以采用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zh-CN" sz="2800">
                <a:latin typeface="Arial" panose="020B0604020202020204" pitchFamily="34" charset="0"/>
                <a:sym typeface="宋体" panose="02010600030101010101" pitchFamily="2" charset="-122"/>
              </a:rPr>
              <a:t>五四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时代的歌曲作为背景音乐。为何不能用《歌唱祖国》等当代昂扬向上的歌曲作为背景音乐？谈谈你的看法（任务三或思考探究二）。</a:t>
            </a:r>
            <a:endParaRPr lang="zh-CN" altLang="zh-CN" sz="2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360" y="2249488"/>
            <a:ext cx="7954963" cy="2599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宋体" panose="02010600030101010101" pitchFamily="2" charset="-122"/>
              </a:rPr>
              <a:t>   </a:t>
            </a:r>
            <a:r>
              <a:rPr lang="zh-CN" altLang="en-US" sz="2700">
                <a:solidFill>
                  <a:schemeClr val="tx1"/>
                </a:solidFill>
                <a:latin typeface="宋体" panose="02010600030101010101" pitchFamily="2" charset="-122"/>
              </a:rPr>
              <a:t>《中国男儿》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</a:rPr>
              <a:t>反映了</a:t>
            </a:r>
            <a:r>
              <a:rPr lang="zh-CN" altLang="en-US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“五四”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</a:rPr>
              <a:t>时代年轻人的精神追求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</a:rPr>
              <a:t>说明邓稼先就是一个典型的中国男儿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</a:rPr>
              <a:t>他有着为祖国献身的崇高品质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也更能体现作者写这篇文章的立意</a:t>
            </a:r>
            <a:r>
              <a:rPr lang="en-US" altLang="zh-CN" sz="2700" b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原子弹的爆炸成功是一个历史的转折点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邓稼先的功勋是具有历史价值的</a:t>
            </a:r>
            <a:r>
              <a:rPr lang="en-US" altLang="zh-CN" sz="27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chemeClr val="tx1"/>
                </a:solidFill>
                <a:latin typeface="宋体" panose="02010600030101010101" pitchFamily="2" charset="-122"/>
              </a:rPr>
              <a:t>而《歌唱祖国》等当代昂扬向上的歌曲无法体现这些</a:t>
            </a:r>
            <a:r>
              <a:rPr lang="en-US" altLang="zh-CN" sz="270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>
                <a:solidFill>
                  <a:schemeClr val="tx1"/>
                </a:solidFill>
                <a:latin typeface="宋体" panose="02010600030101010101" pitchFamily="2" charset="-122"/>
              </a:rPr>
              <a:t>所以不适合。</a:t>
            </a:r>
            <a:endParaRPr lang="zh-CN" altLang="en-US" sz="27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0"/>
            <a:ext cx="7097395" cy="4201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37" name="TextBox 7"/>
          <p:cNvSpPr txBox="1"/>
          <p:nvPr/>
        </p:nvSpPr>
        <p:spPr>
          <a:xfrm>
            <a:off x="457200" y="728345"/>
            <a:ext cx="7908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7" name="TextBox 7"/>
          <p:cNvSpPr txBox="1"/>
          <p:nvPr/>
        </p:nvSpPr>
        <p:spPr>
          <a:xfrm>
            <a:off x="617855" y="1016635"/>
            <a:ext cx="7908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三、课堂小结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533400" y="1600200"/>
            <a:ext cx="79089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0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000" dirty="0">
                <a:sym typeface="+mn-ea"/>
              </a:rPr>
              <a:t>这是一篇</a:t>
            </a:r>
            <a:r>
              <a:rPr lang="zh-CN" altLang="en-US" sz="3000" dirty="0">
                <a:solidFill>
                  <a:srgbClr val="FF0000"/>
                </a:solidFill>
                <a:sym typeface="+mn-ea"/>
              </a:rPr>
              <a:t>人物传记</a:t>
            </a:r>
            <a:r>
              <a:rPr lang="zh-CN" altLang="en-US" sz="3000" dirty="0">
                <a:sym typeface="+mn-ea"/>
              </a:rPr>
              <a:t>。作者从中国传统文化的角度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ym typeface="+mn-ea"/>
              </a:rPr>
              <a:t>在历史视野和全球视野上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ym typeface="+mn-ea"/>
              </a:rPr>
              <a:t>将邓稼先的生平和贡献进行全方位的评价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ym typeface="+mn-ea"/>
              </a:rPr>
              <a:t>突出了人物不平凡的人生经历和</a:t>
            </a:r>
            <a:r>
              <a:rPr lang="zh-CN" altLang="en-US" sz="3000" dirty="0">
                <a:solidFill>
                  <a:srgbClr val="FF0000"/>
                </a:solidFill>
                <a:sym typeface="+mn-ea"/>
              </a:rPr>
              <a:t>对祖国、对民族的伟大贡献</a:t>
            </a:r>
            <a:r>
              <a:rPr lang="zh-CN" altLang="en-US" sz="3000" dirty="0">
                <a:sym typeface="+mn-ea"/>
              </a:rPr>
              <a:t>。本文的语言很有特色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ym typeface="+mn-ea"/>
              </a:rPr>
              <a:t>多处运用排比、对比、引用等修辞手法和独句段</a:t>
            </a:r>
            <a:r>
              <a:rPr lang="en-US" altLang="zh-CN" sz="30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ym typeface="+mn-ea"/>
              </a:rPr>
              <a:t>使文章生动感人。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1122" name="文本框 261121"/>
          <p:cNvSpPr txBox="1"/>
          <p:nvPr/>
        </p:nvSpPr>
        <p:spPr>
          <a:xfrm>
            <a:off x="380683" y="1207770"/>
            <a:ext cx="8291512" cy="630238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x-none" sz="2800" dirty="0">
                <a:latin typeface="宋体" panose="02010600030101010101" pitchFamily="2" charset="-122"/>
              </a:rPr>
              <a:t>请参考示例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x-none" sz="2800" dirty="0">
                <a:latin typeface="宋体" panose="02010600030101010101" pitchFamily="2" charset="-122"/>
              </a:rPr>
              <a:t>结合课文内容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zh-CN" altLang="x-none" sz="2800" dirty="0">
                <a:latin typeface="宋体" panose="02010600030101010101" pitchFamily="2" charset="-122"/>
              </a:rPr>
              <a:t>邓稼先拟写</a:t>
            </a:r>
            <a:r>
              <a:rPr lang="zh-CN" altLang="zh-CN" sz="2800" dirty="0">
                <a:latin typeface="宋体" panose="02010600030101010101" pitchFamily="2" charset="-122"/>
              </a:rPr>
              <a:t>颁奖</a:t>
            </a:r>
            <a:r>
              <a:rPr lang="zh-CN" altLang="x-none" sz="2800" dirty="0">
                <a:latin typeface="宋体" panose="02010600030101010101" pitchFamily="2" charset="-122"/>
              </a:rPr>
              <a:t>词。</a:t>
            </a:r>
            <a:endParaRPr lang="zh-CN" altLang="x-none" sz="2800" dirty="0">
              <a:latin typeface="宋体" panose="02010600030101010101" pitchFamily="2" charset="-122"/>
            </a:endParaRPr>
          </a:p>
        </p:txBody>
      </p:sp>
      <p:sp>
        <p:nvSpPr>
          <p:cNvPr id="50179" name="文本框 1"/>
          <p:cNvSpPr txBox="1"/>
          <p:nvPr/>
        </p:nvSpPr>
        <p:spPr>
          <a:xfrm>
            <a:off x="380683" y="685483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四、课后拓展</a:t>
            </a:r>
            <a:r>
              <a:rPr lang="zh-CN" altLang="en-US" sz="2800"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8267" y="1981010"/>
            <a:ext cx="8376074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p>
            <a:pPr indent="228600" algn="ctr" defTabSz="685800"/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Arial" panose="020B0604020202020204" pitchFamily="34" charset="0"/>
              </a:rPr>
              <a:t>如何写好颁奖词</a:t>
            </a:r>
            <a:endParaRPr lang="en-US" altLang="zh-CN" sz="2800" b="1" dirty="0">
              <a:solidFill>
                <a:srgbClr val="333333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0639" y="2438549"/>
            <a:ext cx="8411825" cy="3231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indent="228600"/>
            <a:r>
              <a:rPr sz="2800" b="1" dirty="0">
                <a:latin typeface="+mn-ea"/>
                <a:ea typeface="+mn-ea"/>
                <a:cs typeface="Arial" panose="020B0604020202020204" pitchFamily="34" charset="0"/>
              </a:rPr>
              <a:t>⑴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大笔写意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点明人物的事迹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简要概述；</a:t>
            </a:r>
            <a:endParaRPr lang="zh-CN" altLang="en-US" sz="2800" b="1" dirty="0">
              <a:latin typeface="+mn-ea"/>
              <a:ea typeface="+mn-ea"/>
              <a:cs typeface="宋体" panose="02010600030101010101" pitchFamily="2" charset="-122"/>
            </a:endParaRPr>
          </a:p>
          <a:p>
            <a:pPr indent="228600" eaLnBrk="0" hangingPunct="0"/>
            <a:r>
              <a:rPr sz="2800" b="1" dirty="0">
                <a:latin typeface="+mn-ea"/>
                <a:ea typeface="+mn-ea"/>
                <a:cs typeface="Arial" panose="020B0604020202020204" pitchFamily="34" charset="0"/>
              </a:rPr>
              <a:t>⑵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纵深开掘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彰显人物的精神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对人物精神的赞美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是颁奖词写作的重点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也是难点；</a:t>
            </a:r>
            <a:endParaRPr lang="zh-CN" altLang="en-US" sz="2800" b="1" dirty="0">
              <a:latin typeface="+mn-ea"/>
              <a:ea typeface="+mn-ea"/>
              <a:cs typeface="宋体" panose="02010600030101010101" pitchFamily="2" charset="-122"/>
            </a:endParaRPr>
          </a:p>
          <a:p>
            <a:pPr indent="228600" eaLnBrk="0" hangingPunct="0"/>
            <a:r>
              <a:rPr sz="2800" b="1" dirty="0">
                <a:latin typeface="+mn-ea"/>
                <a:ea typeface="+mn-ea"/>
                <a:cs typeface="Arial" panose="020B0604020202020204" pitchFamily="34" charset="0"/>
              </a:rPr>
              <a:t>⑶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综合表达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事、理、情有机融合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将人物事迹、精神以及对人物的赞美之情有机融合在一起；</a:t>
            </a:r>
            <a:endParaRPr lang="zh-CN" altLang="en-US" sz="2800" b="1" dirty="0">
              <a:latin typeface="+mn-ea"/>
              <a:ea typeface="+mn-ea"/>
              <a:cs typeface="宋体" panose="02010600030101010101" pitchFamily="2" charset="-122"/>
            </a:endParaRPr>
          </a:p>
          <a:p>
            <a:pPr indent="228600" eaLnBrk="0" hangingPunct="0"/>
            <a:r>
              <a:rPr sz="2800" b="1" dirty="0">
                <a:latin typeface="+mn-ea"/>
                <a:ea typeface="+mn-ea"/>
                <a:cs typeface="Arial" panose="020B0604020202020204" pitchFamily="34" charset="0"/>
              </a:rPr>
              <a:t>⑷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言简意赅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自然流畅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音韵铿锵悦耳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+mn-ea"/>
                <a:ea typeface="+mn-ea"/>
                <a:cs typeface="Arial" panose="020B0604020202020204" pitchFamily="34" charset="0"/>
              </a:rPr>
              <a:t>富有音乐美。</a:t>
            </a:r>
            <a:endParaRPr lang="zh-CN" altLang="en-US" sz="2800" b="1" dirty="0">
              <a:latin typeface="+mn-ea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矩形 35841"/>
          <p:cNvSpPr/>
          <p:nvPr/>
        </p:nvSpPr>
        <p:spPr>
          <a:xfrm>
            <a:off x="422275" y="1516063"/>
            <a:ext cx="8489950" cy="370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lnSpc>
                <a:spcPct val="120000"/>
              </a:lnSpc>
              <a:spcBef>
                <a:spcPts val="50"/>
              </a:spcBef>
            </a:pP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【颁奖词】他在苍凉大漠中用蘑菇云的升腾吼出雄狮的愤怒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他用</a:t>
            </a:r>
            <a:r>
              <a:rPr lang="en-US" altLang="zh-CN" sz="3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两弹</a:t>
            </a:r>
            <a:r>
              <a:rPr lang="en-US" altLang="zh-CN" sz="3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让中华民族昂首挺立在世界东方。殷红热血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尽忠报国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他是共和国忠诚的奠基人；鞠躬尽瘁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死而后</a:t>
            </a:r>
            <a:r>
              <a:rPr lang="zh-CN" altLang="en-US" strike="noStrike" noProof="1" dirty="0">
                <a:latin typeface="华文楷体" panose="02010600040101010101" charset="-122"/>
                <a:ea typeface="华文楷体" panose="02010600040101010101" charset="-122"/>
                <a:cs typeface="+mn-cs"/>
              </a:rPr>
              <a:t>已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他是中华民族不倒的脊梁！他</a:t>
            </a:r>
            <a:r>
              <a:rPr lang="en-US" altLang="zh-CN" sz="3200" strike="noStrike" noProof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就是</a:t>
            </a:r>
            <a:r>
              <a:rPr lang="en-US" altLang="zh-CN" sz="3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两弹一星</a:t>
            </a:r>
            <a:r>
              <a:rPr lang="en-US" altLang="zh-CN" sz="3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元勋</a:t>
            </a:r>
            <a:r>
              <a:rPr lang="en-US" altLang="zh-CN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lang="zh-CN" altLang="en-US" sz="3200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邓稼先！</a:t>
            </a:r>
            <a:endParaRPr lang="zh-CN" altLang="en-US" sz="3200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2225" name="图片 -2147482603" descr="微信图片_20210227112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2813" y="866775"/>
            <a:ext cx="3919537" cy="5729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文本框 2"/>
          <p:cNvSpPr txBox="1"/>
          <p:nvPr/>
        </p:nvSpPr>
        <p:spPr>
          <a:xfrm>
            <a:off x="144463" y="171450"/>
            <a:ext cx="22256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汉仪青云简" panose="00020600040101010101" charset="-122"/>
                <a:ea typeface="汉仪青云简" panose="00020600040101010101" charset="-122"/>
              </a:rPr>
              <a:t>献给邓稼先</a:t>
            </a:r>
            <a:endParaRPr lang="zh-CN" altLang="en-US" sz="3200">
              <a:solidFill>
                <a:srgbClr val="FF0000"/>
              </a:solidFill>
              <a:latin typeface="汉仪青云简" panose="00020600040101010101" charset="-122"/>
              <a:ea typeface="汉仪青云简" panose="00020600040101010101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3249" name="图片 -2147482592" descr="微信图片_20210227112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0138" y="754063"/>
            <a:ext cx="3748087" cy="5694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57200" y="2736850"/>
            <a:ext cx="8050213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一、情境创设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学校在近期将举办一期关于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“走进科学家之邓稼先”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的活动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邀请我们班的同学积极参与。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Rectangle 2"/>
          <p:cNvSpPr>
            <a:spLocks noGrp="1"/>
          </p:cNvSpPr>
          <p:nvPr/>
        </p:nvSpPr>
        <p:spPr>
          <a:xfrm>
            <a:off x="457200" y="12938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第一课时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5025" y="4140200"/>
            <a:ext cx="70472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课前热身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“邓稼先”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知多少（完成预学二）？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3"/>
          <p:cNvSpPr>
            <a:spLocks noGrp="1"/>
          </p:cNvSpPr>
          <p:nvPr/>
        </p:nvSpPr>
        <p:spPr>
          <a:xfrm>
            <a:off x="161925" y="1552575"/>
            <a:ext cx="8820150" cy="2292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宰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割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元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勋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懈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奠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基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筹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划  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徨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鲜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为人知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锋芒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毕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露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罗布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泊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5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颤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抖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燕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然    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红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>
                <a:latin typeface="Arial" panose="020B0604020202020204" pitchFamily="34" charset="0"/>
              </a:rPr>
              <a:t>     </a:t>
            </a:r>
            <a:r>
              <a:rPr lang="zh-CN" altLang="zh-CN" sz="2800" b="0">
                <a:latin typeface="Arial" panose="020B0604020202020204" pitchFamily="34" charset="0"/>
                <a:ea typeface="宋体" panose="02010600030101010101" pitchFamily="2" charset="-122"/>
              </a:rPr>
              <a:t>shǔ </a:t>
            </a:r>
            <a:r>
              <a:rPr lang="en-US" altLang="zh-CN" sz="2800" b="0">
                <a:latin typeface="Arial" panose="020B0604020202020204" pitchFamily="34" charset="0"/>
              </a:rPr>
              <a:t>  </a:t>
            </a:r>
            <a:r>
              <a:rPr lang="zh-CN" altLang="zh-CN" sz="2800" b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Arial" panose="020B0604020202020204" pitchFamily="34" charset="0"/>
                <a:ea typeface="宋体" panose="02010600030101010101" pitchFamily="2" charset="-122"/>
              </a:rPr>
              <a:t>名          </a:t>
            </a:r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jū gōng</a:t>
            </a:r>
            <a:r>
              <a:rPr lang="en-US" altLang="zh-CN" sz="2800">
                <a:latin typeface="宋体" panose="02010600030101010101" pitchFamily="2" charset="-122"/>
                <a:ea typeface="华文中宋" panose="02010600040101010101" charset="-122"/>
                <a:sym typeface="宋体" panose="02010600030101010101" pitchFamily="2" charset="-122"/>
              </a:rPr>
              <a:t>      尽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cuì         家yù     户晓   </a:t>
            </a:r>
            <a:endParaRPr lang="en-US" altLang="zh-CN" sz="2800" b="0">
              <a:latin typeface="Arial" panose="020B0604020202020204" pitchFamily="34" charset="0"/>
              <a:ea typeface="华文中宋" panose="0201060004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妇rú     皆知      y</a:t>
            </a:r>
            <a:r>
              <a:rPr lang="en-US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ngmù           yùn    育       选pìn</a:t>
            </a:r>
            <a:endParaRPr lang="en-US" altLang="zh-CN" sz="2800" b="0">
              <a:latin typeface="Arial" panose="020B0604020202020204" pitchFamily="34" charset="0"/>
              <a:ea typeface="华文中宋" panose="02010600040101010101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无</a:t>
            </a:r>
            <a:r>
              <a:rPr lang="en-US" altLang="zh-CN" sz="2800" b="0" dirty="0">
                <a:latin typeface="Arial" panose="020B0604020202020204" pitchFamily="34" charset="0"/>
              </a:rPr>
              <a:t>yín            zh</a:t>
            </a:r>
            <a:r>
              <a:rPr lang="en-US" altLang="en-US" sz="2800" b="0" dirty="0">
                <a:latin typeface="Arial" panose="020B0604020202020204" pitchFamily="34" charset="0"/>
              </a:rPr>
              <a:t>ò</a:t>
            </a:r>
            <a:r>
              <a:rPr lang="en-US" altLang="zh-CN" sz="2800" b="0" dirty="0">
                <a:latin typeface="Arial" panose="020B0604020202020204" pitchFamily="34" charset="0"/>
              </a:rPr>
              <a:t>u 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夜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       呼xi</a:t>
            </a:r>
            <a:r>
              <a:rPr lang="en-US" altLang="zh-CN" sz="2800">
                <a:latin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2800" b="0">
                <a:latin typeface="Arial" panose="020B0604020202020204" pitchFamily="34" charset="0"/>
                <a:ea typeface="华文中宋" panose="02010600040101010101" charset="-122"/>
                <a:sym typeface="宋体" panose="02010600030101010101" pitchFamily="2" charset="-122"/>
              </a:rPr>
              <a:t>o          zhì    友</a:t>
            </a:r>
            <a:endParaRPr lang="en-US" altLang="zh-CN" sz="2800" b="0">
              <a:latin typeface="Arial" panose="020B0604020202020204" pitchFamily="34" charset="0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381000" y="1066800"/>
            <a:ext cx="5899150" cy="4851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给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红色字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注</a:t>
            </a:r>
            <a:r>
              <a:rPr lang="en-US" altLang="zh-CN" sz="3200" dirty="0">
                <a:latin typeface="宋体" panose="02010600030101010101" pitchFamily="2" charset="-122"/>
                <a:sym typeface="宋体" panose="02010600030101010101" pitchFamily="2" charset="-122"/>
              </a:rPr>
              <a:t>音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或根据拼音写汉字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873125" y="1551940"/>
            <a:ext cx="8270875" cy="3573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z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ǎ</a:t>
            </a: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i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       </a:t>
            </a: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xūn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           </a:t>
            </a: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xiè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            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di</a:t>
            </a:r>
            <a:r>
              <a:rPr lang="en-US" altLang="zh-CN" sz="3000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n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chóu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p</a:t>
            </a:r>
            <a:r>
              <a:rPr lang="zh-CN" altLang="zh-CN" sz="3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ng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 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sym typeface="宋体" panose="02010600030101010101" pitchFamily="2" charset="-122"/>
              </a:rPr>
              <a:t>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xi</a:t>
            </a:r>
            <a:r>
              <a:rPr lang="zh-CN" altLang="zh-CN" sz="3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lù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pō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ch</a:t>
            </a:r>
            <a:r>
              <a:rPr lang="zh-CN" altLang="zh-CN" sz="3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zh-CN" altLang="zh-CN" sz="3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</a:t>
            </a:r>
            <a:r>
              <a:rPr lang="zh-CN" altLang="zh-CN" sz="3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zh-CN" altLang="zh-CN" sz="3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署</a:t>
            </a:r>
            <a:endParaRPr lang="zh-CN" altLang="zh-CN" sz="3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鞠躬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瘁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喻</a:t>
            </a:r>
            <a:endParaRPr lang="zh-CN" altLang="zh-CN" sz="3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孺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  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仰慕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孕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聘</a:t>
            </a:r>
            <a:endParaRPr lang="zh-CN" altLang="en-US" sz="3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垠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昼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啸</a:t>
            </a:r>
            <a:r>
              <a:rPr lang="en-US" altLang="zh-CN" sz="3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挚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文本框 3"/>
          <p:cNvSpPr txBox="1"/>
          <p:nvPr/>
        </p:nvSpPr>
        <p:spPr>
          <a:xfrm>
            <a:off x="388938" y="612775"/>
            <a:ext cx="59356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预学一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辨析形近字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674688" y="1308100"/>
            <a:ext cx="1958975" cy="1833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翠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绿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精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粹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鞠躬尽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瘁</a:t>
            </a:r>
            <a:endParaRPr lang="zh-CN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憔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悴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文本框 5"/>
          <p:cNvSpPr txBox="1"/>
          <p:nvPr/>
        </p:nvSpPr>
        <p:spPr>
          <a:xfrm>
            <a:off x="5299075" y="1308100"/>
            <a:ext cx="1958975" cy="1833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逾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越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愈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加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家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喻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户晓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口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谕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598488" y="1446213"/>
            <a:ext cx="76200" cy="1538287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AutoShape 10"/>
          <p:cNvSpPr/>
          <p:nvPr/>
        </p:nvSpPr>
        <p:spPr>
          <a:xfrm>
            <a:off x="5222875" y="1447800"/>
            <a:ext cx="76200" cy="1538288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8950" y="1196975"/>
            <a:ext cx="79851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cuì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8950" y="1701800"/>
            <a:ext cx="798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cuì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76488" y="2092325"/>
            <a:ext cx="7985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cuì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6948488" y="1196975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yú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文本框 11"/>
          <p:cNvSpPr txBox="1"/>
          <p:nvPr/>
        </p:nvSpPr>
        <p:spPr>
          <a:xfrm>
            <a:off x="6948488" y="1701800"/>
            <a:ext cx="5921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5" name="文本框 12"/>
          <p:cNvSpPr txBox="1"/>
          <p:nvPr/>
        </p:nvSpPr>
        <p:spPr>
          <a:xfrm>
            <a:off x="6948488" y="2092325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0" name="AutoShape 10"/>
          <p:cNvSpPr/>
          <p:nvPr/>
        </p:nvSpPr>
        <p:spPr>
          <a:xfrm>
            <a:off x="598488" y="3854450"/>
            <a:ext cx="76200" cy="1538288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1" name="AutoShape 10"/>
          <p:cNvSpPr/>
          <p:nvPr/>
        </p:nvSpPr>
        <p:spPr>
          <a:xfrm>
            <a:off x="5222875" y="3852863"/>
            <a:ext cx="76200" cy="1538287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2" name="文本框 4"/>
          <p:cNvSpPr txBox="1"/>
          <p:nvPr/>
        </p:nvSpPr>
        <p:spPr>
          <a:xfrm>
            <a:off x="598488" y="3706813"/>
            <a:ext cx="1958975" cy="1833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槐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树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魏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碑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当之无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愧</a:t>
            </a:r>
            <a:endParaRPr lang="zh-CN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玫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瑰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3" name="文本框 4"/>
          <p:cNvSpPr txBox="1"/>
          <p:nvPr/>
        </p:nvSpPr>
        <p:spPr>
          <a:xfrm>
            <a:off x="5299075" y="3706813"/>
            <a:ext cx="1958975" cy="1833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儒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雅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濡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染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妇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孺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皆知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50"/>
              </a:spcBef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怯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懦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150" y="3644900"/>
            <a:ext cx="10033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huái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5150" y="4111625"/>
            <a:ext cx="798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wèi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51100" y="4519613"/>
            <a:ext cx="798513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kuì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0"/>
          <p:cNvSpPr txBox="1"/>
          <p:nvPr/>
        </p:nvSpPr>
        <p:spPr>
          <a:xfrm>
            <a:off x="6430963" y="3644900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rú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6430963" y="4076700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rú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6946900" y="4519613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rú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6750" y="2557463"/>
            <a:ext cx="798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cuì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6948488" y="2557463"/>
            <a:ext cx="593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yù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150" y="4957763"/>
            <a:ext cx="81915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0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g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uī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6664325" y="4956175"/>
            <a:ext cx="7985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nuò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273" grpId="0"/>
      <p:bldP spid="11274" grpId="0"/>
      <p:bldP spid="11275" grpId="0"/>
      <p:bldP spid="6" grpId="0"/>
      <p:bldP spid="7" grpId="0"/>
      <p:bldP spid="11" grpId="0"/>
      <p:bldP spid="12" grpId="0"/>
      <p:bldP spid="13" grpId="0"/>
      <p:bldP spid="14" grpId="0"/>
      <p:bldP spid="2" grpId="0"/>
      <p:bldP spid="4" grpId="0"/>
      <p:bldP spid="5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文本框 99"/>
          <p:cNvSpPr txBox="1"/>
          <p:nvPr/>
        </p:nvSpPr>
        <p:spPr>
          <a:xfrm>
            <a:off x="377825" y="100013"/>
            <a:ext cx="80502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二、课堂活动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文本框 3"/>
          <p:cNvSpPr txBox="1"/>
          <p:nvPr/>
        </p:nvSpPr>
        <p:spPr>
          <a:xfrm>
            <a:off x="1112838" y="568325"/>
            <a:ext cx="39417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活动一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邓稼先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之初印象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2838" y="1089025"/>
            <a:ext cx="74850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速读全文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了解邓稼先其人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按要求说话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          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可以看出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邓稼先是</a:t>
            </a:r>
            <a:r>
              <a:rPr lang="zh-CN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的人。（可以用词语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也可以用</a:t>
            </a:r>
            <a:r>
              <a:rPr lang="zh-CN" altLang="en-US" sz="2800" dirty="0">
                <a:sym typeface="+mn-ea"/>
              </a:rPr>
              <a:t>功绩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/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事迹）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5488" y="2468563"/>
            <a:ext cx="3783012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鲜为人知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92388" y="2468563"/>
            <a:ext cx="36195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无私默默奉献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488" y="2990850"/>
            <a:ext cx="49514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始终、继续、至死不懈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10100" y="2990850"/>
            <a:ext cx="42513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坚持不懈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不怕吃苦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5488" y="3513138"/>
            <a:ext cx="378301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“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鞠躬尽瘁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死而后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</a:rPr>
              <a:t>已</a:t>
            </a:r>
            <a:r>
              <a:rPr lang="en-US" altLang="zh-CN" sz="2800" dirty="0">
                <a:latin typeface="Arial" panose="020B0604020202020204" pitchFamily="34" charset="0"/>
              </a:rPr>
              <a:t>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1313" y="3544888"/>
            <a:ext cx="52800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坚持不懈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无私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奉献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488" y="4097338"/>
            <a:ext cx="71596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忠厚平实、真诚坦白、谦虚纯正、奉献精神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488" y="4621213"/>
            <a:ext cx="57308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只说</a:t>
            </a:r>
            <a:r>
              <a:rPr lang="en-US" altLang="zh-CN" sz="2800" dirty="0">
                <a:latin typeface="Arial" panose="020B0604020202020204" pitchFamily="34" charset="0"/>
              </a:rPr>
              <a:t>“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在外地工作</a:t>
            </a:r>
            <a:r>
              <a:rPr lang="en-US" altLang="zh-CN" sz="2800" dirty="0">
                <a:latin typeface="Arial" panose="020B0604020202020204" pitchFamily="34" charset="0"/>
              </a:rPr>
              <a:t>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75075" y="4622800"/>
            <a:ext cx="4186238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谨慎态度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5488" y="5143500"/>
            <a:ext cx="573087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再去证实一下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0575" y="5143500"/>
            <a:ext cx="418623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实事求是</a:t>
            </a:r>
            <a:endParaRPr lang="zh-CN" altLang="zh-CN" sz="2800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488" y="5665788"/>
            <a:ext cx="5426075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如果稼先再次选择他的人生的话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他仍会走他已走过的道路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9788" y="5881688"/>
            <a:ext cx="29416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坚守信念</a:t>
            </a:r>
            <a:endParaRPr lang="zh-CN" altLang="zh-CN" sz="2800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3" grpId="0"/>
      <p:bldP spid="7" grpId="0"/>
      <p:bldP spid="16" grpId="0"/>
      <p:bldP spid="17" grpId="0"/>
      <p:bldP spid="18" grpId="0"/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5588" y="992188"/>
          <a:ext cx="8696325" cy="4776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845"/>
                <a:gridCol w="4347845"/>
              </a:tblGrid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功绩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</a:rPr>
                        <a:t>/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事迹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000000"/>
                          </a:solidFill>
                        </a:rPr>
                        <a:t>精神品质</a:t>
                      </a:r>
                      <a:endParaRPr lang="zh-CN" alt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altLang="zh-CN" sz="2400" b="1" dirty="0"/>
                        <a:t>1.</a:t>
                      </a:r>
                      <a:r>
                        <a:rPr lang="zh-CN" altLang="en-US" sz="2400" b="1" dirty="0"/>
                        <a:t>在美国活动的博士学位后立即回国</a:t>
                      </a:r>
                      <a:endParaRPr lang="zh-CN" altLang="en-US" sz="2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/>
                        <a:t>天下兴亡</a:t>
                      </a:r>
                      <a:r>
                        <a:rPr lang="en-US" altLang="zh-CN" sz="24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/>
                        <a:t>匹夫有责；报效祖国</a:t>
                      </a:r>
                      <a:endParaRPr lang="zh-CN" altLang="en-US" sz="2400" b="1" dirty="0"/>
                    </a:p>
                  </a:txBody>
                  <a:tcPr marL="68580" marR="68580" marT="34290" marB="34290"/>
                </a:tc>
              </a:tr>
              <a:tr h="621665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  <a:tr h="70104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  <a:tr h="582295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  <a:tr h="62230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  <a:tr h="520065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  <a:tr h="38989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7500" y="2247900"/>
            <a:ext cx="4249738" cy="7381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2.1958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年受命研究原子弹制造的理论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并成功设计了两弹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3925" y="2247900"/>
            <a:ext cx="3663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两弹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元勋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功勋卓著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500" y="2986088"/>
            <a:ext cx="4248150" cy="7381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defTabSz="1219200">
              <a:spcBef>
                <a:spcPct val="0"/>
              </a:spcBef>
            </a:pPr>
            <a:r>
              <a:rPr lang="en-US" altLang="zh-CN" sz="2400" dirty="0">
                <a:latin typeface="宋体" panose="02010600030101010101" pitchFamily="2" charset="-122"/>
              </a:rPr>
              <a:t>3.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生病期间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和于敏联合署名建议书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2975" y="2959100"/>
            <a:ext cx="4197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defTabSz="1219200">
              <a:spcBef>
                <a:spcPct val="0"/>
              </a:spcBef>
              <a:buFontTx/>
            </a:pP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鞠躬尽瘁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死而后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endParaRPr lang="zh-CN" altLang="en-US" sz="2400" dirty="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00" y="3724275"/>
            <a:ext cx="4338638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4.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文革期间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说服两派继续工作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4888" y="3724275"/>
            <a:ext cx="34274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没有私心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威望很高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500" y="4200525"/>
            <a:ext cx="4338638" cy="73818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5.1971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年被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四人帮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批判围攻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竟能说服工宣队、军宣队的队员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4888" y="4257675"/>
            <a:ext cx="29194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真诚无私、最高奉献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7500" y="4976813"/>
            <a:ext cx="3133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6.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一封短信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5363" y="4938713"/>
            <a:ext cx="34464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强烈的民族自尊心、朴实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7500" y="5345113"/>
            <a:ext cx="3133725" cy="36988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7.1982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我不能走</a:t>
            </a:r>
            <a:r>
              <a:rPr lang="zh-CN" altLang="en-US" sz="2400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3925" y="5360988"/>
            <a:ext cx="4117975" cy="35401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r>
              <a:rPr lang="zh-CN" altLang="en-US" sz="2300" dirty="0">
                <a:latin typeface="宋体" panose="02010600030101010101" pitchFamily="2" charset="-122"/>
                <a:ea typeface="宋体" panose="02010600030101010101" pitchFamily="2" charset="-122"/>
              </a:rPr>
              <a:t>身先士卒、不怕牺牲、勇于奉献</a:t>
            </a:r>
            <a:endParaRPr lang="zh-CN" altLang="en-US" sz="23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文本框 3"/>
          <p:cNvSpPr txBox="1"/>
          <p:nvPr/>
        </p:nvSpPr>
        <p:spPr>
          <a:xfrm>
            <a:off x="1044575" y="292100"/>
            <a:ext cx="60356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活动二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作者眼中的</a:t>
            </a:r>
            <a:r>
              <a:rPr lang="zh-CN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“邓稼先”</a:t>
            </a:r>
            <a:endParaRPr lang="zh-CN" altLang="zh-CN" sz="280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3763" y="812800"/>
            <a:ext cx="779145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1.【找一找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理一理】这篇文章和我们以前学过的文章在形式上有何不同之处？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675" y="1765300"/>
            <a:ext cx="5743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关注文中的小标题。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4" name="Rectangle 4"/>
          <p:cNvSpPr/>
          <p:nvPr/>
        </p:nvSpPr>
        <p:spPr>
          <a:xfrm>
            <a:off x="1493838" y="2287588"/>
            <a:ext cx="6427787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30000"/>
              </a:lnSpc>
              <a:buClr>
                <a:schemeClr val="folHlink"/>
              </a:buClr>
              <a:buSzPct val="60000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运用小标题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条理清楚 内容分明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文本框 2"/>
          <p:cNvSpPr txBox="1"/>
          <p:nvPr/>
        </p:nvSpPr>
        <p:spPr>
          <a:xfrm>
            <a:off x="1493838" y="3057525"/>
            <a:ext cx="7912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展示背景</a:t>
            </a:r>
            <a:r>
              <a:rPr lang="en-US" altLang="zh-CN" sz="2800" dirty="0"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巨大贡献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文本框 1"/>
          <p:cNvSpPr txBox="1"/>
          <p:nvPr/>
        </p:nvSpPr>
        <p:spPr>
          <a:xfrm>
            <a:off x="1493838" y="3579813"/>
            <a:ext cx="8137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不凡经历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sz="2800" dirty="0">
                <a:latin typeface="Arial" panose="020B0604020202020204" pitchFamily="34" charset="0"/>
                <a:ea typeface="SimSun-ExtB" panose="02010609060101010101" pitchFamily="49" charset="-122"/>
              </a:rPr>
              <a:t>鞠躬尽瘁</a:t>
            </a:r>
            <a:endParaRPr 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493838" y="4102100"/>
            <a:ext cx="8137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名人对比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忠厚朴实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1493838" y="4624388"/>
            <a:ext cx="81375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感情震荡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自豪骄傲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1493838" y="5146675"/>
            <a:ext cx="81375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沙漠创业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献身精神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1493838" y="5668963"/>
            <a:ext cx="8137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赤子情怀</a:t>
            </a:r>
            <a:r>
              <a:rPr lang="en-US" altLang="zh-CN" sz="2800" dirty="0">
                <a:latin typeface="宋体" panose="02010600030101010101" pitchFamily="2" charset="-122"/>
              </a:rPr>
              <a:t>——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永恒的骄傲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AutoShape 13"/>
          <p:cNvSpPr/>
          <p:nvPr/>
        </p:nvSpPr>
        <p:spPr>
          <a:xfrm flipH="1">
            <a:off x="5486400" y="3200083"/>
            <a:ext cx="422275" cy="2811462"/>
          </a:xfrm>
          <a:prstGeom prst="leftBrace">
            <a:avLst>
              <a:gd name="adj1" fmla="val 66363"/>
              <a:gd name="adj2" fmla="val 49750"/>
            </a:avLst>
          </a:prstGeom>
          <a:noFill/>
          <a:ln w="25400" cap="flat" cmpd="sng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2" name="文本框 9"/>
          <p:cNvSpPr txBox="1"/>
          <p:nvPr/>
        </p:nvSpPr>
        <p:spPr>
          <a:xfrm>
            <a:off x="5772150" y="4192588"/>
            <a:ext cx="17081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无私奉献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317" grpId="0"/>
      <p:bldP spid="13316" grpId="0"/>
      <p:bldP spid="18" grpId="0"/>
      <p:bldP spid="19" grpId="0"/>
      <p:bldP spid="20" grpId="0"/>
      <p:bldP spid="21" grpId="0"/>
      <p:bldP spid="22" grpId="0" bldLvl="0" animBg="1"/>
      <p:bldP spid="256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等腰三角形 33796"/>
          <p:cNvSpPr/>
          <p:nvPr/>
        </p:nvSpPr>
        <p:spPr>
          <a:xfrm rot="5400000">
            <a:off x="23813" y="4395788"/>
            <a:ext cx="828675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anchor="t" anchorCtr="0"/>
          <a:p>
            <a:endParaRPr lang="zh-CN" altLang="en-US" sz="27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6" name="直接连接符 33798"/>
          <p:cNvSpPr/>
          <p:nvPr/>
        </p:nvSpPr>
        <p:spPr>
          <a:xfrm>
            <a:off x="533400" y="4495800"/>
            <a:ext cx="7467600" cy="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7" name="任意多边形 33802"/>
          <p:cNvSpPr/>
          <p:nvPr/>
        </p:nvSpPr>
        <p:spPr>
          <a:xfrm>
            <a:off x="7993063" y="3886200"/>
            <a:ext cx="1150937" cy="1246188"/>
          </a:xfrm>
          <a:custGeom>
            <a:avLst/>
            <a:gdLst/>
            <a:ahLst/>
            <a:cxnLst>
              <a:cxn ang="0">
                <a:pos x="90663366" y="0"/>
              </a:cxn>
              <a:cxn ang="0">
                <a:pos x="347068802" y="23364560"/>
              </a:cxn>
              <a:cxn ang="0">
                <a:pos x="529811889" y="82461772"/>
              </a:cxn>
              <a:cxn ang="0">
                <a:pos x="712554975" y="153928251"/>
              </a:cxn>
              <a:cxn ang="0">
                <a:pos x="980293629" y="236390023"/>
              </a:cxn>
              <a:cxn ang="0">
                <a:pos x="1260783046" y="449415487"/>
              </a:cxn>
              <a:cxn ang="0">
                <a:pos x="1321697012" y="578605206"/>
              </a:cxn>
              <a:cxn ang="0">
                <a:pos x="1369861404" y="755898016"/>
              </a:cxn>
              <a:cxn ang="0">
                <a:pos x="1296197866" y="945560092"/>
              </a:cxn>
              <a:cxn ang="0">
                <a:pos x="1174368744" y="1076123783"/>
              </a:cxn>
              <a:cxn ang="0">
                <a:pos x="1102122751" y="1122852903"/>
              </a:cxn>
              <a:cxn ang="0">
                <a:pos x="1041207595" y="1169580849"/>
              </a:cxn>
              <a:cxn ang="0">
                <a:pos x="980293629" y="1205313503"/>
              </a:cxn>
              <a:cxn ang="0">
                <a:pos x="723887004" y="1311139834"/>
              </a:cxn>
              <a:cxn ang="0">
                <a:pos x="505729097" y="1382606313"/>
              </a:cxn>
              <a:cxn ang="0">
                <a:pos x="383901166" y="1394975579"/>
              </a:cxn>
              <a:cxn ang="0">
                <a:pos x="322987200" y="1405970872"/>
              </a:cxn>
              <a:cxn ang="0">
                <a:pos x="103412939" y="1359241753"/>
              </a:cxn>
              <a:cxn ang="0">
                <a:pos x="90663366" y="1346873660"/>
              </a:cxn>
            </a:cxnLst>
            <a:pathLst>
              <a:path w="967" h="1063">
                <a:moveTo>
                  <a:pt x="64" y="0"/>
                </a:moveTo>
                <a:cubicBezTo>
                  <a:pt x="85" y="1"/>
                  <a:pt x="201" y="6"/>
                  <a:pt x="245" y="17"/>
                </a:cubicBezTo>
                <a:cubicBezTo>
                  <a:pt x="288" y="28"/>
                  <a:pt x="331" y="47"/>
                  <a:pt x="374" y="60"/>
                </a:cubicBezTo>
                <a:cubicBezTo>
                  <a:pt x="406" y="94"/>
                  <a:pt x="460" y="99"/>
                  <a:pt x="503" y="112"/>
                </a:cubicBezTo>
                <a:cubicBezTo>
                  <a:pt x="566" y="131"/>
                  <a:pt x="627" y="157"/>
                  <a:pt x="692" y="172"/>
                </a:cubicBezTo>
                <a:cubicBezTo>
                  <a:pt x="760" y="216"/>
                  <a:pt x="831" y="271"/>
                  <a:pt x="890" y="327"/>
                </a:cubicBezTo>
                <a:cubicBezTo>
                  <a:pt x="901" y="361"/>
                  <a:pt x="907" y="396"/>
                  <a:pt x="933" y="421"/>
                </a:cubicBezTo>
                <a:cubicBezTo>
                  <a:pt x="941" y="465"/>
                  <a:pt x="952" y="508"/>
                  <a:pt x="967" y="550"/>
                </a:cubicBezTo>
                <a:cubicBezTo>
                  <a:pt x="960" y="604"/>
                  <a:pt x="963" y="657"/>
                  <a:pt x="915" y="688"/>
                </a:cubicBezTo>
                <a:cubicBezTo>
                  <a:pt x="892" y="723"/>
                  <a:pt x="864" y="760"/>
                  <a:pt x="829" y="783"/>
                </a:cubicBezTo>
                <a:cubicBezTo>
                  <a:pt x="812" y="794"/>
                  <a:pt x="778" y="817"/>
                  <a:pt x="778" y="817"/>
                </a:cubicBezTo>
                <a:cubicBezTo>
                  <a:pt x="743" y="871"/>
                  <a:pt x="782" y="822"/>
                  <a:pt x="735" y="851"/>
                </a:cubicBezTo>
                <a:cubicBezTo>
                  <a:pt x="676" y="887"/>
                  <a:pt x="765" y="855"/>
                  <a:pt x="692" y="877"/>
                </a:cubicBezTo>
                <a:cubicBezTo>
                  <a:pt x="639" y="912"/>
                  <a:pt x="572" y="934"/>
                  <a:pt x="511" y="954"/>
                </a:cubicBezTo>
                <a:cubicBezTo>
                  <a:pt x="462" y="970"/>
                  <a:pt x="407" y="998"/>
                  <a:pt x="357" y="1006"/>
                </a:cubicBezTo>
                <a:cubicBezTo>
                  <a:pt x="329" y="1011"/>
                  <a:pt x="300" y="1011"/>
                  <a:pt x="271" y="1015"/>
                </a:cubicBezTo>
                <a:cubicBezTo>
                  <a:pt x="257" y="1017"/>
                  <a:pt x="242" y="1020"/>
                  <a:pt x="228" y="1023"/>
                </a:cubicBezTo>
                <a:cubicBezTo>
                  <a:pt x="0" y="1011"/>
                  <a:pt x="109" y="1063"/>
                  <a:pt x="73" y="989"/>
                </a:cubicBezTo>
                <a:cubicBezTo>
                  <a:pt x="71" y="985"/>
                  <a:pt x="67" y="983"/>
                  <a:pt x="64" y="980"/>
                </a:cubicBezTo>
              </a:path>
            </a:pathLst>
          </a:cu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48" name="直接连接符 33799"/>
          <p:cNvSpPr/>
          <p:nvPr/>
        </p:nvSpPr>
        <p:spPr>
          <a:xfrm>
            <a:off x="8001000" y="3886200"/>
            <a:ext cx="0" cy="1177925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9" name="文本框 33816"/>
          <p:cNvSpPr txBox="1"/>
          <p:nvPr/>
        </p:nvSpPr>
        <p:spPr>
          <a:xfrm>
            <a:off x="7924800" y="43434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邓稼先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0" name="直接连接符 33806"/>
          <p:cNvSpPr/>
          <p:nvPr/>
        </p:nvSpPr>
        <p:spPr>
          <a:xfrm flipH="1">
            <a:off x="1490663" y="4579938"/>
            <a:ext cx="635000" cy="11874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51" name="文本框 33813"/>
          <p:cNvSpPr txBox="1"/>
          <p:nvPr/>
        </p:nvSpPr>
        <p:spPr>
          <a:xfrm>
            <a:off x="111125" y="4943475"/>
            <a:ext cx="18621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永恒的骄傲</a:t>
            </a:r>
            <a:endParaRPr lang="zh-CN" altLang="en-US" sz="2400" u="sng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2" name="文本框 33814"/>
          <p:cNvSpPr txBox="1"/>
          <p:nvPr/>
        </p:nvSpPr>
        <p:spPr>
          <a:xfrm>
            <a:off x="2538413" y="4895850"/>
            <a:ext cx="19034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我不能走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3" name="直接连接符 33807"/>
          <p:cNvSpPr/>
          <p:nvPr/>
        </p:nvSpPr>
        <p:spPr>
          <a:xfrm flipH="1">
            <a:off x="3886200" y="4572000"/>
            <a:ext cx="492125" cy="122713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54" name="矩形 33815"/>
          <p:cNvSpPr/>
          <p:nvPr/>
        </p:nvSpPr>
        <p:spPr>
          <a:xfrm>
            <a:off x="5233988" y="4894263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两弹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元勋</a:t>
            </a:r>
            <a:endParaRPr lang="zh-CN" altLang="en-US" sz="2400" u="sng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5" name="直接连接符 33808"/>
          <p:cNvSpPr/>
          <p:nvPr/>
        </p:nvSpPr>
        <p:spPr>
          <a:xfrm flipH="1">
            <a:off x="6705600" y="4495800"/>
            <a:ext cx="358775" cy="12588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56" name="文本框 56"/>
          <p:cNvSpPr txBox="1"/>
          <p:nvPr/>
        </p:nvSpPr>
        <p:spPr>
          <a:xfrm>
            <a:off x="2916238" y="744538"/>
            <a:ext cx="3427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任务一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课文结构图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7" name="文本框 33809"/>
          <p:cNvSpPr txBox="1"/>
          <p:nvPr/>
        </p:nvSpPr>
        <p:spPr>
          <a:xfrm>
            <a:off x="352425" y="3284538"/>
            <a:ext cx="1620838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民族感情？友情？</a:t>
            </a:r>
            <a:endParaRPr lang="zh-CN" altLang="en-US" sz="2400" u="sng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8" name="直接连接符 33803"/>
          <p:cNvSpPr/>
          <p:nvPr/>
        </p:nvSpPr>
        <p:spPr>
          <a:xfrm>
            <a:off x="1803400" y="3219450"/>
            <a:ext cx="625475" cy="13096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59" name="文本框 33811"/>
          <p:cNvSpPr txBox="1"/>
          <p:nvPr/>
        </p:nvSpPr>
        <p:spPr>
          <a:xfrm>
            <a:off x="2740025" y="3284538"/>
            <a:ext cx="170180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邓稼先与奥本海默</a:t>
            </a:r>
            <a:endParaRPr lang="zh-CN" altLang="en-US" sz="2400" u="sng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0" name="直接连接符 33804"/>
          <p:cNvSpPr/>
          <p:nvPr/>
        </p:nvSpPr>
        <p:spPr>
          <a:xfrm>
            <a:off x="3940175" y="3103563"/>
            <a:ext cx="655638" cy="139223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61" name="文本框 33812"/>
          <p:cNvSpPr txBox="1"/>
          <p:nvPr/>
        </p:nvSpPr>
        <p:spPr>
          <a:xfrm>
            <a:off x="4959350" y="3241675"/>
            <a:ext cx="2051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从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任人宰割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 到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2400" u="sng" dirty="0">
                <a:latin typeface="Calibri" panose="020F0502020204030204" pitchFamily="34" charset="0"/>
                <a:ea typeface="微软雅黑" panose="020B0503020204020204" pitchFamily="34" charset="-122"/>
              </a:rPr>
              <a:t>站起来了</a:t>
            </a:r>
            <a:r>
              <a:rPr lang="zh-CN" altLang="zh-CN" sz="240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endParaRPr lang="zh-CN" altLang="en-US" sz="2400" u="sng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668" name="文本框 33818"/>
          <p:cNvSpPr txBox="1"/>
          <p:nvPr/>
        </p:nvSpPr>
        <p:spPr>
          <a:xfrm rot="-1310034">
            <a:off x="7065963" y="2754313"/>
            <a:ext cx="549275" cy="1890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①</a:t>
            </a:r>
            <a:r>
              <a:rPr lang="zh-CN" altLang="en-US" sz="2400" dirty="0">
                <a:solidFill>
                  <a:srgbClr val="0000C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两段历史</a:t>
            </a:r>
            <a:endParaRPr lang="zh-CN" altLang="en-US" sz="2400" dirty="0">
              <a:solidFill>
                <a:srgbClr val="0000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3" name="直接连接符 33805"/>
          <p:cNvSpPr/>
          <p:nvPr/>
        </p:nvSpPr>
        <p:spPr>
          <a:xfrm>
            <a:off x="6781800" y="3048000"/>
            <a:ext cx="635000" cy="14732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72" name="文本框 33818"/>
          <p:cNvSpPr txBox="1"/>
          <p:nvPr/>
        </p:nvSpPr>
        <p:spPr>
          <a:xfrm rot="-1310034">
            <a:off x="4297363" y="2703513"/>
            <a:ext cx="549275" cy="219233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2400" dirty="0">
                <a:solidFill>
                  <a:srgbClr val="0000C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②两位科学家</a:t>
            </a:r>
            <a:endParaRPr lang="zh-CN" altLang="en-US" sz="2400" dirty="0">
              <a:solidFill>
                <a:srgbClr val="0000CC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5" name="文本框 33818"/>
          <p:cNvSpPr txBox="1"/>
          <p:nvPr/>
        </p:nvSpPr>
        <p:spPr>
          <a:xfrm rot="-1310034">
            <a:off x="1931988" y="2865438"/>
            <a:ext cx="552450" cy="16478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③两种情感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6" name="文本框 33821"/>
          <p:cNvSpPr txBox="1"/>
          <p:nvPr/>
        </p:nvSpPr>
        <p:spPr>
          <a:xfrm>
            <a:off x="111125" y="1265238"/>
            <a:ext cx="88042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④这部分运用（         ）的写法在历史背景中推出邓稼先</a:t>
            </a:r>
            <a:r>
              <a:rPr lang="en-US" altLang="zh-CN" sz="240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其主要作用是（                                                                                                          ）</a:t>
            </a:r>
            <a:endParaRPr lang="en-US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左弧形箭头 1"/>
          <p:cNvSpPr/>
          <p:nvPr/>
        </p:nvSpPr>
        <p:spPr>
          <a:xfrm flipH="1">
            <a:off x="7442200" y="2255838"/>
            <a:ext cx="504825" cy="12715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7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60" name="文本框 56"/>
          <p:cNvSpPr txBox="1"/>
          <p:nvPr/>
        </p:nvSpPr>
        <p:spPr>
          <a:xfrm>
            <a:off x="2281238" y="1265238"/>
            <a:ext cx="81756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77" name="文本框 56"/>
          <p:cNvSpPr txBox="1"/>
          <p:nvPr/>
        </p:nvSpPr>
        <p:spPr>
          <a:xfrm>
            <a:off x="1363663" y="1619250"/>
            <a:ext cx="7475537" cy="909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5000"/>
              </a:lnSpc>
              <a:spcBef>
                <a:spcPts val="5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让读者认识到邓稼先的贡献巨大；把人物形象提到一定的历史高度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使文章气魄宏大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70" name="文本框 4"/>
          <p:cNvSpPr txBox="1"/>
          <p:nvPr/>
        </p:nvSpPr>
        <p:spPr>
          <a:xfrm>
            <a:off x="7064375" y="4498975"/>
            <a:ext cx="552450" cy="16684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张爱萍的话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71" name="文本框 5"/>
          <p:cNvSpPr txBox="1"/>
          <p:nvPr/>
        </p:nvSpPr>
        <p:spPr>
          <a:xfrm>
            <a:off x="4354513" y="4510088"/>
            <a:ext cx="550862" cy="16684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邓稼先的话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72" name="文本框 6"/>
          <p:cNvSpPr txBox="1"/>
          <p:nvPr/>
        </p:nvSpPr>
        <p:spPr>
          <a:xfrm>
            <a:off x="2125663" y="4521200"/>
            <a:ext cx="552450" cy="16462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杨振宁的话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8" grpId="0"/>
      <p:bldP spid="27672" grpId="0"/>
      <p:bldP spid="14360" grpId="0"/>
      <p:bldP spid="27677" grpId="0"/>
    </p:bldLst>
  </p:timing>
</p:sld>
</file>

<file path=ppt/tags/tag1.xml><?xml version="1.0" encoding="utf-8"?>
<p:tagLst xmlns:p="http://schemas.openxmlformats.org/presentationml/2006/main">
  <p:tag name="KSO_WM_UNIT_TABLE_BEAUTIFY" val="smartTable{ec756604-d0ed-4bee-97ec-2989dd26d5ee}"/>
</p:tagLst>
</file>

<file path=ppt/tags/tag2.xml><?xml version="1.0" encoding="utf-8"?>
<p:tagLst xmlns:p="http://schemas.openxmlformats.org/presentationml/2006/main">
  <p:tag name="KSO_WM_UNIT_TABLE_BEAUTIFY" val="smartTable{697da534-b70e-40f8-ac2b-6c5415b7a90d}"/>
</p:tagLst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C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en-US" sz="36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宋体" panose="02010600030101010101" pitchFamily="2" charset="-122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4828</Words>
  <Application>WPS 演示</Application>
  <PresentationFormat>全屏显示(4:3)</PresentationFormat>
  <Paragraphs>359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28</vt:i4>
      </vt:variant>
    </vt:vector>
  </HeadingPairs>
  <TitlesOfParts>
    <vt:vector size="54" baseType="lpstr">
      <vt:lpstr>Arial</vt:lpstr>
      <vt:lpstr>宋体</vt:lpstr>
      <vt:lpstr>Wingdings</vt:lpstr>
      <vt:lpstr>华文行楷</vt:lpstr>
      <vt:lpstr>楷体</vt:lpstr>
      <vt:lpstr>SimSun-ExtB</vt:lpstr>
      <vt:lpstr>微软雅黑</vt:lpstr>
      <vt:lpstr>Times New Roman</vt:lpstr>
      <vt:lpstr>华文中宋</vt:lpstr>
      <vt:lpstr>黑体</vt:lpstr>
      <vt:lpstr>新宋体</vt:lpstr>
      <vt:lpstr>华文楷体</vt:lpstr>
      <vt:lpstr>Calibri</vt:lpstr>
      <vt:lpstr>Arial Unicode MS</vt:lpstr>
      <vt:lpstr>楷体_GB2312</vt:lpstr>
      <vt:lpstr>汉仪青云简</vt:lpstr>
      <vt:lpstr>方正粗黑宋简体</vt:lpstr>
      <vt:lpstr>古瓶荷花</vt:lpstr>
      <vt:lpstr>2_古瓶荷花</vt:lpstr>
      <vt:lpstr>5_古瓶荷花</vt:lpstr>
      <vt:lpstr>7_古瓶荷花</vt:lpstr>
      <vt:lpstr>1_古瓶荷花</vt:lpstr>
      <vt:lpstr>8_古瓶荷花</vt:lpstr>
      <vt:lpstr>9_古瓶荷花</vt:lpstr>
      <vt:lpstr>10_古瓶荷花</vt:lpstr>
      <vt:lpstr>4_古瓶荷花</vt:lpstr>
      <vt:lpstr>1  邓稼先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《邓稼先》课件</dc:title>
  <cp:lastModifiedBy>dell</cp:lastModifiedBy>
  <cp:revision>379</cp:revision>
  <dcterms:created xsi:type="dcterms:W3CDTF">2008-03-05T07:26:00Z</dcterms:created>
  <dcterms:modified xsi:type="dcterms:W3CDTF">2022-02-24T06:45:18Z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SaveFontToCloudKey">
    <vt:lpwstr>323729931_btnclosed</vt:lpwstr>
  </property>
  <property fmtid="{D5CDD505-2E9C-101B-9397-08002B2CF9AE}" pid="4" name="ICV">
    <vt:lpwstr>A590CEDE8BDA44ECA97B99F05F15EEED</vt:lpwstr>
  </property>
</Properties>
</file>