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80" r:id="rId2"/>
    <p:sldId id="276" r:id="rId3"/>
    <p:sldId id="264" r:id="rId4"/>
    <p:sldId id="265" r:id="rId5"/>
    <p:sldId id="266" r:id="rId6"/>
    <p:sldId id="277" r:id="rId7"/>
    <p:sldId id="263" r:id="rId8"/>
    <p:sldId id="267" r:id="rId9"/>
    <p:sldId id="268" r:id="rId10"/>
    <p:sldId id="272" r:id="rId11"/>
    <p:sldId id="259" r:id="rId12"/>
    <p:sldId id="257" r:id="rId13"/>
    <p:sldId id="258" r:id="rId14"/>
    <p:sldId id="273" r:id="rId15"/>
    <p:sldId id="270" r:id="rId16"/>
    <p:sldId id="279" r:id="rId17"/>
    <p:sldId id="275" r:id="rId1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7" autoAdjust="0"/>
    <p:restoredTop sz="94751" autoAdjust="0"/>
  </p:normalViewPr>
  <p:slideViewPr>
    <p:cSldViewPr>
      <p:cViewPr varScale="1">
        <p:scale>
          <a:sx n="46" d="100"/>
          <a:sy n="46" d="100"/>
        </p:scale>
        <p:origin x="-64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25400"/>
  <ax:ocxPr ax:name="_cy" ax:value="18124"/>
  <ax:ocxPr ax:name="FlashVars" ax:value=""/>
  <ax:ocxPr ax:name="Movie" ax:value="8.swf"/>
  <ax:ocxPr ax:name="Src" ax:value="8.swf"/>
  <ax:ocxPr ax:name="WMode" ax:value="Window"/>
  <ax:ocxPr ax:name="Play" ax:value="0"/>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D3BA8A-8AE2-4E85-A557-2BB66C7F140E}" type="datetimeFigureOut">
              <a:rPr lang="zh-CN" altLang="en-US" smtClean="0"/>
              <a:pPr/>
              <a:t>2009-3-28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05982B-20AA-402E-AB70-B5085ACE1F8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805982B-20AA-402E-AB70-B5085ACE1F85}" type="slidenum">
              <a:rPr lang="zh-CN" altLang="en-US" smtClean="0"/>
              <a:pPr/>
              <a:t>15</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805982B-20AA-402E-AB70-B5085ACE1F85}" type="slidenum">
              <a:rPr lang="zh-CN" altLang="en-US" smtClean="0"/>
              <a:pPr/>
              <a:t>16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标题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a:xfrm>
            <a:off x="6400800" y="6355080"/>
            <a:ext cx="2286000" cy="365760"/>
          </a:xfrm>
        </p:spPr>
        <p:txBody>
          <a:bodyPr/>
          <a:lstStyle>
            <a:lvl1pPr>
              <a:defRPr sz="1400"/>
            </a:lvl1pPr>
          </a:lstStyle>
          <a:p>
            <a:fld id="{F3A03E22-1C00-4FC7-BF48-D31A87CB017D}" type="datetimeFigureOut">
              <a:rPr lang="zh-CN" altLang="en-US" smtClean="0"/>
              <a:pPr/>
              <a:t>2009-3-28</a:t>
            </a:fld>
            <a:endParaRPr lang="zh-CN" altLang="en-US"/>
          </a:p>
        </p:txBody>
      </p:sp>
      <p:sp>
        <p:nvSpPr>
          <p:cNvPr id="17" name="页脚占位符 16"/>
          <p:cNvSpPr>
            <a:spLocks noGrp="1"/>
          </p:cNvSpPr>
          <p:nvPr>
            <p:ph type="ftr" sz="quarter" idx="11"/>
          </p:nvPr>
        </p:nvSpPr>
        <p:spPr>
          <a:xfrm>
            <a:off x="2898648" y="6355080"/>
            <a:ext cx="3474720" cy="365760"/>
          </a:xfrm>
        </p:spPr>
        <p:txBody>
          <a:bodyPr/>
          <a:lstStyle/>
          <a:p>
            <a:endParaRPr lang="zh-CN" altLang="en-US"/>
          </a:p>
        </p:txBody>
      </p:sp>
      <p:sp>
        <p:nvSpPr>
          <p:cNvPr id="29" name="灯片编号占位符 28"/>
          <p:cNvSpPr>
            <a:spLocks noGrp="1"/>
          </p:cNvSpPr>
          <p:nvPr>
            <p:ph type="sldNum" sz="quarter" idx="12"/>
          </p:nvPr>
        </p:nvSpPr>
        <p:spPr>
          <a:xfrm>
            <a:off x="1216152" y="6355080"/>
            <a:ext cx="1219200" cy="365760"/>
          </a:xfrm>
        </p:spPr>
        <p:txBody>
          <a:bodyPr/>
          <a:lstStyle/>
          <a:p>
            <a:fld id="{51A7A943-A6CC-4BDE-A63B-DBD033B5E7A2}" type="slidenum">
              <a:rPr lang="zh-CN" altLang="en-US" smtClean="0"/>
              <a:pPr/>
              <a:t>‹#›</a:t>
            </a:fld>
            <a:endParaRPr lang="zh-CN" altLang="en-US"/>
          </a:p>
        </p:txBody>
      </p:sp>
      <p:sp>
        <p:nvSpPr>
          <p:cNvPr id="21" name="矩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矩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矩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矩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F3A03E22-1C00-4FC7-BF48-D31A87CB017D}" type="datetimeFigureOut">
              <a:rPr lang="zh-CN" altLang="en-US" smtClean="0"/>
              <a:pPr/>
              <a:t>2009-3-28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A7A943-A6CC-4BDE-A63B-DBD033B5E7A2}" type="slidenum">
              <a:rPr lang="zh-CN" altLang="en-US" smtClean="0"/>
              <a:pPr/>
              <a:t>‹#›</a:t>
            </a:fld>
            <a:endParaRPr lang="zh-CN" altLang="en-US"/>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F3A03E22-1C00-4FC7-BF48-D31A87CB017D}" type="datetimeFigureOut">
              <a:rPr lang="zh-CN" altLang="en-US" smtClean="0"/>
              <a:pPr/>
              <a:t>2009-3-28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A7A943-A6CC-4BDE-A63B-DBD033B5E7A2}" type="slidenum">
              <a:rPr lang="zh-CN" altLang="en-US" smtClean="0"/>
              <a:pPr/>
              <a:t>‹#›</a:t>
            </a:fld>
            <a:endParaRPr lang="zh-CN" alt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等腰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接连接符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4" name="日期占位符 3"/>
          <p:cNvSpPr>
            <a:spLocks noGrp="1"/>
          </p:cNvSpPr>
          <p:nvPr>
            <p:ph type="dt" sz="half" idx="10"/>
          </p:nvPr>
        </p:nvSpPr>
        <p:spPr/>
        <p:txBody>
          <a:bodyPr/>
          <a:lstStyle/>
          <a:p>
            <a:fld id="{F3A03E22-1C00-4FC7-BF48-D31A87CB017D}" type="datetimeFigureOut">
              <a:rPr lang="zh-CN" altLang="en-US" smtClean="0"/>
              <a:pPr/>
              <a:t>2009-3-28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A7A943-A6CC-4BDE-A63B-DBD033B5E7A2}" type="slidenum">
              <a:rPr lang="zh-CN" altLang="en-US" smtClean="0"/>
              <a:pPr/>
              <a:t>‹#›</a:t>
            </a:fld>
            <a:endParaRPr lang="zh-CN" altLang="en-US"/>
          </a:p>
        </p:txBody>
      </p:sp>
      <p:sp>
        <p:nvSpPr>
          <p:cNvPr id="8" name="内容占位符 7"/>
          <p:cNvSpPr>
            <a:spLocks noGrp="1"/>
          </p:cNvSpPr>
          <p:nvPr>
            <p:ph sz="quarter" idx="1"/>
          </p:nvPr>
        </p:nvSpPr>
        <p:spPr>
          <a:xfrm>
            <a:off x="457200" y="1219200"/>
            <a:ext cx="8229600"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a:xfrm>
            <a:off x="6400800" y="6355080"/>
            <a:ext cx="2286000" cy="365760"/>
          </a:xfrm>
        </p:spPr>
        <p:txBody>
          <a:bodyPr/>
          <a:lstStyle/>
          <a:p>
            <a:fld id="{F3A03E22-1C00-4FC7-BF48-D31A87CB017D}" type="datetimeFigureOut">
              <a:rPr lang="zh-CN" altLang="en-US" smtClean="0"/>
              <a:pPr/>
              <a:t>2009-3-28</a:t>
            </a:fld>
            <a:endParaRPr lang="zh-CN" altLang="en-US"/>
          </a:p>
        </p:txBody>
      </p:sp>
      <p:sp>
        <p:nvSpPr>
          <p:cNvPr id="5" name="页脚占位符 4"/>
          <p:cNvSpPr>
            <a:spLocks noGrp="1"/>
          </p:cNvSpPr>
          <p:nvPr>
            <p:ph type="ftr" sz="quarter" idx="11"/>
          </p:nvPr>
        </p:nvSpPr>
        <p:spPr>
          <a:xfrm>
            <a:off x="2898648" y="6355080"/>
            <a:ext cx="3474720" cy="365760"/>
          </a:xfrm>
        </p:spPr>
        <p:txBody>
          <a:bodyPr/>
          <a:lstStyle/>
          <a:p>
            <a:endParaRPr lang="zh-CN" altLang="en-US"/>
          </a:p>
        </p:txBody>
      </p:sp>
      <p:sp>
        <p:nvSpPr>
          <p:cNvPr id="6" name="灯片编号占位符 5"/>
          <p:cNvSpPr>
            <a:spLocks noGrp="1"/>
          </p:cNvSpPr>
          <p:nvPr>
            <p:ph type="sldNum" sz="quarter" idx="12"/>
          </p:nvPr>
        </p:nvSpPr>
        <p:spPr>
          <a:xfrm>
            <a:off x="1069848" y="6355080"/>
            <a:ext cx="1520952" cy="365760"/>
          </a:xfrm>
        </p:spPr>
        <p:txBody>
          <a:bodyPr/>
          <a:lstStyle/>
          <a:p>
            <a:fld id="{51A7A943-A6CC-4BDE-A63B-DBD033B5E7A2}" type="slidenum">
              <a:rPr lang="zh-CN" altLang="en-US" smtClean="0"/>
              <a:pPr/>
              <a:t>‹#›</a:t>
            </a:fld>
            <a:endParaRPr lang="zh-CN" altLang="en-US"/>
          </a:p>
        </p:txBody>
      </p:sp>
      <p:sp>
        <p:nvSpPr>
          <p:cNvPr id="7" name="矩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F3A03E22-1C00-4FC7-BF48-D31A87CB017D}" type="datetimeFigureOut">
              <a:rPr lang="zh-CN" altLang="en-US" smtClean="0"/>
              <a:pPr/>
              <a:t>2009-3-28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A7A943-A6CC-4BDE-A63B-DBD033B5E7A2}" type="slidenum">
              <a:rPr lang="zh-CN" altLang="en-US" smtClean="0"/>
              <a:pPr/>
              <a:t>‹#›</a:t>
            </a:fld>
            <a:endParaRPr lang="zh-CN" altLang="en-US"/>
          </a:p>
        </p:txBody>
      </p:sp>
      <p:sp>
        <p:nvSpPr>
          <p:cNvPr id="9" name="内容占位符 8"/>
          <p:cNvSpPr>
            <a:spLocks noGrp="1"/>
          </p:cNvSpPr>
          <p:nvPr>
            <p:ph sz="quarter" idx="1"/>
          </p:nvPr>
        </p:nvSpPr>
        <p:spPr>
          <a:xfrm>
            <a:off x="457200" y="1219200"/>
            <a:ext cx="4041648"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632198" y="1216152"/>
            <a:ext cx="4041648" cy="493776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nchor="ct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7" name="日期占位符 6"/>
          <p:cNvSpPr>
            <a:spLocks noGrp="1"/>
          </p:cNvSpPr>
          <p:nvPr>
            <p:ph type="dt" sz="half" idx="10"/>
          </p:nvPr>
        </p:nvSpPr>
        <p:spPr/>
        <p:txBody>
          <a:bodyPr/>
          <a:lstStyle/>
          <a:p>
            <a:fld id="{F3A03E22-1C00-4FC7-BF48-D31A87CB017D}" type="datetimeFigureOut">
              <a:rPr lang="zh-CN" altLang="en-US" smtClean="0"/>
              <a:pPr/>
              <a:t>2009-3-28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1A7A943-A6CC-4BDE-A63B-DBD033B5E7A2}" type="slidenum">
              <a:rPr lang="zh-CN" altLang="en-US" smtClean="0"/>
              <a:pPr/>
              <a:t>‹#›</a:t>
            </a:fld>
            <a:endParaRPr lang="zh-CN" altLang="en-US"/>
          </a:p>
        </p:txBody>
      </p:sp>
      <p:sp>
        <p:nvSpPr>
          <p:cNvPr id="11" name="内容占位符 10"/>
          <p:cNvSpPr>
            <a:spLocks noGrp="1"/>
          </p:cNvSpPr>
          <p:nvPr>
            <p:ph sz="quarter" idx="2"/>
          </p:nvPr>
        </p:nvSpPr>
        <p:spPr>
          <a:xfrm>
            <a:off x="457200" y="2133600"/>
            <a:ext cx="4038600" cy="40386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648200" y="2133600"/>
            <a:ext cx="4038600" cy="40386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14400"/>
          </a:xfrm>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F3A03E22-1C00-4FC7-BF48-D31A87CB017D}" type="datetimeFigureOut">
              <a:rPr lang="zh-CN" altLang="en-US" smtClean="0"/>
              <a:pPr/>
              <a:t>2009-3-28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1A7A943-A6CC-4BDE-A63B-DBD033B5E7A2}" type="slidenum">
              <a:rPr lang="zh-CN" altLang="en-US" smtClean="0"/>
              <a:pPr/>
              <a:t>‹#›</a:t>
            </a:fld>
            <a:endParaRPr lang="zh-CN" altLang="en-US"/>
          </a:p>
        </p:txBody>
      </p:sp>
      <p:sp>
        <p:nvSpPr>
          <p:cNvPr id="6" name="等腰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3A03E22-1C00-4FC7-BF48-D31A87CB017D}" type="datetimeFigureOut">
              <a:rPr lang="zh-CN" altLang="en-US" smtClean="0"/>
              <a:pPr/>
              <a:t>2009-3-28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1A7A943-A6CC-4BDE-A63B-DBD033B5E7A2}" type="slidenum">
              <a:rPr lang="zh-CN" altLang="en-US" smtClean="0"/>
              <a:pPr/>
              <a:t>‹#›</a:t>
            </a:fld>
            <a:endParaRPr lang="zh-CN" altLang="en-US"/>
          </a:p>
        </p:txBody>
      </p:sp>
      <p:sp>
        <p:nvSpPr>
          <p:cNvPr id="5" name="直接连接符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等腰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F3A03E22-1C00-4FC7-BF48-D31A87CB017D}" type="datetimeFigureOut">
              <a:rPr lang="zh-CN" altLang="en-US" smtClean="0"/>
              <a:pPr/>
              <a:t>2009-3-28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A7A943-A6CC-4BDE-A63B-DBD033B5E7A2}" type="slidenum">
              <a:rPr lang="zh-CN" altLang="en-US" smtClean="0"/>
              <a:pPr/>
              <a:t>‹#›</a:t>
            </a:fld>
            <a:endParaRPr lang="zh-CN" alt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接连接符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等腰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内容占位符 11"/>
          <p:cNvSpPr>
            <a:spLocks noGrp="1"/>
          </p:cNvSpPr>
          <p:nvPr>
            <p:ph sz="quarter" idx="1"/>
          </p:nvPr>
        </p:nvSpPr>
        <p:spPr>
          <a:xfrm>
            <a:off x="304800" y="304800"/>
            <a:ext cx="5715000" cy="5715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zh-CN" altLang="en-US" smtClean="0"/>
              <a:t>单击图标添加图片</a:t>
            </a:r>
            <a:endParaRPr kumimoji="0" lang="en-US" dirty="0"/>
          </a:p>
        </p:txBody>
      </p:sp>
      <p:sp>
        <p:nvSpPr>
          <p:cNvPr id="4" name="文本占位符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F3A03E22-1C00-4FC7-BF48-D31A87CB017D}" type="datetimeFigureOut">
              <a:rPr lang="zh-CN" altLang="en-US" smtClean="0"/>
              <a:pPr/>
              <a:t>2009-3-28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A7A943-A6CC-4BDE-A63B-DBD033B5E7A2}" type="slidenum">
              <a:rPr lang="zh-CN" altLang="en-US" smtClean="0"/>
              <a:pPr/>
              <a:t>‹#›</a:t>
            </a:fld>
            <a:endParaRPr lang="zh-CN" alt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等腰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457200" y="152400"/>
            <a:ext cx="8229600" cy="990600"/>
          </a:xfrm>
          <a:prstGeom prst="rect">
            <a:avLst/>
          </a:prstGeom>
        </p:spPr>
        <p:txBody>
          <a:bodyPr vert="horz" anchor="b" anchorCtr="0">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F3A03E22-1C00-4FC7-BF48-D31A87CB017D}" type="datetimeFigureOut">
              <a:rPr lang="zh-CN" altLang="en-US" smtClean="0"/>
              <a:pPr/>
              <a:t>2009-3-28</a:t>
            </a:fld>
            <a:endParaRPr lang="zh-CN" altLang="en-US"/>
          </a:p>
        </p:txBody>
      </p:sp>
      <p:sp>
        <p:nvSpPr>
          <p:cNvPr id="3" name="页脚占位符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zh-CN" altLang="en-US"/>
          </a:p>
        </p:txBody>
      </p:sp>
      <p:sp>
        <p:nvSpPr>
          <p:cNvPr id="23" name="灯片编号占位符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51A7A943-A6CC-4BDE-A63B-DBD033B5E7A2}" type="slidenum">
              <a:rPr lang="zh-CN" altLang="en-US" smtClean="0"/>
              <a:pPr/>
              <a:t>‹#›</a:t>
            </a:fld>
            <a:endParaRPr lang="zh-CN" altLang="en-US"/>
          </a:p>
        </p:txBody>
      </p:sp>
      <p:sp>
        <p:nvSpPr>
          <p:cNvPr id="28" name="直接连接符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接连接符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等腰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gif"/><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dirty="0"/>
          </a:p>
        </p:txBody>
      </p:sp>
      <p:sp>
        <p:nvSpPr>
          <p:cNvPr id="3" name="副标题 2"/>
          <p:cNvSpPr>
            <a:spLocks noGrp="1"/>
          </p:cNvSpPr>
          <p:nvPr>
            <p:ph type="subTitle" idx="1"/>
          </p:nvPr>
        </p:nvSpPr>
        <p:spPr/>
        <p:txBody>
          <a:bodyPr/>
          <a:lstStyle/>
          <a:p>
            <a:endParaRPr lang="zh-CN" altLang="en-US"/>
          </a:p>
        </p:txBody>
      </p:sp>
    </p:spTree>
    <p:controls>
      <p:control spid="1027" name="ShockwaveFlash1" r:id="rId2" imgW="9142857" imgH="6523810"/>
    </p:controls>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Text Box 5"/>
          <p:cNvSpPr txBox="1">
            <a:spLocks noChangeArrowheads="1"/>
          </p:cNvSpPr>
          <p:nvPr/>
        </p:nvSpPr>
        <p:spPr bwMode="auto">
          <a:xfrm>
            <a:off x="492157" y="1231645"/>
            <a:ext cx="7580305" cy="2554545"/>
          </a:xfrm>
          <a:prstGeom prst="rect">
            <a:avLst/>
          </a:prstGeom>
          <a:noFill/>
          <a:ln w="9525" algn="ctr">
            <a:noFill/>
            <a:miter lim="800000"/>
            <a:headEnd/>
            <a:tailEnd/>
          </a:ln>
        </p:spPr>
        <p:txBody>
          <a:bodyPr wrap="square">
            <a:spAutoFit/>
          </a:bodyPr>
          <a:lstStyle/>
          <a:p>
            <a:r>
              <a:rPr lang="zh-CN" altLang="en-US" sz="3200" dirty="0" smtClean="0"/>
              <a:t>例：话题：坦然</a:t>
            </a:r>
            <a:r>
              <a:rPr lang="en-US" sz="3200" dirty="0" smtClean="0"/>
              <a:t/>
            </a:r>
            <a:br>
              <a:rPr lang="en-US" sz="3200" dirty="0" smtClean="0"/>
            </a:br>
            <a:r>
              <a:rPr lang="zh-CN" altLang="en-US" sz="3200" dirty="0" smtClean="0">
                <a:solidFill>
                  <a:srgbClr val="C00000"/>
                </a:solidFill>
              </a:rPr>
              <a:t>中心论点：</a:t>
            </a:r>
            <a:r>
              <a:rPr lang="zh-CN" altLang="en-US" sz="3200" dirty="0" smtClean="0">
                <a:solidFill>
                  <a:srgbClr val="002060"/>
                </a:solidFill>
              </a:rPr>
              <a:t>坦然，才是美的真谛！</a:t>
            </a:r>
            <a:r>
              <a:rPr lang="en-US" sz="3200" dirty="0" smtClean="0"/>
              <a:t/>
            </a:r>
            <a:br>
              <a:rPr lang="en-US" sz="3200" dirty="0" smtClean="0"/>
            </a:br>
            <a:r>
              <a:rPr lang="zh-CN" altLang="en-US" sz="3200" dirty="0" smtClean="0">
                <a:solidFill>
                  <a:srgbClr val="C00000"/>
                </a:solidFill>
                <a:latin typeface="方正启体简体" pitchFamily="65" charset="-122"/>
                <a:ea typeface="方正启体简体" pitchFamily="65" charset="-122"/>
              </a:rPr>
              <a:t>分论点一：</a:t>
            </a:r>
            <a:r>
              <a:rPr lang="zh-CN" altLang="en-US" sz="3200" dirty="0" smtClean="0">
                <a:latin typeface="方正启体简体" pitchFamily="65" charset="-122"/>
                <a:ea typeface="方正启体简体" pitchFamily="65" charset="-122"/>
              </a:rPr>
              <a:t>坦然是率性而为的一种</a:t>
            </a:r>
            <a:r>
              <a:rPr lang="zh-CN" altLang="en-US" sz="3200" dirty="0" smtClean="0">
                <a:solidFill>
                  <a:srgbClr val="C00000"/>
                </a:solidFill>
                <a:latin typeface="方正启体简体" pitchFamily="65" charset="-122"/>
                <a:ea typeface="方正启体简体" pitchFamily="65" charset="-122"/>
              </a:rPr>
              <a:t>快乐</a:t>
            </a:r>
            <a:r>
              <a:rPr lang="zh-CN" altLang="en-US" sz="3200" dirty="0" smtClean="0">
                <a:latin typeface="方正启体简体" pitchFamily="65" charset="-122"/>
                <a:ea typeface="方正启体简体" pitchFamily="65" charset="-122"/>
              </a:rPr>
              <a:t>。</a:t>
            </a:r>
            <a:r>
              <a:rPr lang="en-US" sz="3200" dirty="0" smtClean="0">
                <a:latin typeface="方正启体简体" pitchFamily="65" charset="-122"/>
                <a:ea typeface="方正启体简体" pitchFamily="65" charset="-122"/>
              </a:rPr>
              <a:t/>
            </a:r>
            <a:br>
              <a:rPr lang="en-US" sz="3200" dirty="0" smtClean="0">
                <a:latin typeface="方正启体简体" pitchFamily="65" charset="-122"/>
                <a:ea typeface="方正启体简体" pitchFamily="65" charset="-122"/>
              </a:rPr>
            </a:br>
            <a:r>
              <a:rPr lang="zh-CN" altLang="en-US" sz="3200" dirty="0" smtClean="0">
                <a:solidFill>
                  <a:srgbClr val="C00000"/>
                </a:solidFill>
                <a:latin typeface="方正启体简体" pitchFamily="65" charset="-122"/>
                <a:ea typeface="方正启体简体" pitchFamily="65" charset="-122"/>
              </a:rPr>
              <a:t>分论点二：</a:t>
            </a:r>
            <a:r>
              <a:rPr lang="zh-CN" altLang="en-US" sz="3200" dirty="0" smtClean="0">
                <a:latin typeface="方正启体简体" pitchFamily="65" charset="-122"/>
                <a:ea typeface="方正启体简体" pitchFamily="65" charset="-122"/>
              </a:rPr>
              <a:t>坦然是物我两忘的一种</a:t>
            </a:r>
            <a:r>
              <a:rPr lang="zh-CN" altLang="en-US" sz="3200" dirty="0" smtClean="0">
                <a:solidFill>
                  <a:srgbClr val="C00000"/>
                </a:solidFill>
                <a:latin typeface="方正启体简体" pitchFamily="65" charset="-122"/>
                <a:ea typeface="方正启体简体" pitchFamily="65" charset="-122"/>
              </a:rPr>
              <a:t>超脱</a:t>
            </a:r>
            <a:r>
              <a:rPr lang="zh-CN" altLang="en-US" sz="3200" dirty="0" smtClean="0">
                <a:latin typeface="方正启体简体" pitchFamily="65" charset="-122"/>
                <a:ea typeface="方正启体简体" pitchFamily="65" charset="-122"/>
              </a:rPr>
              <a:t>。</a:t>
            </a:r>
            <a:r>
              <a:rPr lang="en-US" sz="3200" dirty="0" smtClean="0">
                <a:latin typeface="方正启体简体" pitchFamily="65" charset="-122"/>
                <a:ea typeface="方正启体简体" pitchFamily="65" charset="-122"/>
              </a:rPr>
              <a:t/>
            </a:r>
            <a:br>
              <a:rPr lang="en-US" sz="3200" dirty="0" smtClean="0">
                <a:latin typeface="方正启体简体" pitchFamily="65" charset="-122"/>
                <a:ea typeface="方正启体简体" pitchFamily="65" charset="-122"/>
              </a:rPr>
            </a:br>
            <a:r>
              <a:rPr lang="zh-CN" altLang="en-US" sz="3200" dirty="0" smtClean="0">
                <a:solidFill>
                  <a:srgbClr val="C00000"/>
                </a:solidFill>
                <a:latin typeface="方正启体简体" pitchFamily="65" charset="-122"/>
                <a:ea typeface="方正启体简体" pitchFamily="65" charset="-122"/>
              </a:rPr>
              <a:t>分论点三：</a:t>
            </a:r>
            <a:r>
              <a:rPr lang="zh-CN" altLang="en-US" sz="3200" dirty="0" smtClean="0">
                <a:latin typeface="方正启体简体" pitchFamily="65" charset="-122"/>
                <a:ea typeface="方正启体简体" pitchFamily="65" charset="-122"/>
              </a:rPr>
              <a:t>坦然是尔虞我诈外的一种</a:t>
            </a:r>
            <a:r>
              <a:rPr lang="zh-CN" altLang="en-US" sz="3200" dirty="0" smtClean="0">
                <a:solidFill>
                  <a:srgbClr val="C00000"/>
                </a:solidFill>
                <a:latin typeface="方正启体简体" pitchFamily="65" charset="-122"/>
                <a:ea typeface="方正启体简体" pitchFamily="65" charset="-122"/>
              </a:rPr>
              <a:t>闲适</a:t>
            </a:r>
            <a:r>
              <a:rPr lang="zh-CN" altLang="en-US" sz="3200" dirty="0" smtClean="0">
                <a:latin typeface="方正启体简体" pitchFamily="65" charset="-122"/>
                <a:ea typeface="方正启体简体" pitchFamily="65" charset="-122"/>
              </a:rPr>
              <a:t>。</a:t>
            </a:r>
            <a:endParaRPr lang="en-US" altLang="zh-CN" sz="3200" dirty="0">
              <a:latin typeface="方正启体简体" pitchFamily="65" charset="-122"/>
              <a:ea typeface="方正启体简体" pitchFamily="65" charset="-122"/>
            </a:endParaRPr>
          </a:p>
        </p:txBody>
      </p:sp>
      <p:sp>
        <p:nvSpPr>
          <p:cNvPr id="6" name="TextBox 5"/>
          <p:cNvSpPr txBox="1"/>
          <p:nvPr/>
        </p:nvSpPr>
        <p:spPr>
          <a:xfrm>
            <a:off x="357158" y="363660"/>
            <a:ext cx="8001056" cy="646331"/>
          </a:xfrm>
          <a:prstGeom prst="rect">
            <a:avLst/>
          </a:prstGeom>
          <a:noFill/>
        </p:spPr>
        <p:txBody>
          <a:bodyPr wrap="square" rtlCol="0">
            <a:spAutoFit/>
          </a:bodyPr>
          <a:lstStyle/>
          <a:p>
            <a:r>
              <a:rPr lang="zh-CN" altLang="en-US" sz="3600" dirty="0" smtClean="0">
                <a:latin typeface="方正粗活意简体" pitchFamily="65" charset="-122"/>
                <a:ea typeface="方正粗活意简体" pitchFamily="65" charset="-122"/>
              </a:rPr>
              <a:t>从“是什么”的角度进行论点分解</a:t>
            </a:r>
            <a:endParaRPr lang="zh-CN" altLang="en-US" sz="3600" dirty="0">
              <a:solidFill>
                <a:schemeClr val="tx2"/>
              </a:solidFill>
              <a:latin typeface="方正粗活意简体" pitchFamily="65" charset="-122"/>
              <a:ea typeface="方正粗活意简体" pitchFamily="65" charset="-122"/>
            </a:endParaRPr>
          </a:p>
        </p:txBody>
      </p:sp>
      <p:pic>
        <p:nvPicPr>
          <p:cNvPr id="7" name="Picture 4" descr="abc2"/>
          <p:cNvPicPr>
            <a:picLocks noChangeAspect="1" noChangeArrowheads="1" noCrop="1"/>
          </p:cNvPicPr>
          <p:nvPr/>
        </p:nvPicPr>
        <p:blipFill>
          <a:blip r:embed="rId2"/>
          <a:srcRect/>
          <a:stretch>
            <a:fillRect/>
          </a:stretch>
        </p:blipFill>
        <p:spPr bwMode="auto">
          <a:xfrm>
            <a:off x="0" y="5849938"/>
            <a:ext cx="9144000" cy="1008062"/>
          </a:xfrm>
          <a:prstGeom prst="rect">
            <a:avLst/>
          </a:prstGeom>
          <a:noFill/>
        </p:spPr>
      </p:pic>
      <p:sp>
        <p:nvSpPr>
          <p:cNvPr id="8" name="TextBox 7"/>
          <p:cNvSpPr txBox="1"/>
          <p:nvPr/>
        </p:nvSpPr>
        <p:spPr>
          <a:xfrm>
            <a:off x="714348" y="4292750"/>
            <a:ext cx="7358114" cy="707886"/>
          </a:xfrm>
          <a:prstGeom prst="rect">
            <a:avLst/>
          </a:prstGeom>
          <a:noFill/>
        </p:spPr>
        <p:txBody>
          <a:bodyPr wrap="square" rtlCol="0">
            <a:spAutoFit/>
          </a:bodyPr>
          <a:lstStyle/>
          <a:p>
            <a:r>
              <a:rPr lang="zh-CN" altLang="en-US" sz="4000" dirty="0" smtClean="0">
                <a:solidFill>
                  <a:srgbClr val="002060"/>
                </a:solidFill>
                <a:latin typeface="+mn-ea"/>
              </a:rPr>
              <a:t>从属性</a:t>
            </a:r>
            <a:r>
              <a:rPr lang="zh-CN" altLang="en-US" sz="4000" dirty="0" smtClean="0">
                <a:solidFill>
                  <a:srgbClr val="C00000"/>
                </a:solidFill>
                <a:latin typeface="+mn-ea"/>
              </a:rPr>
              <a:t> 独立性 </a:t>
            </a:r>
            <a:r>
              <a:rPr lang="zh-CN" altLang="en-US" sz="4000" dirty="0" smtClean="0">
                <a:solidFill>
                  <a:srgbClr val="002060"/>
                </a:solidFill>
                <a:latin typeface="+mn-ea"/>
              </a:rPr>
              <a:t>同一性</a:t>
            </a:r>
            <a:r>
              <a:rPr lang="en-US" altLang="zh-CN" sz="4000" dirty="0" smtClean="0">
                <a:solidFill>
                  <a:srgbClr val="C00000"/>
                </a:solidFill>
                <a:latin typeface="+mn-ea"/>
              </a:rPr>
              <a:t> </a:t>
            </a:r>
            <a:r>
              <a:rPr lang="zh-CN" altLang="en-US" sz="4000" dirty="0" smtClean="0">
                <a:solidFill>
                  <a:srgbClr val="C00000"/>
                </a:solidFill>
                <a:latin typeface="+mn-ea"/>
              </a:rPr>
              <a:t>一致性</a:t>
            </a:r>
            <a:endParaRPr lang="zh-CN" altLang="en-US" sz="4000" dirty="0">
              <a:solidFill>
                <a:srgbClr val="C00000"/>
              </a:solidFill>
              <a:latin typeface="+mn-ea"/>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317">
                                            <p:txEl>
                                              <p:pRg st="0" end="0"/>
                                            </p:txEl>
                                          </p:spTgt>
                                        </p:tgtEl>
                                        <p:attrNameLst>
                                          <p:attrName>style.visibility</p:attrName>
                                        </p:attrNameLst>
                                      </p:cBhvr>
                                      <p:to>
                                        <p:strVal val="visible"/>
                                      </p:to>
                                    </p:set>
                                    <p:animEffect transition="in" filter="blinds(horizontal)">
                                      <p:cBhvr>
                                        <p:cTn id="7" dur="500"/>
                                        <p:tgtEl>
                                          <p:spTgt spid="133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8"/>
                                        </p:tgtEl>
                                        <p:attrNameLst>
                                          <p:attrName>style.visibility</p:attrName>
                                        </p:attrNameLst>
                                      </p:cBhvr>
                                      <p:to>
                                        <p:strVal val="visible"/>
                                      </p:to>
                                    </p:set>
                                    <p:anim calcmode="discrete" valueType="clr">
                                      <p:cBhvr override="childStyle">
                                        <p:cTn id="12" dur="50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13" dur="500"/>
                                        <p:tgtEl>
                                          <p:spTgt spid="8"/>
                                        </p:tgtEl>
                                        <p:attrNameLst>
                                          <p:attrName>fillcolor</p:attrName>
                                        </p:attrNameLst>
                                      </p:cBhvr>
                                      <p:tavLst>
                                        <p:tav tm="0">
                                          <p:val>
                                            <p:clrVal>
                                              <a:schemeClr val="accent2"/>
                                            </p:clrVal>
                                          </p:val>
                                        </p:tav>
                                        <p:tav tm="50000">
                                          <p:val>
                                            <p:clrVal>
                                              <a:schemeClr val="hlink"/>
                                            </p:clrVal>
                                          </p:val>
                                        </p:tav>
                                      </p:tavLst>
                                    </p:anim>
                                    <p:set>
                                      <p:cBhvr>
                                        <p:cTn id="14" dur="500"/>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0" y="-24"/>
            <a:ext cx="9144000" cy="6643734"/>
          </a:xfrm>
        </p:spPr>
        <p:txBody>
          <a:bodyPr>
            <a:normAutofit fontScale="92500"/>
          </a:bodyPr>
          <a:lstStyle/>
          <a:p>
            <a:pPr>
              <a:lnSpc>
                <a:spcPct val="90000"/>
              </a:lnSpc>
            </a:pPr>
            <a:r>
              <a:rPr lang="zh-CN" altLang="en-US" sz="4800" dirty="0" smtClean="0">
                <a:latin typeface="方正粗活意简体" pitchFamily="65" charset="-122"/>
                <a:ea typeface="方正粗活意简体" pitchFamily="65" charset="-122"/>
              </a:rPr>
              <a:t>论点分解技巧探究： </a:t>
            </a:r>
            <a:endParaRPr lang="en-US" altLang="zh-CN" sz="4800" dirty="0" smtClean="0">
              <a:latin typeface="方正粗活意简体" pitchFamily="65" charset="-122"/>
              <a:ea typeface="方正粗活意简体" pitchFamily="65" charset="-122"/>
            </a:endParaRPr>
          </a:p>
          <a:p>
            <a:pPr>
              <a:lnSpc>
                <a:spcPct val="90000"/>
              </a:lnSpc>
            </a:pPr>
            <a:r>
              <a:rPr lang="en-US" altLang="zh-CN" sz="2800" dirty="0" smtClean="0">
                <a:solidFill>
                  <a:srgbClr val="002060"/>
                </a:solidFill>
                <a:latin typeface="+mn-ea"/>
              </a:rPr>
              <a:t>A</a:t>
            </a:r>
            <a:r>
              <a:rPr lang="zh-CN" altLang="en-US" sz="2800" dirty="0" smtClean="0">
                <a:solidFill>
                  <a:srgbClr val="002060"/>
                </a:solidFill>
                <a:latin typeface="+mn-ea"/>
              </a:rPr>
              <a:t>概念分论。</a:t>
            </a:r>
            <a:r>
              <a:rPr lang="en-US" altLang="zh-CN" sz="2800" dirty="0" smtClean="0">
                <a:solidFill>
                  <a:srgbClr val="002060"/>
                </a:solidFill>
                <a:latin typeface="+mn-ea"/>
              </a:rPr>
              <a:t/>
            </a:r>
            <a:br>
              <a:rPr lang="en-US" altLang="zh-CN" sz="2800" dirty="0" smtClean="0">
                <a:solidFill>
                  <a:srgbClr val="002060"/>
                </a:solidFill>
                <a:latin typeface="+mn-ea"/>
              </a:rPr>
            </a:br>
            <a:r>
              <a:rPr lang="en-US" altLang="zh-CN" sz="2800" dirty="0" smtClean="0">
                <a:solidFill>
                  <a:srgbClr val="002060"/>
                </a:solidFill>
                <a:latin typeface="+mn-ea"/>
              </a:rPr>
              <a:t>    </a:t>
            </a:r>
            <a:r>
              <a:rPr lang="zh-CN" altLang="en-US" sz="2800" dirty="0" smtClean="0">
                <a:latin typeface="+mn-ea"/>
              </a:rPr>
              <a:t>对关键词语加以分析，明确其</a:t>
            </a:r>
            <a:r>
              <a:rPr lang="zh-CN" altLang="en-US" sz="2800" dirty="0" smtClean="0">
                <a:solidFill>
                  <a:srgbClr val="C00000"/>
                </a:solidFill>
                <a:latin typeface="+mn-ea"/>
              </a:rPr>
              <a:t>内涵和外延</a:t>
            </a:r>
            <a:r>
              <a:rPr lang="zh-CN" altLang="en-US" sz="2800" dirty="0" smtClean="0">
                <a:latin typeface="+mn-ea"/>
              </a:rPr>
              <a:t>，对中心论点进行分解。对“是什么” 的阐述</a:t>
            </a:r>
            <a:r>
              <a:rPr lang="zh-CN" altLang="en-US" sz="2800" dirty="0" smtClean="0">
                <a:solidFill>
                  <a:srgbClr val="C00000"/>
                </a:solidFill>
                <a:latin typeface="+mn-ea"/>
              </a:rPr>
              <a:t>可具体，可抽象，可比喻</a:t>
            </a:r>
            <a:r>
              <a:rPr lang="zh-CN" altLang="en-US" sz="2800" dirty="0" smtClean="0">
                <a:latin typeface="+mn-ea"/>
              </a:rPr>
              <a:t>。</a:t>
            </a:r>
            <a:endParaRPr lang="en-US" altLang="zh-CN" sz="2800" dirty="0" smtClean="0">
              <a:latin typeface="+mn-ea"/>
            </a:endParaRPr>
          </a:p>
          <a:p>
            <a:pPr>
              <a:lnSpc>
                <a:spcPct val="90000"/>
              </a:lnSpc>
            </a:pPr>
            <a:r>
              <a:rPr lang="zh-CN" altLang="en-US" sz="3500" dirty="0" smtClean="0">
                <a:solidFill>
                  <a:srgbClr val="002060"/>
                </a:solidFill>
              </a:rPr>
              <a:t>练习</a:t>
            </a:r>
            <a:r>
              <a:rPr lang="zh-CN" altLang="en-US" sz="3500" dirty="0">
                <a:solidFill>
                  <a:srgbClr val="002060"/>
                </a:solidFill>
              </a:rPr>
              <a:t>：话题</a:t>
            </a:r>
            <a:r>
              <a:rPr lang="zh-CN" altLang="en-US" sz="3500" dirty="0" smtClean="0">
                <a:solidFill>
                  <a:srgbClr val="002060"/>
                </a:solidFill>
              </a:rPr>
              <a:t>“阅读”。</a:t>
            </a:r>
            <a:endParaRPr lang="en-US" altLang="zh-CN" sz="3500" dirty="0" smtClean="0">
              <a:solidFill>
                <a:srgbClr val="002060"/>
              </a:solidFill>
            </a:endParaRPr>
          </a:p>
          <a:p>
            <a:r>
              <a:rPr lang="en-US" sz="2800" dirty="0" smtClean="0"/>
              <a:t>1</a:t>
            </a:r>
            <a:r>
              <a:rPr lang="zh-CN" altLang="en-US" sz="2800" dirty="0" smtClean="0"/>
              <a:t>、</a:t>
            </a:r>
            <a:r>
              <a:rPr lang="zh-CN" altLang="en-US" sz="2800" dirty="0" smtClean="0">
                <a:solidFill>
                  <a:srgbClr val="C00000"/>
                </a:solidFill>
              </a:rPr>
              <a:t>中心论点：</a:t>
            </a:r>
            <a:r>
              <a:rPr lang="zh-CN" altLang="en-US" sz="2800" dirty="0" smtClean="0">
                <a:solidFill>
                  <a:srgbClr val="002060"/>
                </a:solidFill>
              </a:rPr>
              <a:t>阅读是一种孤独</a:t>
            </a:r>
          </a:p>
          <a:p>
            <a:r>
              <a:rPr lang="zh-CN" altLang="en-US" sz="2800" dirty="0" smtClean="0">
                <a:solidFill>
                  <a:srgbClr val="C00000"/>
                </a:solidFill>
              </a:rPr>
              <a:t>分论点一：</a:t>
            </a:r>
            <a:r>
              <a:rPr lang="zh-CN" altLang="en-US" sz="2800" dirty="0" smtClean="0">
                <a:latin typeface="方正启体简体" pitchFamily="65" charset="-122"/>
                <a:ea typeface="方正启体简体" pitchFamily="65" charset="-122"/>
              </a:rPr>
              <a:t>阅读是一种</a:t>
            </a:r>
            <a:r>
              <a:rPr lang="zh-CN" altLang="en-US" sz="2800" dirty="0" smtClean="0">
                <a:solidFill>
                  <a:srgbClr val="C00000"/>
                </a:solidFill>
                <a:latin typeface="方正启体简体" pitchFamily="65" charset="-122"/>
                <a:ea typeface="方正启体简体" pitchFamily="65" charset="-122"/>
              </a:rPr>
              <a:t>环境上</a:t>
            </a:r>
            <a:r>
              <a:rPr lang="zh-CN" altLang="en-US" sz="2800" dirty="0" smtClean="0">
                <a:latin typeface="方正启体简体" pitchFamily="65" charset="-122"/>
                <a:ea typeface="方正启体简体" pitchFamily="65" charset="-122"/>
              </a:rPr>
              <a:t>的孤独。</a:t>
            </a:r>
          </a:p>
          <a:p>
            <a:r>
              <a:rPr lang="zh-CN" altLang="en-US" sz="2800" dirty="0" smtClean="0">
                <a:solidFill>
                  <a:srgbClr val="C00000"/>
                </a:solidFill>
                <a:latin typeface="+mn-ea"/>
              </a:rPr>
              <a:t>分论点二：</a:t>
            </a:r>
            <a:r>
              <a:rPr lang="zh-CN" altLang="en-US" sz="2800" dirty="0" smtClean="0">
                <a:latin typeface="方正启体简体" pitchFamily="65" charset="-122"/>
                <a:ea typeface="方正启体简体" pitchFamily="65" charset="-122"/>
              </a:rPr>
              <a:t>阅读是一种</a:t>
            </a:r>
            <a:r>
              <a:rPr lang="zh-CN" altLang="en-US" sz="2800" dirty="0" smtClean="0">
                <a:solidFill>
                  <a:srgbClr val="C00000"/>
                </a:solidFill>
                <a:latin typeface="方正启体简体" pitchFamily="65" charset="-122"/>
                <a:ea typeface="方正启体简体" pitchFamily="65" charset="-122"/>
              </a:rPr>
              <a:t>心理上</a:t>
            </a:r>
            <a:r>
              <a:rPr lang="zh-CN" altLang="en-US" sz="2800" dirty="0" smtClean="0">
                <a:latin typeface="方正启体简体" pitchFamily="65" charset="-122"/>
                <a:ea typeface="方正启体简体" pitchFamily="65" charset="-122"/>
              </a:rPr>
              <a:t>的孤独。</a:t>
            </a:r>
          </a:p>
          <a:p>
            <a:r>
              <a:rPr lang="zh-CN" altLang="en-US" sz="2800" dirty="0" smtClean="0">
                <a:solidFill>
                  <a:srgbClr val="C00000"/>
                </a:solidFill>
                <a:latin typeface="+mn-ea"/>
              </a:rPr>
              <a:t>分论点三：</a:t>
            </a:r>
            <a:r>
              <a:rPr lang="zh-CN" altLang="en-US" sz="2800" dirty="0" smtClean="0">
                <a:latin typeface="方正启体简体" pitchFamily="65" charset="-122"/>
                <a:ea typeface="方正启体简体" pitchFamily="65" charset="-122"/>
              </a:rPr>
              <a:t>阅读是一种</a:t>
            </a:r>
            <a:r>
              <a:rPr lang="zh-CN" altLang="en-US" sz="2800" dirty="0" smtClean="0">
                <a:solidFill>
                  <a:srgbClr val="C00000"/>
                </a:solidFill>
                <a:latin typeface="方正启体简体" pitchFamily="65" charset="-122"/>
                <a:ea typeface="方正启体简体" pitchFamily="65" charset="-122"/>
              </a:rPr>
              <a:t>精神上</a:t>
            </a:r>
            <a:r>
              <a:rPr lang="zh-CN" altLang="en-US" sz="2800" dirty="0" smtClean="0">
                <a:latin typeface="方正启体简体" pitchFamily="65" charset="-122"/>
                <a:ea typeface="方正启体简体" pitchFamily="65" charset="-122"/>
              </a:rPr>
              <a:t>的孤独。</a:t>
            </a:r>
          </a:p>
          <a:p>
            <a:r>
              <a:rPr lang="en-US" sz="2800" dirty="0" smtClean="0"/>
              <a:t>2</a:t>
            </a:r>
            <a:r>
              <a:rPr lang="zh-CN" altLang="en-US" sz="2800" dirty="0" smtClean="0"/>
              <a:t>、</a:t>
            </a:r>
            <a:r>
              <a:rPr lang="zh-CN" altLang="en-US" sz="2800" dirty="0" smtClean="0">
                <a:solidFill>
                  <a:srgbClr val="C00000"/>
                </a:solidFill>
              </a:rPr>
              <a:t>中心论点：</a:t>
            </a:r>
            <a:r>
              <a:rPr lang="zh-CN" altLang="en-US" sz="2800" dirty="0" smtClean="0">
                <a:solidFill>
                  <a:srgbClr val="002060"/>
                </a:solidFill>
              </a:rPr>
              <a:t>阅读，是一把钥匙</a:t>
            </a:r>
          </a:p>
          <a:p>
            <a:r>
              <a:rPr lang="zh-CN" altLang="en-US" sz="2800" dirty="0" smtClean="0">
                <a:solidFill>
                  <a:srgbClr val="C00000"/>
                </a:solidFill>
                <a:latin typeface="+mn-ea"/>
              </a:rPr>
              <a:t>分论点一：</a:t>
            </a:r>
            <a:r>
              <a:rPr lang="zh-CN" altLang="en-US" sz="2800" dirty="0" smtClean="0">
                <a:latin typeface="方正启体简体" pitchFamily="65" charset="-122"/>
                <a:ea typeface="方正启体简体" pitchFamily="65" charset="-122"/>
              </a:rPr>
              <a:t>阅读，是一把钥匙，是一把打开</a:t>
            </a:r>
            <a:r>
              <a:rPr lang="zh-CN" altLang="en-US" sz="2800" dirty="0" smtClean="0">
                <a:solidFill>
                  <a:srgbClr val="C00000"/>
                </a:solidFill>
                <a:latin typeface="方正启体简体" pitchFamily="65" charset="-122"/>
                <a:ea typeface="方正启体简体" pitchFamily="65" charset="-122"/>
              </a:rPr>
              <a:t>自己心门</a:t>
            </a:r>
            <a:r>
              <a:rPr lang="zh-CN" altLang="en-US" sz="2800" dirty="0" smtClean="0">
                <a:latin typeface="方正启体简体" pitchFamily="65" charset="-122"/>
                <a:ea typeface="方正启体简体" pitchFamily="65" charset="-122"/>
              </a:rPr>
              <a:t>的钥匙。</a:t>
            </a:r>
          </a:p>
          <a:p>
            <a:r>
              <a:rPr lang="zh-CN" altLang="en-US" sz="2800" dirty="0" smtClean="0">
                <a:solidFill>
                  <a:srgbClr val="C00000"/>
                </a:solidFill>
                <a:latin typeface="+mn-ea"/>
              </a:rPr>
              <a:t>分论点二：</a:t>
            </a:r>
            <a:r>
              <a:rPr lang="zh-CN" altLang="en-US" sz="2800" dirty="0" smtClean="0">
                <a:latin typeface="方正启体简体" pitchFamily="65" charset="-122"/>
                <a:ea typeface="方正启体简体" pitchFamily="65" charset="-122"/>
              </a:rPr>
              <a:t>阅读，是一把钥匙，是一把打开</a:t>
            </a:r>
            <a:r>
              <a:rPr lang="zh-CN" altLang="en-US" sz="2800" dirty="0" smtClean="0">
                <a:solidFill>
                  <a:srgbClr val="C00000"/>
                </a:solidFill>
                <a:latin typeface="方正启体简体" pitchFamily="65" charset="-122"/>
                <a:ea typeface="方正启体简体" pitchFamily="65" charset="-122"/>
              </a:rPr>
              <a:t>别人心灵</a:t>
            </a:r>
            <a:r>
              <a:rPr lang="zh-CN" altLang="en-US" sz="2800" dirty="0" smtClean="0">
                <a:latin typeface="方正启体简体" pitchFamily="65" charset="-122"/>
                <a:ea typeface="方正启体简体" pitchFamily="65" charset="-122"/>
              </a:rPr>
              <a:t>的钥匙。</a:t>
            </a:r>
          </a:p>
          <a:p>
            <a:r>
              <a:rPr lang="zh-CN" altLang="en-US" sz="2800" dirty="0" smtClean="0">
                <a:solidFill>
                  <a:srgbClr val="C00000"/>
                </a:solidFill>
                <a:latin typeface="+mn-ea"/>
              </a:rPr>
              <a:t>分论点三：</a:t>
            </a:r>
            <a:r>
              <a:rPr lang="zh-CN" altLang="en-US" sz="2800" dirty="0" smtClean="0">
                <a:latin typeface="方正启体简体" pitchFamily="65" charset="-122"/>
                <a:ea typeface="方正启体简体" pitchFamily="65" charset="-122"/>
              </a:rPr>
              <a:t>阅读，是一把钥匙，是一把打开</a:t>
            </a:r>
            <a:r>
              <a:rPr lang="zh-CN" altLang="en-US" sz="2800" dirty="0" smtClean="0">
                <a:solidFill>
                  <a:srgbClr val="C00000"/>
                </a:solidFill>
                <a:latin typeface="方正启体简体" pitchFamily="65" charset="-122"/>
                <a:ea typeface="方正启体简体" pitchFamily="65" charset="-122"/>
              </a:rPr>
              <a:t>未知世界</a:t>
            </a:r>
            <a:r>
              <a:rPr lang="zh-CN" altLang="en-US" sz="2800" dirty="0" smtClean="0">
                <a:latin typeface="方正启体简体" pitchFamily="65" charset="-122"/>
                <a:ea typeface="方正启体简体" pitchFamily="65" charset="-122"/>
              </a:rPr>
              <a:t>的钥匙。</a:t>
            </a:r>
          </a:p>
          <a:p>
            <a:pPr>
              <a:lnSpc>
                <a:spcPct val="90000"/>
              </a:lnSpc>
            </a:pPr>
            <a:endParaRPr lang="zh-CN" altLang="en-US" sz="2800" dirty="0">
              <a:solidFill>
                <a:srgbClr val="001010"/>
              </a:solidFill>
            </a:endParaRPr>
          </a:p>
        </p:txBody>
      </p:sp>
      <p:pic>
        <p:nvPicPr>
          <p:cNvPr id="6" name="图片 5" descr="图片16.jpg"/>
          <p:cNvPicPr>
            <a:picLocks noChangeAspect="1"/>
          </p:cNvPicPr>
          <p:nvPr/>
        </p:nvPicPr>
        <p:blipFill>
          <a:blip r:embed="rId2"/>
          <a:stretch>
            <a:fillRect/>
          </a:stretch>
        </p:blipFill>
        <p:spPr>
          <a:xfrm>
            <a:off x="7429520" y="2500306"/>
            <a:ext cx="1382388" cy="1571612"/>
          </a:xfrm>
          <a:prstGeom prst="rect">
            <a:avLst/>
          </a:prstGeom>
        </p:spPr>
      </p:pic>
      <p:pic>
        <p:nvPicPr>
          <p:cNvPr id="7" name="Picture 4" descr="abc2"/>
          <p:cNvPicPr>
            <a:picLocks noChangeAspect="1" noChangeArrowheads="1" noCrop="1"/>
          </p:cNvPicPr>
          <p:nvPr/>
        </p:nvPicPr>
        <p:blipFill>
          <a:blip r:embed="rId3"/>
          <a:srcRect/>
          <a:stretch>
            <a:fillRect/>
          </a:stretch>
        </p:blipFill>
        <p:spPr bwMode="auto">
          <a:xfrm>
            <a:off x="0" y="6064276"/>
            <a:ext cx="9144000" cy="1008062"/>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20482">
                                            <p:txEl>
                                              <p:pRg st="3" end="3"/>
                                            </p:txEl>
                                          </p:spTgt>
                                        </p:tgtEl>
                                        <p:attrNameLst>
                                          <p:attrName>style.visibility</p:attrName>
                                        </p:attrNameLst>
                                      </p:cBhvr>
                                      <p:to>
                                        <p:strVal val="visible"/>
                                      </p:to>
                                    </p:set>
                                    <p:anim by="(-#ppt_w*2)" calcmode="lin" valueType="num">
                                      <p:cBhvr rctx="PPT">
                                        <p:cTn id="7" dur="250" autoRev="1" fill="hold">
                                          <p:stCondLst>
                                            <p:cond delay="0"/>
                                          </p:stCondLst>
                                        </p:cTn>
                                        <p:tgtEl>
                                          <p:spTgt spid="20482">
                                            <p:txEl>
                                              <p:pRg st="3" end="3"/>
                                            </p:txEl>
                                          </p:spTgt>
                                        </p:tgtEl>
                                        <p:attrNameLst>
                                          <p:attrName>ppt_w</p:attrName>
                                        </p:attrNameLst>
                                      </p:cBhvr>
                                    </p:anim>
                                    <p:anim by="(#ppt_w*0.50)" calcmode="lin" valueType="num">
                                      <p:cBhvr>
                                        <p:cTn id="8" dur="250" decel="50000" autoRev="1" fill="hold">
                                          <p:stCondLst>
                                            <p:cond delay="0"/>
                                          </p:stCondLst>
                                        </p:cTn>
                                        <p:tgtEl>
                                          <p:spTgt spid="20482">
                                            <p:txEl>
                                              <p:pRg st="3" end="3"/>
                                            </p:txEl>
                                          </p:spTgt>
                                        </p:tgtEl>
                                        <p:attrNameLst>
                                          <p:attrName>ppt_x</p:attrName>
                                        </p:attrNameLst>
                                      </p:cBhvr>
                                    </p:anim>
                                    <p:anim from="(-#ppt_h/2)" to="(#ppt_y)" calcmode="lin" valueType="num">
                                      <p:cBhvr>
                                        <p:cTn id="9" dur="500" fill="hold">
                                          <p:stCondLst>
                                            <p:cond delay="0"/>
                                          </p:stCondLst>
                                        </p:cTn>
                                        <p:tgtEl>
                                          <p:spTgt spid="20482">
                                            <p:txEl>
                                              <p:pRg st="3" end="3"/>
                                            </p:txEl>
                                          </p:spTgt>
                                        </p:tgtEl>
                                        <p:attrNameLst>
                                          <p:attrName>ppt_y</p:attrName>
                                        </p:attrNameLst>
                                      </p:cBhvr>
                                    </p:anim>
                                    <p:animRot by="21600000">
                                      <p:cBhvr>
                                        <p:cTn id="10" dur="500" fill="hold">
                                          <p:stCondLst>
                                            <p:cond delay="0"/>
                                          </p:stCondLst>
                                        </p:cTn>
                                        <p:tgtEl>
                                          <p:spTgt spid="20482">
                                            <p:txEl>
                                              <p:pRg st="3" end="3"/>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20482">
                                            <p:txEl>
                                              <p:pRg st="4" end="4"/>
                                            </p:txEl>
                                          </p:spTgt>
                                        </p:tgtEl>
                                        <p:attrNameLst>
                                          <p:attrName>style.visibility</p:attrName>
                                        </p:attrNameLst>
                                      </p:cBhvr>
                                      <p:to>
                                        <p:strVal val="visible"/>
                                      </p:to>
                                    </p:set>
                                    <p:animEffect transition="in" filter="fade">
                                      <p:cBhvr>
                                        <p:cTn id="15" dur="2000"/>
                                        <p:tgtEl>
                                          <p:spTgt spid="20482">
                                            <p:txEl>
                                              <p:pRg st="4" end="4"/>
                                            </p:txEl>
                                          </p:spTgt>
                                        </p:tgtEl>
                                      </p:cBhvr>
                                    </p:animEffect>
                                    <p:anim calcmode="lin" valueType="num">
                                      <p:cBhvr>
                                        <p:cTn id="16" dur="2000" fill="hold"/>
                                        <p:tgtEl>
                                          <p:spTgt spid="20482">
                                            <p:txEl>
                                              <p:pRg st="4" end="4"/>
                                            </p:txEl>
                                          </p:spTgt>
                                        </p:tgtEl>
                                        <p:attrNameLst>
                                          <p:attrName>style.rotation</p:attrName>
                                        </p:attrNameLst>
                                      </p:cBhvr>
                                      <p:tavLst>
                                        <p:tav tm="0">
                                          <p:val>
                                            <p:fltVal val="720"/>
                                          </p:val>
                                        </p:tav>
                                        <p:tav tm="100000">
                                          <p:val>
                                            <p:fltVal val="0"/>
                                          </p:val>
                                        </p:tav>
                                      </p:tavLst>
                                    </p:anim>
                                    <p:anim calcmode="lin" valueType="num">
                                      <p:cBhvr>
                                        <p:cTn id="17" dur="2000" fill="hold"/>
                                        <p:tgtEl>
                                          <p:spTgt spid="20482">
                                            <p:txEl>
                                              <p:pRg st="4" end="4"/>
                                            </p:txEl>
                                          </p:spTgt>
                                        </p:tgtEl>
                                        <p:attrNameLst>
                                          <p:attrName>ppt_h</p:attrName>
                                        </p:attrNameLst>
                                      </p:cBhvr>
                                      <p:tavLst>
                                        <p:tav tm="0">
                                          <p:val>
                                            <p:fltVal val="0"/>
                                          </p:val>
                                        </p:tav>
                                        <p:tav tm="100000">
                                          <p:val>
                                            <p:strVal val="#ppt_h"/>
                                          </p:val>
                                        </p:tav>
                                      </p:tavLst>
                                    </p:anim>
                                    <p:anim calcmode="lin" valueType="num">
                                      <p:cBhvr>
                                        <p:cTn id="18" dur="2000" fill="hold"/>
                                        <p:tgtEl>
                                          <p:spTgt spid="20482">
                                            <p:txEl>
                                              <p:pRg st="4" end="4"/>
                                            </p:txEl>
                                          </p:spTgt>
                                        </p:tgtEl>
                                        <p:attrNameLst>
                                          <p:attrName>ppt_w</p:attrName>
                                        </p:attrNameLst>
                                      </p:cBhvr>
                                      <p:tavLst>
                                        <p:tav tm="0">
                                          <p:val>
                                            <p:fltVal val="0"/>
                                          </p:val>
                                        </p:tav>
                                        <p:tav tm="100000">
                                          <p:val>
                                            <p:strVal val="#ppt_w"/>
                                          </p:val>
                                        </p:tav>
                                      </p:tavLst>
                                    </p:anim>
                                  </p:childTnLst>
                                </p:cTn>
                              </p:par>
                              <p:par>
                                <p:cTn id="19" presetID="35" presetClass="entr" presetSubtype="0" fill="hold" nodeType="withEffect">
                                  <p:stCondLst>
                                    <p:cond delay="0"/>
                                  </p:stCondLst>
                                  <p:childTnLst>
                                    <p:set>
                                      <p:cBhvr>
                                        <p:cTn id="20" dur="1" fill="hold">
                                          <p:stCondLst>
                                            <p:cond delay="0"/>
                                          </p:stCondLst>
                                        </p:cTn>
                                        <p:tgtEl>
                                          <p:spTgt spid="20482">
                                            <p:txEl>
                                              <p:pRg st="5" end="5"/>
                                            </p:txEl>
                                          </p:spTgt>
                                        </p:tgtEl>
                                        <p:attrNameLst>
                                          <p:attrName>style.visibility</p:attrName>
                                        </p:attrNameLst>
                                      </p:cBhvr>
                                      <p:to>
                                        <p:strVal val="visible"/>
                                      </p:to>
                                    </p:set>
                                    <p:animEffect transition="in" filter="fade">
                                      <p:cBhvr>
                                        <p:cTn id="21" dur="2000"/>
                                        <p:tgtEl>
                                          <p:spTgt spid="20482">
                                            <p:txEl>
                                              <p:pRg st="5" end="5"/>
                                            </p:txEl>
                                          </p:spTgt>
                                        </p:tgtEl>
                                      </p:cBhvr>
                                    </p:animEffect>
                                    <p:anim calcmode="lin" valueType="num">
                                      <p:cBhvr>
                                        <p:cTn id="22" dur="2000" fill="hold"/>
                                        <p:tgtEl>
                                          <p:spTgt spid="20482">
                                            <p:txEl>
                                              <p:pRg st="5" end="5"/>
                                            </p:txEl>
                                          </p:spTgt>
                                        </p:tgtEl>
                                        <p:attrNameLst>
                                          <p:attrName>style.rotation</p:attrName>
                                        </p:attrNameLst>
                                      </p:cBhvr>
                                      <p:tavLst>
                                        <p:tav tm="0">
                                          <p:val>
                                            <p:fltVal val="720"/>
                                          </p:val>
                                        </p:tav>
                                        <p:tav tm="100000">
                                          <p:val>
                                            <p:fltVal val="0"/>
                                          </p:val>
                                        </p:tav>
                                      </p:tavLst>
                                    </p:anim>
                                    <p:anim calcmode="lin" valueType="num">
                                      <p:cBhvr>
                                        <p:cTn id="23" dur="2000" fill="hold"/>
                                        <p:tgtEl>
                                          <p:spTgt spid="20482">
                                            <p:txEl>
                                              <p:pRg st="5" end="5"/>
                                            </p:txEl>
                                          </p:spTgt>
                                        </p:tgtEl>
                                        <p:attrNameLst>
                                          <p:attrName>ppt_h</p:attrName>
                                        </p:attrNameLst>
                                      </p:cBhvr>
                                      <p:tavLst>
                                        <p:tav tm="0">
                                          <p:val>
                                            <p:fltVal val="0"/>
                                          </p:val>
                                        </p:tav>
                                        <p:tav tm="100000">
                                          <p:val>
                                            <p:strVal val="#ppt_h"/>
                                          </p:val>
                                        </p:tav>
                                      </p:tavLst>
                                    </p:anim>
                                    <p:anim calcmode="lin" valueType="num">
                                      <p:cBhvr>
                                        <p:cTn id="24" dur="2000" fill="hold"/>
                                        <p:tgtEl>
                                          <p:spTgt spid="20482">
                                            <p:txEl>
                                              <p:pRg st="5" end="5"/>
                                            </p:txEl>
                                          </p:spTgt>
                                        </p:tgtEl>
                                        <p:attrNameLst>
                                          <p:attrName>ppt_w</p:attrName>
                                        </p:attrNameLst>
                                      </p:cBhvr>
                                      <p:tavLst>
                                        <p:tav tm="0">
                                          <p:val>
                                            <p:fltVal val="0"/>
                                          </p:val>
                                        </p:tav>
                                        <p:tav tm="100000">
                                          <p:val>
                                            <p:strVal val="#ppt_w"/>
                                          </p:val>
                                        </p:tav>
                                      </p:tavLst>
                                    </p:anim>
                                  </p:childTnLst>
                                </p:cTn>
                              </p:par>
                              <p:par>
                                <p:cTn id="25" presetID="35" presetClass="entr" presetSubtype="0" fill="hold" nodeType="withEffect">
                                  <p:stCondLst>
                                    <p:cond delay="0"/>
                                  </p:stCondLst>
                                  <p:childTnLst>
                                    <p:set>
                                      <p:cBhvr>
                                        <p:cTn id="26" dur="1" fill="hold">
                                          <p:stCondLst>
                                            <p:cond delay="0"/>
                                          </p:stCondLst>
                                        </p:cTn>
                                        <p:tgtEl>
                                          <p:spTgt spid="20482">
                                            <p:txEl>
                                              <p:pRg st="6" end="6"/>
                                            </p:txEl>
                                          </p:spTgt>
                                        </p:tgtEl>
                                        <p:attrNameLst>
                                          <p:attrName>style.visibility</p:attrName>
                                        </p:attrNameLst>
                                      </p:cBhvr>
                                      <p:to>
                                        <p:strVal val="visible"/>
                                      </p:to>
                                    </p:set>
                                    <p:animEffect transition="in" filter="fade">
                                      <p:cBhvr>
                                        <p:cTn id="27" dur="2000"/>
                                        <p:tgtEl>
                                          <p:spTgt spid="20482">
                                            <p:txEl>
                                              <p:pRg st="6" end="6"/>
                                            </p:txEl>
                                          </p:spTgt>
                                        </p:tgtEl>
                                      </p:cBhvr>
                                    </p:animEffect>
                                    <p:anim calcmode="lin" valueType="num">
                                      <p:cBhvr>
                                        <p:cTn id="28" dur="2000" fill="hold"/>
                                        <p:tgtEl>
                                          <p:spTgt spid="20482">
                                            <p:txEl>
                                              <p:pRg st="6" end="6"/>
                                            </p:txEl>
                                          </p:spTgt>
                                        </p:tgtEl>
                                        <p:attrNameLst>
                                          <p:attrName>style.rotation</p:attrName>
                                        </p:attrNameLst>
                                      </p:cBhvr>
                                      <p:tavLst>
                                        <p:tav tm="0">
                                          <p:val>
                                            <p:fltVal val="720"/>
                                          </p:val>
                                        </p:tav>
                                        <p:tav tm="100000">
                                          <p:val>
                                            <p:fltVal val="0"/>
                                          </p:val>
                                        </p:tav>
                                      </p:tavLst>
                                    </p:anim>
                                    <p:anim calcmode="lin" valueType="num">
                                      <p:cBhvr>
                                        <p:cTn id="29" dur="2000" fill="hold"/>
                                        <p:tgtEl>
                                          <p:spTgt spid="20482">
                                            <p:txEl>
                                              <p:pRg st="6" end="6"/>
                                            </p:txEl>
                                          </p:spTgt>
                                        </p:tgtEl>
                                        <p:attrNameLst>
                                          <p:attrName>ppt_h</p:attrName>
                                        </p:attrNameLst>
                                      </p:cBhvr>
                                      <p:tavLst>
                                        <p:tav tm="0">
                                          <p:val>
                                            <p:fltVal val="0"/>
                                          </p:val>
                                        </p:tav>
                                        <p:tav tm="100000">
                                          <p:val>
                                            <p:strVal val="#ppt_h"/>
                                          </p:val>
                                        </p:tav>
                                      </p:tavLst>
                                    </p:anim>
                                    <p:anim calcmode="lin" valueType="num">
                                      <p:cBhvr>
                                        <p:cTn id="30" dur="2000" fill="hold"/>
                                        <p:tgtEl>
                                          <p:spTgt spid="20482">
                                            <p:txEl>
                                              <p:pRg st="6" end="6"/>
                                            </p:txEl>
                                          </p:spTgt>
                                        </p:tgtEl>
                                        <p:attrNameLst>
                                          <p:attrName>ppt_w</p:attrName>
                                        </p:attrNameLst>
                                      </p:cBhvr>
                                      <p:tavLst>
                                        <p:tav tm="0">
                                          <p:val>
                                            <p:fltVal val="0"/>
                                          </p:val>
                                        </p:tav>
                                        <p:tav tm="100000">
                                          <p:val>
                                            <p:strVal val="#ppt_w"/>
                                          </p:val>
                                        </p:tav>
                                      </p:tavLst>
                                    </p:anim>
                                  </p:childTnLst>
                                </p:cTn>
                              </p:par>
                            </p:childTnLst>
                          </p:cTn>
                        </p:par>
                      </p:childTnLst>
                    </p:cTn>
                  </p:par>
                  <p:par>
                    <p:cTn id="31" fill="hold">
                      <p:stCondLst>
                        <p:cond delay="indefinite"/>
                      </p:stCondLst>
                      <p:childTnLst>
                        <p:par>
                          <p:cTn id="32" fill="hold">
                            <p:stCondLst>
                              <p:cond delay="0"/>
                            </p:stCondLst>
                            <p:childTnLst>
                              <p:par>
                                <p:cTn id="33" presetID="56" presetClass="entr" presetSubtype="0" fill="hold" nodeType="clickEffect">
                                  <p:stCondLst>
                                    <p:cond delay="0"/>
                                  </p:stCondLst>
                                  <p:iterate type="lt">
                                    <p:tmPct val="10000"/>
                                  </p:iterate>
                                  <p:childTnLst>
                                    <p:set>
                                      <p:cBhvr>
                                        <p:cTn id="34" dur="1" fill="hold">
                                          <p:stCondLst>
                                            <p:cond delay="0"/>
                                          </p:stCondLst>
                                        </p:cTn>
                                        <p:tgtEl>
                                          <p:spTgt spid="20482">
                                            <p:txEl>
                                              <p:pRg st="7" end="7"/>
                                            </p:txEl>
                                          </p:spTgt>
                                        </p:tgtEl>
                                        <p:attrNameLst>
                                          <p:attrName>style.visibility</p:attrName>
                                        </p:attrNameLst>
                                      </p:cBhvr>
                                      <p:to>
                                        <p:strVal val="visible"/>
                                      </p:to>
                                    </p:set>
                                    <p:anim by="(-#ppt_w*2)" calcmode="lin" valueType="num">
                                      <p:cBhvr rctx="PPT">
                                        <p:cTn id="35" dur="250" autoRev="1" fill="hold">
                                          <p:stCondLst>
                                            <p:cond delay="0"/>
                                          </p:stCondLst>
                                        </p:cTn>
                                        <p:tgtEl>
                                          <p:spTgt spid="20482">
                                            <p:txEl>
                                              <p:pRg st="7" end="7"/>
                                            </p:txEl>
                                          </p:spTgt>
                                        </p:tgtEl>
                                        <p:attrNameLst>
                                          <p:attrName>ppt_w</p:attrName>
                                        </p:attrNameLst>
                                      </p:cBhvr>
                                    </p:anim>
                                    <p:anim by="(#ppt_w*0.50)" calcmode="lin" valueType="num">
                                      <p:cBhvr>
                                        <p:cTn id="36" dur="250" decel="50000" autoRev="1" fill="hold">
                                          <p:stCondLst>
                                            <p:cond delay="0"/>
                                          </p:stCondLst>
                                        </p:cTn>
                                        <p:tgtEl>
                                          <p:spTgt spid="20482">
                                            <p:txEl>
                                              <p:pRg st="7" end="7"/>
                                            </p:txEl>
                                          </p:spTgt>
                                        </p:tgtEl>
                                        <p:attrNameLst>
                                          <p:attrName>ppt_x</p:attrName>
                                        </p:attrNameLst>
                                      </p:cBhvr>
                                    </p:anim>
                                    <p:anim from="(-#ppt_h/2)" to="(#ppt_y)" calcmode="lin" valueType="num">
                                      <p:cBhvr>
                                        <p:cTn id="37" dur="500" fill="hold">
                                          <p:stCondLst>
                                            <p:cond delay="0"/>
                                          </p:stCondLst>
                                        </p:cTn>
                                        <p:tgtEl>
                                          <p:spTgt spid="20482">
                                            <p:txEl>
                                              <p:pRg st="7" end="7"/>
                                            </p:txEl>
                                          </p:spTgt>
                                        </p:tgtEl>
                                        <p:attrNameLst>
                                          <p:attrName>ppt_y</p:attrName>
                                        </p:attrNameLst>
                                      </p:cBhvr>
                                    </p:anim>
                                    <p:animRot by="21600000">
                                      <p:cBhvr>
                                        <p:cTn id="38" dur="500" fill="hold">
                                          <p:stCondLst>
                                            <p:cond delay="0"/>
                                          </p:stCondLst>
                                        </p:cTn>
                                        <p:tgtEl>
                                          <p:spTgt spid="20482">
                                            <p:txEl>
                                              <p:pRg st="7" end="7"/>
                                            </p:txEl>
                                          </p:spTgt>
                                        </p:tgtEl>
                                        <p:attrNameLst>
                                          <p:attrName>r</p:attrName>
                                        </p:attrNameLst>
                                      </p:cBhvr>
                                    </p:animRot>
                                  </p:childTnLst>
                                </p:cTn>
                              </p:par>
                            </p:childTnLst>
                          </p:cTn>
                        </p:par>
                      </p:childTnLst>
                    </p:cTn>
                  </p:par>
                  <p:par>
                    <p:cTn id="39" fill="hold">
                      <p:stCondLst>
                        <p:cond delay="indefinite"/>
                      </p:stCondLst>
                      <p:childTnLst>
                        <p:par>
                          <p:cTn id="40" fill="hold">
                            <p:stCondLst>
                              <p:cond delay="0"/>
                            </p:stCondLst>
                            <p:childTnLst>
                              <p:par>
                                <p:cTn id="41" presetID="35" presetClass="entr" presetSubtype="0" fill="hold" nodeType="clickEffect">
                                  <p:stCondLst>
                                    <p:cond delay="0"/>
                                  </p:stCondLst>
                                  <p:childTnLst>
                                    <p:set>
                                      <p:cBhvr>
                                        <p:cTn id="42" dur="1" fill="hold">
                                          <p:stCondLst>
                                            <p:cond delay="0"/>
                                          </p:stCondLst>
                                        </p:cTn>
                                        <p:tgtEl>
                                          <p:spTgt spid="20482">
                                            <p:txEl>
                                              <p:pRg st="8" end="8"/>
                                            </p:txEl>
                                          </p:spTgt>
                                        </p:tgtEl>
                                        <p:attrNameLst>
                                          <p:attrName>style.visibility</p:attrName>
                                        </p:attrNameLst>
                                      </p:cBhvr>
                                      <p:to>
                                        <p:strVal val="visible"/>
                                      </p:to>
                                    </p:set>
                                    <p:animEffect transition="in" filter="fade">
                                      <p:cBhvr>
                                        <p:cTn id="43" dur="2000"/>
                                        <p:tgtEl>
                                          <p:spTgt spid="20482">
                                            <p:txEl>
                                              <p:pRg st="8" end="8"/>
                                            </p:txEl>
                                          </p:spTgt>
                                        </p:tgtEl>
                                      </p:cBhvr>
                                    </p:animEffect>
                                    <p:anim calcmode="lin" valueType="num">
                                      <p:cBhvr>
                                        <p:cTn id="44" dur="2000" fill="hold"/>
                                        <p:tgtEl>
                                          <p:spTgt spid="20482">
                                            <p:txEl>
                                              <p:pRg st="8" end="8"/>
                                            </p:txEl>
                                          </p:spTgt>
                                        </p:tgtEl>
                                        <p:attrNameLst>
                                          <p:attrName>style.rotation</p:attrName>
                                        </p:attrNameLst>
                                      </p:cBhvr>
                                      <p:tavLst>
                                        <p:tav tm="0">
                                          <p:val>
                                            <p:fltVal val="720"/>
                                          </p:val>
                                        </p:tav>
                                        <p:tav tm="100000">
                                          <p:val>
                                            <p:fltVal val="0"/>
                                          </p:val>
                                        </p:tav>
                                      </p:tavLst>
                                    </p:anim>
                                    <p:anim calcmode="lin" valueType="num">
                                      <p:cBhvr>
                                        <p:cTn id="45" dur="2000" fill="hold"/>
                                        <p:tgtEl>
                                          <p:spTgt spid="20482">
                                            <p:txEl>
                                              <p:pRg st="8" end="8"/>
                                            </p:txEl>
                                          </p:spTgt>
                                        </p:tgtEl>
                                        <p:attrNameLst>
                                          <p:attrName>ppt_h</p:attrName>
                                        </p:attrNameLst>
                                      </p:cBhvr>
                                      <p:tavLst>
                                        <p:tav tm="0">
                                          <p:val>
                                            <p:fltVal val="0"/>
                                          </p:val>
                                        </p:tav>
                                        <p:tav tm="100000">
                                          <p:val>
                                            <p:strVal val="#ppt_h"/>
                                          </p:val>
                                        </p:tav>
                                      </p:tavLst>
                                    </p:anim>
                                    <p:anim calcmode="lin" valueType="num">
                                      <p:cBhvr>
                                        <p:cTn id="46" dur="2000" fill="hold"/>
                                        <p:tgtEl>
                                          <p:spTgt spid="20482">
                                            <p:txEl>
                                              <p:pRg st="8" end="8"/>
                                            </p:txEl>
                                          </p:spTgt>
                                        </p:tgtEl>
                                        <p:attrNameLst>
                                          <p:attrName>ppt_w</p:attrName>
                                        </p:attrNameLst>
                                      </p:cBhvr>
                                      <p:tavLst>
                                        <p:tav tm="0">
                                          <p:val>
                                            <p:fltVal val="0"/>
                                          </p:val>
                                        </p:tav>
                                        <p:tav tm="100000">
                                          <p:val>
                                            <p:strVal val="#ppt_w"/>
                                          </p:val>
                                        </p:tav>
                                      </p:tavLst>
                                    </p:anim>
                                  </p:childTnLst>
                                </p:cTn>
                              </p:par>
                              <p:par>
                                <p:cTn id="47" presetID="35" presetClass="entr" presetSubtype="0" fill="hold" nodeType="withEffect">
                                  <p:stCondLst>
                                    <p:cond delay="0"/>
                                  </p:stCondLst>
                                  <p:childTnLst>
                                    <p:set>
                                      <p:cBhvr>
                                        <p:cTn id="48" dur="1" fill="hold">
                                          <p:stCondLst>
                                            <p:cond delay="0"/>
                                          </p:stCondLst>
                                        </p:cTn>
                                        <p:tgtEl>
                                          <p:spTgt spid="20482">
                                            <p:txEl>
                                              <p:pRg st="9" end="9"/>
                                            </p:txEl>
                                          </p:spTgt>
                                        </p:tgtEl>
                                        <p:attrNameLst>
                                          <p:attrName>style.visibility</p:attrName>
                                        </p:attrNameLst>
                                      </p:cBhvr>
                                      <p:to>
                                        <p:strVal val="visible"/>
                                      </p:to>
                                    </p:set>
                                    <p:animEffect transition="in" filter="fade">
                                      <p:cBhvr>
                                        <p:cTn id="49" dur="2000"/>
                                        <p:tgtEl>
                                          <p:spTgt spid="20482">
                                            <p:txEl>
                                              <p:pRg st="9" end="9"/>
                                            </p:txEl>
                                          </p:spTgt>
                                        </p:tgtEl>
                                      </p:cBhvr>
                                    </p:animEffect>
                                    <p:anim calcmode="lin" valueType="num">
                                      <p:cBhvr>
                                        <p:cTn id="50" dur="2000" fill="hold"/>
                                        <p:tgtEl>
                                          <p:spTgt spid="20482">
                                            <p:txEl>
                                              <p:pRg st="9" end="9"/>
                                            </p:txEl>
                                          </p:spTgt>
                                        </p:tgtEl>
                                        <p:attrNameLst>
                                          <p:attrName>style.rotation</p:attrName>
                                        </p:attrNameLst>
                                      </p:cBhvr>
                                      <p:tavLst>
                                        <p:tav tm="0">
                                          <p:val>
                                            <p:fltVal val="720"/>
                                          </p:val>
                                        </p:tav>
                                        <p:tav tm="100000">
                                          <p:val>
                                            <p:fltVal val="0"/>
                                          </p:val>
                                        </p:tav>
                                      </p:tavLst>
                                    </p:anim>
                                    <p:anim calcmode="lin" valueType="num">
                                      <p:cBhvr>
                                        <p:cTn id="51" dur="2000" fill="hold"/>
                                        <p:tgtEl>
                                          <p:spTgt spid="20482">
                                            <p:txEl>
                                              <p:pRg st="9" end="9"/>
                                            </p:txEl>
                                          </p:spTgt>
                                        </p:tgtEl>
                                        <p:attrNameLst>
                                          <p:attrName>ppt_h</p:attrName>
                                        </p:attrNameLst>
                                      </p:cBhvr>
                                      <p:tavLst>
                                        <p:tav tm="0">
                                          <p:val>
                                            <p:fltVal val="0"/>
                                          </p:val>
                                        </p:tav>
                                        <p:tav tm="100000">
                                          <p:val>
                                            <p:strVal val="#ppt_h"/>
                                          </p:val>
                                        </p:tav>
                                      </p:tavLst>
                                    </p:anim>
                                    <p:anim calcmode="lin" valueType="num">
                                      <p:cBhvr>
                                        <p:cTn id="52" dur="2000" fill="hold"/>
                                        <p:tgtEl>
                                          <p:spTgt spid="20482">
                                            <p:txEl>
                                              <p:pRg st="9" end="9"/>
                                            </p:txEl>
                                          </p:spTgt>
                                        </p:tgtEl>
                                        <p:attrNameLst>
                                          <p:attrName>ppt_w</p:attrName>
                                        </p:attrNameLst>
                                      </p:cBhvr>
                                      <p:tavLst>
                                        <p:tav tm="0">
                                          <p:val>
                                            <p:fltVal val="0"/>
                                          </p:val>
                                        </p:tav>
                                        <p:tav tm="100000">
                                          <p:val>
                                            <p:strVal val="#ppt_w"/>
                                          </p:val>
                                        </p:tav>
                                      </p:tavLst>
                                    </p:anim>
                                  </p:childTnLst>
                                </p:cTn>
                              </p:par>
                              <p:par>
                                <p:cTn id="53" presetID="35" presetClass="entr" presetSubtype="0" fill="hold" nodeType="withEffect">
                                  <p:stCondLst>
                                    <p:cond delay="0"/>
                                  </p:stCondLst>
                                  <p:childTnLst>
                                    <p:set>
                                      <p:cBhvr>
                                        <p:cTn id="54" dur="1" fill="hold">
                                          <p:stCondLst>
                                            <p:cond delay="0"/>
                                          </p:stCondLst>
                                        </p:cTn>
                                        <p:tgtEl>
                                          <p:spTgt spid="20482">
                                            <p:txEl>
                                              <p:pRg st="10" end="10"/>
                                            </p:txEl>
                                          </p:spTgt>
                                        </p:tgtEl>
                                        <p:attrNameLst>
                                          <p:attrName>style.visibility</p:attrName>
                                        </p:attrNameLst>
                                      </p:cBhvr>
                                      <p:to>
                                        <p:strVal val="visible"/>
                                      </p:to>
                                    </p:set>
                                    <p:animEffect transition="in" filter="fade">
                                      <p:cBhvr>
                                        <p:cTn id="55" dur="2000"/>
                                        <p:tgtEl>
                                          <p:spTgt spid="20482">
                                            <p:txEl>
                                              <p:pRg st="10" end="10"/>
                                            </p:txEl>
                                          </p:spTgt>
                                        </p:tgtEl>
                                      </p:cBhvr>
                                    </p:animEffect>
                                    <p:anim calcmode="lin" valueType="num">
                                      <p:cBhvr>
                                        <p:cTn id="56" dur="2000" fill="hold"/>
                                        <p:tgtEl>
                                          <p:spTgt spid="20482">
                                            <p:txEl>
                                              <p:pRg st="10" end="10"/>
                                            </p:txEl>
                                          </p:spTgt>
                                        </p:tgtEl>
                                        <p:attrNameLst>
                                          <p:attrName>style.rotation</p:attrName>
                                        </p:attrNameLst>
                                      </p:cBhvr>
                                      <p:tavLst>
                                        <p:tav tm="0">
                                          <p:val>
                                            <p:fltVal val="720"/>
                                          </p:val>
                                        </p:tav>
                                        <p:tav tm="100000">
                                          <p:val>
                                            <p:fltVal val="0"/>
                                          </p:val>
                                        </p:tav>
                                      </p:tavLst>
                                    </p:anim>
                                    <p:anim calcmode="lin" valueType="num">
                                      <p:cBhvr>
                                        <p:cTn id="57" dur="2000" fill="hold"/>
                                        <p:tgtEl>
                                          <p:spTgt spid="20482">
                                            <p:txEl>
                                              <p:pRg st="10" end="10"/>
                                            </p:txEl>
                                          </p:spTgt>
                                        </p:tgtEl>
                                        <p:attrNameLst>
                                          <p:attrName>ppt_h</p:attrName>
                                        </p:attrNameLst>
                                      </p:cBhvr>
                                      <p:tavLst>
                                        <p:tav tm="0">
                                          <p:val>
                                            <p:fltVal val="0"/>
                                          </p:val>
                                        </p:tav>
                                        <p:tav tm="100000">
                                          <p:val>
                                            <p:strVal val="#ppt_h"/>
                                          </p:val>
                                        </p:tav>
                                      </p:tavLst>
                                    </p:anim>
                                    <p:anim calcmode="lin" valueType="num">
                                      <p:cBhvr>
                                        <p:cTn id="58" dur="2000" fill="hold"/>
                                        <p:tgtEl>
                                          <p:spTgt spid="20482">
                                            <p:txEl>
                                              <p:pRg st="10" end="10"/>
                                            </p:txEl>
                                          </p:spTgt>
                                        </p:tgtEl>
                                        <p:attrNameLst>
                                          <p:attrName>ppt_w</p:attrName>
                                        </p:attrNameLst>
                                      </p:cBhvr>
                                      <p:tavLst>
                                        <p:tav tm="0">
                                          <p:val>
                                            <p:fltVal val="0"/>
                                          </p:val>
                                        </p:tav>
                                        <p:tav tm="100000">
                                          <p:val>
                                            <p:strVal val="#ppt_w"/>
                                          </p:val>
                                        </p:tav>
                                      </p:tavLst>
                                    </p:anim>
                                  </p:childTnLst>
                                </p:cTn>
                              </p:par>
                            </p:childTnLst>
                          </p:cTn>
                        </p:par>
                      </p:childTnLst>
                    </p:cTn>
                  </p:par>
                  <p:par>
                    <p:cTn id="59" fill="hold">
                      <p:stCondLst>
                        <p:cond delay="indefinite"/>
                      </p:stCondLst>
                      <p:childTnLst>
                        <p:par>
                          <p:cTn id="60" fill="hold">
                            <p:stCondLst>
                              <p:cond delay="0"/>
                            </p:stCondLst>
                            <p:childTnLst>
                              <p:par>
                                <p:cTn id="61" presetID="56" presetClass="entr" presetSubtype="0" fill="hold" nodeType="clickEffect">
                                  <p:stCondLst>
                                    <p:cond delay="0"/>
                                  </p:stCondLst>
                                  <p:iterate type="lt">
                                    <p:tmPct val="10000"/>
                                  </p:iterate>
                                  <p:childTnLst>
                                    <p:set>
                                      <p:cBhvr>
                                        <p:cTn id="62" dur="1" fill="hold">
                                          <p:stCondLst>
                                            <p:cond delay="0"/>
                                          </p:stCondLst>
                                        </p:cTn>
                                        <p:tgtEl>
                                          <p:spTgt spid="20482">
                                            <p:txEl>
                                              <p:pRg st="1" end="1"/>
                                            </p:txEl>
                                          </p:spTgt>
                                        </p:tgtEl>
                                        <p:attrNameLst>
                                          <p:attrName>style.visibility</p:attrName>
                                        </p:attrNameLst>
                                      </p:cBhvr>
                                      <p:to>
                                        <p:strVal val="visible"/>
                                      </p:to>
                                    </p:set>
                                    <p:anim by="(-#ppt_w*2)" calcmode="lin" valueType="num">
                                      <p:cBhvr rctx="PPT">
                                        <p:cTn id="63" dur="500" autoRev="1" fill="hold">
                                          <p:stCondLst>
                                            <p:cond delay="0"/>
                                          </p:stCondLst>
                                        </p:cTn>
                                        <p:tgtEl>
                                          <p:spTgt spid="20482">
                                            <p:txEl>
                                              <p:pRg st="1" end="1"/>
                                            </p:txEl>
                                          </p:spTgt>
                                        </p:tgtEl>
                                        <p:attrNameLst>
                                          <p:attrName>ppt_w</p:attrName>
                                        </p:attrNameLst>
                                      </p:cBhvr>
                                    </p:anim>
                                    <p:anim by="(#ppt_w*0.50)" calcmode="lin" valueType="num">
                                      <p:cBhvr>
                                        <p:cTn id="64" dur="500" decel="50000" autoRev="1" fill="hold">
                                          <p:stCondLst>
                                            <p:cond delay="0"/>
                                          </p:stCondLst>
                                        </p:cTn>
                                        <p:tgtEl>
                                          <p:spTgt spid="20482">
                                            <p:txEl>
                                              <p:pRg st="1" end="1"/>
                                            </p:txEl>
                                          </p:spTgt>
                                        </p:tgtEl>
                                        <p:attrNameLst>
                                          <p:attrName>ppt_x</p:attrName>
                                        </p:attrNameLst>
                                      </p:cBhvr>
                                    </p:anim>
                                    <p:anim from="(-#ppt_h/2)" to="(#ppt_y)" calcmode="lin" valueType="num">
                                      <p:cBhvr>
                                        <p:cTn id="65" dur="1000" fill="hold">
                                          <p:stCondLst>
                                            <p:cond delay="0"/>
                                          </p:stCondLst>
                                        </p:cTn>
                                        <p:tgtEl>
                                          <p:spTgt spid="20482">
                                            <p:txEl>
                                              <p:pRg st="1" end="1"/>
                                            </p:txEl>
                                          </p:spTgt>
                                        </p:tgtEl>
                                        <p:attrNameLst>
                                          <p:attrName>ppt_y</p:attrName>
                                        </p:attrNameLst>
                                      </p:cBhvr>
                                    </p:anim>
                                    <p:animRot by="21600000">
                                      <p:cBhvr>
                                        <p:cTn id="66" dur="1000" fill="hold">
                                          <p:stCondLst>
                                            <p:cond delay="0"/>
                                          </p:stCondLst>
                                        </p:cTn>
                                        <p:tgtEl>
                                          <p:spTgt spid="20482">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a:xfrm>
            <a:off x="0" y="457200"/>
            <a:ext cx="9144000" cy="5745163"/>
          </a:xfrm>
        </p:spPr>
        <p:txBody>
          <a:bodyPr>
            <a:normAutofit/>
          </a:bodyPr>
          <a:lstStyle/>
          <a:p>
            <a:pPr>
              <a:lnSpc>
                <a:spcPct val="90000"/>
              </a:lnSpc>
            </a:pPr>
            <a:r>
              <a:rPr lang="zh-CN" altLang="en-US" sz="4800" dirty="0" smtClean="0">
                <a:latin typeface="方正粗活意简体" pitchFamily="65" charset="-122"/>
                <a:ea typeface="方正粗活意简体" pitchFamily="65" charset="-122"/>
              </a:rPr>
              <a:t>论点分解技巧探究： </a:t>
            </a:r>
            <a:endParaRPr lang="en-US" altLang="zh-CN" sz="4800" dirty="0" smtClean="0">
              <a:latin typeface="方正粗活意简体" pitchFamily="65" charset="-122"/>
              <a:ea typeface="方正粗活意简体" pitchFamily="65" charset="-122"/>
            </a:endParaRPr>
          </a:p>
          <a:p>
            <a:pPr>
              <a:lnSpc>
                <a:spcPct val="90000"/>
              </a:lnSpc>
            </a:pPr>
            <a:r>
              <a:rPr lang="en-US" altLang="zh-CN" sz="2800" dirty="0" smtClean="0">
                <a:solidFill>
                  <a:srgbClr val="002060"/>
                </a:solidFill>
                <a:latin typeface="+mn-ea"/>
              </a:rPr>
              <a:t>B</a:t>
            </a:r>
            <a:r>
              <a:rPr lang="zh-CN" altLang="en-US" sz="2800" dirty="0" smtClean="0">
                <a:solidFill>
                  <a:srgbClr val="002060"/>
                </a:solidFill>
                <a:latin typeface="+mn-ea"/>
              </a:rPr>
              <a:t>领域</a:t>
            </a:r>
            <a:r>
              <a:rPr lang="zh-CN" altLang="en-US" sz="2800" dirty="0">
                <a:solidFill>
                  <a:srgbClr val="002060"/>
                </a:solidFill>
                <a:latin typeface="+mn-ea"/>
              </a:rPr>
              <a:t>分论</a:t>
            </a:r>
            <a:r>
              <a:rPr lang="zh-CN" altLang="en-US" sz="2800" dirty="0" smtClean="0">
                <a:solidFill>
                  <a:srgbClr val="002060"/>
                </a:solidFill>
                <a:latin typeface="+mn-ea"/>
              </a:rPr>
              <a:t>。</a:t>
            </a:r>
            <a:r>
              <a:rPr lang="en-US" altLang="zh-CN" sz="2800" dirty="0" smtClean="0">
                <a:solidFill>
                  <a:srgbClr val="002060"/>
                </a:solidFill>
                <a:latin typeface="+mn-ea"/>
              </a:rPr>
              <a:t/>
            </a:r>
            <a:br>
              <a:rPr lang="en-US" altLang="zh-CN" sz="2800" dirty="0" smtClean="0">
                <a:solidFill>
                  <a:srgbClr val="002060"/>
                </a:solidFill>
                <a:latin typeface="+mn-ea"/>
              </a:rPr>
            </a:br>
            <a:r>
              <a:rPr lang="en-US" altLang="zh-CN" sz="2800" dirty="0" smtClean="0">
                <a:solidFill>
                  <a:srgbClr val="002060"/>
                </a:solidFill>
                <a:latin typeface="+mn-ea"/>
              </a:rPr>
              <a:t>    </a:t>
            </a:r>
            <a:r>
              <a:rPr lang="zh-CN" altLang="en-US" sz="2800" dirty="0" smtClean="0">
                <a:solidFill>
                  <a:srgbClr val="001010"/>
                </a:solidFill>
                <a:latin typeface="+mn-ea"/>
              </a:rPr>
              <a:t>将</a:t>
            </a:r>
            <a:r>
              <a:rPr lang="zh-CN" altLang="en-US" sz="2800" dirty="0">
                <a:solidFill>
                  <a:srgbClr val="001010"/>
                </a:solidFill>
                <a:latin typeface="+mn-ea"/>
              </a:rPr>
              <a:t>论题分置社会、经济、教育、文学、艺术、体育、政治、自然等领域分别肯定或否定</a:t>
            </a:r>
            <a:r>
              <a:rPr lang="zh-CN" altLang="en-US" sz="2800" dirty="0" smtClean="0">
                <a:solidFill>
                  <a:srgbClr val="001010"/>
                </a:solidFill>
                <a:latin typeface="+mn-ea"/>
              </a:rPr>
              <a:t>。</a:t>
            </a:r>
            <a:endParaRPr lang="zh-CN" altLang="en-US" sz="2800" dirty="0">
              <a:solidFill>
                <a:srgbClr val="001010"/>
              </a:solidFill>
              <a:latin typeface="+mn-ea"/>
            </a:endParaRPr>
          </a:p>
          <a:p>
            <a:r>
              <a:rPr lang="en-US" altLang="zh-CN" dirty="0" smtClean="0">
                <a:solidFill>
                  <a:srgbClr val="001010"/>
                </a:solidFill>
              </a:rPr>
              <a:t/>
            </a:r>
            <a:br>
              <a:rPr lang="en-US" altLang="zh-CN" dirty="0" smtClean="0">
                <a:solidFill>
                  <a:srgbClr val="001010"/>
                </a:solidFill>
              </a:rPr>
            </a:br>
            <a:r>
              <a:rPr lang="en-US" altLang="zh-CN" dirty="0" smtClean="0">
                <a:solidFill>
                  <a:srgbClr val="001010"/>
                </a:solidFill>
              </a:rPr>
              <a:t>3</a:t>
            </a:r>
            <a:r>
              <a:rPr lang="zh-CN" altLang="en-US" dirty="0" smtClean="0">
                <a:solidFill>
                  <a:srgbClr val="001010"/>
                </a:solidFill>
              </a:rPr>
              <a:t>、</a:t>
            </a:r>
            <a:r>
              <a:rPr lang="zh-CN" altLang="en-US" sz="2800" dirty="0" smtClean="0">
                <a:solidFill>
                  <a:srgbClr val="C00000"/>
                </a:solidFill>
                <a:latin typeface="+mn-ea"/>
              </a:rPr>
              <a:t>中心论点：</a:t>
            </a:r>
            <a:r>
              <a:rPr lang="zh-CN" altLang="en-US" sz="2800" dirty="0" smtClean="0">
                <a:solidFill>
                  <a:srgbClr val="002060"/>
                </a:solidFill>
                <a:latin typeface="+mn-ea"/>
              </a:rPr>
              <a:t>阅读是人生的重要组成部分</a:t>
            </a:r>
          </a:p>
          <a:p>
            <a:r>
              <a:rPr lang="zh-CN" altLang="en-US" dirty="0" smtClean="0">
                <a:solidFill>
                  <a:srgbClr val="C00000"/>
                </a:solidFill>
                <a:latin typeface="方正启体简体" pitchFamily="65" charset="-122"/>
                <a:ea typeface="方正启体简体" pitchFamily="65" charset="-122"/>
              </a:rPr>
              <a:t>        </a:t>
            </a:r>
            <a:r>
              <a:rPr lang="zh-CN" altLang="en-US" sz="2800" dirty="0" smtClean="0">
                <a:solidFill>
                  <a:srgbClr val="C00000"/>
                </a:solidFill>
                <a:latin typeface="+mn-ea"/>
              </a:rPr>
              <a:t>分论点一：</a:t>
            </a:r>
            <a:r>
              <a:rPr lang="zh-CN" altLang="en-US" sz="2800" dirty="0" smtClean="0">
                <a:latin typeface="方正启体简体" pitchFamily="65" charset="-122"/>
                <a:ea typeface="方正启体简体" pitchFamily="65" charset="-122"/>
              </a:rPr>
              <a:t>阅读</a:t>
            </a:r>
            <a:r>
              <a:rPr lang="zh-CN" altLang="en-US" sz="2800" dirty="0" smtClean="0">
                <a:solidFill>
                  <a:srgbClr val="C00000"/>
                </a:solidFill>
                <a:latin typeface="方正启体简体" pitchFamily="65" charset="-122"/>
                <a:ea typeface="方正启体简体" pitchFamily="65" charset="-122"/>
              </a:rPr>
              <a:t>文学作品</a:t>
            </a:r>
            <a:r>
              <a:rPr lang="zh-CN" altLang="en-US" sz="2800" dirty="0" smtClean="0">
                <a:latin typeface="方正启体简体" pitchFamily="65" charset="-122"/>
                <a:ea typeface="方正启体简体" pitchFamily="65" charset="-122"/>
              </a:rPr>
              <a:t>是一种获取。</a:t>
            </a:r>
          </a:p>
          <a:p>
            <a:r>
              <a:rPr lang="zh-CN" altLang="en-US" sz="2800" dirty="0" smtClean="0">
                <a:solidFill>
                  <a:srgbClr val="C00000"/>
                </a:solidFill>
                <a:latin typeface="方正启体简体" pitchFamily="65" charset="-122"/>
                <a:ea typeface="方正启体简体" pitchFamily="65" charset="-122"/>
              </a:rPr>
              <a:t>        </a:t>
            </a:r>
            <a:r>
              <a:rPr lang="zh-CN" altLang="en-US" sz="2800" dirty="0" smtClean="0">
                <a:solidFill>
                  <a:srgbClr val="C00000"/>
                </a:solidFill>
                <a:latin typeface="+mn-ea"/>
              </a:rPr>
              <a:t>分论点二：</a:t>
            </a:r>
            <a:r>
              <a:rPr lang="zh-CN" altLang="en-US" sz="2800" dirty="0" smtClean="0">
                <a:latin typeface="方正启体简体" pitchFamily="65" charset="-122"/>
                <a:ea typeface="方正启体简体" pitchFamily="65" charset="-122"/>
              </a:rPr>
              <a:t>阅读</a:t>
            </a:r>
            <a:r>
              <a:rPr lang="zh-CN" altLang="en-US" sz="2800" dirty="0" smtClean="0">
                <a:solidFill>
                  <a:srgbClr val="C00000"/>
                </a:solidFill>
                <a:latin typeface="方正启体简体" pitchFamily="65" charset="-122"/>
                <a:ea typeface="方正启体简体" pitchFamily="65" charset="-122"/>
              </a:rPr>
              <a:t>社会生活</a:t>
            </a:r>
            <a:r>
              <a:rPr lang="zh-CN" altLang="en-US" sz="2800" dirty="0" smtClean="0">
                <a:latin typeface="方正启体简体" pitchFamily="65" charset="-122"/>
                <a:ea typeface="方正启体简体" pitchFamily="65" charset="-122"/>
              </a:rPr>
              <a:t>是一种体悟。</a:t>
            </a:r>
          </a:p>
          <a:p>
            <a:r>
              <a:rPr lang="zh-CN" altLang="en-US" sz="2800" dirty="0" smtClean="0">
                <a:solidFill>
                  <a:srgbClr val="C00000"/>
                </a:solidFill>
                <a:latin typeface="方正启体简体" pitchFamily="65" charset="-122"/>
                <a:ea typeface="方正启体简体" pitchFamily="65" charset="-122"/>
              </a:rPr>
              <a:t>        </a:t>
            </a:r>
            <a:r>
              <a:rPr lang="zh-CN" altLang="en-US" sz="2800" dirty="0" smtClean="0">
                <a:solidFill>
                  <a:srgbClr val="C00000"/>
                </a:solidFill>
                <a:latin typeface="+mn-ea"/>
              </a:rPr>
              <a:t>分论点三：</a:t>
            </a:r>
            <a:r>
              <a:rPr lang="zh-CN" altLang="en-US" sz="2800" dirty="0" smtClean="0">
                <a:latin typeface="方正启体简体" pitchFamily="65" charset="-122"/>
                <a:ea typeface="方正启体简体" pitchFamily="65" charset="-122"/>
              </a:rPr>
              <a:t>阅读</a:t>
            </a:r>
            <a:r>
              <a:rPr lang="zh-CN" altLang="en-US" sz="2800" dirty="0" smtClean="0">
                <a:solidFill>
                  <a:srgbClr val="C00000"/>
                </a:solidFill>
                <a:latin typeface="方正启体简体" pitchFamily="65" charset="-122"/>
                <a:ea typeface="方正启体简体" pitchFamily="65" charset="-122"/>
              </a:rPr>
              <a:t>自然万物</a:t>
            </a:r>
            <a:r>
              <a:rPr lang="zh-CN" altLang="en-US" sz="2800" dirty="0" smtClean="0">
                <a:latin typeface="方正启体简体" pitchFamily="65" charset="-122"/>
                <a:ea typeface="方正启体简体" pitchFamily="65" charset="-122"/>
              </a:rPr>
              <a:t>是一种智慧。</a:t>
            </a:r>
          </a:p>
          <a:p>
            <a:pPr>
              <a:lnSpc>
                <a:spcPct val="90000"/>
              </a:lnSpc>
            </a:pPr>
            <a:endParaRPr lang="en-US" altLang="zh-CN" dirty="0" smtClean="0">
              <a:solidFill>
                <a:srgbClr val="001010"/>
              </a:solidFill>
            </a:endParaRPr>
          </a:p>
          <a:p>
            <a:pPr>
              <a:lnSpc>
                <a:spcPct val="90000"/>
              </a:lnSpc>
            </a:pPr>
            <a:endParaRPr lang="zh-CN" altLang="en-US" dirty="0">
              <a:solidFill>
                <a:srgbClr val="001010"/>
              </a:solidFill>
              <a:latin typeface="方正启体简体" pitchFamily="65" charset="-122"/>
              <a:ea typeface="方正启体简体" pitchFamily="65" charset="-122"/>
            </a:endParaRPr>
          </a:p>
          <a:p>
            <a:pPr>
              <a:lnSpc>
                <a:spcPct val="90000"/>
              </a:lnSpc>
            </a:pPr>
            <a:endParaRPr lang="en-US" altLang="zh-CN" dirty="0" smtClean="0">
              <a:solidFill>
                <a:srgbClr val="001010"/>
              </a:solidFill>
            </a:endParaRPr>
          </a:p>
          <a:p>
            <a:pPr>
              <a:lnSpc>
                <a:spcPct val="90000"/>
              </a:lnSpc>
            </a:pPr>
            <a:endParaRPr lang="en-US" altLang="zh-CN" b="1" dirty="0">
              <a:solidFill>
                <a:srgbClr val="001010"/>
              </a:solidFill>
            </a:endParaRPr>
          </a:p>
        </p:txBody>
      </p:sp>
      <p:sp>
        <p:nvSpPr>
          <p:cNvPr id="3" name="TextBox 2"/>
          <p:cNvSpPr txBox="1"/>
          <p:nvPr/>
        </p:nvSpPr>
        <p:spPr>
          <a:xfrm>
            <a:off x="7786710" y="3214686"/>
            <a:ext cx="578032" cy="1754326"/>
          </a:xfrm>
          <a:prstGeom prst="rect">
            <a:avLst/>
          </a:prstGeom>
          <a:noFill/>
        </p:spPr>
        <p:txBody>
          <a:bodyPr wrap="square" rtlCol="0">
            <a:spAutoFit/>
          </a:bodyPr>
          <a:lstStyle/>
          <a:p>
            <a:r>
              <a:rPr lang="zh-CN" altLang="en-US" sz="3600" b="1" dirty="0" smtClean="0">
                <a:solidFill>
                  <a:srgbClr val="002060"/>
                </a:solidFill>
                <a:latin typeface="方正古隶简体" pitchFamily="65" charset="-122"/>
                <a:ea typeface="方正古隶简体" pitchFamily="65" charset="-122"/>
              </a:rPr>
              <a:t>领       域</a:t>
            </a:r>
            <a:endParaRPr lang="zh-CN" altLang="en-US" sz="3600" b="1" dirty="0">
              <a:solidFill>
                <a:srgbClr val="002060"/>
              </a:solidFill>
              <a:latin typeface="方正古隶简体" pitchFamily="65" charset="-122"/>
              <a:ea typeface="方正古隶简体" pitchFamily="65" charset="-122"/>
            </a:endParaRPr>
          </a:p>
        </p:txBody>
      </p:sp>
      <p:pic>
        <p:nvPicPr>
          <p:cNvPr id="4" name="图片 3" descr="图片16.jpg"/>
          <p:cNvPicPr>
            <a:picLocks noChangeAspect="1"/>
          </p:cNvPicPr>
          <p:nvPr/>
        </p:nvPicPr>
        <p:blipFill>
          <a:blip r:embed="rId2"/>
          <a:stretch>
            <a:fillRect/>
          </a:stretch>
        </p:blipFill>
        <p:spPr>
          <a:xfrm>
            <a:off x="7358082" y="5286388"/>
            <a:ext cx="1382388" cy="1571612"/>
          </a:xfrm>
          <a:prstGeom prst="rect">
            <a:avLst/>
          </a:prstGeom>
        </p:spPr>
      </p:pic>
      <p:pic>
        <p:nvPicPr>
          <p:cNvPr id="5" name="Picture 4" descr="abc2"/>
          <p:cNvPicPr>
            <a:picLocks noChangeAspect="1" noChangeArrowheads="1" noCrop="1"/>
          </p:cNvPicPr>
          <p:nvPr/>
        </p:nvPicPr>
        <p:blipFill>
          <a:blip r:embed="rId3"/>
          <a:srcRect/>
          <a:stretch>
            <a:fillRect/>
          </a:stretch>
        </p:blipFill>
        <p:spPr bwMode="auto">
          <a:xfrm>
            <a:off x="0" y="5849938"/>
            <a:ext cx="9144000" cy="1008062"/>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26626">
                                            <p:txEl>
                                              <p:pRg st="2" end="2"/>
                                            </p:txEl>
                                          </p:spTgt>
                                        </p:tgtEl>
                                        <p:attrNameLst>
                                          <p:attrName>style.visibility</p:attrName>
                                        </p:attrNameLst>
                                      </p:cBhvr>
                                      <p:to>
                                        <p:strVal val="visible"/>
                                      </p:to>
                                    </p:set>
                                    <p:anim by="(-#ppt_w*2)" calcmode="lin" valueType="num">
                                      <p:cBhvr rctx="PPT">
                                        <p:cTn id="7" dur="250" autoRev="1" fill="hold">
                                          <p:stCondLst>
                                            <p:cond delay="0"/>
                                          </p:stCondLst>
                                        </p:cTn>
                                        <p:tgtEl>
                                          <p:spTgt spid="26626">
                                            <p:txEl>
                                              <p:pRg st="2" end="2"/>
                                            </p:txEl>
                                          </p:spTgt>
                                        </p:tgtEl>
                                        <p:attrNameLst>
                                          <p:attrName>ppt_w</p:attrName>
                                        </p:attrNameLst>
                                      </p:cBhvr>
                                    </p:anim>
                                    <p:anim by="(#ppt_w*0.50)" calcmode="lin" valueType="num">
                                      <p:cBhvr>
                                        <p:cTn id="8" dur="250" decel="50000" autoRev="1" fill="hold">
                                          <p:stCondLst>
                                            <p:cond delay="0"/>
                                          </p:stCondLst>
                                        </p:cTn>
                                        <p:tgtEl>
                                          <p:spTgt spid="26626">
                                            <p:txEl>
                                              <p:pRg st="2" end="2"/>
                                            </p:txEl>
                                          </p:spTgt>
                                        </p:tgtEl>
                                        <p:attrNameLst>
                                          <p:attrName>ppt_x</p:attrName>
                                        </p:attrNameLst>
                                      </p:cBhvr>
                                    </p:anim>
                                    <p:anim from="(-#ppt_h/2)" to="(#ppt_y)" calcmode="lin" valueType="num">
                                      <p:cBhvr>
                                        <p:cTn id="9" dur="500" fill="hold">
                                          <p:stCondLst>
                                            <p:cond delay="0"/>
                                          </p:stCondLst>
                                        </p:cTn>
                                        <p:tgtEl>
                                          <p:spTgt spid="26626">
                                            <p:txEl>
                                              <p:pRg st="2" end="2"/>
                                            </p:txEl>
                                          </p:spTgt>
                                        </p:tgtEl>
                                        <p:attrNameLst>
                                          <p:attrName>ppt_y</p:attrName>
                                        </p:attrNameLst>
                                      </p:cBhvr>
                                    </p:anim>
                                    <p:animRot by="21600000">
                                      <p:cBhvr>
                                        <p:cTn id="10" dur="500" fill="hold">
                                          <p:stCondLst>
                                            <p:cond delay="0"/>
                                          </p:stCondLst>
                                        </p:cTn>
                                        <p:tgtEl>
                                          <p:spTgt spid="26626">
                                            <p:txEl>
                                              <p:pRg st="2" end="2"/>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26626">
                                            <p:txEl>
                                              <p:pRg st="3" end="3"/>
                                            </p:txEl>
                                          </p:spTgt>
                                        </p:tgtEl>
                                        <p:attrNameLst>
                                          <p:attrName>style.visibility</p:attrName>
                                        </p:attrNameLst>
                                      </p:cBhvr>
                                      <p:to>
                                        <p:strVal val="visible"/>
                                      </p:to>
                                    </p:set>
                                    <p:animEffect transition="in" filter="fade">
                                      <p:cBhvr>
                                        <p:cTn id="15" dur="2000"/>
                                        <p:tgtEl>
                                          <p:spTgt spid="26626">
                                            <p:txEl>
                                              <p:pRg st="3" end="3"/>
                                            </p:txEl>
                                          </p:spTgt>
                                        </p:tgtEl>
                                      </p:cBhvr>
                                    </p:animEffect>
                                    <p:anim calcmode="lin" valueType="num">
                                      <p:cBhvr>
                                        <p:cTn id="16" dur="2000" fill="hold"/>
                                        <p:tgtEl>
                                          <p:spTgt spid="26626">
                                            <p:txEl>
                                              <p:pRg st="3" end="3"/>
                                            </p:txEl>
                                          </p:spTgt>
                                        </p:tgtEl>
                                        <p:attrNameLst>
                                          <p:attrName>style.rotation</p:attrName>
                                        </p:attrNameLst>
                                      </p:cBhvr>
                                      <p:tavLst>
                                        <p:tav tm="0">
                                          <p:val>
                                            <p:fltVal val="720"/>
                                          </p:val>
                                        </p:tav>
                                        <p:tav tm="100000">
                                          <p:val>
                                            <p:fltVal val="0"/>
                                          </p:val>
                                        </p:tav>
                                      </p:tavLst>
                                    </p:anim>
                                    <p:anim calcmode="lin" valueType="num">
                                      <p:cBhvr>
                                        <p:cTn id="17" dur="2000" fill="hold"/>
                                        <p:tgtEl>
                                          <p:spTgt spid="26626">
                                            <p:txEl>
                                              <p:pRg st="3" end="3"/>
                                            </p:txEl>
                                          </p:spTgt>
                                        </p:tgtEl>
                                        <p:attrNameLst>
                                          <p:attrName>ppt_h</p:attrName>
                                        </p:attrNameLst>
                                      </p:cBhvr>
                                      <p:tavLst>
                                        <p:tav tm="0">
                                          <p:val>
                                            <p:fltVal val="0"/>
                                          </p:val>
                                        </p:tav>
                                        <p:tav tm="100000">
                                          <p:val>
                                            <p:strVal val="#ppt_h"/>
                                          </p:val>
                                        </p:tav>
                                      </p:tavLst>
                                    </p:anim>
                                    <p:anim calcmode="lin" valueType="num">
                                      <p:cBhvr>
                                        <p:cTn id="18" dur="2000" fill="hold"/>
                                        <p:tgtEl>
                                          <p:spTgt spid="26626">
                                            <p:txEl>
                                              <p:pRg st="3" end="3"/>
                                            </p:txEl>
                                          </p:spTgt>
                                        </p:tgtEl>
                                        <p:attrNameLst>
                                          <p:attrName>ppt_w</p:attrName>
                                        </p:attrNameLst>
                                      </p:cBhvr>
                                      <p:tavLst>
                                        <p:tav tm="0">
                                          <p:val>
                                            <p:fltVal val="0"/>
                                          </p:val>
                                        </p:tav>
                                        <p:tav tm="100000">
                                          <p:val>
                                            <p:strVal val="#ppt_w"/>
                                          </p:val>
                                        </p:tav>
                                      </p:tavLst>
                                    </p:anim>
                                  </p:childTnLst>
                                </p:cTn>
                              </p:par>
                              <p:par>
                                <p:cTn id="19" presetID="35" presetClass="entr" presetSubtype="0" fill="hold" nodeType="withEffect">
                                  <p:stCondLst>
                                    <p:cond delay="0"/>
                                  </p:stCondLst>
                                  <p:childTnLst>
                                    <p:set>
                                      <p:cBhvr>
                                        <p:cTn id="20" dur="1" fill="hold">
                                          <p:stCondLst>
                                            <p:cond delay="0"/>
                                          </p:stCondLst>
                                        </p:cTn>
                                        <p:tgtEl>
                                          <p:spTgt spid="26626">
                                            <p:txEl>
                                              <p:pRg st="4" end="4"/>
                                            </p:txEl>
                                          </p:spTgt>
                                        </p:tgtEl>
                                        <p:attrNameLst>
                                          <p:attrName>style.visibility</p:attrName>
                                        </p:attrNameLst>
                                      </p:cBhvr>
                                      <p:to>
                                        <p:strVal val="visible"/>
                                      </p:to>
                                    </p:set>
                                    <p:animEffect transition="in" filter="fade">
                                      <p:cBhvr>
                                        <p:cTn id="21" dur="2000"/>
                                        <p:tgtEl>
                                          <p:spTgt spid="26626">
                                            <p:txEl>
                                              <p:pRg st="4" end="4"/>
                                            </p:txEl>
                                          </p:spTgt>
                                        </p:tgtEl>
                                      </p:cBhvr>
                                    </p:animEffect>
                                    <p:anim calcmode="lin" valueType="num">
                                      <p:cBhvr>
                                        <p:cTn id="22" dur="2000" fill="hold"/>
                                        <p:tgtEl>
                                          <p:spTgt spid="26626">
                                            <p:txEl>
                                              <p:pRg st="4" end="4"/>
                                            </p:txEl>
                                          </p:spTgt>
                                        </p:tgtEl>
                                        <p:attrNameLst>
                                          <p:attrName>style.rotation</p:attrName>
                                        </p:attrNameLst>
                                      </p:cBhvr>
                                      <p:tavLst>
                                        <p:tav tm="0">
                                          <p:val>
                                            <p:fltVal val="720"/>
                                          </p:val>
                                        </p:tav>
                                        <p:tav tm="100000">
                                          <p:val>
                                            <p:fltVal val="0"/>
                                          </p:val>
                                        </p:tav>
                                      </p:tavLst>
                                    </p:anim>
                                    <p:anim calcmode="lin" valueType="num">
                                      <p:cBhvr>
                                        <p:cTn id="23" dur="2000" fill="hold"/>
                                        <p:tgtEl>
                                          <p:spTgt spid="26626">
                                            <p:txEl>
                                              <p:pRg st="4" end="4"/>
                                            </p:txEl>
                                          </p:spTgt>
                                        </p:tgtEl>
                                        <p:attrNameLst>
                                          <p:attrName>ppt_h</p:attrName>
                                        </p:attrNameLst>
                                      </p:cBhvr>
                                      <p:tavLst>
                                        <p:tav tm="0">
                                          <p:val>
                                            <p:fltVal val="0"/>
                                          </p:val>
                                        </p:tav>
                                        <p:tav tm="100000">
                                          <p:val>
                                            <p:strVal val="#ppt_h"/>
                                          </p:val>
                                        </p:tav>
                                      </p:tavLst>
                                    </p:anim>
                                    <p:anim calcmode="lin" valueType="num">
                                      <p:cBhvr>
                                        <p:cTn id="24" dur="2000" fill="hold"/>
                                        <p:tgtEl>
                                          <p:spTgt spid="26626">
                                            <p:txEl>
                                              <p:pRg st="4" end="4"/>
                                            </p:txEl>
                                          </p:spTgt>
                                        </p:tgtEl>
                                        <p:attrNameLst>
                                          <p:attrName>ppt_w</p:attrName>
                                        </p:attrNameLst>
                                      </p:cBhvr>
                                      <p:tavLst>
                                        <p:tav tm="0">
                                          <p:val>
                                            <p:fltVal val="0"/>
                                          </p:val>
                                        </p:tav>
                                        <p:tav tm="100000">
                                          <p:val>
                                            <p:strVal val="#ppt_w"/>
                                          </p:val>
                                        </p:tav>
                                      </p:tavLst>
                                    </p:anim>
                                  </p:childTnLst>
                                </p:cTn>
                              </p:par>
                              <p:par>
                                <p:cTn id="25" presetID="35" presetClass="entr" presetSubtype="0" fill="hold" nodeType="withEffect">
                                  <p:stCondLst>
                                    <p:cond delay="0"/>
                                  </p:stCondLst>
                                  <p:childTnLst>
                                    <p:set>
                                      <p:cBhvr>
                                        <p:cTn id="26" dur="1" fill="hold">
                                          <p:stCondLst>
                                            <p:cond delay="0"/>
                                          </p:stCondLst>
                                        </p:cTn>
                                        <p:tgtEl>
                                          <p:spTgt spid="26626">
                                            <p:txEl>
                                              <p:pRg st="5" end="5"/>
                                            </p:txEl>
                                          </p:spTgt>
                                        </p:tgtEl>
                                        <p:attrNameLst>
                                          <p:attrName>style.visibility</p:attrName>
                                        </p:attrNameLst>
                                      </p:cBhvr>
                                      <p:to>
                                        <p:strVal val="visible"/>
                                      </p:to>
                                    </p:set>
                                    <p:animEffect transition="in" filter="fade">
                                      <p:cBhvr>
                                        <p:cTn id="27" dur="2000"/>
                                        <p:tgtEl>
                                          <p:spTgt spid="26626">
                                            <p:txEl>
                                              <p:pRg st="5" end="5"/>
                                            </p:txEl>
                                          </p:spTgt>
                                        </p:tgtEl>
                                      </p:cBhvr>
                                    </p:animEffect>
                                    <p:anim calcmode="lin" valueType="num">
                                      <p:cBhvr>
                                        <p:cTn id="28" dur="2000" fill="hold"/>
                                        <p:tgtEl>
                                          <p:spTgt spid="26626">
                                            <p:txEl>
                                              <p:pRg st="5" end="5"/>
                                            </p:txEl>
                                          </p:spTgt>
                                        </p:tgtEl>
                                        <p:attrNameLst>
                                          <p:attrName>style.rotation</p:attrName>
                                        </p:attrNameLst>
                                      </p:cBhvr>
                                      <p:tavLst>
                                        <p:tav tm="0">
                                          <p:val>
                                            <p:fltVal val="720"/>
                                          </p:val>
                                        </p:tav>
                                        <p:tav tm="100000">
                                          <p:val>
                                            <p:fltVal val="0"/>
                                          </p:val>
                                        </p:tav>
                                      </p:tavLst>
                                    </p:anim>
                                    <p:anim calcmode="lin" valueType="num">
                                      <p:cBhvr>
                                        <p:cTn id="29" dur="2000" fill="hold"/>
                                        <p:tgtEl>
                                          <p:spTgt spid="26626">
                                            <p:txEl>
                                              <p:pRg st="5" end="5"/>
                                            </p:txEl>
                                          </p:spTgt>
                                        </p:tgtEl>
                                        <p:attrNameLst>
                                          <p:attrName>ppt_h</p:attrName>
                                        </p:attrNameLst>
                                      </p:cBhvr>
                                      <p:tavLst>
                                        <p:tav tm="0">
                                          <p:val>
                                            <p:fltVal val="0"/>
                                          </p:val>
                                        </p:tav>
                                        <p:tav tm="100000">
                                          <p:val>
                                            <p:strVal val="#ppt_h"/>
                                          </p:val>
                                        </p:tav>
                                      </p:tavLst>
                                    </p:anim>
                                    <p:anim calcmode="lin" valueType="num">
                                      <p:cBhvr>
                                        <p:cTn id="30" dur="2000" fill="hold"/>
                                        <p:tgtEl>
                                          <p:spTgt spid="26626">
                                            <p:txEl>
                                              <p:pRg st="5" end="5"/>
                                            </p:txEl>
                                          </p:spTgt>
                                        </p:tgtEl>
                                        <p:attrNameLst>
                                          <p:attrName>ppt_w</p:attrName>
                                        </p:attrNameLst>
                                      </p:cBhvr>
                                      <p:tavLst>
                                        <p:tav tm="0">
                                          <p:val>
                                            <p:fltVal val="0"/>
                                          </p:val>
                                        </p:tav>
                                        <p:tav tm="100000">
                                          <p:val>
                                            <p:strVal val="#ppt_w"/>
                                          </p:val>
                                        </p:tav>
                                      </p:tavLst>
                                    </p:anim>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3"/>
                                        </p:tgtEl>
                                        <p:attrNameLst>
                                          <p:attrName>style.visibility</p:attrName>
                                        </p:attrNameLst>
                                      </p:cBhvr>
                                      <p:to>
                                        <p:strVal val="visible"/>
                                      </p:to>
                                    </p:set>
                                    <p:anim calcmode="discrete" valueType="clr">
                                      <p:cBhvr override="childStyle">
                                        <p:cTn id="35" dur="100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36" dur="1000"/>
                                        <p:tgtEl>
                                          <p:spTgt spid="3"/>
                                        </p:tgtEl>
                                        <p:attrNameLst>
                                          <p:attrName>fillcolor</p:attrName>
                                        </p:attrNameLst>
                                      </p:cBhvr>
                                      <p:tavLst>
                                        <p:tav tm="0">
                                          <p:val>
                                            <p:clrVal>
                                              <a:schemeClr val="accent2"/>
                                            </p:clrVal>
                                          </p:val>
                                        </p:tav>
                                        <p:tav tm="50000">
                                          <p:val>
                                            <p:clrVal>
                                              <a:schemeClr val="hlink"/>
                                            </p:clrVal>
                                          </p:val>
                                        </p:tav>
                                      </p:tavLst>
                                    </p:anim>
                                    <p:set>
                                      <p:cBhvr>
                                        <p:cTn id="37" dur="1000"/>
                                        <p:tgtEl>
                                          <p:spTgt spid="3"/>
                                        </p:tgtEl>
                                        <p:attrNameLst>
                                          <p:attrName>fill.type</p:attrName>
                                        </p:attrNameLst>
                                      </p:cBhvr>
                                      <p:to>
                                        <p:strVal val="solid"/>
                                      </p:to>
                                    </p:set>
                                  </p:childTnLst>
                                </p:cTn>
                              </p:par>
                            </p:childTnLst>
                          </p:cTn>
                        </p:par>
                      </p:childTnLst>
                    </p:cTn>
                  </p:par>
                  <p:par>
                    <p:cTn id="38" fill="hold">
                      <p:stCondLst>
                        <p:cond delay="indefinite"/>
                      </p:stCondLst>
                      <p:childTnLst>
                        <p:par>
                          <p:cTn id="39" fill="hold">
                            <p:stCondLst>
                              <p:cond delay="0"/>
                            </p:stCondLst>
                            <p:childTnLst>
                              <p:par>
                                <p:cTn id="40" presetID="56" presetClass="entr" presetSubtype="0" fill="hold" nodeType="clickEffect">
                                  <p:stCondLst>
                                    <p:cond delay="0"/>
                                  </p:stCondLst>
                                  <p:iterate type="lt">
                                    <p:tmPct val="10000"/>
                                  </p:iterate>
                                  <p:childTnLst>
                                    <p:set>
                                      <p:cBhvr>
                                        <p:cTn id="41" dur="1" fill="hold">
                                          <p:stCondLst>
                                            <p:cond delay="0"/>
                                          </p:stCondLst>
                                        </p:cTn>
                                        <p:tgtEl>
                                          <p:spTgt spid="26626">
                                            <p:txEl>
                                              <p:pRg st="1" end="1"/>
                                            </p:txEl>
                                          </p:spTgt>
                                        </p:tgtEl>
                                        <p:attrNameLst>
                                          <p:attrName>style.visibility</p:attrName>
                                        </p:attrNameLst>
                                      </p:cBhvr>
                                      <p:to>
                                        <p:strVal val="visible"/>
                                      </p:to>
                                    </p:set>
                                    <p:anim by="(-#ppt_w*2)" calcmode="lin" valueType="num">
                                      <p:cBhvr rctx="PPT">
                                        <p:cTn id="42" dur="500" autoRev="1" fill="hold">
                                          <p:stCondLst>
                                            <p:cond delay="0"/>
                                          </p:stCondLst>
                                        </p:cTn>
                                        <p:tgtEl>
                                          <p:spTgt spid="26626">
                                            <p:txEl>
                                              <p:pRg st="1" end="1"/>
                                            </p:txEl>
                                          </p:spTgt>
                                        </p:tgtEl>
                                        <p:attrNameLst>
                                          <p:attrName>ppt_w</p:attrName>
                                        </p:attrNameLst>
                                      </p:cBhvr>
                                    </p:anim>
                                    <p:anim by="(#ppt_w*0.50)" calcmode="lin" valueType="num">
                                      <p:cBhvr>
                                        <p:cTn id="43" dur="500" decel="50000" autoRev="1" fill="hold">
                                          <p:stCondLst>
                                            <p:cond delay="0"/>
                                          </p:stCondLst>
                                        </p:cTn>
                                        <p:tgtEl>
                                          <p:spTgt spid="26626">
                                            <p:txEl>
                                              <p:pRg st="1" end="1"/>
                                            </p:txEl>
                                          </p:spTgt>
                                        </p:tgtEl>
                                        <p:attrNameLst>
                                          <p:attrName>ppt_x</p:attrName>
                                        </p:attrNameLst>
                                      </p:cBhvr>
                                    </p:anim>
                                    <p:anim from="(-#ppt_h/2)" to="(#ppt_y)" calcmode="lin" valueType="num">
                                      <p:cBhvr>
                                        <p:cTn id="44" dur="1000" fill="hold">
                                          <p:stCondLst>
                                            <p:cond delay="0"/>
                                          </p:stCondLst>
                                        </p:cTn>
                                        <p:tgtEl>
                                          <p:spTgt spid="26626">
                                            <p:txEl>
                                              <p:pRg st="1" end="1"/>
                                            </p:txEl>
                                          </p:spTgt>
                                        </p:tgtEl>
                                        <p:attrNameLst>
                                          <p:attrName>ppt_y</p:attrName>
                                        </p:attrNameLst>
                                      </p:cBhvr>
                                    </p:anim>
                                    <p:animRot by="21600000">
                                      <p:cBhvr>
                                        <p:cTn id="45" dur="1000" fill="hold">
                                          <p:stCondLst>
                                            <p:cond delay="0"/>
                                          </p:stCondLst>
                                        </p:cTn>
                                        <p:tgtEl>
                                          <p:spTgt spid="26626">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图片16.jpg"/>
          <p:cNvPicPr>
            <a:picLocks noChangeAspect="1"/>
          </p:cNvPicPr>
          <p:nvPr/>
        </p:nvPicPr>
        <p:blipFill>
          <a:blip r:embed="rId2"/>
          <a:stretch>
            <a:fillRect/>
          </a:stretch>
        </p:blipFill>
        <p:spPr>
          <a:xfrm>
            <a:off x="7761644" y="5286412"/>
            <a:ext cx="1382388" cy="1571612"/>
          </a:xfrm>
          <a:prstGeom prst="rect">
            <a:avLst/>
          </a:prstGeom>
        </p:spPr>
      </p:pic>
      <p:pic>
        <p:nvPicPr>
          <p:cNvPr id="5" name="Picture 4" descr="abc2"/>
          <p:cNvPicPr>
            <a:picLocks noChangeAspect="1" noChangeArrowheads="1" noCrop="1"/>
          </p:cNvPicPr>
          <p:nvPr/>
        </p:nvPicPr>
        <p:blipFill>
          <a:blip r:embed="rId3"/>
          <a:srcRect/>
          <a:stretch>
            <a:fillRect/>
          </a:stretch>
        </p:blipFill>
        <p:spPr bwMode="auto">
          <a:xfrm>
            <a:off x="0" y="5849938"/>
            <a:ext cx="9144000" cy="1008062"/>
          </a:xfrm>
          <a:prstGeom prst="rect">
            <a:avLst/>
          </a:prstGeom>
          <a:noFill/>
        </p:spPr>
      </p:pic>
      <p:sp>
        <p:nvSpPr>
          <p:cNvPr id="27650" name="Rectangle 2"/>
          <p:cNvSpPr>
            <a:spLocks noGrp="1" noChangeArrowheads="1"/>
          </p:cNvSpPr>
          <p:nvPr>
            <p:ph type="body" idx="1"/>
          </p:nvPr>
        </p:nvSpPr>
        <p:spPr>
          <a:xfrm>
            <a:off x="0" y="428604"/>
            <a:ext cx="9144000" cy="6038872"/>
          </a:xfrm>
        </p:spPr>
        <p:txBody>
          <a:bodyPr>
            <a:normAutofit/>
          </a:bodyPr>
          <a:lstStyle/>
          <a:p>
            <a:pPr>
              <a:lnSpc>
                <a:spcPct val="90000"/>
              </a:lnSpc>
            </a:pPr>
            <a:r>
              <a:rPr lang="zh-CN" altLang="en-US" sz="4800" dirty="0" smtClean="0">
                <a:latin typeface="方正粗活意简体" pitchFamily="65" charset="-122"/>
                <a:ea typeface="方正粗活意简体" pitchFamily="65" charset="-122"/>
              </a:rPr>
              <a:t>论点分解技巧探究：</a:t>
            </a:r>
            <a:r>
              <a:rPr lang="zh-CN" altLang="en-US" sz="4800" b="1" dirty="0" smtClean="0"/>
              <a:t> </a:t>
            </a:r>
            <a:endParaRPr lang="en-US" altLang="zh-CN" sz="4800" b="1" dirty="0" smtClean="0"/>
          </a:p>
          <a:p>
            <a:pPr>
              <a:lnSpc>
                <a:spcPct val="90000"/>
              </a:lnSpc>
            </a:pPr>
            <a:r>
              <a:rPr lang="en-US" altLang="zh-CN" sz="2800" dirty="0" smtClean="0">
                <a:solidFill>
                  <a:srgbClr val="002060"/>
                </a:solidFill>
                <a:latin typeface="+mn-ea"/>
              </a:rPr>
              <a:t>C</a:t>
            </a:r>
            <a:r>
              <a:rPr lang="zh-CN" altLang="en-US" sz="2800" dirty="0" smtClean="0">
                <a:solidFill>
                  <a:srgbClr val="002060"/>
                </a:solidFill>
                <a:latin typeface="+mn-ea"/>
              </a:rPr>
              <a:t>角色</a:t>
            </a:r>
            <a:r>
              <a:rPr lang="zh-CN" altLang="en-US" sz="2800" dirty="0">
                <a:solidFill>
                  <a:srgbClr val="002060"/>
                </a:solidFill>
                <a:latin typeface="+mn-ea"/>
              </a:rPr>
              <a:t>分论</a:t>
            </a:r>
            <a:r>
              <a:rPr lang="zh-CN" altLang="en-US" sz="2800" dirty="0" smtClean="0">
                <a:solidFill>
                  <a:srgbClr val="002060"/>
                </a:solidFill>
                <a:latin typeface="+mn-ea"/>
              </a:rPr>
              <a:t>。</a:t>
            </a:r>
            <a:r>
              <a:rPr lang="en-US" altLang="zh-CN" sz="2800" dirty="0" smtClean="0">
                <a:solidFill>
                  <a:srgbClr val="002060"/>
                </a:solidFill>
                <a:latin typeface="+mn-ea"/>
              </a:rPr>
              <a:t/>
            </a:r>
            <a:br>
              <a:rPr lang="en-US" altLang="zh-CN" sz="2800" dirty="0" smtClean="0">
                <a:solidFill>
                  <a:srgbClr val="002060"/>
                </a:solidFill>
                <a:latin typeface="+mn-ea"/>
              </a:rPr>
            </a:br>
            <a:r>
              <a:rPr lang="en-US" altLang="zh-CN" sz="2800" dirty="0" smtClean="0">
                <a:solidFill>
                  <a:srgbClr val="002060"/>
                </a:solidFill>
                <a:latin typeface="+mn-ea"/>
              </a:rPr>
              <a:t>    </a:t>
            </a:r>
            <a:r>
              <a:rPr lang="zh-CN" altLang="en-US" sz="2800" dirty="0" smtClean="0">
                <a:solidFill>
                  <a:srgbClr val="001010"/>
                </a:solidFill>
                <a:latin typeface="+mn-ea"/>
              </a:rPr>
              <a:t>将</a:t>
            </a:r>
            <a:r>
              <a:rPr lang="zh-CN" altLang="en-US" sz="2800" dirty="0">
                <a:solidFill>
                  <a:srgbClr val="001010"/>
                </a:solidFill>
                <a:latin typeface="+mn-ea"/>
              </a:rPr>
              <a:t>不同人物（生熟、敌友、文武、仕隐、贫富、穷达、贵贱、智愚、成败、好坏、失意得意、悲观乐观）引入思考范围，讨论其与中心论点的关系。</a:t>
            </a:r>
          </a:p>
          <a:p>
            <a:pPr>
              <a:lnSpc>
                <a:spcPct val="90000"/>
              </a:lnSpc>
            </a:pPr>
            <a:endParaRPr lang="en-US" altLang="zh-CN" sz="2800" dirty="0" smtClean="0">
              <a:solidFill>
                <a:srgbClr val="001010"/>
              </a:solidFill>
            </a:endParaRPr>
          </a:p>
          <a:p>
            <a:r>
              <a:rPr lang="en-US" altLang="zh-CN" sz="2800" dirty="0" smtClean="0"/>
              <a:t>4</a:t>
            </a:r>
            <a:r>
              <a:rPr lang="zh-CN" altLang="en-US" sz="2800" dirty="0" smtClean="0"/>
              <a:t>、</a:t>
            </a:r>
            <a:r>
              <a:rPr lang="zh-CN" altLang="en-US" sz="3200" dirty="0" smtClean="0">
                <a:solidFill>
                  <a:srgbClr val="C00000"/>
                </a:solidFill>
              </a:rPr>
              <a:t>中心论点：</a:t>
            </a:r>
            <a:r>
              <a:rPr lang="zh-CN" altLang="en-US" sz="3200" dirty="0" smtClean="0">
                <a:solidFill>
                  <a:srgbClr val="002060"/>
                </a:solidFill>
              </a:rPr>
              <a:t>阅读，彰显人生的精彩</a:t>
            </a:r>
          </a:p>
          <a:p>
            <a:r>
              <a:rPr lang="zh-CN" altLang="en-US" sz="2800" dirty="0" smtClean="0">
                <a:solidFill>
                  <a:srgbClr val="C00000"/>
                </a:solidFill>
                <a:latin typeface="+mn-ea"/>
              </a:rPr>
              <a:t>分论点一：</a:t>
            </a:r>
            <a:r>
              <a:rPr lang="zh-CN" altLang="en-US" sz="2800" dirty="0" smtClean="0">
                <a:solidFill>
                  <a:srgbClr val="C00000"/>
                </a:solidFill>
                <a:latin typeface="方正启体简体" pitchFamily="65" charset="-122"/>
                <a:ea typeface="方正启体简体" pitchFamily="65" charset="-122"/>
              </a:rPr>
              <a:t>贫贱之人</a:t>
            </a:r>
            <a:r>
              <a:rPr lang="zh-CN" altLang="en-US" sz="2800" dirty="0" smtClean="0">
                <a:latin typeface="方正启体简体" pitchFamily="65" charset="-122"/>
                <a:ea typeface="方正启体简体" pitchFamily="65" charset="-122"/>
              </a:rPr>
              <a:t>的阅读是知识的升华。</a:t>
            </a:r>
          </a:p>
          <a:p>
            <a:r>
              <a:rPr lang="zh-CN" altLang="en-US" sz="2800" dirty="0" smtClean="0">
                <a:solidFill>
                  <a:srgbClr val="C00000"/>
                </a:solidFill>
                <a:latin typeface="+mn-ea"/>
              </a:rPr>
              <a:t>分论点二：</a:t>
            </a:r>
            <a:r>
              <a:rPr lang="zh-CN" altLang="en-US" sz="2800" dirty="0" smtClean="0">
                <a:solidFill>
                  <a:srgbClr val="C00000"/>
                </a:solidFill>
                <a:latin typeface="方正启体简体" pitchFamily="65" charset="-122"/>
                <a:ea typeface="方正启体简体" pitchFamily="65" charset="-122"/>
              </a:rPr>
              <a:t>隐逸之人</a:t>
            </a:r>
            <a:r>
              <a:rPr lang="zh-CN" altLang="en-US" sz="2800" dirty="0" smtClean="0">
                <a:latin typeface="方正启体简体" pitchFamily="65" charset="-122"/>
                <a:ea typeface="方正启体简体" pitchFamily="65" charset="-122"/>
              </a:rPr>
              <a:t>的阅读是感性的体味。</a:t>
            </a:r>
          </a:p>
          <a:p>
            <a:r>
              <a:rPr lang="zh-CN" altLang="en-US" sz="2800" dirty="0" smtClean="0">
                <a:solidFill>
                  <a:srgbClr val="C00000"/>
                </a:solidFill>
                <a:latin typeface="+mn-ea"/>
              </a:rPr>
              <a:t>分论点三：</a:t>
            </a:r>
            <a:r>
              <a:rPr lang="zh-CN" altLang="en-US" sz="2800" dirty="0" smtClean="0">
                <a:solidFill>
                  <a:srgbClr val="C00000"/>
                </a:solidFill>
                <a:latin typeface="方正启体简体" pitchFamily="65" charset="-122"/>
                <a:ea typeface="方正启体简体" pitchFamily="65" charset="-122"/>
              </a:rPr>
              <a:t>智慧之人</a:t>
            </a:r>
            <a:r>
              <a:rPr lang="zh-CN" altLang="en-US" sz="2800" dirty="0" smtClean="0">
                <a:latin typeface="方正启体简体" pitchFamily="65" charset="-122"/>
                <a:ea typeface="方正启体简体" pitchFamily="65" charset="-122"/>
              </a:rPr>
              <a:t>的阅读是理性的思索。</a:t>
            </a:r>
            <a:endParaRPr lang="zh-CN" altLang="en-US" sz="2800" dirty="0" smtClean="0">
              <a:solidFill>
                <a:srgbClr val="001010"/>
              </a:solidFill>
              <a:latin typeface="方正启体简体" pitchFamily="65" charset="-122"/>
              <a:ea typeface="方正启体简体" pitchFamily="65" charset="-122"/>
            </a:endParaRPr>
          </a:p>
          <a:p>
            <a:pPr>
              <a:lnSpc>
                <a:spcPct val="90000"/>
              </a:lnSpc>
            </a:pPr>
            <a:endParaRPr lang="en-US" altLang="zh-CN" sz="2800" dirty="0" smtClean="0">
              <a:solidFill>
                <a:srgbClr val="001010"/>
              </a:solidFill>
            </a:endParaRPr>
          </a:p>
          <a:p>
            <a:pPr>
              <a:lnSpc>
                <a:spcPct val="90000"/>
              </a:lnSpc>
            </a:pPr>
            <a:endParaRPr lang="en-US" altLang="zh-CN" sz="2800" dirty="0" smtClean="0">
              <a:solidFill>
                <a:srgbClr val="001010"/>
              </a:solidFill>
            </a:endParaRPr>
          </a:p>
        </p:txBody>
      </p:sp>
      <p:sp>
        <p:nvSpPr>
          <p:cNvPr id="3" name="TextBox 2"/>
          <p:cNvSpPr txBox="1"/>
          <p:nvPr/>
        </p:nvSpPr>
        <p:spPr>
          <a:xfrm>
            <a:off x="7429520" y="3643314"/>
            <a:ext cx="571503" cy="1754326"/>
          </a:xfrm>
          <a:prstGeom prst="rect">
            <a:avLst/>
          </a:prstGeom>
          <a:noFill/>
        </p:spPr>
        <p:txBody>
          <a:bodyPr wrap="square" rtlCol="0">
            <a:spAutoFit/>
          </a:bodyPr>
          <a:lstStyle/>
          <a:p>
            <a:r>
              <a:rPr lang="zh-CN" altLang="en-US" sz="3600" b="1" dirty="0" smtClean="0">
                <a:solidFill>
                  <a:srgbClr val="002060"/>
                </a:solidFill>
                <a:latin typeface="方正古隶简体" pitchFamily="65" charset="-122"/>
                <a:ea typeface="方正古隶简体" pitchFamily="65" charset="-122"/>
              </a:rPr>
              <a:t>角        色</a:t>
            </a:r>
            <a:endParaRPr lang="zh-CN" altLang="en-US" sz="3600" b="1" dirty="0">
              <a:solidFill>
                <a:srgbClr val="002060"/>
              </a:solidFill>
              <a:latin typeface="方正古隶简体" pitchFamily="65" charset="-122"/>
              <a:ea typeface="方正古隶简体" pitchFamily="65" charset="-122"/>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27650">
                                            <p:txEl>
                                              <p:pRg st="3" end="3"/>
                                            </p:txEl>
                                          </p:spTgt>
                                        </p:tgtEl>
                                        <p:attrNameLst>
                                          <p:attrName>style.visibility</p:attrName>
                                        </p:attrNameLst>
                                      </p:cBhvr>
                                      <p:to>
                                        <p:strVal val="visible"/>
                                      </p:to>
                                    </p:set>
                                    <p:anim by="(-#ppt_w*2)" calcmode="lin" valueType="num">
                                      <p:cBhvr rctx="PPT">
                                        <p:cTn id="7" dur="250" autoRev="1" fill="hold">
                                          <p:stCondLst>
                                            <p:cond delay="0"/>
                                          </p:stCondLst>
                                        </p:cTn>
                                        <p:tgtEl>
                                          <p:spTgt spid="27650">
                                            <p:txEl>
                                              <p:pRg st="3" end="3"/>
                                            </p:txEl>
                                          </p:spTgt>
                                        </p:tgtEl>
                                        <p:attrNameLst>
                                          <p:attrName>ppt_w</p:attrName>
                                        </p:attrNameLst>
                                      </p:cBhvr>
                                    </p:anim>
                                    <p:anim by="(#ppt_w*0.50)" calcmode="lin" valueType="num">
                                      <p:cBhvr>
                                        <p:cTn id="8" dur="250" decel="50000" autoRev="1" fill="hold">
                                          <p:stCondLst>
                                            <p:cond delay="0"/>
                                          </p:stCondLst>
                                        </p:cTn>
                                        <p:tgtEl>
                                          <p:spTgt spid="27650">
                                            <p:txEl>
                                              <p:pRg st="3" end="3"/>
                                            </p:txEl>
                                          </p:spTgt>
                                        </p:tgtEl>
                                        <p:attrNameLst>
                                          <p:attrName>ppt_x</p:attrName>
                                        </p:attrNameLst>
                                      </p:cBhvr>
                                    </p:anim>
                                    <p:anim from="(-#ppt_h/2)" to="(#ppt_y)" calcmode="lin" valueType="num">
                                      <p:cBhvr>
                                        <p:cTn id="9" dur="500" fill="hold">
                                          <p:stCondLst>
                                            <p:cond delay="0"/>
                                          </p:stCondLst>
                                        </p:cTn>
                                        <p:tgtEl>
                                          <p:spTgt spid="27650">
                                            <p:txEl>
                                              <p:pRg st="3" end="3"/>
                                            </p:txEl>
                                          </p:spTgt>
                                        </p:tgtEl>
                                        <p:attrNameLst>
                                          <p:attrName>ppt_y</p:attrName>
                                        </p:attrNameLst>
                                      </p:cBhvr>
                                    </p:anim>
                                    <p:animRot by="21600000">
                                      <p:cBhvr>
                                        <p:cTn id="10" dur="500" fill="hold">
                                          <p:stCondLst>
                                            <p:cond delay="0"/>
                                          </p:stCondLst>
                                        </p:cTn>
                                        <p:tgtEl>
                                          <p:spTgt spid="27650">
                                            <p:txEl>
                                              <p:pRg st="3" end="3"/>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27650">
                                            <p:txEl>
                                              <p:pRg st="4" end="4"/>
                                            </p:txEl>
                                          </p:spTgt>
                                        </p:tgtEl>
                                        <p:attrNameLst>
                                          <p:attrName>style.visibility</p:attrName>
                                        </p:attrNameLst>
                                      </p:cBhvr>
                                      <p:to>
                                        <p:strVal val="visible"/>
                                      </p:to>
                                    </p:set>
                                    <p:animEffect transition="in" filter="fade">
                                      <p:cBhvr>
                                        <p:cTn id="15" dur="2000"/>
                                        <p:tgtEl>
                                          <p:spTgt spid="27650">
                                            <p:txEl>
                                              <p:pRg st="4" end="4"/>
                                            </p:txEl>
                                          </p:spTgt>
                                        </p:tgtEl>
                                      </p:cBhvr>
                                    </p:animEffect>
                                    <p:anim calcmode="lin" valueType="num">
                                      <p:cBhvr>
                                        <p:cTn id="16" dur="2000" fill="hold"/>
                                        <p:tgtEl>
                                          <p:spTgt spid="27650">
                                            <p:txEl>
                                              <p:pRg st="4" end="4"/>
                                            </p:txEl>
                                          </p:spTgt>
                                        </p:tgtEl>
                                        <p:attrNameLst>
                                          <p:attrName>style.rotation</p:attrName>
                                        </p:attrNameLst>
                                      </p:cBhvr>
                                      <p:tavLst>
                                        <p:tav tm="0">
                                          <p:val>
                                            <p:fltVal val="720"/>
                                          </p:val>
                                        </p:tav>
                                        <p:tav tm="100000">
                                          <p:val>
                                            <p:fltVal val="0"/>
                                          </p:val>
                                        </p:tav>
                                      </p:tavLst>
                                    </p:anim>
                                    <p:anim calcmode="lin" valueType="num">
                                      <p:cBhvr>
                                        <p:cTn id="17" dur="2000" fill="hold"/>
                                        <p:tgtEl>
                                          <p:spTgt spid="27650">
                                            <p:txEl>
                                              <p:pRg st="4" end="4"/>
                                            </p:txEl>
                                          </p:spTgt>
                                        </p:tgtEl>
                                        <p:attrNameLst>
                                          <p:attrName>ppt_h</p:attrName>
                                        </p:attrNameLst>
                                      </p:cBhvr>
                                      <p:tavLst>
                                        <p:tav tm="0">
                                          <p:val>
                                            <p:fltVal val="0"/>
                                          </p:val>
                                        </p:tav>
                                        <p:tav tm="100000">
                                          <p:val>
                                            <p:strVal val="#ppt_h"/>
                                          </p:val>
                                        </p:tav>
                                      </p:tavLst>
                                    </p:anim>
                                    <p:anim calcmode="lin" valueType="num">
                                      <p:cBhvr>
                                        <p:cTn id="18" dur="2000" fill="hold"/>
                                        <p:tgtEl>
                                          <p:spTgt spid="27650">
                                            <p:txEl>
                                              <p:pRg st="4" end="4"/>
                                            </p:txEl>
                                          </p:spTgt>
                                        </p:tgtEl>
                                        <p:attrNameLst>
                                          <p:attrName>ppt_w</p:attrName>
                                        </p:attrNameLst>
                                      </p:cBhvr>
                                      <p:tavLst>
                                        <p:tav tm="0">
                                          <p:val>
                                            <p:fltVal val="0"/>
                                          </p:val>
                                        </p:tav>
                                        <p:tav tm="100000">
                                          <p:val>
                                            <p:strVal val="#ppt_w"/>
                                          </p:val>
                                        </p:tav>
                                      </p:tavLst>
                                    </p:anim>
                                  </p:childTnLst>
                                </p:cTn>
                              </p:par>
                              <p:par>
                                <p:cTn id="19" presetID="35" presetClass="entr" presetSubtype="0" fill="hold" nodeType="withEffect">
                                  <p:stCondLst>
                                    <p:cond delay="0"/>
                                  </p:stCondLst>
                                  <p:childTnLst>
                                    <p:set>
                                      <p:cBhvr>
                                        <p:cTn id="20" dur="1" fill="hold">
                                          <p:stCondLst>
                                            <p:cond delay="0"/>
                                          </p:stCondLst>
                                        </p:cTn>
                                        <p:tgtEl>
                                          <p:spTgt spid="27650">
                                            <p:txEl>
                                              <p:pRg st="5" end="5"/>
                                            </p:txEl>
                                          </p:spTgt>
                                        </p:tgtEl>
                                        <p:attrNameLst>
                                          <p:attrName>style.visibility</p:attrName>
                                        </p:attrNameLst>
                                      </p:cBhvr>
                                      <p:to>
                                        <p:strVal val="visible"/>
                                      </p:to>
                                    </p:set>
                                    <p:animEffect transition="in" filter="fade">
                                      <p:cBhvr>
                                        <p:cTn id="21" dur="2000"/>
                                        <p:tgtEl>
                                          <p:spTgt spid="27650">
                                            <p:txEl>
                                              <p:pRg st="5" end="5"/>
                                            </p:txEl>
                                          </p:spTgt>
                                        </p:tgtEl>
                                      </p:cBhvr>
                                    </p:animEffect>
                                    <p:anim calcmode="lin" valueType="num">
                                      <p:cBhvr>
                                        <p:cTn id="22" dur="2000" fill="hold"/>
                                        <p:tgtEl>
                                          <p:spTgt spid="27650">
                                            <p:txEl>
                                              <p:pRg st="5" end="5"/>
                                            </p:txEl>
                                          </p:spTgt>
                                        </p:tgtEl>
                                        <p:attrNameLst>
                                          <p:attrName>style.rotation</p:attrName>
                                        </p:attrNameLst>
                                      </p:cBhvr>
                                      <p:tavLst>
                                        <p:tav tm="0">
                                          <p:val>
                                            <p:fltVal val="720"/>
                                          </p:val>
                                        </p:tav>
                                        <p:tav tm="100000">
                                          <p:val>
                                            <p:fltVal val="0"/>
                                          </p:val>
                                        </p:tav>
                                      </p:tavLst>
                                    </p:anim>
                                    <p:anim calcmode="lin" valueType="num">
                                      <p:cBhvr>
                                        <p:cTn id="23" dur="2000" fill="hold"/>
                                        <p:tgtEl>
                                          <p:spTgt spid="27650">
                                            <p:txEl>
                                              <p:pRg st="5" end="5"/>
                                            </p:txEl>
                                          </p:spTgt>
                                        </p:tgtEl>
                                        <p:attrNameLst>
                                          <p:attrName>ppt_h</p:attrName>
                                        </p:attrNameLst>
                                      </p:cBhvr>
                                      <p:tavLst>
                                        <p:tav tm="0">
                                          <p:val>
                                            <p:fltVal val="0"/>
                                          </p:val>
                                        </p:tav>
                                        <p:tav tm="100000">
                                          <p:val>
                                            <p:strVal val="#ppt_h"/>
                                          </p:val>
                                        </p:tav>
                                      </p:tavLst>
                                    </p:anim>
                                    <p:anim calcmode="lin" valueType="num">
                                      <p:cBhvr>
                                        <p:cTn id="24" dur="2000" fill="hold"/>
                                        <p:tgtEl>
                                          <p:spTgt spid="27650">
                                            <p:txEl>
                                              <p:pRg st="5" end="5"/>
                                            </p:txEl>
                                          </p:spTgt>
                                        </p:tgtEl>
                                        <p:attrNameLst>
                                          <p:attrName>ppt_w</p:attrName>
                                        </p:attrNameLst>
                                      </p:cBhvr>
                                      <p:tavLst>
                                        <p:tav tm="0">
                                          <p:val>
                                            <p:fltVal val="0"/>
                                          </p:val>
                                        </p:tav>
                                        <p:tav tm="100000">
                                          <p:val>
                                            <p:strVal val="#ppt_w"/>
                                          </p:val>
                                        </p:tav>
                                      </p:tavLst>
                                    </p:anim>
                                  </p:childTnLst>
                                </p:cTn>
                              </p:par>
                              <p:par>
                                <p:cTn id="25" presetID="35" presetClass="entr" presetSubtype="0" fill="hold" nodeType="withEffect">
                                  <p:stCondLst>
                                    <p:cond delay="0"/>
                                  </p:stCondLst>
                                  <p:childTnLst>
                                    <p:set>
                                      <p:cBhvr>
                                        <p:cTn id="26" dur="1" fill="hold">
                                          <p:stCondLst>
                                            <p:cond delay="0"/>
                                          </p:stCondLst>
                                        </p:cTn>
                                        <p:tgtEl>
                                          <p:spTgt spid="27650">
                                            <p:txEl>
                                              <p:pRg st="6" end="6"/>
                                            </p:txEl>
                                          </p:spTgt>
                                        </p:tgtEl>
                                        <p:attrNameLst>
                                          <p:attrName>style.visibility</p:attrName>
                                        </p:attrNameLst>
                                      </p:cBhvr>
                                      <p:to>
                                        <p:strVal val="visible"/>
                                      </p:to>
                                    </p:set>
                                    <p:animEffect transition="in" filter="fade">
                                      <p:cBhvr>
                                        <p:cTn id="27" dur="2000"/>
                                        <p:tgtEl>
                                          <p:spTgt spid="27650">
                                            <p:txEl>
                                              <p:pRg st="6" end="6"/>
                                            </p:txEl>
                                          </p:spTgt>
                                        </p:tgtEl>
                                      </p:cBhvr>
                                    </p:animEffect>
                                    <p:anim calcmode="lin" valueType="num">
                                      <p:cBhvr>
                                        <p:cTn id="28" dur="2000" fill="hold"/>
                                        <p:tgtEl>
                                          <p:spTgt spid="27650">
                                            <p:txEl>
                                              <p:pRg st="6" end="6"/>
                                            </p:txEl>
                                          </p:spTgt>
                                        </p:tgtEl>
                                        <p:attrNameLst>
                                          <p:attrName>style.rotation</p:attrName>
                                        </p:attrNameLst>
                                      </p:cBhvr>
                                      <p:tavLst>
                                        <p:tav tm="0">
                                          <p:val>
                                            <p:fltVal val="720"/>
                                          </p:val>
                                        </p:tav>
                                        <p:tav tm="100000">
                                          <p:val>
                                            <p:fltVal val="0"/>
                                          </p:val>
                                        </p:tav>
                                      </p:tavLst>
                                    </p:anim>
                                    <p:anim calcmode="lin" valueType="num">
                                      <p:cBhvr>
                                        <p:cTn id="29" dur="2000" fill="hold"/>
                                        <p:tgtEl>
                                          <p:spTgt spid="27650">
                                            <p:txEl>
                                              <p:pRg st="6" end="6"/>
                                            </p:txEl>
                                          </p:spTgt>
                                        </p:tgtEl>
                                        <p:attrNameLst>
                                          <p:attrName>ppt_h</p:attrName>
                                        </p:attrNameLst>
                                      </p:cBhvr>
                                      <p:tavLst>
                                        <p:tav tm="0">
                                          <p:val>
                                            <p:fltVal val="0"/>
                                          </p:val>
                                        </p:tav>
                                        <p:tav tm="100000">
                                          <p:val>
                                            <p:strVal val="#ppt_h"/>
                                          </p:val>
                                        </p:tav>
                                      </p:tavLst>
                                    </p:anim>
                                    <p:anim calcmode="lin" valueType="num">
                                      <p:cBhvr>
                                        <p:cTn id="30" dur="2000" fill="hold"/>
                                        <p:tgtEl>
                                          <p:spTgt spid="27650">
                                            <p:txEl>
                                              <p:pRg st="6" end="6"/>
                                            </p:txEl>
                                          </p:spTgt>
                                        </p:tgtEl>
                                        <p:attrNameLst>
                                          <p:attrName>ppt_w</p:attrName>
                                        </p:attrNameLst>
                                      </p:cBhvr>
                                      <p:tavLst>
                                        <p:tav tm="0">
                                          <p:val>
                                            <p:fltVal val="0"/>
                                          </p:val>
                                        </p:tav>
                                        <p:tav tm="100000">
                                          <p:val>
                                            <p:strVal val="#ppt_w"/>
                                          </p:val>
                                        </p:tav>
                                      </p:tavLst>
                                    </p:anim>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3"/>
                                        </p:tgtEl>
                                        <p:attrNameLst>
                                          <p:attrName>style.visibility</p:attrName>
                                        </p:attrNameLst>
                                      </p:cBhvr>
                                      <p:to>
                                        <p:strVal val="visible"/>
                                      </p:to>
                                    </p:set>
                                    <p:anim calcmode="discrete" valueType="clr">
                                      <p:cBhvr override="childStyle">
                                        <p:cTn id="35"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3"/>
                                        </p:tgtEl>
                                        <p:attrNameLst>
                                          <p:attrName>fillcolor</p:attrName>
                                        </p:attrNameLst>
                                      </p:cBhvr>
                                      <p:tavLst>
                                        <p:tav tm="0">
                                          <p:val>
                                            <p:clrVal>
                                              <a:schemeClr val="accent2"/>
                                            </p:clrVal>
                                          </p:val>
                                        </p:tav>
                                        <p:tav tm="50000">
                                          <p:val>
                                            <p:clrVal>
                                              <a:schemeClr val="hlink"/>
                                            </p:clrVal>
                                          </p:val>
                                        </p:tav>
                                      </p:tavLst>
                                    </p:anim>
                                    <p:set>
                                      <p:cBhvr>
                                        <p:cTn id="37" dur="80"/>
                                        <p:tgtEl>
                                          <p:spTgt spid="3"/>
                                        </p:tgtEl>
                                        <p:attrNameLst>
                                          <p:attrName>fill.type</p:attrName>
                                        </p:attrNameLst>
                                      </p:cBhvr>
                                      <p:to>
                                        <p:strVal val="solid"/>
                                      </p:to>
                                    </p:set>
                                  </p:childTnLst>
                                </p:cTn>
                              </p:par>
                            </p:childTnLst>
                          </p:cTn>
                        </p:par>
                      </p:childTnLst>
                    </p:cTn>
                  </p:par>
                  <p:par>
                    <p:cTn id="38" fill="hold">
                      <p:stCondLst>
                        <p:cond delay="indefinite"/>
                      </p:stCondLst>
                      <p:childTnLst>
                        <p:par>
                          <p:cTn id="39" fill="hold">
                            <p:stCondLst>
                              <p:cond delay="0"/>
                            </p:stCondLst>
                            <p:childTnLst>
                              <p:par>
                                <p:cTn id="40" presetID="56" presetClass="entr" presetSubtype="0" fill="hold" nodeType="clickEffect">
                                  <p:stCondLst>
                                    <p:cond delay="0"/>
                                  </p:stCondLst>
                                  <p:iterate type="lt">
                                    <p:tmPct val="10000"/>
                                  </p:iterate>
                                  <p:childTnLst>
                                    <p:set>
                                      <p:cBhvr>
                                        <p:cTn id="41" dur="1" fill="hold">
                                          <p:stCondLst>
                                            <p:cond delay="0"/>
                                          </p:stCondLst>
                                        </p:cTn>
                                        <p:tgtEl>
                                          <p:spTgt spid="27650">
                                            <p:txEl>
                                              <p:pRg st="1" end="1"/>
                                            </p:txEl>
                                          </p:spTgt>
                                        </p:tgtEl>
                                        <p:attrNameLst>
                                          <p:attrName>style.visibility</p:attrName>
                                        </p:attrNameLst>
                                      </p:cBhvr>
                                      <p:to>
                                        <p:strVal val="visible"/>
                                      </p:to>
                                    </p:set>
                                    <p:anim by="(-#ppt_w*2)" calcmode="lin" valueType="num">
                                      <p:cBhvr rctx="PPT">
                                        <p:cTn id="42" dur="500" autoRev="1" fill="hold">
                                          <p:stCondLst>
                                            <p:cond delay="0"/>
                                          </p:stCondLst>
                                        </p:cTn>
                                        <p:tgtEl>
                                          <p:spTgt spid="27650">
                                            <p:txEl>
                                              <p:pRg st="1" end="1"/>
                                            </p:txEl>
                                          </p:spTgt>
                                        </p:tgtEl>
                                        <p:attrNameLst>
                                          <p:attrName>ppt_w</p:attrName>
                                        </p:attrNameLst>
                                      </p:cBhvr>
                                    </p:anim>
                                    <p:anim by="(#ppt_w*0.50)" calcmode="lin" valueType="num">
                                      <p:cBhvr>
                                        <p:cTn id="43" dur="500" decel="50000" autoRev="1" fill="hold">
                                          <p:stCondLst>
                                            <p:cond delay="0"/>
                                          </p:stCondLst>
                                        </p:cTn>
                                        <p:tgtEl>
                                          <p:spTgt spid="27650">
                                            <p:txEl>
                                              <p:pRg st="1" end="1"/>
                                            </p:txEl>
                                          </p:spTgt>
                                        </p:tgtEl>
                                        <p:attrNameLst>
                                          <p:attrName>ppt_x</p:attrName>
                                        </p:attrNameLst>
                                      </p:cBhvr>
                                    </p:anim>
                                    <p:anim from="(-#ppt_h/2)" to="(#ppt_y)" calcmode="lin" valueType="num">
                                      <p:cBhvr>
                                        <p:cTn id="44" dur="1000" fill="hold">
                                          <p:stCondLst>
                                            <p:cond delay="0"/>
                                          </p:stCondLst>
                                        </p:cTn>
                                        <p:tgtEl>
                                          <p:spTgt spid="27650">
                                            <p:txEl>
                                              <p:pRg st="1" end="1"/>
                                            </p:txEl>
                                          </p:spTgt>
                                        </p:tgtEl>
                                        <p:attrNameLst>
                                          <p:attrName>ppt_y</p:attrName>
                                        </p:attrNameLst>
                                      </p:cBhvr>
                                    </p:anim>
                                    <p:animRot by="21600000">
                                      <p:cBhvr>
                                        <p:cTn id="45" dur="1000" fill="hold">
                                          <p:stCondLst>
                                            <p:cond delay="0"/>
                                          </p:stCondLst>
                                        </p:cTn>
                                        <p:tgtEl>
                                          <p:spTgt spid="27650">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abc2"/>
          <p:cNvPicPr>
            <a:picLocks noChangeAspect="1" noChangeArrowheads="1" noCrop="1"/>
          </p:cNvPicPr>
          <p:nvPr/>
        </p:nvPicPr>
        <p:blipFill>
          <a:blip r:embed="rId2"/>
          <a:srcRect/>
          <a:stretch>
            <a:fillRect/>
          </a:stretch>
        </p:blipFill>
        <p:spPr bwMode="auto">
          <a:xfrm>
            <a:off x="0" y="5849938"/>
            <a:ext cx="9144000" cy="1008062"/>
          </a:xfrm>
          <a:prstGeom prst="rect">
            <a:avLst/>
          </a:prstGeom>
          <a:noFill/>
        </p:spPr>
      </p:pic>
      <p:pic>
        <p:nvPicPr>
          <p:cNvPr id="5" name="Picture 8" descr="框1"/>
          <p:cNvPicPr>
            <a:picLocks noChangeAspect="1" noChangeArrowheads="1"/>
          </p:cNvPicPr>
          <p:nvPr/>
        </p:nvPicPr>
        <p:blipFill>
          <a:blip r:embed="rId3"/>
          <a:srcRect l="49547" b="59381"/>
          <a:stretch>
            <a:fillRect/>
          </a:stretch>
        </p:blipFill>
        <p:spPr bwMode="auto">
          <a:xfrm>
            <a:off x="7019925" y="0"/>
            <a:ext cx="2124075" cy="2708275"/>
          </a:xfrm>
          <a:prstGeom prst="rect">
            <a:avLst/>
          </a:prstGeom>
          <a:noFill/>
        </p:spPr>
      </p:pic>
      <p:sp>
        <p:nvSpPr>
          <p:cNvPr id="2" name="标题 1"/>
          <p:cNvSpPr>
            <a:spLocks noGrp="1"/>
          </p:cNvSpPr>
          <p:nvPr>
            <p:ph type="title"/>
          </p:nvPr>
        </p:nvSpPr>
        <p:spPr/>
        <p:txBody>
          <a:bodyPr>
            <a:normAutofit/>
          </a:bodyPr>
          <a:lstStyle/>
          <a:p>
            <a:r>
              <a:rPr lang="zh-CN" altLang="en-US" sz="3600" dirty="0" smtClean="0">
                <a:solidFill>
                  <a:schemeClr val="tx1"/>
                </a:solidFill>
                <a:latin typeface="方正粗活意简体" pitchFamily="65" charset="-122"/>
                <a:ea typeface="方正粗活意简体" pitchFamily="65" charset="-122"/>
              </a:rPr>
              <a:t>小  结</a:t>
            </a:r>
            <a:endParaRPr lang="zh-CN" altLang="en-US" sz="3600" dirty="0">
              <a:solidFill>
                <a:schemeClr val="tx1"/>
              </a:solidFill>
              <a:latin typeface="方正粗活意简体" pitchFamily="65" charset="-122"/>
              <a:ea typeface="方正粗活意简体" pitchFamily="65" charset="-122"/>
            </a:endParaRPr>
          </a:p>
        </p:txBody>
      </p:sp>
      <p:sp>
        <p:nvSpPr>
          <p:cNvPr id="3" name="内容占位符 2"/>
          <p:cNvSpPr>
            <a:spLocks noGrp="1"/>
          </p:cNvSpPr>
          <p:nvPr>
            <p:ph sz="quarter" idx="1"/>
          </p:nvPr>
        </p:nvSpPr>
        <p:spPr>
          <a:xfrm>
            <a:off x="214314" y="1071546"/>
            <a:ext cx="8858280" cy="5638800"/>
          </a:xfrm>
        </p:spPr>
        <p:txBody>
          <a:bodyPr>
            <a:normAutofit/>
          </a:bodyPr>
          <a:lstStyle/>
          <a:p>
            <a:pPr>
              <a:lnSpc>
                <a:spcPct val="90000"/>
              </a:lnSpc>
              <a:buNone/>
            </a:pPr>
            <a:r>
              <a:rPr lang="zh-CN" altLang="en-US" sz="3600" dirty="0" smtClean="0">
                <a:solidFill>
                  <a:srgbClr val="C00000"/>
                </a:solidFill>
              </a:rPr>
              <a:t> </a:t>
            </a:r>
            <a:r>
              <a:rPr lang="zh-CN" altLang="en-US" sz="3600" dirty="0" smtClean="0">
                <a:solidFill>
                  <a:srgbClr val="C00000"/>
                </a:solidFill>
                <a:latin typeface="+mn-ea"/>
              </a:rPr>
              <a:t>从“是什么”的角度分解论点的技巧：</a:t>
            </a:r>
            <a:r>
              <a:rPr lang="en-US" altLang="zh-CN" sz="4400" dirty="0" smtClean="0">
                <a:solidFill>
                  <a:srgbClr val="C00000"/>
                </a:solidFill>
                <a:latin typeface="+mn-ea"/>
              </a:rPr>
              <a:t/>
            </a:r>
            <a:br>
              <a:rPr lang="en-US" altLang="zh-CN" sz="4400" dirty="0" smtClean="0">
                <a:solidFill>
                  <a:srgbClr val="C00000"/>
                </a:solidFill>
                <a:latin typeface="+mn-ea"/>
              </a:rPr>
            </a:br>
            <a:endParaRPr lang="en-US" altLang="zh-CN" sz="4400" dirty="0" smtClean="0">
              <a:solidFill>
                <a:srgbClr val="C00000"/>
              </a:solidFill>
              <a:latin typeface="+mn-ea"/>
            </a:endParaRPr>
          </a:p>
          <a:p>
            <a:pPr>
              <a:lnSpc>
                <a:spcPct val="90000"/>
              </a:lnSpc>
              <a:buNone/>
            </a:pPr>
            <a:r>
              <a:rPr lang="en-US" altLang="zh-CN" sz="4800" dirty="0" smtClean="0">
                <a:solidFill>
                  <a:srgbClr val="002060"/>
                </a:solidFill>
              </a:rPr>
              <a:t>        A </a:t>
            </a:r>
            <a:r>
              <a:rPr lang="zh-CN" altLang="en-US" sz="4800" dirty="0" smtClean="0">
                <a:solidFill>
                  <a:srgbClr val="002060"/>
                </a:solidFill>
              </a:rPr>
              <a:t>概念分论</a:t>
            </a:r>
            <a:r>
              <a:rPr lang="en-US" altLang="zh-CN" sz="4800" b="1" dirty="0" smtClean="0">
                <a:solidFill>
                  <a:srgbClr val="002060"/>
                </a:solidFill>
              </a:rPr>
              <a:t/>
            </a:r>
            <a:br>
              <a:rPr lang="en-US" altLang="zh-CN" sz="4800" b="1" dirty="0" smtClean="0">
                <a:solidFill>
                  <a:srgbClr val="002060"/>
                </a:solidFill>
              </a:rPr>
            </a:br>
            <a:r>
              <a:rPr lang="en-US" altLang="zh-CN" sz="4800" b="1" dirty="0" smtClean="0">
                <a:solidFill>
                  <a:srgbClr val="002060"/>
                </a:solidFill>
              </a:rPr>
              <a:t>       </a:t>
            </a:r>
            <a:r>
              <a:rPr lang="en-US" altLang="zh-CN" sz="4800" dirty="0" smtClean="0">
                <a:solidFill>
                  <a:srgbClr val="002060"/>
                </a:solidFill>
              </a:rPr>
              <a:t>B </a:t>
            </a:r>
            <a:r>
              <a:rPr lang="zh-CN" altLang="en-US" sz="4800" dirty="0" smtClean="0">
                <a:solidFill>
                  <a:srgbClr val="002060"/>
                </a:solidFill>
              </a:rPr>
              <a:t>领域分论</a:t>
            </a:r>
            <a:r>
              <a:rPr lang="en-US" altLang="zh-CN" sz="4800" b="1" dirty="0" smtClean="0">
                <a:solidFill>
                  <a:srgbClr val="002060"/>
                </a:solidFill>
              </a:rPr>
              <a:t/>
            </a:r>
            <a:br>
              <a:rPr lang="en-US" altLang="zh-CN" sz="4800" b="1" dirty="0" smtClean="0">
                <a:solidFill>
                  <a:srgbClr val="002060"/>
                </a:solidFill>
              </a:rPr>
            </a:br>
            <a:r>
              <a:rPr lang="en-US" altLang="zh-CN" sz="4800" b="1" dirty="0" smtClean="0">
                <a:solidFill>
                  <a:srgbClr val="002060"/>
                </a:solidFill>
              </a:rPr>
              <a:t>       </a:t>
            </a:r>
            <a:r>
              <a:rPr lang="en-US" altLang="zh-CN" sz="4800" dirty="0" smtClean="0">
                <a:solidFill>
                  <a:srgbClr val="002060"/>
                </a:solidFill>
              </a:rPr>
              <a:t>C </a:t>
            </a:r>
            <a:r>
              <a:rPr lang="zh-CN" altLang="en-US" sz="4800" dirty="0" smtClean="0">
                <a:solidFill>
                  <a:srgbClr val="002060"/>
                </a:solidFill>
              </a:rPr>
              <a:t>角色分论</a:t>
            </a:r>
            <a:r>
              <a:rPr lang="en-US" altLang="zh-CN" sz="2800" b="1" dirty="0" smtClean="0">
                <a:solidFill>
                  <a:srgbClr val="002060"/>
                </a:solidFill>
              </a:rPr>
              <a:t/>
            </a:r>
            <a:br>
              <a:rPr lang="en-US" altLang="zh-CN" sz="2800" b="1" dirty="0" smtClean="0">
                <a:solidFill>
                  <a:srgbClr val="002060"/>
                </a:solidFill>
              </a:rPr>
            </a:br>
            <a:endParaRPr lang="zh-CN" altLang="en-US" sz="2800"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3">
                                            <p:txEl>
                                              <p:pRg st="0" end="0"/>
                                            </p:txEl>
                                          </p:spTgt>
                                        </p:tgtEl>
                                        <p:attrNameLst>
                                          <p:attrName>ppt_w</p:attrName>
                                        </p:attrNameLst>
                                      </p:cBhvr>
                                    </p:anim>
                                    <p:anim by="(#ppt_w*0.50)" calcmode="lin" valueType="num">
                                      <p:cBhvr>
                                        <p:cTn id="8" dur="250" decel="50000" autoRev="1" fill="hold">
                                          <p:stCondLst>
                                            <p:cond delay="0"/>
                                          </p:stCondLst>
                                        </p:cTn>
                                        <p:tgtEl>
                                          <p:spTgt spid="3">
                                            <p:txEl>
                                              <p:pRg st="0" end="0"/>
                                            </p:txEl>
                                          </p:spTgt>
                                        </p:tgtEl>
                                        <p:attrNameLst>
                                          <p:attrName>ppt_x</p:attrName>
                                        </p:attrNameLst>
                                      </p:cBhvr>
                                    </p:anim>
                                    <p:anim from="(-#ppt_h/2)" to="(#ppt_y)" calcmode="lin" valueType="num">
                                      <p:cBhvr>
                                        <p:cTn id="9" dur="500" fill="hold">
                                          <p:stCondLst>
                                            <p:cond delay="0"/>
                                          </p:stCondLst>
                                        </p:cTn>
                                        <p:tgtEl>
                                          <p:spTgt spid="3">
                                            <p:txEl>
                                              <p:pRg st="0" end="0"/>
                                            </p:txEl>
                                          </p:spTgt>
                                        </p:tgtEl>
                                        <p:attrNameLst>
                                          <p:attrName>ppt_y</p:attrName>
                                        </p:attrNameLst>
                                      </p:cBhvr>
                                    </p:anim>
                                    <p:animRot by="21600000">
                                      <p:cBhvr>
                                        <p:cTn id="10" dur="500" fill="hold">
                                          <p:stCondLst>
                                            <p:cond delay="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600" decel="100000"/>
                                        <p:tgtEl>
                                          <p:spTgt spid="3">
                                            <p:txEl>
                                              <p:pRg st="1" end="1"/>
                                            </p:txEl>
                                          </p:spTgt>
                                        </p:tgtEl>
                                      </p:cBhvr>
                                    </p:animEffect>
                                    <p:anim calcmode="lin" valueType="num">
                                      <p:cBhvr>
                                        <p:cTn id="16" dur="16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7" dur="16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8" dur="16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9" dur="400" accel="100000" fill="hold">
                                          <p:stCondLst>
                                            <p:cond delay="16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0" dur="400" accel="100000" fill="hold">
                                          <p:stCondLst>
                                            <p:cond delay="16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8" descr="框1"/>
          <p:cNvPicPr>
            <a:picLocks noChangeAspect="1" noChangeArrowheads="1"/>
          </p:cNvPicPr>
          <p:nvPr/>
        </p:nvPicPr>
        <p:blipFill>
          <a:blip r:embed="rId3"/>
          <a:srcRect l="49547" b="59381"/>
          <a:stretch>
            <a:fillRect/>
          </a:stretch>
        </p:blipFill>
        <p:spPr bwMode="auto">
          <a:xfrm>
            <a:off x="7019925" y="0"/>
            <a:ext cx="2124075" cy="3714752"/>
          </a:xfrm>
          <a:prstGeom prst="rect">
            <a:avLst/>
          </a:prstGeom>
          <a:noFill/>
        </p:spPr>
      </p:pic>
      <p:sp>
        <p:nvSpPr>
          <p:cNvPr id="10242" name="Text Box 2"/>
          <p:cNvSpPr txBox="1">
            <a:spLocks noChangeArrowheads="1"/>
          </p:cNvSpPr>
          <p:nvPr/>
        </p:nvSpPr>
        <p:spPr bwMode="auto">
          <a:xfrm>
            <a:off x="1239838" y="161925"/>
            <a:ext cx="184150" cy="823913"/>
          </a:xfrm>
          <a:prstGeom prst="rect">
            <a:avLst/>
          </a:prstGeom>
          <a:noFill/>
          <a:ln w="9525" algn="ctr">
            <a:noFill/>
            <a:miter lim="800000"/>
            <a:headEnd/>
            <a:tailEnd/>
          </a:ln>
        </p:spPr>
        <p:txBody>
          <a:bodyPr wrap="none">
            <a:spAutoFit/>
          </a:bodyPr>
          <a:lstStyle/>
          <a:p>
            <a:pPr>
              <a:spcBef>
                <a:spcPct val="50000"/>
              </a:spcBef>
            </a:pPr>
            <a:endParaRPr lang="zh-CN" altLang="zh-CN" sz="4800" b="1">
              <a:solidFill>
                <a:srgbClr val="FF0000"/>
              </a:solidFill>
              <a:ea typeface="华文行楷" pitchFamily="2" charset="-122"/>
            </a:endParaRPr>
          </a:p>
        </p:txBody>
      </p:sp>
      <p:sp>
        <p:nvSpPr>
          <p:cNvPr id="10243" name="Rectangle 3"/>
          <p:cNvSpPr>
            <a:spLocks noChangeArrowheads="1"/>
          </p:cNvSpPr>
          <p:nvPr/>
        </p:nvSpPr>
        <p:spPr bwMode="auto">
          <a:xfrm>
            <a:off x="971550" y="1557338"/>
            <a:ext cx="914400" cy="914400"/>
          </a:xfrm>
          <a:prstGeom prst="rect">
            <a:avLst/>
          </a:prstGeom>
          <a:noFill/>
          <a:ln w="9525" algn="ctr">
            <a:noFill/>
            <a:miter lim="800000"/>
            <a:headEnd/>
            <a:tailEnd/>
          </a:ln>
        </p:spPr>
        <p:txBody>
          <a:bodyPr wrap="none" anchor="ctr">
            <a:spAutoFit/>
          </a:bodyPr>
          <a:lstStyle/>
          <a:p>
            <a:endParaRPr lang="zh-CN" altLang="en-US"/>
          </a:p>
        </p:txBody>
      </p:sp>
      <p:sp>
        <p:nvSpPr>
          <p:cNvPr id="15364" name="Text Box 4"/>
          <p:cNvSpPr txBox="1">
            <a:spLocks noChangeArrowheads="1"/>
          </p:cNvSpPr>
          <p:nvPr/>
        </p:nvSpPr>
        <p:spPr bwMode="auto">
          <a:xfrm>
            <a:off x="0" y="357166"/>
            <a:ext cx="6659563" cy="1415772"/>
          </a:xfrm>
          <a:prstGeom prst="rect">
            <a:avLst/>
          </a:prstGeom>
          <a:noFill/>
          <a:ln w="9525" algn="ctr">
            <a:noFill/>
            <a:miter lim="800000"/>
            <a:headEnd/>
            <a:tailEnd/>
          </a:ln>
        </p:spPr>
        <p:txBody>
          <a:bodyPr>
            <a:spAutoFit/>
          </a:bodyPr>
          <a:lstStyle/>
          <a:p>
            <a:pPr>
              <a:spcBef>
                <a:spcPct val="50000"/>
              </a:spcBef>
            </a:pPr>
            <a:r>
              <a:rPr lang="zh-CN" altLang="en-US" sz="3200" b="1" dirty="0" smtClean="0">
                <a:latin typeface="方正粗活意简体" pitchFamily="65" charset="-122"/>
                <a:ea typeface="方正粗活意简体" pitchFamily="65" charset="-122"/>
              </a:rPr>
              <a:t>课堂演练：</a:t>
            </a:r>
            <a:endParaRPr lang="en-US" altLang="zh-CN" sz="3200" b="1" dirty="0" smtClean="0">
              <a:latin typeface="方正粗活意简体" pitchFamily="65" charset="-122"/>
              <a:ea typeface="方正粗活意简体" pitchFamily="65" charset="-122"/>
            </a:endParaRPr>
          </a:p>
          <a:p>
            <a:pPr>
              <a:spcBef>
                <a:spcPct val="50000"/>
              </a:spcBef>
            </a:pPr>
            <a:r>
              <a:rPr lang="zh-CN" altLang="en-US" sz="3600" dirty="0" smtClean="0">
                <a:solidFill>
                  <a:srgbClr val="002060"/>
                </a:solidFill>
                <a:latin typeface="+mn-ea"/>
              </a:rPr>
              <a:t>话题</a:t>
            </a:r>
            <a:r>
              <a:rPr lang="zh-CN" altLang="en-US" sz="3600" dirty="0">
                <a:solidFill>
                  <a:srgbClr val="002060"/>
                </a:solidFill>
                <a:latin typeface="+mn-ea"/>
              </a:rPr>
              <a:t>“宽容”</a:t>
            </a:r>
          </a:p>
        </p:txBody>
      </p:sp>
      <p:sp>
        <p:nvSpPr>
          <p:cNvPr id="15367" name="Text Box 7"/>
          <p:cNvSpPr txBox="1">
            <a:spLocks noChangeArrowheads="1"/>
          </p:cNvSpPr>
          <p:nvPr/>
        </p:nvSpPr>
        <p:spPr bwMode="auto">
          <a:xfrm>
            <a:off x="0" y="2714620"/>
            <a:ext cx="7235825" cy="854075"/>
          </a:xfrm>
          <a:prstGeom prst="rect">
            <a:avLst/>
          </a:prstGeom>
          <a:noFill/>
          <a:ln w="9525" algn="ctr">
            <a:noFill/>
            <a:miter lim="800000"/>
            <a:headEnd/>
            <a:tailEnd/>
          </a:ln>
        </p:spPr>
        <p:txBody>
          <a:bodyPr>
            <a:spAutoFit/>
          </a:bodyPr>
          <a:lstStyle/>
          <a:p>
            <a:pPr>
              <a:spcBef>
                <a:spcPct val="30000"/>
              </a:spcBef>
            </a:pPr>
            <a:r>
              <a:rPr lang="zh-CN" altLang="en-US" sz="3200" dirty="0">
                <a:solidFill>
                  <a:srgbClr val="C00000"/>
                </a:solidFill>
              </a:rPr>
              <a:t>分论点一：</a:t>
            </a:r>
            <a:r>
              <a:rPr lang="zh-CN" altLang="en-US" sz="3200" dirty="0">
                <a:latin typeface="方正启体简体" pitchFamily="65" charset="-122"/>
                <a:ea typeface="方正启体简体" pitchFamily="65" charset="-122"/>
              </a:rPr>
              <a:t>宽容是一种</a:t>
            </a:r>
            <a:r>
              <a:rPr lang="zh-CN" altLang="en-US" sz="3200" dirty="0">
                <a:solidFill>
                  <a:srgbClr val="C00000"/>
                </a:solidFill>
                <a:latin typeface="方正启体简体" pitchFamily="65" charset="-122"/>
                <a:ea typeface="方正启体简体" pitchFamily="65" charset="-122"/>
              </a:rPr>
              <a:t>博大的胸怀</a:t>
            </a:r>
            <a:r>
              <a:rPr lang="zh-CN" altLang="en-US" sz="3200" dirty="0">
                <a:latin typeface="方正启体简体" pitchFamily="65" charset="-122"/>
                <a:ea typeface="方正启体简体" pitchFamily="65" charset="-122"/>
              </a:rPr>
              <a:t>。</a:t>
            </a:r>
          </a:p>
          <a:p>
            <a:endParaRPr lang="en-US" altLang="zh-CN" dirty="0">
              <a:solidFill>
                <a:srgbClr val="FF0000"/>
              </a:solidFill>
            </a:endParaRPr>
          </a:p>
        </p:txBody>
      </p:sp>
      <p:sp>
        <p:nvSpPr>
          <p:cNvPr id="15368" name="Text Box 8"/>
          <p:cNvSpPr txBox="1">
            <a:spLocks noChangeArrowheads="1"/>
          </p:cNvSpPr>
          <p:nvPr/>
        </p:nvSpPr>
        <p:spPr bwMode="auto">
          <a:xfrm>
            <a:off x="0" y="1928802"/>
            <a:ext cx="7524750" cy="579437"/>
          </a:xfrm>
          <a:prstGeom prst="rect">
            <a:avLst/>
          </a:prstGeom>
          <a:noFill/>
          <a:ln w="9525" algn="ctr">
            <a:noFill/>
            <a:miter lim="800000"/>
            <a:headEnd/>
            <a:tailEnd/>
          </a:ln>
        </p:spPr>
        <p:txBody>
          <a:bodyPr>
            <a:spAutoFit/>
          </a:bodyPr>
          <a:lstStyle/>
          <a:p>
            <a:r>
              <a:rPr lang="zh-CN" altLang="en-US" sz="3200" b="1" dirty="0" smtClean="0">
                <a:solidFill>
                  <a:srgbClr val="C00000"/>
                </a:solidFill>
              </a:rPr>
              <a:t>中心论点：</a:t>
            </a:r>
            <a:r>
              <a:rPr lang="zh-CN" altLang="en-US" sz="3200" b="1" dirty="0">
                <a:solidFill>
                  <a:srgbClr val="002060"/>
                </a:solidFill>
              </a:rPr>
              <a:t>宽容是一</a:t>
            </a:r>
            <a:r>
              <a:rPr lang="zh-CN" altLang="en-US" sz="3200" b="1" dirty="0" smtClean="0">
                <a:solidFill>
                  <a:srgbClr val="002060"/>
                </a:solidFill>
              </a:rPr>
              <a:t>种境界</a:t>
            </a:r>
            <a:r>
              <a:rPr lang="zh-CN" altLang="en-US" sz="3200" b="1" dirty="0">
                <a:solidFill>
                  <a:srgbClr val="C00000"/>
                </a:solidFill>
              </a:rPr>
              <a:t>。</a:t>
            </a:r>
          </a:p>
        </p:txBody>
      </p:sp>
      <p:sp>
        <p:nvSpPr>
          <p:cNvPr id="15369" name="Text Box 9"/>
          <p:cNvSpPr txBox="1">
            <a:spLocks noChangeArrowheads="1"/>
          </p:cNvSpPr>
          <p:nvPr/>
        </p:nvSpPr>
        <p:spPr bwMode="auto">
          <a:xfrm>
            <a:off x="0" y="3500438"/>
            <a:ext cx="7596188" cy="579438"/>
          </a:xfrm>
          <a:prstGeom prst="rect">
            <a:avLst/>
          </a:prstGeom>
          <a:noFill/>
          <a:ln w="9525" algn="ctr">
            <a:noFill/>
            <a:miter lim="800000"/>
            <a:headEnd/>
            <a:tailEnd/>
          </a:ln>
        </p:spPr>
        <p:txBody>
          <a:bodyPr>
            <a:spAutoFit/>
          </a:bodyPr>
          <a:lstStyle/>
          <a:p>
            <a:r>
              <a:rPr lang="zh-CN" altLang="en-US" sz="3200" dirty="0">
                <a:solidFill>
                  <a:srgbClr val="C00000"/>
                </a:solidFill>
              </a:rPr>
              <a:t>分</a:t>
            </a:r>
            <a:r>
              <a:rPr lang="zh-CN" altLang="en-US" sz="3200" dirty="0" smtClean="0">
                <a:solidFill>
                  <a:srgbClr val="C00000"/>
                </a:solidFill>
              </a:rPr>
              <a:t>论点二：</a:t>
            </a:r>
            <a:r>
              <a:rPr lang="zh-CN" altLang="en-US" sz="3200" dirty="0">
                <a:latin typeface="方正启体简体" pitchFamily="65" charset="-122"/>
                <a:ea typeface="方正启体简体" pitchFamily="65" charset="-122"/>
              </a:rPr>
              <a:t>宽容是一种</a:t>
            </a:r>
            <a:r>
              <a:rPr lang="zh-CN" altLang="en-US" sz="3200" dirty="0">
                <a:solidFill>
                  <a:srgbClr val="C00000"/>
                </a:solidFill>
                <a:latin typeface="方正启体简体" pitchFamily="65" charset="-122"/>
                <a:ea typeface="方正启体简体" pitchFamily="65" charset="-122"/>
              </a:rPr>
              <a:t>正直的品格</a:t>
            </a:r>
            <a:r>
              <a:rPr lang="zh-CN" altLang="en-US" sz="3200" dirty="0">
                <a:latin typeface="方正启体简体" pitchFamily="65" charset="-122"/>
                <a:ea typeface="方正启体简体" pitchFamily="65" charset="-122"/>
              </a:rPr>
              <a:t>。</a:t>
            </a:r>
          </a:p>
        </p:txBody>
      </p:sp>
      <p:sp>
        <p:nvSpPr>
          <p:cNvPr id="15370" name="Text Box 10"/>
          <p:cNvSpPr txBox="1">
            <a:spLocks noChangeArrowheads="1"/>
          </p:cNvSpPr>
          <p:nvPr/>
        </p:nvSpPr>
        <p:spPr bwMode="auto">
          <a:xfrm>
            <a:off x="0" y="4214818"/>
            <a:ext cx="7596188" cy="854075"/>
          </a:xfrm>
          <a:prstGeom prst="rect">
            <a:avLst/>
          </a:prstGeom>
          <a:noFill/>
          <a:ln w="9525" algn="ctr">
            <a:noFill/>
            <a:miter lim="800000"/>
            <a:headEnd/>
            <a:tailEnd/>
          </a:ln>
        </p:spPr>
        <p:txBody>
          <a:bodyPr>
            <a:spAutoFit/>
          </a:bodyPr>
          <a:lstStyle/>
          <a:p>
            <a:pPr>
              <a:spcBef>
                <a:spcPct val="30000"/>
              </a:spcBef>
            </a:pPr>
            <a:r>
              <a:rPr lang="zh-CN" altLang="en-US" sz="3200" dirty="0">
                <a:solidFill>
                  <a:srgbClr val="C00000"/>
                </a:solidFill>
              </a:rPr>
              <a:t>分</a:t>
            </a:r>
            <a:r>
              <a:rPr lang="zh-CN" altLang="en-US" sz="3200" dirty="0" smtClean="0">
                <a:solidFill>
                  <a:srgbClr val="C00000"/>
                </a:solidFill>
              </a:rPr>
              <a:t>论点三：</a:t>
            </a:r>
            <a:r>
              <a:rPr lang="zh-CN" altLang="en-US" sz="3200" dirty="0">
                <a:latin typeface="方正启体简体" pitchFamily="65" charset="-122"/>
                <a:ea typeface="方正启体简体" pitchFamily="65" charset="-122"/>
              </a:rPr>
              <a:t>宽容是一种</a:t>
            </a:r>
            <a:r>
              <a:rPr lang="zh-CN" altLang="en-US" sz="3200" dirty="0">
                <a:solidFill>
                  <a:srgbClr val="C00000"/>
                </a:solidFill>
                <a:latin typeface="方正启体简体" pitchFamily="65" charset="-122"/>
                <a:ea typeface="方正启体简体" pitchFamily="65" charset="-122"/>
              </a:rPr>
              <a:t>化敌为友的智慧</a:t>
            </a:r>
            <a:r>
              <a:rPr lang="zh-CN" altLang="en-US" sz="3200" dirty="0">
                <a:latin typeface="方正启体简体" pitchFamily="65" charset="-122"/>
                <a:ea typeface="方正启体简体" pitchFamily="65" charset="-122"/>
              </a:rPr>
              <a:t>。</a:t>
            </a:r>
          </a:p>
          <a:p>
            <a:endParaRPr lang="en-US" altLang="zh-CN" dirty="0">
              <a:solidFill>
                <a:srgbClr val="FF0000"/>
              </a:solidFill>
            </a:endParaRPr>
          </a:p>
        </p:txBody>
      </p:sp>
      <p:pic>
        <p:nvPicPr>
          <p:cNvPr id="13" name="Picture 4" descr="abc2"/>
          <p:cNvPicPr>
            <a:picLocks noChangeAspect="1" noChangeArrowheads="1" noCrop="1"/>
          </p:cNvPicPr>
          <p:nvPr/>
        </p:nvPicPr>
        <p:blipFill>
          <a:blip r:embed="rId4"/>
          <a:srcRect/>
          <a:stretch>
            <a:fillRect/>
          </a:stretch>
        </p:blipFill>
        <p:spPr bwMode="auto">
          <a:xfrm>
            <a:off x="0" y="5849938"/>
            <a:ext cx="9144000" cy="1008062"/>
          </a:xfrm>
          <a:prstGeom prst="rect">
            <a:avLst/>
          </a:prstGeom>
          <a:noFill/>
        </p:spPr>
      </p:pic>
      <p:sp>
        <p:nvSpPr>
          <p:cNvPr id="11" name="TextBox 10"/>
          <p:cNvSpPr txBox="1"/>
          <p:nvPr/>
        </p:nvSpPr>
        <p:spPr>
          <a:xfrm>
            <a:off x="6643702" y="1285860"/>
            <a:ext cx="1857388" cy="1569660"/>
          </a:xfrm>
          <a:prstGeom prst="rect">
            <a:avLst/>
          </a:prstGeom>
          <a:ln w="57150">
            <a:solidFill>
              <a:srgbClr val="002060"/>
            </a:solidFill>
            <a:prstDash val="sysDot"/>
          </a:ln>
        </p:spPr>
        <p:style>
          <a:lnRef idx="2">
            <a:schemeClr val="dk1"/>
          </a:lnRef>
          <a:fillRef idx="1">
            <a:schemeClr val="lt1"/>
          </a:fillRef>
          <a:effectRef idx="0">
            <a:schemeClr val="dk1"/>
          </a:effectRef>
          <a:fontRef idx="minor">
            <a:schemeClr val="dk1"/>
          </a:fontRef>
        </p:style>
        <p:txBody>
          <a:bodyPr wrap="square" rtlCol="0">
            <a:spAutoFit/>
          </a:bodyPr>
          <a:lstStyle/>
          <a:p>
            <a:pPr>
              <a:buNone/>
            </a:pPr>
            <a:r>
              <a:rPr lang="zh-CN" altLang="en-US" sz="3200" b="1" dirty="0" smtClean="0">
                <a:solidFill>
                  <a:srgbClr val="002060"/>
                </a:solidFill>
                <a:latin typeface="黑体" pitchFamily="2" charset="-122"/>
                <a:ea typeface="黑体" pitchFamily="2" charset="-122"/>
              </a:rPr>
              <a:t>概念分论</a:t>
            </a:r>
            <a:endParaRPr lang="en-US" altLang="zh-CN" sz="3200" b="1" dirty="0" smtClean="0">
              <a:solidFill>
                <a:srgbClr val="002060"/>
              </a:solidFill>
              <a:latin typeface="黑体" pitchFamily="2" charset="-122"/>
              <a:ea typeface="黑体" pitchFamily="2" charset="-122"/>
            </a:endParaRPr>
          </a:p>
          <a:p>
            <a:pPr>
              <a:buNone/>
            </a:pPr>
            <a:r>
              <a:rPr lang="zh-CN" altLang="en-US" sz="3200" b="1" dirty="0" smtClean="0">
                <a:solidFill>
                  <a:srgbClr val="002060"/>
                </a:solidFill>
                <a:latin typeface="黑体" pitchFamily="2" charset="-122"/>
                <a:ea typeface="黑体" pitchFamily="2" charset="-122"/>
              </a:rPr>
              <a:t>领域分论</a:t>
            </a:r>
            <a:endParaRPr lang="en-US" altLang="zh-CN" sz="3200" b="1" dirty="0" smtClean="0">
              <a:solidFill>
                <a:srgbClr val="002060"/>
              </a:solidFill>
              <a:latin typeface="黑体" pitchFamily="2" charset="-122"/>
              <a:ea typeface="黑体" pitchFamily="2" charset="-122"/>
            </a:endParaRPr>
          </a:p>
          <a:p>
            <a:pPr>
              <a:buNone/>
            </a:pPr>
            <a:r>
              <a:rPr lang="zh-CN" altLang="en-US" sz="3200" b="1" dirty="0" smtClean="0">
                <a:solidFill>
                  <a:srgbClr val="002060"/>
                </a:solidFill>
                <a:latin typeface="黑体" pitchFamily="2" charset="-122"/>
                <a:ea typeface="黑体" pitchFamily="2" charset="-122"/>
              </a:rPr>
              <a:t>角色分论</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additive="base">
                                        <p:cTn id="7" dur="500" fill="hold"/>
                                        <p:tgtEl>
                                          <p:spTgt spid="15364"/>
                                        </p:tgtEl>
                                        <p:attrNameLst>
                                          <p:attrName>ppt_x</p:attrName>
                                        </p:attrNameLst>
                                      </p:cBhvr>
                                      <p:tavLst>
                                        <p:tav tm="0">
                                          <p:val>
                                            <p:strVal val="#ppt_x"/>
                                          </p:val>
                                        </p:tav>
                                        <p:tav tm="100000">
                                          <p:val>
                                            <p:strVal val="#ppt_x"/>
                                          </p:val>
                                        </p:tav>
                                      </p:tavLst>
                                    </p:anim>
                                    <p:anim calcmode="lin" valueType="num">
                                      <p:cBhvr additive="base">
                                        <p:cTn id="8" dur="500" fill="hold"/>
                                        <p:tgtEl>
                                          <p:spTgt spid="15364"/>
                                        </p:tgtEl>
                                        <p:attrNameLst>
                                          <p:attrName>ppt_y</p:attrName>
                                        </p:attrNameLst>
                                      </p:cBhvr>
                                      <p:tavLst>
                                        <p:tav tm="0">
                                          <p:val>
                                            <p:strVal val="1+#ppt_h/2"/>
                                          </p:val>
                                        </p:tav>
                                        <p:tav tm="100000">
                                          <p:val>
                                            <p:strVal val="#ppt_y"/>
                                          </p:val>
                                        </p:tav>
                                      </p:tavLst>
                                    </p:anim>
                                  </p:childTnLst>
                                </p:cTn>
                              </p:par>
                              <p:par>
                                <p:cTn id="9" presetID="30"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800" decel="100000"/>
                                        <p:tgtEl>
                                          <p:spTgt spid="11"/>
                                        </p:tgtEl>
                                      </p:cBhvr>
                                    </p:animEffect>
                                    <p:anim calcmode="lin" valueType="num">
                                      <p:cBhvr>
                                        <p:cTn id="12" dur="800" decel="100000" fill="hold"/>
                                        <p:tgtEl>
                                          <p:spTgt spid="11"/>
                                        </p:tgtEl>
                                        <p:attrNameLst>
                                          <p:attrName>style.rotation</p:attrName>
                                        </p:attrNameLst>
                                      </p:cBhvr>
                                      <p:tavLst>
                                        <p:tav tm="0">
                                          <p:val>
                                            <p:fltVal val="-90"/>
                                          </p:val>
                                        </p:tav>
                                        <p:tav tm="100000">
                                          <p:val>
                                            <p:fltVal val="0"/>
                                          </p:val>
                                        </p:tav>
                                      </p:tavLst>
                                    </p:anim>
                                    <p:anim calcmode="lin" valueType="num">
                                      <p:cBhvr>
                                        <p:cTn id="13" dur="800" decel="100000" fill="hold"/>
                                        <p:tgtEl>
                                          <p:spTgt spid="11"/>
                                        </p:tgtEl>
                                        <p:attrNameLst>
                                          <p:attrName>ppt_x</p:attrName>
                                        </p:attrNameLst>
                                      </p:cBhvr>
                                      <p:tavLst>
                                        <p:tav tm="0">
                                          <p:val>
                                            <p:strVal val="#ppt_x+0.4"/>
                                          </p:val>
                                        </p:tav>
                                        <p:tav tm="100000">
                                          <p:val>
                                            <p:strVal val="#ppt_x-0.05"/>
                                          </p:val>
                                        </p:tav>
                                      </p:tavLst>
                                    </p:anim>
                                    <p:anim calcmode="lin" valueType="num">
                                      <p:cBhvr>
                                        <p:cTn id="14" dur="800" decel="100000" fill="hold"/>
                                        <p:tgtEl>
                                          <p:spTgt spid="11"/>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5368"/>
                                        </p:tgtEl>
                                        <p:attrNameLst>
                                          <p:attrName>style.visibility</p:attrName>
                                        </p:attrNameLst>
                                      </p:cBhvr>
                                      <p:to>
                                        <p:strVal val="visible"/>
                                      </p:to>
                                    </p:set>
                                    <p:animEffect transition="in" filter="blinds(horizontal)">
                                      <p:cBhvr>
                                        <p:cTn id="21" dur="500"/>
                                        <p:tgtEl>
                                          <p:spTgt spid="15368"/>
                                        </p:tgtEl>
                                      </p:cBhvr>
                                    </p:animEffect>
                                  </p:childTnLst>
                                </p:cTn>
                              </p:par>
                            </p:childTnLst>
                          </p:cTn>
                        </p:par>
                      </p:childTnLst>
                    </p:cTn>
                  </p:par>
                  <p:par>
                    <p:cTn id="22" fill="hold">
                      <p:stCondLst>
                        <p:cond delay="indefinite"/>
                      </p:stCondLst>
                      <p:childTnLst>
                        <p:par>
                          <p:cTn id="23" fill="hold">
                            <p:stCondLst>
                              <p:cond delay="0"/>
                            </p:stCondLst>
                            <p:childTnLst>
                              <p:par>
                                <p:cTn id="24" presetID="35" presetClass="entr" presetSubtype="0" fill="hold" grpId="0" nodeType="clickEffect">
                                  <p:stCondLst>
                                    <p:cond delay="0"/>
                                  </p:stCondLst>
                                  <p:childTnLst>
                                    <p:set>
                                      <p:cBhvr>
                                        <p:cTn id="25" dur="1" fill="hold">
                                          <p:stCondLst>
                                            <p:cond delay="0"/>
                                          </p:stCondLst>
                                        </p:cTn>
                                        <p:tgtEl>
                                          <p:spTgt spid="15367"/>
                                        </p:tgtEl>
                                        <p:attrNameLst>
                                          <p:attrName>style.visibility</p:attrName>
                                        </p:attrNameLst>
                                      </p:cBhvr>
                                      <p:to>
                                        <p:strVal val="visible"/>
                                      </p:to>
                                    </p:set>
                                    <p:animEffect transition="in" filter="fade">
                                      <p:cBhvr>
                                        <p:cTn id="26" dur="2000"/>
                                        <p:tgtEl>
                                          <p:spTgt spid="15367"/>
                                        </p:tgtEl>
                                      </p:cBhvr>
                                    </p:animEffect>
                                    <p:anim calcmode="lin" valueType="num">
                                      <p:cBhvr>
                                        <p:cTn id="27" dur="2000" fill="hold"/>
                                        <p:tgtEl>
                                          <p:spTgt spid="15367"/>
                                        </p:tgtEl>
                                        <p:attrNameLst>
                                          <p:attrName>style.rotation</p:attrName>
                                        </p:attrNameLst>
                                      </p:cBhvr>
                                      <p:tavLst>
                                        <p:tav tm="0">
                                          <p:val>
                                            <p:fltVal val="720"/>
                                          </p:val>
                                        </p:tav>
                                        <p:tav tm="100000">
                                          <p:val>
                                            <p:fltVal val="0"/>
                                          </p:val>
                                        </p:tav>
                                      </p:tavLst>
                                    </p:anim>
                                    <p:anim calcmode="lin" valueType="num">
                                      <p:cBhvr>
                                        <p:cTn id="28" dur="2000" fill="hold"/>
                                        <p:tgtEl>
                                          <p:spTgt spid="15367"/>
                                        </p:tgtEl>
                                        <p:attrNameLst>
                                          <p:attrName>ppt_h</p:attrName>
                                        </p:attrNameLst>
                                      </p:cBhvr>
                                      <p:tavLst>
                                        <p:tav tm="0">
                                          <p:val>
                                            <p:fltVal val="0"/>
                                          </p:val>
                                        </p:tav>
                                        <p:tav tm="100000">
                                          <p:val>
                                            <p:strVal val="#ppt_h"/>
                                          </p:val>
                                        </p:tav>
                                      </p:tavLst>
                                    </p:anim>
                                    <p:anim calcmode="lin" valueType="num">
                                      <p:cBhvr>
                                        <p:cTn id="29" dur="2000" fill="hold"/>
                                        <p:tgtEl>
                                          <p:spTgt spid="15367"/>
                                        </p:tgtEl>
                                        <p:attrNameLst>
                                          <p:attrName>ppt_w</p:attrName>
                                        </p:attrNameLst>
                                      </p:cBhvr>
                                      <p:tavLst>
                                        <p:tav tm="0">
                                          <p:val>
                                            <p:fltVal val="0"/>
                                          </p:val>
                                        </p:tav>
                                        <p:tav tm="100000">
                                          <p:val>
                                            <p:strVal val="#ppt_w"/>
                                          </p:val>
                                        </p:tav>
                                      </p:tavLst>
                                    </p:anim>
                                  </p:childTnLst>
                                </p:cTn>
                              </p:par>
                              <p:par>
                                <p:cTn id="30" presetID="35" presetClass="entr" presetSubtype="0" fill="hold" grpId="0" nodeType="withEffect">
                                  <p:stCondLst>
                                    <p:cond delay="0"/>
                                  </p:stCondLst>
                                  <p:childTnLst>
                                    <p:set>
                                      <p:cBhvr>
                                        <p:cTn id="31" dur="1" fill="hold">
                                          <p:stCondLst>
                                            <p:cond delay="0"/>
                                          </p:stCondLst>
                                        </p:cTn>
                                        <p:tgtEl>
                                          <p:spTgt spid="15369"/>
                                        </p:tgtEl>
                                        <p:attrNameLst>
                                          <p:attrName>style.visibility</p:attrName>
                                        </p:attrNameLst>
                                      </p:cBhvr>
                                      <p:to>
                                        <p:strVal val="visible"/>
                                      </p:to>
                                    </p:set>
                                    <p:animEffect transition="in" filter="fade">
                                      <p:cBhvr>
                                        <p:cTn id="32" dur="2000"/>
                                        <p:tgtEl>
                                          <p:spTgt spid="15369"/>
                                        </p:tgtEl>
                                      </p:cBhvr>
                                    </p:animEffect>
                                    <p:anim calcmode="lin" valueType="num">
                                      <p:cBhvr>
                                        <p:cTn id="33" dur="2000" fill="hold"/>
                                        <p:tgtEl>
                                          <p:spTgt spid="15369"/>
                                        </p:tgtEl>
                                        <p:attrNameLst>
                                          <p:attrName>style.rotation</p:attrName>
                                        </p:attrNameLst>
                                      </p:cBhvr>
                                      <p:tavLst>
                                        <p:tav tm="0">
                                          <p:val>
                                            <p:fltVal val="720"/>
                                          </p:val>
                                        </p:tav>
                                        <p:tav tm="100000">
                                          <p:val>
                                            <p:fltVal val="0"/>
                                          </p:val>
                                        </p:tav>
                                      </p:tavLst>
                                    </p:anim>
                                    <p:anim calcmode="lin" valueType="num">
                                      <p:cBhvr>
                                        <p:cTn id="34" dur="2000" fill="hold"/>
                                        <p:tgtEl>
                                          <p:spTgt spid="15369"/>
                                        </p:tgtEl>
                                        <p:attrNameLst>
                                          <p:attrName>ppt_h</p:attrName>
                                        </p:attrNameLst>
                                      </p:cBhvr>
                                      <p:tavLst>
                                        <p:tav tm="0">
                                          <p:val>
                                            <p:fltVal val="0"/>
                                          </p:val>
                                        </p:tav>
                                        <p:tav tm="100000">
                                          <p:val>
                                            <p:strVal val="#ppt_h"/>
                                          </p:val>
                                        </p:tav>
                                      </p:tavLst>
                                    </p:anim>
                                    <p:anim calcmode="lin" valueType="num">
                                      <p:cBhvr>
                                        <p:cTn id="35" dur="2000" fill="hold"/>
                                        <p:tgtEl>
                                          <p:spTgt spid="15369"/>
                                        </p:tgtEl>
                                        <p:attrNameLst>
                                          <p:attrName>ppt_w</p:attrName>
                                        </p:attrNameLst>
                                      </p:cBhvr>
                                      <p:tavLst>
                                        <p:tav tm="0">
                                          <p:val>
                                            <p:fltVal val="0"/>
                                          </p:val>
                                        </p:tav>
                                        <p:tav tm="100000">
                                          <p:val>
                                            <p:strVal val="#ppt_w"/>
                                          </p:val>
                                        </p:tav>
                                      </p:tavLst>
                                    </p:anim>
                                  </p:childTnLst>
                                </p:cTn>
                              </p:par>
                              <p:par>
                                <p:cTn id="36" presetID="35" presetClass="entr" presetSubtype="0" fill="hold" grpId="0" nodeType="withEffect">
                                  <p:stCondLst>
                                    <p:cond delay="0"/>
                                  </p:stCondLst>
                                  <p:childTnLst>
                                    <p:set>
                                      <p:cBhvr>
                                        <p:cTn id="37" dur="1" fill="hold">
                                          <p:stCondLst>
                                            <p:cond delay="0"/>
                                          </p:stCondLst>
                                        </p:cTn>
                                        <p:tgtEl>
                                          <p:spTgt spid="15370"/>
                                        </p:tgtEl>
                                        <p:attrNameLst>
                                          <p:attrName>style.visibility</p:attrName>
                                        </p:attrNameLst>
                                      </p:cBhvr>
                                      <p:to>
                                        <p:strVal val="visible"/>
                                      </p:to>
                                    </p:set>
                                    <p:animEffect transition="in" filter="fade">
                                      <p:cBhvr>
                                        <p:cTn id="38" dur="2000"/>
                                        <p:tgtEl>
                                          <p:spTgt spid="15370"/>
                                        </p:tgtEl>
                                      </p:cBhvr>
                                    </p:animEffect>
                                    <p:anim calcmode="lin" valueType="num">
                                      <p:cBhvr>
                                        <p:cTn id="39" dur="2000" fill="hold"/>
                                        <p:tgtEl>
                                          <p:spTgt spid="15370"/>
                                        </p:tgtEl>
                                        <p:attrNameLst>
                                          <p:attrName>style.rotation</p:attrName>
                                        </p:attrNameLst>
                                      </p:cBhvr>
                                      <p:tavLst>
                                        <p:tav tm="0">
                                          <p:val>
                                            <p:fltVal val="720"/>
                                          </p:val>
                                        </p:tav>
                                        <p:tav tm="100000">
                                          <p:val>
                                            <p:fltVal val="0"/>
                                          </p:val>
                                        </p:tav>
                                      </p:tavLst>
                                    </p:anim>
                                    <p:anim calcmode="lin" valueType="num">
                                      <p:cBhvr>
                                        <p:cTn id="40" dur="2000" fill="hold"/>
                                        <p:tgtEl>
                                          <p:spTgt spid="15370"/>
                                        </p:tgtEl>
                                        <p:attrNameLst>
                                          <p:attrName>ppt_h</p:attrName>
                                        </p:attrNameLst>
                                      </p:cBhvr>
                                      <p:tavLst>
                                        <p:tav tm="0">
                                          <p:val>
                                            <p:fltVal val="0"/>
                                          </p:val>
                                        </p:tav>
                                        <p:tav tm="100000">
                                          <p:val>
                                            <p:strVal val="#ppt_h"/>
                                          </p:val>
                                        </p:tav>
                                      </p:tavLst>
                                    </p:anim>
                                    <p:anim calcmode="lin" valueType="num">
                                      <p:cBhvr>
                                        <p:cTn id="41" dur="2000" fill="hold"/>
                                        <p:tgtEl>
                                          <p:spTgt spid="1537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p:bldP spid="15367" grpId="0"/>
      <p:bldP spid="15368" grpId="0"/>
      <p:bldP spid="15369" grpId="0"/>
      <p:bldP spid="15370" grpId="0"/>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8" descr="框1"/>
          <p:cNvPicPr>
            <a:picLocks noChangeAspect="1" noChangeArrowheads="1"/>
          </p:cNvPicPr>
          <p:nvPr/>
        </p:nvPicPr>
        <p:blipFill>
          <a:blip r:embed="rId3"/>
          <a:srcRect l="49547" b="59381"/>
          <a:stretch>
            <a:fillRect/>
          </a:stretch>
        </p:blipFill>
        <p:spPr bwMode="auto">
          <a:xfrm>
            <a:off x="7019925" y="0"/>
            <a:ext cx="2124075" cy="3714752"/>
          </a:xfrm>
          <a:prstGeom prst="rect">
            <a:avLst/>
          </a:prstGeom>
          <a:noFill/>
        </p:spPr>
      </p:pic>
      <p:sp>
        <p:nvSpPr>
          <p:cNvPr id="10242" name="Text Box 2"/>
          <p:cNvSpPr txBox="1">
            <a:spLocks noChangeArrowheads="1"/>
          </p:cNvSpPr>
          <p:nvPr/>
        </p:nvSpPr>
        <p:spPr bwMode="auto">
          <a:xfrm>
            <a:off x="1239838" y="161925"/>
            <a:ext cx="184150" cy="823913"/>
          </a:xfrm>
          <a:prstGeom prst="rect">
            <a:avLst/>
          </a:prstGeom>
          <a:noFill/>
          <a:ln w="9525" algn="ctr">
            <a:noFill/>
            <a:miter lim="800000"/>
            <a:headEnd/>
            <a:tailEnd/>
          </a:ln>
        </p:spPr>
        <p:txBody>
          <a:bodyPr wrap="none">
            <a:spAutoFit/>
          </a:bodyPr>
          <a:lstStyle/>
          <a:p>
            <a:pPr>
              <a:spcBef>
                <a:spcPct val="50000"/>
              </a:spcBef>
            </a:pPr>
            <a:endParaRPr lang="zh-CN" altLang="zh-CN" sz="4800" b="1">
              <a:solidFill>
                <a:srgbClr val="FF0000"/>
              </a:solidFill>
              <a:ea typeface="华文行楷" pitchFamily="2" charset="-122"/>
            </a:endParaRPr>
          </a:p>
        </p:txBody>
      </p:sp>
      <p:sp>
        <p:nvSpPr>
          <p:cNvPr id="10243" name="Rectangle 3"/>
          <p:cNvSpPr>
            <a:spLocks noChangeArrowheads="1"/>
          </p:cNvSpPr>
          <p:nvPr/>
        </p:nvSpPr>
        <p:spPr bwMode="auto">
          <a:xfrm>
            <a:off x="971550" y="1557338"/>
            <a:ext cx="914400" cy="914400"/>
          </a:xfrm>
          <a:prstGeom prst="rect">
            <a:avLst/>
          </a:prstGeom>
          <a:noFill/>
          <a:ln w="9525" algn="ctr">
            <a:noFill/>
            <a:miter lim="800000"/>
            <a:headEnd/>
            <a:tailEnd/>
          </a:ln>
        </p:spPr>
        <p:txBody>
          <a:bodyPr wrap="none" anchor="ctr">
            <a:spAutoFit/>
          </a:bodyPr>
          <a:lstStyle/>
          <a:p>
            <a:endParaRPr lang="zh-CN" altLang="en-US"/>
          </a:p>
        </p:txBody>
      </p:sp>
      <p:sp>
        <p:nvSpPr>
          <p:cNvPr id="15364" name="Text Box 4"/>
          <p:cNvSpPr txBox="1">
            <a:spLocks noChangeArrowheads="1"/>
          </p:cNvSpPr>
          <p:nvPr/>
        </p:nvSpPr>
        <p:spPr bwMode="auto">
          <a:xfrm>
            <a:off x="642910" y="1214422"/>
            <a:ext cx="6659563" cy="3077766"/>
          </a:xfrm>
          <a:prstGeom prst="rect">
            <a:avLst/>
          </a:prstGeom>
          <a:noFill/>
          <a:ln w="9525" algn="ctr">
            <a:noFill/>
            <a:miter lim="800000"/>
            <a:headEnd/>
            <a:tailEnd/>
          </a:ln>
        </p:spPr>
        <p:txBody>
          <a:bodyPr>
            <a:spAutoFit/>
          </a:bodyPr>
          <a:lstStyle/>
          <a:p>
            <a:pPr>
              <a:spcBef>
                <a:spcPct val="50000"/>
              </a:spcBef>
            </a:pPr>
            <a:r>
              <a:rPr lang="zh-CN" altLang="en-US" sz="3200" dirty="0" smtClean="0">
                <a:latin typeface="方正粗活意简体" pitchFamily="65" charset="-122"/>
                <a:ea typeface="方正粗活意简体" pitchFamily="65" charset="-122"/>
              </a:rPr>
              <a:t>课外练笔：</a:t>
            </a:r>
            <a:endParaRPr lang="en-US" altLang="zh-CN" sz="3200" dirty="0" smtClean="0">
              <a:latin typeface="方正粗活意简体" pitchFamily="65" charset="-122"/>
              <a:ea typeface="方正粗活意简体" pitchFamily="65" charset="-122"/>
            </a:endParaRPr>
          </a:p>
          <a:p>
            <a:pPr>
              <a:spcBef>
                <a:spcPct val="50000"/>
              </a:spcBef>
            </a:pPr>
            <a:r>
              <a:rPr lang="zh-CN" altLang="en-US" sz="3600" dirty="0" smtClean="0">
                <a:solidFill>
                  <a:srgbClr val="002060"/>
                </a:solidFill>
              </a:rPr>
              <a:t>以“传递”为题作文。</a:t>
            </a:r>
            <a:endParaRPr lang="en-US" altLang="zh-CN" sz="3600" dirty="0" smtClean="0">
              <a:solidFill>
                <a:srgbClr val="002060"/>
              </a:solidFill>
            </a:endParaRPr>
          </a:p>
          <a:p>
            <a:pPr>
              <a:spcBef>
                <a:spcPct val="50000"/>
              </a:spcBef>
            </a:pPr>
            <a:endParaRPr lang="en-US" altLang="zh-CN" sz="3600" dirty="0" smtClean="0">
              <a:solidFill>
                <a:srgbClr val="002060"/>
              </a:solidFill>
            </a:endParaRPr>
          </a:p>
          <a:p>
            <a:pPr>
              <a:spcBef>
                <a:spcPct val="50000"/>
              </a:spcBef>
            </a:pPr>
            <a:endParaRPr lang="zh-CN" altLang="en-US" sz="3600" dirty="0">
              <a:solidFill>
                <a:srgbClr val="002060"/>
              </a:solidFill>
              <a:latin typeface="+mn-ea"/>
            </a:endParaRPr>
          </a:p>
        </p:txBody>
      </p:sp>
      <p:pic>
        <p:nvPicPr>
          <p:cNvPr id="13" name="Picture 4" descr="abc2"/>
          <p:cNvPicPr>
            <a:picLocks noChangeAspect="1" noChangeArrowheads="1" noCrop="1"/>
          </p:cNvPicPr>
          <p:nvPr/>
        </p:nvPicPr>
        <p:blipFill>
          <a:blip r:embed="rId4"/>
          <a:srcRect/>
          <a:stretch>
            <a:fillRect/>
          </a:stretch>
        </p:blipFill>
        <p:spPr bwMode="auto">
          <a:xfrm>
            <a:off x="0" y="5849938"/>
            <a:ext cx="9144000" cy="1008062"/>
          </a:xfrm>
          <a:prstGeom prst="rect">
            <a:avLst/>
          </a:prstGeom>
          <a:noFill/>
        </p:spPr>
      </p:pic>
      <p:sp>
        <p:nvSpPr>
          <p:cNvPr id="9" name="矩形 8"/>
          <p:cNvSpPr/>
          <p:nvPr/>
        </p:nvSpPr>
        <p:spPr>
          <a:xfrm>
            <a:off x="500034" y="2714620"/>
            <a:ext cx="7858180" cy="1754326"/>
          </a:xfrm>
          <a:prstGeom prst="rect">
            <a:avLst/>
          </a:prstGeom>
        </p:spPr>
        <p:txBody>
          <a:bodyPr wrap="square">
            <a:spAutoFit/>
          </a:bodyPr>
          <a:lstStyle/>
          <a:p>
            <a:pPr lvl="0" fontAlgn="base">
              <a:spcBef>
                <a:spcPct val="0"/>
              </a:spcBef>
              <a:spcAft>
                <a:spcPct val="0"/>
              </a:spcAft>
            </a:pPr>
            <a:r>
              <a:rPr lang="zh-CN" altLang="en-US" sz="3600" dirty="0" smtClean="0">
                <a:solidFill>
                  <a:srgbClr val="C00000"/>
                </a:solidFill>
                <a:latin typeface="+mn-ea"/>
                <a:cs typeface="Times New Roman" pitchFamily="18" charset="0"/>
              </a:rPr>
              <a:t>要求：</a:t>
            </a:r>
            <a:r>
              <a:rPr lang="en-US" altLang="zh-CN" sz="3600" dirty="0" smtClean="0">
                <a:solidFill>
                  <a:srgbClr val="002060"/>
                </a:solidFill>
                <a:latin typeface="+mj-ea"/>
                <a:ea typeface="+mj-ea"/>
                <a:cs typeface="Times New Roman" pitchFamily="18" charset="0"/>
              </a:rPr>
              <a:t>1</a:t>
            </a:r>
            <a:r>
              <a:rPr lang="zh-CN" altLang="en-US" sz="3600" dirty="0" smtClean="0">
                <a:solidFill>
                  <a:srgbClr val="002060"/>
                </a:solidFill>
                <a:latin typeface="+mj-ea"/>
                <a:ea typeface="+mj-ea"/>
                <a:cs typeface="Times New Roman" pitchFamily="18" charset="0"/>
              </a:rPr>
              <a:t>、写成议论文，先以论点分解的方式列出提纲。</a:t>
            </a:r>
            <a:endParaRPr lang="zh-CN" altLang="en-US" sz="3600" dirty="0" smtClean="0">
              <a:solidFill>
                <a:srgbClr val="002060"/>
              </a:solidFill>
              <a:latin typeface="+mj-ea"/>
              <a:ea typeface="+mj-ea"/>
            </a:endParaRPr>
          </a:p>
          <a:p>
            <a:pPr lvl="0" eaLnBrk="0" fontAlgn="base" hangingPunct="0">
              <a:spcBef>
                <a:spcPct val="0"/>
              </a:spcBef>
              <a:spcAft>
                <a:spcPct val="0"/>
              </a:spcAft>
            </a:pPr>
            <a:r>
              <a:rPr lang="zh-CN" altLang="en-US" sz="3600" dirty="0" smtClean="0">
                <a:solidFill>
                  <a:srgbClr val="002060"/>
                </a:solidFill>
                <a:latin typeface="+mj-ea"/>
                <a:ea typeface="+mj-ea"/>
                <a:cs typeface="Times New Roman" pitchFamily="18" charset="0"/>
              </a:rPr>
              <a:t>       </a:t>
            </a:r>
            <a:r>
              <a:rPr lang="en-US" altLang="zh-CN" sz="3600" dirty="0" smtClean="0">
                <a:solidFill>
                  <a:srgbClr val="002060"/>
                </a:solidFill>
                <a:latin typeface="+mj-ea"/>
                <a:ea typeface="+mj-ea"/>
                <a:cs typeface="Times New Roman" pitchFamily="18" charset="0"/>
              </a:rPr>
              <a:t>2</a:t>
            </a:r>
            <a:r>
              <a:rPr lang="zh-CN" altLang="en-US" sz="3600" dirty="0" smtClean="0">
                <a:solidFill>
                  <a:srgbClr val="002060"/>
                </a:solidFill>
                <a:latin typeface="+mj-ea"/>
                <a:ea typeface="+mj-ea"/>
                <a:cs typeface="Times New Roman" pitchFamily="18" charset="0"/>
              </a:rPr>
              <a:t>、不少于</a:t>
            </a:r>
            <a:r>
              <a:rPr lang="en-US" altLang="zh-CN" sz="3600" dirty="0" smtClean="0">
                <a:solidFill>
                  <a:srgbClr val="002060"/>
                </a:solidFill>
                <a:latin typeface="+mj-ea"/>
                <a:ea typeface="+mj-ea"/>
                <a:cs typeface="Times New Roman" pitchFamily="18" charset="0"/>
              </a:rPr>
              <a:t>800</a:t>
            </a:r>
            <a:r>
              <a:rPr lang="zh-CN" altLang="en-US" sz="3600" dirty="0" smtClean="0">
                <a:solidFill>
                  <a:srgbClr val="002060"/>
                </a:solidFill>
                <a:latin typeface="+mj-ea"/>
                <a:ea typeface="+mj-ea"/>
                <a:cs typeface="Times New Roman" pitchFamily="18" charset="0"/>
              </a:rPr>
              <a:t>字。</a:t>
            </a:r>
            <a:endParaRPr lang="zh-CN" altLang="en-US" sz="3600" dirty="0" smtClean="0">
              <a:solidFill>
                <a:srgbClr val="002060"/>
              </a:solidFill>
              <a:latin typeface="+mj-ea"/>
              <a:ea typeface="+mj-ea"/>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additive="base">
                                        <p:cTn id="7" dur="500" fill="hold"/>
                                        <p:tgtEl>
                                          <p:spTgt spid="15364"/>
                                        </p:tgtEl>
                                        <p:attrNameLst>
                                          <p:attrName>ppt_x</p:attrName>
                                        </p:attrNameLst>
                                      </p:cBhvr>
                                      <p:tavLst>
                                        <p:tav tm="0">
                                          <p:val>
                                            <p:strVal val="#ppt_x"/>
                                          </p:val>
                                        </p:tav>
                                        <p:tav tm="100000">
                                          <p:val>
                                            <p:strVal val="#ppt_x"/>
                                          </p:val>
                                        </p:tav>
                                      </p:tavLst>
                                    </p:anim>
                                    <p:anim calcmode="lin" valueType="num">
                                      <p:cBhvr additive="base">
                                        <p:cTn id="8" dur="500" fill="hold"/>
                                        <p:tgtEl>
                                          <p:spTgt spid="1536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292" name="Picture 4" descr="abc2"/>
          <p:cNvPicPr>
            <a:picLocks noChangeAspect="1" noChangeArrowheads="1" noCrop="1"/>
          </p:cNvPicPr>
          <p:nvPr/>
        </p:nvPicPr>
        <p:blipFill>
          <a:blip r:embed="rId2"/>
          <a:srcRect/>
          <a:stretch>
            <a:fillRect/>
          </a:stretch>
        </p:blipFill>
        <p:spPr bwMode="auto">
          <a:xfrm>
            <a:off x="0" y="5849938"/>
            <a:ext cx="9144000" cy="1008062"/>
          </a:xfrm>
          <a:prstGeom prst="rect">
            <a:avLst/>
          </a:prstGeom>
          <a:noFill/>
        </p:spPr>
      </p:pic>
      <p:pic>
        <p:nvPicPr>
          <p:cNvPr id="12293" name="Picture 5" descr="6"/>
          <p:cNvPicPr>
            <a:picLocks noGrp="1" noChangeAspect="1" noChangeArrowheads="1"/>
          </p:cNvPicPr>
          <p:nvPr>
            <p:ph type="body" idx="1"/>
          </p:nvPr>
        </p:nvPicPr>
        <p:blipFill>
          <a:blip r:embed="rId3"/>
          <a:srcRect/>
          <a:stretch>
            <a:fillRect/>
          </a:stretch>
        </p:blipFill>
        <p:spPr>
          <a:xfrm>
            <a:off x="2268538" y="1412875"/>
            <a:ext cx="4535487" cy="3070225"/>
          </a:xfrm>
          <a:noFill/>
          <a:ln/>
        </p:spPr>
      </p:pic>
      <p:sp>
        <p:nvSpPr>
          <p:cNvPr id="12294" name="WordArt 6"/>
          <p:cNvSpPr>
            <a:spLocks noChangeArrowheads="1" noChangeShapeType="1" noTextEdit="1"/>
          </p:cNvSpPr>
          <p:nvPr/>
        </p:nvSpPr>
        <p:spPr bwMode="auto">
          <a:xfrm>
            <a:off x="1042988" y="857232"/>
            <a:ext cx="6985000" cy="4824413"/>
          </a:xfrm>
          <a:prstGeom prst="rect">
            <a:avLst/>
          </a:prstGeom>
        </p:spPr>
        <p:txBody>
          <a:bodyPr spcFirstLastPara="1" wrap="none" fromWordArt="1">
            <a:prstTxWarp prst="textArchUp">
              <a:avLst>
                <a:gd name="adj" fmla="val 10800000"/>
              </a:avLst>
            </a:prstTxWarp>
          </a:bodyPr>
          <a:lstStyle/>
          <a:p>
            <a:pPr algn="ctr"/>
            <a:r>
              <a:rPr lang="zh-CN" altLang="en-US" sz="3600" kern="10" dirty="0">
                <a:ln w="9525">
                  <a:solidFill>
                    <a:srgbClr val="FF0000"/>
                  </a:solidFill>
                  <a:round/>
                  <a:headEnd/>
                  <a:tailEnd/>
                </a:ln>
                <a:solidFill>
                  <a:srgbClr val="FFFF00"/>
                </a:solidFill>
                <a:latin typeface="宋体"/>
                <a:ea typeface="宋体"/>
              </a:rPr>
              <a:t>祝同学们高考大捷</a:t>
            </a:r>
          </a:p>
        </p:txBody>
      </p:sp>
      <p:sp>
        <p:nvSpPr>
          <p:cNvPr id="12295" name="WordArt 7"/>
          <p:cNvSpPr>
            <a:spLocks noChangeArrowheads="1" noChangeShapeType="1" noTextEdit="1"/>
          </p:cNvSpPr>
          <p:nvPr/>
        </p:nvSpPr>
        <p:spPr bwMode="auto">
          <a:xfrm>
            <a:off x="1835150" y="4437063"/>
            <a:ext cx="5689600" cy="1181100"/>
          </a:xfrm>
          <a:prstGeom prst="rect">
            <a:avLst/>
          </a:prstGeom>
        </p:spPr>
        <p:txBody>
          <a:bodyPr wrap="none" fromWordArt="1">
            <a:prstTxWarp prst="textCanDown">
              <a:avLst>
                <a:gd name="adj" fmla="val 33333"/>
              </a:avLst>
            </a:prstTxWarp>
          </a:bodyPr>
          <a:lstStyle/>
          <a:p>
            <a:pPr algn="ctr"/>
            <a:r>
              <a:rPr lang="zh-CN" altLang="en-US" sz="3600" kern="10" dirty="0">
                <a:ln w="9525">
                  <a:solidFill>
                    <a:schemeClr val="folHlink"/>
                  </a:solidFill>
                  <a:round/>
                  <a:headEnd/>
                  <a:tailEnd/>
                </a:ln>
                <a:solidFill>
                  <a:srgbClr val="FF0000"/>
                </a:solidFill>
                <a:latin typeface="宋体"/>
                <a:ea typeface="宋体"/>
              </a:rPr>
              <a:t>我们必胜！！！！</a:t>
            </a: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ctrTitle"/>
          </p:nvPr>
        </p:nvSpPr>
        <p:spPr>
          <a:xfrm>
            <a:off x="500034" y="3571876"/>
            <a:ext cx="8215370" cy="1233486"/>
          </a:xfrm>
        </p:spPr>
        <p:txBody>
          <a:bodyPr>
            <a:noAutofit/>
          </a:bodyPr>
          <a:lstStyle/>
          <a:p>
            <a:pPr algn="ctr"/>
            <a:r>
              <a:rPr lang="zh-CN" altLang="en-US" sz="5400" dirty="0" smtClean="0">
                <a:latin typeface="方正启体简体" pitchFamily="65" charset="-122"/>
                <a:ea typeface="方正启体简体" pitchFamily="65" charset="-122"/>
              </a:rPr>
              <a:t>巧设分论点    妙手著华章</a:t>
            </a:r>
            <a:r>
              <a:rPr lang="zh-CN" altLang="en-US" sz="4800" b="1" dirty="0" smtClean="0">
                <a:latin typeface="方正古隶简体" pitchFamily="65" charset="-122"/>
                <a:ea typeface="方正古隶简体" pitchFamily="65" charset="-122"/>
              </a:rPr>
              <a:t/>
            </a:r>
            <a:br>
              <a:rPr lang="zh-CN" altLang="en-US" sz="4800" b="1" dirty="0" smtClean="0">
                <a:latin typeface="方正古隶简体" pitchFamily="65" charset="-122"/>
                <a:ea typeface="方正古隶简体" pitchFamily="65" charset="-122"/>
              </a:rPr>
            </a:br>
            <a:endParaRPr lang="zh-CN" altLang="en-US" sz="4800" dirty="0">
              <a:latin typeface="方正古隶简体" pitchFamily="65" charset="-122"/>
              <a:ea typeface="方正古隶简体" pitchFamily="65" charset="-122"/>
            </a:endParaRPr>
          </a:p>
        </p:txBody>
      </p:sp>
      <p:sp>
        <p:nvSpPr>
          <p:cNvPr id="3" name="副标题 2"/>
          <p:cNvSpPr>
            <a:spLocks noGrp="1"/>
          </p:cNvSpPr>
          <p:nvPr>
            <p:ph type="subTitle" idx="1"/>
          </p:nvPr>
        </p:nvSpPr>
        <p:spPr>
          <a:xfrm>
            <a:off x="1500214" y="4714884"/>
            <a:ext cx="6858000" cy="857256"/>
          </a:xfrm>
        </p:spPr>
        <p:txBody>
          <a:bodyPr>
            <a:normAutofit/>
          </a:bodyPr>
          <a:lstStyle/>
          <a:p>
            <a:r>
              <a:rPr lang="en-US" altLang="zh-CN" sz="4000" dirty="0" smtClean="0">
                <a:solidFill>
                  <a:schemeClr val="tx1"/>
                </a:solidFill>
                <a:latin typeface="方正启体简体" pitchFamily="65" charset="-122"/>
                <a:ea typeface="方正启体简体" pitchFamily="65" charset="-122"/>
              </a:rPr>
              <a:t>—</a:t>
            </a:r>
            <a:r>
              <a:rPr lang="zh-CN" altLang="en-US" sz="4000" dirty="0" smtClean="0">
                <a:solidFill>
                  <a:schemeClr val="tx1"/>
                </a:solidFill>
                <a:latin typeface="方正启体简体" pitchFamily="65" charset="-122"/>
                <a:ea typeface="方正启体简体" pitchFamily="65" charset="-122"/>
              </a:rPr>
              <a:t>分论点的拟写技巧</a:t>
            </a:r>
          </a:p>
          <a:p>
            <a:endParaRPr lang="zh-CN" altLang="en-US" sz="4000" dirty="0"/>
          </a:p>
        </p:txBody>
      </p:sp>
      <p:grpSp>
        <p:nvGrpSpPr>
          <p:cNvPr id="16" name="组合 15"/>
          <p:cNvGrpSpPr/>
          <p:nvPr/>
        </p:nvGrpSpPr>
        <p:grpSpPr>
          <a:xfrm>
            <a:off x="2214546" y="357166"/>
            <a:ext cx="4786346" cy="2857520"/>
            <a:chOff x="2992429" y="285728"/>
            <a:chExt cx="5365785" cy="3214710"/>
          </a:xfrm>
        </p:grpSpPr>
        <p:pic>
          <p:nvPicPr>
            <p:cNvPr id="9" name="Picture 17" descr="31100430520060406165748"/>
            <p:cNvPicPr>
              <a:picLocks noChangeAspect="1" noChangeArrowheads="1"/>
            </p:cNvPicPr>
            <p:nvPr/>
          </p:nvPicPr>
          <p:blipFill>
            <a:blip r:embed="rId2"/>
            <a:srcRect l="21036" t="35074" r="1779" b="5298"/>
            <a:stretch>
              <a:fillRect/>
            </a:stretch>
          </p:blipFill>
          <p:spPr bwMode="auto">
            <a:xfrm>
              <a:off x="2992429" y="1428736"/>
              <a:ext cx="3008331" cy="1987571"/>
            </a:xfrm>
            <a:prstGeom prst="rect">
              <a:avLst/>
            </a:prstGeom>
            <a:noFill/>
          </p:spPr>
        </p:pic>
        <p:grpSp>
          <p:nvGrpSpPr>
            <p:cNvPr id="15" name="组合 14"/>
            <p:cNvGrpSpPr/>
            <p:nvPr/>
          </p:nvGrpSpPr>
          <p:grpSpPr>
            <a:xfrm>
              <a:off x="5884885" y="285728"/>
              <a:ext cx="2473329" cy="3214710"/>
              <a:chOff x="5884885" y="285728"/>
              <a:chExt cx="2473329" cy="3214710"/>
            </a:xfrm>
          </p:grpSpPr>
          <p:pic>
            <p:nvPicPr>
              <p:cNvPr id="7" name="Picture 6" descr="yuedu3"/>
              <p:cNvPicPr>
                <a:picLocks noChangeAspect="1" noChangeArrowheads="1"/>
              </p:cNvPicPr>
              <p:nvPr/>
            </p:nvPicPr>
            <p:blipFill>
              <a:blip r:embed="rId3"/>
              <a:srcRect/>
              <a:stretch>
                <a:fillRect/>
              </a:stretch>
            </p:blipFill>
            <p:spPr bwMode="auto">
              <a:xfrm rot="21257882">
                <a:off x="6318663" y="904485"/>
                <a:ext cx="1227711" cy="1509603"/>
              </a:xfrm>
              <a:prstGeom prst="rect">
                <a:avLst/>
              </a:prstGeom>
            </p:spPr>
            <p:style>
              <a:lnRef idx="0">
                <a:schemeClr val="accent4"/>
              </a:lnRef>
              <a:fillRef idx="3">
                <a:schemeClr val="accent4"/>
              </a:fillRef>
              <a:effectRef idx="3">
                <a:schemeClr val="accent4"/>
              </a:effectRef>
              <a:fontRef idx="minor">
                <a:schemeClr val="lt1"/>
              </a:fontRef>
            </p:style>
          </p:pic>
          <p:pic>
            <p:nvPicPr>
              <p:cNvPr id="5" name="Picture 2" descr="yuedu4"/>
              <p:cNvPicPr>
                <a:picLocks noChangeAspect="1" noChangeArrowheads="1"/>
              </p:cNvPicPr>
              <p:nvPr/>
            </p:nvPicPr>
            <p:blipFill>
              <a:blip r:embed="rId4"/>
              <a:srcRect/>
              <a:stretch>
                <a:fillRect/>
              </a:stretch>
            </p:blipFill>
            <p:spPr bwMode="auto">
              <a:xfrm rot="1027063">
                <a:off x="6776318" y="1523240"/>
                <a:ext cx="1581896" cy="1946965"/>
              </a:xfrm>
              <a:prstGeom prst="rect">
                <a:avLst/>
              </a:prstGeom>
            </p:spPr>
            <p:style>
              <a:lnRef idx="0">
                <a:schemeClr val="accent4"/>
              </a:lnRef>
              <a:fillRef idx="3">
                <a:schemeClr val="accent4"/>
              </a:fillRef>
              <a:effectRef idx="3">
                <a:schemeClr val="accent4"/>
              </a:effectRef>
              <a:fontRef idx="minor">
                <a:schemeClr val="lt1"/>
              </a:fontRef>
            </p:style>
          </p:pic>
          <p:pic>
            <p:nvPicPr>
              <p:cNvPr id="6" name="Picture 5" descr="yuedu1"/>
              <p:cNvPicPr>
                <a:picLocks noChangeAspect="1" noChangeArrowheads="1"/>
              </p:cNvPicPr>
              <p:nvPr/>
            </p:nvPicPr>
            <p:blipFill>
              <a:blip r:embed="rId5"/>
              <a:srcRect/>
              <a:stretch>
                <a:fillRect/>
              </a:stretch>
            </p:blipFill>
            <p:spPr bwMode="auto">
              <a:xfrm rot="670605">
                <a:off x="6828053" y="285728"/>
                <a:ext cx="1170006" cy="1693013"/>
              </a:xfrm>
              <a:prstGeom prst="rect">
                <a:avLst/>
              </a:prstGeom>
            </p:spPr>
            <p:style>
              <a:lnRef idx="0">
                <a:schemeClr val="accent4"/>
              </a:lnRef>
              <a:fillRef idx="3">
                <a:schemeClr val="accent4"/>
              </a:fillRef>
              <a:effectRef idx="3">
                <a:schemeClr val="accent4"/>
              </a:effectRef>
              <a:fontRef idx="minor">
                <a:schemeClr val="lt1"/>
              </a:fontRef>
            </p:style>
          </p:pic>
          <p:pic>
            <p:nvPicPr>
              <p:cNvPr id="8" name="Picture 7" descr="yuedu2"/>
              <p:cNvPicPr>
                <a:picLocks noChangeAspect="1" noChangeArrowheads="1"/>
              </p:cNvPicPr>
              <p:nvPr/>
            </p:nvPicPr>
            <p:blipFill>
              <a:blip r:embed="rId6" cstate="print"/>
              <a:srcRect/>
              <a:stretch>
                <a:fillRect/>
              </a:stretch>
            </p:blipFill>
            <p:spPr bwMode="auto">
              <a:xfrm rot="20397992">
                <a:off x="5884885" y="1845719"/>
                <a:ext cx="1120261" cy="1654719"/>
              </a:xfrm>
              <a:prstGeom prst="rect">
                <a:avLst/>
              </a:prstGeom>
            </p:spPr>
            <p:style>
              <a:lnRef idx="0">
                <a:schemeClr val="accent4"/>
              </a:lnRef>
              <a:fillRef idx="3">
                <a:schemeClr val="accent4"/>
              </a:fillRef>
              <a:effectRef idx="3">
                <a:schemeClr val="accent4"/>
              </a:effectRef>
              <a:fontRef idx="minor">
                <a:schemeClr val="lt1"/>
              </a:fontRef>
            </p:style>
          </p:pic>
        </p:grpSp>
      </p:grpSp>
      <p:sp>
        <p:nvSpPr>
          <p:cNvPr id="10" name="TextBox 9"/>
          <p:cNvSpPr txBox="1"/>
          <p:nvPr/>
        </p:nvSpPr>
        <p:spPr>
          <a:xfrm>
            <a:off x="428596" y="500042"/>
            <a:ext cx="4714908" cy="107721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kumimoji="1" lang="zh-CN" altLang="en-US" sz="3200" dirty="0" smtClean="0">
                <a:solidFill>
                  <a:srgbClr val="C00000"/>
                </a:solidFill>
                <a:effectLst>
                  <a:outerShdw blurRad="38100" dist="38100" dir="2700000" algn="tl">
                    <a:srgbClr val="C0C0C0"/>
                  </a:outerShdw>
                </a:effectLst>
                <a:latin typeface="华文新魏" pitchFamily="2" charset="-122"/>
                <a:ea typeface="华文新魏" pitchFamily="2" charset="-122"/>
              </a:rPr>
              <a:t>高考作文专题辅导</a:t>
            </a:r>
            <a:r>
              <a:rPr kumimoji="1" lang="en-US" altLang="zh-CN" sz="3200" dirty="0" smtClean="0">
                <a:solidFill>
                  <a:srgbClr val="C00000"/>
                </a:solidFill>
                <a:effectLst>
                  <a:outerShdw blurRad="38100" dist="38100" dir="2700000" algn="tl">
                    <a:srgbClr val="C0C0C0"/>
                  </a:outerShdw>
                </a:effectLst>
                <a:latin typeface="华文新魏" pitchFamily="2" charset="-122"/>
                <a:ea typeface="华文新魏" pitchFamily="2" charset="-122"/>
              </a:rPr>
              <a:t/>
            </a:r>
            <a:br>
              <a:rPr kumimoji="1" lang="en-US" altLang="zh-CN" sz="3200" dirty="0" smtClean="0">
                <a:solidFill>
                  <a:srgbClr val="C00000"/>
                </a:solidFill>
                <a:effectLst>
                  <a:outerShdw blurRad="38100" dist="38100" dir="2700000" algn="tl">
                    <a:srgbClr val="C0C0C0"/>
                  </a:outerShdw>
                </a:effectLst>
                <a:latin typeface="华文新魏" pitchFamily="2" charset="-122"/>
                <a:ea typeface="华文新魏" pitchFamily="2" charset="-122"/>
              </a:rPr>
            </a:br>
            <a:r>
              <a:rPr kumimoji="1" lang="en-US" altLang="zh-CN" sz="3200" dirty="0" smtClean="0">
                <a:solidFill>
                  <a:srgbClr val="C00000"/>
                </a:solidFill>
                <a:effectLst>
                  <a:outerShdw blurRad="38100" dist="38100" dir="2700000" algn="tl">
                    <a:srgbClr val="C0C0C0"/>
                  </a:outerShdw>
                </a:effectLst>
                <a:latin typeface="华文新魏" pitchFamily="2" charset="-122"/>
                <a:ea typeface="华文新魏" pitchFamily="2" charset="-122"/>
              </a:rPr>
              <a:t>         ——</a:t>
            </a:r>
            <a:r>
              <a:rPr kumimoji="1" lang="zh-CN" altLang="en-US" sz="3200" dirty="0" smtClean="0">
                <a:solidFill>
                  <a:srgbClr val="C00000"/>
                </a:solidFill>
                <a:effectLst>
                  <a:outerShdw blurRad="38100" dist="38100" dir="2700000" algn="tl">
                    <a:srgbClr val="C0C0C0"/>
                  </a:outerShdw>
                </a:effectLst>
                <a:latin typeface="华文新魏" pitchFamily="2" charset="-122"/>
                <a:ea typeface="华文新魏" pitchFamily="2" charset="-122"/>
              </a:rPr>
              <a:t>论点分解</a:t>
            </a:r>
            <a:endParaRPr lang="zh-CN" altLang="en-US" sz="3200" dirty="0">
              <a:solidFill>
                <a:srgbClr val="C00000"/>
              </a:solidFill>
              <a:latin typeface="华文新魏" pitchFamily="2" charset="-122"/>
              <a:ea typeface="华文新魏" pitchFamily="2" charset="-122"/>
            </a:endParaRPr>
          </a:p>
        </p:txBody>
      </p:sp>
      <p:pic>
        <p:nvPicPr>
          <p:cNvPr id="13" name="Picture 4" descr="abc2"/>
          <p:cNvPicPr>
            <a:picLocks noChangeAspect="1" noChangeArrowheads="1" noCrop="1"/>
          </p:cNvPicPr>
          <p:nvPr/>
        </p:nvPicPr>
        <p:blipFill>
          <a:blip r:embed="rId7"/>
          <a:srcRect/>
          <a:stretch>
            <a:fillRect/>
          </a:stretch>
        </p:blipFill>
        <p:spPr bwMode="auto">
          <a:xfrm>
            <a:off x="0" y="5849938"/>
            <a:ext cx="9144000" cy="1008062"/>
          </a:xfrm>
          <a:prstGeom prst="rect">
            <a:avLst/>
          </a:prstGeom>
          <a:noFill/>
        </p:spPr>
      </p:pic>
      <p:sp>
        <p:nvSpPr>
          <p:cNvPr id="12" name="TextBox 11"/>
          <p:cNvSpPr txBox="1"/>
          <p:nvPr/>
        </p:nvSpPr>
        <p:spPr>
          <a:xfrm rot="561428">
            <a:off x="7608177" y="608604"/>
            <a:ext cx="1046440" cy="1530231"/>
          </a:xfrm>
          <a:prstGeom prst="rect">
            <a:avLst/>
          </a:prstGeom>
          <a:ln/>
        </p:spPr>
        <p:style>
          <a:lnRef idx="0">
            <a:schemeClr val="accent4"/>
          </a:lnRef>
          <a:fillRef idx="3">
            <a:schemeClr val="accent4"/>
          </a:fillRef>
          <a:effectRef idx="3">
            <a:schemeClr val="accent4"/>
          </a:effectRef>
          <a:fontRef idx="minor">
            <a:schemeClr val="lt1"/>
          </a:fontRef>
        </p:style>
        <p:txBody>
          <a:bodyPr vert="eaVert" wrap="square" rtlCol="0">
            <a:spAutoFit/>
          </a:bodyPr>
          <a:lstStyle/>
          <a:p>
            <a:r>
              <a:rPr lang="zh-CN" altLang="en-US" sz="2800" b="1" dirty="0" smtClean="0">
                <a:solidFill>
                  <a:srgbClr val="C00000"/>
                </a:solidFill>
                <a:latin typeface="方正古隶简体" pitchFamily="65" charset="-122"/>
                <a:ea typeface="方正古隶简体" pitchFamily="65" charset="-122"/>
              </a:rPr>
              <a:t>涟源一中       谭         军</a:t>
            </a:r>
            <a:endParaRPr lang="zh-CN" altLang="en-US" sz="2800" b="1" dirty="0">
              <a:solidFill>
                <a:srgbClr val="C00000"/>
              </a:solidFill>
              <a:latin typeface="方正古隶简体" pitchFamily="65" charset="-122"/>
              <a:ea typeface="方正古隶简体" pitchFamily="65" charset="-122"/>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31100430520060406165748"/>
          <p:cNvPicPr>
            <a:picLocks noChangeAspect="1" noChangeArrowheads="1"/>
          </p:cNvPicPr>
          <p:nvPr/>
        </p:nvPicPr>
        <p:blipFill>
          <a:blip r:embed="rId2"/>
          <a:srcRect l="21036" t="35074" r="1779" b="5298"/>
          <a:stretch>
            <a:fillRect/>
          </a:stretch>
        </p:blipFill>
        <p:spPr bwMode="auto">
          <a:xfrm>
            <a:off x="6143636" y="4143380"/>
            <a:ext cx="3000396" cy="2405058"/>
          </a:xfrm>
          <a:prstGeom prst="rect">
            <a:avLst/>
          </a:prstGeom>
          <a:noFill/>
        </p:spPr>
      </p:pic>
      <p:sp>
        <p:nvSpPr>
          <p:cNvPr id="2" name="标题 1"/>
          <p:cNvSpPr>
            <a:spLocks noGrp="1"/>
          </p:cNvSpPr>
          <p:nvPr>
            <p:ph type="title"/>
          </p:nvPr>
        </p:nvSpPr>
        <p:spPr/>
        <p:txBody>
          <a:bodyPr>
            <a:normAutofit/>
          </a:bodyPr>
          <a:lstStyle/>
          <a:p>
            <a:pPr algn="ctr"/>
            <a:r>
              <a:rPr lang="zh-CN" altLang="en-US" dirty="0" smtClean="0">
                <a:latin typeface="方正粗活意简体" pitchFamily="65" charset="-122"/>
                <a:ea typeface="方正粗活意简体" pitchFamily="65" charset="-122"/>
              </a:rPr>
              <a:t>谈 意 气</a:t>
            </a:r>
            <a:endParaRPr lang="zh-CN" altLang="en-US" dirty="0">
              <a:latin typeface="方正粗活意简体" pitchFamily="65" charset="-122"/>
              <a:ea typeface="方正粗活意简体" pitchFamily="65" charset="-122"/>
            </a:endParaRPr>
          </a:p>
        </p:txBody>
      </p:sp>
      <p:sp>
        <p:nvSpPr>
          <p:cNvPr id="3" name="内容占位符 2"/>
          <p:cNvSpPr>
            <a:spLocks noGrp="1"/>
          </p:cNvSpPr>
          <p:nvPr>
            <p:ph sz="quarter" idx="1"/>
          </p:nvPr>
        </p:nvSpPr>
        <p:spPr>
          <a:xfrm>
            <a:off x="285720" y="1214422"/>
            <a:ext cx="8429684" cy="4937760"/>
          </a:xfrm>
        </p:spPr>
        <p:txBody>
          <a:bodyPr>
            <a:normAutofit/>
          </a:bodyPr>
          <a:lstStyle/>
          <a:p>
            <a:r>
              <a:rPr lang="zh-CN" altLang="en-US" dirty="0" smtClean="0"/>
              <a:t>    </a:t>
            </a:r>
            <a:r>
              <a:rPr lang="zh-CN" altLang="en-US" dirty="0" smtClean="0">
                <a:latin typeface="方正启体简体" pitchFamily="65" charset="-122"/>
                <a:ea typeface="方正启体简体" pitchFamily="65" charset="-122"/>
              </a:rPr>
              <a:t>如果说雏鹰腾飞苍穹要经历风雨的洗礼，那么搏击长空的意气，就是它那犀利的双眼；如果说骏马奔驰于旷野要经历千万里奔跑的锤炼，那么以奔腾万里为夙愿的意气，就是助其翻越千山万水的铁蹄；人，欲傲立于世，成为一代豪杰，立一世伟业，那么</a:t>
            </a:r>
            <a:r>
              <a:rPr lang="zh-CN" altLang="en-US" dirty="0" smtClean="0">
                <a:solidFill>
                  <a:srgbClr val="C00000"/>
                </a:solidFill>
                <a:latin typeface="方正启体简体" pitchFamily="65" charset="-122"/>
                <a:ea typeface="方正启体简体" pitchFamily="65" charset="-122"/>
              </a:rPr>
              <a:t>舍我其谁、勇战八方的意气，就是其成功的基石</a:t>
            </a:r>
            <a:r>
              <a:rPr lang="zh-CN" altLang="en-US" dirty="0" smtClean="0">
                <a:latin typeface="方正启体简体" pitchFamily="65" charset="-122"/>
                <a:ea typeface="方正启体简体" pitchFamily="65" charset="-122"/>
              </a:rPr>
              <a:t>。</a:t>
            </a:r>
            <a:r>
              <a:rPr lang="en-US" dirty="0" smtClean="0">
                <a:latin typeface="方正启体简体" pitchFamily="65" charset="-122"/>
                <a:ea typeface="方正启体简体" pitchFamily="65" charset="-122"/>
              </a:rPr>
              <a:t></a:t>
            </a:r>
            <a:endParaRPr lang="zh-CN" altLang="en-US" dirty="0" smtClean="0">
              <a:latin typeface="方正启体简体" pitchFamily="65" charset="-122"/>
              <a:ea typeface="方正启体简体" pitchFamily="65" charset="-122"/>
            </a:endParaRPr>
          </a:p>
        </p:txBody>
      </p:sp>
      <p:sp>
        <p:nvSpPr>
          <p:cNvPr id="4" name="TextBox 3"/>
          <p:cNvSpPr txBox="1"/>
          <p:nvPr/>
        </p:nvSpPr>
        <p:spPr>
          <a:xfrm>
            <a:off x="514621" y="214290"/>
            <a:ext cx="3057247" cy="523220"/>
          </a:xfrm>
          <a:prstGeom prst="rect">
            <a:avLst/>
          </a:prstGeom>
        </p:spPr>
        <p:style>
          <a:lnRef idx="1">
            <a:schemeClr val="accent4"/>
          </a:lnRef>
          <a:fillRef idx="3">
            <a:schemeClr val="accent4"/>
          </a:fillRef>
          <a:effectRef idx="2">
            <a:schemeClr val="accent4"/>
          </a:effectRef>
          <a:fontRef idx="minor">
            <a:schemeClr val="lt1"/>
          </a:fontRef>
        </p:style>
        <p:txBody>
          <a:bodyPr wrap="none" rtlCol="0">
            <a:spAutoFit/>
          </a:bodyPr>
          <a:lstStyle/>
          <a:p>
            <a:r>
              <a:rPr lang="zh-CN" altLang="en-US" sz="2800" dirty="0" smtClean="0">
                <a:solidFill>
                  <a:srgbClr val="C00000"/>
                </a:solidFill>
                <a:latin typeface="+mn-ea"/>
              </a:rPr>
              <a:t>高考优秀作文欣赏</a:t>
            </a:r>
            <a:endParaRPr lang="zh-CN" altLang="en-US" sz="2800" dirty="0">
              <a:solidFill>
                <a:srgbClr val="C00000"/>
              </a:solidFill>
              <a:latin typeface="+mn-ea"/>
            </a:endParaRPr>
          </a:p>
        </p:txBody>
      </p:sp>
      <p:pic>
        <p:nvPicPr>
          <p:cNvPr id="7" name="Picture 4" descr="abc2"/>
          <p:cNvPicPr>
            <a:picLocks noChangeAspect="1" noChangeArrowheads="1" noCrop="1"/>
          </p:cNvPicPr>
          <p:nvPr/>
        </p:nvPicPr>
        <p:blipFill>
          <a:blip r:embed="rId3"/>
          <a:srcRect/>
          <a:stretch>
            <a:fillRect/>
          </a:stretch>
        </p:blipFill>
        <p:spPr bwMode="auto">
          <a:xfrm>
            <a:off x="0" y="5849938"/>
            <a:ext cx="9144000" cy="1008062"/>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bc2"/>
          <p:cNvPicPr>
            <a:picLocks noChangeAspect="1" noChangeArrowheads="1" noCrop="1"/>
          </p:cNvPicPr>
          <p:nvPr/>
        </p:nvPicPr>
        <p:blipFill>
          <a:blip r:embed="rId2"/>
          <a:srcRect/>
          <a:stretch>
            <a:fillRect/>
          </a:stretch>
        </p:blipFill>
        <p:spPr bwMode="auto">
          <a:xfrm>
            <a:off x="0" y="5992838"/>
            <a:ext cx="9144000" cy="865162"/>
          </a:xfrm>
          <a:prstGeom prst="rect">
            <a:avLst/>
          </a:prstGeom>
          <a:noFill/>
        </p:spPr>
      </p:pic>
      <p:sp>
        <p:nvSpPr>
          <p:cNvPr id="3" name="内容占位符 2"/>
          <p:cNvSpPr>
            <a:spLocks noGrp="1"/>
          </p:cNvSpPr>
          <p:nvPr>
            <p:ph sz="quarter" idx="1"/>
          </p:nvPr>
        </p:nvSpPr>
        <p:spPr>
          <a:xfrm>
            <a:off x="-214346" y="0"/>
            <a:ext cx="9358346" cy="6858000"/>
          </a:xfrm>
        </p:spPr>
        <p:txBody>
          <a:bodyPr>
            <a:normAutofit fontScale="92500" lnSpcReduction="20000"/>
          </a:bodyPr>
          <a:lstStyle/>
          <a:p>
            <a:r>
              <a:rPr lang="zh-CN" altLang="en-US" dirty="0" smtClean="0">
                <a:latin typeface="方正启体简体" pitchFamily="65" charset="-122"/>
                <a:ea typeface="方正启体简体" pitchFamily="65" charset="-122"/>
              </a:rPr>
              <a:t>       </a:t>
            </a:r>
            <a:r>
              <a:rPr lang="zh-CN" altLang="en-US" dirty="0" smtClean="0">
                <a:solidFill>
                  <a:srgbClr val="C00000"/>
                </a:solidFill>
                <a:latin typeface="方正启体简体" pitchFamily="65" charset="-122"/>
                <a:ea typeface="方正启体简体" pitchFamily="65" charset="-122"/>
              </a:rPr>
              <a:t>舍我其谁的意气，使人奋起</a:t>
            </a:r>
            <a:r>
              <a:rPr lang="zh-CN" altLang="en-US" dirty="0" smtClean="0">
                <a:latin typeface="方正启体简体" pitchFamily="65" charset="-122"/>
                <a:ea typeface="方正启体简体" pitchFamily="65" charset="-122"/>
              </a:rPr>
              <a:t>。</a:t>
            </a:r>
            <a:r>
              <a:rPr lang="en-US" dirty="0" smtClean="0">
                <a:latin typeface="方正启体简体" pitchFamily="65" charset="-122"/>
                <a:ea typeface="方正启体简体" pitchFamily="65" charset="-122"/>
              </a:rPr>
              <a:t></a:t>
            </a:r>
            <a:endParaRPr lang="zh-CN" altLang="en-US" dirty="0" smtClean="0">
              <a:latin typeface="方正启体简体" pitchFamily="65" charset="-122"/>
              <a:ea typeface="方正启体简体" pitchFamily="65" charset="-122"/>
            </a:endParaRPr>
          </a:p>
          <a:p>
            <a:r>
              <a:rPr lang="zh-CN" altLang="en-US" dirty="0" smtClean="0">
                <a:latin typeface="方正启体简体" pitchFamily="65" charset="-122"/>
                <a:ea typeface="方正启体简体" pitchFamily="65" charset="-122"/>
              </a:rPr>
              <a:t>       看惯了凡人的庸庸碌碌，听厌了庸人的自怨自艾，一句</a:t>
            </a:r>
            <a:r>
              <a:rPr lang="en-US" dirty="0" smtClean="0">
                <a:latin typeface="方正启体简体" pitchFamily="65" charset="-122"/>
                <a:ea typeface="方正启体简体" pitchFamily="65" charset="-122"/>
              </a:rPr>
              <a:t>“</a:t>
            </a:r>
            <a:r>
              <a:rPr lang="zh-CN" altLang="en-US" dirty="0" smtClean="0">
                <a:latin typeface="方正启体简体" pitchFamily="65" charset="-122"/>
                <a:ea typeface="方正启体简体" pitchFamily="65" charset="-122"/>
              </a:rPr>
              <a:t>男儿何不带吴钩，收取关山五十州</a:t>
            </a:r>
            <a:r>
              <a:rPr lang="en-US" dirty="0" smtClean="0">
                <a:latin typeface="方正启体简体" pitchFamily="65" charset="-122"/>
                <a:ea typeface="方正启体简体" pitchFamily="65" charset="-122"/>
              </a:rPr>
              <a:t>”</a:t>
            </a:r>
            <a:r>
              <a:rPr lang="zh-CN" altLang="en-US" dirty="0" smtClean="0">
                <a:latin typeface="方正启体简体" pitchFamily="65" charset="-122"/>
                <a:ea typeface="方正启体简体" pitchFamily="65" charset="-122"/>
              </a:rPr>
              <a:t>使我们心中重燃建功立业的激情；听厌了对命运的感伤，想破了身世的无济，那</a:t>
            </a:r>
            <a:r>
              <a:rPr lang="en-US" dirty="0" smtClean="0">
                <a:latin typeface="方正启体简体" pitchFamily="65" charset="-122"/>
                <a:ea typeface="方正启体简体" pitchFamily="65" charset="-122"/>
              </a:rPr>
              <a:t>“</a:t>
            </a:r>
            <a:r>
              <a:rPr lang="zh-CN" altLang="en-US" dirty="0" smtClean="0">
                <a:latin typeface="方正启体简体" pitchFamily="65" charset="-122"/>
                <a:ea typeface="方正启体简体" pitchFamily="65" charset="-122"/>
              </a:rPr>
              <a:t>王侯将相宁有种乎</a:t>
            </a:r>
            <a:r>
              <a:rPr lang="en-US" dirty="0" smtClean="0">
                <a:latin typeface="方正启体简体" pitchFamily="65" charset="-122"/>
                <a:ea typeface="方正启体简体" pitchFamily="65" charset="-122"/>
              </a:rPr>
              <a:t>”</a:t>
            </a:r>
            <a:r>
              <a:rPr lang="zh-CN" altLang="en-US" dirty="0" smtClean="0">
                <a:latin typeface="方正启体简体" pitchFamily="65" charset="-122"/>
                <a:ea typeface="方正启体简体" pitchFamily="65" charset="-122"/>
              </a:rPr>
              <a:t>的振臂一呼，使我们重生改变命运的豪气。舍我其谁，使我们重新审视自己，重新找到自己身上的闪光点，重新树立起一个全新的自我形象。舍我其谁的意气，使我们充分认识到自身的价值与能力，使我们为了身上所担负的重任而勇猛作战。</a:t>
            </a:r>
            <a:r>
              <a:rPr lang="en-US" dirty="0" smtClean="0">
                <a:solidFill>
                  <a:srgbClr val="0070C0"/>
                </a:solidFill>
                <a:latin typeface="方正启体简体" pitchFamily="65" charset="-122"/>
                <a:ea typeface="方正启体简体" pitchFamily="65" charset="-122"/>
              </a:rPr>
              <a:t>——</a:t>
            </a:r>
            <a:r>
              <a:rPr lang="zh-CN" altLang="en-US" dirty="0" smtClean="0">
                <a:solidFill>
                  <a:srgbClr val="0070C0"/>
                </a:solidFill>
                <a:latin typeface="方正启体简体" pitchFamily="65" charset="-122"/>
                <a:ea typeface="方正启体简体" pitchFamily="65" charset="-122"/>
              </a:rPr>
              <a:t>舍我其谁的意气，是人们腾飞的起点。</a:t>
            </a:r>
          </a:p>
          <a:p>
            <a:r>
              <a:rPr lang="zh-CN" altLang="en-US" dirty="0" smtClean="0">
                <a:latin typeface="方正启体简体" pitchFamily="65" charset="-122"/>
                <a:ea typeface="方正启体简体" pitchFamily="65" charset="-122"/>
              </a:rPr>
              <a:t>        </a:t>
            </a:r>
            <a:r>
              <a:rPr lang="zh-CN" altLang="en-US" dirty="0" smtClean="0">
                <a:solidFill>
                  <a:srgbClr val="C00000"/>
                </a:solidFill>
                <a:latin typeface="方正启体简体" pitchFamily="65" charset="-122"/>
                <a:ea typeface="方正启体简体" pitchFamily="65" charset="-122"/>
              </a:rPr>
              <a:t>献身理想的意气，使人勇敢。</a:t>
            </a:r>
            <a:r>
              <a:rPr lang="en-US" dirty="0" smtClean="0">
                <a:latin typeface="方正启体简体" pitchFamily="65" charset="-122"/>
                <a:ea typeface="方正启体简体" pitchFamily="65" charset="-122"/>
              </a:rPr>
              <a:t></a:t>
            </a:r>
            <a:endParaRPr lang="zh-CN" altLang="en-US" dirty="0" smtClean="0">
              <a:latin typeface="方正启体简体" pitchFamily="65" charset="-122"/>
              <a:ea typeface="方正启体简体" pitchFamily="65" charset="-122"/>
            </a:endParaRPr>
          </a:p>
          <a:p>
            <a:r>
              <a:rPr lang="zh-CN" altLang="en-US" dirty="0" smtClean="0">
                <a:latin typeface="方正启体简体" pitchFamily="65" charset="-122"/>
                <a:ea typeface="方正启体简体" pitchFamily="65" charset="-122"/>
              </a:rPr>
              <a:t>        凡欲成大事者，皆需受尽千磨万砺。也许上天就是喜欢捉弄矢志于成功的人们，他总是要为孜孜于辉煌的人们设置障碍。那障碍，可能是罗马宗教裁判所前的熊熊烈火，可能是哥伦布远航新大陆中的连天风雷，可能是红军长征中的雪山草地</a:t>
            </a:r>
            <a:r>
              <a:rPr lang="en-US" dirty="0" smtClean="0">
                <a:latin typeface="方正启体简体" pitchFamily="65" charset="-122"/>
                <a:ea typeface="方正启体简体" pitchFamily="65" charset="-122"/>
              </a:rPr>
              <a:t>……</a:t>
            </a:r>
            <a:r>
              <a:rPr lang="zh-CN" altLang="en-US" dirty="0" smtClean="0">
                <a:latin typeface="方正启体简体" pitchFamily="65" charset="-122"/>
                <a:ea typeface="方正启体简体" pitchFamily="65" charset="-122"/>
              </a:rPr>
              <a:t>然而，幸运的人们呵，他们还有理想，在献身理想的意气的指引下，他们如布鲁诺一般投身火海，因捍卫真理而与烈火永生；他们在献身理想的意气指引下，如哥伦布一般义无反顾地踏上征途，为探寻未知世界而披肝沥胆；在献身理想的意气的指引下，他们如红军战士一般豪气顿生，征服千山万水，为拯救民族而抗争。</a:t>
            </a:r>
            <a:r>
              <a:rPr lang="en-US" dirty="0" smtClean="0">
                <a:solidFill>
                  <a:srgbClr val="0070C0"/>
                </a:solidFill>
                <a:latin typeface="方正启体简体" pitchFamily="65" charset="-122"/>
                <a:ea typeface="方正启体简体" pitchFamily="65" charset="-122"/>
              </a:rPr>
              <a:t>——</a:t>
            </a:r>
            <a:r>
              <a:rPr lang="zh-CN" altLang="en-US" dirty="0" smtClean="0">
                <a:solidFill>
                  <a:srgbClr val="0070C0"/>
                </a:solidFill>
                <a:latin typeface="方正启体简体" pitchFamily="65" charset="-122"/>
                <a:ea typeface="方正启体简体" pitchFamily="65" charset="-122"/>
              </a:rPr>
              <a:t>献身理想的意气，是成功的精神动力。</a:t>
            </a:r>
            <a:r>
              <a:rPr lang="en-US" dirty="0" smtClean="0">
                <a:solidFill>
                  <a:srgbClr val="0070C0"/>
                </a:solidFill>
                <a:latin typeface="方正启体简体" pitchFamily="65" charset="-122"/>
                <a:ea typeface="方正启体简体" pitchFamily="65" charset="-122"/>
              </a:rPr>
              <a:t></a:t>
            </a:r>
            <a:endParaRPr lang="zh-CN" altLang="en-US" dirty="0" smtClean="0">
              <a:solidFill>
                <a:srgbClr val="0070C0"/>
              </a:solidFill>
              <a:latin typeface="方正启体简体" pitchFamily="65" charset="-122"/>
              <a:ea typeface="方正启体简体" pitchFamily="65" charset="-122"/>
            </a:endParaRPr>
          </a:p>
          <a:p>
            <a:r>
              <a:rPr lang="zh-CN" altLang="en-US" dirty="0" smtClean="0">
                <a:latin typeface="方正启体简体" pitchFamily="65" charset="-122"/>
                <a:ea typeface="方正启体简体" pitchFamily="65" charset="-122"/>
              </a:rPr>
              <a:t>       </a:t>
            </a:r>
            <a:endParaRPr lang="zh-CN" altLang="en-US" dirty="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357166"/>
            <a:ext cx="8229600" cy="5429288"/>
          </a:xfrm>
        </p:spPr>
        <p:txBody>
          <a:bodyPr>
            <a:normAutofit lnSpcReduction="10000"/>
          </a:bodyPr>
          <a:lstStyle/>
          <a:p>
            <a:r>
              <a:rPr lang="en-US" dirty="0" smtClean="0"/>
              <a:t> </a:t>
            </a:r>
            <a:r>
              <a:rPr lang="zh-CN" altLang="en-US" dirty="0" smtClean="0">
                <a:solidFill>
                  <a:srgbClr val="C00000"/>
                </a:solidFill>
                <a:latin typeface="方正启体简体" pitchFamily="65" charset="-122"/>
                <a:ea typeface="方正启体简体" pitchFamily="65" charset="-122"/>
              </a:rPr>
              <a:t>勇于探索的意气，是人们发挥潜能的金钥匙。</a:t>
            </a:r>
            <a:r>
              <a:rPr lang="en-US" dirty="0" smtClean="0">
                <a:latin typeface="方正启体简体" pitchFamily="65" charset="-122"/>
                <a:ea typeface="方正启体简体" pitchFamily="65" charset="-122"/>
              </a:rPr>
              <a:t></a:t>
            </a:r>
            <a:endParaRPr lang="zh-CN" altLang="en-US" dirty="0" smtClean="0">
              <a:latin typeface="方正启体简体" pitchFamily="65" charset="-122"/>
              <a:ea typeface="方正启体简体" pitchFamily="65" charset="-122"/>
            </a:endParaRPr>
          </a:p>
          <a:p>
            <a:r>
              <a:rPr lang="zh-CN" altLang="en-US" dirty="0" smtClean="0">
                <a:latin typeface="方正启体简体" pitchFamily="65" charset="-122"/>
                <a:ea typeface="方正启体简体" pitchFamily="65" charset="-122"/>
              </a:rPr>
              <a:t>        科学，充满了未知的美。好奇的人类站在自然与社会圣殿的门口，不时地窥探其中的奥妙，而只有勇于探索的人，勇敢地踏入了上帝设置的禁区，徜徉于科学的无尽美妙之中。于是我们看到杨振宁、李政道勇于质疑前人，看到吴健雄勤于实验破解谜云，看到一代大师王淦昌在极其恶劣的科研条件下为物理学发展献计献策。</a:t>
            </a:r>
            <a:r>
              <a:rPr lang="en-US" dirty="0" smtClean="0">
                <a:solidFill>
                  <a:srgbClr val="0070C0"/>
                </a:solidFill>
                <a:latin typeface="方正启体简体" pitchFamily="65" charset="-122"/>
                <a:ea typeface="方正启体简体" pitchFamily="65" charset="-122"/>
              </a:rPr>
              <a:t>——</a:t>
            </a:r>
            <a:r>
              <a:rPr lang="zh-CN" altLang="en-US" dirty="0" smtClean="0">
                <a:solidFill>
                  <a:srgbClr val="0070C0"/>
                </a:solidFill>
                <a:latin typeface="方正启体简体" pitchFamily="65" charset="-122"/>
                <a:ea typeface="方正启体简体" pitchFamily="65" charset="-122"/>
              </a:rPr>
              <a:t>勇于探索的意气，是成功之根本。</a:t>
            </a:r>
          </a:p>
          <a:p>
            <a:r>
              <a:rPr lang="en-US" altLang="zh-CN" dirty="0" smtClean="0"/>
              <a:t>    ……</a:t>
            </a:r>
            <a:r>
              <a:rPr lang="en-US" dirty="0" smtClean="0"/>
              <a:t></a:t>
            </a:r>
            <a:endParaRPr lang="zh-CN" altLang="en-US" dirty="0" smtClean="0"/>
          </a:p>
          <a:p>
            <a:r>
              <a:rPr lang="zh-CN" altLang="en-US" dirty="0" smtClean="0"/>
              <a:t>    </a:t>
            </a:r>
            <a:r>
              <a:rPr lang="zh-CN" altLang="en-US" dirty="0" smtClean="0">
                <a:latin typeface="方正启体简体" pitchFamily="65" charset="-122"/>
                <a:ea typeface="方正启体简体" pitchFamily="65" charset="-122"/>
              </a:rPr>
              <a:t>望尽人类千载悠悠的历史，凡成大事者，皆为意气风发、慷慨激越之人。让我们以舍我其谁的意气为帆，以献身理想的意气为指针，以勇于探索、勇于挑战的意气为桨，驾起人生的巨轮，向着成功的彼岸远航</a:t>
            </a:r>
            <a:r>
              <a:rPr lang="en-US" dirty="0" smtClean="0">
                <a:latin typeface="方正启体简体" pitchFamily="65" charset="-122"/>
                <a:ea typeface="方正启体简体" pitchFamily="65" charset="-122"/>
              </a:rPr>
              <a:t>!</a:t>
            </a:r>
            <a:endParaRPr lang="zh-CN" altLang="en-US" dirty="0" smtClean="0">
              <a:latin typeface="方正启体简体" pitchFamily="65" charset="-122"/>
              <a:ea typeface="方正启体简体" pitchFamily="65" charset="-122"/>
            </a:endParaRPr>
          </a:p>
          <a:p>
            <a:endParaRPr lang="zh-CN" altLang="en-US" dirty="0"/>
          </a:p>
        </p:txBody>
      </p:sp>
      <p:pic>
        <p:nvPicPr>
          <p:cNvPr id="18" name="Picture 4" descr="abc2"/>
          <p:cNvPicPr>
            <a:picLocks noChangeAspect="1" noChangeArrowheads="1" noCrop="1"/>
          </p:cNvPicPr>
          <p:nvPr/>
        </p:nvPicPr>
        <p:blipFill>
          <a:blip r:embed="rId2"/>
          <a:srcRect/>
          <a:stretch>
            <a:fillRect/>
          </a:stretch>
        </p:blipFill>
        <p:spPr bwMode="auto">
          <a:xfrm>
            <a:off x="0" y="5849938"/>
            <a:ext cx="9144000" cy="1008062"/>
          </a:xfrm>
          <a:prstGeom prst="rect">
            <a:avLst/>
          </a:prstGeom>
          <a:noFill/>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9" name="组合 28"/>
          <p:cNvGrpSpPr/>
          <p:nvPr/>
        </p:nvGrpSpPr>
        <p:grpSpPr>
          <a:xfrm>
            <a:off x="214282" y="142852"/>
            <a:ext cx="8703016" cy="2962412"/>
            <a:chOff x="83826" y="3026631"/>
            <a:chExt cx="8703016" cy="2962412"/>
          </a:xfrm>
        </p:grpSpPr>
        <p:sp>
          <p:nvSpPr>
            <p:cNvPr id="24" name="AutoShape 26"/>
            <p:cNvSpPr>
              <a:spLocks/>
            </p:cNvSpPr>
            <p:nvPr/>
          </p:nvSpPr>
          <p:spPr bwMode="auto">
            <a:xfrm>
              <a:off x="3366881" y="4143380"/>
              <a:ext cx="133549" cy="1593115"/>
            </a:xfrm>
            <a:prstGeom prst="leftBrace">
              <a:avLst>
                <a:gd name="adj1" fmla="val 49524"/>
                <a:gd name="adj2" fmla="val 50000"/>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8" name="组合 27"/>
            <p:cNvGrpSpPr/>
            <p:nvPr/>
          </p:nvGrpSpPr>
          <p:grpSpPr>
            <a:xfrm>
              <a:off x="83826" y="3026631"/>
              <a:ext cx="8703016" cy="2962412"/>
              <a:chOff x="-32" y="3000372"/>
              <a:chExt cx="8703016" cy="2962412"/>
            </a:xfrm>
          </p:grpSpPr>
          <p:sp>
            <p:nvSpPr>
              <p:cNvPr id="18" name="TextBox 17"/>
              <p:cNvSpPr txBox="1"/>
              <p:nvPr/>
            </p:nvSpPr>
            <p:spPr>
              <a:xfrm>
                <a:off x="-32" y="3539661"/>
                <a:ext cx="615553" cy="2246769"/>
              </a:xfrm>
              <a:prstGeom prst="rect">
                <a:avLst/>
              </a:prstGeom>
            </p:spPr>
            <p:style>
              <a:lnRef idx="0">
                <a:schemeClr val="accent4"/>
              </a:lnRef>
              <a:fillRef idx="3">
                <a:schemeClr val="accent4"/>
              </a:fillRef>
              <a:effectRef idx="3">
                <a:schemeClr val="accent4"/>
              </a:effectRef>
              <a:fontRef idx="minor">
                <a:schemeClr val="lt1"/>
              </a:fontRef>
            </p:style>
            <p:txBody>
              <a:bodyPr vert="eaVert" wrap="none" rtlCol="0">
                <a:spAutoFit/>
              </a:bodyPr>
              <a:lstStyle/>
              <a:p>
                <a:r>
                  <a:rPr lang="zh-CN" altLang="en-US" sz="2800" dirty="0" smtClean="0">
                    <a:solidFill>
                      <a:srgbClr val="C00000"/>
                    </a:solidFill>
                    <a:latin typeface="方正粗活意简体" pitchFamily="65" charset="-122"/>
                    <a:ea typeface="方正粗活意简体" pitchFamily="65" charset="-122"/>
                  </a:rPr>
                  <a:t>思路结构分析</a:t>
                </a:r>
                <a:endParaRPr lang="zh-CN" altLang="en-US" sz="2800" dirty="0">
                  <a:solidFill>
                    <a:srgbClr val="C00000"/>
                  </a:solidFill>
                  <a:latin typeface="方正粗活意简体" pitchFamily="65" charset="-122"/>
                  <a:ea typeface="方正粗活意简体" pitchFamily="65" charset="-122"/>
                </a:endParaRPr>
              </a:p>
            </p:txBody>
          </p:sp>
          <p:sp>
            <p:nvSpPr>
              <p:cNvPr id="19" name="Text Box 19"/>
              <p:cNvSpPr txBox="1">
                <a:spLocks noChangeArrowheads="1"/>
              </p:cNvSpPr>
              <p:nvPr/>
            </p:nvSpPr>
            <p:spPr bwMode="auto">
              <a:xfrm>
                <a:off x="785786" y="3357562"/>
                <a:ext cx="2458570" cy="462106"/>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rgbClr val="C00000"/>
                    </a:solidFill>
                    <a:effectLst/>
                    <a:latin typeface="+mn-ea"/>
                  </a:rPr>
                  <a:t>引论</a:t>
                </a:r>
                <a:r>
                  <a:rPr kumimoji="0" lang="zh-CN" altLang="en-US" sz="2400" b="0" i="0" u="none" strike="noStrike" cap="none" normalizeH="0" baseline="0" dirty="0" smtClean="0">
                    <a:ln>
                      <a:noFill/>
                    </a:ln>
                    <a:solidFill>
                      <a:srgbClr val="002060"/>
                    </a:solidFill>
                    <a:effectLst/>
                    <a:latin typeface="+mn-ea"/>
                  </a:rPr>
                  <a:t>（开篇点题）</a:t>
                </a:r>
                <a:endParaRPr kumimoji="0" lang="zh-CN" sz="2400" b="0" i="0" u="none" strike="noStrike" cap="none" normalizeH="0" baseline="0" dirty="0" smtClean="0">
                  <a:ln>
                    <a:noFill/>
                  </a:ln>
                  <a:solidFill>
                    <a:srgbClr val="002060"/>
                  </a:solidFill>
                  <a:effectLst/>
                  <a:latin typeface="+mn-ea"/>
                </a:endParaRPr>
              </a:p>
            </p:txBody>
          </p:sp>
          <p:sp>
            <p:nvSpPr>
              <p:cNvPr id="20" name="Text Box 23"/>
              <p:cNvSpPr txBox="1">
                <a:spLocks noChangeArrowheads="1"/>
              </p:cNvSpPr>
              <p:nvPr/>
            </p:nvSpPr>
            <p:spPr bwMode="auto">
              <a:xfrm>
                <a:off x="785786" y="4643446"/>
                <a:ext cx="2339012" cy="462106"/>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rgbClr val="C00000"/>
                    </a:solidFill>
                    <a:effectLst/>
                    <a:latin typeface="+mn-ea"/>
                  </a:rPr>
                  <a:t>本论</a:t>
                </a:r>
                <a:r>
                  <a:rPr kumimoji="0" lang="zh-CN" altLang="en-US" sz="2400" b="0" i="0" u="none" strike="noStrike" cap="none" normalizeH="0" baseline="0" dirty="0" smtClean="0">
                    <a:ln>
                      <a:noFill/>
                    </a:ln>
                    <a:solidFill>
                      <a:srgbClr val="002060"/>
                    </a:solidFill>
                    <a:effectLst/>
                    <a:latin typeface="+mn-ea"/>
                  </a:rPr>
                  <a:t>（证明论点</a:t>
                </a:r>
                <a:r>
                  <a:rPr kumimoji="0" lang="en-US" altLang="zh-CN" sz="2400" b="0" i="0" u="none" strike="noStrike" cap="none" normalizeH="0" baseline="0" dirty="0" smtClean="0">
                    <a:ln>
                      <a:noFill/>
                    </a:ln>
                    <a:solidFill>
                      <a:srgbClr val="002060"/>
                    </a:solidFill>
                    <a:effectLst/>
                    <a:latin typeface="+mn-ea"/>
                  </a:rPr>
                  <a:t>) </a:t>
                </a:r>
                <a:endParaRPr kumimoji="0" lang="zh-CN" altLang="zh-CN" sz="2400" b="0" i="0" u="none" strike="noStrike" cap="none" normalizeH="0" baseline="0" dirty="0" smtClean="0">
                  <a:ln>
                    <a:noFill/>
                  </a:ln>
                  <a:solidFill>
                    <a:srgbClr val="002060"/>
                  </a:solidFill>
                  <a:effectLst/>
                  <a:latin typeface="+mn-ea"/>
                </a:endParaRPr>
              </a:p>
            </p:txBody>
          </p:sp>
          <p:sp>
            <p:nvSpPr>
              <p:cNvPr id="21" name="Text Box 20"/>
              <p:cNvSpPr txBox="1">
                <a:spLocks noChangeArrowheads="1"/>
              </p:cNvSpPr>
              <p:nvPr/>
            </p:nvSpPr>
            <p:spPr bwMode="auto">
              <a:xfrm>
                <a:off x="785786" y="5500678"/>
                <a:ext cx="2458570" cy="462106"/>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rgbClr val="C00000"/>
                    </a:solidFill>
                    <a:effectLst/>
                    <a:latin typeface="+mn-ea"/>
                  </a:rPr>
                  <a:t>结论</a:t>
                </a:r>
                <a:r>
                  <a:rPr kumimoji="0" lang="zh-CN" altLang="en-US" sz="2400" b="0" i="0" u="none" strike="noStrike" cap="none" normalizeH="0" baseline="0" dirty="0" smtClean="0">
                    <a:ln>
                      <a:noFill/>
                    </a:ln>
                    <a:solidFill>
                      <a:srgbClr val="002060"/>
                    </a:solidFill>
                    <a:effectLst/>
                    <a:latin typeface="+mn-ea"/>
                  </a:rPr>
                  <a:t>（深化升华）</a:t>
                </a:r>
                <a:endParaRPr kumimoji="0" lang="zh-CN" sz="2400" b="0" i="0" u="none" strike="noStrike" cap="none" normalizeH="0" baseline="0" dirty="0" smtClean="0">
                  <a:ln>
                    <a:noFill/>
                  </a:ln>
                  <a:solidFill>
                    <a:srgbClr val="002060"/>
                  </a:solidFill>
                  <a:effectLst/>
                  <a:latin typeface="+mn-ea"/>
                </a:endParaRPr>
              </a:p>
            </p:txBody>
          </p:sp>
          <p:sp>
            <p:nvSpPr>
              <p:cNvPr id="23" name="TextBox 22"/>
              <p:cNvSpPr txBox="1"/>
              <p:nvPr/>
            </p:nvSpPr>
            <p:spPr>
              <a:xfrm>
                <a:off x="3500430" y="3000372"/>
                <a:ext cx="4500594" cy="83099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zh-CN" altLang="en-US" sz="2400" dirty="0" smtClean="0">
                    <a:solidFill>
                      <a:srgbClr val="C00000"/>
                    </a:solidFill>
                    <a:latin typeface="+mn-ea"/>
                  </a:rPr>
                  <a:t>中心论点</a:t>
                </a:r>
                <a:r>
                  <a:rPr lang="zh-CN" altLang="en-US" sz="2400" dirty="0" smtClean="0">
                    <a:latin typeface="+mn-ea"/>
                  </a:rPr>
                  <a:t>：舍我其谁、勇战八方的意气，就是其成功的基石</a:t>
                </a:r>
                <a:endParaRPr lang="zh-CN" altLang="en-US" sz="2400" dirty="0">
                  <a:latin typeface="+mn-ea"/>
                </a:endParaRPr>
              </a:p>
            </p:txBody>
          </p:sp>
          <p:sp>
            <p:nvSpPr>
              <p:cNvPr id="25" name="Text Box 22"/>
              <p:cNvSpPr txBox="1">
                <a:spLocks noChangeArrowheads="1"/>
              </p:cNvSpPr>
              <p:nvPr/>
            </p:nvSpPr>
            <p:spPr bwMode="auto">
              <a:xfrm>
                <a:off x="3500430" y="3929066"/>
                <a:ext cx="5202554" cy="46166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spAutoFit/>
              </a:bodyPr>
              <a:lstStyle/>
              <a:p>
                <a:pPr lvl="0" algn="just" fontAlgn="base">
                  <a:spcBef>
                    <a:spcPct val="0"/>
                  </a:spcBef>
                  <a:spcAft>
                    <a:spcPct val="0"/>
                  </a:spcAft>
                </a:pPr>
                <a:r>
                  <a:rPr kumimoji="0" lang="zh-CN" altLang="en-US" sz="2400" b="0" i="0" u="none" strike="noStrike" cap="none" normalizeH="0" baseline="0" dirty="0" smtClean="0">
                    <a:ln>
                      <a:noFill/>
                    </a:ln>
                    <a:solidFill>
                      <a:srgbClr val="C00000"/>
                    </a:solidFill>
                    <a:effectLst/>
                    <a:latin typeface="+mn-ea"/>
                  </a:rPr>
                  <a:t>分论点① </a:t>
                </a:r>
                <a:r>
                  <a:rPr lang="zh-CN" altLang="en-US" sz="2400" dirty="0" smtClean="0">
                    <a:solidFill>
                      <a:schemeClr val="tx1"/>
                    </a:solidFill>
                    <a:latin typeface="+mn-ea"/>
                  </a:rPr>
                  <a:t>舍我其谁的意气，使人奋起</a:t>
                </a:r>
                <a:endParaRPr kumimoji="0" lang="zh-CN" sz="2400" b="0" i="0" u="none" strike="noStrike" cap="none" normalizeH="0" baseline="0" dirty="0" smtClean="0">
                  <a:ln>
                    <a:noFill/>
                  </a:ln>
                  <a:solidFill>
                    <a:schemeClr val="tx1"/>
                  </a:solidFill>
                  <a:effectLst/>
                  <a:latin typeface="+mn-ea"/>
                </a:endParaRPr>
              </a:p>
            </p:txBody>
          </p:sp>
          <p:sp>
            <p:nvSpPr>
              <p:cNvPr id="26" name="Text Box 24"/>
              <p:cNvSpPr txBox="1">
                <a:spLocks noChangeArrowheads="1"/>
              </p:cNvSpPr>
              <p:nvPr/>
            </p:nvSpPr>
            <p:spPr bwMode="auto">
              <a:xfrm>
                <a:off x="3500430" y="4500546"/>
                <a:ext cx="5184433" cy="46166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anchor="t" anchorCtr="0" compatLnSpc="1">
                <a:prstTxWarp prst="textNoShape">
                  <a:avLst/>
                </a:prstTxWarp>
                <a:spAutoFit/>
              </a:bodyPr>
              <a:lstStyle/>
              <a:p>
                <a:pPr lvl="0" algn="just" fontAlgn="base">
                  <a:spcBef>
                    <a:spcPct val="0"/>
                  </a:spcBef>
                  <a:spcAft>
                    <a:spcPct val="0"/>
                  </a:spcAft>
                </a:pPr>
                <a:r>
                  <a:rPr kumimoji="0" lang="zh-CN" altLang="en-US" sz="2400" b="0" i="0" u="none" strike="noStrike" cap="none" normalizeH="0" baseline="0" dirty="0" smtClean="0">
                    <a:ln>
                      <a:noFill/>
                    </a:ln>
                    <a:solidFill>
                      <a:srgbClr val="C00000"/>
                    </a:solidFill>
                    <a:effectLst/>
                    <a:latin typeface="+mn-ea"/>
                  </a:rPr>
                  <a:t>分论点② </a:t>
                </a:r>
                <a:r>
                  <a:rPr lang="zh-CN" altLang="en-US" sz="2400" dirty="0" smtClean="0">
                    <a:solidFill>
                      <a:schemeClr val="tx1"/>
                    </a:solidFill>
                    <a:latin typeface="+mn-ea"/>
                  </a:rPr>
                  <a:t>献身理想的意气，使人勇敢</a:t>
                </a:r>
                <a:endParaRPr kumimoji="0" lang="zh-CN" sz="2400" b="0" i="0" u="none" strike="noStrike" cap="none" normalizeH="0" baseline="0" dirty="0" smtClean="0">
                  <a:ln>
                    <a:noFill/>
                  </a:ln>
                  <a:solidFill>
                    <a:schemeClr val="tx1"/>
                  </a:solidFill>
                  <a:effectLst/>
                  <a:latin typeface="+mn-ea"/>
                </a:endParaRPr>
              </a:p>
            </p:txBody>
          </p:sp>
          <p:sp>
            <p:nvSpPr>
              <p:cNvPr id="27" name="Text Box 25"/>
              <p:cNvSpPr txBox="1">
                <a:spLocks noChangeArrowheads="1"/>
              </p:cNvSpPr>
              <p:nvPr/>
            </p:nvSpPr>
            <p:spPr bwMode="auto">
              <a:xfrm>
                <a:off x="3500430" y="5072050"/>
                <a:ext cx="5184433" cy="83099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anchor="t" anchorCtr="0" compatLnSpc="1">
                <a:prstTxWarp prst="textNoShape">
                  <a:avLst/>
                </a:prstTxWarp>
                <a:spAutoFit/>
              </a:bodyPr>
              <a:lstStyle/>
              <a:p>
                <a:pPr lvl="0" algn="just" fontAlgn="base">
                  <a:spcBef>
                    <a:spcPct val="0"/>
                  </a:spcBef>
                  <a:spcAft>
                    <a:spcPct val="0"/>
                  </a:spcAft>
                </a:pPr>
                <a:r>
                  <a:rPr kumimoji="0" lang="zh-CN" altLang="en-US" sz="2400" b="0" i="0" u="none" strike="noStrike" cap="none" normalizeH="0" baseline="0" dirty="0" smtClean="0">
                    <a:ln>
                      <a:noFill/>
                    </a:ln>
                    <a:solidFill>
                      <a:srgbClr val="C00000"/>
                    </a:solidFill>
                    <a:effectLst/>
                    <a:latin typeface="华文新魏" pitchFamily="2" charset="-122"/>
                    <a:ea typeface="华文新魏" pitchFamily="2" charset="-122"/>
                  </a:rPr>
                  <a:t>分论点③ </a:t>
                </a:r>
                <a:r>
                  <a:rPr lang="zh-CN" altLang="en-US" sz="2400" dirty="0" smtClean="0">
                    <a:solidFill>
                      <a:schemeClr val="tx1"/>
                    </a:solidFill>
                    <a:latin typeface="+mn-ea"/>
                  </a:rPr>
                  <a:t>勇于探索的意气，是人们发</a:t>
                </a:r>
                <a:r>
                  <a:rPr lang="en-US" altLang="zh-CN" sz="2400" dirty="0" smtClean="0">
                    <a:solidFill>
                      <a:schemeClr val="tx1"/>
                    </a:solidFill>
                    <a:latin typeface="+mn-ea"/>
                  </a:rPr>
                  <a:t/>
                </a:r>
                <a:br>
                  <a:rPr lang="en-US" altLang="zh-CN" sz="2400" dirty="0" smtClean="0">
                    <a:solidFill>
                      <a:schemeClr val="tx1"/>
                    </a:solidFill>
                    <a:latin typeface="+mn-ea"/>
                  </a:rPr>
                </a:br>
                <a:r>
                  <a:rPr lang="en-US" altLang="zh-CN" sz="2400" dirty="0" smtClean="0">
                    <a:solidFill>
                      <a:schemeClr val="tx1"/>
                    </a:solidFill>
                    <a:latin typeface="+mn-ea"/>
                  </a:rPr>
                  <a:t>                  </a:t>
                </a:r>
                <a:r>
                  <a:rPr lang="zh-CN" altLang="en-US" sz="2400" dirty="0" smtClean="0">
                    <a:solidFill>
                      <a:schemeClr val="tx1"/>
                    </a:solidFill>
                    <a:latin typeface="+mn-ea"/>
                  </a:rPr>
                  <a:t>挥潜能的金钥匙</a:t>
                </a:r>
                <a:endParaRPr kumimoji="0" lang="zh-CN" sz="2400" b="0" i="0" u="none" strike="noStrike" cap="none" normalizeH="0" baseline="0" dirty="0" smtClean="0">
                  <a:ln>
                    <a:noFill/>
                  </a:ln>
                  <a:solidFill>
                    <a:schemeClr val="tx1"/>
                  </a:solidFill>
                  <a:effectLst/>
                  <a:latin typeface="+mn-ea"/>
                </a:endParaRPr>
              </a:p>
            </p:txBody>
          </p:sp>
        </p:grpSp>
      </p:grpSp>
      <p:grpSp>
        <p:nvGrpSpPr>
          <p:cNvPr id="51" name="组合 50"/>
          <p:cNvGrpSpPr/>
          <p:nvPr/>
        </p:nvGrpSpPr>
        <p:grpSpPr>
          <a:xfrm>
            <a:off x="205038" y="3174345"/>
            <a:ext cx="7523226" cy="1655558"/>
            <a:chOff x="285720" y="3214686"/>
            <a:chExt cx="7523226" cy="1655558"/>
          </a:xfrm>
        </p:grpSpPr>
        <p:sp>
          <p:nvSpPr>
            <p:cNvPr id="16" name="TextBox 15"/>
            <p:cNvSpPr txBox="1"/>
            <p:nvPr/>
          </p:nvSpPr>
          <p:spPr>
            <a:xfrm>
              <a:off x="285720" y="3811633"/>
              <a:ext cx="3877985" cy="461665"/>
            </a:xfrm>
            <a:prstGeom prst="rect">
              <a:avLst/>
            </a:prstGeom>
            <a:ln w="28575"/>
          </p:spPr>
          <p:style>
            <a:lnRef idx="2">
              <a:schemeClr val="dk1"/>
            </a:lnRef>
            <a:fillRef idx="1">
              <a:schemeClr val="lt1"/>
            </a:fillRef>
            <a:effectRef idx="0">
              <a:schemeClr val="dk1"/>
            </a:effectRef>
            <a:fontRef idx="minor">
              <a:schemeClr val="dk1"/>
            </a:fontRef>
          </p:style>
          <p:txBody>
            <a:bodyPr wrap="none" rtlCol="0">
              <a:spAutoFit/>
            </a:bodyPr>
            <a:lstStyle/>
            <a:p>
              <a:r>
                <a:rPr lang="zh-CN" altLang="en-US" sz="2400" dirty="0" smtClean="0">
                  <a:solidFill>
                    <a:srgbClr val="C00000"/>
                  </a:solidFill>
                </a:rPr>
                <a:t>舍我其谁、勇战八方的意气</a:t>
              </a:r>
              <a:endParaRPr lang="zh-CN" altLang="en-US" sz="2400" dirty="0">
                <a:solidFill>
                  <a:srgbClr val="C00000"/>
                </a:solidFill>
              </a:endParaRPr>
            </a:p>
          </p:txBody>
        </p:sp>
        <p:sp>
          <p:nvSpPr>
            <p:cNvPr id="17" name="TextBox 16"/>
            <p:cNvSpPr txBox="1"/>
            <p:nvPr/>
          </p:nvSpPr>
          <p:spPr>
            <a:xfrm>
              <a:off x="5469844" y="3214686"/>
              <a:ext cx="2339102" cy="461665"/>
            </a:xfrm>
            <a:prstGeom prst="rect">
              <a:avLst/>
            </a:prstGeom>
            <a:ln w="28575"/>
          </p:spPr>
          <p:style>
            <a:lnRef idx="2">
              <a:schemeClr val="dk1"/>
            </a:lnRef>
            <a:fillRef idx="1">
              <a:schemeClr val="lt1"/>
            </a:fillRef>
            <a:effectRef idx="0">
              <a:schemeClr val="dk1"/>
            </a:effectRef>
            <a:fontRef idx="minor">
              <a:schemeClr val="dk1"/>
            </a:fontRef>
          </p:style>
          <p:txBody>
            <a:bodyPr wrap="none" rtlCol="0">
              <a:spAutoFit/>
            </a:bodyPr>
            <a:lstStyle/>
            <a:p>
              <a:r>
                <a:rPr lang="zh-CN" altLang="en-US" sz="2400" dirty="0" smtClean="0">
                  <a:solidFill>
                    <a:srgbClr val="002060"/>
                  </a:solidFill>
                </a:rPr>
                <a:t>舍我其谁的意气</a:t>
              </a:r>
              <a:endParaRPr lang="zh-CN" altLang="en-US" sz="2400" dirty="0">
                <a:solidFill>
                  <a:srgbClr val="002060"/>
                </a:solidFill>
              </a:endParaRPr>
            </a:p>
          </p:txBody>
        </p:sp>
        <p:sp>
          <p:nvSpPr>
            <p:cNvPr id="22" name="TextBox 21"/>
            <p:cNvSpPr txBox="1"/>
            <p:nvPr/>
          </p:nvSpPr>
          <p:spPr>
            <a:xfrm>
              <a:off x="5469844" y="3811633"/>
              <a:ext cx="2339102" cy="461665"/>
            </a:xfrm>
            <a:prstGeom prst="rect">
              <a:avLst/>
            </a:prstGeom>
            <a:ln w="28575"/>
          </p:spPr>
          <p:style>
            <a:lnRef idx="2">
              <a:schemeClr val="dk1"/>
            </a:lnRef>
            <a:fillRef idx="1">
              <a:schemeClr val="lt1"/>
            </a:fillRef>
            <a:effectRef idx="0">
              <a:schemeClr val="dk1"/>
            </a:effectRef>
            <a:fontRef idx="minor">
              <a:schemeClr val="dk1"/>
            </a:fontRef>
          </p:style>
          <p:txBody>
            <a:bodyPr wrap="none" rtlCol="0">
              <a:spAutoFit/>
            </a:bodyPr>
            <a:lstStyle/>
            <a:p>
              <a:r>
                <a:rPr lang="zh-CN" altLang="en-US" sz="2400" dirty="0" smtClean="0">
                  <a:solidFill>
                    <a:srgbClr val="002060"/>
                  </a:solidFill>
                </a:rPr>
                <a:t>献身理想的意气</a:t>
              </a:r>
              <a:endParaRPr lang="zh-CN" altLang="en-US" sz="2400" dirty="0">
                <a:solidFill>
                  <a:srgbClr val="002060"/>
                </a:solidFill>
              </a:endParaRPr>
            </a:p>
          </p:txBody>
        </p:sp>
        <p:sp>
          <p:nvSpPr>
            <p:cNvPr id="32" name="TextBox 31"/>
            <p:cNvSpPr txBox="1"/>
            <p:nvPr/>
          </p:nvSpPr>
          <p:spPr>
            <a:xfrm>
              <a:off x="5469844" y="4408579"/>
              <a:ext cx="2339102" cy="461665"/>
            </a:xfrm>
            <a:prstGeom prst="rect">
              <a:avLst/>
            </a:prstGeom>
            <a:ln w="28575"/>
          </p:spPr>
          <p:style>
            <a:lnRef idx="2">
              <a:schemeClr val="dk1"/>
            </a:lnRef>
            <a:fillRef idx="1">
              <a:schemeClr val="lt1"/>
            </a:fillRef>
            <a:effectRef idx="0">
              <a:schemeClr val="dk1"/>
            </a:effectRef>
            <a:fontRef idx="minor">
              <a:schemeClr val="dk1"/>
            </a:fontRef>
          </p:style>
          <p:txBody>
            <a:bodyPr wrap="none" rtlCol="0">
              <a:spAutoFit/>
            </a:bodyPr>
            <a:lstStyle/>
            <a:p>
              <a:r>
                <a:rPr lang="zh-CN" altLang="en-US" sz="2400" dirty="0" smtClean="0">
                  <a:solidFill>
                    <a:srgbClr val="002060"/>
                  </a:solidFill>
                </a:rPr>
                <a:t>勇于探索的意气</a:t>
              </a:r>
              <a:endParaRPr lang="zh-CN" altLang="en-US" sz="2400" dirty="0">
                <a:solidFill>
                  <a:srgbClr val="002060"/>
                </a:solidFill>
              </a:endParaRPr>
            </a:p>
          </p:txBody>
        </p:sp>
        <p:grpSp>
          <p:nvGrpSpPr>
            <p:cNvPr id="33" name="组合 30"/>
            <p:cNvGrpSpPr/>
            <p:nvPr/>
          </p:nvGrpSpPr>
          <p:grpSpPr>
            <a:xfrm>
              <a:off x="4258113" y="3377970"/>
              <a:ext cx="1172083" cy="1343133"/>
              <a:chOff x="4786314" y="1500174"/>
              <a:chExt cx="1428760" cy="1588155"/>
            </a:xfrm>
          </p:grpSpPr>
          <p:cxnSp>
            <p:nvCxnSpPr>
              <p:cNvPr id="34" name="直接连接符 33"/>
              <p:cNvCxnSpPr/>
              <p:nvPr/>
            </p:nvCxnSpPr>
            <p:spPr>
              <a:xfrm>
                <a:off x="5500694" y="2285992"/>
                <a:ext cx="714380" cy="16519"/>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35" name="直接连接符 34"/>
              <p:cNvCxnSpPr/>
              <p:nvPr/>
            </p:nvCxnSpPr>
            <p:spPr>
              <a:xfrm>
                <a:off x="5500694" y="1500174"/>
                <a:ext cx="714380" cy="16519"/>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36" name="直接连接符 35"/>
              <p:cNvCxnSpPr/>
              <p:nvPr/>
            </p:nvCxnSpPr>
            <p:spPr>
              <a:xfrm>
                <a:off x="5500694" y="3071810"/>
                <a:ext cx="714380" cy="16519"/>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37" name="直接连接符 36"/>
              <p:cNvCxnSpPr/>
              <p:nvPr/>
            </p:nvCxnSpPr>
            <p:spPr>
              <a:xfrm rot="5400000">
                <a:off x="4714876" y="2285992"/>
                <a:ext cx="1571636"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10800000">
                <a:off x="4786314" y="2285992"/>
                <a:ext cx="71438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2" name="组合 51"/>
          <p:cNvGrpSpPr/>
          <p:nvPr/>
        </p:nvGrpSpPr>
        <p:grpSpPr>
          <a:xfrm>
            <a:off x="254904" y="4875410"/>
            <a:ext cx="6504780" cy="1676111"/>
            <a:chOff x="281798" y="4929198"/>
            <a:chExt cx="6504780" cy="1676111"/>
          </a:xfrm>
        </p:grpSpPr>
        <p:sp>
          <p:nvSpPr>
            <p:cNvPr id="40" name="TextBox 39"/>
            <p:cNvSpPr txBox="1"/>
            <p:nvPr/>
          </p:nvSpPr>
          <p:spPr>
            <a:xfrm>
              <a:off x="281798" y="5500702"/>
              <a:ext cx="1723549" cy="461665"/>
            </a:xfrm>
            <a:prstGeom prst="rect">
              <a:avLst/>
            </a:prstGeom>
            <a:ln w="28575"/>
          </p:spPr>
          <p:style>
            <a:lnRef idx="2">
              <a:schemeClr val="dk1"/>
            </a:lnRef>
            <a:fillRef idx="1">
              <a:schemeClr val="lt1"/>
            </a:fillRef>
            <a:effectRef idx="0">
              <a:schemeClr val="dk1"/>
            </a:effectRef>
            <a:fontRef idx="minor">
              <a:schemeClr val="dk1"/>
            </a:fontRef>
          </p:style>
          <p:txBody>
            <a:bodyPr wrap="none" rtlCol="0">
              <a:spAutoFit/>
            </a:bodyPr>
            <a:lstStyle/>
            <a:p>
              <a:r>
                <a:rPr lang="zh-CN" altLang="en-US" sz="2400" dirty="0" smtClean="0">
                  <a:solidFill>
                    <a:srgbClr val="C00000"/>
                  </a:solidFill>
                </a:rPr>
                <a:t>成功的基石</a:t>
              </a:r>
              <a:endParaRPr lang="zh-CN" altLang="en-US" sz="2400" dirty="0">
                <a:solidFill>
                  <a:srgbClr val="C00000"/>
                </a:solidFill>
              </a:endParaRPr>
            </a:p>
          </p:txBody>
        </p:sp>
        <p:sp>
          <p:nvSpPr>
            <p:cNvPr id="41" name="TextBox 40"/>
            <p:cNvSpPr txBox="1"/>
            <p:nvPr/>
          </p:nvSpPr>
          <p:spPr>
            <a:xfrm>
              <a:off x="3243264" y="4929198"/>
              <a:ext cx="1415772" cy="461665"/>
            </a:xfrm>
            <a:prstGeom prst="rect">
              <a:avLst/>
            </a:prstGeom>
            <a:ln w="28575"/>
          </p:spPr>
          <p:style>
            <a:lnRef idx="2">
              <a:schemeClr val="dk1"/>
            </a:lnRef>
            <a:fillRef idx="1">
              <a:schemeClr val="lt1"/>
            </a:fillRef>
            <a:effectRef idx="0">
              <a:schemeClr val="dk1"/>
            </a:effectRef>
            <a:fontRef idx="minor">
              <a:schemeClr val="dk1"/>
            </a:fontRef>
          </p:style>
          <p:txBody>
            <a:bodyPr wrap="none" rtlCol="0">
              <a:spAutoFit/>
            </a:bodyPr>
            <a:lstStyle/>
            <a:p>
              <a:r>
                <a:rPr lang="zh-CN" altLang="en-US" sz="2400" dirty="0" smtClean="0">
                  <a:solidFill>
                    <a:srgbClr val="002060"/>
                  </a:solidFill>
                </a:rPr>
                <a:t>使人奋起</a:t>
              </a:r>
              <a:endParaRPr lang="zh-CN" altLang="en-US" sz="2400" dirty="0">
                <a:solidFill>
                  <a:srgbClr val="002060"/>
                </a:solidFill>
              </a:endParaRPr>
            </a:p>
          </p:txBody>
        </p:sp>
        <p:sp>
          <p:nvSpPr>
            <p:cNvPr id="42" name="TextBox 41"/>
            <p:cNvSpPr txBox="1"/>
            <p:nvPr/>
          </p:nvSpPr>
          <p:spPr>
            <a:xfrm>
              <a:off x="3237443" y="5553652"/>
              <a:ext cx="1415772" cy="461665"/>
            </a:xfrm>
            <a:prstGeom prst="rect">
              <a:avLst/>
            </a:prstGeom>
            <a:ln w="28575"/>
          </p:spPr>
          <p:style>
            <a:lnRef idx="2">
              <a:schemeClr val="dk1"/>
            </a:lnRef>
            <a:fillRef idx="1">
              <a:schemeClr val="lt1"/>
            </a:fillRef>
            <a:effectRef idx="0">
              <a:schemeClr val="dk1"/>
            </a:effectRef>
            <a:fontRef idx="minor">
              <a:schemeClr val="dk1"/>
            </a:fontRef>
          </p:style>
          <p:txBody>
            <a:bodyPr wrap="none" rtlCol="0">
              <a:spAutoFit/>
            </a:bodyPr>
            <a:lstStyle/>
            <a:p>
              <a:r>
                <a:rPr lang="zh-CN" altLang="en-US" sz="2400" dirty="0" smtClean="0">
                  <a:solidFill>
                    <a:srgbClr val="002060"/>
                  </a:solidFill>
                </a:rPr>
                <a:t>使人勇敢</a:t>
              </a:r>
              <a:endParaRPr lang="zh-CN" altLang="en-US" sz="2400" dirty="0">
                <a:solidFill>
                  <a:srgbClr val="002060"/>
                </a:solidFill>
              </a:endParaRPr>
            </a:p>
          </p:txBody>
        </p:sp>
        <p:sp>
          <p:nvSpPr>
            <p:cNvPr id="43" name="TextBox 42"/>
            <p:cNvSpPr txBox="1"/>
            <p:nvPr/>
          </p:nvSpPr>
          <p:spPr>
            <a:xfrm>
              <a:off x="3216370" y="6143644"/>
              <a:ext cx="3570208" cy="461665"/>
            </a:xfrm>
            <a:prstGeom prst="rect">
              <a:avLst/>
            </a:prstGeom>
            <a:ln w="28575"/>
          </p:spPr>
          <p:style>
            <a:lnRef idx="2">
              <a:schemeClr val="dk1"/>
            </a:lnRef>
            <a:fillRef idx="1">
              <a:schemeClr val="lt1"/>
            </a:fillRef>
            <a:effectRef idx="0">
              <a:schemeClr val="dk1"/>
            </a:effectRef>
            <a:fontRef idx="minor">
              <a:schemeClr val="dk1"/>
            </a:fontRef>
          </p:style>
          <p:txBody>
            <a:bodyPr wrap="none" rtlCol="0">
              <a:spAutoFit/>
            </a:bodyPr>
            <a:lstStyle/>
            <a:p>
              <a:r>
                <a:rPr lang="zh-CN" altLang="en-US" sz="2400" dirty="0" smtClean="0">
                  <a:solidFill>
                    <a:srgbClr val="002060"/>
                  </a:solidFill>
                </a:rPr>
                <a:t>是人们发挥潜能的金钥匙</a:t>
              </a:r>
              <a:endParaRPr lang="zh-CN" altLang="en-US" sz="2400" dirty="0">
                <a:solidFill>
                  <a:srgbClr val="002060"/>
                </a:solidFill>
              </a:endParaRPr>
            </a:p>
          </p:txBody>
        </p:sp>
        <p:grpSp>
          <p:nvGrpSpPr>
            <p:cNvPr id="44" name="组合 33"/>
            <p:cNvGrpSpPr/>
            <p:nvPr/>
          </p:nvGrpSpPr>
          <p:grpSpPr>
            <a:xfrm>
              <a:off x="2025019" y="5072074"/>
              <a:ext cx="1172083" cy="1343092"/>
              <a:chOff x="4786314" y="1500174"/>
              <a:chExt cx="1428760" cy="1588155"/>
            </a:xfrm>
          </p:grpSpPr>
          <p:cxnSp>
            <p:nvCxnSpPr>
              <p:cNvPr id="45" name="直接连接符 44"/>
              <p:cNvCxnSpPr/>
              <p:nvPr/>
            </p:nvCxnSpPr>
            <p:spPr>
              <a:xfrm>
                <a:off x="5500694" y="2285992"/>
                <a:ext cx="714380" cy="16519"/>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46" name="直接连接符 45"/>
              <p:cNvCxnSpPr/>
              <p:nvPr/>
            </p:nvCxnSpPr>
            <p:spPr>
              <a:xfrm>
                <a:off x="5500694" y="1500174"/>
                <a:ext cx="714380" cy="16519"/>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47" name="直接连接符 46"/>
              <p:cNvCxnSpPr/>
              <p:nvPr/>
            </p:nvCxnSpPr>
            <p:spPr>
              <a:xfrm>
                <a:off x="5500694" y="3071810"/>
                <a:ext cx="714380" cy="16519"/>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48" name="直接连接符 47"/>
              <p:cNvCxnSpPr/>
              <p:nvPr/>
            </p:nvCxnSpPr>
            <p:spPr>
              <a:xfrm rot="5400000">
                <a:off x="4714876" y="2285992"/>
                <a:ext cx="1571636"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10800000">
                <a:off x="4786314" y="2285992"/>
                <a:ext cx="71438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50" name="TextBox 49"/>
          <p:cNvSpPr txBox="1"/>
          <p:nvPr/>
        </p:nvSpPr>
        <p:spPr>
          <a:xfrm>
            <a:off x="7358082" y="4929198"/>
            <a:ext cx="1285884" cy="1815882"/>
          </a:xfrm>
          <a:prstGeom prst="rect">
            <a:avLst/>
          </a:prstGeom>
          <a:ln w="57150">
            <a:solidFill>
              <a:srgbClr val="002060"/>
            </a:solidFill>
            <a:prstDash val="sysDot"/>
          </a:ln>
        </p:spPr>
        <p:style>
          <a:lnRef idx="2">
            <a:schemeClr val="dk1"/>
          </a:lnRef>
          <a:fillRef idx="1">
            <a:schemeClr val="lt1"/>
          </a:fillRef>
          <a:effectRef idx="0">
            <a:schemeClr val="dk1"/>
          </a:effectRef>
          <a:fontRef idx="minor">
            <a:schemeClr val="dk1"/>
          </a:fontRef>
        </p:style>
        <p:txBody>
          <a:bodyPr wrap="square" rtlCol="0">
            <a:spAutoFit/>
          </a:bodyPr>
          <a:lstStyle/>
          <a:p>
            <a:pPr>
              <a:buNone/>
            </a:pPr>
            <a:r>
              <a:rPr lang="zh-CN" altLang="en-US" sz="2800" dirty="0" smtClean="0">
                <a:solidFill>
                  <a:srgbClr val="C00000"/>
                </a:solidFill>
                <a:latin typeface="黑体" pitchFamily="2" charset="-122"/>
                <a:ea typeface="黑体" pitchFamily="2" charset="-122"/>
              </a:rPr>
              <a:t>从属性 </a:t>
            </a:r>
            <a:endParaRPr lang="en-US" altLang="zh-CN" sz="2800" dirty="0" smtClean="0">
              <a:solidFill>
                <a:srgbClr val="C00000"/>
              </a:solidFill>
              <a:latin typeface="黑体" pitchFamily="2" charset="-122"/>
              <a:ea typeface="黑体" pitchFamily="2" charset="-122"/>
            </a:endParaRPr>
          </a:p>
          <a:p>
            <a:pPr>
              <a:buNone/>
            </a:pPr>
            <a:r>
              <a:rPr lang="zh-CN" altLang="en-US" sz="2800" dirty="0" smtClean="0">
                <a:solidFill>
                  <a:srgbClr val="C00000"/>
                </a:solidFill>
                <a:latin typeface="黑体" pitchFamily="2" charset="-122"/>
                <a:ea typeface="黑体" pitchFamily="2" charset="-122"/>
              </a:rPr>
              <a:t>独立性 </a:t>
            </a:r>
            <a:endParaRPr lang="en-US" altLang="zh-CN" sz="2800" dirty="0" smtClean="0">
              <a:solidFill>
                <a:srgbClr val="C00000"/>
              </a:solidFill>
              <a:latin typeface="黑体" pitchFamily="2" charset="-122"/>
              <a:ea typeface="黑体" pitchFamily="2" charset="-122"/>
            </a:endParaRPr>
          </a:p>
          <a:p>
            <a:pPr>
              <a:buNone/>
            </a:pPr>
            <a:r>
              <a:rPr lang="zh-CN" altLang="en-US" sz="2800" dirty="0" smtClean="0">
                <a:solidFill>
                  <a:srgbClr val="C00000"/>
                </a:solidFill>
                <a:latin typeface="黑体" pitchFamily="2" charset="-122"/>
                <a:ea typeface="黑体" pitchFamily="2" charset="-122"/>
              </a:rPr>
              <a:t>同一性</a:t>
            </a:r>
            <a:r>
              <a:rPr lang="en-US" altLang="zh-CN" sz="2800" dirty="0" smtClean="0">
                <a:solidFill>
                  <a:srgbClr val="C00000"/>
                </a:solidFill>
                <a:latin typeface="黑体" pitchFamily="2" charset="-122"/>
                <a:ea typeface="黑体" pitchFamily="2" charset="-122"/>
              </a:rPr>
              <a:t> </a:t>
            </a:r>
          </a:p>
          <a:p>
            <a:pPr>
              <a:buNone/>
            </a:pPr>
            <a:r>
              <a:rPr lang="zh-CN" altLang="en-US" sz="2800" dirty="0" smtClean="0">
                <a:solidFill>
                  <a:srgbClr val="C00000"/>
                </a:solidFill>
                <a:latin typeface="黑体" pitchFamily="2" charset="-122"/>
                <a:ea typeface="黑体" pitchFamily="2" charset="-122"/>
              </a:rPr>
              <a:t>一致性</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diamond(in)">
                                      <p:cBhvr>
                                        <p:cTn id="7" dur="2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nodeType="click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800" decel="100000"/>
                                        <p:tgtEl>
                                          <p:spTgt spid="51"/>
                                        </p:tgtEl>
                                      </p:cBhvr>
                                    </p:animEffect>
                                    <p:anim calcmode="lin" valueType="num">
                                      <p:cBhvr>
                                        <p:cTn id="13" dur="800" decel="100000" fill="hold"/>
                                        <p:tgtEl>
                                          <p:spTgt spid="51"/>
                                        </p:tgtEl>
                                        <p:attrNameLst>
                                          <p:attrName>style.rotation</p:attrName>
                                        </p:attrNameLst>
                                      </p:cBhvr>
                                      <p:tavLst>
                                        <p:tav tm="0">
                                          <p:val>
                                            <p:fltVal val="-90"/>
                                          </p:val>
                                        </p:tav>
                                        <p:tav tm="100000">
                                          <p:val>
                                            <p:fltVal val="0"/>
                                          </p:val>
                                        </p:tav>
                                      </p:tavLst>
                                    </p:anim>
                                    <p:anim calcmode="lin" valueType="num">
                                      <p:cBhvr>
                                        <p:cTn id="14" dur="800" decel="100000" fill="hold"/>
                                        <p:tgtEl>
                                          <p:spTgt spid="51"/>
                                        </p:tgtEl>
                                        <p:attrNameLst>
                                          <p:attrName>ppt_x</p:attrName>
                                        </p:attrNameLst>
                                      </p:cBhvr>
                                      <p:tavLst>
                                        <p:tav tm="0">
                                          <p:val>
                                            <p:strVal val="#ppt_x+0.4"/>
                                          </p:val>
                                        </p:tav>
                                        <p:tav tm="100000">
                                          <p:val>
                                            <p:strVal val="#ppt_x-0.05"/>
                                          </p:val>
                                        </p:tav>
                                      </p:tavLst>
                                    </p:anim>
                                    <p:anim calcmode="lin" valueType="num">
                                      <p:cBhvr>
                                        <p:cTn id="15" dur="800" decel="100000" fill="hold"/>
                                        <p:tgtEl>
                                          <p:spTgt spid="51"/>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51"/>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51"/>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nodeType="click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800" decel="100000"/>
                                        <p:tgtEl>
                                          <p:spTgt spid="52"/>
                                        </p:tgtEl>
                                      </p:cBhvr>
                                    </p:animEffect>
                                    <p:anim calcmode="lin" valueType="num">
                                      <p:cBhvr>
                                        <p:cTn id="23" dur="800" decel="100000" fill="hold"/>
                                        <p:tgtEl>
                                          <p:spTgt spid="52"/>
                                        </p:tgtEl>
                                        <p:attrNameLst>
                                          <p:attrName>style.rotation</p:attrName>
                                        </p:attrNameLst>
                                      </p:cBhvr>
                                      <p:tavLst>
                                        <p:tav tm="0">
                                          <p:val>
                                            <p:fltVal val="-90"/>
                                          </p:val>
                                        </p:tav>
                                        <p:tav tm="100000">
                                          <p:val>
                                            <p:fltVal val="0"/>
                                          </p:val>
                                        </p:tav>
                                      </p:tavLst>
                                    </p:anim>
                                    <p:anim calcmode="lin" valueType="num">
                                      <p:cBhvr>
                                        <p:cTn id="24" dur="800" decel="100000" fill="hold"/>
                                        <p:tgtEl>
                                          <p:spTgt spid="52"/>
                                        </p:tgtEl>
                                        <p:attrNameLst>
                                          <p:attrName>ppt_x</p:attrName>
                                        </p:attrNameLst>
                                      </p:cBhvr>
                                      <p:tavLst>
                                        <p:tav tm="0">
                                          <p:val>
                                            <p:strVal val="#ppt_x+0.4"/>
                                          </p:val>
                                        </p:tav>
                                        <p:tav tm="100000">
                                          <p:val>
                                            <p:strVal val="#ppt_x-0.05"/>
                                          </p:val>
                                        </p:tav>
                                      </p:tavLst>
                                    </p:anim>
                                    <p:anim calcmode="lin" valueType="num">
                                      <p:cBhvr>
                                        <p:cTn id="25" dur="800" decel="100000" fill="hold"/>
                                        <p:tgtEl>
                                          <p:spTgt spid="52"/>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52"/>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52"/>
                                        </p:tgtEl>
                                        <p:attrNameLst>
                                          <p:attrName>ppt_y</p:attrName>
                                        </p:attrNameLst>
                                      </p:cBhvr>
                                      <p:tavLst>
                                        <p:tav tm="0">
                                          <p:val>
                                            <p:strVal val="#ppt_y+0.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0" presetClass="entr" presetSubtype="0" fill="hold" grpId="0" nodeType="click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800" decel="100000"/>
                                        <p:tgtEl>
                                          <p:spTgt spid="50"/>
                                        </p:tgtEl>
                                      </p:cBhvr>
                                    </p:animEffect>
                                    <p:anim calcmode="lin" valueType="num">
                                      <p:cBhvr>
                                        <p:cTn id="33" dur="800" decel="100000" fill="hold"/>
                                        <p:tgtEl>
                                          <p:spTgt spid="50"/>
                                        </p:tgtEl>
                                        <p:attrNameLst>
                                          <p:attrName>style.rotation</p:attrName>
                                        </p:attrNameLst>
                                      </p:cBhvr>
                                      <p:tavLst>
                                        <p:tav tm="0">
                                          <p:val>
                                            <p:fltVal val="-90"/>
                                          </p:val>
                                        </p:tav>
                                        <p:tav tm="100000">
                                          <p:val>
                                            <p:fltVal val="0"/>
                                          </p:val>
                                        </p:tav>
                                      </p:tavLst>
                                    </p:anim>
                                    <p:anim calcmode="lin" valueType="num">
                                      <p:cBhvr>
                                        <p:cTn id="34" dur="800" decel="100000" fill="hold"/>
                                        <p:tgtEl>
                                          <p:spTgt spid="50"/>
                                        </p:tgtEl>
                                        <p:attrNameLst>
                                          <p:attrName>ppt_x</p:attrName>
                                        </p:attrNameLst>
                                      </p:cBhvr>
                                      <p:tavLst>
                                        <p:tav tm="0">
                                          <p:val>
                                            <p:strVal val="#ppt_x+0.4"/>
                                          </p:val>
                                        </p:tav>
                                        <p:tav tm="100000">
                                          <p:val>
                                            <p:strVal val="#ppt_x-0.05"/>
                                          </p:val>
                                        </p:tav>
                                      </p:tavLst>
                                    </p:anim>
                                    <p:anim calcmode="lin" valueType="num">
                                      <p:cBhvr>
                                        <p:cTn id="35" dur="800" decel="100000" fill="hold"/>
                                        <p:tgtEl>
                                          <p:spTgt spid="50"/>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50"/>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5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Text Box 3"/>
          <p:cNvSpPr txBox="1">
            <a:spLocks noChangeArrowheads="1"/>
          </p:cNvSpPr>
          <p:nvPr/>
        </p:nvSpPr>
        <p:spPr bwMode="auto">
          <a:xfrm>
            <a:off x="214283" y="71414"/>
            <a:ext cx="3357586" cy="769441"/>
          </a:xfrm>
          <a:prstGeom prst="rect">
            <a:avLst/>
          </a:prstGeom>
          <a:noFill/>
          <a:ln w="9525">
            <a:noFill/>
            <a:miter lim="800000"/>
            <a:headEnd/>
            <a:tailEnd/>
          </a:ln>
        </p:spPr>
        <p:txBody>
          <a:bodyPr wrap="square">
            <a:spAutoFit/>
          </a:bodyPr>
          <a:lstStyle/>
          <a:p>
            <a:r>
              <a:rPr lang="zh-CN" altLang="en-US" sz="3600" dirty="0" smtClean="0">
                <a:solidFill>
                  <a:schemeClr val="tx2"/>
                </a:solidFill>
                <a:latin typeface="方正粗活意简体" pitchFamily="65" charset="-122"/>
                <a:ea typeface="方正粗活意简体" pitchFamily="65" charset="-122"/>
              </a:rPr>
              <a:t>什么</a:t>
            </a:r>
            <a:r>
              <a:rPr lang="zh-CN" altLang="en-US" sz="3600" dirty="0">
                <a:solidFill>
                  <a:schemeClr val="tx2"/>
                </a:solidFill>
                <a:latin typeface="方正粗活意简体" pitchFamily="65" charset="-122"/>
                <a:ea typeface="方正粗活意简体" pitchFamily="65" charset="-122"/>
              </a:rPr>
              <a:t>是分</a:t>
            </a:r>
            <a:r>
              <a:rPr lang="zh-CN" altLang="en-US" sz="3600" dirty="0" smtClean="0">
                <a:solidFill>
                  <a:schemeClr val="tx2"/>
                </a:solidFill>
                <a:latin typeface="方正粗活意简体" pitchFamily="65" charset="-122"/>
                <a:ea typeface="方正粗活意简体" pitchFamily="65" charset="-122"/>
              </a:rPr>
              <a:t>论点</a:t>
            </a:r>
            <a:r>
              <a:rPr lang="zh-CN" altLang="en-US" sz="4400" dirty="0" smtClean="0"/>
              <a:t>     </a:t>
            </a:r>
            <a:endParaRPr lang="zh-CN" altLang="en-US" sz="4400" dirty="0"/>
          </a:p>
        </p:txBody>
      </p:sp>
      <p:sp>
        <p:nvSpPr>
          <p:cNvPr id="11268" name="Text Box 4"/>
          <p:cNvSpPr txBox="1">
            <a:spLocks noChangeArrowheads="1"/>
          </p:cNvSpPr>
          <p:nvPr/>
        </p:nvSpPr>
        <p:spPr bwMode="auto">
          <a:xfrm>
            <a:off x="214282" y="785794"/>
            <a:ext cx="8786874" cy="1631216"/>
          </a:xfrm>
          <a:prstGeom prst="rect">
            <a:avLst/>
          </a:prstGeom>
          <a:noFill/>
          <a:ln w="9525" algn="ctr">
            <a:noFill/>
            <a:miter lim="800000"/>
            <a:headEnd/>
            <a:tailEnd/>
          </a:ln>
        </p:spPr>
        <p:txBody>
          <a:bodyPr wrap="square">
            <a:spAutoFit/>
          </a:bodyPr>
          <a:lstStyle/>
          <a:p>
            <a:r>
              <a:rPr lang="en-US" altLang="zh-CN" sz="3600" dirty="0">
                <a:ea typeface="华文行楷" pitchFamily="2" charset="-122"/>
              </a:rPr>
              <a:t>     </a:t>
            </a:r>
            <a:r>
              <a:rPr lang="zh-CN" altLang="en-US" sz="3200" dirty="0" smtClean="0">
                <a:solidFill>
                  <a:srgbClr val="002060"/>
                </a:solidFill>
                <a:latin typeface="+mn-ea"/>
              </a:rPr>
              <a:t>论证</a:t>
            </a:r>
            <a:r>
              <a:rPr lang="zh-CN" altLang="en-US" sz="3200" dirty="0">
                <a:solidFill>
                  <a:srgbClr val="002060"/>
                </a:solidFill>
                <a:latin typeface="+mn-ea"/>
              </a:rPr>
              <a:t>某一方面观点，某一事理，从不同角度，不同侧面，不同层次展开，这每一层、每一面，就是一个分论点</a:t>
            </a:r>
            <a:r>
              <a:rPr lang="zh-CN" altLang="en-US" sz="3200" dirty="0" smtClean="0">
                <a:solidFill>
                  <a:srgbClr val="002060"/>
                </a:solidFill>
                <a:latin typeface="+mn-ea"/>
              </a:rPr>
              <a:t>。</a:t>
            </a:r>
            <a:endParaRPr lang="zh-CN" altLang="en-US" sz="3200" dirty="0">
              <a:solidFill>
                <a:srgbClr val="002060"/>
              </a:solidFill>
              <a:latin typeface="+mn-ea"/>
            </a:endParaRPr>
          </a:p>
        </p:txBody>
      </p:sp>
      <p:pic>
        <p:nvPicPr>
          <p:cNvPr id="7" name="Picture 4" descr="abc2"/>
          <p:cNvPicPr>
            <a:picLocks noChangeAspect="1" noChangeArrowheads="1" noCrop="1"/>
          </p:cNvPicPr>
          <p:nvPr/>
        </p:nvPicPr>
        <p:blipFill>
          <a:blip r:embed="rId2"/>
          <a:srcRect/>
          <a:stretch>
            <a:fillRect/>
          </a:stretch>
        </p:blipFill>
        <p:spPr bwMode="auto">
          <a:xfrm>
            <a:off x="0" y="5849938"/>
            <a:ext cx="9144000" cy="1008062"/>
          </a:xfrm>
          <a:prstGeom prst="rect">
            <a:avLst/>
          </a:prstGeom>
          <a:noFill/>
        </p:spPr>
      </p:pic>
      <p:sp>
        <p:nvSpPr>
          <p:cNvPr id="9" name="TextBox 8"/>
          <p:cNvSpPr txBox="1"/>
          <p:nvPr/>
        </p:nvSpPr>
        <p:spPr>
          <a:xfrm>
            <a:off x="357158" y="2428868"/>
            <a:ext cx="8286808" cy="369332"/>
          </a:xfrm>
          <a:prstGeom prst="rect">
            <a:avLst/>
          </a:prstGeom>
          <a:noFill/>
        </p:spPr>
        <p:txBody>
          <a:bodyPr wrap="square" rtlCol="0">
            <a:spAutoFit/>
          </a:bodyPr>
          <a:lstStyle/>
          <a:p>
            <a:endParaRPr lang="zh-CN" altLang="en-US" dirty="0"/>
          </a:p>
        </p:txBody>
      </p:sp>
      <p:sp>
        <p:nvSpPr>
          <p:cNvPr id="10" name="TextBox 9"/>
          <p:cNvSpPr txBox="1"/>
          <p:nvPr/>
        </p:nvSpPr>
        <p:spPr>
          <a:xfrm>
            <a:off x="142844" y="2474609"/>
            <a:ext cx="8858312" cy="2954655"/>
          </a:xfrm>
          <a:prstGeom prst="rect">
            <a:avLst/>
          </a:prstGeom>
          <a:noFill/>
        </p:spPr>
        <p:txBody>
          <a:bodyPr wrap="square" rtlCol="0">
            <a:spAutoFit/>
          </a:bodyPr>
          <a:lstStyle/>
          <a:p>
            <a:r>
              <a:rPr lang="zh-CN" altLang="en-US" sz="4000" dirty="0" smtClean="0">
                <a:solidFill>
                  <a:srgbClr val="C00000"/>
                </a:solidFill>
                <a:latin typeface="方正粗活意简体" pitchFamily="65" charset="-122"/>
                <a:ea typeface="方正粗活意简体" pitchFamily="65" charset="-122"/>
              </a:rPr>
              <a:t>注意：</a:t>
            </a:r>
            <a:r>
              <a:rPr lang="zh-CN" altLang="en-US" sz="3200" dirty="0" smtClean="0">
                <a:latin typeface="+mn-ea"/>
              </a:rPr>
              <a:t>各分论点必须要具有</a:t>
            </a:r>
            <a:r>
              <a:rPr lang="en-US" altLang="zh-CN" sz="3200" dirty="0" smtClean="0">
                <a:latin typeface="+mn-ea"/>
              </a:rPr>
              <a:t>:</a:t>
            </a:r>
            <a:br>
              <a:rPr lang="en-US" altLang="zh-CN" sz="3200" dirty="0" smtClean="0">
                <a:latin typeface="+mn-ea"/>
              </a:rPr>
            </a:br>
            <a:r>
              <a:rPr lang="en-US" altLang="zh-CN" sz="3200" dirty="0" smtClean="0">
                <a:latin typeface="+mn-ea"/>
              </a:rPr>
              <a:t>        </a:t>
            </a:r>
            <a:r>
              <a:rPr lang="zh-CN" altLang="en-US" sz="3200" dirty="0" smtClean="0">
                <a:latin typeface="+mn-ea"/>
              </a:rPr>
              <a:t>与中心论点的</a:t>
            </a:r>
            <a:r>
              <a:rPr lang="zh-CN" altLang="en-US" sz="3200" dirty="0" smtClean="0">
                <a:solidFill>
                  <a:srgbClr val="C00000"/>
                </a:solidFill>
                <a:latin typeface="+mn-ea"/>
              </a:rPr>
              <a:t>从属性</a:t>
            </a:r>
            <a:r>
              <a:rPr lang="en-US" altLang="zh-CN" sz="3200" dirty="0" smtClean="0">
                <a:latin typeface="+mn-ea"/>
              </a:rPr>
              <a:t>;</a:t>
            </a:r>
            <a:br>
              <a:rPr lang="en-US" altLang="zh-CN" sz="3200" dirty="0" smtClean="0">
                <a:latin typeface="+mn-ea"/>
              </a:rPr>
            </a:br>
            <a:r>
              <a:rPr lang="en-US" altLang="zh-CN" sz="3200" dirty="0" smtClean="0">
                <a:latin typeface="+mn-ea"/>
              </a:rPr>
              <a:t>        </a:t>
            </a:r>
            <a:r>
              <a:rPr lang="zh-CN" altLang="en-US" sz="3200" dirty="0" smtClean="0">
                <a:latin typeface="+mn-ea"/>
              </a:rPr>
              <a:t>内容的</a:t>
            </a:r>
            <a:r>
              <a:rPr lang="zh-CN" altLang="en-US" sz="3200" dirty="0" smtClean="0">
                <a:solidFill>
                  <a:srgbClr val="C00000"/>
                </a:solidFill>
                <a:latin typeface="+mn-ea"/>
              </a:rPr>
              <a:t>独立性</a:t>
            </a:r>
            <a:r>
              <a:rPr lang="en-US" altLang="zh-CN" sz="3200" dirty="0" smtClean="0">
                <a:solidFill>
                  <a:srgbClr val="C00000"/>
                </a:solidFill>
                <a:latin typeface="+mn-ea"/>
              </a:rPr>
              <a:t>;</a:t>
            </a:r>
            <a:r>
              <a:rPr lang="en-US" altLang="zh-CN" sz="3200" dirty="0" smtClean="0">
                <a:latin typeface="+mn-ea"/>
              </a:rPr>
              <a:t/>
            </a:r>
            <a:br>
              <a:rPr lang="en-US" altLang="zh-CN" sz="3200" dirty="0" smtClean="0">
                <a:latin typeface="+mn-ea"/>
              </a:rPr>
            </a:br>
            <a:r>
              <a:rPr lang="en-US" altLang="zh-CN" sz="3200" dirty="0" smtClean="0">
                <a:latin typeface="+mn-ea"/>
              </a:rPr>
              <a:t>        </a:t>
            </a:r>
            <a:r>
              <a:rPr lang="zh-CN" altLang="en-US" sz="3200" dirty="0" smtClean="0">
                <a:latin typeface="+mn-ea"/>
              </a:rPr>
              <a:t>类属的</a:t>
            </a:r>
            <a:r>
              <a:rPr lang="zh-CN" altLang="en-US" sz="3200" dirty="0" smtClean="0">
                <a:solidFill>
                  <a:srgbClr val="C00000"/>
                </a:solidFill>
                <a:latin typeface="+mn-ea"/>
              </a:rPr>
              <a:t>同一性</a:t>
            </a:r>
            <a:r>
              <a:rPr lang="en-US" altLang="zh-CN" sz="3200" dirty="0" smtClean="0">
                <a:solidFill>
                  <a:srgbClr val="C00000"/>
                </a:solidFill>
                <a:latin typeface="+mn-ea"/>
              </a:rPr>
              <a:t>;</a:t>
            </a:r>
            <a:r>
              <a:rPr lang="en-US" altLang="zh-CN" sz="3200" dirty="0" smtClean="0">
                <a:latin typeface="+mn-ea"/>
              </a:rPr>
              <a:t/>
            </a:r>
            <a:br>
              <a:rPr lang="en-US" altLang="zh-CN" sz="3200" dirty="0" smtClean="0">
                <a:latin typeface="+mn-ea"/>
              </a:rPr>
            </a:br>
            <a:r>
              <a:rPr lang="en-US" altLang="zh-CN" sz="3200" dirty="0" smtClean="0">
                <a:latin typeface="+mn-ea"/>
              </a:rPr>
              <a:t>        </a:t>
            </a:r>
            <a:r>
              <a:rPr lang="zh-CN" altLang="en-US" sz="3200" dirty="0" smtClean="0">
                <a:latin typeface="+mn-ea"/>
              </a:rPr>
              <a:t>句型的</a:t>
            </a:r>
            <a:r>
              <a:rPr lang="zh-CN" altLang="en-US" sz="3200" dirty="0" smtClean="0">
                <a:solidFill>
                  <a:srgbClr val="C00000"/>
                </a:solidFill>
                <a:latin typeface="+mn-ea"/>
              </a:rPr>
              <a:t>一致性。</a:t>
            </a:r>
            <a:endParaRPr lang="en-US" altLang="zh-CN" sz="3200" dirty="0" smtClean="0">
              <a:solidFill>
                <a:srgbClr val="C00000"/>
              </a:solidFill>
              <a:latin typeface="+mn-ea"/>
            </a:endParaRPr>
          </a:p>
          <a:p>
            <a:endParaRPr lang="zh-CN" alt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blinds(horizontal)">
                                      <p:cBhvr>
                                        <p:cTn id="7" dur="500"/>
                                        <p:tgtEl>
                                          <p:spTgt spid="11267"/>
                                        </p:tgtEl>
                                      </p:cBhvr>
                                    </p:animEffect>
                                  </p:childTnLst>
                                </p:cTn>
                              </p:par>
                            </p:childTnLst>
                          </p:cTn>
                        </p:par>
                      </p:childTnLst>
                    </p:cTn>
                  </p:par>
                  <p:par>
                    <p:cTn id="8" fill="hold">
                      <p:stCondLst>
                        <p:cond delay="indefinite"/>
                      </p:stCondLst>
                      <p:childTnLst>
                        <p:par>
                          <p:cTn id="9" fill="hold">
                            <p:stCondLst>
                              <p:cond delay="0"/>
                            </p:stCondLst>
                            <p:childTnLst>
                              <p:par>
                                <p:cTn id="10" presetID="40" presetClass="entr" presetSubtype="0" fill="hold" grpId="0" nodeType="clickEffect">
                                  <p:stCondLst>
                                    <p:cond delay="0"/>
                                  </p:stCondLst>
                                  <p:iterate type="lt">
                                    <p:tmPct val="10000"/>
                                  </p:iterate>
                                  <p:childTnLst>
                                    <p:set>
                                      <p:cBhvr>
                                        <p:cTn id="11" dur="1" fill="hold">
                                          <p:stCondLst>
                                            <p:cond delay="0"/>
                                          </p:stCondLst>
                                        </p:cTn>
                                        <p:tgtEl>
                                          <p:spTgt spid="11268"/>
                                        </p:tgtEl>
                                        <p:attrNameLst>
                                          <p:attrName>style.visibility</p:attrName>
                                        </p:attrNameLst>
                                      </p:cBhvr>
                                      <p:to>
                                        <p:strVal val="visible"/>
                                      </p:to>
                                    </p:set>
                                    <p:animEffect transition="in" filter="fade">
                                      <p:cBhvr>
                                        <p:cTn id="12" dur="500"/>
                                        <p:tgtEl>
                                          <p:spTgt spid="11268"/>
                                        </p:tgtEl>
                                      </p:cBhvr>
                                    </p:animEffect>
                                    <p:anim calcmode="lin" valueType="num">
                                      <p:cBhvr>
                                        <p:cTn id="13" dur="500" fill="hold"/>
                                        <p:tgtEl>
                                          <p:spTgt spid="11268"/>
                                        </p:tgtEl>
                                        <p:attrNameLst>
                                          <p:attrName>ppt_x</p:attrName>
                                        </p:attrNameLst>
                                      </p:cBhvr>
                                      <p:tavLst>
                                        <p:tav tm="0">
                                          <p:val>
                                            <p:strVal val="#ppt_x-.1"/>
                                          </p:val>
                                        </p:tav>
                                        <p:tav tm="100000">
                                          <p:val>
                                            <p:strVal val="#ppt_x"/>
                                          </p:val>
                                        </p:tav>
                                      </p:tavLst>
                                    </p:anim>
                                    <p:anim calcmode="lin" valueType="num">
                                      <p:cBhvr>
                                        <p:cTn id="14" dur="500" fill="hold"/>
                                        <p:tgtEl>
                                          <p:spTgt spid="1126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5"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anim calcmode="lin" valueType="num">
                                      <p:cBhvr>
                                        <p:cTn id="20" dur="2000" fill="hold"/>
                                        <p:tgtEl>
                                          <p:spTgt spid="10"/>
                                        </p:tgtEl>
                                        <p:attrNameLst>
                                          <p:attrName>style.rotation</p:attrName>
                                        </p:attrNameLst>
                                      </p:cBhvr>
                                      <p:tavLst>
                                        <p:tav tm="0">
                                          <p:val>
                                            <p:fltVal val="720"/>
                                          </p:val>
                                        </p:tav>
                                        <p:tav tm="100000">
                                          <p:val>
                                            <p:fltVal val="0"/>
                                          </p:val>
                                        </p:tav>
                                      </p:tavLst>
                                    </p:anim>
                                    <p:anim calcmode="lin" valueType="num">
                                      <p:cBhvr>
                                        <p:cTn id="21" dur="2000" fill="hold"/>
                                        <p:tgtEl>
                                          <p:spTgt spid="10"/>
                                        </p:tgtEl>
                                        <p:attrNameLst>
                                          <p:attrName>ppt_h</p:attrName>
                                        </p:attrNameLst>
                                      </p:cBhvr>
                                      <p:tavLst>
                                        <p:tav tm="0">
                                          <p:val>
                                            <p:fltVal val="0"/>
                                          </p:val>
                                        </p:tav>
                                        <p:tav tm="100000">
                                          <p:val>
                                            <p:strVal val="#ppt_h"/>
                                          </p:val>
                                        </p:tav>
                                      </p:tavLst>
                                    </p:anim>
                                    <p:anim calcmode="lin" valueType="num">
                                      <p:cBhvr>
                                        <p:cTn id="22" dur="2000" fill="hold"/>
                                        <p:tgtEl>
                                          <p:spTgt spid="1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1126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descr="31100430520060406165748"/>
          <p:cNvPicPr>
            <a:picLocks noChangeAspect="1" noChangeArrowheads="1"/>
          </p:cNvPicPr>
          <p:nvPr/>
        </p:nvPicPr>
        <p:blipFill>
          <a:blip r:embed="rId2"/>
          <a:srcRect l="21036" t="35074" r="1779" b="5298"/>
          <a:stretch>
            <a:fillRect/>
          </a:stretch>
        </p:blipFill>
        <p:spPr bwMode="auto">
          <a:xfrm>
            <a:off x="6218246" y="-214338"/>
            <a:ext cx="2925786" cy="1855801"/>
          </a:xfrm>
          <a:prstGeom prst="rect">
            <a:avLst/>
          </a:prstGeom>
          <a:noFill/>
        </p:spPr>
      </p:pic>
      <p:sp>
        <p:nvSpPr>
          <p:cNvPr id="7170" name="WordArt 2"/>
          <p:cNvSpPr>
            <a:spLocks noChangeArrowheads="1" noChangeShapeType="1" noTextEdit="1"/>
          </p:cNvSpPr>
          <p:nvPr/>
        </p:nvSpPr>
        <p:spPr bwMode="auto">
          <a:xfrm>
            <a:off x="571472" y="428604"/>
            <a:ext cx="4459292" cy="722311"/>
          </a:xfrm>
          <a:prstGeom prst="rect">
            <a:avLst/>
          </a:prstGeom>
        </p:spPr>
        <p:style>
          <a:lnRef idx="1">
            <a:schemeClr val="dk1"/>
          </a:lnRef>
          <a:fillRef idx="3">
            <a:schemeClr val="dk1"/>
          </a:fillRef>
          <a:effectRef idx="2">
            <a:schemeClr val="dk1"/>
          </a:effectRef>
          <a:fontRef idx="minor">
            <a:schemeClr val="lt1"/>
          </a:fontRef>
        </p:style>
        <p:txBody>
          <a:bodyPr wrap="none" fromWordArt="1">
            <a:prstTxWarp prst="textPlain">
              <a:avLst>
                <a:gd name="adj" fmla="val 50000"/>
              </a:avLst>
            </a:prstTxWarp>
          </a:bodyPr>
          <a:lstStyle/>
          <a:p>
            <a:pPr algn="ctr"/>
            <a:r>
              <a:rPr lang="zh-CN" altLang="en-US" sz="4000" kern="10" dirty="0">
                <a:ln w="9525">
                  <a:noFill/>
                  <a:round/>
                  <a:headEnd/>
                  <a:tailEnd/>
                </a:ln>
                <a:effectLst>
                  <a:outerShdw dist="35921" dir="2700000" algn="ctr" rotWithShape="0">
                    <a:srgbClr val="C0C0C0">
                      <a:alpha val="79999"/>
                    </a:srgbClr>
                  </a:outerShdw>
                </a:effectLst>
                <a:latin typeface="方正启体简体" pitchFamily="65" charset="-122"/>
                <a:ea typeface="方正启体简体" pitchFamily="65" charset="-122"/>
              </a:rPr>
              <a:t>分论点常见的形式</a:t>
            </a:r>
            <a:r>
              <a:rPr lang="zh-CN" altLang="en-US" sz="4000" kern="10" dirty="0">
                <a:ln w="9525">
                  <a:noFill/>
                  <a:round/>
                  <a:headEnd/>
                  <a:tailEnd/>
                </a:ln>
                <a:effectLst>
                  <a:outerShdw dist="35921" dir="2700000" algn="ctr" rotWithShape="0">
                    <a:srgbClr val="C0C0C0">
                      <a:alpha val="79999"/>
                    </a:srgbClr>
                  </a:outerShdw>
                </a:effectLst>
                <a:latin typeface="方正粗活意简体" pitchFamily="65" charset="-122"/>
                <a:ea typeface="方正粗活意简体" pitchFamily="65" charset="-122"/>
              </a:rPr>
              <a:t> </a:t>
            </a:r>
          </a:p>
        </p:txBody>
      </p:sp>
      <p:sp>
        <p:nvSpPr>
          <p:cNvPr id="6" name="TextBox 5"/>
          <p:cNvSpPr txBox="1"/>
          <p:nvPr/>
        </p:nvSpPr>
        <p:spPr>
          <a:xfrm>
            <a:off x="1071538" y="1643050"/>
            <a:ext cx="1143008" cy="3785652"/>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zh-CN" altLang="en-US" sz="8000" dirty="0" smtClean="0">
                <a:latin typeface="方正启体简体" pitchFamily="65" charset="-122"/>
                <a:ea typeface="方正启体简体" pitchFamily="65" charset="-122"/>
              </a:rPr>
              <a:t>并列式</a:t>
            </a:r>
            <a:endParaRPr lang="zh-CN" altLang="en-US" sz="8000" dirty="0">
              <a:latin typeface="方正启体简体" pitchFamily="65" charset="-122"/>
              <a:ea typeface="方正启体简体" pitchFamily="65" charset="-122"/>
            </a:endParaRPr>
          </a:p>
        </p:txBody>
      </p:sp>
      <p:sp>
        <p:nvSpPr>
          <p:cNvPr id="7" name="TextBox 6"/>
          <p:cNvSpPr txBox="1"/>
          <p:nvPr/>
        </p:nvSpPr>
        <p:spPr>
          <a:xfrm>
            <a:off x="3786182" y="1643612"/>
            <a:ext cx="1143008" cy="378565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zh-CN" altLang="en-US" sz="8000" dirty="0" smtClean="0">
                <a:latin typeface="方正启体简体" pitchFamily="65" charset="-122"/>
                <a:ea typeface="方正启体简体" pitchFamily="65" charset="-122"/>
              </a:rPr>
              <a:t>递</a:t>
            </a:r>
            <a:endParaRPr lang="en-US" altLang="zh-CN" sz="8000" dirty="0" smtClean="0">
              <a:latin typeface="方正启体简体" pitchFamily="65" charset="-122"/>
              <a:ea typeface="方正启体简体" pitchFamily="65" charset="-122"/>
            </a:endParaRPr>
          </a:p>
          <a:p>
            <a:r>
              <a:rPr lang="zh-CN" altLang="en-US" sz="8000" dirty="0" smtClean="0">
                <a:latin typeface="方正启体简体" pitchFamily="65" charset="-122"/>
                <a:ea typeface="方正启体简体" pitchFamily="65" charset="-122"/>
              </a:rPr>
              <a:t>进</a:t>
            </a:r>
            <a:endParaRPr lang="en-US" altLang="zh-CN" sz="8000" dirty="0" smtClean="0">
              <a:latin typeface="方正启体简体" pitchFamily="65" charset="-122"/>
              <a:ea typeface="方正启体简体" pitchFamily="65" charset="-122"/>
            </a:endParaRPr>
          </a:p>
          <a:p>
            <a:r>
              <a:rPr lang="zh-CN" altLang="en-US" sz="8000" dirty="0" smtClean="0">
                <a:latin typeface="方正启体简体" pitchFamily="65" charset="-122"/>
                <a:ea typeface="方正启体简体" pitchFamily="65" charset="-122"/>
              </a:rPr>
              <a:t>式</a:t>
            </a:r>
            <a:endParaRPr lang="zh-CN" altLang="en-US" sz="8000" dirty="0">
              <a:latin typeface="方正启体简体" pitchFamily="65" charset="-122"/>
              <a:ea typeface="方正启体简体" pitchFamily="65" charset="-122"/>
            </a:endParaRPr>
          </a:p>
        </p:txBody>
      </p:sp>
      <p:sp>
        <p:nvSpPr>
          <p:cNvPr id="8" name="TextBox 7"/>
          <p:cNvSpPr txBox="1"/>
          <p:nvPr/>
        </p:nvSpPr>
        <p:spPr>
          <a:xfrm>
            <a:off x="6500826" y="1643612"/>
            <a:ext cx="1143008" cy="378565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zh-CN" altLang="en-US" sz="8000" dirty="0" smtClean="0">
                <a:latin typeface="方正启体简体" pitchFamily="65" charset="-122"/>
                <a:ea typeface="方正启体简体" pitchFamily="65" charset="-122"/>
              </a:rPr>
              <a:t>对</a:t>
            </a:r>
            <a:endParaRPr lang="en-US" altLang="zh-CN" sz="8000" dirty="0" smtClean="0">
              <a:latin typeface="方正启体简体" pitchFamily="65" charset="-122"/>
              <a:ea typeface="方正启体简体" pitchFamily="65" charset="-122"/>
            </a:endParaRPr>
          </a:p>
          <a:p>
            <a:r>
              <a:rPr lang="zh-CN" altLang="en-US" sz="8000" dirty="0" smtClean="0">
                <a:latin typeface="方正启体简体" pitchFamily="65" charset="-122"/>
                <a:ea typeface="方正启体简体" pitchFamily="65" charset="-122"/>
              </a:rPr>
              <a:t>照</a:t>
            </a:r>
            <a:endParaRPr lang="en-US" altLang="zh-CN" sz="8000" dirty="0" smtClean="0">
              <a:latin typeface="方正启体简体" pitchFamily="65" charset="-122"/>
              <a:ea typeface="方正启体简体" pitchFamily="65" charset="-122"/>
            </a:endParaRPr>
          </a:p>
          <a:p>
            <a:r>
              <a:rPr lang="zh-CN" altLang="en-US" sz="8000" dirty="0" smtClean="0">
                <a:latin typeface="方正启体简体" pitchFamily="65" charset="-122"/>
                <a:ea typeface="方正启体简体" pitchFamily="65" charset="-122"/>
              </a:rPr>
              <a:t>式</a:t>
            </a:r>
            <a:endParaRPr lang="zh-CN" altLang="en-US" sz="8000" dirty="0">
              <a:latin typeface="方正启体简体" pitchFamily="65" charset="-122"/>
              <a:ea typeface="方正启体简体" pitchFamily="65" charset="-122"/>
            </a:endParaRPr>
          </a:p>
        </p:txBody>
      </p:sp>
      <p:pic>
        <p:nvPicPr>
          <p:cNvPr id="10" name="Picture 4" descr="abc2"/>
          <p:cNvPicPr>
            <a:picLocks noChangeAspect="1" noChangeArrowheads="1" noCrop="1"/>
          </p:cNvPicPr>
          <p:nvPr/>
        </p:nvPicPr>
        <p:blipFill>
          <a:blip r:embed="rId3"/>
          <a:srcRect/>
          <a:stretch>
            <a:fillRect/>
          </a:stretch>
        </p:blipFill>
        <p:spPr bwMode="auto">
          <a:xfrm>
            <a:off x="0" y="5849938"/>
            <a:ext cx="9144000" cy="1008062"/>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from="(-#ppt_w/2)" to="(#ppt_x)" calcmode="lin" valueType="num">
                                      <p:cBhvr>
                                        <p:cTn id="7" dur="600" fill="hold">
                                          <p:stCondLst>
                                            <p:cond delay="0"/>
                                          </p:stCondLst>
                                        </p:cTn>
                                        <p:tgtEl>
                                          <p:spTgt spid="6"/>
                                        </p:tgtEl>
                                        <p:attrNameLst>
                                          <p:attrName>ppt_x</p:attrName>
                                        </p:attrNameLst>
                                      </p:cBhvr>
                                    </p:anim>
                                    <p:anim from="0" to="-1.0" calcmode="lin" valueType="num">
                                      <p:cBhvr>
                                        <p:cTn id="8" dur="200" decel="50000" autoRev="1" fill="hold">
                                          <p:stCondLst>
                                            <p:cond delay="600"/>
                                          </p:stCondLst>
                                        </p:cTn>
                                        <p:tgtEl>
                                          <p:spTgt spid="6"/>
                                        </p:tgtEl>
                                        <p:attrNameLst>
                                          <p:attrName>xshear</p:attrName>
                                        </p:attrNameLst>
                                      </p:cBhvr>
                                    </p:anim>
                                    <p:animScale>
                                      <p:cBhvr>
                                        <p:cTn id="9" dur="200" decel="100000" autoRev="1" fill="hold">
                                          <p:stCondLst>
                                            <p:cond delay="600"/>
                                          </p:stCondLst>
                                        </p:cTn>
                                        <p:tgtEl>
                                          <p:spTgt spid="6"/>
                                        </p:tgtEl>
                                      </p:cBhvr>
                                      <p:from x="100000" y="100000"/>
                                      <p:to x="80000" y="100000"/>
                                    </p:animScale>
                                    <p:anim by="(#ppt_h/3+#ppt_w*0.1)" calcmode="lin" valueType="num">
                                      <p:cBhvr additive="sum">
                                        <p:cTn id="10" dur="200" decel="100000" autoRev="1" fill="hold">
                                          <p:stCondLst>
                                            <p:cond delay="600"/>
                                          </p:stCondLst>
                                        </p:cTn>
                                        <p:tgtEl>
                                          <p:spTgt spid="6"/>
                                        </p:tgtEl>
                                        <p:attrNameLst>
                                          <p:attrName>ppt_x</p:attrName>
                                        </p:attrNameLst>
                                      </p:cBhvr>
                                    </p:anim>
                                  </p:childTnLst>
                                </p:cTn>
                              </p:par>
                            </p:childTnLst>
                          </p:cTn>
                        </p:par>
                        <p:par>
                          <p:cTn id="11" fill="hold">
                            <p:stCondLst>
                              <p:cond delay="1000"/>
                            </p:stCondLst>
                            <p:childTnLst>
                              <p:par>
                                <p:cTn id="12" presetID="34"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from="(-#ppt_w/2)" to="(#ppt_x)" calcmode="lin" valueType="num">
                                      <p:cBhvr>
                                        <p:cTn id="14" dur="600" fill="hold">
                                          <p:stCondLst>
                                            <p:cond delay="0"/>
                                          </p:stCondLst>
                                        </p:cTn>
                                        <p:tgtEl>
                                          <p:spTgt spid="7"/>
                                        </p:tgtEl>
                                        <p:attrNameLst>
                                          <p:attrName>ppt_x</p:attrName>
                                        </p:attrNameLst>
                                      </p:cBhvr>
                                    </p:anim>
                                    <p:anim from="0" to="-1.0" calcmode="lin" valueType="num">
                                      <p:cBhvr>
                                        <p:cTn id="15" dur="200" decel="50000" autoRev="1" fill="hold">
                                          <p:stCondLst>
                                            <p:cond delay="600"/>
                                          </p:stCondLst>
                                        </p:cTn>
                                        <p:tgtEl>
                                          <p:spTgt spid="7"/>
                                        </p:tgtEl>
                                        <p:attrNameLst>
                                          <p:attrName>xshear</p:attrName>
                                        </p:attrNameLst>
                                      </p:cBhvr>
                                    </p:anim>
                                    <p:animScale>
                                      <p:cBhvr>
                                        <p:cTn id="16" dur="200" decel="100000" autoRev="1" fill="hold">
                                          <p:stCondLst>
                                            <p:cond delay="600"/>
                                          </p:stCondLst>
                                        </p:cTn>
                                        <p:tgtEl>
                                          <p:spTgt spid="7"/>
                                        </p:tgtEl>
                                      </p:cBhvr>
                                      <p:from x="100000" y="100000"/>
                                      <p:to x="80000" y="100000"/>
                                    </p:animScale>
                                    <p:anim by="(#ppt_h/3+#ppt_w*0.1)" calcmode="lin" valueType="num">
                                      <p:cBhvr additive="sum">
                                        <p:cTn id="17" dur="200" decel="100000" autoRev="1" fill="hold">
                                          <p:stCondLst>
                                            <p:cond delay="600"/>
                                          </p:stCondLst>
                                        </p:cTn>
                                        <p:tgtEl>
                                          <p:spTgt spid="7"/>
                                        </p:tgtEl>
                                        <p:attrNameLst>
                                          <p:attrName>ppt_x</p:attrName>
                                        </p:attrNameLst>
                                      </p:cBhvr>
                                    </p:anim>
                                  </p:childTnLst>
                                </p:cTn>
                              </p:par>
                            </p:childTnLst>
                          </p:cTn>
                        </p:par>
                        <p:par>
                          <p:cTn id="18" fill="hold">
                            <p:stCondLst>
                              <p:cond delay="2000"/>
                            </p:stCondLst>
                            <p:childTnLst>
                              <p:par>
                                <p:cTn id="19" presetID="34"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from="(-#ppt_w/2)" to="(#ppt_x)" calcmode="lin" valueType="num">
                                      <p:cBhvr>
                                        <p:cTn id="21" dur="600" fill="hold">
                                          <p:stCondLst>
                                            <p:cond delay="0"/>
                                          </p:stCondLst>
                                        </p:cTn>
                                        <p:tgtEl>
                                          <p:spTgt spid="8"/>
                                        </p:tgtEl>
                                        <p:attrNameLst>
                                          <p:attrName>ppt_x</p:attrName>
                                        </p:attrNameLst>
                                      </p:cBhvr>
                                    </p:anim>
                                    <p:anim from="0" to="-1.0" calcmode="lin" valueType="num">
                                      <p:cBhvr>
                                        <p:cTn id="22" dur="200" decel="50000" autoRev="1" fill="hold">
                                          <p:stCondLst>
                                            <p:cond delay="600"/>
                                          </p:stCondLst>
                                        </p:cTn>
                                        <p:tgtEl>
                                          <p:spTgt spid="8"/>
                                        </p:tgtEl>
                                        <p:attrNameLst>
                                          <p:attrName>xshear</p:attrName>
                                        </p:attrNameLst>
                                      </p:cBhvr>
                                    </p:anim>
                                    <p:animScale>
                                      <p:cBhvr>
                                        <p:cTn id="23" dur="200" decel="100000" autoRev="1" fill="hold">
                                          <p:stCondLst>
                                            <p:cond delay="600"/>
                                          </p:stCondLst>
                                        </p:cTn>
                                        <p:tgtEl>
                                          <p:spTgt spid="8"/>
                                        </p:tgtEl>
                                      </p:cBhvr>
                                      <p:from x="100000" y="100000"/>
                                      <p:to x="80000" y="100000"/>
                                    </p:animScale>
                                    <p:anim by="(#ppt_h/3+#ppt_w*0.1)" calcmode="lin" valueType="num">
                                      <p:cBhvr additive="sum">
                                        <p:cTn id="24" dur="200" decel="100000" autoRev="1" fill="hold">
                                          <p:stCondLst>
                                            <p:cond delay="600"/>
                                          </p:stCondLst>
                                        </p:cTn>
                                        <p:tgtEl>
                                          <p:spTgt spid="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8" descr="框1"/>
          <p:cNvPicPr>
            <a:picLocks noChangeAspect="1" noChangeArrowheads="1"/>
          </p:cNvPicPr>
          <p:nvPr/>
        </p:nvPicPr>
        <p:blipFill>
          <a:blip r:embed="rId2"/>
          <a:srcRect l="49547" b="59381"/>
          <a:stretch>
            <a:fillRect/>
          </a:stretch>
        </p:blipFill>
        <p:spPr bwMode="auto">
          <a:xfrm>
            <a:off x="7019925" y="0"/>
            <a:ext cx="2124075" cy="2708275"/>
          </a:xfrm>
          <a:prstGeom prst="rect">
            <a:avLst/>
          </a:prstGeom>
          <a:noFill/>
        </p:spPr>
      </p:pic>
      <p:sp>
        <p:nvSpPr>
          <p:cNvPr id="13314" name="Text Box 2"/>
          <p:cNvSpPr txBox="1">
            <a:spLocks noChangeArrowheads="1"/>
          </p:cNvSpPr>
          <p:nvPr/>
        </p:nvSpPr>
        <p:spPr bwMode="auto">
          <a:xfrm>
            <a:off x="965206" y="2066876"/>
            <a:ext cx="606398" cy="2862322"/>
          </a:xfrm>
          <a:prstGeom prst="rect">
            <a:avLst/>
          </a:prstGeom>
          <a:noFill/>
          <a:ln w="9525">
            <a:noFill/>
            <a:miter lim="800000"/>
            <a:headEnd/>
            <a:tailEnd/>
          </a:ln>
        </p:spPr>
        <p:txBody>
          <a:bodyPr wrap="square">
            <a:spAutoFit/>
          </a:bodyPr>
          <a:lstStyle/>
          <a:p>
            <a:r>
              <a:rPr lang="zh-CN" altLang="en-US" sz="6000" dirty="0" smtClean="0">
                <a:solidFill>
                  <a:srgbClr val="002060"/>
                </a:solidFill>
                <a:latin typeface="+mn-ea"/>
              </a:rPr>
              <a:t>是什么</a:t>
            </a:r>
            <a:endParaRPr lang="zh-CN" altLang="en-US" sz="6000" dirty="0">
              <a:solidFill>
                <a:srgbClr val="002060"/>
              </a:solidFill>
              <a:latin typeface="+mn-ea"/>
            </a:endParaRPr>
          </a:p>
        </p:txBody>
      </p:sp>
      <p:sp>
        <p:nvSpPr>
          <p:cNvPr id="6" name="Text Box 2"/>
          <p:cNvSpPr txBox="1">
            <a:spLocks noChangeArrowheads="1"/>
          </p:cNvSpPr>
          <p:nvPr/>
        </p:nvSpPr>
        <p:spPr bwMode="auto">
          <a:xfrm>
            <a:off x="3714744" y="2066876"/>
            <a:ext cx="571504" cy="2862322"/>
          </a:xfrm>
          <a:prstGeom prst="rect">
            <a:avLst/>
          </a:prstGeom>
          <a:noFill/>
          <a:ln w="9525" algn="ctr">
            <a:noFill/>
            <a:miter lim="800000"/>
            <a:headEnd/>
            <a:tailEnd/>
          </a:ln>
        </p:spPr>
        <p:txBody>
          <a:bodyPr wrap="square">
            <a:spAutoFit/>
          </a:bodyPr>
          <a:lstStyle/>
          <a:p>
            <a:pPr>
              <a:spcBef>
                <a:spcPct val="50000"/>
              </a:spcBef>
            </a:pPr>
            <a:r>
              <a:rPr lang="zh-CN" altLang="en-US" sz="6000" dirty="0" smtClean="0">
                <a:solidFill>
                  <a:srgbClr val="002060"/>
                </a:solidFill>
                <a:latin typeface="+mn-ea"/>
              </a:rPr>
              <a:t>为什么</a:t>
            </a:r>
            <a:endParaRPr lang="zh-CN" altLang="en-US" sz="6000" dirty="0">
              <a:solidFill>
                <a:srgbClr val="002060"/>
              </a:solidFill>
              <a:latin typeface="+mn-ea"/>
            </a:endParaRPr>
          </a:p>
        </p:txBody>
      </p:sp>
      <p:sp>
        <p:nvSpPr>
          <p:cNvPr id="7" name="Text Box 2"/>
          <p:cNvSpPr txBox="1">
            <a:spLocks noChangeArrowheads="1"/>
          </p:cNvSpPr>
          <p:nvPr/>
        </p:nvSpPr>
        <p:spPr bwMode="auto">
          <a:xfrm>
            <a:off x="6500826" y="2071678"/>
            <a:ext cx="500066" cy="2862322"/>
          </a:xfrm>
          <a:prstGeom prst="rect">
            <a:avLst/>
          </a:prstGeom>
          <a:noFill/>
          <a:ln w="9525" algn="ctr">
            <a:noFill/>
            <a:miter lim="800000"/>
            <a:headEnd/>
            <a:tailEnd/>
          </a:ln>
        </p:spPr>
        <p:txBody>
          <a:bodyPr wrap="square">
            <a:spAutoFit/>
          </a:bodyPr>
          <a:lstStyle/>
          <a:p>
            <a:r>
              <a:rPr lang="zh-CN" altLang="en-US" sz="6000" dirty="0" smtClean="0">
                <a:solidFill>
                  <a:srgbClr val="002060"/>
                </a:solidFill>
                <a:latin typeface="+mn-ea"/>
              </a:rPr>
              <a:t>怎么样</a:t>
            </a:r>
            <a:endParaRPr lang="en-US" altLang="zh-CN" sz="6000" dirty="0">
              <a:solidFill>
                <a:srgbClr val="002060"/>
              </a:solidFill>
              <a:latin typeface="+mn-ea"/>
            </a:endParaRPr>
          </a:p>
        </p:txBody>
      </p:sp>
      <p:sp>
        <p:nvSpPr>
          <p:cNvPr id="8" name="TextBox 7"/>
          <p:cNvSpPr txBox="1"/>
          <p:nvPr/>
        </p:nvSpPr>
        <p:spPr>
          <a:xfrm>
            <a:off x="285720" y="373543"/>
            <a:ext cx="8001056" cy="769441"/>
          </a:xfrm>
          <a:prstGeom prst="rect">
            <a:avLst/>
          </a:prstGeom>
          <a:noFill/>
        </p:spPr>
        <p:txBody>
          <a:bodyPr wrap="square" rtlCol="0">
            <a:spAutoFit/>
          </a:bodyPr>
          <a:lstStyle/>
          <a:p>
            <a:r>
              <a:rPr lang="zh-CN" altLang="en-US" sz="4400" dirty="0" smtClean="0">
                <a:latin typeface="方正粗活意简体" pitchFamily="65" charset="-122"/>
                <a:ea typeface="方正粗活意简体" pitchFamily="65" charset="-122"/>
              </a:rPr>
              <a:t>论点分解的角度</a:t>
            </a:r>
            <a:endParaRPr lang="zh-CN" altLang="en-US" sz="4400" dirty="0">
              <a:latin typeface="方正粗活意简体" pitchFamily="65" charset="-122"/>
              <a:ea typeface="方正粗活意简体" pitchFamily="65" charset="-122"/>
            </a:endParaRPr>
          </a:p>
        </p:txBody>
      </p:sp>
      <p:pic>
        <p:nvPicPr>
          <p:cNvPr id="9" name="Picture 4" descr="abc2"/>
          <p:cNvPicPr>
            <a:picLocks noChangeAspect="1" noChangeArrowheads="1" noCrop="1"/>
          </p:cNvPicPr>
          <p:nvPr/>
        </p:nvPicPr>
        <p:blipFill>
          <a:blip r:embed="rId3"/>
          <a:srcRect/>
          <a:stretch>
            <a:fillRect/>
          </a:stretch>
        </p:blipFill>
        <p:spPr bwMode="auto">
          <a:xfrm>
            <a:off x="0" y="5849938"/>
            <a:ext cx="9144000" cy="1008062"/>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800" decel="100000"/>
                                        <p:tgtEl>
                                          <p:spTgt spid="13314"/>
                                        </p:tgtEl>
                                      </p:cBhvr>
                                    </p:animEffect>
                                    <p:anim calcmode="lin" valueType="num">
                                      <p:cBhvr>
                                        <p:cTn id="8" dur="800" decel="100000" fill="hold"/>
                                        <p:tgtEl>
                                          <p:spTgt spid="13314"/>
                                        </p:tgtEl>
                                        <p:attrNameLst>
                                          <p:attrName>style.rotation</p:attrName>
                                        </p:attrNameLst>
                                      </p:cBhvr>
                                      <p:tavLst>
                                        <p:tav tm="0">
                                          <p:val>
                                            <p:fltVal val="-90"/>
                                          </p:val>
                                        </p:tav>
                                        <p:tav tm="100000">
                                          <p:val>
                                            <p:fltVal val="0"/>
                                          </p:val>
                                        </p:tav>
                                      </p:tavLst>
                                    </p:anim>
                                    <p:anim calcmode="lin" valueType="num">
                                      <p:cBhvr>
                                        <p:cTn id="9" dur="800" decel="100000" fill="hold"/>
                                        <p:tgtEl>
                                          <p:spTgt spid="13314"/>
                                        </p:tgtEl>
                                        <p:attrNameLst>
                                          <p:attrName>ppt_x</p:attrName>
                                        </p:attrNameLst>
                                      </p:cBhvr>
                                      <p:tavLst>
                                        <p:tav tm="0">
                                          <p:val>
                                            <p:strVal val="#ppt_x+0.4"/>
                                          </p:val>
                                        </p:tav>
                                        <p:tav tm="100000">
                                          <p:val>
                                            <p:strVal val="#ppt_x-0.05"/>
                                          </p:val>
                                        </p:tav>
                                      </p:tavLst>
                                    </p:anim>
                                    <p:anim calcmode="lin" valueType="num">
                                      <p:cBhvr>
                                        <p:cTn id="10" dur="800" decel="100000" fill="hold"/>
                                        <p:tgtEl>
                                          <p:spTgt spid="133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33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3314"/>
                                        </p:tgtEl>
                                        <p:attrNameLst>
                                          <p:attrName>ppt_y</p:attrName>
                                        </p:attrNameLst>
                                      </p:cBhvr>
                                      <p:tavLst>
                                        <p:tav tm="0">
                                          <p:val>
                                            <p:strVal val="#ppt_y+0.1"/>
                                          </p:val>
                                        </p:tav>
                                        <p:tav tm="100000">
                                          <p:val>
                                            <p:strVal val="#ppt_y"/>
                                          </p:val>
                                        </p:tav>
                                      </p:tavLst>
                                    </p:anim>
                                  </p:childTnLst>
                                </p:cTn>
                              </p:par>
                              <p:par>
                                <p:cTn id="13" presetID="3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800" decel="100000"/>
                                        <p:tgtEl>
                                          <p:spTgt spid="6"/>
                                        </p:tgtEl>
                                      </p:cBhvr>
                                    </p:animEffect>
                                    <p:anim calcmode="lin" valueType="num">
                                      <p:cBhvr>
                                        <p:cTn id="16" dur="800" decel="100000" fill="hold"/>
                                        <p:tgtEl>
                                          <p:spTgt spid="6"/>
                                        </p:tgtEl>
                                        <p:attrNameLst>
                                          <p:attrName>style.rotation</p:attrName>
                                        </p:attrNameLst>
                                      </p:cBhvr>
                                      <p:tavLst>
                                        <p:tav tm="0">
                                          <p:val>
                                            <p:fltVal val="-90"/>
                                          </p:val>
                                        </p:tav>
                                        <p:tav tm="100000">
                                          <p:val>
                                            <p:fltVal val="0"/>
                                          </p:val>
                                        </p:tav>
                                      </p:tavLst>
                                    </p:anim>
                                    <p:anim calcmode="lin" valueType="num">
                                      <p:cBhvr>
                                        <p:cTn id="17" dur="800" decel="100000" fill="hold"/>
                                        <p:tgtEl>
                                          <p:spTgt spid="6"/>
                                        </p:tgtEl>
                                        <p:attrNameLst>
                                          <p:attrName>ppt_x</p:attrName>
                                        </p:attrNameLst>
                                      </p:cBhvr>
                                      <p:tavLst>
                                        <p:tav tm="0">
                                          <p:val>
                                            <p:strVal val="#ppt_x+0.4"/>
                                          </p:val>
                                        </p:tav>
                                        <p:tav tm="100000">
                                          <p:val>
                                            <p:strVal val="#ppt_x-0.05"/>
                                          </p:val>
                                        </p:tav>
                                      </p:tavLst>
                                    </p:anim>
                                    <p:anim calcmode="lin" valueType="num">
                                      <p:cBhvr>
                                        <p:cTn id="18" dur="800" decel="100000" fill="hold"/>
                                        <p:tgtEl>
                                          <p:spTgt spid="6"/>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par>
                                <p:cTn id="21" presetID="30"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800" decel="100000"/>
                                        <p:tgtEl>
                                          <p:spTgt spid="7"/>
                                        </p:tgtEl>
                                      </p:cBhvr>
                                    </p:animEffect>
                                    <p:anim calcmode="lin" valueType="num">
                                      <p:cBhvr>
                                        <p:cTn id="24" dur="800" decel="100000" fill="hold"/>
                                        <p:tgtEl>
                                          <p:spTgt spid="7"/>
                                        </p:tgtEl>
                                        <p:attrNameLst>
                                          <p:attrName>style.rotation</p:attrName>
                                        </p:attrNameLst>
                                      </p:cBhvr>
                                      <p:tavLst>
                                        <p:tav tm="0">
                                          <p:val>
                                            <p:fltVal val="-90"/>
                                          </p:val>
                                        </p:tav>
                                        <p:tav tm="100000">
                                          <p:val>
                                            <p:fltVal val="0"/>
                                          </p:val>
                                        </p:tav>
                                      </p:tavLst>
                                    </p:anim>
                                    <p:anim calcmode="lin" valueType="num">
                                      <p:cBhvr>
                                        <p:cTn id="25" dur="800" decel="100000" fill="hold"/>
                                        <p:tgtEl>
                                          <p:spTgt spid="7"/>
                                        </p:tgtEl>
                                        <p:attrNameLst>
                                          <p:attrName>ppt_x</p:attrName>
                                        </p:attrNameLst>
                                      </p:cBhvr>
                                      <p:tavLst>
                                        <p:tav tm="0">
                                          <p:val>
                                            <p:strVal val="#ppt_x+0.4"/>
                                          </p:val>
                                        </p:tav>
                                        <p:tav tm="100000">
                                          <p:val>
                                            <p:strVal val="#ppt_x-0.05"/>
                                          </p:val>
                                        </p:tav>
                                      </p:tavLst>
                                    </p:anim>
                                    <p:anim calcmode="lin" valueType="num">
                                      <p:cBhvr>
                                        <p:cTn id="26" dur="800" decel="100000" fill="hold"/>
                                        <p:tgtEl>
                                          <p:spTgt spid="7"/>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6"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质朴">
  <a:themeElements>
    <a:clrScheme name="质朴">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质朴">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质朴">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964</TotalTime>
  <Words>963</Words>
  <Application>Microsoft Office PowerPoint</Application>
  <PresentationFormat>全屏显示(4:3)</PresentationFormat>
  <Paragraphs>102</Paragraphs>
  <Slides>17</Slides>
  <Notes>2</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质朴</vt:lpstr>
      <vt:lpstr>幻灯片 1</vt:lpstr>
      <vt:lpstr>巧设分论点    妙手著华章 </vt:lpstr>
      <vt:lpstr>谈 意 气</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小  结</vt:lpstr>
      <vt:lpstr>幻灯片 15</vt:lpstr>
      <vt:lpstr>幻灯片 16</vt:lpstr>
      <vt:lpstr>幻灯片 17</vt:lpstr>
    </vt:vector>
  </TitlesOfParts>
  <Company>Acer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巧设分论点    妙手著华章 </dc:title>
  <dc:creator>微软用户</dc:creator>
  <cp:lastModifiedBy>Administrator</cp:lastModifiedBy>
  <cp:revision>80</cp:revision>
  <dcterms:created xsi:type="dcterms:W3CDTF">2009-03-15T01:40:28Z</dcterms:created>
  <dcterms:modified xsi:type="dcterms:W3CDTF">2009-03-28T03:08:20Z</dcterms:modified>
</cp:coreProperties>
</file>