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3"/>
    <p:sldId id="426" r:id="rId4"/>
    <p:sldId id="429" r:id="rId5"/>
    <p:sldId id="427" r:id="rId6"/>
    <p:sldId id="428" r:id="rId7"/>
    <p:sldId id="430" r:id="rId8"/>
    <p:sldId id="523" r:id="rId9"/>
    <p:sldId id="485" r:id="rId10"/>
    <p:sldId id="524" r:id="rId11"/>
    <p:sldId id="431" r:id="rId12"/>
    <p:sldId id="432" r:id="rId13"/>
    <p:sldId id="433" r:id="rId14"/>
    <p:sldId id="434" r:id="rId15"/>
    <p:sldId id="525" r:id="rId16"/>
    <p:sldId id="435" r:id="rId17"/>
    <p:sldId id="564" r:id="rId18"/>
    <p:sldId id="436" r:id="rId19"/>
    <p:sldId id="437" r:id="rId20"/>
    <p:sldId id="565" r:id="rId21"/>
    <p:sldId id="566" r:id="rId22"/>
    <p:sldId id="439" r:id="rId23"/>
    <p:sldId id="440" r:id="rId24"/>
    <p:sldId id="567" r:id="rId25"/>
    <p:sldId id="568" r:id="rId26"/>
    <p:sldId id="569" r:id="rId27"/>
    <p:sldId id="570" r:id="rId28"/>
    <p:sldId id="458" r:id="rId29"/>
    <p:sldId id="443" r:id="rId30"/>
    <p:sldId id="571" r:id="rId31"/>
    <p:sldId id="464" r:id="rId32"/>
    <p:sldId id="444" r:id="rId33"/>
    <p:sldId id="572" r:id="rId34"/>
    <p:sldId id="573" r:id="rId35"/>
    <p:sldId id="574" r:id="rId36"/>
    <p:sldId id="465" r:id="rId37"/>
    <p:sldId id="447" r:id="rId38"/>
    <p:sldId id="460" r:id="rId39"/>
    <p:sldId id="448" r:id="rId40"/>
    <p:sldId id="461" r:id="rId41"/>
    <p:sldId id="449" r:id="rId42"/>
    <p:sldId id="462" r:id="rId43"/>
    <p:sldId id="466" r:id="rId44"/>
    <p:sldId id="450" r:id="rId45"/>
    <p:sldId id="451" r:id="rId46"/>
    <p:sldId id="467" r:id="rId47"/>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notesMaster" Target="notesMasters/notesMaster1.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66F12-FF36-44D6-91AF-C799242A36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B52ECB-3A2D-4167-B6E1-4CA734C6D49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4D133B3-B584-4CB8-883F-B46B262E0E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D133B3-B584-4CB8-883F-B46B262E0E7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1E4DEE-1907-4619-BD24-80173C789D0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5.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5" Type="http://schemas.openxmlformats.org/officeDocument/2006/relationships/slideLayout" Target="../slideLayouts/slideLayout1.xml"/><Relationship Id="rId14" Type="http://schemas.openxmlformats.org/officeDocument/2006/relationships/image" Target="../media/image31.png"/><Relationship Id="rId13" Type="http://schemas.openxmlformats.org/officeDocument/2006/relationships/image" Target="../media/image30.png"/><Relationship Id="rId12" Type="http://schemas.openxmlformats.org/officeDocument/2006/relationships/image" Target="../media/image29.png"/><Relationship Id="rId11" Type="http://schemas.openxmlformats.org/officeDocument/2006/relationships/image" Target="../media/image28.png"/><Relationship Id="rId10" Type="http://schemas.openxmlformats.org/officeDocument/2006/relationships/image" Target="../media/image27.pn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266"/>
          <a:stretch>
            <a:fillRect/>
          </a:stretch>
        </p:blipFill>
        <p:spPr>
          <a:xfrm>
            <a:off x="0" y="0"/>
            <a:ext cx="12192000" cy="6858000"/>
          </a:xfrm>
          <a:prstGeom prst="rect">
            <a:avLst/>
          </a:prstGeom>
        </p:spPr>
      </p:pic>
      <p:sp>
        <p:nvSpPr>
          <p:cNvPr id="7" name="文本框 6"/>
          <p:cNvSpPr txBox="1"/>
          <p:nvPr/>
        </p:nvSpPr>
        <p:spPr>
          <a:xfrm>
            <a:off x="0" y="0"/>
            <a:ext cx="9174480" cy="58477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统编新版高中语文选择性必修上册第三单元</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503805" y="2073275"/>
            <a:ext cx="7056120" cy="2553335"/>
          </a:xfrm>
          <a:prstGeom prst="rect">
            <a:avLst/>
          </a:prstGeom>
          <a:noFill/>
        </p:spPr>
        <p:txBody>
          <a:bodyPr wrap="square" rtlCol="0">
            <a:spAutoFit/>
          </a:bodyPr>
          <a:lstStyle/>
          <a:p>
            <a:r>
              <a:rPr lang="zh-CN" altLang="en-US" sz="8000" b="1">
                <a:solidFill>
                  <a:srgbClr val="FF0000"/>
                </a:solidFill>
                <a:latin typeface="微软雅黑" panose="020B0503020204020204" pitchFamily="34" charset="-122"/>
                <a:ea typeface="微软雅黑" panose="020B0503020204020204" pitchFamily="34" charset="-122"/>
              </a:rPr>
              <a:t>大卫</a:t>
            </a:r>
            <a:r>
              <a:rPr lang="en-US" altLang="zh-CN" sz="8000" b="1">
                <a:solidFill>
                  <a:srgbClr val="FF0000"/>
                </a:solidFill>
                <a:latin typeface="微软雅黑" panose="020B0503020204020204" pitchFamily="34" charset="-122"/>
                <a:ea typeface="微软雅黑" panose="020B0503020204020204" pitchFamily="34" charset="-122"/>
              </a:rPr>
              <a:t>·</a:t>
            </a:r>
            <a:r>
              <a:rPr lang="zh-CN" altLang="en-US" sz="8000" b="1">
                <a:solidFill>
                  <a:srgbClr val="FF0000"/>
                </a:solidFill>
                <a:latin typeface="微软雅黑" panose="020B0503020204020204" pitchFamily="34" charset="-122"/>
                <a:ea typeface="微软雅黑" panose="020B0503020204020204" pitchFamily="34" charset="-122"/>
              </a:rPr>
              <a:t>科波菲尔</a:t>
            </a:r>
            <a:endParaRPr lang="zh-CN" altLang="en-US" sz="8000" b="1">
              <a:solidFill>
                <a:srgbClr val="FF0000"/>
              </a:solidFill>
              <a:latin typeface="微软雅黑" panose="020B0503020204020204" pitchFamily="34" charset="-122"/>
              <a:ea typeface="微软雅黑" panose="020B0503020204020204" pitchFamily="34" charset="-122"/>
            </a:endParaRPr>
          </a:p>
          <a:p>
            <a:endParaRPr lang="zh-CN" altLang="en-US" sz="8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197485" y="1153795"/>
            <a:ext cx="7200900" cy="526224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rPr>
              <a:t>与此同时，辟果提多方奔波，终于找到了被斯提福兹抛弃后沦落在伦敦的爱弥丽，决定将她带到澳大利亚，重新生活。启程前夕，海上风狂雨骤，一艘来自西班牙的客轮在雅茅斯遇险沉没，桅杆上攀着一个濒死的旅客。海穆不顾自身危险，下海救他，不幸被巨浪吞没。当人们捞起他的尸体时，船上那名旅客的尸体也漂到岸边，原来是诱拐爱弥丽的斯提福兹！爱弥丽怀念海穆，去澳大利亚后在劳动中寻找安宁，终身不嫁。</a:t>
            </a:r>
            <a:endParaRPr lang="zh-CN" altLang="en-US" sz="2400" b="1">
              <a:latin typeface="黑体" panose="02010609060101010101" charset="-122"/>
              <a:ea typeface="黑体" panose="02010609060101010101" charset="-122"/>
            </a:endParaRPr>
          </a:p>
          <a:p>
            <a:r>
              <a:rPr lang="zh-CN" altLang="en-US" sz="2400" b="1">
                <a:latin typeface="黑体" panose="02010609060101010101" charset="-122"/>
                <a:ea typeface="黑体" panose="02010609060101010101" charset="-122"/>
              </a:rPr>
              <a:t>最终大卫成了一名作家。朵拉却患了重病，在辟果提去澳前夕离开人世。大卫满怀悲痛，出国旅行，其间，安妮斯始终与他保持联系。当他三年后返回英国时，发觉安妮斯始终爱着他。他俩终于结成良缘，与姨婆贝西和女仆辟果提愉快地生活在一起。</a:t>
            </a:r>
            <a:endParaRPr lang="zh-CN" altLang="en-US" sz="2400" b="1">
              <a:latin typeface="黑体" panose="02010609060101010101" charset="-122"/>
              <a:ea typeface="黑体" panose="02010609060101010101" charset="-122"/>
            </a:endParaRPr>
          </a:p>
        </p:txBody>
      </p:sp>
      <p:sp>
        <p:nvSpPr>
          <p:cNvPr id="4" name="圆柱体 3"/>
          <p:cNvSpPr/>
          <p:nvPr/>
        </p:nvSpPr>
        <p:spPr>
          <a:xfrm>
            <a:off x="721360" y="0"/>
            <a:ext cx="232029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53745" y="264160"/>
            <a:ext cx="225488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793490" y="26416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2"/>
          <a:srcRect b="7042"/>
          <a:stretch>
            <a:fillRect/>
          </a:stretch>
        </p:blipFill>
        <p:spPr>
          <a:xfrm>
            <a:off x="7585075" y="1277620"/>
            <a:ext cx="3824605" cy="51384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91440"/>
            <a:ext cx="12191999" cy="6858000"/>
          </a:xfrm>
          <a:prstGeom prst="rect">
            <a:avLst/>
          </a:prstGeom>
        </p:spPr>
      </p:pic>
      <p:sp>
        <p:nvSpPr>
          <p:cNvPr id="7" name="文本框 6"/>
          <p:cNvSpPr txBox="1"/>
          <p:nvPr/>
        </p:nvSpPr>
        <p:spPr>
          <a:xfrm>
            <a:off x="284480" y="1335405"/>
            <a:ext cx="11279505" cy="175323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“大卫</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科波菲尔”是本书的主人公，作者在他身上寄予了自己的情感。作者通过主人公大卫一生的悲欢离合，多层次多角度地揭示了当时社会的真实面貌，突出地表现了金钱对婚姻、家庭和社会的腐蚀作用。</a:t>
            </a:r>
            <a:endParaRPr lang="zh-CN" altLang="en-US" sz="2400" b="1">
              <a:latin typeface="黑体" panose="02010609060101010101" charset="-122"/>
              <a:ea typeface="黑体" panose="02010609060101010101" charset="-122"/>
              <a:cs typeface="黑体" panose="02010609060101010101" charset="-122"/>
            </a:endParaRPr>
          </a:p>
        </p:txBody>
      </p:sp>
      <p:sp>
        <p:nvSpPr>
          <p:cNvPr id="2" name="圆柱体 1"/>
          <p:cNvSpPr/>
          <p:nvPr/>
        </p:nvSpPr>
        <p:spPr>
          <a:xfrm>
            <a:off x="355600" y="237490"/>
            <a:ext cx="2502535" cy="98552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355600" y="534670"/>
            <a:ext cx="250253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题目解说</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84480" y="3271520"/>
            <a:ext cx="11279505" cy="341503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大卫·科波菲尔》全书采用第一人称叙事，其中融进了作者本人许多的生活经历，本书节选的是第十一章，前面的情节是：大卫·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思、雷特德尔等人，母亲去世后，谋得斯通霸占了科波菲尔家的财产，把大卫送到谋得斯通-格林比货行当童工。</a:t>
            </a:r>
            <a:endParaRPr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59205" y="788670"/>
            <a:ext cx="9812020" cy="1106805"/>
          </a:xfrm>
          <a:prstGeom prst="rect">
            <a:avLst/>
          </a:prstGeom>
          <a:noFill/>
        </p:spPr>
        <p:txBody>
          <a:bodyPr wrap="square" rtlCol="0">
            <a:spAutoFit/>
          </a:bodyPr>
          <a:lstStyle/>
          <a:p>
            <a:r>
              <a:rPr lang="zh-CN" altLang="en-US" sz="6600" b="1">
                <a:solidFill>
                  <a:schemeClr val="accent1"/>
                </a:solidFill>
                <a:latin typeface="微软雅黑" panose="020B0503020204020204" pitchFamily="34" charset="-122"/>
                <a:ea typeface="微软雅黑" panose="020B0503020204020204" pitchFamily="34" charset="-122"/>
              </a:rPr>
              <a:t>琐碎的事件，清晰的线索</a:t>
            </a:r>
            <a:endParaRPr lang="zh-CN" altLang="en-US" sz="66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426210" y="2074545"/>
            <a:ext cx="9091295" cy="42900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280" y="-43815"/>
            <a:ext cx="12192000" cy="6901815"/>
          </a:xfrm>
          <a:prstGeom prst="rect">
            <a:avLst/>
          </a:prstGeom>
        </p:spPr>
      </p:pic>
      <p:sp>
        <p:nvSpPr>
          <p:cNvPr id="7" name="文本框 6"/>
          <p:cNvSpPr txBox="1"/>
          <p:nvPr/>
        </p:nvSpPr>
        <p:spPr>
          <a:xfrm>
            <a:off x="368935" y="2249081"/>
            <a:ext cx="11592560" cy="3322955"/>
          </a:xfrm>
          <a:prstGeom prst="rect">
            <a:avLst/>
          </a:prstGeom>
          <a:noFill/>
          <a:ln w="12700">
            <a:solidFill>
              <a:schemeClr val="tx1"/>
            </a:solidFill>
          </a:ln>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污垢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咄咄（       ）怪事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颤抖（      ）                       招揽（       ）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邋遢 (       )(        )              褴褛 (         )(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契据 (       )                         诨名 (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褪色（     ）                        诉讼（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30530" y="1352370"/>
            <a:ext cx="2032000" cy="583565"/>
          </a:xfrm>
          <a:prstGeom prst="rect">
            <a:avLst/>
          </a:prstGeom>
          <a:noFill/>
        </p:spPr>
        <p:txBody>
          <a:bodyPr wrap="square" rtlCol="0">
            <a:spAutoFit/>
          </a:bodyPr>
          <a:lstStyle/>
          <a:p>
            <a:r>
              <a:rPr lang="zh-CN" altLang="en-US" sz="3200" b="1">
                <a:solidFill>
                  <a:srgbClr val="00B050"/>
                </a:solidFill>
                <a:latin typeface="微软雅黑" panose="020B0503020204020204" pitchFamily="34" charset="-122"/>
                <a:ea typeface="微软雅黑" panose="020B0503020204020204" pitchFamily="34" charset="-122"/>
              </a:rPr>
              <a:t>字音积累</a:t>
            </a:r>
            <a:endParaRPr lang="zh-CN" altLang="en-US" sz="3200" b="1">
              <a:solidFill>
                <a:srgbClr val="00B050"/>
              </a:solidFill>
              <a:latin typeface="微软雅黑" panose="020B0503020204020204" pitchFamily="34" charset="-122"/>
              <a:ea typeface="微软雅黑" panose="020B0503020204020204" pitchFamily="34" charset="-122"/>
            </a:endParaRPr>
          </a:p>
        </p:txBody>
      </p:sp>
      <p:sp>
        <p:nvSpPr>
          <p:cNvPr id="4" name="椭圆 3"/>
          <p:cNvSpPr/>
          <p:nvPr/>
        </p:nvSpPr>
        <p:spPr>
          <a:xfrm>
            <a:off x="0" y="-35560"/>
            <a:ext cx="2580640" cy="86042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199360" y="117925"/>
            <a:ext cx="2263199"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检测预习</a:t>
            </a:r>
            <a:endParaRPr lang="zh-CN" altLang="en-US" sz="4000" b="1">
              <a:solidFill>
                <a:schemeClr val="accent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342390" y="2426970"/>
            <a:ext cx="1052830" cy="515620"/>
          </a:xfrm>
        </p:spPr>
        <p:txBody>
          <a:bodyPr>
            <a:normAutofit/>
          </a:body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gòu</a:t>
            </a:r>
            <a:endParaRPr lang="zh-CN" altLang="en-US"/>
          </a:p>
        </p:txBody>
      </p:sp>
      <p:sp>
        <p:nvSpPr>
          <p:cNvPr id="2" name="内容占位符 2"/>
          <p:cNvSpPr>
            <a:spLocks noGrp="1"/>
          </p:cNvSpPr>
          <p:nvPr/>
        </p:nvSpPr>
        <p:spPr>
          <a:xfrm>
            <a:off x="5871845" y="242697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duō</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内容占位符 2"/>
          <p:cNvSpPr>
            <a:spLocks noGrp="1"/>
          </p:cNvSpPr>
          <p:nvPr/>
        </p:nvSpPr>
        <p:spPr>
          <a:xfrm>
            <a:off x="1342390" y="305943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chàn</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内容占位符 2"/>
          <p:cNvSpPr>
            <a:spLocks noGrp="1"/>
          </p:cNvSpPr>
          <p:nvPr/>
        </p:nvSpPr>
        <p:spPr>
          <a:xfrm>
            <a:off x="5871845" y="305943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lǎn</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内容占位符 2"/>
          <p:cNvSpPr>
            <a:spLocks noGrp="1"/>
          </p:cNvSpPr>
          <p:nvPr/>
        </p:nvSpPr>
        <p:spPr>
          <a:xfrm>
            <a:off x="1273175"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lā</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内容占位符 2"/>
          <p:cNvSpPr>
            <a:spLocks noGrp="1"/>
          </p:cNvSpPr>
          <p:nvPr/>
        </p:nvSpPr>
        <p:spPr>
          <a:xfrm>
            <a:off x="2462530"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tā</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内容占位符 2"/>
          <p:cNvSpPr>
            <a:spLocks noGrp="1"/>
          </p:cNvSpPr>
          <p:nvPr/>
        </p:nvSpPr>
        <p:spPr>
          <a:xfrm>
            <a:off x="5871845"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lán</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内容占位符 2"/>
          <p:cNvSpPr>
            <a:spLocks noGrp="1"/>
          </p:cNvSpPr>
          <p:nvPr/>
        </p:nvSpPr>
        <p:spPr>
          <a:xfrm>
            <a:off x="7057390"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lǚ</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内容占位符 2"/>
          <p:cNvSpPr>
            <a:spLocks noGrp="1"/>
          </p:cNvSpPr>
          <p:nvPr/>
        </p:nvSpPr>
        <p:spPr>
          <a:xfrm>
            <a:off x="1342390" y="433514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qì</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内容占位符 2"/>
          <p:cNvSpPr>
            <a:spLocks noGrp="1"/>
          </p:cNvSpPr>
          <p:nvPr/>
        </p:nvSpPr>
        <p:spPr>
          <a:xfrm>
            <a:off x="5871845" y="433514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hùn</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内容占位符 2"/>
          <p:cNvSpPr>
            <a:spLocks noGrp="1"/>
          </p:cNvSpPr>
          <p:nvPr/>
        </p:nvSpPr>
        <p:spPr>
          <a:xfrm>
            <a:off x="1342390" y="492887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tuì</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内容占位符 2"/>
          <p:cNvSpPr>
            <a:spLocks noGrp="1"/>
          </p:cNvSpPr>
          <p:nvPr/>
        </p:nvSpPr>
        <p:spPr>
          <a:xfrm>
            <a:off x="5871845" y="505650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sòng</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ipe(down)">
                                      <p:cBhvr>
                                        <p:cTn id="28" dur="580">
                                          <p:stCondLst>
                                            <p:cond delay="0"/>
                                          </p:stCondLst>
                                        </p:cTn>
                                        <p:tgtEl>
                                          <p:spTgt spid="3">
                                            <p:txEl>
                                              <p:pRg st="0" end="0"/>
                                            </p:txEl>
                                          </p:spTgt>
                                        </p:tgtEl>
                                      </p:cBhvr>
                                    </p:animEffect>
                                    <p:anim calcmode="lin" valueType="num">
                                      <p:cBhvr>
                                        <p:cTn id="29"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0" end="0"/>
                                            </p:txEl>
                                          </p:spTgt>
                                        </p:tgtEl>
                                      </p:cBhvr>
                                      <p:to x="100000" y="60000"/>
                                    </p:animScale>
                                    <p:animScale>
                                      <p:cBhvr>
                                        <p:cTn id="35" dur="166" decel="50000">
                                          <p:stCondLst>
                                            <p:cond delay="676"/>
                                          </p:stCondLst>
                                        </p:cTn>
                                        <p:tgtEl>
                                          <p:spTgt spid="3">
                                            <p:txEl>
                                              <p:pRg st="0" end="0"/>
                                            </p:txEl>
                                          </p:spTgt>
                                        </p:tgtEl>
                                      </p:cBhvr>
                                      <p:to x="100000" y="100000"/>
                                    </p:animScale>
                                    <p:animScale>
                                      <p:cBhvr>
                                        <p:cTn id="36" dur="26">
                                          <p:stCondLst>
                                            <p:cond delay="1312"/>
                                          </p:stCondLst>
                                        </p:cTn>
                                        <p:tgtEl>
                                          <p:spTgt spid="3">
                                            <p:txEl>
                                              <p:pRg st="0" end="0"/>
                                            </p:txEl>
                                          </p:spTgt>
                                        </p:tgtEl>
                                      </p:cBhvr>
                                      <p:to x="100000" y="80000"/>
                                    </p:animScale>
                                    <p:animScale>
                                      <p:cBhvr>
                                        <p:cTn id="37" dur="166" decel="50000">
                                          <p:stCondLst>
                                            <p:cond delay="1338"/>
                                          </p:stCondLst>
                                        </p:cTn>
                                        <p:tgtEl>
                                          <p:spTgt spid="3">
                                            <p:txEl>
                                              <p:pRg st="0" end="0"/>
                                            </p:txEl>
                                          </p:spTgt>
                                        </p:tgtEl>
                                      </p:cBhvr>
                                      <p:to x="100000" y="100000"/>
                                    </p:animScale>
                                    <p:animScale>
                                      <p:cBhvr>
                                        <p:cTn id="38" dur="26">
                                          <p:stCondLst>
                                            <p:cond delay="1642"/>
                                          </p:stCondLst>
                                        </p:cTn>
                                        <p:tgtEl>
                                          <p:spTgt spid="3">
                                            <p:txEl>
                                              <p:pRg st="0" end="0"/>
                                            </p:txEl>
                                          </p:spTgt>
                                        </p:tgtEl>
                                      </p:cBhvr>
                                      <p:to x="100000" y="90000"/>
                                    </p:animScale>
                                    <p:animScale>
                                      <p:cBhvr>
                                        <p:cTn id="39" dur="166" decel="50000">
                                          <p:stCondLst>
                                            <p:cond delay="1668"/>
                                          </p:stCondLst>
                                        </p:cTn>
                                        <p:tgtEl>
                                          <p:spTgt spid="3">
                                            <p:txEl>
                                              <p:pRg st="0" end="0"/>
                                            </p:txEl>
                                          </p:spTgt>
                                        </p:tgtEl>
                                      </p:cBhvr>
                                      <p:to x="100000" y="100000"/>
                                    </p:animScale>
                                    <p:animScale>
                                      <p:cBhvr>
                                        <p:cTn id="40" dur="26">
                                          <p:stCondLst>
                                            <p:cond delay="1808"/>
                                          </p:stCondLst>
                                        </p:cTn>
                                        <p:tgtEl>
                                          <p:spTgt spid="3">
                                            <p:txEl>
                                              <p:pRg st="0" end="0"/>
                                            </p:txEl>
                                          </p:spTgt>
                                        </p:tgtEl>
                                      </p:cBhvr>
                                      <p:to x="100000" y="95000"/>
                                    </p:animScale>
                                    <p:animScale>
                                      <p:cBhvr>
                                        <p:cTn id="41" dur="166" decel="50000">
                                          <p:stCondLst>
                                            <p:cond delay="1834"/>
                                          </p:stCondLst>
                                        </p:cTn>
                                        <p:tgtEl>
                                          <p:spTgt spid="3">
                                            <p:txEl>
                                              <p:pRg st="0" end="0"/>
                                            </p:txEl>
                                          </p:spTgt>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80">
                                          <p:stCondLst>
                                            <p:cond delay="0"/>
                                          </p:stCondLst>
                                        </p:cTn>
                                        <p:tgtEl>
                                          <p:spTgt spid="2"/>
                                        </p:tgtEl>
                                      </p:cBhvr>
                                    </p:animEffect>
                                    <p:anim calcmode="lin" valueType="num">
                                      <p:cBhvr>
                                        <p:cTn id="4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2" dur="26">
                                          <p:stCondLst>
                                            <p:cond delay="650"/>
                                          </p:stCondLst>
                                        </p:cTn>
                                        <p:tgtEl>
                                          <p:spTgt spid="2"/>
                                        </p:tgtEl>
                                      </p:cBhvr>
                                      <p:to x="100000" y="60000"/>
                                    </p:animScale>
                                    <p:animScale>
                                      <p:cBhvr>
                                        <p:cTn id="53" dur="166" decel="50000">
                                          <p:stCondLst>
                                            <p:cond delay="676"/>
                                          </p:stCondLst>
                                        </p:cTn>
                                        <p:tgtEl>
                                          <p:spTgt spid="2"/>
                                        </p:tgtEl>
                                      </p:cBhvr>
                                      <p:to x="100000" y="100000"/>
                                    </p:animScale>
                                    <p:animScale>
                                      <p:cBhvr>
                                        <p:cTn id="54" dur="26">
                                          <p:stCondLst>
                                            <p:cond delay="1312"/>
                                          </p:stCondLst>
                                        </p:cTn>
                                        <p:tgtEl>
                                          <p:spTgt spid="2"/>
                                        </p:tgtEl>
                                      </p:cBhvr>
                                      <p:to x="100000" y="80000"/>
                                    </p:animScale>
                                    <p:animScale>
                                      <p:cBhvr>
                                        <p:cTn id="55" dur="166" decel="50000">
                                          <p:stCondLst>
                                            <p:cond delay="1338"/>
                                          </p:stCondLst>
                                        </p:cTn>
                                        <p:tgtEl>
                                          <p:spTgt spid="2"/>
                                        </p:tgtEl>
                                      </p:cBhvr>
                                      <p:to x="100000" y="100000"/>
                                    </p:animScale>
                                    <p:animScale>
                                      <p:cBhvr>
                                        <p:cTn id="56" dur="26">
                                          <p:stCondLst>
                                            <p:cond delay="1642"/>
                                          </p:stCondLst>
                                        </p:cTn>
                                        <p:tgtEl>
                                          <p:spTgt spid="2"/>
                                        </p:tgtEl>
                                      </p:cBhvr>
                                      <p:to x="100000" y="90000"/>
                                    </p:animScale>
                                    <p:animScale>
                                      <p:cBhvr>
                                        <p:cTn id="57" dur="166" decel="50000">
                                          <p:stCondLst>
                                            <p:cond delay="1668"/>
                                          </p:stCondLst>
                                        </p:cTn>
                                        <p:tgtEl>
                                          <p:spTgt spid="2"/>
                                        </p:tgtEl>
                                      </p:cBhvr>
                                      <p:to x="100000" y="100000"/>
                                    </p:animScale>
                                    <p:animScale>
                                      <p:cBhvr>
                                        <p:cTn id="58" dur="26">
                                          <p:stCondLst>
                                            <p:cond delay="1808"/>
                                          </p:stCondLst>
                                        </p:cTn>
                                        <p:tgtEl>
                                          <p:spTgt spid="2"/>
                                        </p:tgtEl>
                                      </p:cBhvr>
                                      <p:to x="100000" y="95000"/>
                                    </p:animScale>
                                    <p:animScale>
                                      <p:cBhvr>
                                        <p:cTn id="59" dur="166" decel="50000">
                                          <p:stCondLst>
                                            <p:cond delay="1834"/>
                                          </p:stCondLst>
                                        </p:cTn>
                                        <p:tgtEl>
                                          <p:spTgt spid="2"/>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down)">
                                      <p:cBhvr>
                                        <p:cTn id="64" dur="580">
                                          <p:stCondLst>
                                            <p:cond delay="0"/>
                                          </p:stCondLst>
                                        </p:cTn>
                                        <p:tgtEl>
                                          <p:spTgt spid="6"/>
                                        </p:tgtEl>
                                      </p:cBhvr>
                                    </p:animEffect>
                                    <p:anim calcmode="lin" valueType="num">
                                      <p:cBhvr>
                                        <p:cTn id="6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0" dur="26">
                                          <p:stCondLst>
                                            <p:cond delay="650"/>
                                          </p:stCondLst>
                                        </p:cTn>
                                        <p:tgtEl>
                                          <p:spTgt spid="6"/>
                                        </p:tgtEl>
                                      </p:cBhvr>
                                      <p:to x="100000" y="60000"/>
                                    </p:animScale>
                                    <p:animScale>
                                      <p:cBhvr>
                                        <p:cTn id="71" dur="166" decel="50000">
                                          <p:stCondLst>
                                            <p:cond delay="676"/>
                                          </p:stCondLst>
                                        </p:cTn>
                                        <p:tgtEl>
                                          <p:spTgt spid="6"/>
                                        </p:tgtEl>
                                      </p:cBhvr>
                                      <p:to x="100000" y="100000"/>
                                    </p:animScale>
                                    <p:animScale>
                                      <p:cBhvr>
                                        <p:cTn id="72" dur="26">
                                          <p:stCondLst>
                                            <p:cond delay="1312"/>
                                          </p:stCondLst>
                                        </p:cTn>
                                        <p:tgtEl>
                                          <p:spTgt spid="6"/>
                                        </p:tgtEl>
                                      </p:cBhvr>
                                      <p:to x="100000" y="80000"/>
                                    </p:animScale>
                                    <p:animScale>
                                      <p:cBhvr>
                                        <p:cTn id="73" dur="166" decel="50000">
                                          <p:stCondLst>
                                            <p:cond delay="1338"/>
                                          </p:stCondLst>
                                        </p:cTn>
                                        <p:tgtEl>
                                          <p:spTgt spid="6"/>
                                        </p:tgtEl>
                                      </p:cBhvr>
                                      <p:to x="100000" y="100000"/>
                                    </p:animScale>
                                    <p:animScale>
                                      <p:cBhvr>
                                        <p:cTn id="74" dur="26">
                                          <p:stCondLst>
                                            <p:cond delay="1642"/>
                                          </p:stCondLst>
                                        </p:cTn>
                                        <p:tgtEl>
                                          <p:spTgt spid="6"/>
                                        </p:tgtEl>
                                      </p:cBhvr>
                                      <p:to x="100000" y="90000"/>
                                    </p:animScale>
                                    <p:animScale>
                                      <p:cBhvr>
                                        <p:cTn id="75" dur="166" decel="50000">
                                          <p:stCondLst>
                                            <p:cond delay="1668"/>
                                          </p:stCondLst>
                                        </p:cTn>
                                        <p:tgtEl>
                                          <p:spTgt spid="6"/>
                                        </p:tgtEl>
                                      </p:cBhvr>
                                      <p:to x="100000" y="100000"/>
                                    </p:animScale>
                                    <p:animScale>
                                      <p:cBhvr>
                                        <p:cTn id="76" dur="26">
                                          <p:stCondLst>
                                            <p:cond delay="1808"/>
                                          </p:stCondLst>
                                        </p:cTn>
                                        <p:tgtEl>
                                          <p:spTgt spid="6"/>
                                        </p:tgtEl>
                                      </p:cBhvr>
                                      <p:to x="100000" y="95000"/>
                                    </p:animScale>
                                    <p:animScale>
                                      <p:cBhvr>
                                        <p:cTn id="77" dur="166" decel="50000">
                                          <p:stCondLst>
                                            <p:cond delay="1834"/>
                                          </p:stCondLst>
                                        </p:cTn>
                                        <p:tgtEl>
                                          <p:spTgt spid="6"/>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down)">
                                      <p:cBhvr>
                                        <p:cTn id="82" dur="580">
                                          <p:stCondLst>
                                            <p:cond delay="0"/>
                                          </p:stCondLst>
                                        </p:cTn>
                                        <p:tgtEl>
                                          <p:spTgt spid="10"/>
                                        </p:tgtEl>
                                      </p:cBhvr>
                                    </p:animEffect>
                                    <p:anim calcmode="lin" valueType="num">
                                      <p:cBhvr>
                                        <p:cTn id="8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8" dur="26">
                                          <p:stCondLst>
                                            <p:cond delay="650"/>
                                          </p:stCondLst>
                                        </p:cTn>
                                        <p:tgtEl>
                                          <p:spTgt spid="10"/>
                                        </p:tgtEl>
                                      </p:cBhvr>
                                      <p:to x="100000" y="60000"/>
                                    </p:animScale>
                                    <p:animScale>
                                      <p:cBhvr>
                                        <p:cTn id="89" dur="166" decel="50000">
                                          <p:stCondLst>
                                            <p:cond delay="676"/>
                                          </p:stCondLst>
                                        </p:cTn>
                                        <p:tgtEl>
                                          <p:spTgt spid="10"/>
                                        </p:tgtEl>
                                      </p:cBhvr>
                                      <p:to x="100000" y="100000"/>
                                    </p:animScale>
                                    <p:animScale>
                                      <p:cBhvr>
                                        <p:cTn id="90" dur="26">
                                          <p:stCondLst>
                                            <p:cond delay="1312"/>
                                          </p:stCondLst>
                                        </p:cTn>
                                        <p:tgtEl>
                                          <p:spTgt spid="10"/>
                                        </p:tgtEl>
                                      </p:cBhvr>
                                      <p:to x="100000" y="80000"/>
                                    </p:animScale>
                                    <p:animScale>
                                      <p:cBhvr>
                                        <p:cTn id="91" dur="166" decel="50000">
                                          <p:stCondLst>
                                            <p:cond delay="1338"/>
                                          </p:stCondLst>
                                        </p:cTn>
                                        <p:tgtEl>
                                          <p:spTgt spid="10"/>
                                        </p:tgtEl>
                                      </p:cBhvr>
                                      <p:to x="100000" y="100000"/>
                                    </p:animScale>
                                    <p:animScale>
                                      <p:cBhvr>
                                        <p:cTn id="92" dur="26">
                                          <p:stCondLst>
                                            <p:cond delay="1642"/>
                                          </p:stCondLst>
                                        </p:cTn>
                                        <p:tgtEl>
                                          <p:spTgt spid="10"/>
                                        </p:tgtEl>
                                      </p:cBhvr>
                                      <p:to x="100000" y="90000"/>
                                    </p:animScale>
                                    <p:animScale>
                                      <p:cBhvr>
                                        <p:cTn id="93" dur="166" decel="50000">
                                          <p:stCondLst>
                                            <p:cond delay="1668"/>
                                          </p:stCondLst>
                                        </p:cTn>
                                        <p:tgtEl>
                                          <p:spTgt spid="10"/>
                                        </p:tgtEl>
                                      </p:cBhvr>
                                      <p:to x="100000" y="100000"/>
                                    </p:animScale>
                                    <p:animScale>
                                      <p:cBhvr>
                                        <p:cTn id="94" dur="26">
                                          <p:stCondLst>
                                            <p:cond delay="1808"/>
                                          </p:stCondLst>
                                        </p:cTn>
                                        <p:tgtEl>
                                          <p:spTgt spid="10"/>
                                        </p:tgtEl>
                                      </p:cBhvr>
                                      <p:to x="100000" y="95000"/>
                                    </p:animScale>
                                    <p:animScale>
                                      <p:cBhvr>
                                        <p:cTn id="95" dur="166" decel="50000">
                                          <p:stCondLst>
                                            <p:cond delay="1834"/>
                                          </p:stCondLst>
                                        </p:cTn>
                                        <p:tgtEl>
                                          <p:spTgt spid="10"/>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26" presetClass="entr" presetSubtype="0" fill="hold" grpId="0" nodeType="click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down)">
                                      <p:cBhvr>
                                        <p:cTn id="100" dur="580">
                                          <p:stCondLst>
                                            <p:cond delay="0"/>
                                          </p:stCondLst>
                                        </p:cTn>
                                        <p:tgtEl>
                                          <p:spTgt spid="11"/>
                                        </p:tgtEl>
                                      </p:cBhvr>
                                    </p:animEffect>
                                    <p:anim calcmode="lin" valueType="num">
                                      <p:cBhvr>
                                        <p:cTn id="10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6" dur="26">
                                          <p:stCondLst>
                                            <p:cond delay="650"/>
                                          </p:stCondLst>
                                        </p:cTn>
                                        <p:tgtEl>
                                          <p:spTgt spid="11"/>
                                        </p:tgtEl>
                                      </p:cBhvr>
                                      <p:to x="100000" y="60000"/>
                                    </p:animScale>
                                    <p:animScale>
                                      <p:cBhvr>
                                        <p:cTn id="107" dur="166" decel="50000">
                                          <p:stCondLst>
                                            <p:cond delay="676"/>
                                          </p:stCondLst>
                                        </p:cTn>
                                        <p:tgtEl>
                                          <p:spTgt spid="11"/>
                                        </p:tgtEl>
                                      </p:cBhvr>
                                      <p:to x="100000" y="100000"/>
                                    </p:animScale>
                                    <p:animScale>
                                      <p:cBhvr>
                                        <p:cTn id="108" dur="26">
                                          <p:stCondLst>
                                            <p:cond delay="1312"/>
                                          </p:stCondLst>
                                        </p:cTn>
                                        <p:tgtEl>
                                          <p:spTgt spid="11"/>
                                        </p:tgtEl>
                                      </p:cBhvr>
                                      <p:to x="100000" y="80000"/>
                                    </p:animScale>
                                    <p:animScale>
                                      <p:cBhvr>
                                        <p:cTn id="109" dur="166" decel="50000">
                                          <p:stCondLst>
                                            <p:cond delay="1338"/>
                                          </p:stCondLst>
                                        </p:cTn>
                                        <p:tgtEl>
                                          <p:spTgt spid="11"/>
                                        </p:tgtEl>
                                      </p:cBhvr>
                                      <p:to x="100000" y="100000"/>
                                    </p:animScale>
                                    <p:animScale>
                                      <p:cBhvr>
                                        <p:cTn id="110" dur="26">
                                          <p:stCondLst>
                                            <p:cond delay="1642"/>
                                          </p:stCondLst>
                                        </p:cTn>
                                        <p:tgtEl>
                                          <p:spTgt spid="11"/>
                                        </p:tgtEl>
                                      </p:cBhvr>
                                      <p:to x="100000" y="90000"/>
                                    </p:animScale>
                                    <p:animScale>
                                      <p:cBhvr>
                                        <p:cTn id="111" dur="166" decel="50000">
                                          <p:stCondLst>
                                            <p:cond delay="1668"/>
                                          </p:stCondLst>
                                        </p:cTn>
                                        <p:tgtEl>
                                          <p:spTgt spid="11"/>
                                        </p:tgtEl>
                                      </p:cBhvr>
                                      <p:to x="100000" y="100000"/>
                                    </p:animScale>
                                    <p:animScale>
                                      <p:cBhvr>
                                        <p:cTn id="112" dur="26">
                                          <p:stCondLst>
                                            <p:cond delay="1808"/>
                                          </p:stCondLst>
                                        </p:cTn>
                                        <p:tgtEl>
                                          <p:spTgt spid="11"/>
                                        </p:tgtEl>
                                      </p:cBhvr>
                                      <p:to x="100000" y="95000"/>
                                    </p:animScale>
                                    <p:animScale>
                                      <p:cBhvr>
                                        <p:cTn id="113" dur="166" decel="50000">
                                          <p:stCondLst>
                                            <p:cond delay="1834"/>
                                          </p:stCondLst>
                                        </p:cTn>
                                        <p:tgtEl>
                                          <p:spTgt spid="11"/>
                                        </p:tgtEl>
                                      </p:cBhvr>
                                      <p:to x="100000" y="100000"/>
                                    </p:animScale>
                                  </p:childTnLst>
                                </p:cTn>
                              </p:par>
                            </p:childTnLst>
                          </p:cTn>
                        </p:par>
                      </p:childTnLst>
                    </p:cTn>
                  </p:par>
                  <p:par>
                    <p:cTn id="114" fill="hold">
                      <p:stCondLst>
                        <p:cond delay="indefinite"/>
                      </p:stCondLst>
                      <p:childTnLst>
                        <p:par>
                          <p:cTn id="115" fill="hold">
                            <p:stCondLst>
                              <p:cond delay="0"/>
                            </p:stCondLst>
                            <p:childTnLst>
                              <p:par>
                                <p:cTn id="116" presetID="26" presetClass="entr" presetSubtype="0" fill="hold" grpId="0" nodeType="click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wipe(down)">
                                      <p:cBhvr>
                                        <p:cTn id="118" dur="580">
                                          <p:stCondLst>
                                            <p:cond delay="0"/>
                                          </p:stCondLst>
                                        </p:cTn>
                                        <p:tgtEl>
                                          <p:spTgt spid="12"/>
                                        </p:tgtEl>
                                      </p:cBhvr>
                                    </p:animEffect>
                                    <p:anim calcmode="lin" valueType="num">
                                      <p:cBhvr>
                                        <p:cTn id="11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2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2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2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24" dur="26">
                                          <p:stCondLst>
                                            <p:cond delay="650"/>
                                          </p:stCondLst>
                                        </p:cTn>
                                        <p:tgtEl>
                                          <p:spTgt spid="12"/>
                                        </p:tgtEl>
                                      </p:cBhvr>
                                      <p:to x="100000" y="60000"/>
                                    </p:animScale>
                                    <p:animScale>
                                      <p:cBhvr>
                                        <p:cTn id="125" dur="166" decel="50000">
                                          <p:stCondLst>
                                            <p:cond delay="676"/>
                                          </p:stCondLst>
                                        </p:cTn>
                                        <p:tgtEl>
                                          <p:spTgt spid="12"/>
                                        </p:tgtEl>
                                      </p:cBhvr>
                                      <p:to x="100000" y="100000"/>
                                    </p:animScale>
                                    <p:animScale>
                                      <p:cBhvr>
                                        <p:cTn id="126" dur="26">
                                          <p:stCondLst>
                                            <p:cond delay="1312"/>
                                          </p:stCondLst>
                                        </p:cTn>
                                        <p:tgtEl>
                                          <p:spTgt spid="12"/>
                                        </p:tgtEl>
                                      </p:cBhvr>
                                      <p:to x="100000" y="80000"/>
                                    </p:animScale>
                                    <p:animScale>
                                      <p:cBhvr>
                                        <p:cTn id="127" dur="166" decel="50000">
                                          <p:stCondLst>
                                            <p:cond delay="1338"/>
                                          </p:stCondLst>
                                        </p:cTn>
                                        <p:tgtEl>
                                          <p:spTgt spid="12"/>
                                        </p:tgtEl>
                                      </p:cBhvr>
                                      <p:to x="100000" y="100000"/>
                                    </p:animScale>
                                    <p:animScale>
                                      <p:cBhvr>
                                        <p:cTn id="128" dur="26">
                                          <p:stCondLst>
                                            <p:cond delay="1642"/>
                                          </p:stCondLst>
                                        </p:cTn>
                                        <p:tgtEl>
                                          <p:spTgt spid="12"/>
                                        </p:tgtEl>
                                      </p:cBhvr>
                                      <p:to x="100000" y="90000"/>
                                    </p:animScale>
                                    <p:animScale>
                                      <p:cBhvr>
                                        <p:cTn id="129" dur="166" decel="50000">
                                          <p:stCondLst>
                                            <p:cond delay="1668"/>
                                          </p:stCondLst>
                                        </p:cTn>
                                        <p:tgtEl>
                                          <p:spTgt spid="12"/>
                                        </p:tgtEl>
                                      </p:cBhvr>
                                      <p:to x="100000" y="100000"/>
                                    </p:animScale>
                                    <p:animScale>
                                      <p:cBhvr>
                                        <p:cTn id="130" dur="26">
                                          <p:stCondLst>
                                            <p:cond delay="1808"/>
                                          </p:stCondLst>
                                        </p:cTn>
                                        <p:tgtEl>
                                          <p:spTgt spid="12"/>
                                        </p:tgtEl>
                                      </p:cBhvr>
                                      <p:to x="100000" y="95000"/>
                                    </p:animScale>
                                    <p:animScale>
                                      <p:cBhvr>
                                        <p:cTn id="131" dur="166" decel="50000">
                                          <p:stCondLst>
                                            <p:cond delay="1834"/>
                                          </p:stCondLst>
                                        </p:cTn>
                                        <p:tgtEl>
                                          <p:spTgt spid="12"/>
                                        </p:tgtEl>
                                      </p:cBhvr>
                                      <p:to x="100000" y="100000"/>
                                    </p:animScale>
                                  </p:childTnLst>
                                </p:cTn>
                              </p:par>
                            </p:childTnLst>
                          </p:cTn>
                        </p:par>
                      </p:childTnLst>
                    </p:cTn>
                  </p:par>
                  <p:par>
                    <p:cTn id="132" fill="hold">
                      <p:stCondLst>
                        <p:cond delay="indefinite"/>
                      </p:stCondLst>
                      <p:childTnLst>
                        <p:par>
                          <p:cTn id="133" fill="hold">
                            <p:stCondLst>
                              <p:cond delay="0"/>
                            </p:stCondLst>
                            <p:childTnLst>
                              <p:par>
                                <p:cTn id="134" presetID="26" presetClass="entr" presetSubtype="0"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80">
                                          <p:stCondLst>
                                            <p:cond delay="0"/>
                                          </p:stCondLst>
                                        </p:cTn>
                                        <p:tgtEl>
                                          <p:spTgt spid="13"/>
                                        </p:tgtEl>
                                      </p:cBhvr>
                                    </p:animEffect>
                                    <p:anim calcmode="lin" valueType="num">
                                      <p:cBhvr>
                                        <p:cTn id="13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4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42" dur="26">
                                          <p:stCondLst>
                                            <p:cond delay="650"/>
                                          </p:stCondLst>
                                        </p:cTn>
                                        <p:tgtEl>
                                          <p:spTgt spid="13"/>
                                        </p:tgtEl>
                                      </p:cBhvr>
                                      <p:to x="100000" y="60000"/>
                                    </p:animScale>
                                    <p:animScale>
                                      <p:cBhvr>
                                        <p:cTn id="143" dur="166" decel="50000">
                                          <p:stCondLst>
                                            <p:cond delay="676"/>
                                          </p:stCondLst>
                                        </p:cTn>
                                        <p:tgtEl>
                                          <p:spTgt spid="13"/>
                                        </p:tgtEl>
                                      </p:cBhvr>
                                      <p:to x="100000" y="100000"/>
                                    </p:animScale>
                                    <p:animScale>
                                      <p:cBhvr>
                                        <p:cTn id="144" dur="26">
                                          <p:stCondLst>
                                            <p:cond delay="1312"/>
                                          </p:stCondLst>
                                        </p:cTn>
                                        <p:tgtEl>
                                          <p:spTgt spid="13"/>
                                        </p:tgtEl>
                                      </p:cBhvr>
                                      <p:to x="100000" y="80000"/>
                                    </p:animScale>
                                    <p:animScale>
                                      <p:cBhvr>
                                        <p:cTn id="145" dur="166" decel="50000">
                                          <p:stCondLst>
                                            <p:cond delay="1338"/>
                                          </p:stCondLst>
                                        </p:cTn>
                                        <p:tgtEl>
                                          <p:spTgt spid="13"/>
                                        </p:tgtEl>
                                      </p:cBhvr>
                                      <p:to x="100000" y="100000"/>
                                    </p:animScale>
                                    <p:animScale>
                                      <p:cBhvr>
                                        <p:cTn id="146" dur="26">
                                          <p:stCondLst>
                                            <p:cond delay="1642"/>
                                          </p:stCondLst>
                                        </p:cTn>
                                        <p:tgtEl>
                                          <p:spTgt spid="13"/>
                                        </p:tgtEl>
                                      </p:cBhvr>
                                      <p:to x="100000" y="90000"/>
                                    </p:animScale>
                                    <p:animScale>
                                      <p:cBhvr>
                                        <p:cTn id="147" dur="166" decel="50000">
                                          <p:stCondLst>
                                            <p:cond delay="1668"/>
                                          </p:stCondLst>
                                        </p:cTn>
                                        <p:tgtEl>
                                          <p:spTgt spid="13"/>
                                        </p:tgtEl>
                                      </p:cBhvr>
                                      <p:to x="100000" y="100000"/>
                                    </p:animScale>
                                    <p:animScale>
                                      <p:cBhvr>
                                        <p:cTn id="148" dur="26">
                                          <p:stCondLst>
                                            <p:cond delay="1808"/>
                                          </p:stCondLst>
                                        </p:cTn>
                                        <p:tgtEl>
                                          <p:spTgt spid="13"/>
                                        </p:tgtEl>
                                      </p:cBhvr>
                                      <p:to x="100000" y="95000"/>
                                    </p:animScale>
                                    <p:animScale>
                                      <p:cBhvr>
                                        <p:cTn id="149" dur="166" decel="50000">
                                          <p:stCondLst>
                                            <p:cond delay="1834"/>
                                          </p:stCondLst>
                                        </p:cTn>
                                        <p:tgtEl>
                                          <p:spTgt spid="13"/>
                                        </p:tgtEl>
                                      </p:cBhvr>
                                      <p:to x="100000" y="100000"/>
                                    </p:animScale>
                                  </p:childTnLst>
                                </p:cTn>
                              </p:par>
                            </p:childTnLst>
                          </p:cTn>
                        </p:par>
                      </p:childTnLst>
                    </p:cTn>
                  </p:par>
                  <p:par>
                    <p:cTn id="150" fill="hold">
                      <p:stCondLst>
                        <p:cond delay="indefinite"/>
                      </p:stCondLst>
                      <p:childTnLst>
                        <p:par>
                          <p:cTn id="151" fill="hold">
                            <p:stCondLst>
                              <p:cond delay="0"/>
                            </p:stCondLst>
                            <p:childTnLst>
                              <p:par>
                                <p:cTn id="152" presetID="26" presetClass="entr" presetSubtype="0" fill="hold" grpId="0" nodeType="click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wipe(down)">
                                      <p:cBhvr>
                                        <p:cTn id="154" dur="580">
                                          <p:stCondLst>
                                            <p:cond delay="0"/>
                                          </p:stCondLst>
                                        </p:cTn>
                                        <p:tgtEl>
                                          <p:spTgt spid="14"/>
                                        </p:tgtEl>
                                      </p:cBhvr>
                                    </p:animEffect>
                                    <p:anim calcmode="lin" valueType="num">
                                      <p:cBhvr>
                                        <p:cTn id="15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5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5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5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0" dur="26">
                                          <p:stCondLst>
                                            <p:cond delay="650"/>
                                          </p:stCondLst>
                                        </p:cTn>
                                        <p:tgtEl>
                                          <p:spTgt spid="14"/>
                                        </p:tgtEl>
                                      </p:cBhvr>
                                      <p:to x="100000" y="60000"/>
                                    </p:animScale>
                                    <p:animScale>
                                      <p:cBhvr>
                                        <p:cTn id="161" dur="166" decel="50000">
                                          <p:stCondLst>
                                            <p:cond delay="676"/>
                                          </p:stCondLst>
                                        </p:cTn>
                                        <p:tgtEl>
                                          <p:spTgt spid="14"/>
                                        </p:tgtEl>
                                      </p:cBhvr>
                                      <p:to x="100000" y="100000"/>
                                    </p:animScale>
                                    <p:animScale>
                                      <p:cBhvr>
                                        <p:cTn id="162" dur="26">
                                          <p:stCondLst>
                                            <p:cond delay="1312"/>
                                          </p:stCondLst>
                                        </p:cTn>
                                        <p:tgtEl>
                                          <p:spTgt spid="14"/>
                                        </p:tgtEl>
                                      </p:cBhvr>
                                      <p:to x="100000" y="80000"/>
                                    </p:animScale>
                                    <p:animScale>
                                      <p:cBhvr>
                                        <p:cTn id="163" dur="166" decel="50000">
                                          <p:stCondLst>
                                            <p:cond delay="1338"/>
                                          </p:stCondLst>
                                        </p:cTn>
                                        <p:tgtEl>
                                          <p:spTgt spid="14"/>
                                        </p:tgtEl>
                                      </p:cBhvr>
                                      <p:to x="100000" y="100000"/>
                                    </p:animScale>
                                    <p:animScale>
                                      <p:cBhvr>
                                        <p:cTn id="164" dur="26">
                                          <p:stCondLst>
                                            <p:cond delay="1642"/>
                                          </p:stCondLst>
                                        </p:cTn>
                                        <p:tgtEl>
                                          <p:spTgt spid="14"/>
                                        </p:tgtEl>
                                      </p:cBhvr>
                                      <p:to x="100000" y="90000"/>
                                    </p:animScale>
                                    <p:animScale>
                                      <p:cBhvr>
                                        <p:cTn id="165" dur="166" decel="50000">
                                          <p:stCondLst>
                                            <p:cond delay="1668"/>
                                          </p:stCondLst>
                                        </p:cTn>
                                        <p:tgtEl>
                                          <p:spTgt spid="14"/>
                                        </p:tgtEl>
                                      </p:cBhvr>
                                      <p:to x="100000" y="100000"/>
                                    </p:animScale>
                                    <p:animScale>
                                      <p:cBhvr>
                                        <p:cTn id="166" dur="26">
                                          <p:stCondLst>
                                            <p:cond delay="1808"/>
                                          </p:stCondLst>
                                        </p:cTn>
                                        <p:tgtEl>
                                          <p:spTgt spid="14"/>
                                        </p:tgtEl>
                                      </p:cBhvr>
                                      <p:to x="100000" y="95000"/>
                                    </p:animScale>
                                    <p:animScale>
                                      <p:cBhvr>
                                        <p:cTn id="167" dur="166" decel="50000">
                                          <p:stCondLst>
                                            <p:cond delay="1834"/>
                                          </p:stCondLst>
                                        </p:cTn>
                                        <p:tgtEl>
                                          <p:spTgt spid="14"/>
                                        </p:tgtEl>
                                      </p:cBhvr>
                                      <p:to x="100000" y="100000"/>
                                    </p:animScale>
                                  </p:childTnLst>
                                </p:cTn>
                              </p:par>
                            </p:childTnLst>
                          </p:cTn>
                        </p:par>
                      </p:childTnLst>
                    </p:cTn>
                  </p:par>
                  <p:par>
                    <p:cTn id="168" fill="hold">
                      <p:stCondLst>
                        <p:cond delay="indefinite"/>
                      </p:stCondLst>
                      <p:childTnLst>
                        <p:par>
                          <p:cTn id="169" fill="hold">
                            <p:stCondLst>
                              <p:cond delay="0"/>
                            </p:stCondLst>
                            <p:childTnLst>
                              <p:par>
                                <p:cTn id="170" presetID="26" presetClass="entr" presetSubtype="0" fill="hold" grpId="0" nodeType="clickEffect">
                                  <p:stCondLst>
                                    <p:cond delay="0"/>
                                  </p:stCondLst>
                                  <p:childTnLst>
                                    <p:set>
                                      <p:cBhvr>
                                        <p:cTn id="171" dur="1" fill="hold">
                                          <p:stCondLst>
                                            <p:cond delay="0"/>
                                          </p:stCondLst>
                                        </p:cTn>
                                        <p:tgtEl>
                                          <p:spTgt spid="15"/>
                                        </p:tgtEl>
                                        <p:attrNameLst>
                                          <p:attrName>style.visibility</p:attrName>
                                        </p:attrNameLst>
                                      </p:cBhvr>
                                      <p:to>
                                        <p:strVal val="visible"/>
                                      </p:to>
                                    </p:set>
                                    <p:animEffect transition="in" filter="wipe(down)">
                                      <p:cBhvr>
                                        <p:cTn id="172" dur="580">
                                          <p:stCondLst>
                                            <p:cond delay="0"/>
                                          </p:stCondLst>
                                        </p:cTn>
                                        <p:tgtEl>
                                          <p:spTgt spid="15"/>
                                        </p:tgtEl>
                                      </p:cBhvr>
                                    </p:animEffect>
                                    <p:anim calcmode="lin" valueType="num">
                                      <p:cBhvr>
                                        <p:cTn id="17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7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7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7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7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78" dur="26">
                                          <p:stCondLst>
                                            <p:cond delay="650"/>
                                          </p:stCondLst>
                                        </p:cTn>
                                        <p:tgtEl>
                                          <p:spTgt spid="15"/>
                                        </p:tgtEl>
                                      </p:cBhvr>
                                      <p:to x="100000" y="60000"/>
                                    </p:animScale>
                                    <p:animScale>
                                      <p:cBhvr>
                                        <p:cTn id="179" dur="166" decel="50000">
                                          <p:stCondLst>
                                            <p:cond delay="676"/>
                                          </p:stCondLst>
                                        </p:cTn>
                                        <p:tgtEl>
                                          <p:spTgt spid="15"/>
                                        </p:tgtEl>
                                      </p:cBhvr>
                                      <p:to x="100000" y="100000"/>
                                    </p:animScale>
                                    <p:animScale>
                                      <p:cBhvr>
                                        <p:cTn id="180" dur="26">
                                          <p:stCondLst>
                                            <p:cond delay="1312"/>
                                          </p:stCondLst>
                                        </p:cTn>
                                        <p:tgtEl>
                                          <p:spTgt spid="15"/>
                                        </p:tgtEl>
                                      </p:cBhvr>
                                      <p:to x="100000" y="80000"/>
                                    </p:animScale>
                                    <p:animScale>
                                      <p:cBhvr>
                                        <p:cTn id="181" dur="166" decel="50000">
                                          <p:stCondLst>
                                            <p:cond delay="1338"/>
                                          </p:stCondLst>
                                        </p:cTn>
                                        <p:tgtEl>
                                          <p:spTgt spid="15"/>
                                        </p:tgtEl>
                                      </p:cBhvr>
                                      <p:to x="100000" y="100000"/>
                                    </p:animScale>
                                    <p:animScale>
                                      <p:cBhvr>
                                        <p:cTn id="182" dur="26">
                                          <p:stCondLst>
                                            <p:cond delay="1642"/>
                                          </p:stCondLst>
                                        </p:cTn>
                                        <p:tgtEl>
                                          <p:spTgt spid="15"/>
                                        </p:tgtEl>
                                      </p:cBhvr>
                                      <p:to x="100000" y="90000"/>
                                    </p:animScale>
                                    <p:animScale>
                                      <p:cBhvr>
                                        <p:cTn id="183" dur="166" decel="50000">
                                          <p:stCondLst>
                                            <p:cond delay="1668"/>
                                          </p:stCondLst>
                                        </p:cTn>
                                        <p:tgtEl>
                                          <p:spTgt spid="15"/>
                                        </p:tgtEl>
                                      </p:cBhvr>
                                      <p:to x="100000" y="100000"/>
                                    </p:animScale>
                                    <p:animScale>
                                      <p:cBhvr>
                                        <p:cTn id="184" dur="26">
                                          <p:stCondLst>
                                            <p:cond delay="1808"/>
                                          </p:stCondLst>
                                        </p:cTn>
                                        <p:tgtEl>
                                          <p:spTgt spid="15"/>
                                        </p:tgtEl>
                                      </p:cBhvr>
                                      <p:to x="100000" y="95000"/>
                                    </p:animScale>
                                    <p:animScale>
                                      <p:cBhvr>
                                        <p:cTn id="185" dur="166" decel="50000">
                                          <p:stCondLst>
                                            <p:cond delay="1834"/>
                                          </p:stCondLst>
                                        </p:cTn>
                                        <p:tgtEl>
                                          <p:spTgt spid="15"/>
                                        </p:tgtEl>
                                      </p:cBhvr>
                                      <p:to x="100000" y="100000"/>
                                    </p:animScale>
                                  </p:childTnLst>
                                </p:cTn>
                              </p:par>
                            </p:childTnLst>
                          </p:cTn>
                        </p:par>
                      </p:childTnLst>
                    </p:cTn>
                  </p:par>
                  <p:par>
                    <p:cTn id="186" fill="hold">
                      <p:stCondLst>
                        <p:cond delay="indefinite"/>
                      </p:stCondLst>
                      <p:childTnLst>
                        <p:par>
                          <p:cTn id="187" fill="hold">
                            <p:stCondLst>
                              <p:cond delay="0"/>
                            </p:stCondLst>
                            <p:childTnLst>
                              <p:par>
                                <p:cTn id="188" presetID="26" presetClass="entr" presetSubtype="0" fill="hold" grpId="0" nodeType="clickEffect">
                                  <p:stCondLst>
                                    <p:cond delay="0"/>
                                  </p:stCondLst>
                                  <p:childTnLst>
                                    <p:set>
                                      <p:cBhvr>
                                        <p:cTn id="189" dur="1" fill="hold">
                                          <p:stCondLst>
                                            <p:cond delay="0"/>
                                          </p:stCondLst>
                                        </p:cTn>
                                        <p:tgtEl>
                                          <p:spTgt spid="16"/>
                                        </p:tgtEl>
                                        <p:attrNameLst>
                                          <p:attrName>style.visibility</p:attrName>
                                        </p:attrNameLst>
                                      </p:cBhvr>
                                      <p:to>
                                        <p:strVal val="visible"/>
                                      </p:to>
                                    </p:set>
                                    <p:animEffect transition="in" filter="wipe(down)">
                                      <p:cBhvr>
                                        <p:cTn id="190" dur="580">
                                          <p:stCondLst>
                                            <p:cond delay="0"/>
                                          </p:stCondLst>
                                        </p:cTn>
                                        <p:tgtEl>
                                          <p:spTgt spid="16"/>
                                        </p:tgtEl>
                                      </p:cBhvr>
                                    </p:animEffect>
                                    <p:anim calcmode="lin" valueType="num">
                                      <p:cBhvr>
                                        <p:cTn id="19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9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9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9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9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96" dur="26">
                                          <p:stCondLst>
                                            <p:cond delay="650"/>
                                          </p:stCondLst>
                                        </p:cTn>
                                        <p:tgtEl>
                                          <p:spTgt spid="16"/>
                                        </p:tgtEl>
                                      </p:cBhvr>
                                      <p:to x="100000" y="60000"/>
                                    </p:animScale>
                                    <p:animScale>
                                      <p:cBhvr>
                                        <p:cTn id="197" dur="166" decel="50000">
                                          <p:stCondLst>
                                            <p:cond delay="676"/>
                                          </p:stCondLst>
                                        </p:cTn>
                                        <p:tgtEl>
                                          <p:spTgt spid="16"/>
                                        </p:tgtEl>
                                      </p:cBhvr>
                                      <p:to x="100000" y="100000"/>
                                    </p:animScale>
                                    <p:animScale>
                                      <p:cBhvr>
                                        <p:cTn id="198" dur="26">
                                          <p:stCondLst>
                                            <p:cond delay="1312"/>
                                          </p:stCondLst>
                                        </p:cTn>
                                        <p:tgtEl>
                                          <p:spTgt spid="16"/>
                                        </p:tgtEl>
                                      </p:cBhvr>
                                      <p:to x="100000" y="80000"/>
                                    </p:animScale>
                                    <p:animScale>
                                      <p:cBhvr>
                                        <p:cTn id="199" dur="166" decel="50000">
                                          <p:stCondLst>
                                            <p:cond delay="1338"/>
                                          </p:stCondLst>
                                        </p:cTn>
                                        <p:tgtEl>
                                          <p:spTgt spid="16"/>
                                        </p:tgtEl>
                                      </p:cBhvr>
                                      <p:to x="100000" y="100000"/>
                                    </p:animScale>
                                    <p:animScale>
                                      <p:cBhvr>
                                        <p:cTn id="200" dur="26">
                                          <p:stCondLst>
                                            <p:cond delay="1642"/>
                                          </p:stCondLst>
                                        </p:cTn>
                                        <p:tgtEl>
                                          <p:spTgt spid="16"/>
                                        </p:tgtEl>
                                      </p:cBhvr>
                                      <p:to x="100000" y="90000"/>
                                    </p:animScale>
                                    <p:animScale>
                                      <p:cBhvr>
                                        <p:cTn id="201" dur="166" decel="50000">
                                          <p:stCondLst>
                                            <p:cond delay="1668"/>
                                          </p:stCondLst>
                                        </p:cTn>
                                        <p:tgtEl>
                                          <p:spTgt spid="16"/>
                                        </p:tgtEl>
                                      </p:cBhvr>
                                      <p:to x="100000" y="100000"/>
                                    </p:animScale>
                                    <p:animScale>
                                      <p:cBhvr>
                                        <p:cTn id="202" dur="26">
                                          <p:stCondLst>
                                            <p:cond delay="1808"/>
                                          </p:stCondLst>
                                        </p:cTn>
                                        <p:tgtEl>
                                          <p:spTgt spid="16"/>
                                        </p:tgtEl>
                                      </p:cBhvr>
                                      <p:to x="100000" y="95000"/>
                                    </p:animScale>
                                    <p:animScale>
                                      <p:cBhvr>
                                        <p:cTn id="203" dur="166" decel="50000">
                                          <p:stCondLst>
                                            <p:cond delay="1834"/>
                                          </p:stCondLst>
                                        </p:cTn>
                                        <p:tgtEl>
                                          <p:spTgt spid="16"/>
                                        </p:tgtEl>
                                      </p:cBhvr>
                                      <p:to x="100000" y="100000"/>
                                    </p:animScale>
                                  </p:childTnLst>
                                </p:cTn>
                              </p:par>
                            </p:childTnLst>
                          </p:cTn>
                        </p:par>
                      </p:childTnLst>
                    </p:cTn>
                  </p:par>
                  <p:par>
                    <p:cTn id="204" fill="hold">
                      <p:stCondLst>
                        <p:cond delay="indefinite"/>
                      </p:stCondLst>
                      <p:childTnLst>
                        <p:par>
                          <p:cTn id="205" fill="hold">
                            <p:stCondLst>
                              <p:cond delay="0"/>
                            </p:stCondLst>
                            <p:childTnLst>
                              <p:par>
                                <p:cTn id="206" presetID="26" presetClass="entr" presetSubtype="0" fill="hold" grpId="0" nodeType="clickEffect">
                                  <p:stCondLst>
                                    <p:cond delay="0"/>
                                  </p:stCondLst>
                                  <p:childTnLst>
                                    <p:set>
                                      <p:cBhvr>
                                        <p:cTn id="207" dur="1" fill="hold">
                                          <p:stCondLst>
                                            <p:cond delay="0"/>
                                          </p:stCondLst>
                                        </p:cTn>
                                        <p:tgtEl>
                                          <p:spTgt spid="17"/>
                                        </p:tgtEl>
                                        <p:attrNameLst>
                                          <p:attrName>style.visibility</p:attrName>
                                        </p:attrNameLst>
                                      </p:cBhvr>
                                      <p:to>
                                        <p:strVal val="visible"/>
                                      </p:to>
                                    </p:set>
                                    <p:animEffect transition="in" filter="wipe(down)">
                                      <p:cBhvr>
                                        <p:cTn id="208" dur="580">
                                          <p:stCondLst>
                                            <p:cond delay="0"/>
                                          </p:stCondLst>
                                        </p:cTn>
                                        <p:tgtEl>
                                          <p:spTgt spid="17"/>
                                        </p:tgtEl>
                                      </p:cBhvr>
                                    </p:animEffect>
                                    <p:anim calcmode="lin" valueType="num">
                                      <p:cBhvr>
                                        <p:cTn id="209"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10"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11"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12"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13"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14" dur="26">
                                          <p:stCondLst>
                                            <p:cond delay="650"/>
                                          </p:stCondLst>
                                        </p:cTn>
                                        <p:tgtEl>
                                          <p:spTgt spid="17"/>
                                        </p:tgtEl>
                                      </p:cBhvr>
                                      <p:to x="100000" y="60000"/>
                                    </p:animScale>
                                    <p:animScale>
                                      <p:cBhvr>
                                        <p:cTn id="215" dur="166" decel="50000">
                                          <p:stCondLst>
                                            <p:cond delay="676"/>
                                          </p:stCondLst>
                                        </p:cTn>
                                        <p:tgtEl>
                                          <p:spTgt spid="17"/>
                                        </p:tgtEl>
                                      </p:cBhvr>
                                      <p:to x="100000" y="100000"/>
                                    </p:animScale>
                                    <p:animScale>
                                      <p:cBhvr>
                                        <p:cTn id="216" dur="26">
                                          <p:stCondLst>
                                            <p:cond delay="1312"/>
                                          </p:stCondLst>
                                        </p:cTn>
                                        <p:tgtEl>
                                          <p:spTgt spid="17"/>
                                        </p:tgtEl>
                                      </p:cBhvr>
                                      <p:to x="100000" y="80000"/>
                                    </p:animScale>
                                    <p:animScale>
                                      <p:cBhvr>
                                        <p:cTn id="217" dur="166" decel="50000">
                                          <p:stCondLst>
                                            <p:cond delay="1338"/>
                                          </p:stCondLst>
                                        </p:cTn>
                                        <p:tgtEl>
                                          <p:spTgt spid="17"/>
                                        </p:tgtEl>
                                      </p:cBhvr>
                                      <p:to x="100000" y="100000"/>
                                    </p:animScale>
                                    <p:animScale>
                                      <p:cBhvr>
                                        <p:cTn id="218" dur="26">
                                          <p:stCondLst>
                                            <p:cond delay="1642"/>
                                          </p:stCondLst>
                                        </p:cTn>
                                        <p:tgtEl>
                                          <p:spTgt spid="17"/>
                                        </p:tgtEl>
                                      </p:cBhvr>
                                      <p:to x="100000" y="90000"/>
                                    </p:animScale>
                                    <p:animScale>
                                      <p:cBhvr>
                                        <p:cTn id="219" dur="166" decel="50000">
                                          <p:stCondLst>
                                            <p:cond delay="1668"/>
                                          </p:stCondLst>
                                        </p:cTn>
                                        <p:tgtEl>
                                          <p:spTgt spid="17"/>
                                        </p:tgtEl>
                                      </p:cBhvr>
                                      <p:to x="100000" y="100000"/>
                                    </p:animScale>
                                    <p:animScale>
                                      <p:cBhvr>
                                        <p:cTn id="220" dur="26">
                                          <p:stCondLst>
                                            <p:cond delay="1808"/>
                                          </p:stCondLst>
                                        </p:cTn>
                                        <p:tgtEl>
                                          <p:spTgt spid="17"/>
                                        </p:tgtEl>
                                      </p:cBhvr>
                                      <p:to x="100000" y="95000"/>
                                    </p:animScale>
                                    <p:animScale>
                                      <p:cBhvr>
                                        <p:cTn id="221" dur="166" decel="50000">
                                          <p:stCondLst>
                                            <p:cond delay="1834"/>
                                          </p:stCondLst>
                                        </p:cTn>
                                        <p:tgtEl>
                                          <p:spTgt spid="17"/>
                                        </p:tgtEl>
                                      </p:cBhvr>
                                      <p:to x="100000" y="100000"/>
                                    </p:animScale>
                                  </p:childTnLst>
                                </p:cTn>
                              </p:par>
                            </p:childTnLst>
                          </p:cTn>
                        </p:par>
                      </p:childTnLst>
                    </p:cTn>
                  </p:par>
                  <p:par>
                    <p:cTn id="222" fill="hold">
                      <p:stCondLst>
                        <p:cond delay="indefinite"/>
                      </p:stCondLst>
                      <p:childTnLst>
                        <p:par>
                          <p:cTn id="223" fill="hold">
                            <p:stCondLst>
                              <p:cond delay="0"/>
                            </p:stCondLst>
                            <p:childTnLst>
                              <p:par>
                                <p:cTn id="224" presetID="26" presetClass="entr" presetSubtype="0" fill="hold" grpId="0" nodeType="clickEffect">
                                  <p:stCondLst>
                                    <p:cond delay="0"/>
                                  </p:stCondLst>
                                  <p:childTnLst>
                                    <p:set>
                                      <p:cBhvr>
                                        <p:cTn id="225" dur="1" fill="hold">
                                          <p:stCondLst>
                                            <p:cond delay="0"/>
                                          </p:stCondLst>
                                        </p:cTn>
                                        <p:tgtEl>
                                          <p:spTgt spid="18"/>
                                        </p:tgtEl>
                                        <p:attrNameLst>
                                          <p:attrName>style.visibility</p:attrName>
                                        </p:attrNameLst>
                                      </p:cBhvr>
                                      <p:to>
                                        <p:strVal val="visible"/>
                                      </p:to>
                                    </p:set>
                                    <p:animEffect transition="in" filter="wipe(down)">
                                      <p:cBhvr>
                                        <p:cTn id="226" dur="580">
                                          <p:stCondLst>
                                            <p:cond delay="0"/>
                                          </p:stCondLst>
                                        </p:cTn>
                                        <p:tgtEl>
                                          <p:spTgt spid="18"/>
                                        </p:tgtEl>
                                      </p:cBhvr>
                                    </p:animEffect>
                                    <p:anim calcmode="lin" valueType="num">
                                      <p:cBhvr>
                                        <p:cTn id="22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2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3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3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32" dur="26">
                                          <p:stCondLst>
                                            <p:cond delay="650"/>
                                          </p:stCondLst>
                                        </p:cTn>
                                        <p:tgtEl>
                                          <p:spTgt spid="18"/>
                                        </p:tgtEl>
                                      </p:cBhvr>
                                      <p:to x="100000" y="60000"/>
                                    </p:animScale>
                                    <p:animScale>
                                      <p:cBhvr>
                                        <p:cTn id="233" dur="166" decel="50000">
                                          <p:stCondLst>
                                            <p:cond delay="676"/>
                                          </p:stCondLst>
                                        </p:cTn>
                                        <p:tgtEl>
                                          <p:spTgt spid="18"/>
                                        </p:tgtEl>
                                      </p:cBhvr>
                                      <p:to x="100000" y="100000"/>
                                    </p:animScale>
                                    <p:animScale>
                                      <p:cBhvr>
                                        <p:cTn id="234" dur="26">
                                          <p:stCondLst>
                                            <p:cond delay="1312"/>
                                          </p:stCondLst>
                                        </p:cTn>
                                        <p:tgtEl>
                                          <p:spTgt spid="18"/>
                                        </p:tgtEl>
                                      </p:cBhvr>
                                      <p:to x="100000" y="80000"/>
                                    </p:animScale>
                                    <p:animScale>
                                      <p:cBhvr>
                                        <p:cTn id="235" dur="166" decel="50000">
                                          <p:stCondLst>
                                            <p:cond delay="1338"/>
                                          </p:stCondLst>
                                        </p:cTn>
                                        <p:tgtEl>
                                          <p:spTgt spid="18"/>
                                        </p:tgtEl>
                                      </p:cBhvr>
                                      <p:to x="100000" y="100000"/>
                                    </p:animScale>
                                    <p:animScale>
                                      <p:cBhvr>
                                        <p:cTn id="236" dur="26">
                                          <p:stCondLst>
                                            <p:cond delay="1642"/>
                                          </p:stCondLst>
                                        </p:cTn>
                                        <p:tgtEl>
                                          <p:spTgt spid="18"/>
                                        </p:tgtEl>
                                      </p:cBhvr>
                                      <p:to x="100000" y="90000"/>
                                    </p:animScale>
                                    <p:animScale>
                                      <p:cBhvr>
                                        <p:cTn id="237" dur="166" decel="50000">
                                          <p:stCondLst>
                                            <p:cond delay="1668"/>
                                          </p:stCondLst>
                                        </p:cTn>
                                        <p:tgtEl>
                                          <p:spTgt spid="18"/>
                                        </p:tgtEl>
                                      </p:cBhvr>
                                      <p:to x="100000" y="100000"/>
                                    </p:animScale>
                                    <p:animScale>
                                      <p:cBhvr>
                                        <p:cTn id="238" dur="26">
                                          <p:stCondLst>
                                            <p:cond delay="1808"/>
                                          </p:stCondLst>
                                        </p:cTn>
                                        <p:tgtEl>
                                          <p:spTgt spid="18"/>
                                        </p:tgtEl>
                                      </p:cBhvr>
                                      <p:to x="100000" y="95000"/>
                                    </p:animScale>
                                    <p:animScale>
                                      <p:cBhvr>
                                        <p:cTn id="23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4" grpId="0"/>
      <p:bldP spid="7" grpId="0"/>
      <p:bldP spid="3" grpId="0" build="p"/>
      <p:bldP spid="2" grpId="0"/>
      <p:bldP spid="6" grpId="0"/>
      <p:bldP spid="10" grpId="0"/>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754" y="-21723"/>
            <a:ext cx="12191999" cy="6858000"/>
          </a:xfrm>
          <a:prstGeom prst="rect">
            <a:avLst/>
          </a:prstGeom>
        </p:spPr>
      </p:pic>
      <p:sp>
        <p:nvSpPr>
          <p:cNvPr id="10" name="文本框 9"/>
          <p:cNvSpPr txBox="1"/>
          <p:nvPr/>
        </p:nvSpPr>
        <p:spPr>
          <a:xfrm>
            <a:off x="199390" y="1239004"/>
            <a:ext cx="2499360" cy="583565"/>
          </a:xfrm>
          <a:prstGeom prst="rect">
            <a:avLst/>
          </a:prstGeom>
          <a:noFill/>
        </p:spPr>
        <p:txBody>
          <a:bodyPr wrap="square" rtlCol="0">
            <a:spAutoFit/>
          </a:bodyPr>
          <a:lstStyle/>
          <a:p>
            <a:r>
              <a:rPr lang="zh-CN" altLang="en-US" sz="3200" b="1">
                <a:solidFill>
                  <a:srgbClr val="00B050"/>
                </a:solidFill>
                <a:latin typeface="微软雅黑" panose="020B0503020204020204" pitchFamily="34" charset="-122"/>
                <a:ea typeface="微软雅黑" panose="020B0503020204020204" pitchFamily="34" charset="-122"/>
              </a:rPr>
              <a:t>词义识记</a:t>
            </a:r>
            <a:endParaRPr lang="zh-CN" altLang="en-US" sz="3200" b="1">
              <a:solidFill>
                <a:srgbClr val="00B05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99390" y="1849755"/>
            <a:ext cx="11487150" cy="4777105"/>
          </a:xfrm>
          <a:prstGeom prst="rect">
            <a:avLst/>
          </a:prstGeom>
          <a:noFill/>
          <a:ln w="12700">
            <a:solidFill>
              <a:schemeClr val="tx1"/>
            </a:solidFill>
          </a:ln>
        </p:spPr>
        <p:txBody>
          <a:bodyPr wrap="square" rtlCol="0">
            <a:spAutoFit/>
          </a:bodyPr>
          <a:lstStyle/>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局促不安：</a:t>
            </a:r>
            <a:r>
              <a:rPr lang="zh-CN" altLang="en-US" sz="2800" b="1">
                <a:latin typeface="黑体" panose="02010609060101010101" charset="-122"/>
                <a:ea typeface="黑体" panose="02010609060101010101" charset="-122"/>
              </a:rPr>
              <a:t>意思是拘谨不自然，形容举止拘束，心中不安。</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自食其果：</a:t>
            </a:r>
            <a:r>
              <a:rPr lang="zh-CN" altLang="en-US" sz="2800" b="1">
                <a:latin typeface="黑体" panose="02010609060101010101" charset="-122"/>
                <a:ea typeface="黑体" panose="02010609060101010101" charset="-122"/>
              </a:rPr>
              <a:t>比喻自己做了坏事，自己遭受到损害或惩罚。</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能屈能伸：</a:t>
            </a:r>
            <a:r>
              <a:rPr lang="zh-CN" altLang="en-US" sz="2800" b="1">
                <a:latin typeface="黑体" panose="02010609060101010101" charset="-122"/>
                <a:ea typeface="黑体" panose="02010609060101010101" charset="-122"/>
              </a:rPr>
              <a:t>能弯曲也能伸展，指人在不得志的时候能忍耐，在得志的时候能施展才干、抱负。</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孤苦伶仃：</a:t>
            </a:r>
            <a:r>
              <a:rPr lang="zh-CN" altLang="en-US" sz="2800" b="1">
                <a:latin typeface="黑体" panose="02010609060101010101" charset="-122"/>
                <a:ea typeface="黑体" panose="02010609060101010101" charset="-122"/>
              </a:rPr>
              <a:t>形容孤独困苦，无依无靠。</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屈尊俯就：</a:t>
            </a:r>
            <a:r>
              <a:rPr lang="zh-CN" altLang="en-US" sz="2800" b="1">
                <a:latin typeface="黑体" panose="02010609060101010101" charset="-122"/>
                <a:ea typeface="黑体" panose="02010609060101010101" charset="-122"/>
              </a:rPr>
              <a:t>委屈对方俯下身将就你。有对方高人一等，看不起人的意思。</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孑然一身：</a:t>
            </a:r>
            <a:r>
              <a:rPr lang="zh-CN" altLang="en-US" sz="2800" b="1">
                <a:latin typeface="黑体" panose="02010609060101010101" charset="-122"/>
                <a:ea typeface="黑体" panose="02010609060101010101" charset="-122"/>
              </a:rPr>
              <a:t>孤孤单单一个人。</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泣不成声：</a:t>
            </a:r>
            <a:r>
              <a:rPr lang="zh-CN" altLang="en-US" sz="2800" b="1">
                <a:latin typeface="黑体" panose="02010609060101010101" charset="-122"/>
                <a:ea typeface="黑体" panose="02010609060101010101" charset="-122"/>
              </a:rPr>
              <a:t>哭得喉咙哽住，出不来声音，形容极度悲伤。</a:t>
            </a:r>
            <a:endParaRPr lang="zh-CN" altLang="en-US" sz="2800" b="1">
              <a:latin typeface="黑体" panose="02010609060101010101" charset="-122"/>
              <a:ea typeface="黑体" panose="02010609060101010101" charset="-122"/>
            </a:endParaRP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明媒正娶：</a:t>
            </a:r>
            <a:r>
              <a:rPr lang="zh-CN" altLang="en-US" sz="2800" b="1">
                <a:latin typeface="黑体" panose="02010609060101010101" charset="-122"/>
                <a:ea typeface="黑体" panose="02010609060101010101" charset="-122"/>
              </a:rPr>
              <a:t>旧时指有媒人说合，按传统结婚仪式迎娶的婚姻。</a:t>
            </a:r>
            <a:endParaRPr lang="zh-CN" altLang="en-US" sz="2800" b="1">
              <a:latin typeface="黑体" panose="02010609060101010101" charset="-122"/>
              <a:ea typeface="黑体" panose="02010609060101010101" charset="-122"/>
            </a:endParaRPr>
          </a:p>
        </p:txBody>
      </p:sp>
      <p:sp>
        <p:nvSpPr>
          <p:cNvPr id="4" name="椭圆 3"/>
          <p:cNvSpPr/>
          <p:nvPr/>
        </p:nvSpPr>
        <p:spPr>
          <a:xfrm>
            <a:off x="0" y="-21590"/>
            <a:ext cx="2698115" cy="86042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199360" y="117925"/>
            <a:ext cx="2263199"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检测预习</a:t>
            </a:r>
            <a:endParaRPr lang="zh-CN" altLang="en-US" sz="4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754" y="-21723"/>
            <a:ext cx="12191999" cy="6858000"/>
          </a:xfrm>
          <a:prstGeom prst="rect">
            <a:avLst/>
          </a:prstGeom>
        </p:spPr>
      </p:pic>
      <p:sp>
        <p:nvSpPr>
          <p:cNvPr id="7" name="文本框 6"/>
          <p:cNvSpPr txBox="1"/>
          <p:nvPr/>
        </p:nvSpPr>
        <p:spPr>
          <a:xfrm>
            <a:off x="530225" y="1005205"/>
            <a:ext cx="10798175" cy="1568450"/>
          </a:xfrm>
          <a:prstGeom prst="rect">
            <a:avLst/>
          </a:prstGeom>
          <a:noFill/>
          <a:ln w="12700">
            <a:solidFill>
              <a:schemeClr val="tx1"/>
            </a:solidFill>
          </a:ln>
        </p:spPr>
        <p:txBody>
          <a:bodyPr wrap="square" rtlCol="0">
            <a:spAutoFit/>
          </a:bodyPr>
          <a:lstStyle/>
          <a:p>
            <a:pPr fontAlgn="auto">
              <a:lnSpc>
                <a:spcPct val="150000"/>
              </a:lnSpc>
            </a:pPr>
            <a:r>
              <a:rPr lang="zh-CN" altLang="en-US" sz="3200" b="1">
                <a:latin typeface="微软雅黑" panose="020B0503020204020204" pitchFamily="34" charset="-122"/>
                <a:ea typeface="微软雅黑" panose="020B0503020204020204" pitchFamily="34" charset="-122"/>
              </a:rPr>
              <a:t>小说节选部分叙述了大卫在格林比货行当童工的经历，共写了哪些主要事请？</a:t>
            </a:r>
            <a:endParaRPr lang="zh-CN" altLang="en-US" sz="3200" b="1">
              <a:latin typeface="微软雅黑" panose="020B0503020204020204" pitchFamily="34" charset="-122"/>
              <a:ea typeface="微软雅黑" panose="020B0503020204020204" pitchFamily="34" charset="-122"/>
            </a:endParaRPr>
          </a:p>
        </p:txBody>
      </p:sp>
      <p:sp>
        <p:nvSpPr>
          <p:cNvPr id="8" name="文本框 7"/>
          <p:cNvSpPr txBox="1"/>
          <p:nvPr/>
        </p:nvSpPr>
        <p:spPr>
          <a:xfrm>
            <a:off x="530225" y="2899410"/>
            <a:ext cx="10798175" cy="341503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）“我”在十岁那年被送到谋得斯通</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格林比货行当童工。</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）结识米考伯先生，入住他家并成为他的房客，与他们一家逐渐成为朋友。</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）米考伯先生欠债被捕入狱，我去监狱探视米考伯先生。</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）米考伯太太和孩子也搬进了监狱，我另找住处，仍与米考伯一家交往。</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5</a:t>
            </a:r>
            <a:r>
              <a:rPr lang="zh-CN" altLang="en-US" sz="2400" b="1">
                <a:latin typeface="黑体" panose="02010609060101010101" charset="-122"/>
                <a:ea typeface="黑体" panose="02010609060101010101" charset="-122"/>
                <a:cs typeface="黑体" panose="02010609060101010101" charset="-122"/>
              </a:rPr>
              <a:t>）米考伯先生将援用债务人法，请求释放。</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6</a:t>
            </a:r>
            <a:r>
              <a:rPr lang="zh-CN" altLang="en-US" sz="2400" b="1">
                <a:latin typeface="黑体" panose="02010609060101010101" charset="-122"/>
                <a:ea typeface="黑体" panose="02010609060101010101" charset="-122"/>
                <a:cs typeface="黑体" panose="02010609060101010101" charset="-122"/>
              </a:rPr>
              <a:t>）多年后回顾这一段经历，“我”收获了丰富的人生感悟。</a:t>
            </a:r>
            <a:endParaRPr lang="zh-CN" altLang="en-US" sz="2400" b="1">
              <a:latin typeface="黑体" panose="02010609060101010101" charset="-122"/>
              <a:ea typeface="黑体" panose="02010609060101010101" charset="-122"/>
              <a:cs typeface="黑体" panose="02010609060101010101" charset="-122"/>
            </a:endParaRPr>
          </a:p>
        </p:txBody>
      </p:sp>
      <p:sp>
        <p:nvSpPr>
          <p:cNvPr id="15" name="椭圆 14"/>
          <p:cNvSpPr/>
          <p:nvPr/>
        </p:nvSpPr>
        <p:spPr>
          <a:xfrm>
            <a:off x="111760" y="73660"/>
            <a:ext cx="2614295" cy="80454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7" name="文本框 16"/>
          <p:cNvSpPr txBox="1"/>
          <p:nvPr/>
        </p:nvSpPr>
        <p:spPr>
          <a:xfrm>
            <a:off x="271145" y="115570"/>
            <a:ext cx="3236595"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主要事件</a:t>
            </a:r>
            <a:endParaRPr lang="zh-CN" altLang="en-US" sz="4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594" y="-133"/>
            <a:ext cx="12191999" cy="6858000"/>
          </a:xfrm>
          <a:prstGeom prst="rect">
            <a:avLst/>
          </a:prstGeom>
        </p:spPr>
      </p:pic>
      <p:sp>
        <p:nvSpPr>
          <p:cNvPr id="11" name="文本框 10"/>
          <p:cNvSpPr txBox="1"/>
          <p:nvPr/>
        </p:nvSpPr>
        <p:spPr>
          <a:xfrm>
            <a:off x="111760" y="1769745"/>
            <a:ext cx="7413625" cy="3637409"/>
          </a:xfrm>
          <a:prstGeom prst="parallelogram">
            <a:avLst/>
          </a:prstGeom>
          <a:noFill/>
          <a:ln w="12700">
            <a:solidFill>
              <a:schemeClr val="tx1"/>
            </a:solidFill>
          </a:ln>
        </p:spPr>
        <p:txBody>
          <a:bodyPr wrap="square" rtlCol="0">
            <a:spAutoFit/>
          </a:bodyPr>
          <a:lstStyle/>
          <a:p>
            <a:pPr fontAlgn="auto">
              <a:lnSpc>
                <a:spcPct val="150000"/>
              </a:lnSpc>
            </a:pPr>
            <a:r>
              <a:rPr lang="zh-CN" altLang="en-US" sz="2800" b="1">
                <a:latin typeface="黑体" panose="02010609060101010101" charset="-122"/>
                <a:ea typeface="黑体" panose="02010609060101010101" charset="-122"/>
                <a:cs typeface="黑体" panose="02010609060101010101" charset="-122"/>
              </a:rPr>
              <a:t>通过结识米考伯夫妇，紧扣“成长”这一线索，体现了“我”的善良以及对造成米考伯夫妇这一切社会根源的深刻批判。</a:t>
            </a:r>
            <a:endParaRPr lang="zh-CN" altLang="en-US" sz="2800" b="1">
              <a:latin typeface="黑体" panose="02010609060101010101" charset="-122"/>
              <a:ea typeface="黑体" panose="02010609060101010101" charset="-122"/>
              <a:cs typeface="黑体" panose="02010609060101010101" charset="-122"/>
            </a:endParaRPr>
          </a:p>
        </p:txBody>
      </p:sp>
      <p:sp>
        <p:nvSpPr>
          <p:cNvPr id="15" name="椭圆 14"/>
          <p:cNvSpPr/>
          <p:nvPr/>
        </p:nvSpPr>
        <p:spPr>
          <a:xfrm>
            <a:off x="111760" y="73660"/>
            <a:ext cx="2614295" cy="80454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7" name="文本框 16"/>
          <p:cNvSpPr txBox="1"/>
          <p:nvPr/>
        </p:nvSpPr>
        <p:spPr>
          <a:xfrm>
            <a:off x="271145" y="115570"/>
            <a:ext cx="3236595"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小说线索</a:t>
            </a:r>
            <a:endParaRPr lang="zh-CN" altLang="en-US" sz="4000" b="1">
              <a:solidFill>
                <a:schemeClr val="accent1"/>
              </a:solidFill>
              <a:latin typeface="微软雅黑" panose="020B0503020204020204" pitchFamily="34" charset="-122"/>
              <a:ea typeface="微软雅黑" panose="020B0503020204020204" pitchFamily="34" charset="-122"/>
            </a:endParaRPr>
          </a:p>
        </p:txBody>
      </p:sp>
      <p:pic>
        <p:nvPicPr>
          <p:cNvPr id="2" name="图片 1" descr="d7ff7752c5e271f5d1f3f9105c691f4877623"/>
          <p:cNvPicPr>
            <a:picLocks noChangeAspect="1"/>
          </p:cNvPicPr>
          <p:nvPr/>
        </p:nvPicPr>
        <p:blipFill>
          <a:blip r:embed="rId2"/>
          <a:stretch>
            <a:fillRect/>
          </a:stretch>
        </p:blipFill>
        <p:spPr>
          <a:xfrm>
            <a:off x="6863715" y="1769745"/>
            <a:ext cx="5196840" cy="3637280"/>
          </a:xfrm>
          <a:prstGeom prst="parallelogram">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edg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03020" y="793750"/>
            <a:ext cx="9585325" cy="1106805"/>
          </a:xfrm>
          <a:prstGeom prst="rect">
            <a:avLst/>
          </a:prstGeom>
          <a:noFill/>
        </p:spPr>
        <p:txBody>
          <a:bodyPr wrap="square" rtlCol="0">
            <a:spAutoFit/>
          </a:bodyPr>
          <a:lstStyle/>
          <a:p>
            <a:r>
              <a:rPr lang="zh-CN" altLang="en-US" sz="6600" b="1">
                <a:solidFill>
                  <a:srgbClr val="00B0F0"/>
                </a:solidFill>
                <a:latin typeface="微软雅黑" panose="020B0503020204020204" pitchFamily="34" charset="-122"/>
                <a:ea typeface="微软雅黑" panose="020B0503020204020204" pitchFamily="34" charset="-122"/>
              </a:rPr>
              <a:t>生动的形象，精湛的描写</a:t>
            </a:r>
            <a:endParaRPr lang="zh-CN" altLang="en-US" sz="6600" b="1">
              <a:solidFill>
                <a:srgbClr val="00B0F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515110" y="1985645"/>
            <a:ext cx="8953500" cy="4477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05"/>
            <a:ext cx="4391025"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肖像描写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2078990"/>
            <a:ext cx="11445240" cy="286131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他身穿褐色外套，黑色马裤，黑色皮鞋，脑袋又大又亮，没有头发，光秃得像个鸡蛋，他的大脸盘完全对着我。他的衣服破旧，但装了一条颇为神气的衬衣硬领。他手里拿着一根很有气派的手杖，手杖上系有一双已褪色的大穗子，他的外套的前襟上还挂着一副有柄的单片眼镜</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我后来发现，这只是用作装饰的，因为他难得用来看东西，即使他用来看了，也是什么都看不见的。”</a:t>
            </a:r>
            <a:endParaRPr lang="zh-CN" altLang="en-US"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5035550"/>
            <a:ext cx="11445240" cy="175323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rPr>
              <a:t>肖像描写，通过对他体型、头及脸的描写，突出了他</a:t>
            </a:r>
            <a:r>
              <a:rPr lang="zh-CN" altLang="en-US" sz="2400" b="1">
                <a:solidFill>
                  <a:srgbClr val="FF0000"/>
                </a:solidFill>
                <a:latin typeface="黑体" panose="02010609060101010101" charset="-122"/>
                <a:ea typeface="黑体" panose="02010609060101010101" charset="-122"/>
              </a:rPr>
              <a:t>长相滑稽</a:t>
            </a:r>
            <a:r>
              <a:rPr lang="zh-CN" altLang="en-US" sz="2400" b="1">
                <a:latin typeface="黑体" panose="02010609060101010101" charset="-122"/>
                <a:ea typeface="黑体" panose="02010609060101010101" charset="-122"/>
              </a:rPr>
              <a:t>的特点；通过对手杖与眼镜的描写，突出了他生活贫困却极力掩饰，体现了他</a:t>
            </a:r>
            <a:r>
              <a:rPr lang="zh-CN" altLang="en-US" sz="2400" b="1">
                <a:solidFill>
                  <a:srgbClr val="FF0000"/>
                </a:solidFill>
                <a:latin typeface="黑体" panose="02010609060101010101" charset="-122"/>
                <a:ea typeface="黑体" panose="02010609060101010101" charset="-122"/>
              </a:rPr>
              <a:t>爱慕虚荣、喜欢讲排场</a:t>
            </a:r>
            <a:r>
              <a:rPr lang="zh-CN" altLang="en-US" sz="2400" b="1">
                <a:latin typeface="黑体" panose="02010609060101010101" charset="-122"/>
                <a:ea typeface="黑体" panose="02010609060101010101" charset="-122"/>
              </a:rPr>
              <a:t>的性格特点。</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edge">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by="(-#ppt_w*2)" calcmode="lin" valueType="num">
                                      <p:cBhvr rctx="PPT">
                                        <p:cTn id="29" dur="500" autoRev="1" fill="hold">
                                          <p:stCondLst>
                                            <p:cond delay="0"/>
                                          </p:stCondLst>
                                        </p:cTn>
                                        <p:tgtEl>
                                          <p:spTgt spid="3"/>
                                        </p:tgtEl>
                                        <p:attrNameLst>
                                          <p:attrName>ppt_w</p:attrName>
                                        </p:attrNameLst>
                                      </p:cBhvr>
                                    </p:anim>
                                    <p:anim by="(#ppt_w*0.50)" calcmode="lin" valueType="num">
                                      <p:cBhvr>
                                        <p:cTn id="30" dur="500" decel="50000" autoRev="1" fill="hold">
                                          <p:stCondLst>
                                            <p:cond delay="0"/>
                                          </p:stCondLst>
                                        </p:cTn>
                                        <p:tgtEl>
                                          <p:spTgt spid="3"/>
                                        </p:tgtEl>
                                        <p:attrNameLst>
                                          <p:attrName>ppt_x</p:attrName>
                                        </p:attrNameLst>
                                      </p:cBhvr>
                                    </p:anim>
                                    <p:anim from="(-#ppt_h/2)" to="(#ppt_y)" calcmode="lin" valueType="num">
                                      <p:cBhvr>
                                        <p:cTn id="31" dur="1000" fill="hold">
                                          <p:stCondLst>
                                            <p:cond delay="0"/>
                                          </p:stCondLst>
                                        </p:cTn>
                                        <p:tgtEl>
                                          <p:spTgt spid="3"/>
                                        </p:tgtEl>
                                        <p:attrNameLst>
                                          <p:attrName>ppt_y</p:attrName>
                                        </p:attrNameLst>
                                      </p:cBhvr>
                                    </p:anim>
                                    <p:animRot by="21600000">
                                      <p:cBhvr>
                                        <p:cTn id="32" dur="1000" fill="hold">
                                          <p:stCondLst>
                                            <p:cond delay="0"/>
                                          </p:stCondLst>
                                        </p:cTn>
                                        <p:tgtEl>
                                          <p:spTgt spid="3"/>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3" grpId="0"/>
      <p:bldP spid="4" grpId="0"/>
      <p:bldP spid="2"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1998345"/>
            <a:ext cx="11445240" cy="286131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“我的印象是，”米考伯先生说，“你在这个大都市的游历还不够广，要想穿过这座迷宫似的现代巴比伦，前往城市路，似乎还有困难</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简而言之，”说到这儿，米考伯又突然露出亲密的样子，“你也许会迷路</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为此，今天晚上我将乐于前来，以便让你知道一条最为便捷的路径。”米考伯先生详细给我介绍地址，设身处地地替“我”着想，多次“露出亲密的样子”。</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507873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写出米考伯先生的</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善良</a:t>
            </a:r>
            <a:r>
              <a:rPr lang="zh-CN" altLang="en-US" sz="2400" b="1">
                <a:latin typeface="黑体" panose="02010609060101010101" charset="-122"/>
                <a:ea typeface="黑体" panose="02010609060101010101" charset="-122"/>
                <a:cs typeface="黑体" panose="02010609060101010101" charset="-122"/>
                <a:sym typeface="+mn-ea"/>
              </a:rPr>
              <a:t>；“又带着先前那种文雅的气派”写出了他</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爱慕虚荣、不切实际</a:t>
            </a:r>
            <a:r>
              <a:rPr lang="zh-CN" altLang="en-US" sz="2400" b="1">
                <a:latin typeface="黑体" panose="02010609060101010101" charset="-122"/>
                <a:ea typeface="黑体" panose="02010609060101010101" charset="-122"/>
                <a:cs typeface="黑体" panose="02010609060101010101" charset="-122"/>
                <a:sym typeface="+mn-ea"/>
              </a:rPr>
              <a:t>的性格特点。说话中带着上等人</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屈尊俯就以及喜欢卖弄学问</a:t>
            </a:r>
            <a:r>
              <a:rPr lang="zh-CN" altLang="en-US" sz="2400" b="1">
                <a:latin typeface="黑体" panose="02010609060101010101" charset="-122"/>
                <a:ea typeface="黑体" panose="02010609060101010101" charset="-122"/>
                <a:cs typeface="黑体" panose="02010609060101010101" charset="-122"/>
                <a:sym typeface="+mn-ea"/>
              </a:rPr>
              <a:t>的那种迂腐的味道。</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edge">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7ff7752c5e271f5d1f3f9105c691f4877623"/>
          <p:cNvPicPr>
            <a:picLocks noChangeAspect="1"/>
          </p:cNvPicPr>
          <p:nvPr/>
        </p:nvPicPr>
        <p:blipFill>
          <a:blip r:embed="rId1"/>
          <a:stretch>
            <a:fillRect/>
          </a:stretch>
        </p:blipFill>
        <p:spPr>
          <a:xfrm>
            <a:off x="-635" y="-635"/>
            <a:ext cx="12193270" cy="6858635"/>
          </a:xfrm>
          <a:prstGeom prst="rect">
            <a:avLst/>
          </a:prstGeom>
        </p:spPr>
      </p:pic>
      <p:pic>
        <p:nvPicPr>
          <p:cNvPr id="9" name="图片 8"/>
          <p:cNvPicPr>
            <a:picLocks noChangeAspect="1"/>
          </p:cNvPicPr>
          <p:nvPr/>
        </p:nvPicPr>
        <p:blipFill>
          <a:blip r:embed="rId2"/>
          <a:stretch>
            <a:fillRect/>
          </a:stretch>
        </p:blipFill>
        <p:spPr>
          <a:xfrm>
            <a:off x="447039" y="2300625"/>
            <a:ext cx="2885440" cy="1788160"/>
          </a:xfrm>
          <a:prstGeom prst="rect">
            <a:avLst/>
          </a:prstGeom>
        </p:spPr>
      </p:pic>
      <p:sp>
        <p:nvSpPr>
          <p:cNvPr id="10" name="文本框 9"/>
          <p:cNvSpPr txBox="1"/>
          <p:nvPr/>
        </p:nvSpPr>
        <p:spPr>
          <a:xfrm>
            <a:off x="1053290" y="2733040"/>
            <a:ext cx="2052320" cy="922020"/>
          </a:xfrm>
          <a:prstGeom prst="rect">
            <a:avLst/>
          </a:prstGeom>
          <a:noFill/>
        </p:spPr>
        <p:txBody>
          <a:bodyPr wrap="square" rtlCol="0">
            <a:spAutoFit/>
          </a:bodyPr>
          <a:lstStyle/>
          <a:p>
            <a:r>
              <a:rPr lang="zh-CN" altLang="en-US" sz="5400" b="1">
                <a:latin typeface="微软雅黑" panose="020B0503020204020204" pitchFamily="34" charset="-122"/>
                <a:ea typeface="微软雅黑" panose="020B0503020204020204" pitchFamily="34" charset="-122"/>
              </a:rPr>
              <a:t>目录</a:t>
            </a:r>
            <a:endParaRPr lang="zh-CN" altLang="en-US" sz="5400" b="1">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a:stretch>
            <a:fillRect/>
          </a:stretch>
        </p:blipFill>
        <p:spPr>
          <a:xfrm>
            <a:off x="4055840" y="227553"/>
            <a:ext cx="707197" cy="713294"/>
          </a:xfrm>
          <a:prstGeom prst="rect">
            <a:avLst/>
          </a:prstGeom>
        </p:spPr>
      </p:pic>
      <p:sp>
        <p:nvSpPr>
          <p:cNvPr id="16" name="文本框 15"/>
          <p:cNvSpPr txBox="1"/>
          <p:nvPr/>
        </p:nvSpPr>
        <p:spPr>
          <a:xfrm>
            <a:off x="4153437" y="168701"/>
            <a:ext cx="56896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1</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400038" y="169133"/>
            <a:ext cx="6344922" cy="645160"/>
          </a:xfrm>
          <a:prstGeom prst="rect">
            <a:avLst/>
          </a:prstGeom>
          <a:solidFill>
            <a:srgbClr val="FFFF00"/>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了得的巨匠，不朽的作品</a:t>
            </a:r>
            <a:endParaRPr lang="zh-CN" altLang="en-US" sz="3600" b="1">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4"/>
          <a:stretch>
            <a:fillRect/>
          </a:stretch>
        </p:blipFill>
        <p:spPr>
          <a:xfrm>
            <a:off x="4076160" y="1270811"/>
            <a:ext cx="707197" cy="713294"/>
          </a:xfrm>
          <a:prstGeom prst="rect">
            <a:avLst/>
          </a:prstGeom>
        </p:spPr>
      </p:pic>
      <p:sp>
        <p:nvSpPr>
          <p:cNvPr id="20" name="文本框 19"/>
          <p:cNvSpPr txBox="1"/>
          <p:nvPr/>
        </p:nvSpPr>
        <p:spPr>
          <a:xfrm>
            <a:off x="4145352" y="1232011"/>
            <a:ext cx="60960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2</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400038" y="1317604"/>
            <a:ext cx="6344922" cy="645160"/>
          </a:xfrm>
          <a:prstGeom prst="rect">
            <a:avLst/>
          </a:prstGeom>
          <a:solidFill>
            <a:srgbClr val="00B050"/>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琐碎的事件，清晰的线索</a:t>
            </a:r>
            <a:endParaRPr lang="zh-CN" altLang="en-US" sz="3600" b="1">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5"/>
          <a:stretch>
            <a:fillRect/>
          </a:stretch>
        </p:blipFill>
        <p:spPr>
          <a:xfrm>
            <a:off x="4084241" y="2471269"/>
            <a:ext cx="707197" cy="713294"/>
          </a:xfrm>
          <a:prstGeom prst="rect">
            <a:avLst/>
          </a:prstGeom>
        </p:spPr>
      </p:pic>
      <p:sp>
        <p:nvSpPr>
          <p:cNvPr id="24" name="文本框 23"/>
          <p:cNvSpPr txBox="1"/>
          <p:nvPr/>
        </p:nvSpPr>
        <p:spPr>
          <a:xfrm>
            <a:off x="4055473" y="2354549"/>
            <a:ext cx="62992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3</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400039" y="2467129"/>
            <a:ext cx="6344922" cy="645160"/>
          </a:xfrm>
          <a:prstGeom prst="rect">
            <a:avLst/>
          </a:prstGeom>
          <a:solidFill>
            <a:schemeClr val="accent4">
              <a:lumMod val="20000"/>
              <a:lumOff val="8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生动的形象，精湛的描写</a:t>
            </a:r>
            <a:endParaRPr lang="zh-CN" altLang="en-US" sz="3600" b="1">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6"/>
          <a:stretch>
            <a:fillRect/>
          </a:stretch>
        </p:blipFill>
        <p:spPr>
          <a:xfrm>
            <a:off x="4131769" y="3672877"/>
            <a:ext cx="707197" cy="713294"/>
          </a:xfrm>
          <a:prstGeom prst="rect">
            <a:avLst/>
          </a:prstGeom>
        </p:spPr>
      </p:pic>
      <p:sp>
        <p:nvSpPr>
          <p:cNvPr id="28" name="文本框 27"/>
          <p:cNvSpPr txBox="1"/>
          <p:nvPr/>
        </p:nvSpPr>
        <p:spPr>
          <a:xfrm>
            <a:off x="4177833" y="3720959"/>
            <a:ext cx="398243"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4</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347234" y="3713415"/>
            <a:ext cx="6397725" cy="645160"/>
          </a:xfrm>
          <a:prstGeom prst="rect">
            <a:avLst/>
          </a:prstGeom>
          <a:solidFill>
            <a:schemeClr val="accent6">
              <a:lumMod val="60000"/>
              <a:lumOff val="4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独特的视角，深刻的主题</a:t>
            </a:r>
            <a:endParaRPr lang="zh-CN" altLang="en-US" sz="3600" b="1">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7"/>
          <a:stretch>
            <a:fillRect/>
          </a:stretch>
        </p:blipFill>
        <p:spPr>
          <a:xfrm>
            <a:off x="4153437" y="4925688"/>
            <a:ext cx="707197" cy="713294"/>
          </a:xfrm>
          <a:prstGeom prst="rect">
            <a:avLst/>
          </a:prstGeom>
        </p:spPr>
      </p:pic>
      <p:sp>
        <p:nvSpPr>
          <p:cNvPr id="32" name="文本框 31"/>
          <p:cNvSpPr txBox="1"/>
          <p:nvPr/>
        </p:nvSpPr>
        <p:spPr>
          <a:xfrm>
            <a:off x="4209046" y="4880376"/>
            <a:ext cx="62992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5</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304055" y="4959701"/>
            <a:ext cx="6390105" cy="645160"/>
          </a:xfrm>
          <a:prstGeom prst="rect">
            <a:avLst/>
          </a:prstGeom>
          <a:solidFill>
            <a:schemeClr val="accent1">
              <a:lumMod val="20000"/>
              <a:lumOff val="8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脏乱的环境，浓缩的时代</a:t>
            </a:r>
            <a:endParaRPr lang="zh-CN" altLang="en-US" sz="3600" b="1">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8"/>
          <a:stretch>
            <a:fillRect/>
          </a:stretch>
        </p:blipFill>
        <p:spPr>
          <a:xfrm>
            <a:off x="4170406" y="6144706"/>
            <a:ext cx="713294" cy="713294"/>
          </a:xfrm>
          <a:prstGeom prst="rect">
            <a:avLst/>
          </a:prstGeom>
        </p:spPr>
      </p:pic>
      <p:sp>
        <p:nvSpPr>
          <p:cNvPr id="36" name="文本框 35"/>
          <p:cNvSpPr txBox="1"/>
          <p:nvPr/>
        </p:nvSpPr>
        <p:spPr>
          <a:xfrm>
            <a:off x="4209046" y="6093995"/>
            <a:ext cx="496109"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6</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304055" y="6131108"/>
            <a:ext cx="6390105" cy="645160"/>
          </a:xfrm>
          <a:prstGeom prst="rect">
            <a:avLst/>
          </a:prstGeom>
          <a:solidFill>
            <a:schemeClr val="accent4"/>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独到的认识</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深刻的感悟</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plus(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80">
                                          <p:stCondLst>
                                            <p:cond delay="0"/>
                                          </p:stCondLst>
                                        </p:cTn>
                                        <p:tgtEl>
                                          <p:spTgt spid="12"/>
                                        </p:tgtEl>
                                      </p:cBhvr>
                                    </p:animEffect>
                                    <p:anim calcmode="lin" valueType="num">
                                      <p:cBhvr>
                                        <p:cTn id="1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3" dur="26">
                                          <p:stCondLst>
                                            <p:cond delay="650"/>
                                          </p:stCondLst>
                                        </p:cTn>
                                        <p:tgtEl>
                                          <p:spTgt spid="12"/>
                                        </p:tgtEl>
                                      </p:cBhvr>
                                      <p:to x="100000" y="60000"/>
                                    </p:animScale>
                                    <p:animScale>
                                      <p:cBhvr>
                                        <p:cTn id="24" dur="166" decel="50000">
                                          <p:stCondLst>
                                            <p:cond delay="676"/>
                                          </p:stCondLst>
                                        </p:cTn>
                                        <p:tgtEl>
                                          <p:spTgt spid="12"/>
                                        </p:tgtEl>
                                      </p:cBhvr>
                                      <p:to x="100000" y="100000"/>
                                    </p:animScale>
                                    <p:animScale>
                                      <p:cBhvr>
                                        <p:cTn id="25" dur="26">
                                          <p:stCondLst>
                                            <p:cond delay="1312"/>
                                          </p:stCondLst>
                                        </p:cTn>
                                        <p:tgtEl>
                                          <p:spTgt spid="12"/>
                                        </p:tgtEl>
                                      </p:cBhvr>
                                      <p:to x="100000" y="80000"/>
                                    </p:animScale>
                                    <p:animScale>
                                      <p:cBhvr>
                                        <p:cTn id="26" dur="166" decel="50000">
                                          <p:stCondLst>
                                            <p:cond delay="1338"/>
                                          </p:stCondLst>
                                        </p:cTn>
                                        <p:tgtEl>
                                          <p:spTgt spid="12"/>
                                        </p:tgtEl>
                                      </p:cBhvr>
                                      <p:to x="100000" y="100000"/>
                                    </p:animScale>
                                    <p:animScale>
                                      <p:cBhvr>
                                        <p:cTn id="27" dur="26">
                                          <p:stCondLst>
                                            <p:cond delay="1642"/>
                                          </p:stCondLst>
                                        </p:cTn>
                                        <p:tgtEl>
                                          <p:spTgt spid="12"/>
                                        </p:tgtEl>
                                      </p:cBhvr>
                                      <p:to x="100000" y="90000"/>
                                    </p:animScale>
                                    <p:animScale>
                                      <p:cBhvr>
                                        <p:cTn id="28" dur="166" decel="50000">
                                          <p:stCondLst>
                                            <p:cond delay="1668"/>
                                          </p:stCondLst>
                                        </p:cTn>
                                        <p:tgtEl>
                                          <p:spTgt spid="12"/>
                                        </p:tgtEl>
                                      </p:cBhvr>
                                      <p:to x="100000" y="100000"/>
                                    </p:animScale>
                                    <p:animScale>
                                      <p:cBhvr>
                                        <p:cTn id="29" dur="26">
                                          <p:stCondLst>
                                            <p:cond delay="1808"/>
                                          </p:stCondLst>
                                        </p:cTn>
                                        <p:tgtEl>
                                          <p:spTgt spid="12"/>
                                        </p:tgtEl>
                                      </p:cBhvr>
                                      <p:to x="100000" y="95000"/>
                                    </p:animScale>
                                    <p:animScale>
                                      <p:cBhvr>
                                        <p:cTn id="30" dur="166" decel="50000">
                                          <p:stCondLst>
                                            <p:cond delay="1834"/>
                                          </p:stCondLst>
                                        </p:cTn>
                                        <p:tgtEl>
                                          <p:spTgt spid="12"/>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diamond(in)">
                                      <p:cBhvr>
                                        <p:cTn id="42" dur="2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80">
                                          <p:stCondLst>
                                            <p:cond delay="0"/>
                                          </p:stCondLst>
                                        </p:cTn>
                                        <p:tgtEl>
                                          <p:spTgt spid="19"/>
                                        </p:tgtEl>
                                      </p:cBhvr>
                                    </p:animEffect>
                                    <p:anim calcmode="lin" valueType="num">
                                      <p:cBhvr>
                                        <p:cTn id="4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3" dur="26">
                                          <p:stCondLst>
                                            <p:cond delay="650"/>
                                          </p:stCondLst>
                                        </p:cTn>
                                        <p:tgtEl>
                                          <p:spTgt spid="19"/>
                                        </p:tgtEl>
                                      </p:cBhvr>
                                      <p:to x="100000" y="60000"/>
                                    </p:animScale>
                                    <p:animScale>
                                      <p:cBhvr>
                                        <p:cTn id="54" dur="166" decel="50000">
                                          <p:stCondLst>
                                            <p:cond delay="676"/>
                                          </p:stCondLst>
                                        </p:cTn>
                                        <p:tgtEl>
                                          <p:spTgt spid="19"/>
                                        </p:tgtEl>
                                      </p:cBhvr>
                                      <p:to x="100000" y="100000"/>
                                    </p:animScale>
                                    <p:animScale>
                                      <p:cBhvr>
                                        <p:cTn id="55" dur="26">
                                          <p:stCondLst>
                                            <p:cond delay="1312"/>
                                          </p:stCondLst>
                                        </p:cTn>
                                        <p:tgtEl>
                                          <p:spTgt spid="19"/>
                                        </p:tgtEl>
                                      </p:cBhvr>
                                      <p:to x="100000" y="80000"/>
                                    </p:animScale>
                                    <p:animScale>
                                      <p:cBhvr>
                                        <p:cTn id="56" dur="166" decel="50000">
                                          <p:stCondLst>
                                            <p:cond delay="1338"/>
                                          </p:stCondLst>
                                        </p:cTn>
                                        <p:tgtEl>
                                          <p:spTgt spid="19"/>
                                        </p:tgtEl>
                                      </p:cBhvr>
                                      <p:to x="100000" y="100000"/>
                                    </p:animScale>
                                    <p:animScale>
                                      <p:cBhvr>
                                        <p:cTn id="57" dur="26">
                                          <p:stCondLst>
                                            <p:cond delay="1642"/>
                                          </p:stCondLst>
                                        </p:cTn>
                                        <p:tgtEl>
                                          <p:spTgt spid="19"/>
                                        </p:tgtEl>
                                      </p:cBhvr>
                                      <p:to x="100000" y="90000"/>
                                    </p:animScale>
                                    <p:animScale>
                                      <p:cBhvr>
                                        <p:cTn id="58" dur="166" decel="50000">
                                          <p:stCondLst>
                                            <p:cond delay="1668"/>
                                          </p:stCondLst>
                                        </p:cTn>
                                        <p:tgtEl>
                                          <p:spTgt spid="19"/>
                                        </p:tgtEl>
                                      </p:cBhvr>
                                      <p:to x="100000" y="100000"/>
                                    </p:animScale>
                                    <p:animScale>
                                      <p:cBhvr>
                                        <p:cTn id="59" dur="26">
                                          <p:stCondLst>
                                            <p:cond delay="1808"/>
                                          </p:stCondLst>
                                        </p:cTn>
                                        <p:tgtEl>
                                          <p:spTgt spid="19"/>
                                        </p:tgtEl>
                                      </p:cBhvr>
                                      <p:to x="100000" y="95000"/>
                                    </p:animScale>
                                    <p:animScale>
                                      <p:cBhvr>
                                        <p:cTn id="60" dur="166" decel="50000">
                                          <p:stCondLst>
                                            <p:cond delay="1834"/>
                                          </p:stCondLst>
                                        </p:cTn>
                                        <p:tgtEl>
                                          <p:spTgt spid="19"/>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circle(in)">
                                      <p:cBhvr>
                                        <p:cTn id="65" dur="20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p:tgtEl>
                                          <p:spTgt spid="21"/>
                                        </p:tgtEl>
                                        <p:attrNameLst>
                                          <p:attrName>ppt_y</p:attrName>
                                        </p:attrNameLst>
                                      </p:cBhvr>
                                      <p:tavLst>
                                        <p:tav tm="0">
                                          <p:val>
                                            <p:strVal val="#ppt_y+#ppt_h*1.125000"/>
                                          </p:val>
                                        </p:tav>
                                        <p:tav tm="100000">
                                          <p:val>
                                            <p:strVal val="#ppt_y"/>
                                          </p:val>
                                        </p:tav>
                                      </p:tavLst>
                                    </p:anim>
                                    <p:animEffect transition="in" filter="wipe(up)">
                                      <p:cBhvr>
                                        <p:cTn id="71" dur="500"/>
                                        <p:tgtEl>
                                          <p:spTgt spid="21"/>
                                        </p:tgtEl>
                                      </p:cBhvr>
                                    </p:animEffect>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down)">
                                      <p:cBhvr>
                                        <p:cTn id="76" dur="580">
                                          <p:stCondLst>
                                            <p:cond delay="0"/>
                                          </p:stCondLst>
                                        </p:cTn>
                                        <p:tgtEl>
                                          <p:spTgt spid="23"/>
                                        </p:tgtEl>
                                      </p:cBhvr>
                                    </p:animEffect>
                                    <p:anim calcmode="lin" valueType="num">
                                      <p:cBhvr>
                                        <p:cTn id="77"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82" dur="26">
                                          <p:stCondLst>
                                            <p:cond delay="650"/>
                                          </p:stCondLst>
                                        </p:cTn>
                                        <p:tgtEl>
                                          <p:spTgt spid="23"/>
                                        </p:tgtEl>
                                      </p:cBhvr>
                                      <p:to x="100000" y="60000"/>
                                    </p:animScale>
                                    <p:animScale>
                                      <p:cBhvr>
                                        <p:cTn id="83" dur="166" decel="50000">
                                          <p:stCondLst>
                                            <p:cond delay="676"/>
                                          </p:stCondLst>
                                        </p:cTn>
                                        <p:tgtEl>
                                          <p:spTgt spid="23"/>
                                        </p:tgtEl>
                                      </p:cBhvr>
                                      <p:to x="100000" y="100000"/>
                                    </p:animScale>
                                    <p:animScale>
                                      <p:cBhvr>
                                        <p:cTn id="84" dur="26">
                                          <p:stCondLst>
                                            <p:cond delay="1312"/>
                                          </p:stCondLst>
                                        </p:cTn>
                                        <p:tgtEl>
                                          <p:spTgt spid="23"/>
                                        </p:tgtEl>
                                      </p:cBhvr>
                                      <p:to x="100000" y="80000"/>
                                    </p:animScale>
                                    <p:animScale>
                                      <p:cBhvr>
                                        <p:cTn id="85" dur="166" decel="50000">
                                          <p:stCondLst>
                                            <p:cond delay="1338"/>
                                          </p:stCondLst>
                                        </p:cTn>
                                        <p:tgtEl>
                                          <p:spTgt spid="23"/>
                                        </p:tgtEl>
                                      </p:cBhvr>
                                      <p:to x="100000" y="100000"/>
                                    </p:animScale>
                                    <p:animScale>
                                      <p:cBhvr>
                                        <p:cTn id="86" dur="26">
                                          <p:stCondLst>
                                            <p:cond delay="1642"/>
                                          </p:stCondLst>
                                        </p:cTn>
                                        <p:tgtEl>
                                          <p:spTgt spid="23"/>
                                        </p:tgtEl>
                                      </p:cBhvr>
                                      <p:to x="100000" y="90000"/>
                                    </p:animScale>
                                    <p:animScale>
                                      <p:cBhvr>
                                        <p:cTn id="87" dur="166" decel="50000">
                                          <p:stCondLst>
                                            <p:cond delay="1668"/>
                                          </p:stCondLst>
                                        </p:cTn>
                                        <p:tgtEl>
                                          <p:spTgt spid="23"/>
                                        </p:tgtEl>
                                      </p:cBhvr>
                                      <p:to x="100000" y="100000"/>
                                    </p:animScale>
                                    <p:animScale>
                                      <p:cBhvr>
                                        <p:cTn id="88" dur="26">
                                          <p:stCondLst>
                                            <p:cond delay="1808"/>
                                          </p:stCondLst>
                                        </p:cTn>
                                        <p:tgtEl>
                                          <p:spTgt spid="23"/>
                                        </p:tgtEl>
                                      </p:cBhvr>
                                      <p:to x="100000" y="95000"/>
                                    </p:animScale>
                                    <p:animScale>
                                      <p:cBhvr>
                                        <p:cTn id="89" dur="166" decel="50000">
                                          <p:stCondLst>
                                            <p:cond delay="1834"/>
                                          </p:stCondLst>
                                        </p:cTn>
                                        <p:tgtEl>
                                          <p:spTgt spid="23"/>
                                        </p:tgtEl>
                                      </p:cBhvr>
                                      <p:to x="100000" y="100000"/>
                                    </p:animScale>
                                  </p:childTnLst>
                                </p:cTn>
                              </p:par>
                            </p:childTnLst>
                          </p:cTn>
                        </p:par>
                      </p:childTnLst>
                    </p:cTn>
                  </p:par>
                  <p:par>
                    <p:cTn id="90" fill="hold">
                      <p:stCondLst>
                        <p:cond delay="indefinite"/>
                      </p:stCondLst>
                      <p:childTnLst>
                        <p:par>
                          <p:cTn id="91" fill="hold">
                            <p:stCondLst>
                              <p:cond delay="0"/>
                            </p:stCondLst>
                            <p:childTnLst>
                              <p:par>
                                <p:cTn id="92" presetID="21" presetClass="entr" presetSubtype="1"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heel(1)">
                                      <p:cBhvr>
                                        <p:cTn id="94" dur="2000"/>
                                        <p:tgtEl>
                                          <p:spTgt spid="24"/>
                                        </p:tgtEl>
                                      </p:cBhvr>
                                    </p:animEffect>
                                  </p:childTnLst>
                                </p:cTn>
                              </p:par>
                            </p:childTnLst>
                          </p:cTn>
                        </p:par>
                      </p:childTnLst>
                    </p:cTn>
                  </p:par>
                  <p:par>
                    <p:cTn id="95" fill="hold">
                      <p:stCondLst>
                        <p:cond delay="indefinite"/>
                      </p:stCondLst>
                      <p:childTnLst>
                        <p:par>
                          <p:cTn id="96" fill="hold">
                            <p:stCondLst>
                              <p:cond delay="0"/>
                            </p:stCondLst>
                            <p:childTnLst>
                              <p:par>
                                <p:cTn id="97" presetID="18" presetClass="entr" presetSubtype="12"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strips(downLeft)">
                                      <p:cBhvr>
                                        <p:cTn id="99" dur="500"/>
                                        <p:tgtEl>
                                          <p:spTgt spid="25"/>
                                        </p:tgtEl>
                                      </p:cBhvr>
                                    </p:animEffect>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80">
                                          <p:stCondLst>
                                            <p:cond delay="0"/>
                                          </p:stCondLst>
                                        </p:cTn>
                                        <p:tgtEl>
                                          <p:spTgt spid="27"/>
                                        </p:tgtEl>
                                      </p:cBhvr>
                                    </p:animEffect>
                                    <p:anim calcmode="lin" valueType="num">
                                      <p:cBhvr>
                                        <p:cTn id="105"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10" dur="26">
                                          <p:stCondLst>
                                            <p:cond delay="650"/>
                                          </p:stCondLst>
                                        </p:cTn>
                                        <p:tgtEl>
                                          <p:spTgt spid="27"/>
                                        </p:tgtEl>
                                      </p:cBhvr>
                                      <p:to x="100000" y="60000"/>
                                    </p:animScale>
                                    <p:animScale>
                                      <p:cBhvr>
                                        <p:cTn id="111" dur="166" decel="50000">
                                          <p:stCondLst>
                                            <p:cond delay="676"/>
                                          </p:stCondLst>
                                        </p:cTn>
                                        <p:tgtEl>
                                          <p:spTgt spid="27"/>
                                        </p:tgtEl>
                                      </p:cBhvr>
                                      <p:to x="100000" y="100000"/>
                                    </p:animScale>
                                    <p:animScale>
                                      <p:cBhvr>
                                        <p:cTn id="112" dur="26">
                                          <p:stCondLst>
                                            <p:cond delay="1312"/>
                                          </p:stCondLst>
                                        </p:cTn>
                                        <p:tgtEl>
                                          <p:spTgt spid="27"/>
                                        </p:tgtEl>
                                      </p:cBhvr>
                                      <p:to x="100000" y="80000"/>
                                    </p:animScale>
                                    <p:animScale>
                                      <p:cBhvr>
                                        <p:cTn id="113" dur="166" decel="50000">
                                          <p:stCondLst>
                                            <p:cond delay="1338"/>
                                          </p:stCondLst>
                                        </p:cTn>
                                        <p:tgtEl>
                                          <p:spTgt spid="27"/>
                                        </p:tgtEl>
                                      </p:cBhvr>
                                      <p:to x="100000" y="100000"/>
                                    </p:animScale>
                                    <p:animScale>
                                      <p:cBhvr>
                                        <p:cTn id="114" dur="26">
                                          <p:stCondLst>
                                            <p:cond delay="1642"/>
                                          </p:stCondLst>
                                        </p:cTn>
                                        <p:tgtEl>
                                          <p:spTgt spid="27"/>
                                        </p:tgtEl>
                                      </p:cBhvr>
                                      <p:to x="100000" y="90000"/>
                                    </p:animScale>
                                    <p:animScale>
                                      <p:cBhvr>
                                        <p:cTn id="115" dur="166" decel="50000">
                                          <p:stCondLst>
                                            <p:cond delay="1668"/>
                                          </p:stCondLst>
                                        </p:cTn>
                                        <p:tgtEl>
                                          <p:spTgt spid="27"/>
                                        </p:tgtEl>
                                      </p:cBhvr>
                                      <p:to x="100000" y="100000"/>
                                    </p:animScale>
                                    <p:animScale>
                                      <p:cBhvr>
                                        <p:cTn id="116" dur="26">
                                          <p:stCondLst>
                                            <p:cond delay="1808"/>
                                          </p:stCondLst>
                                        </p:cTn>
                                        <p:tgtEl>
                                          <p:spTgt spid="27"/>
                                        </p:tgtEl>
                                      </p:cBhvr>
                                      <p:to x="100000" y="95000"/>
                                    </p:animScale>
                                    <p:animScale>
                                      <p:cBhvr>
                                        <p:cTn id="117" dur="166" decel="50000">
                                          <p:stCondLst>
                                            <p:cond delay="1834"/>
                                          </p:stCondLst>
                                        </p:cTn>
                                        <p:tgtEl>
                                          <p:spTgt spid="27"/>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37" presetClass="entr" presetSubtype="0" fill="hold" grpId="0" nodeType="click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fade">
                                      <p:cBhvr>
                                        <p:cTn id="122" dur="1000"/>
                                        <p:tgtEl>
                                          <p:spTgt spid="28"/>
                                        </p:tgtEl>
                                      </p:cBhvr>
                                    </p:animEffect>
                                    <p:anim calcmode="lin" valueType="num">
                                      <p:cBhvr>
                                        <p:cTn id="123" dur="1000" fill="hold"/>
                                        <p:tgtEl>
                                          <p:spTgt spid="28"/>
                                        </p:tgtEl>
                                        <p:attrNameLst>
                                          <p:attrName>ppt_x</p:attrName>
                                        </p:attrNameLst>
                                      </p:cBhvr>
                                      <p:tavLst>
                                        <p:tav tm="0">
                                          <p:val>
                                            <p:strVal val="#ppt_x"/>
                                          </p:val>
                                        </p:tav>
                                        <p:tav tm="100000">
                                          <p:val>
                                            <p:strVal val="#ppt_x"/>
                                          </p:val>
                                        </p:tav>
                                      </p:tavLst>
                                    </p:anim>
                                    <p:anim calcmode="lin" valueType="num">
                                      <p:cBhvr>
                                        <p:cTn id="124" dur="900" decel="100000" fill="hold"/>
                                        <p:tgtEl>
                                          <p:spTgt spid="28"/>
                                        </p:tgtEl>
                                        <p:attrNameLst>
                                          <p:attrName>ppt_y</p:attrName>
                                        </p:attrNameLst>
                                      </p:cBhvr>
                                      <p:tavLst>
                                        <p:tav tm="0">
                                          <p:val>
                                            <p:strVal val="#ppt_y+1"/>
                                          </p:val>
                                        </p:tav>
                                        <p:tav tm="100000">
                                          <p:val>
                                            <p:strVal val="#ppt_y-.03"/>
                                          </p:val>
                                        </p:tav>
                                      </p:tavLst>
                                    </p:anim>
                                    <p:anim calcmode="lin" valueType="num">
                                      <p:cBhvr>
                                        <p:cTn id="125"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18" presetClass="entr" presetSubtype="12" fill="hold" grpId="0" nodeType="click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strips(downLeft)">
                                      <p:cBhvr>
                                        <p:cTn id="130" dur="500"/>
                                        <p:tgtEl>
                                          <p:spTgt spid="29"/>
                                        </p:tgtEl>
                                      </p:cBhvr>
                                    </p:animEffect>
                                  </p:childTnLst>
                                </p:cTn>
                              </p:par>
                            </p:childTnLst>
                          </p:cTn>
                        </p:par>
                      </p:childTnLst>
                    </p:cTn>
                  </p:par>
                  <p:par>
                    <p:cTn id="131" fill="hold">
                      <p:stCondLst>
                        <p:cond delay="indefinite"/>
                      </p:stCondLst>
                      <p:childTnLst>
                        <p:par>
                          <p:cTn id="132" fill="hold">
                            <p:stCondLst>
                              <p:cond delay="0"/>
                            </p:stCondLst>
                            <p:childTnLst>
                              <p:par>
                                <p:cTn id="133" presetID="26" presetClass="entr" presetSubtype="0" fill="hold" nodeType="click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down)">
                                      <p:cBhvr>
                                        <p:cTn id="135" dur="580">
                                          <p:stCondLst>
                                            <p:cond delay="0"/>
                                          </p:stCondLst>
                                        </p:cTn>
                                        <p:tgtEl>
                                          <p:spTgt spid="31"/>
                                        </p:tgtEl>
                                      </p:cBhvr>
                                    </p:animEffect>
                                    <p:anim calcmode="lin" valueType="num">
                                      <p:cBhvr>
                                        <p:cTn id="13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41" dur="26">
                                          <p:stCondLst>
                                            <p:cond delay="650"/>
                                          </p:stCondLst>
                                        </p:cTn>
                                        <p:tgtEl>
                                          <p:spTgt spid="31"/>
                                        </p:tgtEl>
                                      </p:cBhvr>
                                      <p:to x="100000" y="60000"/>
                                    </p:animScale>
                                    <p:animScale>
                                      <p:cBhvr>
                                        <p:cTn id="142" dur="166" decel="50000">
                                          <p:stCondLst>
                                            <p:cond delay="676"/>
                                          </p:stCondLst>
                                        </p:cTn>
                                        <p:tgtEl>
                                          <p:spTgt spid="31"/>
                                        </p:tgtEl>
                                      </p:cBhvr>
                                      <p:to x="100000" y="100000"/>
                                    </p:animScale>
                                    <p:animScale>
                                      <p:cBhvr>
                                        <p:cTn id="143" dur="26">
                                          <p:stCondLst>
                                            <p:cond delay="1312"/>
                                          </p:stCondLst>
                                        </p:cTn>
                                        <p:tgtEl>
                                          <p:spTgt spid="31"/>
                                        </p:tgtEl>
                                      </p:cBhvr>
                                      <p:to x="100000" y="80000"/>
                                    </p:animScale>
                                    <p:animScale>
                                      <p:cBhvr>
                                        <p:cTn id="144" dur="166" decel="50000">
                                          <p:stCondLst>
                                            <p:cond delay="1338"/>
                                          </p:stCondLst>
                                        </p:cTn>
                                        <p:tgtEl>
                                          <p:spTgt spid="31"/>
                                        </p:tgtEl>
                                      </p:cBhvr>
                                      <p:to x="100000" y="100000"/>
                                    </p:animScale>
                                    <p:animScale>
                                      <p:cBhvr>
                                        <p:cTn id="145" dur="26">
                                          <p:stCondLst>
                                            <p:cond delay="1642"/>
                                          </p:stCondLst>
                                        </p:cTn>
                                        <p:tgtEl>
                                          <p:spTgt spid="31"/>
                                        </p:tgtEl>
                                      </p:cBhvr>
                                      <p:to x="100000" y="90000"/>
                                    </p:animScale>
                                    <p:animScale>
                                      <p:cBhvr>
                                        <p:cTn id="146" dur="166" decel="50000">
                                          <p:stCondLst>
                                            <p:cond delay="1668"/>
                                          </p:stCondLst>
                                        </p:cTn>
                                        <p:tgtEl>
                                          <p:spTgt spid="31"/>
                                        </p:tgtEl>
                                      </p:cBhvr>
                                      <p:to x="100000" y="100000"/>
                                    </p:animScale>
                                    <p:animScale>
                                      <p:cBhvr>
                                        <p:cTn id="147" dur="26">
                                          <p:stCondLst>
                                            <p:cond delay="1808"/>
                                          </p:stCondLst>
                                        </p:cTn>
                                        <p:tgtEl>
                                          <p:spTgt spid="31"/>
                                        </p:tgtEl>
                                      </p:cBhvr>
                                      <p:to x="100000" y="95000"/>
                                    </p:animScale>
                                    <p:animScale>
                                      <p:cBhvr>
                                        <p:cTn id="148" dur="166" decel="50000">
                                          <p:stCondLst>
                                            <p:cond delay="1834"/>
                                          </p:stCondLst>
                                        </p:cTn>
                                        <p:tgtEl>
                                          <p:spTgt spid="31"/>
                                        </p:tgtEl>
                                      </p:cBhvr>
                                      <p:to x="100000" y="100000"/>
                                    </p:animScale>
                                  </p:childTnLst>
                                </p:cTn>
                              </p:par>
                            </p:childTnLst>
                          </p:cTn>
                        </p:par>
                      </p:childTnLst>
                    </p:cTn>
                  </p:par>
                  <p:par>
                    <p:cTn id="149" fill="hold">
                      <p:stCondLst>
                        <p:cond delay="indefinite"/>
                      </p:stCondLst>
                      <p:childTnLst>
                        <p:par>
                          <p:cTn id="150" fill="hold">
                            <p:stCondLst>
                              <p:cond delay="0"/>
                            </p:stCondLst>
                            <p:childTnLst>
                              <p:par>
                                <p:cTn id="151" presetID="25" presetClass="entr" presetSubtype="0" fill="hold" grpId="0" nodeType="clickEffect">
                                  <p:stCondLst>
                                    <p:cond delay="0"/>
                                  </p:stCondLst>
                                  <p:childTnLst>
                                    <p:set>
                                      <p:cBhvr>
                                        <p:cTn id="152" dur="1" fill="hold">
                                          <p:stCondLst>
                                            <p:cond delay="0"/>
                                          </p:stCondLst>
                                        </p:cTn>
                                        <p:tgtEl>
                                          <p:spTgt spid="32"/>
                                        </p:tgtEl>
                                        <p:attrNameLst>
                                          <p:attrName>style.visibility</p:attrName>
                                        </p:attrNameLst>
                                      </p:cBhvr>
                                      <p:to>
                                        <p:strVal val="visible"/>
                                      </p:to>
                                    </p:set>
                                    <p:anim calcmode="lin" valueType="num">
                                      <p:cBhvr>
                                        <p:cTn id="15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5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5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56" dur="1000" fill="hold"/>
                                        <p:tgtEl>
                                          <p:spTgt spid="32"/>
                                        </p:tgtEl>
                                        <p:attrNameLst>
                                          <p:attrName>ppt_h</p:attrName>
                                        </p:attrNameLst>
                                      </p:cBhvr>
                                      <p:tavLst>
                                        <p:tav tm="0">
                                          <p:val>
                                            <p:strVal val="#ppt_h"/>
                                          </p:val>
                                        </p:tav>
                                        <p:tav tm="100000">
                                          <p:val>
                                            <p:strVal val="#ppt_h"/>
                                          </p:val>
                                        </p:tav>
                                      </p:tavLst>
                                    </p:anim>
                                    <p:anim calcmode="lin" valueType="num">
                                      <p:cBhvr>
                                        <p:cTn id="15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5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5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60" dur="1000" decel="50000">
                                          <p:stCondLst>
                                            <p:cond delay="0"/>
                                          </p:stCondLst>
                                        </p:cTn>
                                        <p:tgtEl>
                                          <p:spTgt spid="32"/>
                                        </p:tgtEl>
                                      </p:cBhvr>
                                    </p:animEffect>
                                  </p:childTnLst>
                                </p:cTn>
                              </p:par>
                            </p:childTnLst>
                          </p:cTn>
                        </p:par>
                      </p:childTnLst>
                    </p:cTn>
                  </p:par>
                  <p:par>
                    <p:cTn id="161" fill="hold">
                      <p:stCondLst>
                        <p:cond delay="indefinite"/>
                      </p:stCondLst>
                      <p:childTnLst>
                        <p:par>
                          <p:cTn id="162" fill="hold">
                            <p:stCondLst>
                              <p:cond delay="0"/>
                            </p:stCondLst>
                            <p:childTnLst>
                              <p:par>
                                <p:cTn id="163" presetID="35" presetClass="entr" presetSubtype="0" fill="hold" grpId="0" nodeType="clickEffect">
                                  <p:stCondLst>
                                    <p:cond delay="0"/>
                                  </p:stCondLst>
                                  <p:childTnLst>
                                    <p:set>
                                      <p:cBhvr>
                                        <p:cTn id="164" dur="1" fill="hold">
                                          <p:stCondLst>
                                            <p:cond delay="0"/>
                                          </p:stCondLst>
                                        </p:cTn>
                                        <p:tgtEl>
                                          <p:spTgt spid="33"/>
                                        </p:tgtEl>
                                        <p:attrNameLst>
                                          <p:attrName>style.visibility</p:attrName>
                                        </p:attrNameLst>
                                      </p:cBhvr>
                                      <p:to>
                                        <p:strVal val="visible"/>
                                      </p:to>
                                    </p:set>
                                    <p:animEffect transition="in" filter="fade">
                                      <p:cBhvr>
                                        <p:cTn id="165" dur="2000"/>
                                        <p:tgtEl>
                                          <p:spTgt spid="33"/>
                                        </p:tgtEl>
                                      </p:cBhvr>
                                    </p:animEffect>
                                    <p:anim calcmode="lin" valueType="num">
                                      <p:cBhvr>
                                        <p:cTn id="166" dur="2000" fill="hold"/>
                                        <p:tgtEl>
                                          <p:spTgt spid="33"/>
                                        </p:tgtEl>
                                        <p:attrNameLst>
                                          <p:attrName>style.rotation</p:attrName>
                                        </p:attrNameLst>
                                      </p:cBhvr>
                                      <p:tavLst>
                                        <p:tav tm="0">
                                          <p:val>
                                            <p:fltVal val="720"/>
                                          </p:val>
                                        </p:tav>
                                        <p:tav tm="100000">
                                          <p:val>
                                            <p:fltVal val="0"/>
                                          </p:val>
                                        </p:tav>
                                      </p:tavLst>
                                    </p:anim>
                                    <p:anim calcmode="lin" valueType="num">
                                      <p:cBhvr>
                                        <p:cTn id="167" dur="2000" fill="hold"/>
                                        <p:tgtEl>
                                          <p:spTgt spid="33"/>
                                        </p:tgtEl>
                                        <p:attrNameLst>
                                          <p:attrName>ppt_h</p:attrName>
                                        </p:attrNameLst>
                                      </p:cBhvr>
                                      <p:tavLst>
                                        <p:tav tm="0">
                                          <p:val>
                                            <p:fltVal val="0"/>
                                          </p:val>
                                        </p:tav>
                                        <p:tav tm="100000">
                                          <p:val>
                                            <p:strVal val="#ppt_h"/>
                                          </p:val>
                                        </p:tav>
                                      </p:tavLst>
                                    </p:anim>
                                    <p:anim calcmode="lin" valueType="num">
                                      <p:cBhvr>
                                        <p:cTn id="168" dur="2000" fill="hold"/>
                                        <p:tgtEl>
                                          <p:spTgt spid="33"/>
                                        </p:tgtEl>
                                        <p:attrNameLst>
                                          <p:attrName>ppt_w</p:attrName>
                                        </p:attrNameLst>
                                      </p:cBhvr>
                                      <p:tavLst>
                                        <p:tav tm="0">
                                          <p:val>
                                            <p:fltVal val="0"/>
                                          </p:val>
                                        </p:tav>
                                        <p:tav tm="100000">
                                          <p:val>
                                            <p:strVal val="#ppt_w"/>
                                          </p:val>
                                        </p:tav>
                                      </p:tavLst>
                                    </p:anim>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nodeType="clickEffect">
                                  <p:stCondLst>
                                    <p:cond delay="0"/>
                                  </p:stCondLst>
                                  <p:childTnLst>
                                    <p:set>
                                      <p:cBhvr>
                                        <p:cTn id="172" dur="1" fill="hold">
                                          <p:stCondLst>
                                            <p:cond delay="0"/>
                                          </p:stCondLst>
                                        </p:cTn>
                                        <p:tgtEl>
                                          <p:spTgt spid="35"/>
                                        </p:tgtEl>
                                        <p:attrNameLst>
                                          <p:attrName>style.visibility</p:attrName>
                                        </p:attrNameLst>
                                      </p:cBhvr>
                                      <p:to>
                                        <p:strVal val="visible"/>
                                      </p:to>
                                    </p:set>
                                    <p:animEffect transition="in" filter="wipe(down)">
                                      <p:cBhvr>
                                        <p:cTn id="173" dur="580">
                                          <p:stCondLst>
                                            <p:cond delay="0"/>
                                          </p:stCondLst>
                                        </p:cTn>
                                        <p:tgtEl>
                                          <p:spTgt spid="35"/>
                                        </p:tgtEl>
                                      </p:cBhvr>
                                    </p:animEffect>
                                    <p:anim calcmode="lin" valueType="num">
                                      <p:cBhvr>
                                        <p:cTn id="17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79" dur="26">
                                          <p:stCondLst>
                                            <p:cond delay="650"/>
                                          </p:stCondLst>
                                        </p:cTn>
                                        <p:tgtEl>
                                          <p:spTgt spid="35"/>
                                        </p:tgtEl>
                                      </p:cBhvr>
                                      <p:to x="100000" y="60000"/>
                                    </p:animScale>
                                    <p:animScale>
                                      <p:cBhvr>
                                        <p:cTn id="180" dur="166" decel="50000">
                                          <p:stCondLst>
                                            <p:cond delay="676"/>
                                          </p:stCondLst>
                                        </p:cTn>
                                        <p:tgtEl>
                                          <p:spTgt spid="35"/>
                                        </p:tgtEl>
                                      </p:cBhvr>
                                      <p:to x="100000" y="100000"/>
                                    </p:animScale>
                                    <p:animScale>
                                      <p:cBhvr>
                                        <p:cTn id="181" dur="26">
                                          <p:stCondLst>
                                            <p:cond delay="1312"/>
                                          </p:stCondLst>
                                        </p:cTn>
                                        <p:tgtEl>
                                          <p:spTgt spid="35"/>
                                        </p:tgtEl>
                                      </p:cBhvr>
                                      <p:to x="100000" y="80000"/>
                                    </p:animScale>
                                    <p:animScale>
                                      <p:cBhvr>
                                        <p:cTn id="182" dur="166" decel="50000">
                                          <p:stCondLst>
                                            <p:cond delay="1338"/>
                                          </p:stCondLst>
                                        </p:cTn>
                                        <p:tgtEl>
                                          <p:spTgt spid="35"/>
                                        </p:tgtEl>
                                      </p:cBhvr>
                                      <p:to x="100000" y="100000"/>
                                    </p:animScale>
                                    <p:animScale>
                                      <p:cBhvr>
                                        <p:cTn id="183" dur="26">
                                          <p:stCondLst>
                                            <p:cond delay="1642"/>
                                          </p:stCondLst>
                                        </p:cTn>
                                        <p:tgtEl>
                                          <p:spTgt spid="35"/>
                                        </p:tgtEl>
                                      </p:cBhvr>
                                      <p:to x="100000" y="90000"/>
                                    </p:animScale>
                                    <p:animScale>
                                      <p:cBhvr>
                                        <p:cTn id="184" dur="166" decel="50000">
                                          <p:stCondLst>
                                            <p:cond delay="1668"/>
                                          </p:stCondLst>
                                        </p:cTn>
                                        <p:tgtEl>
                                          <p:spTgt spid="35"/>
                                        </p:tgtEl>
                                      </p:cBhvr>
                                      <p:to x="100000" y="100000"/>
                                    </p:animScale>
                                    <p:animScale>
                                      <p:cBhvr>
                                        <p:cTn id="185" dur="26">
                                          <p:stCondLst>
                                            <p:cond delay="1808"/>
                                          </p:stCondLst>
                                        </p:cTn>
                                        <p:tgtEl>
                                          <p:spTgt spid="35"/>
                                        </p:tgtEl>
                                      </p:cBhvr>
                                      <p:to x="100000" y="95000"/>
                                    </p:animScale>
                                    <p:animScale>
                                      <p:cBhvr>
                                        <p:cTn id="186" dur="166" decel="50000">
                                          <p:stCondLst>
                                            <p:cond delay="1834"/>
                                          </p:stCondLst>
                                        </p:cTn>
                                        <p:tgtEl>
                                          <p:spTgt spid="35"/>
                                        </p:tgtEl>
                                      </p:cBhvr>
                                      <p:to x="100000" y="100000"/>
                                    </p:animScale>
                                  </p:childTnLst>
                                </p:cTn>
                              </p:par>
                            </p:childTnLst>
                          </p:cTn>
                        </p:par>
                      </p:childTnLst>
                    </p:cTn>
                  </p:par>
                  <p:par>
                    <p:cTn id="187" fill="hold">
                      <p:stCondLst>
                        <p:cond delay="indefinite"/>
                      </p:stCondLst>
                      <p:childTnLst>
                        <p:par>
                          <p:cTn id="188" fill="hold">
                            <p:stCondLst>
                              <p:cond delay="0"/>
                            </p:stCondLst>
                            <p:childTnLst>
                              <p:par>
                                <p:cTn id="189" presetID="26" presetClass="entr" presetSubtype="0" fill="hold" grpId="0" nodeType="clickEffect">
                                  <p:stCondLst>
                                    <p:cond delay="0"/>
                                  </p:stCondLst>
                                  <p:childTnLst>
                                    <p:set>
                                      <p:cBhvr>
                                        <p:cTn id="190" dur="1" fill="hold">
                                          <p:stCondLst>
                                            <p:cond delay="0"/>
                                          </p:stCondLst>
                                        </p:cTn>
                                        <p:tgtEl>
                                          <p:spTgt spid="36"/>
                                        </p:tgtEl>
                                        <p:attrNameLst>
                                          <p:attrName>style.visibility</p:attrName>
                                        </p:attrNameLst>
                                      </p:cBhvr>
                                      <p:to>
                                        <p:strVal val="visible"/>
                                      </p:to>
                                    </p:set>
                                    <p:animEffect transition="in" filter="wipe(down)">
                                      <p:cBhvr>
                                        <p:cTn id="191" dur="580">
                                          <p:stCondLst>
                                            <p:cond delay="0"/>
                                          </p:stCondLst>
                                        </p:cTn>
                                        <p:tgtEl>
                                          <p:spTgt spid="36"/>
                                        </p:tgtEl>
                                      </p:cBhvr>
                                    </p:animEffect>
                                    <p:anim calcmode="lin" valueType="num">
                                      <p:cBhvr>
                                        <p:cTn id="192"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93"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94"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95"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96"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197" dur="26">
                                          <p:stCondLst>
                                            <p:cond delay="650"/>
                                          </p:stCondLst>
                                        </p:cTn>
                                        <p:tgtEl>
                                          <p:spTgt spid="36"/>
                                        </p:tgtEl>
                                      </p:cBhvr>
                                      <p:to x="100000" y="60000"/>
                                    </p:animScale>
                                    <p:animScale>
                                      <p:cBhvr>
                                        <p:cTn id="198" dur="166" decel="50000">
                                          <p:stCondLst>
                                            <p:cond delay="676"/>
                                          </p:stCondLst>
                                        </p:cTn>
                                        <p:tgtEl>
                                          <p:spTgt spid="36"/>
                                        </p:tgtEl>
                                      </p:cBhvr>
                                      <p:to x="100000" y="100000"/>
                                    </p:animScale>
                                    <p:animScale>
                                      <p:cBhvr>
                                        <p:cTn id="199" dur="26">
                                          <p:stCondLst>
                                            <p:cond delay="1312"/>
                                          </p:stCondLst>
                                        </p:cTn>
                                        <p:tgtEl>
                                          <p:spTgt spid="36"/>
                                        </p:tgtEl>
                                      </p:cBhvr>
                                      <p:to x="100000" y="80000"/>
                                    </p:animScale>
                                    <p:animScale>
                                      <p:cBhvr>
                                        <p:cTn id="200" dur="166" decel="50000">
                                          <p:stCondLst>
                                            <p:cond delay="1338"/>
                                          </p:stCondLst>
                                        </p:cTn>
                                        <p:tgtEl>
                                          <p:spTgt spid="36"/>
                                        </p:tgtEl>
                                      </p:cBhvr>
                                      <p:to x="100000" y="100000"/>
                                    </p:animScale>
                                    <p:animScale>
                                      <p:cBhvr>
                                        <p:cTn id="201" dur="26">
                                          <p:stCondLst>
                                            <p:cond delay="1642"/>
                                          </p:stCondLst>
                                        </p:cTn>
                                        <p:tgtEl>
                                          <p:spTgt spid="36"/>
                                        </p:tgtEl>
                                      </p:cBhvr>
                                      <p:to x="100000" y="90000"/>
                                    </p:animScale>
                                    <p:animScale>
                                      <p:cBhvr>
                                        <p:cTn id="202" dur="166" decel="50000">
                                          <p:stCondLst>
                                            <p:cond delay="1668"/>
                                          </p:stCondLst>
                                        </p:cTn>
                                        <p:tgtEl>
                                          <p:spTgt spid="36"/>
                                        </p:tgtEl>
                                      </p:cBhvr>
                                      <p:to x="100000" y="100000"/>
                                    </p:animScale>
                                    <p:animScale>
                                      <p:cBhvr>
                                        <p:cTn id="203" dur="26">
                                          <p:stCondLst>
                                            <p:cond delay="1808"/>
                                          </p:stCondLst>
                                        </p:cTn>
                                        <p:tgtEl>
                                          <p:spTgt spid="36"/>
                                        </p:tgtEl>
                                      </p:cBhvr>
                                      <p:to x="100000" y="95000"/>
                                    </p:animScale>
                                    <p:animScale>
                                      <p:cBhvr>
                                        <p:cTn id="204" dur="166" decel="50000">
                                          <p:stCondLst>
                                            <p:cond delay="1834"/>
                                          </p:stCondLst>
                                        </p:cTn>
                                        <p:tgtEl>
                                          <p:spTgt spid="36"/>
                                        </p:tgtEl>
                                      </p:cBhvr>
                                      <p:to x="100000" y="100000"/>
                                    </p:animScale>
                                  </p:childTnLst>
                                </p:cTn>
                              </p:par>
                            </p:childTnLst>
                          </p:cTn>
                        </p:par>
                      </p:childTnLst>
                    </p:cTn>
                  </p:par>
                  <p:par>
                    <p:cTn id="205" fill="hold">
                      <p:stCondLst>
                        <p:cond delay="indefinite"/>
                      </p:stCondLst>
                      <p:childTnLst>
                        <p:par>
                          <p:cTn id="206" fill="hold">
                            <p:stCondLst>
                              <p:cond delay="0"/>
                            </p:stCondLst>
                            <p:childTnLst>
                              <p:par>
                                <p:cTn id="207" presetID="56" presetClass="entr" presetSubtype="0" fill="hold" grpId="0" nodeType="clickEffect">
                                  <p:stCondLst>
                                    <p:cond delay="0"/>
                                  </p:stCondLst>
                                  <p:iterate type="lt">
                                    <p:tmPct val="10000"/>
                                  </p:iterate>
                                  <p:childTnLst>
                                    <p:set>
                                      <p:cBhvr>
                                        <p:cTn id="208" dur="1" fill="hold">
                                          <p:stCondLst>
                                            <p:cond delay="0"/>
                                          </p:stCondLst>
                                        </p:cTn>
                                        <p:tgtEl>
                                          <p:spTgt spid="38"/>
                                        </p:tgtEl>
                                        <p:attrNameLst>
                                          <p:attrName>style.visibility</p:attrName>
                                        </p:attrNameLst>
                                      </p:cBhvr>
                                      <p:to>
                                        <p:strVal val="visible"/>
                                      </p:to>
                                    </p:set>
                                    <p:anim by="(-#ppt_w*2)" calcmode="lin" valueType="num">
                                      <p:cBhvr rctx="PPT">
                                        <p:cTn id="209" dur="500" autoRev="1" fill="hold">
                                          <p:stCondLst>
                                            <p:cond delay="0"/>
                                          </p:stCondLst>
                                        </p:cTn>
                                        <p:tgtEl>
                                          <p:spTgt spid="38"/>
                                        </p:tgtEl>
                                        <p:attrNameLst>
                                          <p:attrName>ppt_w</p:attrName>
                                        </p:attrNameLst>
                                      </p:cBhvr>
                                    </p:anim>
                                    <p:anim by="(#ppt_w*0.50)" calcmode="lin" valueType="num">
                                      <p:cBhvr>
                                        <p:cTn id="210" dur="500" decel="50000" autoRev="1" fill="hold">
                                          <p:stCondLst>
                                            <p:cond delay="0"/>
                                          </p:stCondLst>
                                        </p:cTn>
                                        <p:tgtEl>
                                          <p:spTgt spid="38"/>
                                        </p:tgtEl>
                                        <p:attrNameLst>
                                          <p:attrName>ppt_x</p:attrName>
                                        </p:attrNameLst>
                                      </p:cBhvr>
                                    </p:anim>
                                    <p:anim from="(-#ppt_h/2)" to="(#ppt_y)" calcmode="lin" valueType="num">
                                      <p:cBhvr>
                                        <p:cTn id="211" dur="1000" fill="hold">
                                          <p:stCondLst>
                                            <p:cond delay="0"/>
                                          </p:stCondLst>
                                        </p:cTn>
                                        <p:tgtEl>
                                          <p:spTgt spid="38"/>
                                        </p:tgtEl>
                                        <p:attrNameLst>
                                          <p:attrName>ppt_y</p:attrName>
                                        </p:attrNameLst>
                                      </p:cBhvr>
                                    </p:anim>
                                    <p:animRot by="21600000">
                                      <p:cBhvr>
                                        <p:cTn id="212" dur="1000"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20" grpId="0"/>
      <p:bldP spid="21" grpId="0"/>
      <p:bldP spid="24" grpId="0"/>
      <p:bldP spid="25" grpId="0"/>
      <p:bldP spid="28" grpId="0"/>
      <p:bldP spid="29" grpId="0"/>
      <p:bldP spid="32" grpId="0"/>
      <p:bldP spid="33" grpId="0"/>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动作描写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1998345"/>
            <a:ext cx="1144524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遇到这种时候，米考伯先生真是又伤心又羞愧，甚至悲惨得不能自制，用一把剃刀做出抹脖子的动作来（这是有一次他太太大声尖叫起来我才知道的）。可是在这过后还不到半个小时，他就特别用心地擦亮自己的皮鞋，然后哼着一支曲子，摆出比平时更加高贵的架势走出门去。”</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75323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当陷入困境，债主上门逼债时，他会愁眉苦脸，甚至声泪俱下，拿着刮胡刀要往脖子上抹，想一走了之，而债主一走，顷刻之间将皮鞋擦得锃亮，显示出米考伯先生</a:t>
            </a:r>
            <a:r>
              <a:rPr lang="zh-CN" altLang="en-US" sz="2400" b="1">
                <a:solidFill>
                  <a:srgbClr val="FF0000"/>
                </a:solidFill>
                <a:latin typeface="黑体" panose="02010609060101010101" charset="-122"/>
                <a:ea typeface="黑体" panose="02010609060101010101" charset="-122"/>
                <a:sym typeface="+mn-ea"/>
              </a:rPr>
              <a:t>窘迫尴尬</a:t>
            </a:r>
            <a:r>
              <a:rPr lang="zh-CN" altLang="en-US" sz="2400" b="1">
                <a:latin typeface="黑体" panose="02010609060101010101" charset="-122"/>
                <a:ea typeface="黑体" panose="02010609060101010101" charset="-122"/>
                <a:sym typeface="+mn-ea"/>
              </a:rPr>
              <a:t>的生活处境，又突出了他是一个</a:t>
            </a:r>
            <a:r>
              <a:rPr lang="zh-CN" altLang="en-US" sz="2400" b="1">
                <a:solidFill>
                  <a:srgbClr val="FF0000"/>
                </a:solidFill>
                <a:latin typeface="黑体" panose="02010609060101010101" charset="-122"/>
                <a:ea typeface="黑体" panose="02010609060101010101" charset="-122"/>
                <a:sym typeface="+mn-ea"/>
              </a:rPr>
              <a:t>不折不扣的乐天派。</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amond(in)">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40" y="0"/>
            <a:ext cx="12110719" cy="6858000"/>
          </a:xfrm>
          <a:prstGeom prst="rect">
            <a:avLst/>
          </a:prstGeom>
        </p:spPr>
      </p:pic>
      <p:sp>
        <p:nvSpPr>
          <p:cNvPr id="7" name="文本框 6"/>
          <p:cNvSpPr txBox="1"/>
          <p:nvPr/>
        </p:nvSpPr>
        <p:spPr>
          <a:xfrm>
            <a:off x="662305" y="2475230"/>
            <a:ext cx="10373360" cy="2306955"/>
          </a:xfrm>
          <a:prstGeom prst="rect">
            <a:avLst/>
          </a:prstGeom>
          <a:noFill/>
          <a:ln w="19050">
            <a:solidFill>
              <a:schemeClr val="tx1"/>
            </a:solidFill>
          </a:ln>
        </p:spPr>
        <p:txBody>
          <a:bodyPr wrap="square" rtlCol="0">
            <a:spAutoFit/>
          </a:bodyPr>
          <a:lstStyle/>
          <a:p>
            <a:pPr fontAlgn="auto">
              <a:lnSpc>
                <a:spcPct val="150000"/>
              </a:lnSpc>
            </a:pPr>
            <a:r>
              <a:rPr lang="zh-CN" altLang="en-US" sz="3200" b="1">
                <a:latin typeface="黑体" panose="02010609060101010101" charset="-122"/>
                <a:ea typeface="黑体" panose="02010609060101010101" charset="-122"/>
                <a:cs typeface="黑体" panose="02010609060101010101" charset="-122"/>
              </a:rPr>
              <a:t>米考伯先生是一个对</a:t>
            </a:r>
            <a:r>
              <a:rPr lang="zh-CN" altLang="en-US" sz="3200" b="1">
                <a:solidFill>
                  <a:srgbClr val="FF0000"/>
                </a:solidFill>
                <a:latin typeface="黑体" panose="02010609060101010101" charset="-122"/>
                <a:ea typeface="黑体" panose="02010609060101010101" charset="-122"/>
                <a:cs typeface="黑体" panose="02010609060101010101" charset="-122"/>
              </a:rPr>
              <a:t>我热情、关心、真诚、为我处处考虑的“慈父”形象</a:t>
            </a:r>
            <a:r>
              <a:rPr lang="zh-CN" altLang="en-US" sz="3200" b="1">
                <a:latin typeface="黑体" panose="02010609060101010101" charset="-122"/>
                <a:ea typeface="黑体" panose="02010609060101010101" charset="-122"/>
                <a:cs typeface="黑体" panose="02010609060101010101" charset="-122"/>
              </a:rPr>
              <a:t>，但又是一个</a:t>
            </a:r>
            <a:r>
              <a:rPr lang="zh-CN" altLang="en-US" sz="3200" b="1">
                <a:solidFill>
                  <a:srgbClr val="FF0000"/>
                </a:solidFill>
                <a:latin typeface="黑体" panose="02010609060101010101" charset="-122"/>
                <a:ea typeface="黑体" panose="02010609060101010101" charset="-122"/>
                <a:cs typeface="黑体" panose="02010609060101010101" charset="-122"/>
              </a:rPr>
              <a:t>爱慕虚荣、喜欢讲排场、债多不愁、乐天知命、随遇而安的滑稽形象</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2" name="流程图: 顺序访问存储器 1"/>
          <p:cNvSpPr/>
          <p:nvPr/>
        </p:nvSpPr>
        <p:spPr>
          <a:xfrm>
            <a:off x="426720" y="599440"/>
            <a:ext cx="1747520" cy="1452880"/>
          </a:xfrm>
          <a:prstGeom prst="flowChartMagneticTap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文本框 2"/>
          <p:cNvSpPr txBox="1"/>
          <p:nvPr/>
        </p:nvSpPr>
        <p:spPr>
          <a:xfrm>
            <a:off x="518160" y="983159"/>
            <a:ext cx="1696720" cy="768350"/>
          </a:xfrm>
          <a:prstGeom prst="rect">
            <a:avLst/>
          </a:prstGeom>
          <a:noFill/>
        </p:spPr>
        <p:txBody>
          <a:bodyPr wrap="square" rtlCol="0">
            <a:spAutoFit/>
          </a:bodyPr>
          <a:lstStyle/>
          <a:p>
            <a:r>
              <a:rPr lang="zh-CN" altLang="en-US" sz="4400" b="1">
                <a:solidFill>
                  <a:srgbClr val="FF0000"/>
                </a:solidFill>
                <a:latin typeface="微软雅黑" panose="020B0503020204020204" pitchFamily="34" charset="-122"/>
                <a:ea typeface="微软雅黑" panose="020B0503020204020204" pitchFamily="34" charset="-122"/>
              </a:rPr>
              <a:t>小结</a:t>
            </a:r>
            <a:endParaRPr lang="zh-CN" altLang="en-US" sz="44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14960" y="1280160"/>
            <a:ext cx="11300460" cy="521970"/>
          </a:xfrm>
          <a:prstGeom prst="rect">
            <a:avLst/>
          </a:prstGeom>
          <a:solidFill>
            <a:schemeClr val="accent2">
              <a:lumMod val="20000"/>
              <a:lumOff val="80000"/>
            </a:schemeClr>
          </a:solidFill>
        </p:spPr>
        <p:txBody>
          <a:bodyPr wrap="square" rtlCol="0">
            <a:spAutoFit/>
          </a:bodyPr>
          <a:lstStyle/>
          <a:p>
            <a:r>
              <a:rPr lang="zh-CN" altLang="en-US" sz="2800" b="1">
                <a:solidFill>
                  <a:srgbClr val="00B0F0"/>
                </a:solidFill>
                <a:latin typeface="微软雅黑" panose="020B0503020204020204" pitchFamily="34" charset="-122"/>
                <a:ea typeface="微软雅黑" panose="020B0503020204020204" pitchFamily="34" charset="-122"/>
              </a:rPr>
              <a:t>米考伯先生为什么能够成为世界文学中的一个典型形象？</a:t>
            </a:r>
            <a:endParaRPr lang="zh-CN" altLang="en-US" sz="2800" b="1">
              <a:solidFill>
                <a:srgbClr val="00B0F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14960" y="2285365"/>
            <a:ext cx="11300460" cy="3322955"/>
          </a:xfrm>
          <a:prstGeom prst="rect">
            <a:avLst/>
          </a:prstGeom>
          <a:noFill/>
          <a:ln w="12700">
            <a:solidFill>
              <a:schemeClr val="tx1"/>
            </a:solidFill>
          </a:ln>
        </p:spPr>
        <p:txBody>
          <a:bodyPr wrap="square" rtlCol="0">
            <a:spAutoFit/>
          </a:bodyPr>
          <a:lstStyle/>
          <a:p>
            <a:pPr fontAlgn="auto">
              <a:lnSpc>
                <a:spcPct val="150000"/>
              </a:lnSpc>
            </a:pPr>
            <a:r>
              <a:rPr lang="zh-CN" altLang="en-US" sz="2800">
                <a:latin typeface="黑体" panose="02010609060101010101" charset="-122"/>
                <a:ea typeface="黑体" panose="02010609060101010101" charset="-122"/>
                <a:cs typeface="黑体" panose="02010609060101010101" charset="-122"/>
              </a:rPr>
              <a:t>米考伯是大卫在格林比货行做童工时的房东，最后与他结下了深厚的友谊，他因无力偿还账务而身陷囹圄，最显著的特点是得乐且乐，梦想有一天会时来运转，一副盲目乐观的样子，他的爱慕虚荣、乐观，尤其是他乐天知命、债多不愁、喜欢讲排场的性格，使他成为文学中的一个典型形象，后人将这些行为及其背后的思想概括为</a:t>
            </a:r>
            <a:r>
              <a:rPr lang="zh-CN" altLang="en-US" sz="2800" b="1">
                <a:solidFill>
                  <a:srgbClr val="FF0000"/>
                </a:solidFill>
                <a:latin typeface="黑体" panose="02010609060101010101" charset="-122"/>
                <a:ea typeface="黑体" panose="02010609060101010101" charset="-122"/>
                <a:cs typeface="黑体" panose="02010609060101010101" charset="-122"/>
              </a:rPr>
              <a:t>“米考伯主义”</a:t>
            </a:r>
            <a:r>
              <a:rPr lang="zh-CN" altLang="en-US" sz="2800">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p:txBody>
      </p:sp>
      <p:sp>
        <p:nvSpPr>
          <p:cNvPr id="2" name="卷形: 水平 1"/>
          <p:cNvSpPr/>
          <p:nvPr/>
        </p:nvSpPr>
        <p:spPr>
          <a:xfrm>
            <a:off x="121920" y="172720"/>
            <a:ext cx="5588000" cy="901700"/>
          </a:xfrm>
          <a:prstGeom prst="horizontalScroll">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 name="文本框 2"/>
          <p:cNvSpPr txBox="1"/>
          <p:nvPr/>
        </p:nvSpPr>
        <p:spPr>
          <a:xfrm>
            <a:off x="314960" y="274915"/>
            <a:ext cx="5394960"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探究“米考伯主义”</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900" decel="100000" fill="hold"/>
                                        <p:tgtEl>
                                          <p:spTgt spid="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05"/>
            <a:ext cx="52806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1998345"/>
            <a:ext cx="11445240" cy="1753235"/>
          </a:xfrm>
          <a:prstGeom prst="rect">
            <a:avLst/>
          </a:prstGeom>
          <a:noFill/>
          <a:ln w="12700">
            <a:solidFill>
              <a:schemeClr val="tx1"/>
            </a:solidFill>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我结婚以前，”米考伯太太带着双胞胎和其他人领我上楼看房间，坐下来喘口气说，“跟我爸爸妈妈住在一起，当时我从来没有想到，有一天我不得不招个房客来住。不过，既然米考伯先生有困难，所有个人情感上的好恶，也就只好让步了。”</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写出了米考伯太太结婚前后生活状况的变化，表现了</a:t>
            </a:r>
            <a:r>
              <a:rPr lang="zh-CN" altLang="en-US" sz="2400" b="1">
                <a:solidFill>
                  <a:srgbClr val="FF0000"/>
                </a:solidFill>
                <a:latin typeface="黑体" panose="02010609060101010101" charset="-122"/>
                <a:ea typeface="黑体" panose="02010609060101010101" charset="-122"/>
                <a:sym typeface="+mn-ea"/>
              </a:rPr>
              <a:t>米考伯家庭的困难</a:t>
            </a:r>
            <a:r>
              <a:rPr lang="zh-CN" altLang="en-US" sz="2400" b="1">
                <a:latin typeface="黑体" panose="02010609060101010101" charset="-122"/>
                <a:ea typeface="黑体" panose="02010609060101010101" charset="-122"/>
                <a:sym typeface="+mn-ea"/>
              </a:rPr>
              <a:t>，也赞美了米考伯太太</a:t>
            </a:r>
            <a:r>
              <a:rPr lang="zh-CN" altLang="en-US" sz="2400" b="1">
                <a:solidFill>
                  <a:srgbClr val="FF0000"/>
                </a:solidFill>
                <a:latin typeface="黑体" panose="02010609060101010101" charset="-122"/>
                <a:ea typeface="黑体" panose="02010609060101010101" charset="-122"/>
                <a:sym typeface="+mn-ea"/>
              </a:rPr>
              <a:t>善解人意</a:t>
            </a:r>
            <a:r>
              <a:rPr lang="zh-CN" altLang="en-US" sz="2400" b="1">
                <a:latin typeface="黑体" panose="02010609060101010101" charset="-122"/>
                <a:ea typeface="黑体" panose="02010609060101010101" charset="-122"/>
                <a:sym typeface="+mn-ea"/>
              </a:rPr>
              <a:t>的性格特点。</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edge">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by="(-#ppt_w*2)" calcmode="lin" valueType="num">
                                      <p:cBhvr rctx="PPT">
                                        <p:cTn id="29" dur="500" autoRev="1" fill="hold">
                                          <p:stCondLst>
                                            <p:cond delay="0"/>
                                          </p:stCondLst>
                                        </p:cTn>
                                        <p:tgtEl>
                                          <p:spTgt spid="3"/>
                                        </p:tgtEl>
                                        <p:attrNameLst>
                                          <p:attrName>ppt_w</p:attrName>
                                        </p:attrNameLst>
                                      </p:cBhvr>
                                    </p:anim>
                                    <p:anim by="(#ppt_w*0.50)" calcmode="lin" valueType="num">
                                      <p:cBhvr>
                                        <p:cTn id="30" dur="500" decel="50000" autoRev="1" fill="hold">
                                          <p:stCondLst>
                                            <p:cond delay="0"/>
                                          </p:stCondLst>
                                        </p:cTn>
                                        <p:tgtEl>
                                          <p:spTgt spid="3"/>
                                        </p:tgtEl>
                                        <p:attrNameLst>
                                          <p:attrName>ppt_x</p:attrName>
                                        </p:attrNameLst>
                                      </p:cBhvr>
                                    </p:anim>
                                    <p:anim from="(-#ppt_h/2)" to="(#ppt_y)" calcmode="lin" valueType="num">
                                      <p:cBhvr>
                                        <p:cTn id="31" dur="1000" fill="hold">
                                          <p:stCondLst>
                                            <p:cond delay="0"/>
                                          </p:stCondLst>
                                        </p:cTn>
                                        <p:tgtEl>
                                          <p:spTgt spid="3"/>
                                        </p:tgtEl>
                                        <p:attrNameLst>
                                          <p:attrName>ppt_y</p:attrName>
                                        </p:attrNameLst>
                                      </p:cBhvr>
                                    </p:anim>
                                    <p:animRot by="21600000">
                                      <p:cBhvr>
                                        <p:cTn id="32" dur="1000" fill="hold">
                                          <p:stCondLst>
                                            <p:cond delay="0"/>
                                          </p:stCondLst>
                                        </p:cTn>
                                        <p:tgtEl>
                                          <p:spTgt spid="3"/>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3" grpId="0"/>
      <p:bldP spid="4" grpId="0"/>
      <p:bldP spid="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1998345"/>
            <a:ext cx="11445240" cy="2306955"/>
          </a:xfrm>
          <a:prstGeom prst="rect">
            <a:avLst/>
          </a:prstGeom>
          <a:noFill/>
          <a:ln w="12700">
            <a:solidFill>
              <a:schemeClr val="tx1"/>
            </a:solidFill>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眼下米考伯先生的困难，几乎要把我们给压垮了。”米考伯太太说，“到底是否能让他渡过这些难关，我不知道。当我跟爸爸妈妈一起过日子时我真的不懂我现在用的‘困难’这两个字眼是什么意思。不过经验能让人懂得一切</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正像爸爸时常说的那样。”</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写出了米考伯太太对眼下家庭困难的担忧，表现了她的</a:t>
            </a:r>
            <a:r>
              <a:rPr lang="zh-CN" altLang="en-US" sz="2400" b="1">
                <a:solidFill>
                  <a:srgbClr val="FF0000"/>
                </a:solidFill>
                <a:latin typeface="黑体" panose="02010609060101010101" charset="-122"/>
                <a:ea typeface="黑体" panose="02010609060101010101" charset="-122"/>
                <a:sym typeface="+mn-ea"/>
              </a:rPr>
              <a:t>理性和坚强</a:t>
            </a:r>
            <a:r>
              <a:rPr lang="zh-CN" altLang="en-US" sz="2400" b="1">
                <a:latin typeface="黑体" panose="02010609060101010101" charset="-122"/>
                <a:ea typeface="黑体" panose="02010609060101010101" charset="-122"/>
                <a:sym typeface="+mn-ea"/>
              </a:rPr>
              <a:t>，但她又把娘家以前的辉煌挂在嘴边，体现了她的</a:t>
            </a:r>
            <a:r>
              <a:rPr lang="zh-CN" altLang="en-US" sz="2400" b="1">
                <a:solidFill>
                  <a:srgbClr val="FF0000"/>
                </a:solidFill>
                <a:latin typeface="黑体" panose="02010609060101010101" charset="-122"/>
                <a:ea typeface="黑体" panose="02010609060101010101" charset="-122"/>
                <a:sym typeface="+mn-ea"/>
              </a:rPr>
              <a:t>爱慕虚荣与肤浅</a:t>
            </a:r>
            <a:r>
              <a:rPr lang="zh-CN" altLang="en-US" sz="2400" b="1">
                <a:latin typeface="黑体" panose="02010609060101010101" charset="-122"/>
                <a:ea typeface="黑体" panose="02010609060101010101" charset="-122"/>
                <a:sym typeface="+mn-ea"/>
              </a:rPr>
              <a:t>的性格特征。</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外貌描写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4470" y="2640965"/>
            <a:ext cx="11445240" cy="64516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“米考伯太太是个面目消瘦、憔悴的女人，一点儿也不年轻了”。</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564380"/>
            <a:ext cx="11445240" cy="64516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写出了米考伯太太目前生活的</a:t>
            </a:r>
            <a:r>
              <a:rPr lang="zh-CN" altLang="en-US" sz="2400" b="1">
                <a:solidFill>
                  <a:srgbClr val="FF0000"/>
                </a:solidFill>
                <a:latin typeface="黑体" panose="02010609060101010101" charset="-122"/>
                <a:ea typeface="黑体" panose="02010609060101010101" charset="-122"/>
                <a:sym typeface="+mn-ea"/>
              </a:rPr>
              <a:t>不尽人意。</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edge">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endParaRPr lang="zh-CN" altLang="en-US" sz="3600" b="1">
              <a:highlight>
                <a:srgbClr val="FF0000"/>
              </a:highlight>
              <a:latin typeface="微软雅黑" panose="020B0503020204020204" pitchFamily="34" charset="-122"/>
              <a:ea typeface="微软雅黑" panose="020B0503020204020204" pitchFamily="34" charset="-122"/>
            </a:endParaRPr>
          </a:p>
        </p:txBody>
      </p:sp>
      <p:sp>
        <p:nvSpPr>
          <p:cNvPr id="7" name="流程图: 准备 6"/>
          <p:cNvSpPr/>
          <p:nvPr/>
        </p:nvSpPr>
        <p:spPr>
          <a:xfrm>
            <a:off x="115237" y="149133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7"/>
          <p:cNvSpPr txBox="1"/>
          <p:nvPr/>
        </p:nvSpPr>
        <p:spPr>
          <a:xfrm>
            <a:off x="437060" y="1613079"/>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侧面描写</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14935" y="2485390"/>
            <a:ext cx="1141603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 “朝街的大门正中，全让一块大铜牌给挡住了，牌上刻有“米考伯太太青年女子寄宿学舍”的字样，可是我从来没有发现有什么青年女子在这一带上学，没有见到有什么青年女子来过这儿，或者打算来这儿，也没见过米考伯太太为接待什么青年女子做过任何准备。”</a:t>
            </a:r>
            <a:endParaRPr lang="zh-CN" altLang="en-US" sz="2400" b="1">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114935" y="5235575"/>
            <a:ext cx="11344910" cy="460375"/>
          </a:xfrm>
          <a:prstGeom prst="rect">
            <a:avLst/>
          </a:prstGeom>
          <a:noFill/>
          <a:ln>
            <a:solidFill>
              <a:schemeClr val="tx1"/>
            </a:solidFill>
            <a:prstDash val="sysDash"/>
          </a:ln>
        </p:spPr>
        <p:txBody>
          <a:bodyPr wrap="square" rtlCol="0">
            <a:spAutoFit/>
          </a:bodyPr>
          <a:lstStyle/>
          <a:p>
            <a:r>
              <a:rPr lang="zh-CN" altLang="en-US" sz="2400" b="1">
                <a:latin typeface="黑体" panose="02010609060101010101" charset="-122"/>
                <a:ea typeface="黑体" panose="02010609060101010101" charset="-122"/>
              </a:rPr>
              <a:t>表象与实际不一致，表现了米考伯太太的</a:t>
            </a:r>
            <a:r>
              <a:rPr lang="zh-CN" altLang="en-US" sz="2400" b="1">
                <a:solidFill>
                  <a:srgbClr val="FF0000"/>
                </a:solidFill>
                <a:latin typeface="黑体" panose="02010609060101010101" charset="-122"/>
                <a:ea typeface="黑体" panose="02010609060101010101" charset="-122"/>
              </a:rPr>
              <a:t>能力低下和不务实</a:t>
            </a:r>
            <a:r>
              <a:rPr lang="zh-CN" altLang="en-US" sz="2400" b="1">
                <a:latin typeface="黑体" panose="02010609060101010101" charset="-122"/>
                <a:ea typeface="黑体" panose="02010609060101010101" charset="-122"/>
              </a:rPr>
              <a:t>的思想态度。</a:t>
            </a:r>
            <a:endParaRPr lang="zh-CN" altLang="en-US"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8" presetClass="entr" presetSubtype="0" accel="50000" fill="hold" grpId="0" nodeType="clickEffect">
                                  <p:stCondLst>
                                    <p:cond delay="0"/>
                                  </p:stCondLst>
                                  <p:iterate type="lt">
                                    <p:tmPct val="50000"/>
                                  </p:iterate>
                                  <p:childTnLst>
                                    <p:set>
                                      <p:cBhvr>
                                        <p:cTn id="17" dur="1" fill="hold">
                                          <p:stCondLst>
                                            <p:cond delay="0"/>
                                          </p:stCondLst>
                                        </p:cTn>
                                        <p:tgtEl>
                                          <p:spTgt spid="10"/>
                                        </p:tgtEl>
                                        <p:attrNameLst>
                                          <p:attrName>style.visibility</p:attrName>
                                        </p:attrNameLst>
                                      </p:cBhvr>
                                      <p:to>
                                        <p:strVal val="visible"/>
                                      </p:to>
                                    </p:set>
                                    <p:set>
                                      <p:cBhvr>
                                        <p:cTn id="18" dur="455" fill="hold">
                                          <p:stCondLst>
                                            <p:cond delay="0"/>
                                          </p:stCondLst>
                                        </p:cTn>
                                        <p:tgtEl>
                                          <p:spTgt spid="10"/>
                                        </p:tgtEl>
                                        <p:attrNameLst>
                                          <p:attrName>style.rotation</p:attrName>
                                        </p:attrNameLst>
                                      </p:cBhvr>
                                      <p:to>
                                        <p:strVal val="-45.0"/>
                                      </p:to>
                                    </p:set>
                                    <p:anim calcmode="lin" valueType="num">
                                      <p:cBhvr>
                                        <p:cTn id="19"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7"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580" y="0"/>
            <a:ext cx="12191999" cy="6858000"/>
          </a:xfrm>
          <a:prstGeom prst="rect">
            <a:avLst/>
          </a:prstGeom>
        </p:spPr>
      </p:pic>
      <p:sp>
        <p:nvSpPr>
          <p:cNvPr id="9" name="文本框 8"/>
          <p:cNvSpPr txBox="1"/>
          <p:nvPr/>
        </p:nvSpPr>
        <p:spPr>
          <a:xfrm>
            <a:off x="574040" y="1998345"/>
            <a:ext cx="10202545" cy="2861310"/>
          </a:xfrm>
          <a:prstGeom prst="rect">
            <a:avLst/>
          </a:prstGeom>
          <a:noFill/>
          <a:ln w="19050">
            <a:solidFill>
              <a:schemeClr val="tx1"/>
            </a:solidFill>
          </a:ln>
        </p:spPr>
        <p:txBody>
          <a:bodyPr wrap="square" rtlCol="0">
            <a:spAutoFit/>
          </a:bodyPr>
          <a:lstStyle/>
          <a:p>
            <a:pPr fontAlgn="auto">
              <a:lnSpc>
                <a:spcPct val="150000"/>
              </a:lnSpc>
            </a:pPr>
            <a:r>
              <a:rPr lang="zh-CN" altLang="en-US" sz="4000" b="1">
                <a:latin typeface="黑体" panose="02010609060101010101" charset="-122"/>
                <a:ea typeface="黑体" panose="02010609060101010101" charset="-122"/>
              </a:rPr>
              <a:t>作者通过对米考伯太太语言、外貌以及侧面的描写，塑造了一个</a:t>
            </a:r>
            <a:r>
              <a:rPr lang="zh-CN" altLang="en-US" sz="4000" b="1">
                <a:solidFill>
                  <a:srgbClr val="FF0000"/>
                </a:solidFill>
                <a:latin typeface="黑体" panose="02010609060101010101" charset="-122"/>
                <a:ea typeface="黑体" panose="02010609060101010101" charset="-122"/>
              </a:rPr>
              <a:t>善解人意、爱慕虚荣、能力低下与不务实际</a:t>
            </a:r>
            <a:r>
              <a:rPr lang="zh-CN" altLang="en-US" sz="4000" b="1">
                <a:latin typeface="黑体" panose="02010609060101010101" charset="-122"/>
                <a:ea typeface="黑体" panose="02010609060101010101" charset="-122"/>
              </a:rPr>
              <a:t>的人物形象。</a:t>
            </a:r>
            <a:endParaRPr lang="zh-CN" altLang="en-US" sz="4000" b="1">
              <a:latin typeface="黑体" panose="02010609060101010101" charset="-122"/>
              <a:ea typeface="黑体" panose="02010609060101010101" charset="-122"/>
            </a:endParaRPr>
          </a:p>
        </p:txBody>
      </p:sp>
      <p:sp>
        <p:nvSpPr>
          <p:cNvPr id="2" name="流程图: 顺序访问存储器 1"/>
          <p:cNvSpPr/>
          <p:nvPr/>
        </p:nvSpPr>
        <p:spPr>
          <a:xfrm>
            <a:off x="182880" y="370145"/>
            <a:ext cx="2001520" cy="1377375"/>
          </a:xfrm>
          <a:prstGeom prst="flowChartMagneticTap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 name="文本框 2"/>
          <p:cNvSpPr txBox="1"/>
          <p:nvPr/>
        </p:nvSpPr>
        <p:spPr>
          <a:xfrm>
            <a:off x="447040" y="642203"/>
            <a:ext cx="1473200" cy="829945"/>
          </a:xfrm>
          <a:prstGeom prst="rect">
            <a:avLst/>
          </a:prstGeom>
          <a:noFill/>
        </p:spPr>
        <p:txBody>
          <a:bodyPr wrap="square" rtlCol="0">
            <a:spAutoFit/>
          </a:bodyPr>
          <a:lstStyle/>
          <a:p>
            <a:r>
              <a:rPr lang="zh-CN" altLang="en-US" sz="4800" b="1">
                <a:solidFill>
                  <a:srgbClr val="FF0000"/>
                </a:solidFill>
                <a:latin typeface="微软雅黑" panose="020B0503020204020204" pitchFamily="34" charset="-122"/>
                <a:ea typeface="微软雅黑" panose="020B0503020204020204" pitchFamily="34" charset="-122"/>
              </a:rPr>
              <a:t>总结</a:t>
            </a:r>
            <a:endParaRPr lang="zh-CN" altLang="en-US" sz="4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文本框 6"/>
          <p:cNvSpPr txBox="1"/>
          <p:nvPr/>
        </p:nvSpPr>
        <p:spPr>
          <a:xfrm>
            <a:off x="172720" y="1287145"/>
            <a:ext cx="11250930" cy="583565"/>
          </a:xfrm>
          <a:prstGeom prst="rect">
            <a:avLst/>
          </a:prstGeom>
          <a:solidFill>
            <a:schemeClr val="accent2">
              <a:lumMod val="20000"/>
              <a:lumOff val="80000"/>
            </a:schemeClr>
          </a:solid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作者对米考伯夫妇的态度是什么？</a:t>
            </a:r>
            <a:endParaRPr lang="zh-CN" altLang="en-US" sz="3200" b="1">
              <a:latin typeface="微软雅黑" panose="020B0503020204020204" pitchFamily="34" charset="-122"/>
              <a:ea typeface="微软雅黑" panose="020B0503020204020204" pitchFamily="34" charset="-122"/>
            </a:endParaRPr>
          </a:p>
        </p:txBody>
      </p:sp>
      <p:sp>
        <p:nvSpPr>
          <p:cNvPr id="3" name="文本框 2"/>
          <p:cNvSpPr txBox="1"/>
          <p:nvPr/>
        </p:nvSpPr>
        <p:spPr>
          <a:xfrm>
            <a:off x="172720" y="3689350"/>
            <a:ext cx="5303520" cy="460375"/>
          </a:xfrm>
          <a:prstGeom prst="rect">
            <a:avLst/>
          </a:prstGeom>
          <a:noFill/>
        </p:spPr>
        <p:txBody>
          <a:bodyPr wrap="squar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赋予人物盲目乐观的精神</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72085" y="4324985"/>
            <a:ext cx="11150600" cy="230695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米考伯太太的每一次出场都是一部滑稽剧：将娘家的富裕天天挂在嘴边，她的“娘家人”却一直没有出现过，用典当生活用具的钱大吃大喝；米考伯先生遇到债主逼债时，甚至拿着刮胡刀要往脖子上抹，但债主一走顷刻有说有笑，信奉说法“有朝一日，时来运转”。</a:t>
            </a:r>
            <a:endParaRPr lang="zh-CN" altLang="en-US" sz="2400" b="1">
              <a:latin typeface="黑体" panose="02010609060101010101" charset="-122"/>
              <a:ea typeface="黑体" panose="02010609060101010101" charset="-122"/>
              <a:cs typeface="黑体" panose="02010609060101010101" charset="-122"/>
            </a:endParaRPr>
          </a:p>
        </p:txBody>
      </p:sp>
      <p:sp>
        <p:nvSpPr>
          <p:cNvPr id="8" name="卷形: 水平 7"/>
          <p:cNvSpPr/>
          <p:nvPr/>
        </p:nvSpPr>
        <p:spPr>
          <a:xfrm>
            <a:off x="172720" y="0"/>
            <a:ext cx="4693920" cy="1049020"/>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6400" y="176887"/>
            <a:ext cx="3718560" cy="706755"/>
          </a:xfrm>
          <a:prstGeom prst="rect">
            <a:avLst/>
          </a:prstGeom>
          <a:noFill/>
        </p:spPr>
        <p:txBody>
          <a:bodyPr wrap="square" rtlCol="0">
            <a:spAutoFit/>
          </a:bodyPr>
          <a:lstStyle/>
          <a:p>
            <a:r>
              <a:rPr lang="zh-CN" altLang="en-US" sz="4000" b="1">
                <a:solidFill>
                  <a:schemeClr val="accent2">
                    <a:lumMod val="75000"/>
                  </a:schemeClr>
                </a:solidFill>
                <a:latin typeface="微软雅黑" panose="020B0503020204020204" pitchFamily="34" charset="-122"/>
                <a:ea typeface="微软雅黑" panose="020B0503020204020204" pitchFamily="34" charset="-122"/>
              </a:rPr>
              <a:t>小组讨论</a:t>
            </a:r>
            <a:endParaRPr lang="zh-CN" altLang="en-US" sz="4000" b="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72720" y="2131060"/>
            <a:ext cx="11150600" cy="1383665"/>
          </a:xfrm>
          <a:prstGeom prst="rect">
            <a:avLst/>
          </a:prstGeom>
          <a:noFill/>
          <a:ln w="12700">
            <a:solidFill>
              <a:schemeClr val="tx1"/>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rPr>
              <a:t>作者一方面同情他们悲惨的遭遇，但又对他们的缺点加以温和的讽刺，用喜剧的方式巧妙地避免了他们的悲剧色彩。</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80">
                                          <p:stCondLst>
                                            <p:cond delay="0"/>
                                          </p:stCondLst>
                                        </p:cTn>
                                        <p:tgtEl>
                                          <p:spTgt spid="7"/>
                                        </p:tgtEl>
                                      </p:cBhvr>
                                    </p:animEffect>
                                    <p:anim calcmode="lin" valueType="num">
                                      <p:cBhvr>
                                        <p:cTn id="2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6" dur="26">
                                          <p:stCondLst>
                                            <p:cond delay="650"/>
                                          </p:stCondLst>
                                        </p:cTn>
                                        <p:tgtEl>
                                          <p:spTgt spid="7"/>
                                        </p:tgtEl>
                                      </p:cBhvr>
                                      <p:to x="100000" y="60000"/>
                                    </p:animScale>
                                    <p:animScale>
                                      <p:cBhvr>
                                        <p:cTn id="27" dur="166" decel="50000">
                                          <p:stCondLst>
                                            <p:cond delay="676"/>
                                          </p:stCondLst>
                                        </p:cTn>
                                        <p:tgtEl>
                                          <p:spTgt spid="7"/>
                                        </p:tgtEl>
                                      </p:cBhvr>
                                      <p:to x="100000" y="100000"/>
                                    </p:animScale>
                                    <p:animScale>
                                      <p:cBhvr>
                                        <p:cTn id="28" dur="26">
                                          <p:stCondLst>
                                            <p:cond delay="1312"/>
                                          </p:stCondLst>
                                        </p:cTn>
                                        <p:tgtEl>
                                          <p:spTgt spid="7"/>
                                        </p:tgtEl>
                                      </p:cBhvr>
                                      <p:to x="100000" y="80000"/>
                                    </p:animScale>
                                    <p:animScale>
                                      <p:cBhvr>
                                        <p:cTn id="29" dur="166" decel="50000">
                                          <p:stCondLst>
                                            <p:cond delay="1338"/>
                                          </p:stCondLst>
                                        </p:cTn>
                                        <p:tgtEl>
                                          <p:spTgt spid="7"/>
                                        </p:tgtEl>
                                      </p:cBhvr>
                                      <p:to x="100000" y="100000"/>
                                    </p:animScale>
                                    <p:animScale>
                                      <p:cBhvr>
                                        <p:cTn id="30" dur="26">
                                          <p:stCondLst>
                                            <p:cond delay="1642"/>
                                          </p:stCondLst>
                                        </p:cTn>
                                        <p:tgtEl>
                                          <p:spTgt spid="7"/>
                                        </p:tgtEl>
                                      </p:cBhvr>
                                      <p:to x="100000" y="90000"/>
                                    </p:animScale>
                                    <p:animScale>
                                      <p:cBhvr>
                                        <p:cTn id="31" dur="166" decel="50000">
                                          <p:stCondLst>
                                            <p:cond delay="1668"/>
                                          </p:stCondLst>
                                        </p:cTn>
                                        <p:tgtEl>
                                          <p:spTgt spid="7"/>
                                        </p:tgtEl>
                                      </p:cBhvr>
                                      <p:to x="100000" y="100000"/>
                                    </p:animScale>
                                    <p:animScale>
                                      <p:cBhvr>
                                        <p:cTn id="32" dur="26">
                                          <p:stCondLst>
                                            <p:cond delay="1808"/>
                                          </p:stCondLst>
                                        </p:cTn>
                                        <p:tgtEl>
                                          <p:spTgt spid="7"/>
                                        </p:tgtEl>
                                      </p:cBhvr>
                                      <p:to x="100000" y="95000"/>
                                    </p:animScale>
                                    <p:animScale>
                                      <p:cBhvr>
                                        <p:cTn id="33" dur="166" decel="50000">
                                          <p:stCondLst>
                                            <p:cond delay="1834"/>
                                          </p:stCondLst>
                                        </p:cTn>
                                        <p:tgtEl>
                                          <p:spTgt spid="7"/>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heel(1)">
                                      <p:cBhvr>
                                        <p:cTn id="38" dur="2000"/>
                                        <p:tgtEl>
                                          <p:spTgt spid="100"/>
                                        </p:tgtEl>
                                      </p:cBhvr>
                                    </p:animEffect>
                                  </p:childTnLst>
                                </p:cTn>
                              </p:par>
                            </p:childTnLst>
                          </p:cTn>
                        </p:par>
                      </p:childTnLst>
                    </p:cTn>
                  </p:par>
                  <p:par>
                    <p:cTn id="39" fill="hold">
                      <p:stCondLst>
                        <p:cond delay="indefinite"/>
                      </p:stCondLst>
                      <p:childTnLst>
                        <p:par>
                          <p:cTn id="40" fill="hold">
                            <p:stCondLst>
                              <p:cond delay="0"/>
                            </p:stCondLst>
                            <p:childTnLst>
                              <p:par>
                                <p:cTn id="41" presetID="5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Scale>
                                      <p:cBhvr>
                                        <p:cTn id="4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4" dur="1000" decel="50000" fill="hold">
                                          <p:stCondLst>
                                            <p:cond delay="0"/>
                                          </p:stCondLst>
                                        </p:cTn>
                                        <p:tgtEl>
                                          <p:spTgt spid="3"/>
                                        </p:tgtEl>
                                        <p:attrNameLst>
                                          <p:attrName>ppt_x</p:attrName>
                                          <p:attrName>ppt_y</p:attrName>
                                        </p:attrNameLst>
                                      </p:cBhvr>
                                    </p:animMotion>
                                    <p:animEffect transition="in" filter="fade">
                                      <p:cBhvr>
                                        <p:cTn id="45" dur="10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5"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3" dur="1000" fill="hold"/>
                                        <p:tgtEl>
                                          <p:spTgt spid="4"/>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9" grpId="0"/>
      <p:bldP spid="8" grpId="0"/>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文本框 6"/>
          <p:cNvSpPr txBox="1"/>
          <p:nvPr/>
        </p:nvSpPr>
        <p:spPr>
          <a:xfrm>
            <a:off x="172720" y="1287145"/>
            <a:ext cx="11250930" cy="583565"/>
          </a:xfrm>
          <a:prstGeom prst="rect">
            <a:avLst/>
          </a:prstGeom>
          <a:solidFill>
            <a:schemeClr val="accent2">
              <a:lumMod val="20000"/>
              <a:lumOff val="80000"/>
            </a:schemeClr>
          </a:solid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作者对米考伯夫妇的态度是什么？</a:t>
            </a:r>
            <a:endParaRPr lang="zh-CN" altLang="en-US" sz="3200" b="1">
              <a:latin typeface="微软雅黑" panose="020B0503020204020204" pitchFamily="34" charset="-122"/>
              <a:ea typeface="微软雅黑" panose="020B0503020204020204" pitchFamily="34" charset="-122"/>
            </a:endParaRPr>
          </a:p>
        </p:txBody>
      </p:sp>
      <p:sp>
        <p:nvSpPr>
          <p:cNvPr id="3" name="文本框 2"/>
          <p:cNvSpPr txBox="1"/>
          <p:nvPr/>
        </p:nvSpPr>
        <p:spPr>
          <a:xfrm>
            <a:off x="172720" y="3689350"/>
            <a:ext cx="5303520" cy="460375"/>
          </a:xfrm>
          <a:prstGeom prst="rect">
            <a:avLst/>
          </a:prstGeom>
          <a:noFill/>
        </p:spPr>
        <p:txBody>
          <a:bodyPr wrap="squar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让现实形成强烈反差的喜剧色彩</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72085" y="4324985"/>
            <a:ext cx="11467465" cy="230695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米考伯夫妇在贫穷和债务的苦孩子备受折磨，命运悲惨又滑稽，在他因欠债而被关进监狱后，他曾告诫大卫：“一个人要是每年收入二十镑，花掉十九镑十九先令六便士，那他会过得很快活，但要是他花掉二十镑一先令，那他就惨了。”就在他刚经历过这样沉痛的忏悔后，他又马上向大卫借了一先令买酒喝，并又变得高兴起来。</a:t>
            </a:r>
            <a:endParaRPr lang="zh-CN" altLang="en-US" sz="2400" b="1">
              <a:latin typeface="黑体" panose="02010609060101010101" charset="-122"/>
              <a:ea typeface="黑体" panose="02010609060101010101" charset="-122"/>
              <a:cs typeface="黑体" panose="02010609060101010101" charset="-122"/>
            </a:endParaRPr>
          </a:p>
        </p:txBody>
      </p:sp>
      <p:sp>
        <p:nvSpPr>
          <p:cNvPr id="8" name="卷形: 水平 7"/>
          <p:cNvSpPr/>
          <p:nvPr/>
        </p:nvSpPr>
        <p:spPr>
          <a:xfrm>
            <a:off x="172720" y="0"/>
            <a:ext cx="4693920" cy="1049020"/>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6400" y="176887"/>
            <a:ext cx="3718560" cy="706755"/>
          </a:xfrm>
          <a:prstGeom prst="rect">
            <a:avLst/>
          </a:prstGeom>
          <a:noFill/>
        </p:spPr>
        <p:txBody>
          <a:bodyPr wrap="square" rtlCol="0">
            <a:spAutoFit/>
          </a:bodyPr>
          <a:lstStyle/>
          <a:p>
            <a:r>
              <a:rPr lang="zh-CN" altLang="en-US" sz="4000" b="1">
                <a:solidFill>
                  <a:schemeClr val="accent2">
                    <a:lumMod val="75000"/>
                  </a:schemeClr>
                </a:solidFill>
                <a:latin typeface="微软雅黑" panose="020B0503020204020204" pitchFamily="34" charset="-122"/>
                <a:ea typeface="微软雅黑" panose="020B0503020204020204" pitchFamily="34" charset="-122"/>
              </a:rPr>
              <a:t>小组讨论</a:t>
            </a:r>
            <a:endParaRPr lang="zh-CN" altLang="en-US" sz="4000" b="1">
              <a:solidFill>
                <a:schemeClr val="accent2">
                  <a:lumMod val="7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72720" y="2131060"/>
            <a:ext cx="11467465" cy="1383665"/>
          </a:xfrm>
          <a:prstGeom prst="rect">
            <a:avLst/>
          </a:prstGeom>
          <a:noFill/>
          <a:ln w="12700">
            <a:solidFill>
              <a:schemeClr val="tx1"/>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rPr>
              <a:t>作者一方面同情他们悲惨的遭遇，但又对他们的缺点加以温和的讽刺，用喜剧的方式巧妙地避免了他们的悲剧色彩。</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63015" y="856615"/>
            <a:ext cx="9508490" cy="1106805"/>
          </a:xfrm>
          <a:prstGeom prst="rect">
            <a:avLst/>
          </a:prstGeom>
          <a:noFill/>
        </p:spPr>
        <p:txBody>
          <a:bodyPr wrap="squar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了得的巨匠，不朽的作品</a:t>
            </a:r>
            <a:endParaRPr lang="zh-CN" altLang="en-US" sz="6600" b="1">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564640" y="1964055"/>
            <a:ext cx="8904605" cy="46310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344295" y="631190"/>
            <a:ext cx="9503410" cy="1106805"/>
          </a:xfrm>
          <a:prstGeom prst="rect">
            <a:avLst/>
          </a:prstGeom>
          <a:noFill/>
        </p:spPr>
        <p:txBody>
          <a:bodyPr wrap="square" rtlCol="0">
            <a:spAutoFit/>
          </a:bodyPr>
          <a:lstStyle/>
          <a:p>
            <a:r>
              <a:rPr lang="zh-CN" altLang="en-US" sz="6600" b="1">
                <a:solidFill>
                  <a:srgbClr val="7030A0"/>
                </a:solidFill>
                <a:latin typeface="微软雅黑" panose="020B0503020204020204" pitchFamily="34" charset="-122"/>
                <a:ea typeface="微软雅黑" panose="020B0503020204020204" pitchFamily="34" charset="-122"/>
              </a:rPr>
              <a:t>独特的视角，深刻的主题</a:t>
            </a:r>
            <a:endParaRPr lang="zh-CN" altLang="en-US" sz="6600" b="1">
              <a:solidFill>
                <a:srgbClr val="7030A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594485" y="1872615"/>
            <a:ext cx="8913495" cy="4466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193675" y="2268220"/>
            <a:ext cx="11308715" cy="119888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用“我”做小说的主人公好处在于用一个见证者的视角来讲述故事，自然而然的让人感到亲切、自然、切感、真实。</a:t>
            </a:r>
            <a:endParaRPr sz="24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作者以“童年”的视角进行分析，它的利弊体现在哪里？</a:t>
            </a:r>
            <a:endParaRPr lang="zh-CN" altLang="en-US" sz="2800" b="1">
              <a:solidFill>
                <a:srgbClr val="7030A0"/>
              </a:solidFill>
              <a:latin typeface="微软雅黑" panose="020B0503020204020204" pitchFamily="34" charset="-122"/>
              <a:ea typeface="微软雅黑" panose="020B0503020204020204" pitchFamily="34" charset="-122"/>
            </a:endParaRP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3675" y="3651250"/>
            <a:ext cx="11308715" cy="286131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这种叙事角度也有它的劣势。主要表现为人物自身条件的限制。一般表现为年龄、性别、学识、性格、气质等方面。处理不好容易造成叙事口吻或者格调与主人公身份错位，从而使小说的可信度不高。还有受小说叙事者身份的限制，往往有些故事背景不是“我”能表达出来的，比如重大事件的背景。再者就是第一人称很难描写“我”自己的形象。比如课文中的大卫，我们就很难具体描述他的长相。</a:t>
            </a:r>
            <a:endParaRPr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ircle(in)">
                                      <p:cBhvr>
                                        <p:cTn id="2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P spid="7"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3415030"/>
          </a:xfrm>
          <a:prstGeom prst="rect">
            <a:avLst/>
          </a:prstGeom>
          <a:noFill/>
          <a:ln w="12700">
            <a:solidFill>
              <a:schemeClr val="tx1"/>
            </a:solidFill>
          </a:ln>
        </p:spPr>
        <p:txBody>
          <a:bodyPr wrap="square" rtlCol="0">
            <a:spAutoFit/>
          </a:bodyPr>
          <a:lstStyle/>
          <a:p>
            <a:pPr fontAlgn="auto">
              <a:lnSpc>
                <a:spcPct val="150000"/>
              </a:lnSpc>
            </a:pPr>
            <a:r>
              <a:rPr lang="zh-CN" altLang="en-US"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）本文选用第一人称叙事，容易拉近作品与读者的距离，使读者更快进入“我”这个角色。</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）便于“我”抒发情感，对作品进行详细心理描写。</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）使文章更具真实性，故事性、波折性，更生动形象。</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）通过“我”的视角，来唤醒读者内心的感受和思考；使故事情节叙述杂而不乱，情感更加动人。</a:t>
            </a:r>
            <a:endParaRPr lang="zh-CN" altLang="en-US" sz="24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本文选取什么样的叙述角度？具有什么样的作用？请简要进行分析。</a:t>
            </a:r>
            <a:endParaRPr lang="zh-CN" altLang="en-US" sz="2800" b="1">
              <a:solidFill>
                <a:srgbClr val="7030A0"/>
              </a:solidFill>
              <a:latin typeface="微软雅黑" panose="020B0503020204020204" pitchFamily="34" charset="-122"/>
              <a:ea typeface="微软雅黑" panose="020B0503020204020204" pitchFamily="34" charset="-122"/>
            </a:endParaRP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2861310"/>
          </a:xfrm>
          <a:prstGeom prst="rect">
            <a:avLst/>
          </a:prstGeom>
          <a:noFill/>
          <a:ln w="12700">
            <a:solidFill>
              <a:schemeClr val="tx1"/>
            </a:solidFill>
          </a:ln>
        </p:spPr>
        <p:txBody>
          <a:bodyPr wrap="square" rtlCol="0">
            <a:spAutoFit/>
          </a:bodyPr>
          <a:lstStyle/>
          <a:p>
            <a:pPr fontAlgn="auto">
              <a:lnSpc>
                <a:spcPct val="150000"/>
              </a:lnSpc>
            </a:pPr>
            <a:r>
              <a:rPr lang="zh-CN" sz="2400" b="1">
                <a:solidFill>
                  <a:srgbClr val="FF0000"/>
                </a:solidFill>
                <a:latin typeface="微软雅黑" panose="020B0503020204020204" pitchFamily="34" charset="-122"/>
                <a:ea typeface="微软雅黑" panose="020B0503020204020204" pitchFamily="34" charset="-122"/>
                <a:cs typeface="黑体" panose="02010609060101010101" charset="-122"/>
              </a:rPr>
              <a:t>写作背景：</a:t>
            </a:r>
            <a:r>
              <a:rPr sz="2400" b="1">
                <a:latin typeface="黑体" panose="02010609060101010101" charset="-122"/>
                <a:ea typeface="黑体" panose="02010609060101010101" charset="-122"/>
                <a:cs typeface="黑体" panose="02010609060101010101" charset="-122"/>
              </a:rPr>
              <a:t>当时英国正处于工业资本主义社会过渡的时期，狄更斯的作品广泛而深刻地描写这时期社会生活的各个方面，鲜明而生动地刻画了各阶层的代表人物形象，并从人道主义出发，对各种丑恶的社会现象及其代表人物进行了揭露批判，对劳动人民的苦难及其反抗斗争给以同情和支持，但他对劳动人民的反抗斗争抱行动上支持而道德上否定的矛盾态度，表现了他的现实主义的强大力量和软弱空想。</a:t>
            </a:r>
            <a:endParaRPr sz="24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联系写作背景，谈一谈本文的主题是什么？</a:t>
            </a:r>
            <a:endParaRPr lang="zh-CN" altLang="en-US" sz="2800" b="1">
              <a:solidFill>
                <a:srgbClr val="7030A0"/>
              </a:solidFill>
              <a:latin typeface="微软雅黑" panose="020B0503020204020204" pitchFamily="34" charset="-122"/>
              <a:ea typeface="微软雅黑" panose="020B0503020204020204" pitchFamily="34" charset="-122"/>
            </a:endParaRP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3969385"/>
          </a:xfrm>
          <a:prstGeom prst="rect">
            <a:avLst/>
          </a:prstGeom>
          <a:noFill/>
          <a:ln w="12700">
            <a:solidFill>
              <a:schemeClr val="tx1"/>
            </a:solidFill>
          </a:ln>
        </p:spPr>
        <p:txBody>
          <a:bodyPr wrap="square" rtlCol="0">
            <a:spAutoFit/>
          </a:bodyPr>
          <a:lstStyle/>
          <a:p>
            <a:pPr fontAlgn="auto">
              <a:lnSpc>
                <a:spcPct val="150000"/>
              </a:lnSpc>
            </a:pPr>
            <a:r>
              <a:rPr lang="zh-CN" sz="2400" b="1">
                <a:solidFill>
                  <a:srgbClr val="FF0000"/>
                </a:solidFill>
                <a:latin typeface="微软雅黑" panose="020B0503020204020204" pitchFamily="34" charset="-122"/>
                <a:ea typeface="微软雅黑" panose="020B0503020204020204" pitchFamily="34" charset="-122"/>
                <a:cs typeface="黑体" panose="02010609060101010101" charset="-122"/>
              </a:rPr>
              <a:t>主题思想：</a:t>
            </a:r>
            <a:r>
              <a:rPr sz="2400" b="1">
                <a:latin typeface="黑体" panose="02010609060101010101" charset="-122"/>
                <a:ea typeface="黑体" panose="02010609060101010101" charset="-122"/>
                <a:cs typeface="黑体" panose="02010609060101010101" charset="-122"/>
              </a:rPr>
              <a:t>描述了大卫·科波菲尔在谋得斯通-格林比货行开始独立做工的现状，与米考伯夫妇结下了深厚的友谊，突出了大卫·科波菲尔的善良、诚挚以及米考伯夫妇爱慕虚荣、得乐且乐、盲目乐观、喜好挥霍、债多不愁、乐天知命但又乐观开朗的性格特征，揭示了当时社会的真实面貌，突出了金钱对于家庭、婚姻、社会的腐蚀作用，批判社会中人性的缺失以及道德的沦丧，表达了作者对患难与共、真诚与自强不息优良品质的肯定与赞扬，对造成主人公和米考伯夫妇苦难的社会根源进行了批判。</a:t>
            </a:r>
            <a:endParaRPr sz="24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联系写作背景，谈一谈本文的主题是什么？</a:t>
            </a:r>
            <a:endParaRPr lang="zh-CN" altLang="en-US" sz="2800" b="1">
              <a:solidFill>
                <a:srgbClr val="7030A0"/>
              </a:solidFill>
              <a:latin typeface="微软雅黑" panose="020B0503020204020204" pitchFamily="34" charset="-122"/>
              <a:ea typeface="微软雅黑" panose="020B0503020204020204" pitchFamily="34" charset="-122"/>
            </a:endParaRP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99210" y="508000"/>
            <a:ext cx="9593580" cy="1106805"/>
          </a:xfrm>
          <a:prstGeom prst="rect">
            <a:avLst/>
          </a:prstGeom>
          <a:noFill/>
        </p:spPr>
        <p:txBody>
          <a:bodyPr wrap="square" rtlCol="0">
            <a:spAutoFit/>
          </a:bodyPr>
          <a:lstStyle/>
          <a:p>
            <a:r>
              <a:rPr lang="zh-CN" altLang="en-US" sz="6600" b="1">
                <a:solidFill>
                  <a:srgbClr val="7030A0"/>
                </a:solidFill>
                <a:latin typeface="微软雅黑" panose="020B0503020204020204" pitchFamily="34" charset="-122"/>
                <a:ea typeface="微软雅黑" panose="020B0503020204020204" pitchFamily="34" charset="-122"/>
              </a:rPr>
              <a:t>脏乱的环境，浓缩的时代</a:t>
            </a:r>
            <a:endParaRPr lang="zh-CN" altLang="en-US" sz="6600" b="1">
              <a:solidFill>
                <a:srgbClr val="7030A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456055" y="1692910"/>
            <a:ext cx="9003030" cy="47974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31445"/>
            <a:ext cx="12192000" cy="6858000"/>
          </a:xfrm>
          <a:prstGeom prst="rect">
            <a:avLst/>
          </a:prstGeom>
        </p:spPr>
      </p:pic>
      <p:sp>
        <p:nvSpPr>
          <p:cNvPr id="7" name="文本框 6"/>
          <p:cNvSpPr txBox="1"/>
          <p:nvPr/>
        </p:nvSpPr>
        <p:spPr>
          <a:xfrm>
            <a:off x="309880" y="2407027"/>
            <a:ext cx="1060704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环境描写包括社会环境描写与自然环境描写。</a:t>
            </a:r>
            <a:endParaRPr lang="zh-CN" altLang="en-US" sz="2400" b="1">
              <a:latin typeface="微软雅黑" panose="020B0503020204020204" pitchFamily="34" charset="-122"/>
              <a:ea typeface="微软雅黑" panose="020B0503020204020204" pitchFamily="34" charset="-122"/>
            </a:endParaRPr>
          </a:p>
          <a:p>
            <a:pPr fontAlgn="auto">
              <a:lnSpc>
                <a:spcPct val="150000"/>
              </a:lnSpc>
            </a:pPr>
            <a:r>
              <a:rPr lang="zh-CN" altLang="en-US" sz="2400" b="1">
                <a:latin typeface="微软雅黑" panose="020B0503020204020204" pitchFamily="34" charset="-122"/>
                <a:ea typeface="微软雅黑" panose="020B0503020204020204" pitchFamily="34" charset="-122"/>
              </a:rPr>
              <a:t>自然环境描写：指的是对人物活动的时间、地点、季节、气候、以及景物等的描写。</a:t>
            </a:r>
            <a:endParaRPr lang="zh-CN" altLang="en-US" sz="2400" b="1">
              <a:latin typeface="微软雅黑" panose="020B0503020204020204" pitchFamily="34" charset="-122"/>
              <a:ea typeface="微软雅黑" panose="020B0503020204020204" pitchFamily="34" charset="-122"/>
            </a:endParaRPr>
          </a:p>
          <a:p>
            <a:pPr fontAlgn="auto">
              <a:lnSpc>
                <a:spcPct val="150000"/>
              </a:lnSpc>
            </a:pPr>
            <a:r>
              <a:rPr lang="zh-CN" altLang="en-US" sz="2400" b="1">
                <a:latin typeface="微软雅黑" panose="020B0503020204020204" pitchFamily="34" charset="-122"/>
                <a:ea typeface="微软雅黑" panose="020B0503020204020204" pitchFamily="34" charset="-122"/>
              </a:rPr>
              <a:t>社会环境描写：指的是对特定的时代背景及人物生活环境的描写。</a:t>
            </a:r>
            <a:endParaRPr lang="en-US" altLang="zh-CN" sz="24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6560" y="1350010"/>
            <a:ext cx="6416040" cy="82994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3200" b="1">
                <a:solidFill>
                  <a:srgbClr val="0070C0"/>
                </a:solidFill>
                <a:latin typeface="微软雅黑" panose="020B0503020204020204" pitchFamily="34" charset="-122"/>
                <a:ea typeface="微软雅黑" panose="020B0503020204020204" pitchFamily="34" charset="-122"/>
              </a:rPr>
              <a:t>小说中的环境描写具有什么作用？</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4" name="双波形 3"/>
          <p:cNvSpPr/>
          <p:nvPr/>
        </p:nvSpPr>
        <p:spPr>
          <a:xfrm>
            <a:off x="416560" y="285750"/>
            <a:ext cx="2795905" cy="821690"/>
          </a:xfrm>
          <a:prstGeom prst="doubleWave">
            <a:avLst>
              <a:gd name="adj1" fmla="val 6250"/>
              <a:gd name="adj2" fmla="val 97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518160" y="415290"/>
            <a:ext cx="24441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知识回顾</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3"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
                                        <p:tgtEl>
                                          <p:spTgt spid="3"/>
                                        </p:tgtEl>
                                      </p:cBhvr>
                                    </p:animEffect>
                                    <p:anim calcmode="lin" valueType="num">
                                      <p:cBhvr>
                                        <p:cTn id="25" dur="400" fill="hold"/>
                                        <p:tgtEl>
                                          <p:spTgt spid="3"/>
                                        </p:tgtEl>
                                        <p:attrNameLst>
                                          <p:attrName>ppt_x</p:attrName>
                                        </p:attrNameLst>
                                      </p:cBhvr>
                                      <p:tavLst>
                                        <p:tav tm="0">
                                          <p:val>
                                            <p:strVal val="#ppt_x"/>
                                          </p:val>
                                        </p:tav>
                                        <p:tav tm="100000">
                                          <p:val>
                                            <p:strVal val="#ppt_x"/>
                                          </p:val>
                                        </p:tav>
                                      </p:tavLst>
                                    </p:anim>
                                    <p:anim calcmode="lin" valueType="num">
                                      <p:cBhvr>
                                        <p:cTn id="26" dur="400" fill="hold"/>
                                        <p:tgtEl>
                                          <p:spTgt spid="3"/>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3"/>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8"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7000240"/>
          </a:xfrm>
          <a:prstGeom prst="rect">
            <a:avLst/>
          </a:prstGeom>
        </p:spPr>
      </p:pic>
      <p:sp>
        <p:nvSpPr>
          <p:cNvPr id="8" name="文本框 7"/>
          <p:cNvSpPr txBox="1"/>
          <p:nvPr/>
        </p:nvSpPr>
        <p:spPr>
          <a:xfrm>
            <a:off x="436880" y="1515110"/>
            <a:ext cx="10775315" cy="396938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	交代故事发生的时间、地点、节令，暗示社会环境。</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	渲染气氛，奠定情感基调。</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	突出</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环境特点，营造</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意境。</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	激发读者的阅读兴趣。</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5</a:t>
            </a:r>
            <a:r>
              <a:rPr lang="zh-CN" altLang="en-US" sz="2400" b="1">
                <a:latin typeface="黑体" panose="02010609060101010101" charset="-122"/>
                <a:ea typeface="黑体" panose="02010609060101010101" charset="-122"/>
                <a:cs typeface="黑体" panose="02010609060101010101" charset="-122"/>
              </a:rPr>
              <a:t>）	交代了人物活动及其成长的时代背景，揭示了各种复杂的社会关系。</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6</a:t>
            </a:r>
            <a:r>
              <a:rPr lang="zh-CN" altLang="en-US" sz="2400" b="1">
                <a:latin typeface="黑体" panose="02010609060101010101" charset="-122"/>
                <a:ea typeface="黑体" panose="02010609060101010101" charset="-122"/>
                <a:cs typeface="黑体" panose="02010609060101010101" charset="-122"/>
              </a:rPr>
              <a:t>）	推动了故事情节的发展，为下文做铺垫。</a:t>
            </a:r>
            <a:endParaRPr lang="zh-CN" altLang="en-US" sz="2400" b="1">
              <a:latin typeface="黑体" panose="02010609060101010101" charset="-122"/>
              <a:ea typeface="黑体" panose="02010609060101010101" charset="-122"/>
              <a:cs typeface="黑体" panose="02010609060101010101" charset="-122"/>
            </a:endParaRP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7</a:t>
            </a:r>
            <a:r>
              <a:rPr lang="zh-CN" altLang="en-US" sz="2400" b="1">
                <a:latin typeface="黑体" panose="02010609060101010101" charset="-122"/>
                <a:ea typeface="黑体" panose="02010609060101010101" charset="-122"/>
                <a:cs typeface="黑体" panose="02010609060101010101" charset="-122"/>
              </a:rPr>
              <a:t>）	揭示、暗示或升华文章的主题。</a:t>
            </a:r>
            <a:endParaRPr lang="zh-CN" altLang="en-US" sz="2400" b="1">
              <a:latin typeface="黑体" panose="02010609060101010101" charset="-122"/>
              <a:ea typeface="黑体" panose="02010609060101010101" charset="-122"/>
              <a:cs typeface="黑体" panose="02010609060101010101" charset="-122"/>
            </a:endParaRPr>
          </a:p>
        </p:txBody>
      </p:sp>
      <p:sp>
        <p:nvSpPr>
          <p:cNvPr id="2" name="双波形 1"/>
          <p:cNvSpPr/>
          <p:nvPr/>
        </p:nvSpPr>
        <p:spPr>
          <a:xfrm>
            <a:off x="431800" y="213360"/>
            <a:ext cx="4488815" cy="711200"/>
          </a:xfrm>
          <a:prstGeom prst="doubleWav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文本框 2"/>
          <p:cNvSpPr txBox="1"/>
          <p:nvPr/>
        </p:nvSpPr>
        <p:spPr>
          <a:xfrm>
            <a:off x="690880" y="213360"/>
            <a:ext cx="398970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环境描写的作用</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35280" y="1276350"/>
            <a:ext cx="11054080" cy="645160"/>
          </a:xfrm>
          <a:prstGeom prst="rect">
            <a:avLst/>
          </a:prstGeom>
          <a:noFill/>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以组为单位，划出文中有关环境描写的语句，讨论并分析这些环境描写的作用。</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335280" y="2157095"/>
            <a:ext cx="2872105" cy="583565"/>
          </a:xfrm>
          <a:prstGeom prst="rect">
            <a:avLst/>
          </a:prstGeom>
          <a:solidFill>
            <a:schemeClr val="accent6">
              <a:lumMod val="20000"/>
              <a:lumOff val="80000"/>
            </a:schemeClr>
          </a:solidFill>
        </p:spPr>
        <p:txBody>
          <a:bodyPr wrap="square" rtlCol="0">
            <a:spAutoFit/>
          </a:bodyPr>
          <a:lstStyle/>
          <a:p>
            <a:r>
              <a:rPr lang="zh-CN" altLang="en-US" sz="3200" b="1">
                <a:solidFill>
                  <a:srgbClr val="00B0F0"/>
                </a:solidFill>
                <a:latin typeface="微软雅黑" panose="020B0503020204020204" pitchFamily="34" charset="-122"/>
                <a:ea typeface="微软雅黑" panose="020B0503020204020204" pitchFamily="34" charset="-122"/>
              </a:rPr>
              <a:t>对货行的描写</a:t>
            </a:r>
            <a:endParaRPr lang="zh-CN" altLang="en-US" sz="3200" b="1">
              <a:solidFill>
                <a:srgbClr val="00B0F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35280" y="3118485"/>
            <a:ext cx="10929620" cy="286131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rPr>
              <a:t>货行的房子又破又旧，有个自用的小码头和码头相连，涨潮时是一片水，退潮时是一片泥。这座房子真正是老鼠横行的地方。它那些镶有护墙板的房间，我敢说，经过上百年的尘污烟熏，已经分辨不出是什么颜色了；它的地板和楼梯都已腐烂；地下室里，成群的灰色大老鼠东奔西窜，吱吱乱叫；这儿到处是污垢和腐臭：凡此种种，在我的心里，已不是多年前的事，而是此时此刻眼前的情景了。</a:t>
            </a:r>
            <a:endParaRPr lang="zh-CN" altLang="en-US" sz="2400" b="1">
              <a:latin typeface="黑体" panose="02010609060101010101" charset="-122"/>
              <a:ea typeface="黑体" panose="02010609060101010101" charset="-122"/>
            </a:endParaRPr>
          </a:p>
        </p:txBody>
      </p:sp>
      <p:sp>
        <p:nvSpPr>
          <p:cNvPr id="4" name="双波形 3"/>
          <p:cNvSpPr/>
          <p:nvPr/>
        </p:nvSpPr>
        <p:spPr>
          <a:xfrm>
            <a:off x="436880" y="170180"/>
            <a:ext cx="2933700" cy="857885"/>
          </a:xfrm>
          <a:prstGeom prst="doubleWav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802640" y="346075"/>
            <a:ext cx="240411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小组展示</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style.rotation</p:attrName>
                                        </p:attrNameLst>
                                      </p:cBhvr>
                                      <p:tavLst>
                                        <p:tav tm="0">
                                          <p:val>
                                            <p:fltVal val="720"/>
                                          </p:val>
                                        </p:tav>
                                        <p:tav tm="100000">
                                          <p:val>
                                            <p:fltVal val="0"/>
                                          </p:val>
                                        </p:tav>
                                      </p:tavLst>
                                    </p:anim>
                                    <p:anim calcmode="lin" valueType="num">
                                      <p:cBhvr>
                                        <p:cTn id="21" dur="2000" fill="hold"/>
                                        <p:tgtEl>
                                          <p:spTgt spid="7"/>
                                        </p:tgtEl>
                                        <p:attrNameLst>
                                          <p:attrName>ppt_h</p:attrName>
                                        </p:attrNameLst>
                                      </p:cBhvr>
                                      <p:tavLst>
                                        <p:tav tm="0">
                                          <p:val>
                                            <p:fltVal val="0"/>
                                          </p:val>
                                        </p:tav>
                                        <p:tav tm="100000">
                                          <p:val>
                                            <p:strVal val="#ppt_h"/>
                                          </p:val>
                                        </p:tav>
                                      </p:tavLst>
                                    </p:anim>
                                    <p:anim calcmode="lin" valueType="num">
                                      <p:cBhvr>
                                        <p:cTn id="22"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8"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280" y="0"/>
            <a:ext cx="12191999" cy="6858000"/>
          </a:xfrm>
          <a:prstGeom prst="rect">
            <a:avLst/>
          </a:prstGeom>
        </p:spPr>
      </p:pic>
      <p:sp>
        <p:nvSpPr>
          <p:cNvPr id="8" name="文本框 7"/>
          <p:cNvSpPr txBox="1"/>
          <p:nvPr/>
        </p:nvSpPr>
        <p:spPr>
          <a:xfrm>
            <a:off x="240665" y="311150"/>
            <a:ext cx="10958830"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运用了自然环境描写，工作的房子里老鼠横行，就连地板和楼梯都已潮湿至腐烂，体现了</a:t>
            </a:r>
            <a:r>
              <a:rPr lang="zh-CN" altLang="en-US" sz="2400" b="1">
                <a:solidFill>
                  <a:srgbClr val="FF0000"/>
                </a:solidFill>
                <a:latin typeface="黑体" panose="02010609060101010101" charset="-122"/>
                <a:ea typeface="黑体" panose="02010609060101010101" charset="-122"/>
                <a:cs typeface="黑体" panose="02010609060101010101" charset="-122"/>
              </a:rPr>
              <a:t>货行环境的恶劣</a:t>
            </a:r>
            <a:r>
              <a:rPr lang="zh-CN" altLang="en-US" sz="2400" b="1">
                <a:latin typeface="黑体" panose="02010609060101010101" charset="-122"/>
                <a:ea typeface="黑体" panose="02010609060101010101" charset="-122"/>
                <a:cs typeface="黑体" panose="02010609060101010101" charset="-122"/>
              </a:rPr>
              <a:t>：外部狭窄、泥泞；内部破败不堪，腐臭难闻。</a:t>
            </a:r>
            <a:endParaRPr lang="zh-CN" altLang="en-US" sz="2400" b="1">
              <a:latin typeface="黑体" panose="02010609060101010101" charset="-122"/>
              <a:ea typeface="黑体" panose="02010609060101010101" charset="-122"/>
              <a:cs typeface="黑体" panose="02010609060101010101" charset="-122"/>
            </a:endParaRPr>
          </a:p>
        </p:txBody>
      </p:sp>
      <p:sp>
        <p:nvSpPr>
          <p:cNvPr id="10" name="文本框 9"/>
          <p:cNvSpPr txBox="1"/>
          <p:nvPr/>
        </p:nvSpPr>
        <p:spPr>
          <a:xfrm>
            <a:off x="251460" y="1715135"/>
            <a:ext cx="10948035"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b.</a:t>
            </a:r>
            <a:r>
              <a:rPr lang="zh-CN" altLang="en-US" sz="2400" b="1">
                <a:solidFill>
                  <a:srgbClr val="FF0000"/>
                </a:solidFill>
                <a:latin typeface="黑体" panose="02010609060101010101" charset="-122"/>
                <a:ea typeface="黑体" panose="02010609060101010101" charset="-122"/>
                <a:cs typeface="黑体" panose="02010609060101010101" charset="-122"/>
              </a:rPr>
              <a:t>既交代了“我”当时工作的地方环境恶劣，让人心生同情</a:t>
            </a:r>
            <a:r>
              <a:rPr lang="en-US" altLang="zh-CN" sz="2400" b="1">
                <a:solidFill>
                  <a:srgbClr val="FF0000"/>
                </a:solidFill>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又衬托了人物当时灰暗的心境。</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240665" y="3080385"/>
            <a:ext cx="10958830" cy="230695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展现了当时英国的社会风貌，资本家为了雇佣更加廉价的劳动力而大量使用童工，在残酷剥削下，许多童工贫病交加甚至过早夭折，无不揭露了盛世下的阴暗面，</a:t>
            </a:r>
            <a:r>
              <a:rPr lang="zh-CN" altLang="en-US" sz="2400" b="1">
                <a:solidFill>
                  <a:srgbClr val="FF0000"/>
                </a:solidFill>
                <a:latin typeface="黑体" panose="02010609060101010101" charset="-122"/>
                <a:ea typeface="黑体" panose="02010609060101010101" charset="-122"/>
                <a:cs typeface="黑体" panose="02010609060101010101" charset="-122"/>
              </a:rPr>
              <a:t>批驳了资本主义社会中一味追逐私利而不顾道德底线和法度情理的丑恶行径，体现了作者对英国童工制度的指责，严重侵犯了人权，不合人道。</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51460" y="5502910"/>
            <a:ext cx="10948035"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d.</a:t>
            </a:r>
            <a:r>
              <a:rPr lang="zh-CN" altLang="en-US" sz="2400" b="1">
                <a:solidFill>
                  <a:srgbClr val="FF0000"/>
                </a:solidFill>
                <a:latin typeface="黑体" panose="02010609060101010101" charset="-122"/>
                <a:ea typeface="黑体" panose="02010609060101010101" charset="-122"/>
                <a:cs typeface="黑体" panose="02010609060101010101" charset="-122"/>
              </a:rPr>
              <a:t>也暗示了英国社会想要进一步的发展就必须要采取适当措施，解决问题并改进现有制度。表现了作者对人道主义的强烈呼唤。</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80">
                                          <p:stCondLst>
                                            <p:cond delay="0"/>
                                          </p:stCondLst>
                                        </p:cTn>
                                        <p:tgtEl>
                                          <p:spTgt spid="14"/>
                                        </p:tgtEl>
                                      </p:cBhvr>
                                    </p:animEffect>
                                    <p:anim calcmode="lin" valueType="num">
                                      <p:cBhvr>
                                        <p:cTn id="2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8" dur="26">
                                          <p:stCondLst>
                                            <p:cond delay="650"/>
                                          </p:stCondLst>
                                        </p:cTn>
                                        <p:tgtEl>
                                          <p:spTgt spid="14"/>
                                        </p:tgtEl>
                                      </p:cBhvr>
                                      <p:to x="100000" y="60000"/>
                                    </p:animScale>
                                    <p:animScale>
                                      <p:cBhvr>
                                        <p:cTn id="29" dur="166" decel="50000">
                                          <p:stCondLst>
                                            <p:cond delay="676"/>
                                          </p:stCondLst>
                                        </p:cTn>
                                        <p:tgtEl>
                                          <p:spTgt spid="14"/>
                                        </p:tgtEl>
                                      </p:cBhvr>
                                      <p:to x="100000" y="100000"/>
                                    </p:animScale>
                                    <p:animScale>
                                      <p:cBhvr>
                                        <p:cTn id="30" dur="26">
                                          <p:stCondLst>
                                            <p:cond delay="1312"/>
                                          </p:stCondLst>
                                        </p:cTn>
                                        <p:tgtEl>
                                          <p:spTgt spid="14"/>
                                        </p:tgtEl>
                                      </p:cBhvr>
                                      <p:to x="100000" y="80000"/>
                                    </p:animScale>
                                    <p:animScale>
                                      <p:cBhvr>
                                        <p:cTn id="31" dur="166" decel="50000">
                                          <p:stCondLst>
                                            <p:cond delay="1338"/>
                                          </p:stCondLst>
                                        </p:cTn>
                                        <p:tgtEl>
                                          <p:spTgt spid="14"/>
                                        </p:tgtEl>
                                      </p:cBhvr>
                                      <p:to x="100000" y="100000"/>
                                    </p:animScale>
                                    <p:animScale>
                                      <p:cBhvr>
                                        <p:cTn id="32" dur="26">
                                          <p:stCondLst>
                                            <p:cond delay="1642"/>
                                          </p:stCondLst>
                                        </p:cTn>
                                        <p:tgtEl>
                                          <p:spTgt spid="14"/>
                                        </p:tgtEl>
                                      </p:cBhvr>
                                      <p:to x="100000" y="90000"/>
                                    </p:animScale>
                                    <p:animScale>
                                      <p:cBhvr>
                                        <p:cTn id="33" dur="166" decel="50000">
                                          <p:stCondLst>
                                            <p:cond delay="1668"/>
                                          </p:stCondLst>
                                        </p:cTn>
                                        <p:tgtEl>
                                          <p:spTgt spid="14"/>
                                        </p:tgtEl>
                                      </p:cBhvr>
                                      <p:to x="100000" y="100000"/>
                                    </p:animScale>
                                    <p:animScale>
                                      <p:cBhvr>
                                        <p:cTn id="34" dur="26">
                                          <p:stCondLst>
                                            <p:cond delay="1808"/>
                                          </p:stCondLst>
                                        </p:cTn>
                                        <p:tgtEl>
                                          <p:spTgt spid="14"/>
                                        </p:tgtEl>
                                      </p:cBhvr>
                                      <p:to x="100000" y="95000"/>
                                    </p:animScale>
                                    <p:animScale>
                                      <p:cBhvr>
                                        <p:cTn id="35"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5413"/>
            <a:ext cx="12191999" cy="7030720"/>
          </a:xfrm>
          <a:prstGeom prst="rect">
            <a:avLst/>
          </a:prstGeom>
        </p:spPr>
      </p:pic>
      <p:sp>
        <p:nvSpPr>
          <p:cNvPr id="7" name="文本框 6"/>
          <p:cNvSpPr txBox="1"/>
          <p:nvPr/>
        </p:nvSpPr>
        <p:spPr>
          <a:xfrm>
            <a:off x="751840" y="1859796"/>
            <a:ext cx="6156960" cy="3969385"/>
          </a:xfrm>
          <a:prstGeom prst="rect">
            <a:avLst/>
          </a:prstGeom>
          <a:noFill/>
          <a:ln w="12700">
            <a:solidFill>
              <a:schemeClr val="tx1"/>
            </a:solidFill>
          </a:ln>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他，被高尔基称赞为“不仅是一位反映了现实，而且还尽力对现实起作用的作家”</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被萧伯纳评价为“是一位革命者，敢于蔑视重议院”</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被后人赞誉为是十九世纪英国最伟大的小说家，他就是狄更斯。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4215" y="1859915"/>
            <a:ext cx="3666490" cy="3969385"/>
          </a:xfrm>
          <a:prstGeom prst="rect">
            <a:avLst/>
          </a:prstGeom>
        </p:spPr>
      </p:pic>
      <p:sp>
        <p:nvSpPr>
          <p:cNvPr id="10" name="圆柱体 9"/>
          <p:cNvSpPr/>
          <p:nvPr/>
        </p:nvSpPr>
        <p:spPr>
          <a:xfrm>
            <a:off x="340360" y="232356"/>
            <a:ext cx="2103120" cy="12700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1" name="文本框 10"/>
          <p:cNvSpPr txBox="1"/>
          <p:nvPr/>
        </p:nvSpPr>
        <p:spPr>
          <a:xfrm>
            <a:off x="274320" y="619247"/>
            <a:ext cx="223520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导入新课</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circle(in)">
                                      <p:cBhvr>
                                        <p:cTn id="21" dur="2000"/>
                                        <p:tgtEl>
                                          <p:spTgt spid="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9"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0" fill="hold"/>
                                        <p:tgtEl>
                                          <p:spTgt spid="8"/>
                                        </p:tgtEl>
                                        <p:attrNameLst>
                                          <p:attrName>ppt_w</p:attrName>
                                        </p:attrNameLst>
                                      </p:cBhvr>
                                      <p:tavLst>
                                        <p:tav tm="0" fmla="#ppt_w*sin(2.5*pi*$)">
                                          <p:val>
                                            <p:fltVal val="0"/>
                                          </p:val>
                                        </p:tav>
                                        <p:tav tm="100000">
                                          <p:val>
                                            <p:fltVal val="1"/>
                                          </p:val>
                                        </p:tav>
                                      </p:tavLst>
                                    </p:anim>
                                    <p:anim calcmode="lin" valueType="num">
                                      <p:cBhvr>
                                        <p:cTn id="27"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uiExpand="1" build="allAtOnce"/>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6" name="文本框 5"/>
          <p:cNvSpPr txBox="1"/>
          <p:nvPr/>
        </p:nvSpPr>
        <p:spPr>
          <a:xfrm>
            <a:off x="101600" y="345440"/>
            <a:ext cx="3931285" cy="583565"/>
          </a:xfrm>
          <a:prstGeom prst="rect">
            <a:avLst/>
          </a:prstGeom>
          <a:solidFill>
            <a:schemeClr val="accent6">
              <a:lumMod val="20000"/>
              <a:lumOff val="80000"/>
            </a:schemeClr>
          </a:solidFill>
        </p:spPr>
        <p:txBody>
          <a:bodyPr wrap="square" rtlCol="0">
            <a:spAutoFit/>
          </a:bodyPr>
          <a:lstStyle/>
          <a:p>
            <a:r>
              <a:rPr lang="zh-CN" altLang="en-US" sz="3200" b="1">
                <a:solidFill>
                  <a:srgbClr val="00B0F0"/>
                </a:solidFill>
                <a:latin typeface="微软雅黑" panose="020B0503020204020204" pitchFamily="34" charset="-122"/>
                <a:ea typeface="微软雅黑" panose="020B0503020204020204" pitchFamily="34" charset="-122"/>
              </a:rPr>
              <a:t>对米考伯住宅的描写</a:t>
            </a:r>
            <a:endParaRPr lang="zh-CN" altLang="en-US" sz="3200" b="1">
              <a:solidFill>
                <a:srgbClr val="00B0F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1600" y="1374775"/>
            <a:ext cx="11297920" cy="175323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到达温泽里他的住宅后（我发现，这住宅像他一样破破烂烂，但也跟他一样一切都尽可能装出体面的样子），她正坐在小客厅里（楼上的房间里全部空空的，一件家具也没有，成天拉上窗帘，挡住邻居的耳目。）</a:t>
            </a:r>
            <a:endParaRPr lang="zh-CN" altLang="en-US" sz="2400" b="1">
              <a:latin typeface="微软雅黑" panose="020B0503020204020204" pitchFamily="34" charset="-122"/>
              <a:ea typeface="微软雅黑" panose="020B0503020204020204" pitchFamily="34" charset="-122"/>
            </a:endParaRPr>
          </a:p>
        </p:txBody>
      </p:sp>
      <p:sp>
        <p:nvSpPr>
          <p:cNvPr id="2" name="文本框 1"/>
          <p:cNvSpPr txBox="1"/>
          <p:nvPr/>
        </p:nvSpPr>
        <p:spPr>
          <a:xfrm>
            <a:off x="101600" y="4094480"/>
            <a:ext cx="11297920" cy="175323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破破烂烂”、“全部空空”突出了米考伯先生一家生活的</a:t>
            </a:r>
            <a:r>
              <a:rPr lang="zh-CN" altLang="en-US" sz="2400" b="1">
                <a:solidFill>
                  <a:srgbClr val="FF0000"/>
                </a:solidFill>
                <a:latin typeface="黑体" panose="02010609060101010101" charset="-122"/>
                <a:ea typeface="黑体" panose="02010609060101010101" charset="-122"/>
                <a:cs typeface="黑体" panose="02010609060101010101" charset="-122"/>
              </a:rPr>
              <a:t>窘境。</a:t>
            </a:r>
            <a:endParaRPr lang="zh-CN" altLang="en-US" sz="2400"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b.</a:t>
            </a:r>
            <a:r>
              <a:rPr lang="zh-CN" altLang="en-US" sz="2400" b="1">
                <a:solidFill>
                  <a:srgbClr val="FF0000"/>
                </a:solidFill>
                <a:latin typeface="黑体" panose="02010609060101010101" charset="-122"/>
                <a:ea typeface="黑体" panose="02010609060101010101" charset="-122"/>
                <a:cs typeface="黑体" panose="02010609060101010101" charset="-122"/>
              </a:rPr>
              <a:t>推动了故事情节的发展</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为下文</a:t>
            </a:r>
            <a:r>
              <a:rPr lang="zh-CN" altLang="en-US" sz="2400" b="1">
                <a:latin typeface="黑体" panose="02010609060101010101" charset="-122"/>
                <a:ea typeface="黑体" panose="02010609060101010101" charset="-122"/>
                <a:cs typeface="黑体" panose="02010609060101010101" charset="-122"/>
              </a:rPr>
              <a:t>米考伯先生被追债与入狱</a:t>
            </a:r>
            <a:r>
              <a:rPr lang="zh-CN" altLang="en-US" sz="2400" b="1">
                <a:solidFill>
                  <a:srgbClr val="FF0000"/>
                </a:solidFill>
                <a:latin typeface="黑体" panose="02010609060101010101" charset="-122"/>
                <a:ea typeface="黑体" panose="02010609060101010101" charset="-122"/>
                <a:cs typeface="黑体" panose="02010609060101010101" charset="-122"/>
              </a:rPr>
              <a:t>做铺垫。</a:t>
            </a:r>
            <a:endParaRPr lang="zh-CN" altLang="en-US" sz="2400"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也从侧面突出了米考伯夫妇二人</a:t>
            </a:r>
            <a:r>
              <a:rPr lang="zh-CN" altLang="en-US" sz="2400" b="1">
                <a:solidFill>
                  <a:srgbClr val="FF0000"/>
                </a:solidFill>
                <a:latin typeface="黑体" panose="02010609060101010101" charset="-122"/>
                <a:ea typeface="黑体" panose="02010609060101010101" charset="-122"/>
                <a:cs typeface="黑体" panose="02010609060101010101" charset="-122"/>
              </a:rPr>
              <a:t>爱慕虚荣</a:t>
            </a:r>
            <a:r>
              <a:rPr lang="zh-CN" altLang="en-US" sz="2400" b="1">
                <a:latin typeface="黑体" panose="02010609060101010101" charset="-122"/>
                <a:ea typeface="黑体" panose="02010609060101010101" charset="-122"/>
                <a:cs typeface="黑体" panose="02010609060101010101" charset="-122"/>
              </a:rPr>
              <a:t>的人物形象，从而升 华了文章主题。</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文本框 11"/>
          <p:cNvSpPr txBox="1"/>
          <p:nvPr/>
        </p:nvSpPr>
        <p:spPr>
          <a:xfrm>
            <a:off x="518160" y="1169670"/>
            <a:ext cx="1046353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在它附近会看到一个院子，穿过那个院子，再一直往前走，就能看到一个监狱看守。最后，终于看到了一个看守（我真是个可怜的家伙），我想到了罗德里克</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蓝登关在监狱里时，跟他同狱的只有一个人，那人除了身上裹的一块破地毯外，一无所有。</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518160" y="3804285"/>
            <a:ext cx="10463530" cy="230695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突出了监狱的</a:t>
            </a:r>
            <a:r>
              <a:rPr lang="zh-CN" altLang="en-US" sz="2400" b="1">
                <a:solidFill>
                  <a:srgbClr val="FF0000"/>
                </a:solidFill>
                <a:latin typeface="黑体" panose="02010609060101010101" charset="-122"/>
                <a:ea typeface="黑体" panose="02010609060101010101" charset="-122"/>
                <a:cs typeface="黑体" panose="02010609060101010101" charset="-122"/>
              </a:rPr>
              <a:t>简陋</a:t>
            </a:r>
            <a:endParaRPr lang="zh-CN" altLang="en-US" sz="2400"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b.</a:t>
            </a:r>
            <a:r>
              <a:rPr lang="zh-CN" altLang="en-US" sz="2400" b="1">
                <a:latin typeface="黑体" panose="02010609060101010101" charset="-122"/>
                <a:ea typeface="黑体" panose="02010609060101010101" charset="-122"/>
                <a:cs typeface="黑体" panose="02010609060101010101" charset="-122"/>
              </a:rPr>
              <a:t>米考伯先生入狱，“我”前去探监，突出了</a:t>
            </a:r>
            <a:r>
              <a:rPr lang="zh-CN" altLang="en-US" sz="2400" b="1">
                <a:solidFill>
                  <a:srgbClr val="FF0000"/>
                </a:solidFill>
                <a:latin typeface="黑体" panose="02010609060101010101" charset="-122"/>
                <a:ea typeface="黑体" panose="02010609060101010101" charset="-122"/>
                <a:cs typeface="黑体" panose="02010609060101010101" charset="-122"/>
              </a:rPr>
              <a:t>“我”的善良和对友情的珍惜。</a:t>
            </a:r>
            <a:endParaRPr lang="zh-CN" altLang="en-US" sz="2400" b="1">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讴歌和赞扬了</a:t>
            </a:r>
            <a:r>
              <a:rPr lang="zh-CN" altLang="en-US" sz="2400" b="1">
                <a:solidFill>
                  <a:srgbClr val="FF0000"/>
                </a:solidFill>
                <a:latin typeface="黑体" panose="02010609060101010101" charset="-122"/>
                <a:ea typeface="黑体" panose="02010609060101010101" charset="-122"/>
                <a:cs typeface="黑体" panose="02010609060101010101" charset="-122"/>
              </a:rPr>
              <a:t>建立在善良正直的人性光辉之上的人道主义</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强调“仁爱”的复归，</a:t>
            </a:r>
            <a:r>
              <a:rPr lang="zh-CN" altLang="en-US" sz="2400" b="1">
                <a:latin typeface="黑体" panose="02010609060101010101" charset="-122"/>
                <a:ea typeface="黑体" panose="02010609060101010101" charset="-122"/>
                <a:cs typeface="黑体" panose="02010609060101010101" charset="-122"/>
              </a:rPr>
              <a:t>大卫便是作者人道主义精神的具体体现。</a:t>
            </a:r>
            <a:endParaRPr lang="zh-CN" altLang="en-US" sz="24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18160" y="191770"/>
            <a:ext cx="3430270" cy="706755"/>
          </a:xfrm>
          <a:prstGeom prst="rect">
            <a:avLst/>
          </a:prstGeom>
          <a:solidFill>
            <a:schemeClr val="accent6">
              <a:lumMod val="20000"/>
              <a:lumOff val="80000"/>
            </a:schemeClr>
          </a:solidFill>
        </p:spPr>
        <p:txBody>
          <a:bodyPr wrap="square" rtlCol="0">
            <a:spAutoFit/>
          </a:bodyPr>
          <a:lstStyle/>
          <a:p>
            <a:r>
              <a:rPr lang="zh-CN" altLang="en-US" sz="4000" b="1">
                <a:solidFill>
                  <a:srgbClr val="00B0F0"/>
                </a:solidFill>
                <a:latin typeface="微软雅黑" panose="020B0503020204020204" pitchFamily="34" charset="-122"/>
                <a:ea typeface="微软雅黑" panose="020B0503020204020204" pitchFamily="34" charset="-122"/>
              </a:rPr>
              <a:t>对监狱的描写</a:t>
            </a:r>
            <a:endParaRPr lang="zh-CN" altLang="en-US" sz="4000" b="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417955" y="471805"/>
            <a:ext cx="9533890" cy="1106805"/>
          </a:xfrm>
          <a:prstGeom prst="rect">
            <a:avLst/>
          </a:prstGeom>
          <a:noFill/>
        </p:spPr>
        <p:txBody>
          <a:bodyPr wrap="square" rtlCol="0">
            <a:spAutoFit/>
          </a:bodyPr>
          <a:lstStyle/>
          <a:p>
            <a:r>
              <a:rPr lang="zh-CN" altLang="en-US"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独到的认识</a:t>
            </a:r>
            <a:r>
              <a:rPr lang="en-US" altLang="zh-CN"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深刻的感悟</a:t>
            </a:r>
            <a:endParaRPr lang="zh-CN" altLang="en-US"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638935" y="1642745"/>
            <a:ext cx="8241665" cy="4580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426720" y="4110990"/>
            <a:ext cx="10811510" cy="2399665"/>
          </a:xfrm>
          <a:prstGeom prst="rect">
            <a:avLst/>
          </a:prstGeom>
          <a:noFill/>
          <a:ln w="12700">
            <a:solidFill>
              <a:schemeClr val="tx1"/>
            </a:solidFill>
          </a:ln>
        </p:spPr>
        <p:txBody>
          <a:bodyPr wrap="square" rtlCol="0">
            <a:spAutoFit/>
          </a:bodyPr>
          <a:lstStyle/>
          <a:p>
            <a:pPr fontAlgn="auto">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从现实意义上：</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科波菲尔无疑倾注了作者的全部心血。不论是他孤儿时代所遭遇的种种磨难和辛酸，还是他成年后不屈不挠的奋斗，都表现了一个小人物在资本主义社会中寻求出路的痛苦历程。经历了大苦大难后尝到人间幸福和温暖的大卫，靠的是他真诚、直率的品性，积极向上的精神，以及对人的纯洁友爱之心。狄更斯正是从人道主义的思想出发，暴露了金钱的罪恶，从而揭开“维多利亚盛世”的美丽帷幕，显现出隐藏其后的社会真相。</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26720" y="1057910"/>
            <a:ext cx="10811510" cy="73723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为什么要塑造大卫“孤儿”这一人物形象？读完有怎样的感悟？</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426720" y="1983740"/>
            <a:ext cx="10811510" cy="1938020"/>
          </a:xfrm>
          <a:prstGeom prst="rect">
            <a:avLst/>
          </a:prstGeom>
          <a:noFill/>
          <a:ln w="12700">
            <a:solidFill>
              <a:schemeClr val="tx1"/>
            </a:solidFill>
          </a:ln>
        </p:spPr>
        <p:txBody>
          <a:bodyPr wrap="square" rtlCol="0">
            <a:spAutoFit/>
          </a:bodyPr>
          <a:lstStyle/>
          <a:p>
            <a:pPr fontAlgn="auto">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从人物形象上：</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作品主要描写了他从孤儿成长为一个具有人道主义精神的资产阶级民主主义作家的过程。他善良，诚挚，聪明，勤奋好学，有自强不息的勇气、百折不回的毅力和积极进取的精神，在顺境中加倍努力，在逆境中满怀信心，终于获得了事业上的成功和家庭的幸福。在这个人物身上寄托着狄更斯的道德理想。</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云形 3"/>
          <p:cNvSpPr/>
          <p:nvPr/>
        </p:nvSpPr>
        <p:spPr>
          <a:xfrm>
            <a:off x="426720" y="203115"/>
            <a:ext cx="2377440" cy="1077045"/>
          </a:xfrm>
          <a:prstGeom prst="cloud">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660400" y="474117"/>
            <a:ext cx="1910080"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认识感悟</a:t>
            </a:r>
            <a:endParaRPr lang="zh-CN" altLang="en-US"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9"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81635" y="5015865"/>
            <a:ext cx="10901680" cy="1476375"/>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从大卫身上我们可以看到，在危难之中，拥有乐观的心态是多么的重要，只有这样，我们才能成为那逆风飞翔的蝶，其实成功离我们并不遥远，只要坚持追求，总能将他捉住，今后不管遇到什么困难，我们一定要以大卫为榜样，做一株看似柔弱，但历经风雨永不弯曲的青竹。</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396240" y="2008505"/>
            <a:ext cx="10901680" cy="1476375"/>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我们要学习大卫这种坚持、奋发向上、刻苦努力的精神，一个人如果能在逆境中成长是难能可贵的，一个人如果在逆境中取得自己的成绩是更可贵的，大卫就是这样的一个人。只要坚持就能成功，只要善良就能被人喜爱。</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96240" y="3697605"/>
            <a:ext cx="10902315" cy="1014730"/>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、不管遇到多少困难，只要不逃避，只要勇敢坚强的去面对，想方设法去解决，才能战胜自己，才能成功，这才是对我们人生的考验。</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云形 3"/>
          <p:cNvSpPr/>
          <p:nvPr/>
        </p:nvSpPr>
        <p:spPr>
          <a:xfrm>
            <a:off x="396240" y="213348"/>
            <a:ext cx="2001520" cy="1107452"/>
          </a:xfrm>
          <a:prstGeom prst="clou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619760" y="345147"/>
            <a:ext cx="1381760" cy="768350"/>
          </a:xfrm>
          <a:prstGeom prst="rect">
            <a:avLst/>
          </a:prstGeom>
          <a:noFill/>
        </p:spPr>
        <p:txBody>
          <a:bodyPr wrap="square" rtlCol="0">
            <a:spAutoFit/>
          </a:bodyPr>
          <a:lstStyle/>
          <a:p>
            <a:r>
              <a:rPr lang="zh-CN" altLang="en-US" sz="4400" b="1">
                <a:solidFill>
                  <a:srgbClr val="FF0000"/>
                </a:solidFill>
                <a:latin typeface="微软雅黑" panose="020B0503020204020204" pitchFamily="34" charset="-122"/>
                <a:ea typeface="微软雅黑" panose="020B0503020204020204" pitchFamily="34" charset="-122"/>
              </a:rPr>
              <a:t>感悟</a:t>
            </a:r>
            <a:endParaRPr lang="zh-CN" altLang="en-US" sz="4400"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26720" y="1057910"/>
            <a:ext cx="10811510" cy="73723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为什么要塑造大卫“孤儿”这一人物形象？读完有怎样的感悟？</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by="(-#ppt_w*2)" calcmode="lin" valueType="num">
                                      <p:cBhvr rctx="PPT">
                                        <p:cTn id="12" dur="500" autoRev="1" fill="hold">
                                          <p:stCondLst>
                                            <p:cond delay="0"/>
                                          </p:stCondLst>
                                        </p:cTn>
                                        <p:tgtEl>
                                          <p:spTgt spid="8"/>
                                        </p:tgtEl>
                                        <p:attrNameLst>
                                          <p:attrName>ppt_w</p:attrName>
                                        </p:attrNameLst>
                                      </p:cBhvr>
                                    </p:anim>
                                    <p:anim by="(#ppt_w*0.50)" calcmode="lin" valueType="num">
                                      <p:cBhvr>
                                        <p:cTn id="13" dur="500" decel="50000" autoRev="1" fill="hold">
                                          <p:stCondLst>
                                            <p:cond delay="0"/>
                                          </p:stCondLst>
                                        </p:cTn>
                                        <p:tgtEl>
                                          <p:spTgt spid="8"/>
                                        </p:tgtEl>
                                        <p:attrNameLst>
                                          <p:attrName>ppt_x</p:attrName>
                                        </p:attrNameLst>
                                      </p:cBhvr>
                                    </p:anim>
                                    <p:anim from="(-#ppt_h/2)" to="(#ppt_y)" calcmode="lin" valueType="num">
                                      <p:cBhvr>
                                        <p:cTn id="14" dur="1000" fill="hold">
                                          <p:stCondLst>
                                            <p:cond delay="0"/>
                                          </p:stCondLst>
                                        </p:cTn>
                                        <p:tgtEl>
                                          <p:spTgt spid="8"/>
                                        </p:tgtEl>
                                        <p:attrNameLst>
                                          <p:attrName>ppt_y</p:attrName>
                                        </p:attrNameLst>
                                      </p:cBhvr>
                                    </p:anim>
                                    <p:animRot by="21600000">
                                      <p:cBhvr>
                                        <p:cTn id="15" dur="1000" fill="hold">
                                          <p:stCondLst>
                                            <p:cond delay="0"/>
                                          </p:stCondLst>
                                        </p:cTn>
                                        <p:tgtEl>
                                          <p:spTgt spid="8"/>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edge">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anim calcmode="lin" valueType="num">
                                      <p:cBhvr>
                                        <p:cTn id="26" dur="2000" fill="hold"/>
                                        <p:tgtEl>
                                          <p:spTgt spid="2"/>
                                        </p:tgtEl>
                                        <p:attrNameLst>
                                          <p:attrName>ppt_w</p:attrName>
                                        </p:attrNameLst>
                                      </p:cBhvr>
                                      <p:tavLst>
                                        <p:tav tm="0" fmla="#ppt_w*sin(2.5*pi*$)">
                                          <p:val>
                                            <p:fltVal val="0"/>
                                          </p:val>
                                        </p:tav>
                                        <p:tav tm="100000">
                                          <p:val>
                                            <p:fltVal val="1"/>
                                          </p:val>
                                        </p:tav>
                                      </p:tavLst>
                                    </p:anim>
                                    <p:anim calcmode="lin" valueType="num">
                                      <p:cBhvr>
                                        <p:cTn id="27"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3"/>
                                        </p:tgtEl>
                                        <p:attrNameLst>
                                          <p:attrName>style.visibility</p:attrName>
                                        </p:attrNameLst>
                                      </p:cBhvr>
                                      <p:to>
                                        <p:strVal val="visible"/>
                                      </p:to>
                                    </p:set>
                                    <p:set>
                                      <p:cBhvr>
                                        <p:cTn id="32" dur="455" fill="hold">
                                          <p:stCondLst>
                                            <p:cond delay="0"/>
                                          </p:stCondLst>
                                        </p:cTn>
                                        <p:tgtEl>
                                          <p:spTgt spid="3"/>
                                        </p:tgtEl>
                                        <p:attrNameLst>
                                          <p:attrName>style.rotation</p:attrName>
                                        </p:attrNameLst>
                                      </p:cBhvr>
                                      <p:to>
                                        <p:strVal val="-45.0"/>
                                      </p:to>
                                    </p:set>
                                    <p:anim calcmode="lin" valueType="num">
                                      <p:cBhvr>
                                        <p:cTn id="33"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heel(1)">
                                      <p:cBhvr>
                                        <p:cTn id="4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4" grpId="0"/>
      <p:bldP spid="7"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1281" y="0"/>
            <a:ext cx="12110719" cy="6858000"/>
          </a:xfrm>
          <a:prstGeom prst="rect">
            <a:avLst/>
          </a:prstGeom>
        </p:spPr>
      </p:pic>
      <p:pic>
        <p:nvPicPr>
          <p:cNvPr id="7" name="图片 6"/>
          <p:cNvPicPr>
            <a:picLocks noChangeAspect="1"/>
          </p:cNvPicPr>
          <p:nvPr/>
        </p:nvPicPr>
        <p:blipFill>
          <a:blip r:embed="rId2"/>
          <a:stretch>
            <a:fillRect/>
          </a:stretch>
        </p:blipFill>
        <p:spPr>
          <a:xfrm>
            <a:off x="9652896" y="-232783"/>
            <a:ext cx="2761727" cy="2731245"/>
          </a:xfrm>
          <a:prstGeom prst="rect">
            <a:avLst/>
          </a:prstGeom>
        </p:spPr>
      </p:pic>
      <p:pic>
        <p:nvPicPr>
          <p:cNvPr id="9" name="图片 8"/>
          <p:cNvPicPr>
            <a:picLocks noChangeAspect="1"/>
          </p:cNvPicPr>
          <p:nvPr/>
        </p:nvPicPr>
        <p:blipFill>
          <a:blip r:embed="rId3"/>
          <a:stretch>
            <a:fillRect/>
          </a:stretch>
        </p:blipFill>
        <p:spPr>
          <a:xfrm>
            <a:off x="9421227" y="-181983"/>
            <a:ext cx="3225064" cy="3078747"/>
          </a:xfrm>
          <a:prstGeom prst="rect">
            <a:avLst/>
          </a:prstGeom>
        </p:spPr>
      </p:pic>
      <p:pic>
        <p:nvPicPr>
          <p:cNvPr id="11" name="图片 10"/>
          <p:cNvPicPr>
            <a:picLocks noChangeAspect="1"/>
          </p:cNvPicPr>
          <p:nvPr/>
        </p:nvPicPr>
        <p:blipFill>
          <a:blip r:embed="rId4"/>
          <a:stretch>
            <a:fillRect/>
          </a:stretch>
        </p:blipFill>
        <p:spPr>
          <a:xfrm>
            <a:off x="4092243" y="1425594"/>
            <a:ext cx="2462997" cy="2353260"/>
          </a:xfrm>
          <a:prstGeom prst="rect">
            <a:avLst/>
          </a:prstGeom>
        </p:spPr>
      </p:pic>
      <p:pic>
        <p:nvPicPr>
          <p:cNvPr id="15" name="图片 14"/>
          <p:cNvPicPr>
            <a:picLocks noChangeAspect="1"/>
          </p:cNvPicPr>
          <p:nvPr/>
        </p:nvPicPr>
        <p:blipFill>
          <a:blip r:embed="rId5"/>
          <a:stretch>
            <a:fillRect/>
          </a:stretch>
        </p:blipFill>
        <p:spPr>
          <a:xfrm>
            <a:off x="7342518" y="1487452"/>
            <a:ext cx="2627604" cy="2420322"/>
          </a:xfrm>
          <a:prstGeom prst="rect">
            <a:avLst/>
          </a:prstGeom>
        </p:spPr>
      </p:pic>
      <p:pic>
        <p:nvPicPr>
          <p:cNvPr id="17" name="图片 16"/>
          <p:cNvPicPr>
            <a:picLocks noChangeAspect="1"/>
          </p:cNvPicPr>
          <p:nvPr/>
        </p:nvPicPr>
        <p:blipFill>
          <a:blip r:embed="rId6"/>
          <a:stretch>
            <a:fillRect/>
          </a:stretch>
        </p:blipFill>
        <p:spPr>
          <a:xfrm>
            <a:off x="7424821" y="1633818"/>
            <a:ext cx="2462997" cy="2353260"/>
          </a:xfrm>
          <a:prstGeom prst="rect">
            <a:avLst/>
          </a:prstGeom>
        </p:spPr>
      </p:pic>
      <p:pic>
        <p:nvPicPr>
          <p:cNvPr id="19" name="图片 18"/>
          <p:cNvPicPr>
            <a:picLocks noChangeAspect="1"/>
          </p:cNvPicPr>
          <p:nvPr/>
        </p:nvPicPr>
        <p:blipFill>
          <a:blip r:embed="rId7"/>
          <a:stretch>
            <a:fillRect/>
          </a:stretch>
        </p:blipFill>
        <p:spPr>
          <a:xfrm>
            <a:off x="5102045" y="2860986"/>
            <a:ext cx="2255716" cy="2109399"/>
          </a:xfrm>
          <a:prstGeom prst="rect">
            <a:avLst/>
          </a:prstGeom>
        </p:spPr>
      </p:pic>
      <p:pic>
        <p:nvPicPr>
          <p:cNvPr id="21" name="图片 20"/>
          <p:cNvPicPr>
            <a:picLocks noChangeAspect="1"/>
          </p:cNvPicPr>
          <p:nvPr/>
        </p:nvPicPr>
        <p:blipFill>
          <a:blip r:embed="rId8"/>
          <a:stretch>
            <a:fillRect/>
          </a:stretch>
        </p:blipFill>
        <p:spPr>
          <a:xfrm>
            <a:off x="5415443" y="3023826"/>
            <a:ext cx="2017951" cy="1926503"/>
          </a:xfrm>
          <a:prstGeom prst="rect">
            <a:avLst/>
          </a:prstGeom>
        </p:spPr>
      </p:pic>
      <p:pic>
        <p:nvPicPr>
          <p:cNvPr id="23" name="图片 22"/>
          <p:cNvPicPr>
            <a:picLocks noChangeAspect="1"/>
          </p:cNvPicPr>
          <p:nvPr/>
        </p:nvPicPr>
        <p:blipFill>
          <a:blip r:embed="rId9"/>
          <a:stretch>
            <a:fillRect/>
          </a:stretch>
        </p:blipFill>
        <p:spPr>
          <a:xfrm>
            <a:off x="2961019" y="3915685"/>
            <a:ext cx="2005758" cy="1822862"/>
          </a:xfrm>
          <a:prstGeom prst="rect">
            <a:avLst/>
          </a:prstGeom>
        </p:spPr>
      </p:pic>
      <p:pic>
        <p:nvPicPr>
          <p:cNvPr id="25" name="图片 24"/>
          <p:cNvPicPr>
            <a:picLocks noChangeAspect="1"/>
          </p:cNvPicPr>
          <p:nvPr/>
        </p:nvPicPr>
        <p:blipFill>
          <a:blip r:embed="rId10"/>
          <a:stretch>
            <a:fillRect/>
          </a:stretch>
        </p:blipFill>
        <p:spPr>
          <a:xfrm>
            <a:off x="3212527" y="4025422"/>
            <a:ext cx="1682642" cy="1603387"/>
          </a:xfrm>
          <a:prstGeom prst="rect">
            <a:avLst/>
          </a:prstGeom>
        </p:spPr>
      </p:pic>
      <p:pic>
        <p:nvPicPr>
          <p:cNvPr id="27" name="图片 26"/>
          <p:cNvPicPr>
            <a:picLocks noChangeAspect="1"/>
          </p:cNvPicPr>
          <p:nvPr/>
        </p:nvPicPr>
        <p:blipFill>
          <a:blip r:embed="rId11"/>
          <a:stretch>
            <a:fillRect/>
          </a:stretch>
        </p:blipFill>
        <p:spPr>
          <a:xfrm>
            <a:off x="1235703" y="4848453"/>
            <a:ext cx="1658256" cy="1560711"/>
          </a:xfrm>
          <a:prstGeom prst="rect">
            <a:avLst/>
          </a:prstGeom>
        </p:spPr>
      </p:pic>
      <p:pic>
        <p:nvPicPr>
          <p:cNvPr id="29" name="图片 28"/>
          <p:cNvPicPr>
            <a:picLocks noChangeAspect="1"/>
          </p:cNvPicPr>
          <p:nvPr/>
        </p:nvPicPr>
        <p:blipFill>
          <a:blip r:embed="rId12"/>
          <a:stretch>
            <a:fillRect/>
          </a:stretch>
        </p:blipFill>
        <p:spPr>
          <a:xfrm>
            <a:off x="1442054" y="5048986"/>
            <a:ext cx="1347333" cy="1286367"/>
          </a:xfrm>
          <a:prstGeom prst="rect">
            <a:avLst/>
          </a:prstGeom>
        </p:spPr>
      </p:pic>
      <p:pic>
        <p:nvPicPr>
          <p:cNvPr id="31" name="图片 30"/>
          <p:cNvPicPr>
            <a:picLocks noChangeAspect="1"/>
          </p:cNvPicPr>
          <p:nvPr/>
        </p:nvPicPr>
        <p:blipFill>
          <a:blip r:embed="rId13"/>
          <a:stretch>
            <a:fillRect/>
          </a:stretch>
        </p:blipFill>
        <p:spPr>
          <a:xfrm>
            <a:off x="82105" y="5761786"/>
            <a:ext cx="1201016" cy="1127858"/>
          </a:xfrm>
          <a:prstGeom prst="rect">
            <a:avLst/>
          </a:prstGeom>
        </p:spPr>
      </p:pic>
      <p:pic>
        <p:nvPicPr>
          <p:cNvPr id="33" name="图片 32"/>
          <p:cNvPicPr>
            <a:picLocks noChangeAspect="1"/>
          </p:cNvPicPr>
          <p:nvPr/>
        </p:nvPicPr>
        <p:blipFill>
          <a:blip r:embed="rId14"/>
          <a:stretch>
            <a:fillRect/>
          </a:stretch>
        </p:blipFill>
        <p:spPr>
          <a:xfrm>
            <a:off x="241038" y="5910571"/>
            <a:ext cx="1012024" cy="963251"/>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5413"/>
            <a:ext cx="12191999" cy="7030720"/>
          </a:xfrm>
          <a:prstGeom prst="rect">
            <a:avLst/>
          </a:prstGeom>
        </p:spPr>
      </p:pic>
      <p:sp>
        <p:nvSpPr>
          <p:cNvPr id="7" name="文本框 6"/>
          <p:cNvSpPr txBox="1"/>
          <p:nvPr/>
        </p:nvSpPr>
        <p:spPr>
          <a:xfrm>
            <a:off x="254000" y="1481455"/>
            <a:ext cx="11482705" cy="5282565"/>
          </a:xfrm>
          <a:prstGeom prst="rect">
            <a:avLst/>
          </a:prstGeom>
          <a:noFill/>
          <a:ln w="12700">
            <a:solidFill>
              <a:schemeClr val="tx1"/>
            </a:solidFill>
          </a:ln>
        </p:spPr>
        <p:txBody>
          <a:bodyPr wrap="square" rtlCol="0">
            <a:spAutoFit/>
          </a:bodyPr>
          <a:lstStyle/>
          <a:p>
            <a:pPr fontAlgn="auto">
              <a:lnSpc>
                <a:spcPts val="368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查尔斯</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约翰</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赫芬姆</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狄更斯</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(1812---1870)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十九世纪英国最伟大的批判现实主义作家</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，同时也是一位以反映现实生活见长的作家。生于朴次茅斯的波特西地区，狄更斯的父亲是海军中的小职员，嗜酒成性，挥霍无度，常常入不敷出。他从小就能演会唱，所以常被父亲带到酒店去表演节目。</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岁时，全家被迫迁入负债者监狱，</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岁起就承担了繁重的家务。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岁时在一家律师事务所当缮写员，走遍伦敦的大街小巷，</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岁开始当报馆采访员，报道下议院。</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1837</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年他完成了第一步长篇小说</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匹克威克外传</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，先后出版了</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雾都孤儿</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双城记</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远大前程</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艰难时世</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科波菲尔</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老古玩店</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董贝父子</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等。狄更斯在</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科波菲尔</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第十一章中，把他的创作方法概括为“</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经验想象，糅合为一</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”。马克思把他和萨克雷等称誉为英国的“一批杰出的小说家”。他的作品艺术上以</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妙趣横生的幽默、细致入微的心理分析，以及现实主义与浪漫主义气氛的有机结合著称</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圆柱体 1"/>
          <p:cNvSpPr/>
          <p:nvPr/>
        </p:nvSpPr>
        <p:spPr>
          <a:xfrm>
            <a:off x="335280" y="303530"/>
            <a:ext cx="3006090" cy="104648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579120" y="628650"/>
            <a:ext cx="263017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作者简介</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randombar(horizontal)">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1999" cy="6990080"/>
          </a:xfrm>
          <a:prstGeom prst="rect">
            <a:avLst/>
          </a:prstGeom>
        </p:spPr>
      </p:pic>
      <p:sp>
        <p:nvSpPr>
          <p:cNvPr id="7" name="文本框 6"/>
          <p:cNvSpPr txBox="1"/>
          <p:nvPr/>
        </p:nvSpPr>
        <p:spPr>
          <a:xfrm>
            <a:off x="361950" y="1247775"/>
            <a:ext cx="11084560" cy="5536565"/>
          </a:xfrm>
          <a:prstGeom prst="rect">
            <a:avLst/>
          </a:prstGeom>
          <a:noFill/>
          <a:ln w="12700">
            <a:solidFill>
              <a:schemeClr val="tx1"/>
            </a:solidFill>
          </a:ln>
        </p:spPr>
        <p:txBody>
          <a:bodyPr wrap="square" rtlCol="0">
            <a:spAutoFit/>
          </a:bodyPr>
          <a:lstStyle/>
          <a:p>
            <a:pPr fontAlgn="auto">
              <a:lnSpc>
                <a:spcPts val="3860"/>
              </a:lnSpc>
            </a:pP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大卫</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科波菲尔</a:t>
            </a:r>
            <a:r>
              <a:rPr lang="en-US" altLang="zh-CN" sz="2800" b="1">
                <a:latin typeface="黑体" panose="02010609060101010101" charset="-122"/>
                <a:ea typeface="黑体" panose="02010609060101010101" charset="-122"/>
                <a:cs typeface="黑体" panose="02010609060101010101" charset="-122"/>
              </a:rPr>
              <a:t>》(1850)</a:t>
            </a:r>
            <a:r>
              <a:rPr lang="zh-CN" altLang="en-US" sz="2800" b="1">
                <a:latin typeface="黑体" panose="02010609060101010101" charset="-122"/>
                <a:ea typeface="黑体" panose="02010609060101010101" charset="-122"/>
                <a:cs typeface="黑体" panose="02010609060101010101" charset="-122"/>
              </a:rPr>
              <a:t>是</a:t>
            </a:r>
            <a:r>
              <a:rPr lang="zh-CN" altLang="en-US" sz="2800" b="1">
                <a:solidFill>
                  <a:srgbClr val="FF0000"/>
                </a:solidFill>
                <a:latin typeface="黑体" panose="02010609060101010101" charset="-122"/>
                <a:ea typeface="黑体" panose="02010609060101010101" charset="-122"/>
                <a:cs typeface="黑体" panose="02010609060101010101" charset="-122"/>
              </a:rPr>
              <a:t>半自传体</a:t>
            </a:r>
            <a:r>
              <a:rPr lang="zh-CN" altLang="en-US" sz="2800" b="1">
                <a:latin typeface="黑体" panose="02010609060101010101" charset="-122"/>
                <a:ea typeface="黑体" panose="02010609060101010101" charset="-122"/>
                <a:cs typeface="黑体" panose="02010609060101010101" charset="-122"/>
              </a:rPr>
              <a:t>的小说，它的成就超过了狄更斯所有其他作品。于</a:t>
            </a:r>
            <a:r>
              <a:rPr lang="en-US" altLang="zh-CN" sz="2800" b="1">
                <a:latin typeface="黑体" panose="02010609060101010101" charset="-122"/>
                <a:ea typeface="黑体" panose="02010609060101010101" charset="-122"/>
                <a:cs typeface="黑体" panose="02010609060101010101" charset="-122"/>
              </a:rPr>
              <a:t>1849</a:t>
            </a:r>
            <a:r>
              <a:rPr lang="zh-CN" altLang="en-US" sz="2800" b="1">
                <a:latin typeface="黑体" panose="02010609060101010101" charset="-122"/>
                <a:ea typeface="黑体" panose="02010609060101010101" charset="-122"/>
                <a:cs typeface="黑体" panose="02010609060101010101" charset="-122"/>
              </a:rPr>
              <a:t>至</a:t>
            </a:r>
            <a:r>
              <a:rPr lang="en-US" altLang="zh-CN" sz="2800" b="1">
                <a:latin typeface="黑体" panose="02010609060101010101" charset="-122"/>
                <a:ea typeface="黑体" panose="02010609060101010101" charset="-122"/>
                <a:cs typeface="黑体" panose="02010609060101010101" charset="-122"/>
              </a:rPr>
              <a:t>1850</a:t>
            </a:r>
            <a:r>
              <a:rPr lang="zh-CN" altLang="en-US" sz="2800" b="1">
                <a:latin typeface="黑体" panose="02010609060101010101" charset="-122"/>
                <a:ea typeface="黑体" panose="02010609060101010101" charset="-122"/>
                <a:cs typeface="黑体" panose="02010609060101010101" charset="-122"/>
              </a:rPr>
              <a:t>年间，分二十个部分逐月发表，被称为他“</a:t>
            </a:r>
            <a:r>
              <a:rPr lang="zh-CN" altLang="en-US" sz="2800" b="1">
                <a:solidFill>
                  <a:srgbClr val="FF0000"/>
                </a:solidFill>
                <a:latin typeface="黑体" panose="02010609060101010101" charset="-122"/>
                <a:ea typeface="黑体" panose="02010609060101010101" charset="-122"/>
                <a:cs typeface="黑体" panose="02010609060101010101" charset="-122"/>
              </a:rPr>
              <a:t>心中最宠爱的孩子</a:t>
            </a:r>
            <a:r>
              <a:rPr lang="zh-CN" altLang="en-US" sz="2800" b="1">
                <a:latin typeface="黑体" panose="02010609060101010101" charset="-122"/>
                <a:ea typeface="黑体" panose="02010609060101010101" charset="-122"/>
                <a:cs typeface="黑体" panose="02010609060101010101" charset="-122"/>
              </a:rPr>
              <a:t>”。当时由于英、法革命运动的失败，资产阶级的反动势力更加嚣张，狄更斯对社会的认识不断深化，从而作品反映的社会生活也更加广阔。它通过一个孤儿的不幸遭遇描绘了一幅广阔而五光十色的社会画面，</a:t>
            </a:r>
            <a:r>
              <a:rPr lang="zh-CN" altLang="en-US" sz="2800" b="1">
                <a:solidFill>
                  <a:srgbClr val="FF0000"/>
                </a:solidFill>
                <a:latin typeface="黑体" panose="02010609060101010101" charset="-122"/>
                <a:ea typeface="黑体" panose="02010609060101010101" charset="-122"/>
                <a:cs typeface="黑体" panose="02010609060101010101" charset="-122"/>
              </a:rPr>
              <a:t>揭露了资产阶级对劳动人民的剥削、司法界的黑暗腐败和议会对人民的欺压。</a:t>
            </a:r>
            <a:r>
              <a:rPr lang="zh-CN" altLang="en-US" sz="2800" b="1">
                <a:latin typeface="黑体" panose="02010609060101010101" charset="-122"/>
                <a:ea typeface="黑体" panose="02010609060101010101" charset="-122"/>
                <a:cs typeface="黑体" panose="02010609060101010101" charset="-122"/>
              </a:rPr>
              <a:t>作品塑造了不同阶层的典型人物，特别是劳动者的形象，</a:t>
            </a:r>
            <a:r>
              <a:rPr lang="zh-CN" altLang="en-US" sz="2800" b="1">
                <a:solidFill>
                  <a:srgbClr val="FF0000"/>
                </a:solidFill>
                <a:latin typeface="黑体" panose="02010609060101010101" charset="-122"/>
                <a:ea typeface="黑体" panose="02010609060101010101" charset="-122"/>
                <a:cs typeface="黑体" panose="02010609060101010101" charset="-122"/>
              </a:rPr>
              <a:t>表现了作者对弱小者的深切同情。</a:t>
            </a:r>
            <a:r>
              <a:rPr lang="zh-CN" altLang="en-US" sz="2800" b="1">
                <a:latin typeface="黑体" panose="02010609060101010101" charset="-122"/>
                <a:ea typeface="黑体" panose="02010609060101010101" charset="-122"/>
                <a:cs typeface="黑体" panose="02010609060101010101" charset="-122"/>
              </a:rPr>
              <a:t>作者还企图通过大卫</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科波菲尔的最后成功</a:t>
            </a:r>
            <a:r>
              <a:rPr lang="zh-CN" altLang="en-US" sz="2800" b="1">
                <a:solidFill>
                  <a:srgbClr val="FF0000"/>
                </a:solidFill>
                <a:latin typeface="黑体" panose="02010609060101010101" charset="-122"/>
                <a:ea typeface="黑体" panose="02010609060101010101" charset="-122"/>
                <a:cs typeface="黑体" panose="02010609060101010101" charset="-122"/>
              </a:rPr>
              <a:t>鼓舞人们保持对生活的信心，极力培养读者的人道主义观点</a:t>
            </a:r>
            <a:r>
              <a:rPr lang="zh-CN" altLang="en-US" sz="2800" b="1">
                <a:latin typeface="黑体" panose="02010609060101010101" charset="-122"/>
                <a:ea typeface="黑体" panose="02010609060101010101" charset="-122"/>
                <a:cs typeface="黑体" panose="02010609060101010101" charset="-122"/>
              </a:rPr>
              <a:t>。这部小说最后仍以一切圆满作为结局，表现了作者的一贯创作思想。</a:t>
            </a:r>
            <a:endParaRPr lang="zh-CN" altLang="en-US" sz="2800" b="1">
              <a:latin typeface="黑体" panose="02010609060101010101" charset="-122"/>
              <a:ea typeface="黑体" panose="02010609060101010101" charset="-122"/>
              <a:cs typeface="黑体" panose="02010609060101010101" charset="-122"/>
            </a:endParaRPr>
          </a:p>
        </p:txBody>
      </p:sp>
      <p:sp>
        <p:nvSpPr>
          <p:cNvPr id="2" name="圆柱体 1"/>
          <p:cNvSpPr/>
          <p:nvPr/>
        </p:nvSpPr>
        <p:spPr>
          <a:xfrm>
            <a:off x="518160" y="254000"/>
            <a:ext cx="2457450" cy="89408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584200" y="451485"/>
            <a:ext cx="227393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作品介绍</a:t>
            </a:r>
            <a:endParaRPr lang="zh-CN" altLang="en-US" sz="4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edge">
                                      <p:cBhvr>
                                        <p:cTn id="3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06705" y="1494155"/>
            <a:ext cx="7092315" cy="4831080"/>
          </a:xfrm>
          <a:prstGeom prst="rect">
            <a:avLst/>
          </a:prstGeom>
          <a:noFill/>
          <a:ln w="12700">
            <a:solidFill>
              <a:schemeClr val="tx1"/>
            </a:solidFill>
          </a:ln>
        </p:spPr>
        <p:txBody>
          <a:bodyPr wrap="square" rtlCol="0">
            <a:spAutoFit/>
          </a:bodyPr>
          <a:lstStyle/>
          <a:p>
            <a:r>
              <a:rPr lang="zh-CN" altLang="en-US" sz="2800" b="1">
                <a:latin typeface="黑体" panose="02010609060101010101" charset="-122"/>
                <a:ea typeface="黑体" panose="02010609060101010101" charset="-122"/>
                <a:cs typeface="黑体" panose="02010609060101010101" charset="-122"/>
              </a:rPr>
              <a:t>大卫</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科波菲尔还未出生，他的父亲就去世了。大卫出生以后，就和母亲及女仆辟果提一起生活。她们把全部的爱都倾注到他一个人身上，这段日子过得平静而愉快。</a:t>
            </a:r>
            <a:endParaRPr lang="zh-CN" altLang="en-US" sz="2800" b="1">
              <a:latin typeface="黑体" panose="02010609060101010101" charset="-122"/>
              <a:ea typeface="黑体" panose="02010609060101010101" charset="-122"/>
              <a:cs typeface="黑体" panose="02010609060101010101" charset="-122"/>
            </a:endParaRPr>
          </a:p>
          <a:p>
            <a:r>
              <a:rPr lang="zh-CN" altLang="en-US" sz="2800" b="1">
                <a:latin typeface="黑体" panose="02010609060101010101" charset="-122"/>
                <a:ea typeface="黑体" panose="02010609060101010101" charset="-122"/>
                <a:cs typeface="黑体" panose="02010609060101010101" charset="-122"/>
              </a:rPr>
              <a:t>不久，母亲改嫁，后父摩德斯通凶狠贪婪，他把大卫看作累赘，婚前就把大卫送到辟果提的哥哥家里。辟果提是个正直善良的渔民，住在雅茅斯海边一座用破船改成的小屋里，与收养的一对孤儿（他妹妹的女儿爱弥丽和他弟弟的儿子海穆）相依为命，大卫和他们一起过着清苦和睦的生活。</a:t>
            </a:r>
            <a:r>
              <a:rPr lang="zh-CN" altLang="en-US" sz="1600" b="1"/>
              <a:t>    </a:t>
            </a:r>
            <a:endParaRPr lang="zh-CN" altLang="en-US" sz="1600" b="1"/>
          </a:p>
        </p:txBody>
      </p:sp>
      <p:sp>
        <p:nvSpPr>
          <p:cNvPr id="4" name="圆柱体 3"/>
          <p:cNvSpPr/>
          <p:nvPr/>
        </p:nvSpPr>
        <p:spPr>
          <a:xfrm>
            <a:off x="721360" y="264160"/>
            <a:ext cx="262763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21360" y="421005"/>
            <a:ext cx="24822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793490" y="48260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2"/>
          <a:srcRect b="7042"/>
          <a:stretch>
            <a:fillRect/>
          </a:stretch>
        </p:blipFill>
        <p:spPr>
          <a:xfrm>
            <a:off x="7644765" y="1496695"/>
            <a:ext cx="3824605" cy="4828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266700" y="1430020"/>
            <a:ext cx="6647815" cy="489267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大卫回家后，后父常常责打他，并且剥夺了他母亲对他的关怀和爱抚。母亲去世后，后父立即把不足</a:t>
            </a:r>
            <a:r>
              <a:rPr lang="en-US" altLang="zh-CN" sz="2400" b="1">
                <a:latin typeface="黑体" panose="02010609060101010101" charset="-122"/>
                <a:ea typeface="黑体" panose="02010609060101010101" charset="-122"/>
                <a:cs typeface="黑体" panose="02010609060101010101" charset="-122"/>
              </a:rPr>
              <a:t>10</a:t>
            </a:r>
            <a:r>
              <a:rPr lang="zh-CN" altLang="en-US" sz="2400" b="1">
                <a:latin typeface="黑体" panose="02010609060101010101" charset="-122"/>
                <a:ea typeface="黑体" panose="02010609060101010101" charset="-122"/>
                <a:cs typeface="黑体" panose="02010609060101010101" charset="-122"/>
              </a:rPr>
              <a:t>岁的大卫送去当洗刷酒瓶的童工，让他过着不能温饱的生活。他历尽艰辛，最后找到了姨婆贝西小姐。</a:t>
            </a:r>
            <a:endParaRPr lang="zh-CN" altLang="en-US" sz="2400" b="1">
              <a:latin typeface="黑体" panose="02010609060101010101" charset="-122"/>
              <a:ea typeface="黑体" panose="02010609060101010101" charset="-122"/>
              <a:cs typeface="黑体" panose="02010609060101010101" charset="-122"/>
            </a:endParaRPr>
          </a:p>
          <a:p>
            <a:r>
              <a:rPr lang="zh-CN" altLang="en-US" sz="2400" b="1">
                <a:latin typeface="黑体" panose="02010609060101010101" charset="-122"/>
                <a:ea typeface="黑体" panose="02010609060101010101" charset="-122"/>
                <a:cs typeface="黑体" panose="02010609060101010101" charset="-122"/>
              </a:rPr>
              <a:t>贝西小姐生性怪僻，但心地善良。她收留了大卫，让他上学深造。大卫求学期间，寄宿在姨婆的律师威克菲尔家里，与他的女儿安妮斯结下情谊。大卫中学毕业后外出旅行，邂逅童年时代的同学斯提福兹。两人一起来到雅茅斯，访问辟果提一家。已经和海穆订婚的爱弥丽经受不住阔少爷斯提福兹的引诱，竟在结婚前夕与斯提福兹私奔国外。辟果提痛苦万分，发誓要找回爱弥丽。</a:t>
            </a:r>
            <a:r>
              <a:rPr lang="zh-CN" altLang="en-US" sz="1600" b="1"/>
              <a:t>    </a:t>
            </a:r>
            <a:endParaRPr lang="zh-CN" altLang="en-US" sz="1600" b="1"/>
          </a:p>
        </p:txBody>
      </p:sp>
      <p:sp>
        <p:nvSpPr>
          <p:cNvPr id="4" name="圆柱体 3"/>
          <p:cNvSpPr/>
          <p:nvPr/>
        </p:nvSpPr>
        <p:spPr>
          <a:xfrm>
            <a:off x="721360" y="264160"/>
            <a:ext cx="262763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21360" y="421005"/>
            <a:ext cx="24822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793490" y="48260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2"/>
          <a:srcRect b="7042"/>
          <a:stretch>
            <a:fillRect/>
          </a:stretch>
        </p:blipFill>
        <p:spPr>
          <a:xfrm>
            <a:off x="7555865" y="1430020"/>
            <a:ext cx="3824605" cy="4828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55600" y="1499870"/>
            <a:ext cx="7013575" cy="489267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大卫回到伦敦，在斯本罗律师事务所任见习生。他从安妮斯口中获悉，威克菲尔律师落入诡计多端的希普所设计的陷阱，处于走投无路的境地。这使大卫非常愤慨。但这时，大卫堕入情网，爱上斯本罗律师的女儿朵拉。他俩婚后生活并不理想，因为朵拉是个容貌美丽、但头脑简单的“洋娃娃”。姨婆也濒临破产。这时，大卫再次遇见他当童工时的房东密考伯，密考伯现在是希普的秘书。密考伯经过激烈的思想斗争，揭露了希普陷害威克菲尔并导致贝西小姐破产的种种阴谋。在事实面前，希普只好伏罪。后因他案并发，被判终身监禁。贝西小姐为了感谢密考伯，送他一笔资金，使他在澳大利亚发财致富，事业上取得成功。</a:t>
            </a:r>
            <a:endParaRPr lang="zh-CN" altLang="en-US" sz="2400" b="1">
              <a:latin typeface="黑体" panose="02010609060101010101" charset="-122"/>
              <a:ea typeface="黑体" panose="02010609060101010101" charset="-122"/>
              <a:cs typeface="黑体" panose="02010609060101010101" charset="-122"/>
            </a:endParaRPr>
          </a:p>
        </p:txBody>
      </p:sp>
      <p:sp>
        <p:nvSpPr>
          <p:cNvPr id="4" name="圆柱体 3"/>
          <p:cNvSpPr/>
          <p:nvPr/>
        </p:nvSpPr>
        <p:spPr>
          <a:xfrm>
            <a:off x="721360" y="0"/>
            <a:ext cx="232029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53745" y="264160"/>
            <a:ext cx="225488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793490" y="26416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2"/>
          <a:srcRect b="7042"/>
          <a:stretch>
            <a:fillRect/>
          </a:stretch>
        </p:blipFill>
        <p:spPr>
          <a:xfrm>
            <a:off x="7565390" y="1499870"/>
            <a:ext cx="3824605" cy="48920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8039</Words>
  <Application>WPS 演示</Application>
  <PresentationFormat>宽屏</PresentationFormat>
  <Paragraphs>337</Paragraphs>
  <Slides>45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45</vt:i4>
      </vt:variant>
    </vt:vector>
  </HeadingPairs>
  <TitlesOfParts>
    <vt:vector size="54" baseType="lpstr">
      <vt:lpstr>Arial</vt:lpstr>
      <vt:lpstr>宋体</vt:lpstr>
      <vt:lpstr>Wingdings</vt:lpstr>
      <vt:lpstr>微软雅黑</vt:lpstr>
      <vt:lpstr>Wingdings</vt:lpstr>
      <vt:lpstr>华文行楷</vt:lpstr>
      <vt:lpstr>Arial</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欧 鲜华</dc:creator>
  <cp:lastModifiedBy>沧海昆仑</cp:lastModifiedBy>
  <cp:revision>69</cp:revision>
  <dcterms:created xsi:type="dcterms:W3CDTF">2020-08-16T07:30:00Z</dcterms:created>
  <dcterms:modified xsi:type="dcterms:W3CDTF">2020-09-24T07:11:18Z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