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651" r:id="rId3"/>
    <p:sldId id="570" r:id="rId4"/>
    <p:sldId id="382" r:id="rId5"/>
    <p:sldId id="563" r:id="rId6"/>
    <p:sldId id="284" r:id="rId7"/>
    <p:sldId id="285" r:id="rId8"/>
    <p:sldId id="286" r:id="rId9"/>
    <p:sldId id="287" r:id="rId10"/>
    <p:sldId id="567" r:id="rId11"/>
    <p:sldId id="568" r:id="rId12"/>
    <p:sldId id="569" r:id="rId13"/>
    <p:sldId id="565" r:id="rId14"/>
    <p:sldId id="566" r:id="rId15"/>
    <p:sldId id="288" r:id="rId16"/>
    <p:sldId id="289" r:id="rId17"/>
    <p:sldId id="290" r:id="rId18"/>
    <p:sldId id="291" r:id="rId19"/>
    <p:sldId id="292" r:id="rId20"/>
    <p:sldId id="293" r:id="rId21"/>
    <p:sldId id="295" r:id="rId22"/>
    <p:sldId id="296" r:id="rId23"/>
    <p:sldId id="297" r:id="rId24"/>
    <p:sldId id="298" r:id="rId25"/>
    <p:sldId id="453" r:id="rId26"/>
    <p:sldId id="299" r:id="rId27"/>
    <p:sldId id="454" r:id="rId28"/>
    <p:sldId id="331" r:id="rId29"/>
    <p:sldId id="452" r:id="rId30"/>
    <p:sldId id="300" r:id="rId31"/>
    <p:sldId id="301" r:id="rId32"/>
    <p:sldId id="511" r:id="rId33"/>
    <p:sldId id="332" r:id="rId34"/>
    <p:sldId id="333" r:id="rId35"/>
    <p:sldId id="334" r:id="rId36"/>
    <p:sldId id="335" r:id="rId37"/>
    <p:sldId id="302" r:id="rId38"/>
    <p:sldId id="304" r:id="rId39"/>
    <p:sldId id="305" r:id="rId40"/>
    <p:sldId id="306" r:id="rId41"/>
    <p:sldId id="307" r:id="rId42"/>
    <p:sldId id="308" r:id="rId43"/>
    <p:sldId id="309" r:id="rId44"/>
    <p:sldId id="310" r:id="rId45"/>
    <p:sldId id="311" r:id="rId46"/>
    <p:sldId id="312" r:id="rId47"/>
    <p:sldId id="510" r:id="rId48"/>
    <p:sldId id="337" r:id="rId49"/>
    <p:sldId id="338" r:id="rId50"/>
    <p:sldId id="339" r:id="rId51"/>
    <p:sldId id="340" r:id="rId52"/>
    <p:sldId id="341" r:id="rId53"/>
    <p:sldId id="342" r:id="rId54"/>
    <p:sldId id="343" r:id="rId55"/>
    <p:sldId id="344" r:id="rId56"/>
    <p:sldId id="345" r:id="rId57"/>
    <p:sldId id="346" r:id="rId58"/>
    <p:sldId id="347" r:id="rId59"/>
    <p:sldId id="348" r:id="rId60"/>
    <p:sldId id="349" r:id="rId61"/>
    <p:sldId id="512" r:id="rId62"/>
    <p:sldId id="350" r:id="rId63"/>
    <p:sldId id="351" r:id="rId64"/>
    <p:sldId id="352" r:id="rId65"/>
    <p:sldId id="353" r:id="rId66"/>
    <p:sldId id="354" r:id="rId67"/>
    <p:sldId id="456" r:id="rId68"/>
    <p:sldId id="355" r:id="rId69"/>
    <p:sldId id="356" r:id="rId70"/>
    <p:sldId id="357" r:id="rId71"/>
    <p:sldId id="358" r:id="rId72"/>
    <p:sldId id="359" r:id="rId73"/>
    <p:sldId id="360" r:id="rId74"/>
    <p:sldId id="362" r:id="rId75"/>
    <p:sldId id="363" r:id="rId76"/>
    <p:sldId id="364" r:id="rId77"/>
    <p:sldId id="313" r:id="rId78"/>
    <p:sldId id="314" r:id="rId79"/>
    <p:sldId id="315" r:id="rId80"/>
    <p:sldId id="316" r:id="rId81"/>
    <p:sldId id="318" r:id="rId82"/>
    <p:sldId id="733" r:id="rId83"/>
    <p:sldId id="317" r:id="rId84"/>
    <p:sldId id="455" r:id="rId85"/>
  </p:sldIdLst>
  <p:sldSz cx="12192000" cy="6858000"/>
  <p:notesSz cx="6858000" cy="9144000"/>
  <p:custDataLst>
    <p:tags r:id="rId8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7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9044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slide" Target="slides/slide59.xml" /><Relationship Id="rId62" Type="http://schemas.openxmlformats.org/officeDocument/2006/relationships/slide" Target="slides/slide60.xml" /><Relationship Id="rId63" Type="http://schemas.openxmlformats.org/officeDocument/2006/relationships/slide" Target="slides/slide61.xml" /><Relationship Id="rId64" Type="http://schemas.openxmlformats.org/officeDocument/2006/relationships/slide" Target="slides/slide62.xml" /><Relationship Id="rId65" Type="http://schemas.openxmlformats.org/officeDocument/2006/relationships/slide" Target="slides/slide63.xml" /><Relationship Id="rId66" Type="http://schemas.openxmlformats.org/officeDocument/2006/relationships/slide" Target="slides/slide64.xml" /><Relationship Id="rId67" Type="http://schemas.openxmlformats.org/officeDocument/2006/relationships/slide" Target="slides/slide65.xml" /><Relationship Id="rId68" Type="http://schemas.openxmlformats.org/officeDocument/2006/relationships/slide" Target="slides/slide66.xml" /><Relationship Id="rId69" Type="http://schemas.openxmlformats.org/officeDocument/2006/relationships/slide" Target="slides/slide67.xml" /><Relationship Id="rId7" Type="http://schemas.openxmlformats.org/officeDocument/2006/relationships/slide" Target="slides/slide5.xml" /><Relationship Id="rId70" Type="http://schemas.openxmlformats.org/officeDocument/2006/relationships/slide" Target="slides/slide68.xml" /><Relationship Id="rId71" Type="http://schemas.openxmlformats.org/officeDocument/2006/relationships/slide" Target="slides/slide69.xml" /><Relationship Id="rId72" Type="http://schemas.openxmlformats.org/officeDocument/2006/relationships/slide" Target="slides/slide70.xml" /><Relationship Id="rId73" Type="http://schemas.openxmlformats.org/officeDocument/2006/relationships/slide" Target="slides/slide71.xml" /><Relationship Id="rId74" Type="http://schemas.openxmlformats.org/officeDocument/2006/relationships/slide" Target="slides/slide72.xml" /><Relationship Id="rId75" Type="http://schemas.openxmlformats.org/officeDocument/2006/relationships/slide" Target="slides/slide73.xml" /><Relationship Id="rId76" Type="http://schemas.openxmlformats.org/officeDocument/2006/relationships/slide" Target="slides/slide74.xml" /><Relationship Id="rId77" Type="http://schemas.openxmlformats.org/officeDocument/2006/relationships/slide" Target="slides/slide75.xml" /><Relationship Id="rId78" Type="http://schemas.openxmlformats.org/officeDocument/2006/relationships/slide" Target="slides/slide76.xml" /><Relationship Id="rId79" Type="http://schemas.openxmlformats.org/officeDocument/2006/relationships/slide" Target="slides/slide77.xml" /><Relationship Id="rId8" Type="http://schemas.openxmlformats.org/officeDocument/2006/relationships/slide" Target="slides/slide6.xml" /><Relationship Id="rId80" Type="http://schemas.openxmlformats.org/officeDocument/2006/relationships/slide" Target="slides/slide78.xml" /><Relationship Id="rId81" Type="http://schemas.openxmlformats.org/officeDocument/2006/relationships/slide" Target="slides/slide79.xml" /><Relationship Id="rId82" Type="http://schemas.openxmlformats.org/officeDocument/2006/relationships/slide" Target="slides/slide80.xml" /><Relationship Id="rId83" Type="http://schemas.openxmlformats.org/officeDocument/2006/relationships/slide" Target="slides/slide81.xml" /><Relationship Id="rId84" Type="http://schemas.openxmlformats.org/officeDocument/2006/relationships/slide" Target="slides/slide82.xml" /><Relationship Id="rId85" Type="http://schemas.openxmlformats.org/officeDocument/2006/relationships/slide" Target="slides/slide83.xml" /><Relationship Id="rId86" Type="http://schemas.openxmlformats.org/officeDocument/2006/relationships/tags" Target="tags/tag221.xml" /><Relationship Id="rId87" Type="http://schemas.openxmlformats.org/officeDocument/2006/relationships/presProps" Target="presProps.xml" /><Relationship Id="rId88" Type="http://schemas.openxmlformats.org/officeDocument/2006/relationships/viewProps" Target="viewProps.xml" /><Relationship Id="rId89" Type="http://schemas.openxmlformats.org/officeDocument/2006/relationships/theme" Target="theme/theme1.xml" /><Relationship Id="rId9" Type="http://schemas.openxmlformats.org/officeDocument/2006/relationships/slide" Target="slides/slide7.xml" /><Relationship Id="rId90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535D08-9C63-4C76-A851-AEF707E0F1BF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CBCBE-583C-419B-9DC2-B0D339E9E2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384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7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8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9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1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2.xml" /><Relationship Id="rId2" Type="http://schemas.openxmlformats.org/officeDocument/2006/relationships/notesMaster" Target="../notesMasters/notesMaster1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3.xml" /><Relationship Id="rId2" Type="http://schemas.openxmlformats.org/officeDocument/2006/relationships/notesMaster" Target="../notesMasters/notesMaster1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4.xml" /><Relationship Id="rId2" Type="http://schemas.openxmlformats.org/officeDocument/2006/relationships/notesMaster" Target="../notesMasters/notesMaster1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5.xml" /><Relationship Id="rId2" Type="http://schemas.openxmlformats.org/officeDocument/2006/relationships/notesMaster" Target="../notesMasters/notesMaster1.xml" /></Relationships>
</file>

<file path=ppt/notesSlides/_rels/notesSlide4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6.xml" /><Relationship Id="rId2" Type="http://schemas.openxmlformats.org/officeDocument/2006/relationships/notesMaster" Target="../notesMasters/notesMaster1.xml" /></Relationships>
</file>

<file path=ppt/notesSlides/_rels/notesSlide4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7.xml" /><Relationship Id="rId2" Type="http://schemas.openxmlformats.org/officeDocument/2006/relationships/notesMaster" Target="../notesMasters/notesMaster1.xml" /></Relationships>
</file>

<file path=ppt/notesSlides/_rels/notesSlide4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8.xml" /><Relationship Id="rId2" Type="http://schemas.openxmlformats.org/officeDocument/2006/relationships/notesMaster" Target="../notesMasters/notesMaster1.xml" /></Relationships>
</file>

<file path=ppt/notesSlides/_rels/notesSlide4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9.xml" /><Relationship Id="rId2" Type="http://schemas.openxmlformats.org/officeDocument/2006/relationships/notesMaster" Target="../notesMasters/notesMaster1.xml" /></Relationships>
</file>

<file path=ppt/notesSlides/_rels/notesSlide4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1.xml" /><Relationship Id="rId2" Type="http://schemas.openxmlformats.org/officeDocument/2006/relationships/notesMaster" Target="../notesMasters/notesMaster1.xml" /></Relationships>
</file>

<file path=ppt/notesSlides/_rels/notesSlide4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2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5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3.xml" /><Relationship Id="rId2" Type="http://schemas.openxmlformats.org/officeDocument/2006/relationships/notesMaster" Target="../notesMasters/notesMaster1.xml" /></Relationships>
</file>

<file path=ppt/notesSlides/_rels/notesSlide5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4.xml" /><Relationship Id="rId2" Type="http://schemas.openxmlformats.org/officeDocument/2006/relationships/notesMaster" Target="../notesMasters/notesMaster1.xml" /></Relationships>
</file>

<file path=ppt/notesSlides/_rels/notesSlide5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5.xml" /><Relationship Id="rId2" Type="http://schemas.openxmlformats.org/officeDocument/2006/relationships/notesMaster" Target="../notesMasters/notesMaster1.xml" /></Relationships>
</file>

<file path=ppt/notesSlides/_rels/notesSlide5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6.xml" /><Relationship Id="rId2" Type="http://schemas.openxmlformats.org/officeDocument/2006/relationships/notesMaster" Target="../notesMasters/notesMaster1.xml" /></Relationships>
</file>

<file path=ppt/notesSlides/_rels/notesSlide5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7.xml" /><Relationship Id="rId2" Type="http://schemas.openxmlformats.org/officeDocument/2006/relationships/notesMaster" Target="../notesMasters/notesMaster1.xml" /></Relationships>
</file>

<file path=ppt/notesSlides/_rels/notesSlide5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8.xml" /><Relationship Id="rId2" Type="http://schemas.openxmlformats.org/officeDocument/2006/relationships/notesMaster" Target="../notesMasters/notesMaster1.xml" /></Relationships>
</file>

<file path=ppt/notesSlides/_rels/notesSlide5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9.xml" /><Relationship Id="rId2" Type="http://schemas.openxmlformats.org/officeDocument/2006/relationships/notesMaster" Target="../notesMasters/notesMaster1.xml" /></Relationships>
</file>

<file path=ppt/notesSlides/_rels/notesSlide5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0.xml" /><Relationship Id="rId2" Type="http://schemas.openxmlformats.org/officeDocument/2006/relationships/notesMaster" Target="../notesMasters/notesMaster1.xml" /></Relationships>
</file>

<file path=ppt/notesSlides/_rels/notesSlide5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1.xml" /><Relationship Id="rId2" Type="http://schemas.openxmlformats.org/officeDocument/2006/relationships/notesMaster" Target="../notesMasters/notesMaster1.xml" /></Relationships>
</file>

<file path=ppt/notesSlides/_rels/notesSlide5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2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6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3.xml" /><Relationship Id="rId2" Type="http://schemas.openxmlformats.org/officeDocument/2006/relationships/notesMaster" Target="../notesMasters/notesMaster1.xml" /></Relationships>
</file>

<file path=ppt/notesSlides/_rels/notesSlide6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4.xml" /><Relationship Id="rId2" Type="http://schemas.openxmlformats.org/officeDocument/2006/relationships/notesMaster" Target="../notesMasters/notesMaster1.xml" /></Relationships>
</file>

<file path=ppt/notesSlides/_rels/notesSlide6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5.xml" /><Relationship Id="rId2" Type="http://schemas.openxmlformats.org/officeDocument/2006/relationships/notesMaster" Target="../notesMasters/notesMaster1.xml" /></Relationships>
</file>

<file path=ppt/notesSlides/_rels/notesSlide6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6.xml" /><Relationship Id="rId2" Type="http://schemas.openxmlformats.org/officeDocument/2006/relationships/notesMaster" Target="../notesMasters/notesMaster1.xml" /></Relationships>
</file>

<file path=ppt/notesSlides/_rels/notesSlide6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7.xml" /><Relationship Id="rId2" Type="http://schemas.openxmlformats.org/officeDocument/2006/relationships/notesMaster" Target="../notesMasters/notesMaster1.xml" /></Relationships>
</file>

<file path=ppt/notesSlides/_rels/notesSlide6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8.xml" /><Relationship Id="rId2" Type="http://schemas.openxmlformats.org/officeDocument/2006/relationships/notesMaster" Target="../notesMasters/notesMaster1.xml" /></Relationships>
</file>

<file path=ppt/notesSlides/_rels/notesSlide6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9.xml" /><Relationship Id="rId2" Type="http://schemas.openxmlformats.org/officeDocument/2006/relationships/notesMaster" Target="../notesMasters/notesMaster1.xml" /></Relationships>
</file>

<file path=ppt/notesSlides/_rels/notesSlide6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0.xml" /><Relationship Id="rId2" Type="http://schemas.openxmlformats.org/officeDocument/2006/relationships/notesMaster" Target="../notesMasters/notesMaster1.xml" /></Relationships>
</file>

<file path=ppt/notesSlides/_rels/notesSlide6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2.xml" /><Relationship Id="rId2" Type="http://schemas.openxmlformats.org/officeDocument/2006/relationships/notesMaster" Target="../notesMasters/notesMaster1.xml" /></Relationships>
</file>

<file path=ppt/notesSlides/_rels/notesSlide6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3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1.正文标题为：黑体，30号字；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2.正文内容为：华文楷体，尽量不小于24号，特殊辅助性文字不低于18；根据文字量可适当调整。内容文字一行一般不能超过28个字，单页文字一般不能超过8行。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3.拍摄版本呈现内容务必与上传版本呈现的内容完全一致。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1.正文标题为：以Times New Roman为主,可搭配使用Arial。字号为32—36号，特别强调可以用40号。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2.正文内容为：以Times New Roman为主,可搭配使用Arial。字号为24—28号，特别强调可用32号。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3.英文每行一般不能超过15个单词；单页文字一般不能超过8行。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7314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1032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2186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1491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6524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7556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955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949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6027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6957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845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0215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3720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1219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7653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8165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9364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7331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4703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3862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00850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3137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2605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4364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6446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2409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2861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74561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658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30426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26638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9786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294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08661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89911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43533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17091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9036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61078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73626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04145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56944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75776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283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98510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05948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31145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52262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70033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16621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55545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07177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79335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59161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0656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84130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31785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7319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1768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03408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49096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21547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70661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04346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86810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8663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799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346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13633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half_left.png" TargetMode="External" /><Relationship Id="rId10" Type="http://schemas.openxmlformats.org/officeDocument/2006/relationships/tags" Target="../tags/tag6.xml" /><Relationship Id="rId11" Type="http://schemas.openxmlformats.org/officeDocument/2006/relationships/tags" Target="../tags/tag7.xml" /><Relationship Id="rId12" Type="http://schemas.openxmlformats.org/officeDocument/2006/relationships/tags" Target="../tags/tag8.xml" /><Relationship Id="rId13" Type="http://schemas.openxmlformats.org/officeDocument/2006/relationships/tags" Target="../tags/tag9.xml" /><Relationship Id="rId14" Type="http://schemas.openxmlformats.org/officeDocument/2006/relationships/tags" Target="../tags/tag10.xml" /><Relationship Id="rId15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1.xml" /><Relationship Id="rId4" Type="http://schemas.openxmlformats.org/officeDocument/2006/relationships/image" Target="file:///C:\Users\D69LXP2\Desktop\400px_tools/pic_temp/pic_half_right.png" TargetMode="External" /><Relationship Id="rId5" Type="http://schemas.openxmlformats.org/officeDocument/2006/relationships/image" Target="../media/image2.png" /><Relationship Id="rId6" Type="http://schemas.openxmlformats.org/officeDocument/2006/relationships/tags" Target="../tags/tag2.xml" /><Relationship Id="rId7" Type="http://schemas.openxmlformats.org/officeDocument/2006/relationships/tags" Target="../tags/tag3.xml" /><Relationship Id="rId8" Type="http://schemas.openxmlformats.org/officeDocument/2006/relationships/tags" Target="../tags/tag4.xml" /><Relationship Id="rId9" Type="http://schemas.openxmlformats.org/officeDocument/2006/relationships/tags" Target="../tags/tag5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3.jpeg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tags" Target="../tags/tag73.xml" /><Relationship Id="rId9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half_left.png" TargetMode="External" /><Relationship Id="rId10" Type="http://schemas.openxmlformats.org/officeDocument/2006/relationships/tags" Target="../tags/tag79.xml" /><Relationship Id="rId11" Type="http://schemas.openxmlformats.org/officeDocument/2006/relationships/tags" Target="../tags/tag80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74.xml" /><Relationship Id="rId4" Type="http://schemas.openxmlformats.org/officeDocument/2006/relationships/image" Target="file:///C:\Users\D69LXP2\Desktop\400px_tools/pic_temp/pic_half_right.png" TargetMode="External" /><Relationship Id="rId5" Type="http://schemas.openxmlformats.org/officeDocument/2006/relationships/image" Target="../media/image2.png" /><Relationship Id="rId6" Type="http://schemas.openxmlformats.org/officeDocument/2006/relationships/tags" Target="../tags/tag75.xml" /><Relationship Id="rId7" Type="http://schemas.openxmlformats.org/officeDocument/2006/relationships/tags" Target="../tags/tag76.xml" /><Relationship Id="rId8" Type="http://schemas.openxmlformats.org/officeDocument/2006/relationships/tags" Target="../tags/tag77.xml" /><Relationship Id="rId9" Type="http://schemas.openxmlformats.org/officeDocument/2006/relationships/tags" Target="../tags/tag78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3.jpeg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tags" Target="../tags/tag9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01.xml" /><Relationship Id="rId11" Type="http://schemas.openxmlformats.org/officeDocument/2006/relationships/tags" Target="../tags/tag102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tags" Target="../tags/tag98.xml" /><Relationship Id="rId8" Type="http://schemas.openxmlformats.org/officeDocument/2006/relationships/tags" Target="../tags/tag99.xml" /><Relationship Id="rId9" Type="http://schemas.openxmlformats.org/officeDocument/2006/relationships/tags" Target="../tags/tag100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10.xml" /><Relationship Id="rId11" Type="http://schemas.openxmlformats.org/officeDocument/2006/relationships/tags" Target="../tags/tag111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tags" Target="../tags/tag109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19.xml" /><Relationship Id="rId11" Type="http://schemas.openxmlformats.org/officeDocument/2006/relationships/tags" Target="../tags/tag120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tags" Target="../tags/tag115.xml" /><Relationship Id="rId7" Type="http://schemas.openxmlformats.org/officeDocument/2006/relationships/tags" Target="../tags/tag116.xml" /><Relationship Id="rId8" Type="http://schemas.openxmlformats.org/officeDocument/2006/relationships/tags" Target="../tags/tag117.xml" /><Relationship Id="rId9" Type="http://schemas.openxmlformats.org/officeDocument/2006/relationships/tags" Target="../tags/tag118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28.xml" /><Relationship Id="rId11" Type="http://schemas.openxmlformats.org/officeDocument/2006/relationships/tags" Target="../tags/tag129.xml" /><Relationship Id="rId12" Type="http://schemas.openxmlformats.org/officeDocument/2006/relationships/tags" Target="../tags/tag130.xml" /><Relationship Id="rId13" Type="http://schemas.openxmlformats.org/officeDocument/2006/relationships/tags" Target="../tags/tag131.xml" /><Relationship Id="rId14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tags" Target="../tags/tag126.xml" /><Relationship Id="rId9" Type="http://schemas.openxmlformats.org/officeDocument/2006/relationships/tags" Target="../tags/tag127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Relationship Id="rId7" Type="http://schemas.openxmlformats.org/officeDocument/2006/relationships/tags" Target="../tags/tag136.xml" /><Relationship Id="rId8" Type="http://schemas.openxmlformats.org/officeDocument/2006/relationships/tags" Target="../tags/tag137.xml" /><Relationship Id="rId9" Type="http://schemas.openxmlformats.org/officeDocument/2006/relationships/tags" Target="../tags/tag138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tags" Target="../tags/tag15.xml" /><Relationship Id="rId8" Type="http://schemas.openxmlformats.org/officeDocument/2006/relationships/tags" Target="../tags/tag16.xml" /><Relationship Id="rId9" Type="http://schemas.openxmlformats.org/officeDocument/2006/relationships/tags" Target="../tags/tag17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half_left.png" TargetMode="External" /><Relationship Id="rId10" Type="http://schemas.openxmlformats.org/officeDocument/2006/relationships/tags" Target="../tags/tag23.xml" /><Relationship Id="rId11" Type="http://schemas.openxmlformats.org/officeDocument/2006/relationships/tags" Target="../tags/tag24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18.xml" /><Relationship Id="rId4" Type="http://schemas.openxmlformats.org/officeDocument/2006/relationships/image" Target="file:///C:\Users\D69LXP2\Desktop\400px_tools/pic_temp/pic_half_right.png" TargetMode="External" /><Relationship Id="rId5" Type="http://schemas.openxmlformats.org/officeDocument/2006/relationships/image" Target="../media/image2.png" /><Relationship Id="rId6" Type="http://schemas.openxmlformats.org/officeDocument/2006/relationships/tags" Target="../tags/tag19.xml" /><Relationship Id="rId7" Type="http://schemas.openxmlformats.org/officeDocument/2006/relationships/tags" Target="../tags/tag20.xml" /><Relationship Id="rId8" Type="http://schemas.openxmlformats.org/officeDocument/2006/relationships/tags" Target="../tags/tag21.xml" /><Relationship Id="rId9" Type="http://schemas.openxmlformats.org/officeDocument/2006/relationships/tags" Target="../tags/tag2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32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tags" Target="../tags/tag29.xml" /><Relationship Id="rId8" Type="http://schemas.openxmlformats.org/officeDocument/2006/relationships/tags" Target="../tags/tag30.xml" /><Relationship Id="rId9" Type="http://schemas.openxmlformats.org/officeDocument/2006/relationships/tags" Target="../tags/tag3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40.xml" /><Relationship Id="rId11" Type="http://schemas.openxmlformats.org/officeDocument/2006/relationships/tags" Target="../tags/tag41.xml" /><Relationship Id="rId12" Type="http://schemas.openxmlformats.org/officeDocument/2006/relationships/tags" Target="../tags/tag42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33.xml" /><Relationship Id="rId4" Type="http://schemas.openxmlformats.org/officeDocument/2006/relationships/tags" Target="../tags/tag34.xml" /><Relationship Id="rId5" Type="http://schemas.openxmlformats.org/officeDocument/2006/relationships/tags" Target="../tags/tag35.xml" /><Relationship Id="rId6" Type="http://schemas.openxmlformats.org/officeDocument/2006/relationships/tags" Target="../tags/tag36.xml" /><Relationship Id="rId7" Type="http://schemas.openxmlformats.org/officeDocument/2006/relationships/tags" Target="../tags/tag37.xml" /><Relationship Id="rId8" Type="http://schemas.openxmlformats.org/officeDocument/2006/relationships/tags" Target="../tags/tag38.xml" /><Relationship Id="rId9" Type="http://schemas.openxmlformats.org/officeDocument/2006/relationships/tags" Target="../tags/tag39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whole_pic.png" TargetMode="Externa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4.jpeg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tags" Target="../tags/tag45.xml" /><Relationship Id="rId6" Type="http://schemas.openxmlformats.org/officeDocument/2006/relationships/tags" Target="../tags/tag46.xml" /><Relationship Id="rId7" Type="http://schemas.openxmlformats.org/officeDocument/2006/relationships/tags" Target="../tags/tag47.xml" /><Relationship Id="rId8" Type="http://schemas.openxmlformats.org/officeDocument/2006/relationships/tags" Target="../tags/tag48.xml" /><Relationship Id="rId9" Type="http://schemas.openxmlformats.org/officeDocument/2006/relationships/tags" Target="../tags/tag49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.xml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60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tags" Target="../tags/tag58.xml" /><Relationship Id="rId9" Type="http://schemas.openxmlformats.org/officeDocument/2006/relationships/tags" Target="../tags/tag59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tags" Target="../tags/tag64.xml" /><Relationship Id="rId7" Type="http://schemas.openxmlformats.org/officeDocument/2006/relationships/tags" Target="../tags/tag65.xml" /><Relationship Id="rId8" Type="http://schemas.openxmlformats.org/officeDocument/2006/relationships/tags" Target="../tags/tag66.xml" /><Relationship Id="rId9" Type="http://schemas.openxmlformats.org/officeDocument/2006/relationships/tags" Target="../tags/tag67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0"/>
            <a:ext cx="2034891" cy="4064000"/>
          </a:xfrm>
          <a:prstGeom prst="rect">
            <a:avLst/>
          </a:prstGeom>
        </p:spPr>
      </p:pic>
      <p:pic>
        <p:nvPicPr>
          <p:cNvPr id="5" name="图片 4"/>
          <p:cNvPicPr/>
          <p:nvPr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109" y="1397000"/>
            <a:ext cx="2034891" cy="4064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grpSp>
        <p:nvGrpSpPr>
          <p:cNvPr id="9" name="组合 8"/>
          <p:cNvGrpSpPr/>
          <p:nvPr>
            <p:custDataLst>
              <p:tags r:id="rId10"/>
            </p:custDataLst>
          </p:nvPr>
        </p:nvGrpSpPr>
        <p:grpSpPr>
          <a:xfrm>
            <a:off x="3107055" y="3950653"/>
            <a:ext cx="5977890" cy="561340"/>
            <a:chOff x="4893" y="5392"/>
            <a:chExt cx="9414" cy="884"/>
          </a:xfrm>
        </p:grpSpPr>
        <p:cxnSp>
          <p:nvCxnSpPr>
            <p:cNvPr id="10" name="直接连接符 9"/>
            <p:cNvCxnSpPr/>
            <p:nvPr>
              <p:custDataLst>
                <p:tags r:id="rId11"/>
              </p:custDataLst>
            </p:nvPr>
          </p:nvCxnSpPr>
          <p:spPr>
            <a:xfrm>
              <a:off x="4893" y="5392"/>
              <a:ext cx="941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>
              <p:custDataLst>
                <p:tags r:id="rId12"/>
              </p:custDataLst>
            </p:nvPr>
          </p:nvCxnSpPr>
          <p:spPr>
            <a:xfrm>
              <a:off x="4893" y="6276"/>
              <a:ext cx="941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13"/>
            </p:custDataLst>
          </p:nvPr>
        </p:nvSpPr>
        <p:spPr>
          <a:xfrm>
            <a:off x="2921000" y="4004629"/>
            <a:ext cx="6349999" cy="448945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000" b="0" spc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14"/>
            </p:custDataLst>
          </p:nvPr>
        </p:nvSpPr>
        <p:spPr>
          <a:xfrm>
            <a:off x="2921000" y="2346008"/>
            <a:ext cx="6350000" cy="1546226"/>
          </a:xfrm>
        </p:spPr>
        <p:txBody>
          <a:bodyPr vert="horz" wrap="square" lIns="91440" tIns="45720" rIns="91440" bIns="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7200"/>
              <a:buNone/>
              <a:defRPr sz="6600" b="0" spc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0"/>
            <a:ext cx="2034891" cy="4064000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109" y="1397000"/>
            <a:ext cx="2034891" cy="4064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4" hasCustomPrompt="1"/>
            <p:custDataLst>
              <p:tags r:id="rId10"/>
            </p:custDataLst>
          </p:nvPr>
        </p:nvSpPr>
        <p:spPr>
          <a:xfrm>
            <a:off x="3413125" y="4328161"/>
            <a:ext cx="5366385" cy="524510"/>
          </a:xfrm>
        </p:spPr>
        <p:txBody>
          <a:bodyPr vert="horz" wrap="square" lIns="91440" tIns="0" rIns="91440" bIns="45720" anchor="t" anchorCtr="0">
            <a:normAutofit/>
          </a:bodyPr>
          <a:lstStyle>
            <a:lvl1pPr marL="0" marR="0" indent="0" algn="dist" rtl="0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1"/>
            </p:custDataLst>
          </p:nvPr>
        </p:nvSpPr>
        <p:spPr>
          <a:xfrm>
            <a:off x="3413442" y="2793683"/>
            <a:ext cx="5365750" cy="1398905"/>
          </a:xfrm>
        </p:spPr>
        <p:txBody>
          <a:bodyPr vert="horz" wrap="square" lIns="91440" tIns="45720" rIns="91440" bIns="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8000"/>
              <a:buNone/>
              <a:defRPr sz="8000" b="0" spc="1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302438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0"/>
            <a:ext cx="2034891" cy="4064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109" y="1397000"/>
            <a:ext cx="2034891" cy="40640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11"/>
            </p:custDataLst>
          </p:nvPr>
        </p:nvSpPr>
        <p:spPr>
          <a:xfrm>
            <a:off x="3254375" y="3589972"/>
            <a:ext cx="5683250" cy="971550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800"/>
              <a:buFont typeface="Arial" panose="020b0604020202020204" pitchFamily="34" charset="0"/>
              <a:buNone/>
              <a:defRPr sz="4800" b="0" spc="5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任意多边形: 形状 5"/>
          <p:cNvSpPr/>
          <p:nvPr>
            <p:custDataLst>
              <p:tags r:id="rId5"/>
            </p:custDataLst>
          </p:nvPr>
        </p:nvSpPr>
        <p:spPr>
          <a:xfrm flipH="1">
            <a:off x="2922905" y="0"/>
            <a:ext cx="9280800" cy="6858000"/>
          </a:xfrm>
          <a:custGeom>
            <a:gdLst>
              <a:gd name="connsiteX0" fmla="*/ 0 w 9281536"/>
              <a:gd name="connsiteY0" fmla="*/ 0 h 6858000"/>
              <a:gd name="connsiteX1" fmla="*/ 7567200 w 9281536"/>
              <a:gd name="connsiteY1" fmla="*/ 0 h 6858000"/>
              <a:gd name="connsiteX2" fmla="*/ 9281536 w 9281536"/>
              <a:gd name="connsiteY2" fmla="*/ 6858000 h 6858000"/>
              <a:gd name="connsiteX3" fmla="*/ 0 w 9281536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1536" h="6858000">
                <a:moveTo>
                  <a:pt x="0" y="0"/>
                </a:moveTo>
                <a:lnTo>
                  <a:pt x="7567200" y="0"/>
                </a:lnTo>
                <a:lnTo>
                  <a:pt x="928153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9EFD9D74-47D9-4702-A33C-335B63B48DBF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3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40.xml" /><Relationship Id="rId21" Type="http://schemas.openxmlformats.org/officeDocument/2006/relationships/tags" Target="../tags/tag141.xml" /><Relationship Id="rId22" Type="http://schemas.openxmlformats.org/officeDocument/2006/relationships/tags" Target="../tags/tag142.xml" /><Relationship Id="rId23" Type="http://schemas.openxmlformats.org/officeDocument/2006/relationships/tags" Target="../tags/tag143.xml" /><Relationship Id="rId24" Type="http://schemas.openxmlformats.org/officeDocument/2006/relationships/tags" Target="../tags/tag144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5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5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5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5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5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15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15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15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16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16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16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16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16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16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tags" Target="../tags/tag14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16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6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170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17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17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17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tags" Target="../tags/tag17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Relationship Id="rId3" Type="http://schemas.openxmlformats.org/officeDocument/2006/relationships/tags" Target="../tags/tag175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Relationship Id="rId3" Type="http://schemas.openxmlformats.org/officeDocument/2006/relationships/tags" Target="../tags/tag176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Relationship Id="rId3" Type="http://schemas.openxmlformats.org/officeDocument/2006/relationships/tags" Target="../tags/tag17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6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8.xml" /><Relationship Id="rId3" Type="http://schemas.openxmlformats.org/officeDocument/2006/relationships/tags" Target="../tags/tag178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9.xml" /><Relationship Id="rId3" Type="http://schemas.openxmlformats.org/officeDocument/2006/relationships/tags" Target="../tags/tag179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0.xml" /><Relationship Id="rId3" Type="http://schemas.openxmlformats.org/officeDocument/2006/relationships/tags" Target="../tags/tag180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1.xml" /><Relationship Id="rId3" Type="http://schemas.openxmlformats.org/officeDocument/2006/relationships/tags" Target="../tags/tag181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2.xml" /><Relationship Id="rId3" Type="http://schemas.openxmlformats.org/officeDocument/2006/relationships/tags" Target="../tags/tag18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3.xml" /><Relationship Id="rId3" Type="http://schemas.openxmlformats.org/officeDocument/2006/relationships/image" Target="../media/image6.png" /><Relationship Id="rId4" Type="http://schemas.openxmlformats.org/officeDocument/2006/relationships/tags" Target="../tags/tag183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34.xml" /><Relationship Id="rId3" Type="http://schemas.openxmlformats.org/officeDocument/2006/relationships/tags" Target="../tags/tag184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5.xml" /><Relationship Id="rId3" Type="http://schemas.openxmlformats.org/officeDocument/2006/relationships/tags" Target="../tags/tag185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6.xml" /><Relationship Id="rId3" Type="http://schemas.openxmlformats.org/officeDocument/2006/relationships/tags" Target="../tags/tag186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7.xml" /><Relationship Id="rId3" Type="http://schemas.openxmlformats.org/officeDocument/2006/relationships/tags" Target="../tags/tag18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47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8.xml" /><Relationship Id="rId3" Type="http://schemas.openxmlformats.org/officeDocument/2006/relationships/tags" Target="../tags/tag188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9.xml" /><Relationship Id="rId3" Type="http://schemas.openxmlformats.org/officeDocument/2006/relationships/tags" Target="../tags/tag189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0.xml" /><Relationship Id="rId3" Type="http://schemas.openxmlformats.org/officeDocument/2006/relationships/tags" Target="../tags/tag190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1.xml" /><Relationship Id="rId3" Type="http://schemas.openxmlformats.org/officeDocument/2006/relationships/tags" Target="../tags/tag191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2.xml" /><Relationship Id="rId3" Type="http://schemas.openxmlformats.org/officeDocument/2006/relationships/tags" Target="../tags/tag192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3.xml" /><Relationship Id="rId3" Type="http://schemas.openxmlformats.org/officeDocument/2006/relationships/tags" Target="../tags/tag193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4.xml" /><Relationship Id="rId3" Type="http://schemas.openxmlformats.org/officeDocument/2006/relationships/tags" Target="../tags/tag194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5.xml" /><Relationship Id="rId3" Type="http://schemas.openxmlformats.org/officeDocument/2006/relationships/tags" Target="../tags/tag195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6.xml" /><Relationship Id="rId3" Type="http://schemas.openxmlformats.org/officeDocument/2006/relationships/tags" Target="../tags/tag196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7.xml" /><Relationship Id="rId3" Type="http://schemas.openxmlformats.org/officeDocument/2006/relationships/tags" Target="../tags/tag19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8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8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8.xml" /><Relationship Id="rId3" Type="http://schemas.openxmlformats.org/officeDocument/2006/relationships/tags" Target="../tags/tag199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9.xml" /><Relationship Id="rId3" Type="http://schemas.openxmlformats.org/officeDocument/2006/relationships/tags" Target="../tags/tag200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0.xml" /><Relationship Id="rId3" Type="http://schemas.openxmlformats.org/officeDocument/2006/relationships/tags" Target="../tags/tag201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1.xml" /><Relationship Id="rId3" Type="http://schemas.openxmlformats.org/officeDocument/2006/relationships/tags" Target="../tags/tag202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2.xml" /><Relationship Id="rId3" Type="http://schemas.openxmlformats.org/officeDocument/2006/relationships/tags" Target="../tags/tag203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3.xml" /><Relationship Id="rId3" Type="http://schemas.openxmlformats.org/officeDocument/2006/relationships/tags" Target="../tags/tag204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4.xml" /><Relationship Id="rId3" Type="http://schemas.openxmlformats.org/officeDocument/2006/relationships/tags" Target="../tags/tag205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5.xml" /><Relationship Id="rId3" Type="http://schemas.openxmlformats.org/officeDocument/2006/relationships/tags" Target="../tags/tag206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6.xml" /><Relationship Id="rId3" Type="http://schemas.openxmlformats.org/officeDocument/2006/relationships/tags" Target="../tags/tag20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49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7.xml" /><Relationship Id="rId3" Type="http://schemas.openxmlformats.org/officeDocument/2006/relationships/tags" Target="../tags/tag208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8.xml" /><Relationship Id="rId3" Type="http://schemas.openxmlformats.org/officeDocument/2006/relationships/tags" Target="../tags/tag209.xm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9.xml" /><Relationship Id="rId3" Type="http://schemas.openxmlformats.org/officeDocument/2006/relationships/tags" Target="../tags/tag210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0.xml" /><Relationship Id="rId3" Type="http://schemas.openxmlformats.org/officeDocument/2006/relationships/tags" Target="../tags/tag211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1.xml" /><Relationship Id="rId3" Type="http://schemas.openxmlformats.org/officeDocument/2006/relationships/tags" Target="../tags/tag212.xml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2.xml" /><Relationship Id="rId3" Type="http://schemas.openxmlformats.org/officeDocument/2006/relationships/tags" Target="../tags/tag213.xml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3.xml" /><Relationship Id="rId3" Type="http://schemas.openxmlformats.org/officeDocument/2006/relationships/tags" Target="../tags/tag214.xml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4.xml" /><Relationship Id="rId3" Type="http://schemas.openxmlformats.org/officeDocument/2006/relationships/tags" Target="../tags/tag215.xml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5.xml" /><Relationship Id="rId3" Type="http://schemas.openxmlformats.org/officeDocument/2006/relationships/tags" Target="../tags/tag216.xml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6.xml" /><Relationship Id="rId3" Type="http://schemas.openxmlformats.org/officeDocument/2006/relationships/tags" Target="../tags/tag21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50.xml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7.xml" /><Relationship Id="rId3" Type="http://schemas.openxmlformats.org/officeDocument/2006/relationships/image" Target="../media/image7.png" /><Relationship Id="rId4" Type="http://schemas.openxmlformats.org/officeDocument/2006/relationships/tags" Target="../tags/tag218.xml" /></Relationships>
</file>

<file path=ppt/slides/_rels/slide8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8.xml" /><Relationship Id="rId3" Type="http://schemas.openxmlformats.org/officeDocument/2006/relationships/tags" Target="../tags/tag219.xml" /></Relationships>
</file>

<file path=ppt/slides/_rels/slide8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9.xml" /><Relationship Id="rId3" Type="http://schemas.openxmlformats.org/officeDocument/2006/relationships/image" Target="../media/image8.png" /><Relationship Id="rId4" Type="http://schemas.openxmlformats.org/officeDocument/2006/relationships/tags" Target="../tags/tag22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5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274959"/>
            <a:ext cx="10852237" cy="441964"/>
          </a:xfrm>
        </p:spPr>
        <p:txBody>
          <a:bodyPr>
            <a:noAutofit/>
          </a:bodyPr>
          <a:lstStyle/>
          <a:p>
            <a:r>
              <a:rPr sz="3600">
                <a:solidFill>
                  <a:srgbClr val="FF0000"/>
                </a:solidFill>
                <a:sym typeface="+mn-ea"/>
              </a:rPr>
              <a:t>下列话语中的“逻辑”是指什么？</a:t>
            </a:r>
            <a:endParaRPr lang="zh-CN" altLang="en-US" sz="3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1107420" cy="5666105"/>
          </a:xfrm>
        </p:spPr>
        <p:txBody>
          <a:bodyPr>
            <a:no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生物界遵循优胜劣汰、适者生存的逻辑。（</a:t>
            </a:r>
            <a:r>
              <a: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指规律、事理。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我很难相信平行宇宙那一套逻辑。（</a:t>
            </a:r>
            <a:r>
              <a: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指道理、理论。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他说的这番话完全不合逻辑。（</a:t>
            </a:r>
            <a:r>
              <a: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指思维的规律。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福尔摩斯精通逻辑。（</a:t>
            </a:r>
            <a:r>
              <a: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指推理和论证的本领。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逻辑是一门独立的学问，大家都要学一点儿。（</a:t>
            </a:r>
            <a:r>
              <a:rPr lang="zh-CN" altLang="en-US" sz="32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指研究思维的形式和规律，研究推理和论证的科学－逻辑学。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）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589280" y="1459865"/>
            <a:ext cx="2564130" cy="25838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7760" y="2533650"/>
            <a:ext cx="143827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/>
              <a:t>a    =   b</a:t>
            </a:r>
          </a:p>
        </p:txBody>
      </p:sp>
      <p:sp>
        <p:nvSpPr>
          <p:cNvPr id="6" name="椭圆 5"/>
          <p:cNvSpPr/>
          <p:nvPr/>
        </p:nvSpPr>
        <p:spPr>
          <a:xfrm>
            <a:off x="3783330" y="1460500"/>
            <a:ext cx="2769235" cy="25831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843780" y="1981835"/>
            <a:ext cx="1482725" cy="153987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037330" y="2460625"/>
            <a:ext cx="16040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/>
              <a:t>  a         b</a:t>
            </a:r>
          </a:p>
        </p:txBody>
      </p:sp>
      <p:sp>
        <p:nvSpPr>
          <p:cNvPr id="9" name="椭圆 8"/>
          <p:cNvSpPr/>
          <p:nvPr/>
        </p:nvSpPr>
        <p:spPr>
          <a:xfrm>
            <a:off x="7289800" y="1607820"/>
            <a:ext cx="2642235" cy="2152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703945" y="1607820"/>
            <a:ext cx="2809875" cy="21221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153400" y="2657475"/>
            <a:ext cx="40195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/>
              <a:t>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472420" y="2539365"/>
            <a:ext cx="4229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/>
              <a:t>b</a:t>
            </a:r>
          </a:p>
        </p:txBody>
      </p:sp>
      <p:sp>
        <p:nvSpPr>
          <p:cNvPr id="13" name="减号 12"/>
          <p:cNvSpPr/>
          <p:nvPr/>
        </p:nvSpPr>
        <p:spPr>
          <a:xfrm rot="5400000">
            <a:off x="418465" y="3143885"/>
            <a:ext cx="5695950" cy="226695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减号 14"/>
          <p:cNvSpPr/>
          <p:nvPr/>
        </p:nvSpPr>
        <p:spPr>
          <a:xfrm rot="5400000">
            <a:off x="4041140" y="3232150"/>
            <a:ext cx="5602605" cy="226695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74395" y="4514215"/>
            <a:ext cx="195961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全同关系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380865" y="45269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包含关系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555355" y="4465320"/>
            <a:ext cx="244348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交叉关系</a:t>
            </a:r>
          </a:p>
        </p:txBody>
      </p:sp>
      <p:sp>
        <p:nvSpPr>
          <p:cNvPr id="20" name="左大括号 19"/>
          <p:cNvSpPr/>
          <p:nvPr/>
        </p:nvSpPr>
        <p:spPr>
          <a:xfrm rot="5400000">
            <a:off x="5513070" y="-3369310"/>
            <a:ext cx="262255" cy="8265795"/>
          </a:xfrm>
          <a:prstGeom prst="leftBrac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688465" y="110490"/>
            <a:ext cx="8882380" cy="52197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相容概念（两个概念的外延至少有一部分重合）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4829175" y="1751965"/>
            <a:ext cx="2533650" cy="24079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280400" y="1663700"/>
            <a:ext cx="2849245" cy="25844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32740" y="1830070"/>
            <a:ext cx="1876425" cy="2418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减号 7"/>
          <p:cNvSpPr/>
          <p:nvPr/>
        </p:nvSpPr>
        <p:spPr>
          <a:xfrm rot="5400000" flipV="1">
            <a:off x="4328795" y="2917190"/>
            <a:ext cx="3216910" cy="77470"/>
          </a:xfrm>
          <a:prstGeom prst="mathMinus">
            <a:avLst>
              <a:gd name="adj1" fmla="val 10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8570" y="2602230"/>
            <a:ext cx="43370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/>
              <a:t>a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54445" y="2663825"/>
            <a:ext cx="4279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/>
              <a:t>b</a:t>
            </a:r>
          </a:p>
        </p:txBody>
      </p:sp>
      <p:sp>
        <p:nvSpPr>
          <p:cNvPr id="11" name="减号 10"/>
          <p:cNvSpPr/>
          <p:nvPr/>
        </p:nvSpPr>
        <p:spPr>
          <a:xfrm rot="5400000">
            <a:off x="8042910" y="2183765"/>
            <a:ext cx="3516630" cy="1544320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743315" y="2710815"/>
            <a:ext cx="4019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/>
              <a:t>a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358755" y="2710815"/>
            <a:ext cx="45529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/>
              <a:t>b</a:t>
            </a:r>
          </a:p>
        </p:txBody>
      </p:sp>
      <p:sp>
        <p:nvSpPr>
          <p:cNvPr id="14" name="椭圆 13"/>
          <p:cNvSpPr/>
          <p:nvPr/>
        </p:nvSpPr>
        <p:spPr>
          <a:xfrm>
            <a:off x="2345690" y="1920240"/>
            <a:ext cx="1876425" cy="2418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83920" y="2772410"/>
            <a:ext cx="4083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/>
              <a:t>a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069590" y="2806700"/>
            <a:ext cx="4279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/>
              <a:t>b</a:t>
            </a:r>
          </a:p>
        </p:txBody>
      </p:sp>
      <p:sp>
        <p:nvSpPr>
          <p:cNvPr id="17" name="减号 16"/>
          <p:cNvSpPr/>
          <p:nvPr/>
        </p:nvSpPr>
        <p:spPr>
          <a:xfrm rot="5400000" flipV="1">
            <a:off x="1997710" y="3365500"/>
            <a:ext cx="5055235" cy="76835"/>
          </a:xfrm>
          <a:prstGeom prst="mathMinus">
            <a:avLst>
              <a:gd name="adj1" fmla="val 10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减号 17"/>
          <p:cNvSpPr/>
          <p:nvPr/>
        </p:nvSpPr>
        <p:spPr>
          <a:xfrm rot="5400000" flipV="1">
            <a:off x="5234940" y="3266440"/>
            <a:ext cx="5055235" cy="76835"/>
          </a:xfrm>
          <a:prstGeom prst="mathMinus">
            <a:avLst>
              <a:gd name="adj1" fmla="val 10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203960" y="4782185"/>
            <a:ext cx="202882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全异关系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502275" y="471424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矛盾关系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208770" y="471424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反对关系</a:t>
            </a:r>
          </a:p>
        </p:txBody>
      </p:sp>
      <p:sp>
        <p:nvSpPr>
          <p:cNvPr id="22" name="左大括号 21"/>
          <p:cNvSpPr/>
          <p:nvPr/>
        </p:nvSpPr>
        <p:spPr>
          <a:xfrm rot="5400000">
            <a:off x="5756910" y="-3235325"/>
            <a:ext cx="360680" cy="8505190"/>
          </a:xfrm>
          <a:prstGeom prst="leftBrac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345690" y="255270"/>
            <a:ext cx="7332980" cy="521970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chemeClr val="bg1"/>
                </a:solidFill>
              </a:rPr>
              <a:t>不相容概念（两个概念的外延完全没有重合）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203960" y="5704205"/>
            <a:ext cx="10193020" cy="521970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认识清楚概念之间的关系，是观察生活和理解交流的基本需要。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9415" y="134620"/>
            <a:ext cx="11436350" cy="63157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内涵</a:t>
            </a:r>
            <a:r>
              <a:rPr lang="zh-CN" altLang="en-US" sz="2800" b="1"/>
              <a:t>：是概念对思维对象</a:t>
            </a:r>
            <a:r>
              <a:rPr lang="zh-CN" altLang="en-US" sz="2800" b="1" u="sng">
                <a:solidFill>
                  <a:srgbClr val="FF0000"/>
                </a:solidFill>
              </a:rPr>
              <a:t>本质属性</a:t>
            </a:r>
            <a:r>
              <a:rPr lang="zh-CN" altLang="en-US" sz="2800" b="1"/>
              <a:t>的反映。比如说</a:t>
            </a:r>
            <a:r>
              <a:rPr lang="en-US" altLang="zh-CN" sz="2800" b="1"/>
              <a:t>“</a:t>
            </a:r>
            <a:r>
              <a:rPr lang="zh-CN" altLang="en-US" sz="2800" b="1"/>
              <a:t>人</a:t>
            </a:r>
            <a:r>
              <a:rPr lang="en-US" altLang="zh-CN" sz="2800" b="1"/>
              <a:t>”</a:t>
            </a:r>
            <a:r>
              <a:rPr lang="zh-CN" altLang="en-US" sz="2800" b="1"/>
              <a:t>这个概念的内涵是指</a:t>
            </a:r>
            <a:r>
              <a:rPr lang="en-US" altLang="zh-CN" sz="2800" b="1"/>
              <a:t>“</a:t>
            </a:r>
            <a:r>
              <a:rPr lang="zh-CN" altLang="en-US" sz="2800" b="1"/>
              <a:t>有语言、能思维、会制造工具的动物</a:t>
            </a:r>
            <a:r>
              <a:rPr lang="en-US" altLang="zh-CN" sz="2800" b="1"/>
              <a:t>”</a:t>
            </a:r>
            <a:r>
              <a:rPr lang="zh-CN" altLang="en-US" sz="2800" b="1"/>
              <a:t>。</a:t>
            </a:r>
            <a:endParaRPr lang="en-US" altLang="zh-CN" sz="2800" b="1"/>
          </a:p>
          <a:p>
            <a:pPr marL="0" indent="0">
              <a:buNone/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外延</a:t>
            </a:r>
            <a:r>
              <a:rPr lang="zh-CN" altLang="en-US" sz="2800" b="1"/>
              <a:t>：是概念对思维对象</a:t>
            </a:r>
            <a:r>
              <a:rPr lang="zh-CN" altLang="en-US" sz="2800" b="1" u="sng">
                <a:solidFill>
                  <a:srgbClr val="FF0000"/>
                </a:solidFill>
              </a:rPr>
              <a:t>具体范围</a:t>
            </a:r>
            <a:r>
              <a:rPr lang="zh-CN" altLang="en-US" sz="2800" b="1"/>
              <a:t>的反映。比如“古今中外以及将来的一切人”就是</a:t>
            </a:r>
            <a:r>
              <a:rPr lang="en-US" altLang="zh-CN" sz="2800" b="1"/>
              <a:t>“</a:t>
            </a:r>
            <a:r>
              <a:rPr lang="zh-CN" altLang="en-US" sz="2800" b="1"/>
              <a:t>人</a:t>
            </a:r>
            <a:r>
              <a:rPr lang="en-US" altLang="zh-CN" sz="2800" b="1"/>
              <a:t>”</a:t>
            </a:r>
            <a:r>
              <a:rPr lang="zh-CN" altLang="en-US" sz="2800" b="1"/>
              <a:t>这个概念的外延。</a:t>
            </a:r>
          </a:p>
          <a:p>
            <a:pPr marL="0" indent="0">
              <a:buNone/>
            </a:pPr>
            <a:r>
              <a:rPr lang="zh-CN" altLang="en-US" sz="2800" b="1"/>
              <a:t>像《现代汉语词典》中这样解释“发动机”这一概念:“把热能、电能等转换为机械能的机器，用来带动其他机械工作。如电动机、蒸汽机、涡轮机、内燃机、风车。”在这里，“如”之前的内容都是“ 发动机”的</a:t>
            </a:r>
            <a:r>
              <a:rPr lang="zh-CN" altLang="en-US" sz="2800" b="1" u="sng"/>
              <a:t>内涵</a:t>
            </a:r>
            <a:r>
              <a:rPr lang="zh-CN" altLang="en-US" sz="2800" b="1"/>
              <a:t>，“如”之后的内容是“发动机” 的</a:t>
            </a:r>
            <a:r>
              <a:rPr lang="zh-CN" altLang="en-US" sz="2800" b="1" u="sng"/>
              <a:t>部分外延</a:t>
            </a:r>
            <a:r>
              <a:rPr lang="zh-CN" altLang="en-US" sz="2800" b="1"/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367665"/>
            <a:ext cx="11122660" cy="53886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b="1"/>
              <a:t>另外，</a:t>
            </a:r>
            <a:r>
              <a:rPr lang="zh-CN" altLang="en-US" sz="4800" b="1">
                <a:solidFill>
                  <a:srgbClr val="0070C0"/>
                </a:solidFill>
              </a:rPr>
              <a:t>概念的内涵与外延之间存在着</a:t>
            </a:r>
            <a:r>
              <a:rPr lang="zh-CN" altLang="en-US" sz="4800" b="1" u="sng">
                <a:solidFill>
                  <a:srgbClr val="FF0000"/>
                </a:solidFill>
              </a:rPr>
              <a:t>反变关系</a:t>
            </a:r>
            <a:r>
              <a:rPr lang="zh-CN" altLang="en-US" sz="4800" b="1">
                <a:solidFill>
                  <a:srgbClr val="0070C0"/>
                </a:solidFill>
              </a:rPr>
              <a:t>，概念的内涵越多，外延就越小；内涵越少，外延就越大。</a:t>
            </a:r>
            <a:r>
              <a:rPr lang="zh-CN" altLang="en-US" sz="3200" b="1"/>
              <a:t>比如作为运输工具的“车”这个概念，一般理解为:“有轮子的陆上运输工具。”这个时候，“车”就可以代表所有具有这一特性的运输工具。当我们更加明确地说到“自行车”“私人汽车”时，概念所具有的外延也就变小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3503295" y="650240"/>
            <a:ext cx="56362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逻辑的基本概念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5801" y="1676400"/>
            <a:ext cx="1127125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命题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：运用概念进行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</a:rPr>
              <a:t>判断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的语言形式，是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</a:rPr>
              <a:t>断定或陈述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事物情况的思维单位。</a:t>
            </a:r>
          </a:p>
          <a:p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推理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：将一组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</a:rPr>
              <a:t>命题结合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起来的过程。</a:t>
            </a:r>
          </a:p>
          <a:p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论证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：用某些理由支持某一结论的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</a:rPr>
              <a:t>思维方法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765175" y="433705"/>
            <a:ext cx="66230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思考：下列哪句话属于命题？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5300" y="1709420"/>
            <a:ext cx="1154366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鲸鱼是一种哺乳动物。</a:t>
            </a: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请你快一点。</a:t>
            </a: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哦，我的天啊！</a:t>
            </a: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你知道如何下象棋吗？</a:t>
            </a:r>
          </a:p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</a:p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命题的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特征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：判断性语句</a:t>
            </a:r>
            <a:endParaRPr lang="zh-CN" altLang="en-US" sz="36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2314575" y="421641"/>
            <a:ext cx="695247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有效沟通的基本原则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26820" y="1926054"/>
            <a:ext cx="925957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完整的句子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，完整呈现命题。</a:t>
            </a: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不将主观看法当作客观事实。</a:t>
            </a: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避免使用双重否定。</a:t>
            </a:r>
          </a:p>
          <a:p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根据对象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选择合适的语言。</a:t>
            </a:r>
          </a:p>
          <a:p>
            <a:endParaRPr lang="zh-CN" altLang="en-US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3656975" y="397192"/>
            <a:ext cx="555673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何谓</a:t>
            </a:r>
            <a:r>
              <a:rPr lang="en-US" altLang="zh-CN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逻辑谬误</a:t>
            </a:r>
            <a:r>
              <a:rPr lang="en-US" altLang="zh-CN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52450" y="1762125"/>
            <a:ext cx="11555730" cy="4415155"/>
          </a:xfrm>
        </p:spPr>
        <p:txBody>
          <a:bodyPr/>
          <a:lstStyle/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特指具有一定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</a:rPr>
              <a:t>迷惑性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的逻辑错误。</a:t>
            </a: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特点：</a:t>
            </a:r>
          </a:p>
          <a:p>
            <a:pPr mar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    典型错误</a:t>
            </a:r>
          </a:p>
          <a:p>
            <a:pPr mar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    固定模式</a:t>
            </a:r>
          </a:p>
          <a:p>
            <a:endParaRPr lang="zh-CN" altLang="en-US"/>
          </a:p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3390275" y="441007"/>
            <a:ext cx="555673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如何避免逻辑谬误？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14070" y="1698625"/>
            <a:ext cx="10563860" cy="4438650"/>
          </a:xfrm>
        </p:spPr>
        <p:txBody>
          <a:bodyPr/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一、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前提真实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二、能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合乎逻辑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地推出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结论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提示：谬误往往出现在</a:t>
            </a:r>
            <a:r>
              <a:rPr lang="zh-CN" altLang="en-US" sz="3600" b="1" u="sng">
                <a:latin typeface="楷体" panose="02010609060101010101" charset="-122"/>
                <a:ea typeface="楷体" panose="02010609060101010101" charset="-122"/>
              </a:rPr>
              <a:t>前提与结论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的逻辑关系上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3303270" y="1651635"/>
            <a:ext cx="523049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同一律</a:t>
            </a:r>
          </a:p>
          <a:p>
            <a:pPr marL="571500" indent="-57150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（不）矛盾律</a:t>
            </a:r>
          </a:p>
          <a:p>
            <a:pPr marL="571500" indent="-57150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排中律</a:t>
            </a:r>
          </a:p>
          <a:p>
            <a:pPr marL="571500" indent="-57150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altLang="zh-CN" sz="4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*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充足理由律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550930" y="439931"/>
            <a:ext cx="555673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逻辑的基本规律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180" y="36830"/>
            <a:ext cx="11807190" cy="678370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panose="05000000000000000000" charset="0"/>
              <a:buChar char="u"/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有一次，复旦大学哲学系俞吾金教授在黑板上写下一句话：“张三是李四的粉丝”，然后问学生这句话对不对。学生面面相觑，没人看出这句话有什么问题 。 </a:t>
            </a:r>
          </a:p>
          <a:p>
            <a:pPr>
              <a:buFont typeface="Wingdings" panose="05000000000000000000" charset="0"/>
              <a:buChar char="u"/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俞教授解释道：英语单词 fan，意思是“迷”，它的复数是 fans；汉语中的“粉丝”正是 fans 的音译，而张三在人称上却是单数；因此不能说“张三是李四的粉丝”，而应该说“张三是李四的‘粉’（fan）”，或者“张三是李四的‘粉丝之一’（one of fans）”。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buFont typeface="Wingdings" panose="05000000000000000000" charset="0"/>
              <a:buChar char="u"/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俞教授还指出，熟知非真知。也就是说，你熟悉的东西并不一定就是你真正知道的东西。所以，</a:t>
            </a:r>
            <a:r>
              <a:rPr lang="zh-CN" altLang="en-US" sz="28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真正的哲学思考应该从我们想当然的、甚至毫不怀疑的东西开始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buFont typeface="Wingdings" panose="05000000000000000000" charset="0"/>
              <a:buChar char="u"/>
            </a:pPr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逻辑谬误，有时是因为对词语概念不够清楚 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449580" y="217805"/>
            <a:ext cx="20440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同一律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49580" y="2785110"/>
            <a:ext cx="1138999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界定：</a:t>
            </a: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在同一思维过程中的概念和判断具有确定性，始终保持如一。</a:t>
            </a:r>
          </a:p>
          <a:p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概念同一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：概念的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内涵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外延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必须保持一致。</a:t>
            </a:r>
          </a:p>
          <a:p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命题同一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：命题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自身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的意思和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真假值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必须保持同一。</a:t>
            </a:r>
          </a:p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推理形式：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2760" y="1427480"/>
            <a:ext cx="11303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任何真实的事物，必定在任何方面与它自身一致。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                     </a:t>
            </a:r>
            <a:r>
              <a:rPr lang="en-US" altLang="zh-CN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亚里士多德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459115" y="206251"/>
            <a:ext cx="555673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体现</a:t>
            </a:r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同一律</a:t>
            </a:r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的文本示例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8925" y="1155065"/>
            <a:ext cx="11623040" cy="5446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《在马克思墓前的讲话》：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3月14日下午两点三刻，当代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最伟大的思想家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停止思想了。让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一个人留在房里不过两分钟，当我们进去的时候，便发现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在安乐椅上安静地睡着了---但已经是永远地睡着了。</a:t>
            </a: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这个人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的逝世，对于欧美战斗的无产阶级，对于历史科学，都是不可估量的损失。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这位巨人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逝世以后所形成的空白，不久就会使人感觉到。</a:t>
            </a: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  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同一律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：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“当代最伟大的思想家”、“这位巨人”、“马克思”以及“这位科学巨匠”等称呼，是全同关系，它们从不同侧面反映了革命导师马克思的特点，有助于读者更加深入地了解马克思一生的贡献。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                   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873760" y="1631950"/>
            <a:ext cx="1035431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同一事物不能在同一时间既是什么又不是什么，或者容许有其他类似的相反两端。</a:t>
            </a:r>
            <a:r>
              <a:rPr lang="en-US" altLang="zh-CN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r>
              <a:rPr lang="en-US" altLang="zh-CN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—— 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亚里士多德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638810" y="394335"/>
            <a:ext cx="43218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（不）矛盾律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38810" y="2181225"/>
            <a:ext cx="1110107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界定：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两个互相矛盾或者具有</a:t>
            </a:r>
            <a:r>
              <a:rPr lang="zh-CN" altLang="en-US" sz="4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上反对关系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的命题，不可能同时为真，</a:t>
            </a:r>
            <a:r>
              <a:rPr lang="zh-CN" altLang="en-US" sz="4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必有一假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推理形式：</a:t>
            </a:r>
            <a:r>
              <a:rPr lang="en-US" altLang="zh-CN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不是非</a:t>
            </a:r>
            <a:r>
              <a:rPr lang="en-US" altLang="zh-CN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3075" y="70485"/>
            <a:ext cx="3124200" cy="697865"/>
          </a:xfrm>
        </p:spPr>
        <p:txBody>
          <a:bodyPr>
            <a:no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上反对关系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7655" y="689610"/>
            <a:ext cx="11616690" cy="6184900"/>
          </a:xfrm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两个命题不能同真，必有一假，可以同假。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比如，命题“所有的花是有毒的”与“所有的花都是无毒的”二者是上反对关系，它们不可能同时为真的，但二者可以同假。</a:t>
            </a:r>
          </a:p>
          <a:p>
            <a:r>
              <a:rPr lang="zh-CN" altLang="en-US" sz="32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由其中一个命题的真，可以必然推出另一个命题的假。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如，由“所有的金属都能导电”的真，可以必然推出“有的金属不能导电”的假。</a:t>
            </a:r>
          </a:p>
          <a:p>
            <a:r>
              <a:rPr lang="zh-CN" altLang="en-US" sz="32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但由其中一个命题的假，却不能必然推出另一个命题的真。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如，由“所有的金属都是固体”的假，就不能必然推出“有的金属是气体”的真。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92455" y="323215"/>
            <a:ext cx="22269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排中律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2455" y="2080895"/>
            <a:ext cx="108483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界定：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两个互相矛盾或者具有</a:t>
            </a:r>
            <a:r>
              <a:rPr lang="zh-CN" altLang="en-US" sz="4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下反对关系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的命题，不可能同时为假，</a:t>
            </a:r>
            <a:r>
              <a:rPr lang="zh-CN" altLang="en-US" sz="4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必有一真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推理形式：</a:t>
            </a:r>
            <a:r>
              <a:rPr lang="en-US" altLang="zh-CN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或者非</a:t>
            </a:r>
            <a:r>
              <a:rPr lang="en-US" altLang="zh-CN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3075" y="70485"/>
            <a:ext cx="3124200" cy="697865"/>
          </a:xfrm>
        </p:spPr>
        <p:txBody>
          <a:bodyPr>
            <a:no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下反对关系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7655" y="981075"/>
            <a:ext cx="11616690" cy="5565140"/>
          </a:xfrm>
        </p:spPr>
        <p:txBody>
          <a:bodyPr>
            <a:no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charset="-122"/>
              </a:rPr>
              <a:t>两个命题不能同假，必有一真，可以同真。</a:t>
            </a:r>
          </a:p>
          <a:p>
            <a:r>
              <a:rPr lang="zh-CN" altLang="en-US" sz="36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charset="-122"/>
              </a:rPr>
              <a:t>由其中一个命题的假，可以必然推出另一个命题的真。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如，由“有的金属不能导电”的假，可以必然推出“有的金属能导电”的真。</a:t>
            </a:r>
          </a:p>
          <a:p>
            <a:r>
              <a:rPr lang="zh-CN" altLang="en-US" sz="36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charset="-122"/>
              </a:rPr>
              <a:t>但由其中一个命题的真，却不能必然推出另一个命题的假。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如，由“有的金属是固体”的真，就不能必然推出“有的金属不是固体”的假。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607314" y="350202"/>
            <a:ext cx="555673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矛盾律与排中律的差异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66445" y="1783080"/>
            <a:ext cx="10569575" cy="3291840"/>
          </a:xfrm>
        </p:spPr>
        <p:txBody>
          <a:bodyPr>
            <a:normAutofit fontScale="25000"/>
          </a:bodyPr>
          <a:lstStyle/>
          <a:p>
            <a:pPr marL="0" indent="0">
              <a:buNone/>
            </a:pP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金岳霖：</a:t>
            </a:r>
          </a:p>
          <a:p>
            <a:pPr marL="0" indent="0">
              <a:buNone/>
            </a:pPr>
            <a:r>
              <a:rPr lang="zh-CN" altLang="en-US" sz="8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1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不矛盾律</a:t>
            </a:r>
            <a:r>
              <a:rPr lang="zh-CN" altLang="en-US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最直接地体现了</a:t>
            </a:r>
            <a:r>
              <a:rPr lang="en-US" altLang="zh-CN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6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逻辑之所舍</a:t>
            </a:r>
            <a:r>
              <a:rPr lang="en-US" altLang="zh-CN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16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1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排中律</a:t>
            </a:r>
            <a:r>
              <a:rPr lang="zh-CN" altLang="en-US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最直接地体现了</a:t>
            </a:r>
            <a:r>
              <a:rPr lang="en-US" altLang="zh-CN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6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逻辑之所取</a:t>
            </a:r>
            <a:r>
              <a:rPr lang="en-US" altLang="zh-CN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04825" y="152400"/>
            <a:ext cx="48780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矛盾律与排中律的差异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8615" y="952500"/>
            <a:ext cx="11428730" cy="5803900"/>
          </a:xfrm>
        </p:spPr>
        <p:txBody>
          <a:bodyPr>
            <a:no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适用范围不同。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矛盾律与排中律都针对两个互相矛盾的判断，但矛盾律还针对</a:t>
            </a:r>
            <a:r>
              <a:rPr lang="zh-CN" altLang="en-US" sz="2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上反对关系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；而排中律是对</a:t>
            </a:r>
            <a:r>
              <a:rPr lang="zh-CN" altLang="en-US" sz="2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下反对关系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内容不同。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矛盾律指明“</a:t>
            </a:r>
            <a:r>
              <a:rPr lang="zh-CN" altLang="en-US" sz="2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有假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”，即指明两个互相矛盾或具有上反对关系的判断，不能同真，必有一假；而排中律是指明“</a:t>
            </a:r>
            <a:r>
              <a:rPr lang="zh-CN" altLang="en-US" sz="2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有真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”，即指明两个互相矛盾或具有下反对关系的判断，不能同假，必有一真。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违反要求的错误不同。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矛盾律不遵守规则导致的错误叫“</a:t>
            </a:r>
            <a:r>
              <a:rPr lang="zh-CN" altLang="en-US" sz="2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模棱两可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”；而排中律不遵守规则导致的错误叫“</a:t>
            </a:r>
            <a:r>
              <a:rPr lang="zh-CN" altLang="en-US" sz="2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两不可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实际作用不同。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矛盾律是</a:t>
            </a:r>
            <a:r>
              <a:rPr lang="zh-CN" altLang="en-US" sz="2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由真推假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；而排中律是</a:t>
            </a:r>
            <a:r>
              <a:rPr lang="zh-CN" altLang="en-US" sz="2800" b="1" u="sng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由假推真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07670" y="1346835"/>
            <a:ext cx="1159510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“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任何一件事如果是真实的或实在的，任何一个陈述如果是真的，就必须有一个为什么这样而不是那样的</a:t>
            </a:r>
            <a:r>
              <a:rPr lang="zh-CN" altLang="en-US" sz="4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充足理由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，虽然这些理由常常总是不能为我们所知道的。</a:t>
            </a:r>
            <a:r>
              <a:rPr lang="en-US" altLang="zh-CN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r>
              <a:rPr lang="en-US" altLang="zh-CN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—— 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莱布尼茨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ctrTitle" idx="13"/>
          </p:nvPr>
        </p:nvSpPr>
        <p:spPr/>
        <p:txBody>
          <a:bodyPr/>
          <a:lstStyle/>
          <a:p>
            <a:r>
              <a:rPr lang="zh-CN" altLang="en-US"/>
              <a:t>逻辑的力量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635" y="2211705"/>
            <a:ext cx="2057400" cy="24345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065" y="2273300"/>
            <a:ext cx="2057400" cy="24345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53105" y="1046480"/>
            <a:ext cx="55664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语言是思维的物质外壳，</a:t>
            </a:r>
          </a:p>
          <a:p>
            <a:r>
              <a:rPr lang="zh-CN" altLang="en-US" sz="4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逻辑是思维的重要准则。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06730" y="215265"/>
            <a:ext cx="34029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充足理由律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3375" y="1743075"/>
            <a:ext cx="1160462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楷体" panose="02010600040101010101" pitchFamily="2" charset="-122"/>
              </a:rPr>
              <a:t>界定：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华文楷体" panose="02010600040101010101" pitchFamily="2" charset="-122"/>
              </a:rPr>
              <a:t>在同一思维和论证过程中，一个思想被确定为真，要有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华文楷体" panose="02010600040101010101" pitchFamily="2" charset="-122"/>
              </a:rPr>
              <a:t>充足的理由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华文楷体" panose="02010600040101010101" pitchFamily="2" charset="-122"/>
              </a:rPr>
              <a:t>。</a:t>
            </a:r>
          </a:p>
          <a:p>
            <a:r>
              <a:rPr lang="zh-CN" altLang="en-US" sz="4000" b="1">
                <a:latin typeface="方正粗黑宋简体" panose="02000000000000000000" charset="-122"/>
                <a:ea typeface="方正粗黑宋简体" panose="02000000000000000000" charset="-122"/>
                <a:cs typeface="华文楷体" panose="02010600040101010101" pitchFamily="2" charset="-122"/>
              </a:rPr>
              <a:t>要点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：</a:t>
            </a: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）对所要论证的观点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必须给出理由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）给出的理由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必须真实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）从给出的理由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必须能够推出所要论证的论点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ctrTitle" idx="13"/>
          </p:nvPr>
        </p:nvSpPr>
        <p:spPr>
          <a:xfrm>
            <a:off x="2874645" y="1865630"/>
            <a:ext cx="6610985" cy="1351280"/>
          </a:xfrm>
        </p:spPr>
        <p:txBody>
          <a:bodyPr>
            <a:noAutofit/>
          </a:bodyPr>
          <a:lstStyle/>
          <a:p>
            <a:r>
              <a:rPr lang="zh-CN" altLang="en-US" sz="6600" b="1">
                <a:latin typeface="方正粗黑宋简体" panose="02000000000000000000" charset="-122"/>
                <a:ea typeface="方正粗黑宋简体" panose="02000000000000000000" charset="-122"/>
              </a:rPr>
              <a:t>案例分析与探究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458470" y="253365"/>
            <a:ext cx="83610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例</a:t>
            </a:r>
            <a:r>
              <a:rPr lang="en-US" altLang="zh-CN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1</a:t>
            </a:r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：下列句子违背了哪一逻辑规律？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8470" y="1607185"/>
            <a:ext cx="1126871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人是由猿猴进化而来的，张三是人。因此张三是猿猴进化而来的。</a:t>
            </a:r>
          </a:p>
          <a:p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违反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同一律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r>
              <a:rPr lang="en-US" altLang="zh-CN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r>
              <a:rPr lang="en-US" altLang="zh-CN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概念：</a:t>
            </a:r>
            <a:r>
              <a:rPr lang="en-US" altLang="zh-CN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一个动物种类</a:t>
            </a:r>
          </a:p>
          <a:p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en-US" altLang="zh-CN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这个种类的每一个个体。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464830" y="409451"/>
            <a:ext cx="83883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例2：下列句子违背了哪一逻辑规律？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0050" y="1885950"/>
            <a:ext cx="11565255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楚人有鬻矛与盾者，誉之曰：“吾盾之坚，物莫能陷也。”又誉其矛曰：“吾矛之利，于物无不陷也。”或曰："以子之矛，陷子之盾，何如？”其人弗能应也。夫不可陷之盾与无不陷之矛，不可同世而立。（《韩非子》）</a:t>
            </a: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违反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矛盾律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77215" y="291465"/>
            <a:ext cx="9194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例</a:t>
            </a:r>
            <a:r>
              <a:rPr lang="en-US" altLang="zh-CN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3</a:t>
            </a:r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：下列句子违背了哪一逻辑规律？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8375" y="3258185"/>
            <a:ext cx="7245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6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1675" y="1411605"/>
            <a:ext cx="11026775" cy="5139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唐苏味道初拜相，</a:t>
            </a:r>
            <a:r>
              <a:rPr lang="zh-CN" altLang="en-US" sz="4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依违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（顺从和违背，指犹豫不决）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无所</a:t>
            </a:r>
            <a:r>
              <a:rPr lang="zh-CN" altLang="en-US" sz="4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发明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（建树）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4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具位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（徒居官位，充数）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而已。常谓人曰：“决事不欲明白，误则有悔，</a:t>
            </a:r>
            <a:r>
              <a:rPr lang="zh-CN" altLang="en-US" sz="4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摸棱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（态度含糊不清）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持两端可也。”</a:t>
            </a:r>
          </a:p>
          <a:p>
            <a:endParaRPr lang="zh-CN" altLang="en-US" sz="4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违反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排中律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04189" y="381511"/>
            <a:ext cx="110204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例</a:t>
            </a:r>
            <a:r>
              <a:rPr lang="en-US" altLang="zh-CN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4</a:t>
            </a:r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：下列句子违背了哪些逻辑规律？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190" y="1821815"/>
            <a:ext cx="10974705" cy="335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“有过于江上者，见人方引婴儿而欲投之江中，婴儿啼。人问其故。曰：‘此其父善游。’”（《吕氏春秋》）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algn="l"/>
            <a:endParaRPr lang="en-US" alt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违反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充足理由律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44830" y="250190"/>
            <a:ext cx="74345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例5：分析下列对话的逻辑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29565" y="1156970"/>
            <a:ext cx="11620500" cy="5412740"/>
          </a:xfrm>
        </p:spPr>
        <p:txBody>
          <a:bodyPr>
            <a:normAutofit fontScale="25000"/>
          </a:bodyPr>
          <a:lstStyle/>
          <a:p>
            <a:pPr marL="0" indent="0">
              <a:buNone/>
            </a:pPr>
            <a:r>
              <a:rPr lang="en-US" altLang="zh-CN" sz="8000">
                <a:cs typeface="华文楷体" panose="02010600040101010101" pitchFamily="2" charset="-122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晋平公问于祁黄羊曰：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南阳无令，其谁可为之？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祁黄羊对曰：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解狐可。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平公曰：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解狐非子之仇也？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对曰：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君问可，非问臣之仇也。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平公曰：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善。</a:t>
            </a:r>
            <a:r>
              <a:rPr lang="en-US" altLang="zh-CN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遂用之。国人皆称善焉。（</a:t>
            </a:r>
            <a:r>
              <a:rPr lang="zh-CN" altLang="en-US" sz="1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《吕氏春秋∙去私》）</a:t>
            </a:r>
          </a:p>
          <a:p>
            <a:pPr>
              <a:lnSpc>
                <a:spcPts val="4200"/>
              </a:lnSpc>
            </a:pPr>
            <a:r>
              <a:rPr lang="zh-CN" altLang="en-US" sz="1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对</a:t>
            </a:r>
            <a:r>
              <a:rPr lang="en-US" altLang="zh-CN" sz="1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1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同一律</a:t>
            </a:r>
            <a:r>
              <a:rPr lang="en-US" altLang="zh-CN" sz="1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lang="zh-CN" altLang="en-US" sz="1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的维护</a:t>
            </a:r>
          </a:p>
          <a:p>
            <a:pPr>
              <a:lnSpc>
                <a:spcPts val="4200"/>
              </a:lnSpc>
            </a:pPr>
            <a:r>
              <a:rPr lang="zh-CN" altLang="en-US" sz="12800" b="1">
                <a:latin typeface="方正粗黑宋简体" panose="02000000000000000000" charset="-122"/>
                <a:ea typeface="方正粗黑宋简体" panose="02000000000000000000" charset="-122"/>
                <a:cs typeface="华文楷体" panose="02010600040101010101" pitchFamily="2" charset="-122"/>
              </a:rPr>
              <a:t>平公：</a:t>
            </a:r>
            <a:r>
              <a:rPr lang="zh-CN" altLang="en-US" sz="128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谁能当县令</a:t>
            </a:r>
            <a:r>
              <a:rPr lang="en-US" altLang="zh-CN" sz="128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——</a:t>
            </a:r>
            <a:r>
              <a:rPr lang="zh-CN" altLang="en-US" sz="128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解狐是你的仇人</a:t>
            </a:r>
          </a:p>
          <a:p>
            <a:pPr>
              <a:lnSpc>
                <a:spcPts val="4200"/>
              </a:lnSpc>
            </a:pPr>
            <a:r>
              <a:rPr lang="zh-CN" altLang="en-US" sz="12800" b="1">
                <a:latin typeface="方正粗黑宋简体" panose="02000000000000000000" charset="-122"/>
                <a:ea typeface="方正粗黑宋简体" panose="02000000000000000000" charset="-122"/>
                <a:cs typeface="华文楷体" panose="02010600040101010101" pitchFamily="2" charset="-122"/>
              </a:rPr>
              <a:t>祁黄羊：</a:t>
            </a:r>
            <a:r>
              <a:rPr lang="zh-CN" altLang="en-US" sz="128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解狐可以</a:t>
            </a:r>
            <a:r>
              <a:rPr lang="en-US" altLang="zh-CN" sz="128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——</a:t>
            </a:r>
            <a:r>
              <a:rPr lang="zh-CN" altLang="en-US" sz="128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解狐虽然是仇人，但是可以胜任县令之职。 </a:t>
            </a:r>
            <a:r>
              <a:rPr lang="zh-CN" altLang="en-US" sz="80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  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    </a:t>
            </a:r>
          </a:p>
          <a:p>
            <a:endParaRPr lang="zh-CN" altLang="en-US">
              <a:cs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24520" y="21831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指出下列语句的逻辑错误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49605" y="1365250"/>
            <a:ext cx="10747375" cy="508889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鲁迅的作品不是一天能读完的，《孔乙己》是鲁迅的作品，所以，《孔乙己》不是一天能读完的。</a:t>
            </a:r>
          </a:p>
          <a:p>
            <a:pPr>
              <a:lnSpc>
                <a:spcPct val="110000"/>
              </a:lnSpc>
            </a:pP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错误类型：</a:t>
            </a:r>
            <a:r>
              <a:rPr lang="zh-CN" altLang="zh-CN" sz="3600" b="1">
                <a:latin typeface="微软雅黑" panose="020b0503020204020204" charset="-122"/>
                <a:cs typeface="微软雅黑" panose="020b0503020204020204" charset="-122"/>
              </a:rPr>
              <a:t>偷换概念（违反同一律）</a:t>
            </a:r>
            <a:r>
              <a:rPr lang="zh-CN" altLang="en-US" sz="36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>
              <a:lnSpc>
                <a:spcPct val="110000"/>
              </a:lnSpc>
            </a:pPr>
            <a:r>
              <a:rPr sz="36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理由：</a:t>
            </a:r>
            <a:r>
              <a:rPr lang="en-US" altLang="zh-CN" sz="3600" b="1"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600" b="1">
                <a:latin typeface="微软雅黑" panose="020b0503020204020204" charset="-122"/>
                <a:cs typeface="微软雅黑" panose="020b0503020204020204" charset="-122"/>
              </a:rPr>
              <a:t>鲁迅的作品</a:t>
            </a:r>
            <a:r>
              <a:rPr lang="en-US" altLang="zh-CN" sz="3600" b="1"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600" b="1">
                <a:latin typeface="微软雅黑" panose="020b0503020204020204" charset="-122"/>
                <a:cs typeface="微软雅黑" panose="020b0503020204020204" charset="-122"/>
              </a:rPr>
              <a:t>在大前提中指鲁迅著作的总称，在小前提中</a:t>
            </a:r>
            <a:r>
              <a:rPr lang="en-US" altLang="zh-CN" sz="3600" b="1"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600" b="1">
                <a:latin typeface="微软雅黑" panose="020b0503020204020204" charset="-122"/>
                <a:cs typeface="微软雅黑" panose="020b0503020204020204" charset="-122"/>
              </a:rPr>
              <a:t>各个</a:t>
            </a:r>
            <a:r>
              <a:rPr lang="en-US" altLang="zh-CN" sz="3600" b="1"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600" b="1">
                <a:latin typeface="微软雅黑" panose="020b0503020204020204" charset="-122"/>
                <a:cs typeface="微软雅黑" panose="020b0503020204020204" charset="-122"/>
              </a:rPr>
              <a:t>作品的通称。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06425" y="1139825"/>
            <a:ext cx="10859135" cy="47536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庄子曰：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请循其本。子曰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‘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汝安知鱼乐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’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云者，既已知吾知之而问我。我知之濠上也。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pPr>
              <a:lnSpc>
                <a:spcPct val="120000"/>
              </a:lnSpc>
            </a:pP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错误类型：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偷换概念（</a:t>
            </a:r>
            <a:r>
              <a:rPr lang="zh-CN" altLang="en-US" sz="36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违反同一律）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                                      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理由：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安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为多义词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：怎么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在哪里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4520" y="21831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指出下列语句的逻辑错误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87375" y="1312545"/>
            <a:ext cx="10879455" cy="49923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③“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服务员同志，请当心，你的手指浸到我的汤里去了。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pPr>
              <a:lnSpc>
                <a:spcPct val="90000"/>
              </a:lnSpc>
            </a:pP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没有关系，汤不烫，我不痛。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pPr>
              <a:lnSpc>
                <a:spcPct val="90000"/>
              </a:lnSpc>
            </a:pPr>
            <a:endParaRPr lang="en-US" altLang="zh-CN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错误类型：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偷换论题（违反同一律）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理由：</a:t>
            </a:r>
            <a:r>
              <a:rPr sz="36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逃避责任，将关注对象从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卫生状态</a:t>
            </a:r>
            <a:r>
              <a:rPr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转向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cs typeface="微软雅黑" panose="020b0503020204020204" charset="-122"/>
              </a:rPr>
              <a:t>汤的温度</a:t>
            </a:r>
            <a:endParaRPr lang="en-US" altLang="zh-CN" sz="3200">
              <a:solidFill>
                <a:schemeClr val="tx1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4520" y="21831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指出下列语句的逻辑错误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>
                <a:solidFill>
                  <a:srgbClr val="0070C0"/>
                </a:solidFill>
              </a:rPr>
              <a:t>爱因斯坦</a:t>
            </a:r>
            <a:r>
              <a:rPr lang="en-US" altLang="zh-CN" sz="3200">
                <a:solidFill>
                  <a:srgbClr val="0070C0"/>
                </a:solidFill>
              </a:rPr>
              <a:t>1953</a:t>
            </a:r>
            <a:r>
              <a:rPr sz="3200">
                <a:solidFill>
                  <a:srgbClr val="0070C0"/>
                </a:solidFill>
              </a:rPr>
              <a:t>年给</a:t>
            </a:r>
            <a:r>
              <a:rPr lang="en-US" altLang="zh-CN" sz="3200">
                <a:solidFill>
                  <a:srgbClr val="0070C0"/>
                </a:solidFill>
              </a:rPr>
              <a:t>J.E.</a:t>
            </a:r>
            <a:r>
              <a:rPr sz="3200">
                <a:solidFill>
                  <a:srgbClr val="0070C0"/>
                </a:solidFill>
              </a:rPr>
              <a:t>斯威策的信：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852150" cy="3284220"/>
          </a:xfrm>
        </p:spPr>
        <p:txBody>
          <a:bodyPr>
            <a:no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西方科学的发展是以两个伟大的成就为基础的，那就是：希腊哲学家发明形式逻辑体系，以及（文艺复兴后）发现通过系统的实验可以找出因果关系。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9925" y="4341495"/>
            <a:ext cx="110591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latin typeface="方正粗黑宋简体" panose="02000000000000000000" charset="-122"/>
                <a:ea typeface="方正粗黑宋简体" panose="02000000000000000000" charset="-122"/>
              </a:rPr>
              <a:t>    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爱因斯坦说的两样东西就是</a:t>
            </a:r>
            <a:r>
              <a:rPr lang="zh-CN" altLang="en-US" sz="4000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演绎法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和</a:t>
            </a:r>
            <a:r>
              <a:rPr lang="zh-CN" altLang="en-US" sz="4000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归纳法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，是传统逻辑学最基本的内容。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09600" y="1085850"/>
            <a:ext cx="11141075" cy="4949190"/>
          </a:xfrm>
        </p:spPr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④“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我是答应您昨天来修门铃没错。但我来了三次，每次按门铃，都没有人来开门，我只好走了。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pPr>
              <a:lnSpc>
                <a:spcPct val="120000"/>
              </a:lnSpc>
            </a:pP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sz="3600" b="1">
                <a:solidFill>
                  <a:srgbClr val="FF0000"/>
                </a:solidFill>
                <a:latin typeface="微软雅黑" panose="020b0503020204020204" charset="-122"/>
              </a:rPr>
              <a:t>错误类型：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</a:rPr>
              <a:t>自相矛盾（违反不矛盾律）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</a:rPr>
              <a:t>理由：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</a:rPr>
              <a:t>说话人或是真的未意识到其中的问题，或是为自己的不守信而开脱。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4520" y="21831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指出下列语句的逻辑错误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53060" y="959485"/>
            <a:ext cx="11485880" cy="57715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在法国某地，一个耍戏法的人招揽观众：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快来快来，这里有拿破仑的头骨。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围观的一个人说：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奇怪，听说拿破仑的脑袋是很大的，这个头骨怎么和普通人的没有区别啊？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耍戏法的解释道：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没错，这是拿破仑小时候的头骨。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pPr>
              <a:lnSpc>
                <a:spcPct val="120000"/>
              </a:lnSpc>
            </a:pPr>
            <a:r>
              <a:rPr sz="32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错误类型：</a:t>
            </a:r>
            <a:r>
              <a:rPr lang="zh-CN" altLang="en-US" sz="32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违反不矛盾律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理由：</a:t>
            </a:r>
            <a:r>
              <a:rPr lang="en-US" altLang="zh-CN" sz="32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z="32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拿破仑死于童年</a:t>
            </a:r>
            <a:r>
              <a:rPr lang="en-US" altLang="zh-CN" sz="32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sz="32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lang="en-US" altLang="zh-CN" sz="32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z="32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拿破仑死于成年之后</a:t>
            </a:r>
            <a:r>
              <a:rPr lang="en-US" altLang="zh-CN" sz="32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sz="32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两者必有一假。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algn="r">
              <a:lnSpc>
                <a:spcPct val="120000"/>
              </a:lnSpc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4520" y="21831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指出下列语句的逻辑错误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23875" y="1395095"/>
            <a:ext cx="11416030" cy="5193665"/>
          </a:xfrm>
        </p:spPr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华文楷体" panose="02010600040101010101" pitchFamily="2" charset="-122"/>
              </a:rPr>
              <a:t>⑥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华文楷体" panose="02010600040101010101" pitchFamily="2" charset="-122"/>
              </a:rPr>
              <a:t>有人说《红楼梦》值得读，有人说不值得。两种意见我都不赞成。读，太花时间；不读，又有点儿可惜。</a:t>
            </a:r>
          </a:p>
          <a:p>
            <a:pPr>
              <a:lnSpc>
                <a:spcPct val="120000"/>
              </a:lnSpc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cs typeface="华文楷体" panose="02010600040101010101" pitchFamily="2" charset="-122"/>
              </a:rPr>
              <a:t>错误类型：</a:t>
            </a:r>
            <a:r>
              <a:rPr lang="zh-CN" altLang="en-US" sz="3600" b="1">
                <a:latin typeface="微软雅黑" panose="020b0503020204020204" charset="-122"/>
                <a:cs typeface="华文楷体" panose="02010600040101010101" pitchFamily="2" charset="-122"/>
              </a:rPr>
              <a:t>违反排中律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cs typeface="华文楷体" panose="02010600040101010101" pitchFamily="2" charset="-122"/>
              </a:rPr>
              <a:t>理由：</a:t>
            </a:r>
            <a:r>
              <a:rPr lang="zh-CN" altLang="en-US" sz="3600" b="1">
                <a:latin typeface="微软雅黑" panose="020b0503020204020204" charset="-122"/>
                <a:cs typeface="华文楷体" panose="02010600040101010101" pitchFamily="2" charset="-122"/>
              </a:rPr>
              <a:t>《红楼梦》值得读和不值得读是相互矛盾的，不能都否定。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4520" y="21831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指出下列语句的逻辑错误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50265" y="1533525"/>
            <a:ext cx="10960100" cy="417957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华文楷体" panose="02010600040101010101" pitchFamily="2" charset="-122"/>
              </a:rPr>
              <a:t>⑦不薄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华文楷体" panose="02010600040101010101" pitchFamily="2" charset="-122"/>
                <a:sym typeface="+mn-ea"/>
              </a:rPr>
              <a:t>之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华文楷体" panose="02010600040101010101" pitchFamily="2" charset="-122"/>
              </a:rPr>
              <a:t>谓厚，不白之谓黑。</a:t>
            </a:r>
          </a:p>
          <a:p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错误类型：</a:t>
            </a:r>
            <a:r>
              <a:rPr lang="zh-CN" altLang="en-US" sz="3600" b="1">
                <a:latin typeface="微软雅黑" panose="020b0503020204020204" charset="-122"/>
                <a:cs typeface="微软雅黑" panose="020b0503020204020204" charset="-122"/>
              </a:rPr>
              <a:t>违反排中律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理由：</a:t>
            </a:r>
            <a:r>
              <a:rPr lang="zh-CN" altLang="en-US" sz="3600" b="1">
                <a:latin typeface="微软雅黑" panose="020b0503020204020204" charset="-122"/>
                <a:cs typeface="微软雅黑" panose="020b0503020204020204" charset="-122"/>
              </a:rPr>
              <a:t> 屏蔽了中间状态，只呈现出两种极端的情形。</a:t>
            </a:r>
            <a:r>
              <a:rPr lang="zh-CN" altLang="en-US" sz="3200" b="1">
                <a:latin typeface="微软雅黑" panose="020b0503020204020204" charset="-122"/>
                <a:cs typeface="微软雅黑" panose="020b0503020204020204" charset="-122"/>
              </a:rPr>
              <a:t> </a:t>
            </a:r>
          </a:p>
          <a:p>
            <a:pPr algn="ctr"/>
            <a:endParaRPr lang="zh-CN" altLang="en-US" sz="32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4520" y="21831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指出下列语句的逻辑错误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22580" y="1241425"/>
            <a:ext cx="11520170" cy="534797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zh-CN" altLang="en-US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⑧《祝福》中，鲁四老爷知道祥林嫂的死讯后说：</a:t>
            </a:r>
            <a:r>
              <a:rPr lang="en-US" altLang="zh-CN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不早不迟，偏偏要在这时候，</a:t>
            </a:r>
            <a:r>
              <a:rPr lang="en-US" altLang="zh-CN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这就可见是一个谬种！</a:t>
            </a:r>
            <a:r>
              <a:rPr lang="en-US" altLang="zh-CN" sz="16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pPr>
              <a:lnSpc>
                <a:spcPct val="100000"/>
              </a:lnSpc>
            </a:pPr>
            <a:endParaRPr lang="en-US" altLang="zh-CN" sz="11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sz="144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错误类型：</a:t>
            </a:r>
            <a:r>
              <a:rPr lang="zh-CN" altLang="en-US" sz="14400" b="1">
                <a:latin typeface="微软雅黑" panose="020b0503020204020204" charset="-122"/>
                <a:cs typeface="微软雅黑" panose="020b0503020204020204" charset="-122"/>
              </a:rPr>
              <a:t>强加因果（</a:t>
            </a:r>
            <a:r>
              <a:rPr lang="zh-CN" altLang="en-US" sz="144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违反充足理由律）</a:t>
            </a:r>
          </a:p>
          <a:p>
            <a:pPr>
              <a:lnSpc>
                <a:spcPct val="100000"/>
              </a:lnSpc>
            </a:pPr>
            <a:r>
              <a:rPr lang="zh-CN" altLang="en-US" sz="144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理由：</a:t>
            </a:r>
            <a:r>
              <a:rPr lang="zh-CN" altLang="en-US" sz="144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存在两个错误捆绑，一是把祥林嫂的死和祝福捆绑，二是把死和</a:t>
            </a:r>
            <a:r>
              <a:rPr lang="en-US" altLang="zh-CN" sz="144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z="144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谬种</a:t>
            </a:r>
            <a:r>
              <a:rPr lang="en-US" altLang="zh-CN" sz="144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sz="14400" b="1">
                <a:latin typeface="微软雅黑" panose="020b0503020204020204" charset="-122"/>
                <a:cs typeface="微软雅黑" panose="020b0503020204020204" charset="-122"/>
                <a:sym typeface="+mn-ea"/>
              </a:rPr>
              <a:t>捆绑。明明没有因果关系的事件，因为发生的时间相近等表面联系，就把它们看成是因果事件。</a:t>
            </a:r>
            <a:r>
              <a:rPr lang="zh-CN" altLang="en-US" sz="14400" b="1"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12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</a:t>
            </a:r>
          </a:p>
          <a:p>
            <a:pPr marL="0" indent="0" algn="r">
              <a:lnSpc>
                <a:spcPct val="100000"/>
              </a:lnSpc>
              <a:buNone/>
            </a:pPr>
            <a:r>
              <a:rPr lang="zh-CN" altLang="en-US" sz="11200"/>
              <a:t>                           </a:t>
            </a:r>
          </a:p>
          <a:p>
            <a:pPr algn="r">
              <a:lnSpc>
                <a:spcPct val="100000"/>
              </a:lnSpc>
            </a:pPr>
            <a:endParaRPr lang="en-US" altLang="zh-CN" sz="11200"/>
          </a:p>
          <a:p>
            <a:r>
              <a:rPr lang="en-US" altLang="zh-CN" sz="3200"/>
              <a:t>                             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524520" y="21831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指出下列语句的逻辑错误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24510" y="1117600"/>
            <a:ext cx="11240135" cy="5186680"/>
          </a:xfrm>
        </p:spPr>
        <p:txBody>
          <a:bodyPr>
            <a:no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⑨你是否已经停止了对我的毁谤？请回答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或者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不是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</a:p>
          <a:p>
            <a:r>
              <a:rPr sz="3600" b="1">
                <a:solidFill>
                  <a:srgbClr val="FF0000"/>
                </a:solidFill>
                <a:latin typeface="微软雅黑" panose="020b0503020204020204" charset="-122"/>
              </a:rPr>
              <a:t>错误类型：</a:t>
            </a:r>
            <a:r>
              <a:rPr lang="zh-CN" altLang="en-US" sz="3600" b="1">
                <a:latin typeface="微软雅黑" panose="020b0503020204020204" charset="-122"/>
              </a:rPr>
              <a:t>不当预设（违反排中律）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</a:rPr>
              <a:t>理由：</a:t>
            </a:r>
            <a:r>
              <a:rPr lang="zh-CN" altLang="en-US" sz="3600" b="1">
                <a:latin typeface="微软雅黑" panose="020b0503020204020204" charset="-122"/>
              </a:rPr>
              <a:t>问题中隐藏着一个前提：对方此前一直在毁谤说话人。对方的回答无论肯定还是否定，都意味着承认这个前提，而这个前提很可能是虚假的。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</a:t>
            </a:r>
          </a:p>
        </p:txBody>
      </p:sp>
      <p:pic>
        <p:nvPicPr>
          <p:cNvPr id="1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988800" y="11899900"/>
            <a:ext cx="355600" cy="266700"/>
          </a:xfrm>
          <a:prstGeom prst="cube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24520" y="21831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指出下列语句的逻辑错误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2033915" y="378971"/>
            <a:ext cx="78358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常见的逻辑谬误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732270" y="1406525"/>
            <a:ext cx="3442970" cy="4934585"/>
          </a:xfrm>
        </p:spPr>
        <p:txBody>
          <a:bodyPr/>
          <a:lstStyle/>
          <a:p>
            <a:pPr algn="l">
              <a:buClrTx/>
              <a:buSzTx/>
            </a:pP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轻率归纳</a:t>
            </a:r>
          </a:p>
          <a:p>
            <a:pPr algn="l">
              <a:buClrTx/>
              <a:buSzTx/>
            </a:pP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不当类比</a:t>
            </a:r>
          </a:p>
          <a:p>
            <a:pPr algn="l">
              <a:buClrTx/>
              <a:buSzTx/>
            </a:pP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强加因果</a:t>
            </a:r>
          </a:p>
          <a:p>
            <a:pPr algn="l">
              <a:buClrTx/>
              <a:buSzTx/>
            </a:pPr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循环论证</a:t>
            </a:r>
          </a:p>
          <a:p>
            <a:pPr algn="l">
              <a:buClrTx/>
              <a:buSzTx/>
            </a:pPr>
            <a:r>
              <a:rPr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</a:p>
        </p:txBody>
      </p:sp>
      <p:sp>
        <p:nvSpPr>
          <p:cNvPr id="2" name="内容占位符 1"/>
          <p:cNvSpPr>
            <a:spLocks noGrp="1"/>
          </p:cNvSpPr>
          <p:nvPr>
            <p:ph sz="half" idx="2"/>
          </p:nvPr>
        </p:nvSpPr>
        <p:spPr>
          <a:xfrm>
            <a:off x="1817370" y="1406525"/>
            <a:ext cx="3749040" cy="4934585"/>
          </a:xfrm>
        </p:spPr>
        <p:txBody>
          <a:bodyPr>
            <a:noAutofit/>
          </a:bodyPr>
          <a:lstStyle/>
          <a:p>
            <a:r>
              <a:rPr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歪曲观点</a:t>
            </a:r>
          </a:p>
          <a:p>
            <a:r>
              <a:rPr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偷换论题</a:t>
            </a:r>
          </a:p>
          <a:p>
            <a:r>
              <a:rPr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假二择一</a:t>
            </a:r>
          </a:p>
          <a:p>
            <a:r>
              <a:rPr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两可两不可</a:t>
            </a:r>
          </a:p>
          <a:p>
            <a:r>
              <a:rPr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不当预设</a:t>
            </a:r>
          </a:p>
          <a:p>
            <a:endParaRPr sz="4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99450" y="299720"/>
            <a:ext cx="555673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逻辑谬误一：歪曲观点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54050" y="1746250"/>
            <a:ext cx="11087100" cy="36493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把对方观点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歪曲成观点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，然后攻击观点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，又称为</a:t>
            </a:r>
            <a:r>
              <a:rPr lang="en-US" altLang="zh-CN" sz="4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稻草人</a:t>
            </a:r>
            <a:r>
              <a:rPr lang="en-US" altLang="zh-CN" sz="4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谬误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。其论证的过程就好像制造出一个稻草人，然后再把这个稻草人击倒。</a:t>
            </a:r>
            <a:endParaRPr lang="zh-CN" altLang="en-US" sz="4000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965200" y="403860"/>
            <a:ext cx="25038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谬误示例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38150" y="1831975"/>
            <a:ext cx="10915650" cy="3189605"/>
          </a:xfrm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“不敢想象爱因斯坦等先贤没有批判性思维。”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“爱因斯坦何止有批判性思维？他还有创新性思维、科学思维、逻辑思维、数学思维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为什么仅仅拿批判性思维说事？”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11580" y="5342255"/>
            <a:ext cx="9708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本质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：往往</a:t>
            </a:r>
            <a:r>
              <a:rPr lang="zh-CN" altLang="en-US" sz="4000" u="sng">
                <a:latin typeface="方正粗黑宋简体" panose="02000000000000000000" charset="-122"/>
                <a:ea typeface="方正粗黑宋简体" panose="02000000000000000000" charset="-122"/>
              </a:rPr>
              <a:t>放大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或者</a:t>
            </a:r>
            <a:r>
              <a:rPr lang="zh-CN" altLang="en-US" sz="4000" u="sng">
                <a:latin typeface="方正粗黑宋简体" panose="02000000000000000000" charset="-122"/>
                <a:ea typeface="方正粗黑宋简体" panose="02000000000000000000" charset="-122"/>
              </a:rPr>
              <a:t>缩小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对方观点。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773440" y="401637"/>
            <a:ext cx="555673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逻辑谬误二：偷换论题</a:t>
            </a:r>
            <a:endParaRPr lang="zh-CN" altLang="en-US" sz="36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55980" y="2190115"/>
            <a:ext cx="10096500" cy="3142615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把讨论的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</a:rPr>
              <a:t>焦点转移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到另一个话题，从而逃避质疑或攻击。</a:t>
            </a:r>
            <a:endParaRPr lang="zh-CN" altLang="en-US" sz="4000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828675" y="581025"/>
            <a:ext cx="4553585" cy="1158875"/>
          </a:xfrm>
        </p:spPr>
        <p:txBody>
          <a:bodyPr>
            <a:noAutofit/>
          </a:bodyPr>
          <a:lstStyle/>
          <a:p>
            <a:r>
              <a:rPr lang="zh-CN" altLang="en-US" sz="4800" b="1">
                <a:latin typeface="方正粗黑宋简体" panose="02000000000000000000" charset="-122"/>
                <a:ea typeface="方正粗黑宋简体" panose="02000000000000000000" charset="-122"/>
              </a:rPr>
              <a:t>单元整体结构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7651" y="2115820"/>
            <a:ext cx="11675110" cy="3661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一、发现潜藏的逻辑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谬误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二、运用有效的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推理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形式</a:t>
            </a:r>
          </a:p>
          <a:p>
            <a:pPr algn="ctr"/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三、采用合理的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论证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方法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 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743732" y="538356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谬误示例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722120" y="1599565"/>
            <a:ext cx="6801485" cy="1977390"/>
          </a:xfrm>
        </p:spPr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怎么这么迟回家？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pPr marL="0" indent="0" algn="l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怎么老挑我毛病？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en-US" sz="4000"/>
          </a:p>
        </p:txBody>
      </p:sp>
      <p:sp>
        <p:nvSpPr>
          <p:cNvPr id="3" name="文本框 2"/>
          <p:cNvSpPr txBox="1"/>
          <p:nvPr/>
        </p:nvSpPr>
        <p:spPr>
          <a:xfrm>
            <a:off x="1242060" y="4399915"/>
            <a:ext cx="97085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本质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：发起一个不同的但更能吸引人们注意力的话题。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843188" y="497794"/>
            <a:ext cx="6496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逻辑谬误三：假二择一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43280" y="2527300"/>
            <a:ext cx="10504805" cy="3570605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明明存在很多种可能性，却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说成只有两种可能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，迫使对方作出自己所希望的选择。又称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虚假两难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</a:t>
            </a:r>
            <a:endParaRPr lang="zh-CN" altLang="en-US" sz="4000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919480" y="621665"/>
            <a:ext cx="26276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谬误示例</a:t>
            </a:r>
            <a:endParaRPr lang="zh-CN" altLang="en-US" sz="36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22910" y="1840865"/>
            <a:ext cx="11345545" cy="3649980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20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世纪越战期间，美国一些人为反对越战的人张贴了标语：</a:t>
            </a:r>
          </a:p>
          <a:p>
            <a:pPr marL="0" indent="0" algn="l">
              <a:buNone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美国：热爱它，要么离开它。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69035" y="4881880"/>
            <a:ext cx="9708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本质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：道德绑架；屏蔽了另两种可能。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835025" y="520700"/>
            <a:ext cx="6630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逻辑谬误四：两可两不可</a:t>
            </a:r>
            <a:endParaRPr lang="en-US" altLang="zh-CN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000125" y="1704975"/>
            <a:ext cx="10401300" cy="418338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在同一思维过程或表述中，两个相互矛盾的判断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不能同真，也不能同假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，如果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同时肯定或否定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，就犯了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两可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两不可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的错误，可以简称为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模棱两可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739140" y="393700"/>
            <a:ext cx="25476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谬误示例</a:t>
            </a:r>
            <a:endParaRPr lang="zh-CN" altLang="en-US" sz="36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48360" y="1279525"/>
            <a:ext cx="10793095" cy="458152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我们处在奔向理想的不可逆转的潮流中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但这可能会改变。</a:t>
            </a:r>
          </a:p>
          <a:p>
            <a:pPr marL="0" indent="0" algn="l">
              <a:buNone/>
            </a:pP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l">
              <a:buNone/>
            </a:pPr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这篇文章的观点不能说是全面的，也不能说不全面。 </a:t>
            </a:r>
            <a:endParaRPr lang="zh-CN" altLang="en-US" sz="4000"/>
          </a:p>
        </p:txBody>
      </p:sp>
      <p:sp>
        <p:nvSpPr>
          <p:cNvPr id="3" name="文本框 2"/>
          <p:cNvSpPr txBox="1"/>
          <p:nvPr/>
        </p:nvSpPr>
        <p:spPr>
          <a:xfrm>
            <a:off x="1091565" y="3075305"/>
            <a:ext cx="9708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本质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：自相矛盾。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91565" y="5720080"/>
            <a:ext cx="9708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本质</a:t>
            </a:r>
            <a:r>
              <a:rPr lang="zh-CN" altLang="en-US" sz="4000">
                <a:latin typeface="方正粗黑宋简体" panose="02000000000000000000" charset="-122"/>
                <a:ea typeface="方正粗黑宋简体" panose="02000000000000000000" charset="-122"/>
              </a:rPr>
              <a:t>：不能一起否定。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719465" y="545465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逻辑谬误五：不当预设</a:t>
            </a:r>
            <a:endParaRPr lang="zh-CN" altLang="en-US" sz="36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96570" y="2288540"/>
            <a:ext cx="10831830" cy="3064510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在问题中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</a:rPr>
              <a:t>隐藏着一个前提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，对方的回答无论肯定还是否定，都意味着承认这个前提。而这个前提很可能是虚假的。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883388" y="312931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谬误示例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00100" y="1275080"/>
            <a:ext cx="10772140" cy="4902200"/>
          </a:xfrm>
        </p:spPr>
        <p:txBody>
          <a:bodyPr>
            <a:normAutofit fontScale="97500" lnSpcReduction="10000"/>
          </a:bodyPr>
          <a:lstStyle/>
          <a:p>
            <a:pPr marL="0" indent="0" algn="l">
              <a:buNone/>
            </a:pP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你（克瑞翁）这人，你来干什么？你的脸皮这样厚？</a:t>
            </a:r>
            <a:r>
              <a:rPr lang="zh-CN" altLang="en-US" sz="37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你分明是想谋害我，夺取我的王位</a:t>
            </a:r>
            <a:r>
              <a:rPr lang="zh-CN" altLang="en-US" sz="3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，还有脸来我家吗？喂，当着众神，你说吧：你是不是把我看成了懦夫和傻子，才</a:t>
            </a:r>
            <a:r>
              <a:rPr lang="zh-CN" altLang="en-US" sz="37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打算这样干</a:t>
            </a:r>
            <a:r>
              <a:rPr lang="zh-CN" altLang="en-US" sz="3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？你狡猾地向我爬过来，你以为我发觉你的诡计，发觉了也不能提防吗？你的企图岂不是太愚蠢吗？（</a:t>
            </a:r>
            <a:r>
              <a:rPr lang="zh-CN" altLang="en-US" sz="3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《俄狄浦斯王》）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915045" y="600710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逻辑谬误六：轻率归纳</a:t>
            </a:r>
            <a:endParaRPr lang="zh-CN" altLang="en-US" sz="36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30580" y="2169160"/>
            <a:ext cx="10706735" cy="364998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不完全归纳推理是一种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或然性推理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前提真不能保证结论真，尤其是在</a:t>
            </a:r>
            <a:r>
              <a:rPr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考察的数量比较少</a:t>
            </a:r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sz="40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样本不具有代表性</a:t>
            </a:r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的情况下，极容易犯轻率归纳的错误。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892004" y="803786"/>
            <a:ext cx="555673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谬误示例</a:t>
            </a:r>
            <a:endParaRPr lang="zh-CN" altLang="en-US" sz="40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217930" y="2060575"/>
            <a:ext cx="10234930" cy="3029585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盘点盖茨、乔布斯、戴尔、扎克伯格等世界级富豪，辍学是他们走向成功的关键一步，这让人不得不思考正规的国民教育对创业者是否真的必要。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798839" y="432435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逻辑谬误七：不当类比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98830" y="2353945"/>
            <a:ext cx="10334625" cy="3072765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将两个或两类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没有可比性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假相似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的对象进行对比，进而得出结论，这样的做法称为不当类比。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800" y="209550"/>
            <a:ext cx="11346180" cy="6313170"/>
          </a:xfrm>
        </p:spPr>
        <p:txBody>
          <a:bodyPr>
            <a:noAutofit/>
          </a:bodyPr>
          <a:lstStyle/>
          <a:p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</a:rPr>
              <a:t>思考：本单元的各内容之间有着怎样的逻辑关系呢？</a:t>
            </a:r>
            <a:endParaRPr lang="en-US" altLang="zh-CN" sz="3600" b="1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发现潜藏的逻辑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谬误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↓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运用有效的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推理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形式</a:t>
            </a:r>
          </a:p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↓</a:t>
            </a:r>
          </a:p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采用合理的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论证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方法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32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从现象到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本质</a:t>
            </a:r>
            <a:endParaRPr lang="zh-CN" altLang="en-US" sz="32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32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从理论到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实践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325755"/>
            <a:ext cx="3138805" cy="1135380"/>
          </a:xfrm>
        </p:spPr>
        <p:txBody>
          <a:bodyPr>
            <a:no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类比论证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500505"/>
            <a:ext cx="10852150" cy="2261870"/>
          </a:xfrm>
        </p:spPr>
        <p:txBody>
          <a:bodyPr/>
          <a:lstStyle/>
          <a:p>
            <a:r>
              <a:rPr lang="zh-CN" altLang="en-US" sz="3200">
                <a:solidFill>
                  <a:srgbClr val="00B0F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界定：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</a:rPr>
              <a:t>根据两个或两类对象</a:t>
            </a:r>
            <a:r>
              <a:rPr lang="zh-CN" altLang="en-US" sz="3200" u="sng">
                <a:latin typeface="方正粗黑宋简体" panose="02000000000000000000" charset="-122"/>
                <a:ea typeface="方正粗黑宋简体" panose="02000000000000000000" charset="-122"/>
              </a:rPr>
              <a:t>某些属性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</a:rPr>
              <a:t>相似或相同，进而推出它们的</a:t>
            </a:r>
            <a:r>
              <a:rPr lang="zh-CN" altLang="en-US" sz="3200" u="sng">
                <a:latin typeface="方正粗黑宋简体" panose="02000000000000000000" charset="-122"/>
                <a:ea typeface="方正粗黑宋简体" panose="02000000000000000000" charset="-122"/>
              </a:rPr>
              <a:t>另一属性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</a:rPr>
              <a:t>也相似或相同的推理。</a:t>
            </a:r>
          </a:p>
          <a:p>
            <a:r>
              <a:rPr lang="zh-CN" altLang="en-US" sz="3200">
                <a:solidFill>
                  <a:srgbClr val="00B0F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基本形式：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90750" y="3903345"/>
            <a:ext cx="466026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A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具有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属性和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属性</a:t>
            </a:r>
          </a:p>
          <a:p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具有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属性</a:t>
            </a:r>
          </a:p>
          <a:p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B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也具有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属性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852170" y="433705"/>
            <a:ext cx="27520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谬误示例</a:t>
            </a:r>
            <a:endParaRPr lang="zh-CN" altLang="en-US" sz="36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47700" y="1913890"/>
            <a:ext cx="10395585" cy="352044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太阳是被创造出来照亮地球的。人们总是移动火把去照亮房子，而不是移动房子去被火把照亮。因此，只能是太阳绕地球转，而不是地球绕太阳转。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782965" y="470411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逻辑谬误八：强加因果</a:t>
            </a:r>
            <a:endParaRPr lang="zh-CN" altLang="en-US" sz="36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82955" y="2012950"/>
            <a:ext cx="10404475" cy="3550285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没有因果关系的事件，因为发生的时间相近等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</a:rPr>
              <a:t>表面联系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，就把它们看成是</a:t>
            </a:r>
            <a:r>
              <a:rPr lang="zh-CN" altLang="en-US" sz="4000" b="1" u="sng">
                <a:latin typeface="楷体" panose="02010609060101010101" charset="-122"/>
                <a:ea typeface="楷体" panose="02010609060101010101" charset="-122"/>
              </a:rPr>
              <a:t>因果事件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，叫作强加因果。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668758" y="315059"/>
            <a:ext cx="55567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谬误示例</a:t>
            </a:r>
            <a:endParaRPr lang="zh-CN" altLang="en-US" sz="36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26390" y="1154430"/>
            <a:ext cx="11587480" cy="5442585"/>
          </a:xfrm>
        </p:spPr>
        <p:txBody>
          <a:bodyPr>
            <a:noAutofit/>
          </a:bodyPr>
          <a:lstStyle/>
          <a:p>
            <a:pPr algn="l">
              <a:buFont typeface="Wingdings" panose="05000000000000000000" charset="0"/>
              <a:buChar char="Ø"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送来是时候还是好好的，怎么到你们医院之后就不行了呢？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Font typeface="Wingdings" panose="05000000000000000000" charset="0"/>
              <a:buChar char="Ø"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如今不知因我积了什么德，带挈你中了相公，我所以带个酒来贺你。（《范进中举》） 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Font typeface="Wingdings" panose="05000000000000000000" charset="0"/>
              <a:buChar char="Ø"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没撞，你为什么要扶？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Font typeface="Wingdings" panose="05000000000000000000" charset="0"/>
              <a:buChar char="Ø"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小李结婚后就离开了公司，一定是他新婚夫人让他辞去这份工作的。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716285" y="505460"/>
            <a:ext cx="555673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逻辑谬误九：循环论证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70560" y="2268855"/>
            <a:ext cx="10941050" cy="341185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在论证中，</a:t>
            </a:r>
            <a:r>
              <a:rPr lang="zh-CN" altLang="en-US" sz="44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尚待证明的结论不能出现或暗含在前提中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，否则就是循环论证。循环论证的本质是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，所以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62620" y="221297"/>
            <a:ext cx="555673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谬误示例</a:t>
            </a:r>
            <a:endParaRPr lang="zh-CN" altLang="en-US" sz="40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18465" y="1111885"/>
            <a:ext cx="11011535" cy="5228590"/>
          </a:xfrm>
        </p:spPr>
        <p:txBody>
          <a:bodyPr>
            <a:normAutofit/>
          </a:bodyPr>
          <a:lstStyle/>
          <a:p>
            <a:pPr algn="l">
              <a:buFont typeface="Wingdings" panose="05000000000000000000" charset="0"/>
              <a:buChar char="Ø"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我骂（你）卖国贼，所以我是爱国者。爱国者的话是最有价值的，所以我的话是不错的，既然我的话是不错的，你就是卖国贼无疑了！（鲁迅《论辩的魂灵》）</a:t>
            </a:r>
          </a:p>
          <a:p>
            <a:pPr algn="l">
              <a:buFont typeface="Wingdings" panose="05000000000000000000" charset="0"/>
              <a:buChar char="Ø"/>
            </a:pPr>
            <a:r>
              <a:rPr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商人都唯利是图，因为如果不唯利是图，就不是商人了。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uiExpand="1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3453775" y="954281"/>
            <a:ext cx="555673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逻辑谬误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183255" y="2541905"/>
            <a:ext cx="7010400" cy="3649980"/>
          </a:xfrm>
        </p:spPr>
        <p:txBody>
          <a:bodyPr/>
          <a:lstStyle/>
          <a:p>
            <a:r>
              <a:rPr lang="zh-CN" altLang="en-US" sz="4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日常生活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中的逻辑谬误</a:t>
            </a:r>
          </a:p>
          <a:p>
            <a:pPr marL="0" indent="0">
              <a:buNone/>
            </a:pP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文学作品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中的逻辑谬误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732800" y="336426"/>
            <a:ext cx="7550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日常生活中的逻辑谬误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32790" y="1972310"/>
            <a:ext cx="10444480" cy="3649980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我爱读外国文学，尤其爱读俄罗斯的、拉美的、古典的。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划分不当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24511" y="1961515"/>
            <a:ext cx="11337290" cy="4329430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为演好课本剧我可以赴汤蹈火，要不是雨下得太大，我就赶去排练了。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自相矛盾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800" y="336426"/>
            <a:ext cx="7550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日常生活中的逻辑谬误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32790" y="2010410"/>
            <a:ext cx="10107295" cy="3757295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他出生时天昏地暗、飞沙走石，注定此生不凡。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强加因果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800" y="336426"/>
            <a:ext cx="7550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日常生活中的逻辑谬误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666751" y="1400176"/>
            <a:ext cx="11285764" cy="4954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 altLang="zh-CN" sz="36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古希腊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逻各斯</a:t>
            </a:r>
            <a:r>
              <a:rPr lang="en-US" altLang="zh-CN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logos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——指世界的可理解的一切规律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，言辞、理性、秩序、规律</a:t>
            </a:r>
          </a:p>
          <a:p>
            <a:pPr algn="l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先秦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：墨家《墨经》</a:t>
            </a:r>
            <a:endParaRPr lang="zh-CN" altLang="en-US" sz="4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古印度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：正理、因明</a:t>
            </a:r>
            <a:endParaRPr lang="zh-CN" altLang="en-US" sz="4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清末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严复 译《穆勒名学》</a:t>
            </a:r>
            <a:endParaRPr lang="en-US" altLang="zh-CN" sz="4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endParaRPr lang="zh-CN" altLang="en-US" sz="4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</a:t>
            </a:r>
            <a:r>
              <a:rPr lang="en-US" altLang="zh-CN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logic——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逻辑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41220" y="374015"/>
            <a:ext cx="72771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逻辑发展的历史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23900" y="1454785"/>
            <a:ext cx="10743565" cy="4679315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目前大学生普遍缺少对传统文化的热情，最新调查显示，大学生喜欢和较喜欢京剧的只占被调查人数的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14%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以偏概全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800" y="336426"/>
            <a:ext cx="7550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日常生活中的逻辑谬误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32790" y="1964690"/>
            <a:ext cx="11101070" cy="3649980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在抗洪救灾中，党员和干部应该站在前面起带头作用。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概念交叉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800" y="336426"/>
            <a:ext cx="7550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日常生活中的逻辑谬误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32790" y="2096135"/>
            <a:ext cx="11090275" cy="3649980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严禁携带危险、易燃、易爆物品上车。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概念包容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800" y="336426"/>
            <a:ext cx="7550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日常生活中的逻辑谬误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79780" y="1891665"/>
            <a:ext cx="11131550" cy="4540250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7.</a:t>
            </a:r>
            <a:r>
              <a:rPr lang="zh-CN" altLang="en-US" sz="4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在古代，这类音乐作品只有文字记载，没有乐谱资料，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既无法演奏，也无法演唱。 </a:t>
            </a:r>
            <a:endParaRPr lang="zh-CN" altLang="en-US" sz="4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不合事理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800" y="336426"/>
            <a:ext cx="7550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日常生活中的逻辑谬误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32790" y="1906270"/>
            <a:ext cx="11091545" cy="3649980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8.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闪电之后，常常接着打雷和下雨，所以，闪电是打雷和下雨的原因。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混淆因果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800" y="336426"/>
            <a:ext cx="7550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日常生活中的逻辑谬误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32790" y="1979295"/>
            <a:ext cx="10693400" cy="3649980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9.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她的父亲长得和她很像。</a:t>
            </a:r>
            <a:endParaRPr lang="zh-CN" altLang="en-US" sz="4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主客颠倒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800" y="336426"/>
            <a:ext cx="7550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日常生活中的逻辑谬误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3500129" y="680720"/>
            <a:ext cx="555673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文本中的逻辑谬误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453130" y="2344420"/>
            <a:ext cx="6019800" cy="3649980"/>
          </a:xfrm>
        </p:spPr>
        <p:txBody>
          <a:bodyPr/>
          <a:lstStyle/>
          <a:p>
            <a:r>
              <a:rPr lang="zh-CN" altLang="en-US" sz="4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无意为之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的逻辑谬误</a:t>
            </a:r>
          </a:p>
          <a:p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刻意为之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的逻辑谬误</a:t>
            </a:r>
          </a:p>
          <a:p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4970" y="149225"/>
            <a:ext cx="11475085" cy="6557010"/>
          </a:xfrm>
        </p:spPr>
        <p:txBody>
          <a:bodyPr>
            <a:normAutofit fontScale="25000" lnSpcReduction="20000"/>
          </a:bodyPr>
          <a:lstStyle/>
          <a:p>
            <a:r>
              <a:rPr lang="en-US" altLang="zh-CN"/>
              <a:t> </a:t>
            </a:r>
          </a:p>
          <a:p>
            <a:pPr marL="0" indent="0">
              <a:buNone/>
            </a:pP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阿弥陀佛，阿</a:t>
            </a: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，你怎么跳进园里来偷萝卜！……阿呀，罪过呵，阿唷，阿弥陀佛！……</a:t>
            </a: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</a:p>
          <a:p>
            <a:pPr marL="0" indent="0">
              <a:buNone/>
            </a:pP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我什么时候跳进你的园里来偷萝卜？</a:t>
            </a: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阿</a:t>
            </a: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且看且走的说。</a:t>
            </a:r>
          </a:p>
          <a:p>
            <a:pPr marL="0" indent="0">
              <a:buNone/>
            </a:pP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现在……这不是？</a:t>
            </a: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老尼姑指着他的衣兜。</a:t>
            </a:r>
          </a:p>
          <a:p>
            <a:pPr marL="0" indent="0">
              <a:buNone/>
            </a:pP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这是你的？你能叫得他答应你么？你……</a:t>
            </a: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（《阿</a:t>
            </a:r>
            <a:r>
              <a:rPr lang="en-US" altLang="zh-CN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Q</a:t>
            </a:r>
            <a:r>
              <a:rPr lang="zh-CN" altLang="en-US" sz="14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正传》）</a:t>
            </a:r>
            <a:endParaRPr lang="en-US" altLang="zh-CN" sz="14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buNone/>
            </a:pPr>
            <a:endParaRPr lang="en-US" altLang="zh-CN" sz="14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marL="0" indent="0">
              <a:buNone/>
            </a:pPr>
            <a:r>
              <a:rPr sz="14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</a:rPr>
              <a:t>谬误类型</a:t>
            </a:r>
            <a:r>
              <a:rPr sz="14400" b="1"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</a:rPr>
              <a:t>：</a:t>
            </a:r>
            <a:r>
              <a:rPr lang="zh-CN" altLang="en-US" sz="14400" b="1"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  <a:sym typeface="+mn-ea"/>
              </a:rPr>
              <a:t>偷换论题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06730" y="709295"/>
            <a:ext cx="11177905" cy="5694680"/>
          </a:xfrm>
        </p:spPr>
        <p:txBody>
          <a:bodyPr>
            <a:noAutofit/>
          </a:bodyPr>
          <a:lstStyle/>
          <a:p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坡公（苏轼）在维扬，一日设客，十余人皆名士。米元章（米芾）亦在座。酒半，元章忽起自赞曰：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世人皆以芾为癫，愿质之子瞻。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公笑曰：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吾从众。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</a:t>
            </a:r>
            <a:r>
              <a:rPr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明∙王世贞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《调谑编》）</a:t>
            </a:r>
          </a:p>
          <a:p>
            <a:endParaRPr lang="zh-CN" altLang="en-US" sz="4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  <a:sym typeface="+mn-ea"/>
              </a:rPr>
              <a:t>谬误类型：</a:t>
            </a:r>
            <a:r>
              <a:rPr lang="zh-CN" altLang="en-US" sz="4000" b="1"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</a:rPr>
              <a:t>模棱两可</a:t>
            </a:r>
          </a:p>
          <a:p>
            <a:pPr lvl="8" algn="r"/>
            <a:endParaRPr lang="zh-CN" altLang="en-US" sz="4000" b="1">
              <a:latin typeface="方正粗黑宋简体" panose="02000000000000000000" charset="-122"/>
              <a:ea typeface="方正粗黑宋简体" panose="02000000000000000000" charset="-122"/>
              <a:cs typeface="仿宋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90550" y="610235"/>
            <a:ext cx="10487025" cy="5760720"/>
          </a:xfrm>
        </p:spPr>
        <p:txBody>
          <a:bodyPr>
            <a:normAutofit fontScale="70000"/>
          </a:bodyPr>
          <a:lstStyle/>
          <a:p>
            <a:pPr marL="0" indent="0">
              <a:buNone/>
            </a:pPr>
            <a:r>
              <a:rPr sz="53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沈括</a:t>
            </a:r>
            <a:r>
              <a:rPr sz="53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《梦溪笔谈·权智》：王元泽</a:t>
            </a:r>
            <a:r>
              <a:rPr sz="51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（王安石之子王雱）</a:t>
            </a:r>
            <a:r>
              <a:rPr sz="53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数岁时，客有以一獐一鹿同笼以问雱：“何者是獐，何者是鹿？”雱实未识，良久对曰：“獐边者是鹿，鹿边者是獐。”客大奇之</a:t>
            </a:r>
            <a:r>
              <a:rPr lang="zh-CN" altLang="en-US" sz="53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</a:p>
          <a:p>
            <a:pPr marL="0" indent="0">
              <a:buNone/>
            </a:pPr>
            <a:endParaRPr lang="zh-CN" altLang="en-US" sz="53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buNone/>
            </a:pPr>
            <a:r>
              <a:rPr lang="zh-CN" altLang="en-US" sz="53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</a:rPr>
              <a:t>谬误类型：</a:t>
            </a:r>
            <a:r>
              <a:rPr lang="zh-CN" altLang="en-US" sz="5300" b="1"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</a:rPr>
              <a:t>循环论证</a:t>
            </a:r>
            <a:endParaRPr lang="zh-CN" altLang="en-US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476250" y="1609725"/>
            <a:ext cx="1079055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charset="0"/>
              <a:buChar char="u"/>
            </a:pPr>
            <a:r>
              <a:rPr lang="zh-CN" altLang="en-US" sz="4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逻辑是研究人们的</a:t>
            </a:r>
            <a:r>
              <a:rPr lang="zh-CN" altLang="en-US" sz="4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思维形式及其规律和方法</a:t>
            </a:r>
            <a:r>
              <a:rPr lang="zh-CN" altLang="en-US" sz="4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的一门科学。</a:t>
            </a:r>
          </a:p>
          <a:p>
            <a:pPr marL="571500" indent="-571500">
              <a:buFont typeface="Wingdings" panose="05000000000000000000" charset="0"/>
              <a:buChar char="u"/>
            </a:pPr>
            <a:endParaRPr lang="zh-CN" altLang="en-US" sz="4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71500" indent="-571500">
              <a:buFont typeface="Wingdings" panose="05000000000000000000" charset="0"/>
              <a:buChar char="u"/>
            </a:pPr>
            <a:r>
              <a:rPr lang="zh-CN" altLang="en-US" sz="44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我们通常所说的“逻辑”，一般指逻辑规律，即关于思维形式结构的最基本，最一般的规律。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06750" y="243840"/>
            <a:ext cx="55854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逻辑的定义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8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0035" y="59690"/>
            <a:ext cx="11696065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“也许有罢，——我想。”我于是吞吞吐吐的说。</a:t>
            </a:r>
          </a:p>
          <a:p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en-US" alt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那么，也就有地狱了？”</a:t>
            </a:r>
          </a:p>
          <a:p>
            <a:r>
              <a:rPr lang="en-US" alt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“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阿！地狱？”我很吃惊，只得支梧着，“地狱？——论理，就该也有。——然而也未必，……谁来管这等事……。”</a:t>
            </a:r>
          </a:p>
          <a:p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“那么，死掉的一家的人，都能见面的？”</a:t>
            </a:r>
          </a:p>
          <a:p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“唉唉，见面不见面呢？……”这时我已知道自己也还是完全一个愚人，什么踌蹰，什么计画，都挡不住三句问，我即刻胆怯起来了，便想全翻过先前的话来，“那是，……实在，我说不清……。其实，究竟有没有魂灵，我也说不清。”（《祝福》）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  <a:sym typeface="+mn-ea"/>
              </a:rPr>
              <a:t>谬误类型：</a:t>
            </a:r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  <a:sym typeface="+mn-ea"/>
              </a:rPr>
              <a:t>模棱两可</a:t>
            </a:r>
            <a:endParaRPr lang="zh-CN" altLang="en-US" sz="3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1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160000" y="11633200"/>
            <a:ext cx="342900" cy="2540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88035" y="315595"/>
            <a:ext cx="8578850" cy="645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指出下列有语病的句子中的逻辑错误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32155" y="1495425"/>
            <a:ext cx="1100010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①他是多个死难者中唯一幸免的一个。</a:t>
            </a: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②根据要求，各学校学生公寓的生活用品和床上用品由学生自主选购。</a:t>
            </a: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③因为他对学科有所偏重，所以对数理化他不感兴趣。</a:t>
            </a: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④在那个时候，报纸与我接触的机会是很少的。</a:t>
            </a: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⑤谁也不能否认，优异的成绩不是靠勤奋学习得来的。</a:t>
            </a: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⑥下午，一阵雷雨过后，在西边的天空中出现了一道美丽的彩虹。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513088" y="237732"/>
            <a:ext cx="865504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分析逻辑谬误带来的艺术效果</a:t>
            </a:r>
            <a:endParaRPr lang="zh-CN" altLang="en-US" sz="30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8345" y="1513840"/>
            <a:ext cx="10843895" cy="4954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臧克家《有的人》：</a:t>
            </a:r>
            <a:r>
              <a:rPr lang="zh-CN" altLang="en-US" sz="4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有的人活着，他已经死了；有的人死了，他还活着。</a:t>
            </a:r>
            <a:r>
              <a:rPr lang="en-US" altLang="zh-CN" sz="4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endParaRPr lang="zh-CN" altLang="en-US" sz="4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endParaRPr lang="zh-CN" altLang="en-US" sz="4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571500" indent="-571500">
              <a:buFont typeface="Wingdings" panose="05000000000000000000" charset="0"/>
              <a:buChar char="Ø"/>
            </a:pP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在</a:t>
            </a:r>
            <a:r>
              <a:rPr lang="en-US" alt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死</a:t>
            </a:r>
            <a:r>
              <a:rPr lang="en-US" alt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与</a:t>
            </a:r>
            <a:r>
              <a:rPr lang="en-US" alt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活</a:t>
            </a:r>
            <a:r>
              <a:rPr lang="en-US" alt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</a:t>
            </a:r>
            <a:r>
              <a:rPr lang="zh-CN" altLang="en-US" sz="3600" b="1" u="sng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矛盾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中，反映出诗人内心对精神不朽、虽死犹生的鲁迅先生的</a:t>
            </a:r>
            <a:r>
              <a:rPr lang="zh-CN" altLang="en-US" sz="3600" b="1" u="sng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敬仰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，对欺压人民、虽生犹死者的</a:t>
            </a:r>
            <a:r>
              <a:rPr lang="zh-CN" altLang="en-US" sz="3600" b="1" u="sng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鄙夷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的复杂情感交织。</a:t>
            </a:r>
          </a:p>
          <a:p>
            <a:pPr marL="571500" indent="-571500">
              <a:buFont typeface="Wingdings" panose="05000000000000000000" charset="0"/>
              <a:buChar char="Ø"/>
            </a:pP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表面上背离了形式逻辑，实际上更加深刻地揭示了</a:t>
            </a:r>
            <a:r>
              <a:rPr lang="zh-CN" altLang="en-US" sz="3600" b="1" u="sng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心灵逻辑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45465" y="474980"/>
            <a:ext cx="11101070" cy="6236335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sz="36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维克多</a:t>
            </a:r>
            <a:r>
              <a:rPr lang="en-US" altLang="zh-CN" sz="36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·</a:t>
            </a:r>
            <a:r>
              <a:rPr sz="36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雨果：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世界上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最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宽阔的是海洋，比海洋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更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宽阔的是天空，比天空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更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宽阔的是人的心灵。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  <a:sym typeface="+mn-ea"/>
              </a:rPr>
              <a:t>《世界上最遥远的距离》：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世界上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最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遥远的距离，不是生与死的距离，而是我就站在你面前，你却不知道我爱你；世界上</a:t>
            </a:r>
            <a:r>
              <a:rPr lang="zh-CN" altLang="en-US"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最</a:t>
            </a:r>
            <a:r>
              <a:rPr lang="zh-CN" altLang="en-US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遥远的距离，不是我就站在你面前，你却不知道我爱你，而是爱到痴迷，却不能说我爱你；</a:t>
            </a:r>
            <a:r>
              <a:rPr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世界上</a:t>
            </a:r>
            <a:r>
              <a:rPr sz="36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最</a:t>
            </a:r>
            <a:r>
              <a:rPr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遥远的距离，不是</a:t>
            </a:r>
            <a:r>
              <a:rPr lang="en-US" altLang="zh-CN" sz="3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……</a:t>
            </a:r>
            <a:endParaRPr lang="en-US" altLang="zh-CN" sz="36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645900" y="12446000"/>
            <a:ext cx="355600" cy="2667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302895" y="1127760"/>
            <a:ext cx="1158621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概念：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  <a:sym typeface="+mn-ea"/>
              </a:rPr>
              <a:t>概念是事物或现象特有的属性在人们头脑中的概括反映，</a:t>
            </a:r>
            <a:r>
              <a:rPr lang="zh-CN" altLang="en-US" sz="40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  <a:sym typeface="+mn-ea"/>
              </a:rPr>
              <a:t>由内涵和外延组成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  <a:sym typeface="+mn-ea"/>
              </a:rPr>
              <a:t>。</a:t>
            </a:r>
            <a:endParaRPr lang="zh-CN" altLang="en-US" sz="40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marL="0" indent="0">
              <a:buNone/>
            </a:pP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buNone/>
            </a:pPr>
            <a:r>
              <a:rPr lang="zh-CN" altLang="en-US" sz="40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仿宋" panose="02010609060101010101" charset="-122"/>
                <a:sym typeface="+mn-ea"/>
              </a:rPr>
              <a:t>概念与概念之间的关系：</a:t>
            </a:r>
            <a:r>
              <a:rPr lang="zh-CN" altLang="en-US" sz="40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全同关系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en-US" sz="40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包含关系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en-US" sz="40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交叉关系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en-US" sz="40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矛盾关系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和</a:t>
            </a:r>
            <a:r>
              <a:rPr lang="zh-CN" altLang="en-US" sz="40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反对关系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，后两种关系又叫做</a:t>
            </a:r>
            <a:r>
              <a:rPr lang="zh-CN" altLang="en-US" sz="40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全异关系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。比如，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偷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窃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属于全同关系，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学校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中学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属于包含关系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,“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青年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学生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属于交叉关系，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战争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和平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属于矛盾关系，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黑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”“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白</a:t>
            </a:r>
            <a:r>
              <a:rPr lang="en-US" altLang="zh-CN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属于反对关系。</a:t>
            </a:r>
            <a:endParaRPr lang="zh-CN" altLang="en-US" sz="4000" b="1">
              <a:solidFill>
                <a:prstClr val="black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0510" y="266065"/>
            <a:ext cx="94722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逻辑常识：概念 内涵 外延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3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41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41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410"/>
  <p:tag name="KSO_WM_TEMPLATE_MASTER_THUMB_INDEX" val="12"/>
  <p:tag name="KSO_WM_TEMPLATE_MASTER_TYPE" val="1"/>
  <p:tag name="KSO_WM_TEMPLATE_SUBCATEGORY" val="0"/>
  <p:tag name="KSO_WM_TEMPLATE_THUMBS_INDEX" val="1、4、7、9、12、13、14、15、16、17、18、21、25、27、28、29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0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0"/>
</p:tagLst>
</file>

<file path=ppt/tags/tag147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48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49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1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2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3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4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5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6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7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8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59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61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0"/>
</p:tagLst>
</file>

<file path=ppt/tags/tag163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0"/>
</p:tagLst>
</file>

<file path=ppt/tags/tag165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66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67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68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0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71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72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73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74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75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76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77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78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79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1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2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3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4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5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6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7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8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89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91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92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93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94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95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96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97.xml><?xml version="1.0" encoding="utf-8"?>
<p:tagLst xmlns:p="http://schemas.openxmlformats.org/presentationml/2006/main">
  <p:tag name="KSO_WM_TEMPLATE_CATEGORY" val="custom"/>
  <p:tag name="KSO_WM_TEMPLATE_INDEX" val="20205410"/>
</p:tagLst>
</file>

<file path=ppt/tags/tag1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410"/>
</p:tagLst>
</file>

<file path=ppt/tags/tag199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01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02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03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04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05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06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07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08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09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1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2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3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4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5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6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7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8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19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KSO_WM_TEMPLATE_CATEGORY" val="custom"/>
  <p:tag name="KSO_WM_TEMPLATE_INDEX" val="20205410"/>
</p:tagLst>
</file>

<file path=ppt/tags/tag22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2*i*0"/>
  <p:tag name="KSO_WM_UNIT_INDEX" val="0"/>
  <p:tag name="KSO_WM_UNIT_LAYERLEVEL" val="1"/>
  <p:tag name="KSO_WM_UNIT_SUBTYPE" val="h"/>
  <p:tag name="KSO_WM_UNIT_TYPE" val="i"/>
</p:tagLst>
</file>

<file path=ppt/tags/tag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WPS主题色">
      <a:dk1>
        <a:srgbClr val="000000"/>
      </a:dk1>
      <a:lt1>
        <a:srgbClr val="FFFFFF"/>
      </a:lt1>
      <a:dk2>
        <a:srgbClr val="ECEFEF"/>
      </a:dk2>
      <a:lt2>
        <a:srgbClr val="FCFDFD"/>
      </a:lt2>
      <a:accent1>
        <a:srgbClr val="5A9197"/>
      </a:accent1>
      <a:accent2>
        <a:srgbClr val="5787A3"/>
      </a:accent2>
      <a:accent3>
        <a:srgbClr val="607CA7"/>
      </a:accent3>
      <a:accent4>
        <a:srgbClr val="71709F"/>
      </a:accent4>
      <a:accent5>
        <a:srgbClr val="86638C"/>
      </a:accent5>
      <a:accent6>
        <a:srgbClr val="975A7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327</Paragraphs>
  <Slides>83</Slides>
  <Notes>69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83</vt:i4>
      </vt:variant>
    </vt:vector>
  </HeadingPairs>
  <TitlesOfParts>
    <vt:vector baseType="lpstr" size="96">
      <vt:lpstr>Arial</vt:lpstr>
      <vt:lpstr>微软雅黑</vt:lpstr>
      <vt:lpstr>汉仪旗黑-85S</vt:lpstr>
      <vt:lpstr>等线 Light</vt:lpstr>
      <vt:lpstr>等线</vt:lpstr>
      <vt:lpstr>楷体</vt:lpstr>
      <vt:lpstr>Wingdings</vt:lpstr>
      <vt:lpstr>方正粗黑宋简体</vt:lpstr>
      <vt:lpstr>宋体</vt:lpstr>
      <vt:lpstr>华文楷体</vt:lpstr>
      <vt:lpstr>仿宋</vt:lpstr>
      <vt:lpstr>黑体</vt:lpstr>
      <vt:lpstr>Office 主题​​</vt:lpstr>
      <vt:lpstr>下列话语中的“逻辑”是指什么？</vt:lpstr>
      <vt:lpstr>PowerPoint Presentation</vt:lpstr>
      <vt:lpstr>逻辑的力量</vt:lpstr>
      <vt:lpstr>爱因斯坦1953年给J.E.斯威策的信：</vt:lpstr>
      <vt:lpstr>单元整体结构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上反对关系</vt:lpstr>
      <vt:lpstr>PowerPoint Presentation</vt:lpstr>
      <vt:lpstr>下反对关系</vt:lpstr>
      <vt:lpstr>PowerPoint Presentation</vt:lpstr>
      <vt:lpstr>PowerPoint Presentation</vt:lpstr>
      <vt:lpstr>PowerPoint Presentation</vt:lpstr>
      <vt:lpstr>PowerPoint Presentation</vt:lpstr>
      <vt:lpstr>案例分析与探究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类比论证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2021-10-26T09:54:31.248</cp:lastPrinted>
  <dcterms:created xsi:type="dcterms:W3CDTF">2021-10-26T09:54:31Z</dcterms:created>
  <dcterms:modified xsi:type="dcterms:W3CDTF">2021-10-26T01:54:32Z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