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1" r:id="rId3"/>
  </p:sldMasterIdLst>
  <p:sldIdLst>
    <p:sldId id="434" r:id="rId4"/>
    <p:sldId id="327" r:id="rId5"/>
    <p:sldId id="435" r:id="rId6"/>
    <p:sldId id="407" r:id="rId7"/>
    <p:sldId id="406" r:id="rId8"/>
    <p:sldId id="257" r:id="rId9"/>
    <p:sldId id="436" r:id="rId10"/>
    <p:sldId id="444" r:id="rId11"/>
    <p:sldId id="441" r:id="rId12"/>
    <p:sldId id="437" r:id="rId13"/>
    <p:sldId id="438" r:id="rId14"/>
    <p:sldId id="440" r:id="rId15"/>
    <p:sldId id="449" r:id="rId16"/>
    <p:sldId id="380" r:id="rId17"/>
    <p:sldId id="331" r:id="rId18"/>
    <p:sldId id="371" r:id="rId19"/>
    <p:sldId id="450" r:id="rId20"/>
    <p:sldId id="451" r:id="rId21"/>
    <p:sldId id="399" r:id="rId22"/>
    <p:sldId id="395" r:id="rId23"/>
    <p:sldId id="396" r:id="rId24"/>
    <p:sldId id="397" r:id="rId25"/>
    <p:sldId id="448" r:id="rId26"/>
    <p:sldId id="460" r:id="rId27"/>
    <p:sldId id="461" r:id="rId28"/>
    <p:sldId id="462" r:id="rId29"/>
    <p:sldId id="463" r:id="rId30"/>
    <p:sldId id="464" r:id="rId31"/>
    <p:sldId id="465" r:id="rId32"/>
    <p:sldId id="466" r:id="rId33"/>
    <p:sldId id="468" r:id="rId34"/>
    <p:sldId id="469" r:id="rId35"/>
    <p:sldId id="470" r:id="rId36"/>
    <p:sldId id="471" r:id="rId37"/>
    <p:sldId id="472" r:id="rId38"/>
    <p:sldId id="473" r:id="rId39"/>
    <p:sldId id="474" r:id="rId40"/>
    <p:sldId id="475" r:id="rId41"/>
    <p:sldId id="476" r:id="rId42"/>
    <p:sldId id="477" r:id="rId43"/>
    <p:sldId id="478" r:id="rId44"/>
    <p:sldId id="479" r:id="rId45"/>
    <p:sldId id="480" r:id="rId46"/>
    <p:sldId id="481" r:id="rId47"/>
    <p:sldId id="482" r:id="rId48"/>
    <p:sldId id="483" r:id="rId49"/>
    <p:sldId id="467" r:id="rId50"/>
  </p:sldIdLst>
  <p:sldSz cx="9144000" cy="6858000" type="screen4x3"/>
  <p:notesSz cx="6858000" cy="9144000"/>
  <p:custDataLst>
    <p:tags r:id="rId5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User" initials="U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5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tags" Target="tags/tag13.xml" /><Relationship Id="rId52" Type="http://schemas.openxmlformats.org/officeDocument/2006/relationships/presProps" Target="presProps.xml" /><Relationship Id="rId53" Type="http://schemas.openxmlformats.org/officeDocument/2006/relationships/viewProps" Target="viewProps.xml" /><Relationship Id="rId54" Type="http://schemas.openxmlformats.org/officeDocument/2006/relationships/theme" Target="theme/theme1.xml" /><Relationship Id="rId55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797"/>
            <a:ext cx="7772400" cy="147028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880"/>
            <a:ext cx="6400800" cy="1752907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8035" indent="0" algn="ctr">
              <a:buNone/>
              <a:defRPr/>
            </a:lvl7pPr>
            <a:lvl8pPr marL="2400935" indent="0" algn="ctr">
              <a:buNone/>
              <a:defRPr/>
            </a:lvl8pPr>
            <a:lvl9pPr marL="2743835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87"/>
            <a:ext cx="2057400" cy="585254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87"/>
            <a:ext cx="6019800" cy="585254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87"/>
            <a:ext cx="8229600" cy="11432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480"/>
            <a:ext cx="4038600" cy="452675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480"/>
            <a:ext cx="4038600" cy="452675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04800" y="2286000"/>
            <a:ext cx="8458200" cy="1143000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222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7671"/>
            <a:ext cx="7772400" cy="1362313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7221"/>
            <a:ext cx="7772400" cy="1500449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480"/>
            <a:ext cx="4038600" cy="452675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480"/>
            <a:ext cx="4038600" cy="452675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381"/>
            <a:ext cx="4040188" cy="63987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5256"/>
            <a:ext cx="4040188" cy="3951979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381"/>
            <a:ext cx="4041775" cy="63987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5256"/>
            <a:ext cx="4041775" cy="3951979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97"/>
            <a:ext cx="3008313" cy="1162253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97"/>
            <a:ext cx="5111750" cy="585413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351"/>
            <a:ext cx="3008313" cy="4691884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 fontAlgn="base"/>
            <a:r>
              <a:rPr lang="zh-CN" altLang="en-US" sz="10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1440"/>
            <a:ext cx="5486400" cy="566837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883"/>
            <a:ext cx="5486400" cy="411552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8277"/>
            <a:ext cx="5486400" cy="80500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 fontAlgn="base"/>
            <a:r>
              <a:rPr lang="zh-CN" altLang="en-US" sz="10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jpe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image" Target="../media/image3.jpe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75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257175"/>
            <a:r>
              <a:rPr lang="zh-CN" altLang="en-US"/>
              <a:t>单击此处编辑母版文本样式</a:t>
            </a:r>
          </a:p>
          <a:p>
            <a:pPr lvl="1" indent="-214630"/>
            <a:r>
              <a:rPr lang="zh-CN" altLang="en-US"/>
              <a:t>第二级</a:t>
            </a:r>
          </a:p>
          <a:p>
            <a:pPr lvl="2" indent="-171450"/>
            <a:r>
              <a:rPr lang="zh-CN" altLang="en-US"/>
              <a:t>第三级</a:t>
            </a:r>
          </a:p>
          <a:p>
            <a:pPr lvl="3" indent="-171450"/>
            <a:r>
              <a:rPr lang="zh-CN" altLang="en-US"/>
              <a:t>第四级</a:t>
            </a:r>
          </a:p>
          <a:p>
            <a:pPr lvl="4" indent="-171450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5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05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50"/>
            </a:lvl1pPr>
          </a:lstStyle>
          <a:p>
            <a:pPr lvl="0" eaLnBrk="1" fontAlgn="base" hangingPunct="1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split orient="vert"/>
  </p:transition>
  <p:timing/>
  <p:txStyles>
    <p:titleStyle>
      <a:lvl1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57175" indent="-257175" algn="l" rtl="0" fontAlgn="base">
        <a:spcBef>
          <a:spcPct val="15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fontAlgn="base">
        <a:spcBef>
          <a:spcPct val="15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fontAlgn="base">
        <a:spcBef>
          <a:spcPct val="15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fontAlgn="base">
        <a:spcBef>
          <a:spcPct val="15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6585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9485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2385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5285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Rectangle 3"/>
          <p:cNvSpPr>
            <a:spLocks noGrp="1" noRot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5000"/>
        <a:buFont typeface="Wingdings" panose="05000000000000000000" pitchFamily="2" charset="2"/>
        <a:buChar char="w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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w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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.xml" /><Relationship Id="rId3" Type="http://schemas.openxmlformats.org/officeDocument/2006/relationships/tags" Target="../tags/tag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Relationship Id="rId3" Type="http://schemas.openxmlformats.org/officeDocument/2006/relationships/image" Target="../media/image10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1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gif" /><Relationship Id="rId3" Type="http://schemas.openxmlformats.org/officeDocument/2006/relationships/image" Target="../media/image14.gif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0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1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Relationship Id="rId4" Type="http://schemas.openxmlformats.org/officeDocument/2006/relationships/image" Target="../media/image1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.xml" /><Relationship Id="rId3" Type="http://schemas.openxmlformats.org/officeDocument/2006/relationships/tags" Target="../tags/tag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7" name="文本框 3"/>
          <p:cNvSpPr txBox="1"/>
          <p:nvPr/>
        </p:nvSpPr>
        <p:spPr>
          <a:xfrm>
            <a:off x="395288" y="2465070"/>
            <a:ext cx="8502650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图说《红楼梦》系列</a:t>
            </a:r>
          </a:p>
        </p:txBody>
      </p:sp>
      <p:sp>
        <p:nvSpPr>
          <p:cNvPr id="4098" name="文本框 4"/>
          <p:cNvSpPr txBox="1"/>
          <p:nvPr/>
        </p:nvSpPr>
        <p:spPr>
          <a:xfrm>
            <a:off x="44450" y="1312863"/>
            <a:ext cx="6413500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部编版高中必读篇目</a:t>
            </a:r>
          </a:p>
        </p:txBody>
      </p:sp>
      <p:sp>
        <p:nvSpPr>
          <p:cNvPr id="4099" name="文本框 5"/>
          <p:cNvSpPr txBox="1"/>
          <p:nvPr/>
        </p:nvSpPr>
        <p:spPr>
          <a:xfrm>
            <a:off x="4919663" y="5253355"/>
            <a:ext cx="385762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爱打喷嚏的小 发布</a:t>
            </a:r>
          </a:p>
        </p:txBody>
      </p:sp>
      <p:sp>
        <p:nvSpPr>
          <p:cNvPr id="4101" name="文本框 1"/>
          <p:cNvSpPr txBox="1"/>
          <p:nvPr/>
        </p:nvSpPr>
        <p:spPr>
          <a:xfrm>
            <a:off x="1191895" y="3774440"/>
            <a:ext cx="75857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共舞的风筝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-------</a:t>
            </a:r>
          </a:p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贾宝玉与林黛玉的爱情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</a:p>
        </p:txBody>
      </p:sp>
    </p:spTree>
  </p:cSld>
  <p:clrMapOvr>
    <a:masterClrMapping/>
  </p:clrMapOvr>
  <p:transition spd="slow">
    <p:split orient="vert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3255" name="Picture 7" descr="共读西厢记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8" y="0"/>
            <a:ext cx="7848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TextBox 3"/>
          <p:cNvSpPr txBox="1"/>
          <p:nvPr/>
        </p:nvSpPr>
        <p:spPr>
          <a:xfrm>
            <a:off x="7484110" y="188913"/>
            <a:ext cx="1659890" cy="56880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9600">
                <a:solidFill>
                  <a:srgbClr val="7030A0"/>
                </a:solidFill>
                <a:latin typeface="Arial" panose="020b0604020202020204" pitchFamily="34" charset="0"/>
              </a:rPr>
              <a:t>共读西厢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09855" y="342900"/>
            <a:ext cx="5386070" cy="54006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原来姹紫嫣红开遍，似这般都付与断井颓垣，</a:t>
            </a:r>
            <a:endParaRPr kumimoji="0" lang="en-US" altLang="zh-CN" sz="3600" b="1" i="0" u="none" strike="noStrike" kern="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zh-CN" altLang="en-US" sz="3600" b="1" kern="12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                          感慨缠绵</a:t>
            </a: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良辰美景奈何天，</a:t>
            </a:r>
            <a:endParaRPr kumimoji="0" lang="en-US" altLang="zh-CN" sz="3600" b="1" i="0" u="none" strike="noStrike" kern="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赏心乐事谁家院</a:t>
            </a:r>
            <a:r>
              <a:rPr lang="zh-CN" altLang="en-US" sz="3600" b="1" kern="12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点头自叹</a:t>
            </a: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如花美眷，似水流年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zh-CN" altLang="en-US" sz="3600" b="1" kern="12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                         心动神摇</a:t>
            </a: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你在幽闺自怜   </a:t>
            </a:r>
            <a:r>
              <a:rPr lang="zh-CN" altLang="en-US" sz="3600" b="1" kern="12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如醉如痴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339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1863" y="0"/>
            <a:ext cx="3076575" cy="681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plit orient="vert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" name="文本框 43"/>
          <p:cNvSpPr txBox="1"/>
          <p:nvPr>
            <p:custDataLst>
              <p:tags r:id="rId2"/>
            </p:custDataLst>
          </p:nvPr>
        </p:nvSpPr>
        <p:spPr>
          <a:xfrm>
            <a:off x="269875" y="382905"/>
            <a:ext cx="8138795" cy="6927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000" b="1" spc="400" baseline="0" noProof="1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en-US" altLang="zh-CN" sz="2800" b="1" spc="400" baseline="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sz="3600" b="1" spc="15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宝黛爱情的</a:t>
            </a:r>
            <a:r>
              <a:rPr lang="zh-CN" sz="3600" b="1" spc="15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发展</a:t>
            </a:r>
            <a:endParaRPr lang="zh-CN" sz="3600" b="1" spc="15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3"/>
            </p:custDataLst>
          </p:nvPr>
        </p:nvSpPr>
        <p:spPr>
          <a:xfrm>
            <a:off x="536575" y="1146810"/>
            <a:ext cx="7988935" cy="4620895"/>
          </a:xfrm>
          <a:prstGeom prst="rect">
            <a:avLst/>
          </a:prstGeom>
          <a:noFill/>
        </p:spPr>
        <p:txBody>
          <a:bodyPr wrap="square" rtlCol="0" anchor="t">
            <a:normAutofit fontScale="25000"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9600" spc="150" baseline="0" noProof="1">
                <a:ln w="22225">
                  <a:solidFill>
                    <a:srgbClr val="13779D"/>
                  </a:solidFill>
                  <a:prstDash val="solid"/>
                </a:ln>
                <a:solidFill>
                  <a:srgbClr val="13779D">
                    <a:lumMod val="40000"/>
                    <a:lumOff val="6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9600" spc="150" baseline="0" noProof="1">
                <a:ln w="22225">
                  <a:solidFill>
                    <a:srgbClr val="13779D"/>
                  </a:solidFill>
                  <a:prstDash val="solid"/>
                </a:ln>
                <a:solidFill>
                  <a:srgbClr val="13779D">
                    <a:lumMod val="40000"/>
                    <a:lumOff val="6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二次摔玉</a:t>
            </a:r>
            <a:r>
              <a:rPr lang="zh-CN" altLang="en-US" sz="9600" spc="150" baseline="0" noProof="1">
                <a:solidFill>
                  <a:srgbClr val="3B6AB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：二人因为相互牵挂，有相互爱恋的心病，因为没有互相表白，二人不但没有形成默契，而且经常造成失误。在宝玉的心里，他认定的是木石前盟，而不是什么金玉良缘。而黛玉对宝玉的心思也不好说出口，所以也变着法子对宝玉试探。她明知道宝玉心里喜欢的是她，却违心地说他和宝钗的金玉良缘是好姻缘。这让宝玉异常恼怒，赌气抓下通灵宝玉来，咬着牙狠命往地下摔。好吧，我就把玉摔了，让金玉良缘不存在。宝玉以此表明自己的心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935038" y="1668463"/>
            <a:ext cx="7273925" cy="528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宝玉的第二次爱情誓言是：“你死了，我做和尚去。”</a:t>
            </a: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------30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回  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31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回</a:t>
            </a:r>
          </a:p>
        </p:txBody>
      </p:sp>
      <p:sp>
        <p:nvSpPr>
          <p:cNvPr id="2" name="矩形 1"/>
          <p:cNvSpPr/>
          <p:nvPr/>
        </p:nvSpPr>
        <p:spPr>
          <a:xfrm>
            <a:off x="628015" y="805815"/>
            <a:ext cx="7755255" cy="1863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宝玉就爱情发了第一次誓：我要有金玉的想头，就天诛地灭。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-----29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回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9" name="内容占位符 1"/>
          <p:cNvSpPr txBox="1"/>
          <p:nvPr/>
        </p:nvSpPr>
        <p:spPr>
          <a:xfrm>
            <a:off x="124460" y="191770"/>
            <a:ext cx="9217025" cy="453834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endParaRPr lang="en-US" altLang="zh-CN" sz="4000" b="1">
              <a:latin typeface="Arial" panose="020b0604020202020204" pitchFamily="34" charset="0"/>
            </a:endParaRPr>
          </a:p>
          <a:p>
            <a:pPr eaLnBrk="0" hangingPunct="0">
              <a:spcBef>
                <a:spcPct val="20000"/>
              </a:spcBef>
            </a:pPr>
            <a:r>
              <a:rPr lang="zh-CN" altLang="en-US" sz="4000" b="1">
                <a:latin typeface="Arial" panose="020b0604020202020204" pitchFamily="34" charset="0"/>
              </a:rPr>
              <a:t>三、宝黛爱情的成熟阶段</a:t>
            </a:r>
          </a:p>
          <a:p>
            <a:pPr eaLnBrk="0" hangingPunct="0">
              <a:spcBef>
                <a:spcPct val="2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   基本成熟阶段涉及：</a:t>
            </a:r>
            <a:r>
              <a:rPr sz="3200" b="1">
                <a:latin typeface="Arial" panose="020b0604020202020204" pitchFamily="34" charset="0"/>
              </a:rPr>
              <a:t>32回、34回、36回、45回、57回、70回、79回、82回、83回、</a:t>
            </a:r>
          </a:p>
          <a:p>
            <a:pPr eaLnBrk="0" hangingPunct="0">
              <a:spcBef>
                <a:spcPct val="20000"/>
              </a:spcBef>
            </a:pPr>
            <a:r>
              <a:rPr sz="3200" b="1">
                <a:latin typeface="Arial" panose="020b0604020202020204" pitchFamily="34" charset="0"/>
              </a:rPr>
              <a:t>85回、86回、87回</a:t>
            </a:r>
          </a:p>
          <a:p>
            <a:pPr eaLnBrk="0" hangingPunct="0">
              <a:spcBef>
                <a:spcPct val="20000"/>
              </a:spcBef>
            </a:pPr>
            <a:endParaRPr lang="en-US" altLang="zh-CN" sz="3200" b="1">
              <a:latin typeface="Arial" panose="020b0604020202020204" pitchFamily="34" charset="0"/>
            </a:endParaRPr>
          </a:p>
          <a:p>
            <a:pPr eaLnBrk="0" hangingPunct="0">
              <a:spcBef>
                <a:spcPct val="2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特质：   心心相印 、互怜互惜、可以共生死    </a:t>
            </a:r>
          </a:p>
        </p:txBody>
      </p:sp>
    </p:spTree>
  </p:cSld>
  <p:clrMapOvr>
    <a:masterClrMapping/>
  </p:clrMapOvr>
  <p:transition spd="slow">
    <p:split orient="vert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3" name="Rectangle 5"/>
          <p:cNvSpPr/>
          <p:nvPr/>
        </p:nvSpPr>
        <p:spPr>
          <a:xfrm>
            <a:off x="0" y="0"/>
            <a:ext cx="74517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BF0710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endParaRPr lang="zh-CN" altLang="en-US" sz="4800" b="1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20484" name="Text Box 8"/>
          <p:cNvSpPr txBox="1"/>
          <p:nvPr/>
        </p:nvSpPr>
        <p:spPr>
          <a:xfrm>
            <a:off x="0" y="2060575"/>
            <a:ext cx="9144000" cy="4592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Arial" panose="020b0604020202020204" pitchFamily="34" charset="0"/>
              </a:rPr>
              <a:t>.      </a:t>
            </a:r>
            <a:r>
              <a:rPr lang="zh-CN" altLang="en-US">
                <a:latin typeface="楷体_GB2312" pitchFamily="1" charset="-122"/>
                <a:ea typeface="楷体_GB2312" pitchFamily="1" charset="-122"/>
              </a:rPr>
              <a:t>  </a:t>
            </a:r>
            <a:endParaRPr lang="zh-CN" altLang="en-US" sz="11700">
              <a:solidFill>
                <a:srgbClr val="FF0000"/>
              </a:solidFill>
              <a:latin typeface="楷体_GB2312" pitchFamily="1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11700">
              <a:solidFill>
                <a:srgbClr val="FF0000"/>
              </a:solidFill>
              <a:latin typeface="楷体_GB2312" pitchFamily="1" charset="-122"/>
              <a:ea typeface="黑体" panose="02010609060101010101" pitchFamily="49" charset="-122"/>
            </a:endParaRPr>
          </a:p>
        </p:txBody>
      </p:sp>
      <p:sp>
        <p:nvSpPr>
          <p:cNvPr id="20486" name="内容占位符 1"/>
          <p:cNvSpPr txBox="1"/>
          <p:nvPr/>
        </p:nvSpPr>
        <p:spPr>
          <a:xfrm>
            <a:off x="468313" y="981075"/>
            <a:ext cx="8351837" cy="48244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zh-CN" altLang="en-US" sz="3200">
                <a:latin typeface="Arial" panose="020b0604020202020204" pitchFamily="34" charset="0"/>
              </a:rPr>
              <a:t>     </a:t>
            </a:r>
            <a:r>
              <a:rPr lang="zh-CN" altLang="en-US" sz="3200" b="1">
                <a:latin typeface="Arial" panose="020b0604020202020204" pitchFamily="34" charset="0"/>
              </a:rPr>
              <a:t>“所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喜</a:t>
            </a:r>
            <a:r>
              <a:rPr lang="zh-CN" altLang="en-US" sz="3200" b="1">
                <a:latin typeface="Arial" panose="020b0604020202020204" pitchFamily="34" charset="0"/>
              </a:rPr>
              <a:t>者</a:t>
            </a:r>
            <a:r>
              <a:rPr lang="en-US" altLang="zh-CN" sz="3200" b="1">
                <a:latin typeface="Arial" panose="020b0604020202020204" pitchFamily="34" charset="0"/>
              </a:rPr>
              <a:t>,</a:t>
            </a:r>
            <a:r>
              <a:rPr lang="zh-CN" altLang="en-US" sz="3200" b="1">
                <a:latin typeface="Arial" panose="020b0604020202020204" pitchFamily="34" charset="0"/>
              </a:rPr>
              <a:t>果然自己眼力不错</a:t>
            </a:r>
            <a:r>
              <a:rPr lang="en-US" altLang="zh-CN" sz="3200" b="1">
                <a:latin typeface="Arial" panose="020b0604020202020204" pitchFamily="34" charset="0"/>
              </a:rPr>
              <a:t>,</a:t>
            </a:r>
            <a:r>
              <a:rPr lang="zh-CN" altLang="en-US" sz="3200" b="1">
                <a:latin typeface="Arial" panose="020b0604020202020204" pitchFamily="34" charset="0"/>
              </a:rPr>
              <a:t>素日认宝玉是个知己</a:t>
            </a:r>
            <a:r>
              <a:rPr lang="en-US" altLang="zh-CN" sz="3200" b="1">
                <a:latin typeface="Arial" panose="020b0604020202020204" pitchFamily="34" charset="0"/>
              </a:rPr>
              <a:t>,</a:t>
            </a:r>
            <a:r>
              <a:rPr lang="zh-CN" altLang="en-US" sz="3200" b="1">
                <a:latin typeface="Arial" panose="020b0604020202020204" pitchFamily="34" charset="0"/>
              </a:rPr>
              <a:t>果然是个知己。所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惊</a:t>
            </a:r>
            <a:r>
              <a:rPr lang="zh-CN" altLang="en-US" sz="3200" b="1">
                <a:latin typeface="Arial" panose="020b0604020202020204" pitchFamily="34" charset="0"/>
              </a:rPr>
              <a:t>者，宝玉在人前一片私心称赞于她，其亲热厚密，不避嫌疑。所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叹</a:t>
            </a:r>
            <a:r>
              <a:rPr lang="zh-CN" altLang="en-US" sz="3200" b="1">
                <a:latin typeface="Arial" panose="020b0604020202020204" pitchFamily="34" charset="0"/>
              </a:rPr>
              <a:t>者，既为知己，却有金玉之论，横插一宝钗。所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悲</a:t>
            </a:r>
            <a:r>
              <a:rPr lang="zh-CN" altLang="en-US" sz="3200" b="1">
                <a:latin typeface="Arial" panose="020b0604020202020204" pitchFamily="34" charset="0"/>
              </a:rPr>
              <a:t>者，父母早逝，虽有铭心刻骨之言，却无人为她主张；况自己病已渐成，但恐不能久待，纵为知己，奈我薄命何！想到此间，不禁泪又下来。”</a:t>
            </a:r>
            <a:r>
              <a:rPr lang="en-US" altLang="zh-CN" sz="4000" b="1">
                <a:latin typeface="Arial" panose="020b0604020202020204" pitchFamily="34" charset="0"/>
              </a:rPr>
              <a:t>                                          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4000" b="1">
                <a:latin typeface="Arial" panose="020b0604020202020204" pitchFamily="34" charset="0"/>
              </a:rPr>
              <a:t>                             -----32</a:t>
            </a:r>
            <a:r>
              <a:rPr lang="zh-CN" altLang="en-US" sz="4000" b="1">
                <a:latin typeface="Arial" panose="020b0604020202020204" pitchFamily="34" charset="0"/>
              </a:rPr>
              <a:t>回</a:t>
            </a:r>
          </a:p>
        </p:txBody>
      </p:sp>
    </p:spTree>
  </p:cSld>
  <p:clrMapOvr>
    <a:masterClrMapping/>
  </p:clrMapOvr>
  <p:transition spd="slow">
    <p:split orient="vert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内容占位符 1"/>
          <p:cNvSpPr>
            <a:spLocks noGrp="1"/>
          </p:cNvSpPr>
          <p:nvPr>
            <p:ph idx="4294967295"/>
          </p:nvPr>
        </p:nvSpPr>
        <p:spPr>
          <a:xfrm>
            <a:off x="467360" y="255270"/>
            <a:ext cx="7868285" cy="141351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“我为你也弄了一身的病”</a:t>
            </a:r>
            <a:endParaRPr kumimoji="0" lang="en-US" altLang="zh-CN" sz="3200" b="1" i="0" u="none" strike="noStrike" kern="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  <a:ea typeface="+mn-ea"/>
                <a:cs typeface="+mn-cs"/>
              </a:rPr>
              <a:t>    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  <a:ea typeface="+mn-ea"/>
                <a:cs typeface="+mn-cs"/>
              </a:rPr>
              <a:t>“睡里梦里也忘不了你”         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-----32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回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1" name="内容占位符 1"/>
          <p:cNvSpPr>
            <a:spLocks noGrp="1"/>
          </p:cNvSpPr>
          <p:nvPr/>
        </p:nvSpPr>
        <p:spPr>
          <a:xfrm>
            <a:off x="384810" y="1602105"/>
            <a:ext cx="8208645" cy="7886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257175" indent="-257175" algn="l" rtl="0" fontAlgn="base">
              <a:spcBef>
                <a:spcPct val="15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rtl="0" fontAlgn="base">
              <a:spcBef>
                <a:spcPct val="15000"/>
              </a:spcBef>
              <a:spcAft>
                <a:spcPct val="0"/>
              </a:spcAft>
              <a:buChar char="–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fontAlgn="base">
              <a:spcBef>
                <a:spcPct val="15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fontAlgn="base">
              <a:spcBef>
                <a:spcPct val="15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65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94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23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52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zh-CN" altLang="en-US" sz="4000"/>
              <a:t>     </a:t>
            </a:r>
            <a:r>
              <a:rPr lang="en-US" altLang="zh-CN" sz="4800" b="1"/>
              <a:t> </a:t>
            </a:r>
            <a:r>
              <a:rPr lang="zh-CN" altLang="en-US" sz="3200" b="1"/>
              <a:t>宝玉第三次发誓：</a:t>
            </a:r>
            <a:r>
              <a:rPr lang="zh-CN" altLang="en-US" sz="3200" b="1">
                <a:solidFill>
                  <a:srgbClr val="FF0000"/>
                </a:solidFill>
              </a:rPr>
              <a:t>你放心</a:t>
            </a:r>
            <a:r>
              <a:rPr lang="zh-CN" altLang="en-US" sz="4800" b="1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99110" y="2591435"/>
            <a:ext cx="814641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solidFill>
                  <a:srgbClr val="1D41D5"/>
                </a:solidFill>
              </a:rPr>
              <a:t>   </a:t>
            </a:r>
            <a:r>
              <a:rPr lang="zh-CN" altLang="en-US" sz="3200" b="1">
                <a:solidFill>
                  <a:srgbClr val="1D41D5"/>
                </a:solidFill>
              </a:rPr>
              <a:t>黛玉探望：</a:t>
            </a:r>
            <a:r>
              <a:rPr lang="zh-CN" altLang="en-US" sz="3200" b="1"/>
              <a:t>第三十四回宝玉挨打，黛玉探望怜惜，黛玉私下赠帕定情确定恋爱关系，至此方为知己恋人关系。之后宝玉着晴雯替他给黛玉</a:t>
            </a:r>
            <a:r>
              <a:rPr lang="zh-CN" altLang="en-US" sz="3200" b="1">
                <a:solidFill>
                  <a:srgbClr val="1D41D5"/>
                </a:solidFill>
              </a:rPr>
              <a:t>送旧手帕以安慰她</a:t>
            </a:r>
            <a:r>
              <a:rPr lang="zh-CN" altLang="en-US" sz="3200" b="1"/>
              <a:t>。宝、黛的爱情这时起便更加坚牢、心志合一。宝玉梦中骂道：“和尚道士的话如何信得？什么是金玉姻缘，我偏说是木石姻缘！”。</a:t>
            </a:r>
          </a:p>
        </p:txBody>
      </p:sp>
    </p:spTree>
  </p:cSld>
  <p:clrMapOvr>
    <a:masterClrMapping/>
  </p:clrMapOvr>
  <p:transition spd="slow">
    <p:split orient="vert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3" name="Rectangle 3"/>
          <p:cNvSpPr txBox="1"/>
          <p:nvPr/>
        </p:nvSpPr>
        <p:spPr>
          <a:xfrm>
            <a:off x="281940" y="1753235"/>
            <a:ext cx="8579485" cy="335089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     为什么让晴雯送呢？</a:t>
            </a: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     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病榻上的宝玉惦记着黛玉，想了个办法把袭人支走。因为按袭人平日里的脾气，她很可能会拿大帽子压宝玉，一番冠冕堂皇的道理加上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仿宋_GB2312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我都是为你好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仿宋_GB2312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的苦口婆心，十有八九会噎得宝玉没话说。所以</a:t>
            </a:r>
            <a:r>
              <a:rPr lang="zh-CN" altLang="en-US" sz="2800" b="1">
                <a:solidFill>
                  <a:srgbClr val="7030A0"/>
                </a:solidFill>
                <a:latin typeface="Times New Roman" panose="02020603050405020304" pitchFamily="18" charset="0"/>
                <a:ea typeface="仿宋_GB2312" pitchFamily="49" charset="-122"/>
              </a:rPr>
              <a:t>宝玉让心思相对单纯，不会另生枝节的晴雯到潇湘馆看看林妹妹。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11150" y="1071245"/>
            <a:ext cx="8477885" cy="4046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宋体" panose="02010600030101010101" pitchFamily="2" charset="-122"/>
              </a:rPr>
              <a:t>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宋体" panose="02010600030101010101" pitchFamily="2" charset="-122"/>
              </a:rPr>
              <a:t>送帕，不送新，偏送旧；不送一，偏送二，更是大有深意之举。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b="1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仿宋_GB2312" pitchFamily="49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宋体" panose="02010600030101010101" pitchFamily="2" charset="-122"/>
                <a:sym typeface="+mn-ea"/>
              </a:rPr>
              <a:t>   送旧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宋体" panose="02010600030101010101" pitchFamily="2" charset="-122"/>
              </a:rPr>
              <a:t>等于他的身体他的心交给了黛玉，私传信物。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仿宋_GB2312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宋体" panose="02010600030101010101" pitchFamily="2" charset="-122"/>
              </a:rPr>
              <a:t>   两条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宋体" panose="02010600030101010101" pitchFamily="2" charset="-122"/>
              </a:rPr>
              <a:t>两条者，一对儿也。暗指宝玉内心希望他们两人能够成双成对，永结同心。</a:t>
            </a:r>
          </a:p>
        </p:txBody>
      </p:sp>
    </p:spTree>
  </p:cSld>
  <p:clrMapOvr>
    <a:masterClrMapping/>
  </p:clrMapOvr>
  <p:transition spd="slow">
    <p:split orient="vert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5" name="Rectangle 3"/>
          <p:cNvSpPr txBox="1"/>
          <p:nvPr/>
        </p:nvSpPr>
        <p:spPr>
          <a:xfrm>
            <a:off x="107950" y="476250"/>
            <a:ext cx="9144000" cy="6381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为什么是送帕，不是别的？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      ①</a:t>
            </a:r>
            <a:r>
              <a:rPr lang="en-US" altLang="zh-CN" sz="3200" b="1">
                <a:latin typeface="Arial" panose="020b0604020202020204" pitchFamily="34" charset="0"/>
              </a:rPr>
              <a:t>. </a:t>
            </a:r>
            <a:r>
              <a:rPr lang="zh-CN" altLang="en-US" sz="3200" b="1">
                <a:latin typeface="Arial" panose="020b0604020202020204" pitchFamily="34" charset="0"/>
              </a:rPr>
              <a:t>明代文学家，戏曲家冯梦龙所编的民歌集</a:t>
            </a:r>
            <a:r>
              <a:rPr lang="en-US" altLang="zh-CN" sz="3200" b="1">
                <a:latin typeface="Arial" panose="020b0604020202020204" pitchFamily="34" charset="0"/>
              </a:rPr>
              <a:t>《</a:t>
            </a:r>
            <a:r>
              <a:rPr lang="zh-CN" altLang="en-US" sz="3200" b="1">
                <a:latin typeface="Arial" panose="020b0604020202020204" pitchFamily="34" charset="0"/>
              </a:rPr>
              <a:t>山歌</a:t>
            </a:r>
            <a:r>
              <a:rPr lang="en-US" altLang="zh-CN" sz="3200" b="1">
                <a:latin typeface="Arial" panose="020b0604020202020204" pitchFamily="34" charset="0"/>
              </a:rPr>
              <a:t>》</a:t>
            </a:r>
            <a:r>
              <a:rPr lang="zh-CN" altLang="en-US" sz="3200" b="1">
                <a:latin typeface="Arial" panose="020b0604020202020204" pitchFamily="34" charset="0"/>
              </a:rPr>
              <a:t>其一“不写情词不写诗，一方素帕寄心知。”因此</a:t>
            </a:r>
            <a:r>
              <a:rPr lang="zh-CN" altLang="en-US" sz="3200" b="1">
                <a:solidFill>
                  <a:srgbClr val="7030A0"/>
                </a:solidFill>
                <a:latin typeface="Arial" panose="020b0604020202020204" pitchFamily="34" charset="0"/>
              </a:rPr>
              <a:t>送帕有相思之意，有宝玉思念黛玉也知道黛玉挂念他的意思</a:t>
            </a:r>
            <a:r>
              <a:rPr lang="zh-CN" altLang="en-US" sz="3200" b="1">
                <a:latin typeface="Arial" panose="020b0604020202020204" pitchFamily="34" charset="0"/>
              </a:rPr>
              <a:t>。②</a:t>
            </a:r>
            <a:r>
              <a:rPr lang="en-US" altLang="zh-CN" sz="3200" b="1">
                <a:latin typeface="Arial" panose="020b0604020202020204" pitchFamily="34" charset="0"/>
              </a:rPr>
              <a:t>.</a:t>
            </a:r>
            <a:r>
              <a:rPr lang="zh-CN" altLang="en-US" sz="3200" b="1">
                <a:latin typeface="Arial" panose="020b0604020202020204" pitchFamily="34" charset="0"/>
              </a:rPr>
              <a:t>同时，帕是用来</a:t>
            </a:r>
            <a:r>
              <a:rPr lang="zh-CN" altLang="en-US" sz="3200" b="1">
                <a:solidFill>
                  <a:srgbClr val="7030A0"/>
                </a:solidFill>
                <a:latin typeface="Arial" panose="020b0604020202020204" pitchFamily="34" charset="0"/>
              </a:rPr>
              <a:t>拭泪</a:t>
            </a:r>
            <a:r>
              <a:rPr lang="zh-CN" altLang="en-US" sz="3200" b="1">
                <a:latin typeface="Arial" panose="020b0604020202020204" pitchFamily="34" charset="0"/>
              </a:rPr>
              <a:t>的，黛玉先前落泪的时候，宝玉总要为她拭泪，现在，宝玉猜想黛玉必定又在房中垂泪。若是平日，自己定要打叠了千般百样的温柔去劝慰，直至回转过来方罢。可偏那一刻身子却动不得。所以</a:t>
            </a:r>
            <a:r>
              <a:rPr lang="zh-CN" altLang="en-US" sz="3200" b="1">
                <a:solidFill>
                  <a:srgbClr val="7030A0"/>
                </a:solidFill>
                <a:latin typeface="Arial" panose="020b0604020202020204" pitchFamily="34" charset="0"/>
              </a:rPr>
              <a:t>送了帕子去，是一股缠绵体贴之意。</a:t>
            </a:r>
            <a:r>
              <a:rPr lang="zh-CN" altLang="en-US" sz="3200" b="1">
                <a:latin typeface="Arial" panose="020b0604020202020204" pitchFamily="34" charset="0"/>
              </a:rPr>
              <a:t>仿佛在嘱咐颦儿：我在挂念你，我更知道你的眼泪是为我而流的。你哭了，自有我在一旁相伴，为你拭泪。即使我的身子不在，心神却时刻在左右的</a:t>
            </a:r>
            <a:r>
              <a:rPr lang="zh-CN" altLang="en-US" sz="2800" b="1">
                <a:latin typeface="Arial" panose="020b0604020202020204" pitchFamily="34" charset="0"/>
              </a:rPr>
              <a:t>。 </a:t>
            </a:r>
          </a:p>
        </p:txBody>
      </p:sp>
    </p:spTree>
  </p:cSld>
  <p:clrMapOvr>
    <a:masterClrMapping/>
  </p:clrMapOvr>
  <p:transition spd="slow">
    <p:split orient="vert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5" name="矩形 2"/>
          <p:cNvSpPr>
            <a:spLocks noChangeArrowheads="1"/>
          </p:cNvSpPr>
          <p:nvPr/>
        </p:nvSpPr>
        <p:spPr bwMode="auto">
          <a:xfrm>
            <a:off x="638175" y="118428"/>
            <a:ext cx="784860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  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共舞的风筝</a:t>
            </a:r>
            <a:endParaRPr kumimoji="0" lang="en-US" altLang="zh-CN" sz="5400" b="1" i="0" u="none" strike="noStrike" kern="1200" cap="none" spc="0" normalizeH="0" baseline="0" noProof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—--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寻觅宝黛爱情意（一）</a:t>
            </a:r>
          </a:p>
        </p:txBody>
      </p:sp>
      <p:pic>
        <p:nvPicPr>
          <p:cNvPr id="717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0" y="1871663"/>
            <a:ext cx="9163050" cy="5159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plit orient="vert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7" name="Rectangle 5"/>
          <p:cNvSpPr/>
          <p:nvPr/>
        </p:nvSpPr>
        <p:spPr>
          <a:xfrm>
            <a:off x="0" y="0"/>
            <a:ext cx="74517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BF0710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endParaRPr lang="zh-CN" altLang="en-US" sz="4800" b="1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26628" name="Text Box 8"/>
          <p:cNvSpPr txBox="1"/>
          <p:nvPr/>
        </p:nvSpPr>
        <p:spPr>
          <a:xfrm>
            <a:off x="0" y="2060575"/>
            <a:ext cx="9144000" cy="4592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Arial" panose="020b0604020202020204" pitchFamily="34" charset="0"/>
              </a:rPr>
              <a:t>.      </a:t>
            </a:r>
            <a:r>
              <a:rPr lang="zh-CN" altLang="en-US">
                <a:latin typeface="楷体_GB2312" pitchFamily="1" charset="-122"/>
                <a:ea typeface="楷体_GB2312" pitchFamily="1" charset="-122"/>
              </a:rPr>
              <a:t>  </a:t>
            </a:r>
            <a:endParaRPr lang="zh-CN" altLang="en-US" sz="11700">
              <a:solidFill>
                <a:srgbClr val="FF0000"/>
              </a:solidFill>
              <a:latin typeface="楷体_GB2312" pitchFamily="1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11700">
              <a:solidFill>
                <a:srgbClr val="FF0000"/>
              </a:solidFill>
              <a:latin typeface="楷体_GB2312" pitchFamily="1" charset="-122"/>
              <a:ea typeface="黑体" panose="02010609060101010101" pitchFamily="49" charset="-122"/>
            </a:endParaRPr>
          </a:p>
        </p:txBody>
      </p:sp>
      <p:sp>
        <p:nvSpPr>
          <p:cNvPr id="26630" name="Rectangle 3"/>
          <p:cNvSpPr txBox="1"/>
          <p:nvPr/>
        </p:nvSpPr>
        <p:spPr>
          <a:xfrm>
            <a:off x="194310" y="765175"/>
            <a:ext cx="5585460" cy="459232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题帕三绝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仿宋_GB2312" pitchFamily="49" charset="-122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其 一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眼空蓄泪泪空垂，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暗洒闲抛更向谁？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尺幅鲛绡劳惠赠，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为君那得不伤悲？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仿宋_GB2312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空蓄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仿宋_GB2312" pitchFamily="49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仿宋_GB2312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空垂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仿宋_GB2312" pitchFamily="49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每日这样无端地哭是为什么？为谁？下文作答：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仿宋_GB2312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为君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仿宋_GB2312" pitchFamily="49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。</a:t>
            </a:r>
          </a:p>
        </p:txBody>
      </p:sp>
      <p:pic>
        <p:nvPicPr>
          <p:cNvPr id="26631" name="Picture 4" descr="u=3164261529,3037559266&amp;fm=5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688" y="765175"/>
            <a:ext cx="2484437" cy="3887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plit orient="vert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1" name="Rectangle 5"/>
          <p:cNvSpPr/>
          <p:nvPr/>
        </p:nvSpPr>
        <p:spPr>
          <a:xfrm>
            <a:off x="0" y="0"/>
            <a:ext cx="74517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BF0710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endParaRPr lang="zh-CN" altLang="en-US" sz="4800" b="1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27652" name="Text Box 8"/>
          <p:cNvSpPr txBox="1"/>
          <p:nvPr/>
        </p:nvSpPr>
        <p:spPr>
          <a:xfrm>
            <a:off x="0" y="2060575"/>
            <a:ext cx="9144000" cy="4592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Arial" panose="020b0604020202020204" pitchFamily="34" charset="0"/>
              </a:rPr>
              <a:t>.      </a:t>
            </a:r>
            <a:r>
              <a:rPr lang="zh-CN" altLang="en-US">
                <a:latin typeface="楷体_GB2312" pitchFamily="1" charset="-122"/>
                <a:ea typeface="楷体_GB2312" pitchFamily="1" charset="-122"/>
              </a:rPr>
              <a:t>  </a:t>
            </a:r>
            <a:endParaRPr lang="zh-CN" altLang="en-US" sz="11700">
              <a:solidFill>
                <a:srgbClr val="FF0000"/>
              </a:solidFill>
              <a:latin typeface="楷体_GB2312" pitchFamily="1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11700">
              <a:solidFill>
                <a:srgbClr val="FF0000"/>
              </a:solidFill>
              <a:latin typeface="楷体_GB2312" pitchFamily="1" charset="-122"/>
              <a:ea typeface="黑体" panose="02010609060101010101" pitchFamily="49" charset="-122"/>
            </a:endParaRPr>
          </a:p>
        </p:txBody>
      </p:sp>
      <p:sp>
        <p:nvSpPr>
          <p:cNvPr id="27654" name="Rectangle 3"/>
          <p:cNvSpPr txBox="1"/>
          <p:nvPr/>
        </p:nvSpPr>
        <p:spPr>
          <a:xfrm>
            <a:off x="78740" y="588645"/>
            <a:ext cx="6222365" cy="518350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其 二</a:t>
            </a:r>
          </a:p>
          <a:p>
            <a:pPr marL="342900" indent="-342900" algn="ctr"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抛珠滚玉只偷潸，</a:t>
            </a:r>
          </a:p>
          <a:p>
            <a:pPr marL="342900" indent="-342900" algn="ctr"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镇日无心镇日闲。</a:t>
            </a:r>
          </a:p>
          <a:p>
            <a:pPr marL="342900" indent="-342900" algn="ctr"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枕上袖边难拂拭，</a:t>
            </a:r>
          </a:p>
          <a:p>
            <a:pPr marL="342900" indent="-342900" algn="ctr"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任他点点与斑斑。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  <a:p>
            <a:pPr marL="342900" indent="-342900" algn="just"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为君整日流泪，枕上袖边难拂拭，那就任由它流淌吧。眼泪是什么？绛珠仙草来人间是来还泪的。泪就是情，至情：就任由我这样挥洒我的眼泪吧，也就是说，就让我这样表达我对你的情感吧。</a:t>
            </a:r>
          </a:p>
        </p:txBody>
      </p:sp>
      <p:pic>
        <p:nvPicPr>
          <p:cNvPr id="27655" name="Picture 4" descr="u=112206606,968654026&amp;fm=52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788" y="692150"/>
            <a:ext cx="2808287" cy="3140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plit orient="vert"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5" name="Rectangle 5"/>
          <p:cNvSpPr/>
          <p:nvPr/>
        </p:nvSpPr>
        <p:spPr>
          <a:xfrm>
            <a:off x="0" y="0"/>
            <a:ext cx="74517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BF0710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endParaRPr lang="zh-CN" altLang="en-US" sz="4800" b="1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28676" name="Text Box 8"/>
          <p:cNvSpPr txBox="1"/>
          <p:nvPr/>
        </p:nvSpPr>
        <p:spPr>
          <a:xfrm>
            <a:off x="0" y="2060575"/>
            <a:ext cx="9144000" cy="4592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Arial" panose="020b0604020202020204" pitchFamily="34" charset="0"/>
              </a:rPr>
              <a:t>.      </a:t>
            </a:r>
            <a:r>
              <a:rPr lang="zh-CN" altLang="en-US">
                <a:latin typeface="楷体_GB2312" pitchFamily="1" charset="-122"/>
                <a:ea typeface="楷体_GB2312" pitchFamily="1" charset="-122"/>
              </a:rPr>
              <a:t>  </a:t>
            </a:r>
            <a:endParaRPr lang="zh-CN" altLang="en-US" sz="11700">
              <a:solidFill>
                <a:srgbClr val="FF0000"/>
              </a:solidFill>
              <a:latin typeface="楷体_GB2312" pitchFamily="1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11700">
              <a:solidFill>
                <a:srgbClr val="FF0000"/>
              </a:solidFill>
              <a:latin typeface="楷体_GB2312" pitchFamily="1" charset="-122"/>
              <a:ea typeface="黑体" panose="02010609060101010101" pitchFamily="49" charset="-122"/>
            </a:endParaRPr>
          </a:p>
        </p:txBody>
      </p:sp>
      <p:sp>
        <p:nvSpPr>
          <p:cNvPr id="28678" name="Rectangle 3"/>
          <p:cNvSpPr txBox="1"/>
          <p:nvPr/>
        </p:nvSpPr>
        <p:spPr>
          <a:xfrm>
            <a:off x="146050" y="528955"/>
            <a:ext cx="5981065" cy="534924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其 三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彩线难收面上珠，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湘江旧迹已模糊。  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窗前亦有千竿竹，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不识香痕渍也无？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b="1">
                <a:latin typeface="宋体" panose="02010600030101010101" pitchFamily="2" charset="-122"/>
                <a:ea typeface="仿宋_GB2312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湘江旧迹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仿宋_GB2312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、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仿宋_GB2312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香痕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仿宋_GB2312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都指泪珠。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典故：舜妃娥皇、女英哭亡夫，泪水洒在湘水边的竹子成斑竹。天帝被她们感动，封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仿宋_GB2312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舜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仿宋_GB2312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为湘君，娥皇、女英为湘夫人（湘妃）。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在这首诗里，黛玉把自己同宝玉的关系比作舜与娥皇女英的关系，坚贞的夫妻关系。</a:t>
            </a:r>
          </a:p>
        </p:txBody>
      </p:sp>
      <p:pic>
        <p:nvPicPr>
          <p:cNvPr id="28679" name="Picture 4" descr="u=604323727,1445648720&amp;fm=5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263" y="765175"/>
            <a:ext cx="2843212" cy="2519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5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1861800" y="12598400"/>
            <a:ext cx="266700" cy="292100"/>
          </a:xfrm>
          <a:prstGeom prst="cube">
            <a:avLst/>
          </a:prstGeom>
        </p:spPr>
      </p:pic>
    </p:spTree>
  </p:cSld>
  <p:clrMapOvr>
    <a:masterClrMapping/>
  </p:clrMapOvr>
  <p:transition spd="slow">
    <p:split orient="vert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" name="文本框 43"/>
          <p:cNvSpPr txBox="1"/>
          <p:nvPr>
            <p:custDataLst>
              <p:tags r:id="rId2"/>
            </p:custDataLst>
          </p:nvPr>
        </p:nvSpPr>
        <p:spPr>
          <a:xfrm>
            <a:off x="236855" y="261620"/>
            <a:ext cx="8138795" cy="5175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000" b="1" spc="400" baseline="0" noProof="1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en-US" altLang="zh-CN" sz="2800" b="1" spc="400" baseline="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sz="3600" b="1" spc="15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宝黛爱情的</a:t>
            </a:r>
            <a:r>
              <a:rPr lang="zh-CN" sz="3600" b="1" spc="15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成熟</a:t>
            </a:r>
            <a:endParaRPr lang="zh-CN" sz="3600" b="1" spc="15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165" y="1231900"/>
            <a:ext cx="852551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150">
                <a:ln w="22225">
                  <a:solidFill>
                    <a:srgbClr val="13779D"/>
                  </a:solidFill>
                  <a:prstDash val="solid"/>
                </a:ln>
                <a:solidFill>
                  <a:srgbClr val="13779D">
                    <a:lumMod val="40000"/>
                    <a:lumOff val="6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400" spc="150">
                <a:ln w="22225">
                  <a:solidFill>
                    <a:srgbClr val="13779D"/>
                  </a:solidFill>
                  <a:prstDash val="solid"/>
                </a:ln>
                <a:solidFill>
                  <a:srgbClr val="13779D">
                    <a:lumMod val="40000"/>
                    <a:lumOff val="6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不再怀疑</a:t>
            </a:r>
            <a:r>
              <a:rPr lang="zh-CN" altLang="en-US" sz="2400" spc="150">
                <a:solidFill>
                  <a:srgbClr val="3B6AB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：第三十六回黛玉看到了宝钗给熟睡的宝玉绣制肚兜，黛玉都视而不见。黛玉只是在与宝玉的玩笑话中提起“你看着人家赶蚊子的份上，也该过去看看”。此时的黛玉已经无需再怀疑。我们已经再也看不到之前的那个“小心眼”的林黛玉了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81000" y="3458210"/>
            <a:ext cx="823849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n w="22225">
                  <a:solidFill>
                    <a:srgbClr val="13779D"/>
                  </a:solidFill>
                  <a:prstDash val="solid"/>
                </a:ln>
                <a:solidFill>
                  <a:srgbClr val="13779D">
                    <a:lumMod val="40000"/>
                    <a:lumOff val="6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享受爱情</a:t>
            </a:r>
            <a:r>
              <a:rPr lang="zh-CN" altLang="en-US" sz="2400">
                <a:solidFill>
                  <a:srgbClr val="3B6AB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林潇湘魁夺菊花诗，林黛玉跟贾宝玉的爱情步入了新的发展轨道，双方心意既明，誓言也说够了，把心也放宽了。开始真正享受美好的青春爱情生活，开始“诗情画意”起来，一起在诗社里做诗玩笑，二人很少再吵架，在很多场合，二人都有默契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7" name="文本框 3"/>
          <p:cNvSpPr txBox="1"/>
          <p:nvPr/>
        </p:nvSpPr>
        <p:spPr>
          <a:xfrm>
            <a:off x="395288" y="2465070"/>
            <a:ext cx="8502650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图说《红楼梦》系列</a:t>
            </a:r>
          </a:p>
        </p:txBody>
      </p:sp>
      <p:sp>
        <p:nvSpPr>
          <p:cNvPr id="4098" name="文本框 4"/>
          <p:cNvSpPr txBox="1"/>
          <p:nvPr/>
        </p:nvSpPr>
        <p:spPr>
          <a:xfrm>
            <a:off x="44450" y="1312863"/>
            <a:ext cx="6413500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部编版高中必读篇目</a:t>
            </a:r>
          </a:p>
        </p:txBody>
      </p:sp>
      <p:sp>
        <p:nvSpPr>
          <p:cNvPr id="4099" name="文本框 5"/>
          <p:cNvSpPr txBox="1"/>
          <p:nvPr/>
        </p:nvSpPr>
        <p:spPr>
          <a:xfrm>
            <a:off x="4919663" y="5253355"/>
            <a:ext cx="385762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爱打喷嚏的小 发布</a:t>
            </a:r>
          </a:p>
        </p:txBody>
      </p:sp>
      <p:sp>
        <p:nvSpPr>
          <p:cNvPr id="4101" name="文本框 1"/>
          <p:cNvSpPr txBox="1"/>
          <p:nvPr/>
        </p:nvSpPr>
        <p:spPr>
          <a:xfrm>
            <a:off x="1191895" y="3774440"/>
            <a:ext cx="75857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共舞的风筝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-------</a:t>
            </a:r>
          </a:p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贾宝玉与林黛玉的爱情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</a:p>
        </p:txBody>
      </p:sp>
    </p:spTree>
  </p:cSld>
  <p:clrMapOvr>
    <a:masterClrMapping/>
  </p:clrMapOvr>
  <p:transition spd="slow">
    <p:split orient="vert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5" name="矩形 2"/>
          <p:cNvSpPr>
            <a:spLocks noChangeArrowheads="1"/>
          </p:cNvSpPr>
          <p:nvPr/>
        </p:nvSpPr>
        <p:spPr bwMode="auto">
          <a:xfrm>
            <a:off x="638175" y="118428"/>
            <a:ext cx="784860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  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共舞的风筝</a:t>
            </a:r>
            <a:endParaRPr kumimoji="0" lang="en-US" altLang="zh-CN" sz="5400" b="1" i="0" u="none" strike="noStrike" kern="1200" cap="none" spc="0" normalizeH="0" baseline="0" noProof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—--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寻觅宝黛爱情意（二）</a:t>
            </a:r>
          </a:p>
        </p:txBody>
      </p:sp>
      <p:pic>
        <p:nvPicPr>
          <p:cNvPr id="717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0" y="1871663"/>
            <a:ext cx="9163050" cy="5159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Rectangle 3"/>
          <p:cNvSpPr>
            <a:spLocks noGrp="1"/>
          </p:cNvSpPr>
          <p:nvPr>
            <p:ph idx="4294967295"/>
          </p:nvPr>
        </p:nvSpPr>
        <p:spPr>
          <a:xfrm>
            <a:off x="179705" y="0"/>
            <a:ext cx="8964295" cy="6669405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buNone/>
            </a:pPr>
            <a:endParaRPr lang="en-US" altLang="zh-CN" sz="4000" b="1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宝玉的第四次誓言：愿粉身碎骨，化成一股烟，一股灰，为林妹妹九死不悔。</a:t>
            </a:r>
            <a:endParaRPr lang="en-US" altLang="zh-CN" sz="4000" b="1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  <a:p>
            <a:pPr marL="0" indent="0" eaLnBrk="1" hangingPunct="1">
              <a:buNone/>
            </a:pPr>
            <a:r>
              <a:rPr lang="en-US" altLang="zh-CN" sz="4000" b="1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                               -----57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回</a:t>
            </a:r>
          </a:p>
        </p:txBody>
      </p:sp>
      <p:pic>
        <p:nvPicPr>
          <p:cNvPr id="31747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81300"/>
            <a:ext cx="9144000" cy="4075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plit orient="vert"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723390" y="605155"/>
            <a:ext cx="8046085" cy="443230"/>
          </a:xfrm>
        </p:spPr>
        <p:txBody>
          <a:bodyPr wrap="square" lIns="101600" tIns="38100" rIns="76200" bIns="38100" rtlCol="0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normalizeH="0" baseline="0" noProof="1">
                <a:uFillTx/>
              </a:rPr>
              <a:t>  </a:t>
            </a:r>
            <a:r>
              <a:rPr sz="3600" spc="15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宝黛爱情的高潮</a:t>
            </a:r>
            <a:br>
              <a:rPr lang="zh-CN" altLang="en-US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endParaRPr kumimoji="0" lang="zh-CN" altLang="en-US" sz="2400" b="1" i="0" u="none" strike="noStrike" kern="1200" cap="none" spc="20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Arial" panose="020b0604020202020204" pitchFamily="34" charset="0"/>
              <a:ea typeface="隶书" panose="02010509060101010101" pitchFamily="49" charset="-122"/>
              <a:cs typeface="+mj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7830" y="1308100"/>
            <a:ext cx="82296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15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+mj-ea"/>
                <a:ea typeface="+mj-ea"/>
                <a:cs typeface="黑体" panose="02010609060101010101" pitchFamily="49" charset="-122"/>
                <a:sym typeface="+mn-ea"/>
              </a:rPr>
              <a:t>宝玉迷心</a:t>
            </a:r>
            <a:r>
              <a:rPr lang="zh-CN" altLang="en-US" sz="2400" spc="150">
                <a:solidFill>
                  <a:srgbClr val="1D41D5"/>
                </a:solidFill>
                <a:effectLst/>
                <a:uFillTx/>
                <a:latin typeface="+mj-ea"/>
                <a:ea typeface="+mj-ea"/>
                <a:cs typeface="黑体" panose="02010609060101010101" pitchFamily="49" charset="-122"/>
                <a:sym typeface="+mn-ea"/>
              </a:rPr>
              <a:t>：紫鹃帮黛玉试探宝玉，谎称黛玉要回苏州老家去。宝玉听了，便如头顶上响了一个焦雷一般。无奈宝玉发热事犹小可，更觉两个眼珠儿直直的起来，口角边津液流出，皆不知觉。给他枕头，他便睡下，扶他起来，他便坐着，倒了茶他便吃茶。后宝玉一把拉住紫鹃，死也不放，“要去连我也带了去"。宝玉听了一个"林"字，便满床闹起来说：了不得了，林家的人接他们来了，快打出去罢！"有时宝玉睡去，必从梦中惊醒，不是哭了说黛玉已去，便是说有人来接。</a:t>
            </a:r>
          </a:p>
        </p:txBody>
      </p:sp>
    </p:spTree>
    <p:custDataLst>
      <p:tags r:id="rId2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3" name="Rectangle 3"/>
          <p:cNvSpPr txBox="1"/>
          <p:nvPr/>
        </p:nvSpPr>
        <p:spPr>
          <a:xfrm>
            <a:off x="359728" y="629285"/>
            <a:ext cx="8424862" cy="65246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02060"/>
                </a:solidFill>
                <a:latin typeface="Arial" panose="020b0604020202020204" pitchFamily="34" charset="0"/>
                <a:ea typeface="仿宋_GB2312" pitchFamily="49" charset="-122"/>
              </a:rPr>
              <a:t>      </a:t>
            </a:r>
            <a:endParaRPr lang="en-US" altLang="zh-CN" sz="3200">
              <a:solidFill>
                <a:srgbClr val="00206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3200" b="1">
                <a:solidFill>
                  <a:srgbClr val="002060"/>
                </a:solidFill>
                <a:latin typeface="宋体" panose="02010600030101010101" pitchFamily="2" charset="-122"/>
                <a:ea typeface="仿宋_GB2312" pitchFamily="49" charset="-122"/>
              </a:rPr>
              <a:t>   </a:t>
            </a:r>
            <a:r>
              <a:rPr lang="en-US" altLang="zh-CN" sz="3200" b="1">
                <a:solidFill>
                  <a:srgbClr val="1D41D5"/>
                </a:solidFill>
                <a:latin typeface="宋体" panose="02010600030101010101" pitchFamily="2" charset="-122"/>
                <a:ea typeface="仿宋_GB2312" pitchFamily="49" charset="-122"/>
              </a:rPr>
              <a:t>黛玉痛呛</a:t>
            </a:r>
            <a:r>
              <a:rPr lang="en-US" altLang="zh-CN" sz="3200" b="1">
                <a:solidFill>
                  <a:srgbClr val="002060"/>
                </a:solidFill>
                <a:latin typeface="宋体" panose="02010600030101010101" pitchFamily="2" charset="-122"/>
                <a:ea typeface="仿宋_GB2312" pitchFamily="49" charset="-122"/>
              </a:rPr>
              <a:t>：听到宝玉出事，李嬷嬷说不中用了，可知必不中用。“哇”的一声，将腹中之药一概呛出，抖肠搜肺、炽胃扇肝的痛声大嗽了几阵，一时面红发乱。目肿筋浮。喘得抬不起头来，紫鹃忙上来捶背，</a:t>
            </a:r>
            <a:r>
              <a:rPr lang="zh-CN" altLang="en-US" sz="3200" b="1">
                <a:solidFill>
                  <a:srgbClr val="002060"/>
                </a:solidFill>
                <a:latin typeface="宋体" panose="02010600030101010101" pitchFamily="2" charset="-122"/>
                <a:ea typeface="仿宋_GB2312" pitchFamily="49" charset="-122"/>
              </a:rPr>
              <a:t>黛玉伏枕喘息了半晌，推紫鹃道：‘你不用捶！你竟拿绳子来勒死我，是正经！</a:t>
            </a:r>
            <a:r>
              <a:rPr lang="zh-CN" altLang="en-US" sz="3200">
                <a:solidFill>
                  <a:srgbClr val="002060"/>
                </a:solidFill>
                <a:latin typeface="Arial" panose="020b0604020202020204" pitchFamily="34" charset="0"/>
                <a:ea typeface="仿宋_GB2312" pitchFamily="49" charset="-122"/>
              </a:rPr>
              <a:t>”</a:t>
            </a:r>
            <a:endParaRPr lang="en-US" altLang="zh-CN" sz="3200">
              <a:solidFill>
                <a:srgbClr val="00206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3200">
                <a:solidFill>
                  <a:srgbClr val="002060"/>
                </a:solidFill>
                <a:latin typeface="Arial" panose="020b0604020202020204" pitchFamily="34" charset="0"/>
                <a:ea typeface="仿宋_GB2312" pitchFamily="49" charset="-122"/>
              </a:rPr>
              <a:t>                                                  </a:t>
            </a:r>
            <a:r>
              <a:rPr lang="en-US" altLang="zh-CN" sz="3200" b="1">
                <a:solidFill>
                  <a:srgbClr val="002060"/>
                </a:solidFill>
                <a:latin typeface="Arial" panose="020b0604020202020204" pitchFamily="34" charset="0"/>
                <a:ea typeface="仿宋_GB2312" pitchFamily="49" charset="-122"/>
              </a:rPr>
              <a:t>------ 57</a:t>
            </a:r>
            <a:r>
              <a:rPr lang="zh-CN" altLang="en-US" sz="3200" b="1">
                <a:solidFill>
                  <a:srgbClr val="002060"/>
                </a:solidFill>
                <a:latin typeface="Arial" panose="020b0604020202020204" pitchFamily="34" charset="0"/>
                <a:ea typeface="仿宋_GB2312" pitchFamily="49" charset="-122"/>
              </a:rPr>
              <a:t>回</a:t>
            </a:r>
            <a:endParaRPr lang="en-US" altLang="zh-CN" sz="3200" b="1">
              <a:solidFill>
                <a:srgbClr val="002060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23520" y="1101725"/>
            <a:ext cx="8523605" cy="3604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仿宋_GB2312" pitchFamily="49" charset="-122"/>
                <a:cs typeface="宋体" panose="02010600030101010101" pitchFamily="2" charset="-122"/>
              </a:rPr>
              <a:t>      </a:t>
            </a: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仿宋_GB2312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仿宋_GB2312" pitchFamily="49" charset="-122"/>
                <a:cs typeface="宋体" panose="02010600030101010101" pitchFamily="2" charset="-122"/>
              </a:rPr>
              <a:t>第一个要点：宝黛是真正的知音  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仿宋_GB2312" pitchFamily="49" charset="-122"/>
                <a:cs typeface="宋体" panose="02010600030101010101" pitchFamily="2" charset="-122"/>
              </a:rPr>
              <a:t>70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仿宋_GB2312" pitchFamily="49" charset="-122"/>
                <a:cs typeface="宋体" panose="02010600030101010101" pitchFamily="2" charset="-122"/>
              </a:rPr>
              <a:t>回、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仿宋_GB2312" pitchFamily="49" charset="-122"/>
                <a:cs typeface="宋体" panose="02010600030101010101" pitchFamily="2" charset="-122"/>
              </a:rPr>
              <a:t>82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仿宋_GB2312" pitchFamily="49" charset="-122"/>
                <a:cs typeface="宋体" panose="02010600030101010101" pitchFamily="2" charset="-122"/>
              </a:rPr>
              <a:t>回、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仿宋_GB2312" pitchFamily="49" charset="-122"/>
                <a:cs typeface="宋体" panose="02010600030101010101" pitchFamily="2" charset="-122"/>
              </a:rPr>
              <a:t>83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仿宋_GB2312" pitchFamily="49" charset="-122"/>
                <a:cs typeface="宋体" panose="02010600030101010101" pitchFamily="2" charset="-122"/>
              </a:rPr>
              <a:t>回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仿宋_GB2312" pitchFamily="49" charset="-122"/>
                <a:cs typeface="宋体" panose="02010600030101010101" pitchFamily="2" charset="-122"/>
              </a:rPr>
              <a:t>第二个要点：黛玉孤独的处境和孤寂的心境 有：83回、85回、86回、87回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仿宋_GB2312" pitchFamily="49" charset="-122"/>
                <a:cs typeface="宋体" panose="02010600030101010101" pitchFamily="2" charset="-122"/>
              </a:rPr>
              <a:t>第三个要点：宝黛谈论《芙蓉女儿诔》有：79回</a:t>
            </a:r>
          </a:p>
        </p:txBody>
      </p:sp>
    </p:spTree>
  </p:cSld>
  <p:clrMapOvr>
    <a:masterClrMapping/>
  </p:clrMapOvr>
  <p:transition spd="slow">
    <p:split orient="vert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文本框 44"/>
          <p:cNvSpPr txBox="1"/>
          <p:nvPr>
            <p:custDataLst>
              <p:tags r:id="rId2"/>
            </p:custDataLst>
          </p:nvPr>
        </p:nvSpPr>
        <p:spPr>
          <a:xfrm>
            <a:off x="868680" y="1046480"/>
            <a:ext cx="7406005" cy="1558925"/>
          </a:xfrm>
          <a:prstGeom prst="rect">
            <a:avLst/>
          </a:prstGeom>
          <a:noFill/>
        </p:spPr>
        <p:txBody>
          <a:bodyPr wrap="square" rtlCol="0" anchor="t">
            <a:normAutofit fontScale="25000"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1500" spc="150" baseline="0" noProof="1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en-US" altLang="zh-CN" sz="1500" b="1" spc="150" baseline="0" noProof="1">
              <a:solidFill>
                <a:srgbClr val="40404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en-US" altLang="zh-CN" sz="1500" b="1" spc="150" baseline="0" noProof="1">
              <a:solidFill>
                <a:srgbClr val="40404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en-US" altLang="zh-CN" sz="1500" b="1" spc="150" baseline="0" noProof="1">
              <a:solidFill>
                <a:srgbClr val="40404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16000" b="1" spc="15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 </a:t>
            </a:r>
            <a:r>
              <a:rPr lang="zh-CN" altLang="en-US" sz="16000" b="1" spc="150" baseline="0" noProof="1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试问红楼</a:t>
            </a:r>
            <a:r>
              <a:rPr lang="en-US" altLang="zh-CN" sz="16000" b="1" spc="150" baseline="0" noProof="1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“</a:t>
            </a:r>
            <a:r>
              <a:rPr lang="zh-CN" altLang="en-US" sz="16000" b="1" spc="150" baseline="0" noProof="1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宝黛</a:t>
            </a:r>
            <a:r>
              <a:rPr lang="en-US" altLang="zh-CN" sz="16000" b="1" spc="150" baseline="0" noProof="1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”</a:t>
            </a:r>
            <a:r>
              <a:rPr lang="zh-CN" altLang="en-US" sz="16000" b="1" spc="150" baseline="0" noProof="1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情</a:t>
            </a:r>
            <a:endParaRPr lang="en-US" altLang="zh-CN" sz="16000" b="1" spc="150" baseline="0" noProof="1"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en-US" altLang="zh-CN" sz="1500" b="1" spc="150" baseline="0" noProof="1">
              <a:solidFill>
                <a:srgbClr val="40404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en-US" altLang="zh-CN" sz="1500" b="1" spc="150" baseline="0" noProof="1">
              <a:solidFill>
                <a:srgbClr val="40404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en-US" altLang="zh-CN" sz="1500" b="1" spc="150" baseline="0" noProof="1">
              <a:solidFill>
                <a:srgbClr val="40404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en-US" altLang="zh-CN" sz="1500" b="1" spc="150" baseline="0" noProof="1">
              <a:solidFill>
                <a:srgbClr val="40404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en-US" altLang="zh-CN" sz="1500" b="1" spc="150" baseline="0" noProof="1">
              <a:solidFill>
                <a:srgbClr val="40404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14400" b="1" spc="15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华文中宋" panose="02010600040101010101" charset="-122"/>
                <a:ea typeface="华文中宋" panose="02010600040101010101" charset="-122"/>
                <a:cs typeface="黑体" panose="02010609060101010101" pitchFamily="49" charset="-122"/>
                <a:sym typeface="+mn-ea"/>
              </a:rPr>
              <a:t>一见倾心、互通心灵的爱情故事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14400" b="1" spc="15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华文中宋" panose="02010600040101010101" charset="-122"/>
                <a:ea typeface="华文中宋" panose="02010600040101010101" charset="-122"/>
                <a:cs typeface="黑体" panose="02010609060101010101" pitchFamily="49" charset="-122"/>
                <a:sym typeface="+mn-ea"/>
              </a:rPr>
              <a:t> 相知相爱</a:t>
            </a:r>
            <a:r>
              <a:rPr lang="zh-CN" altLang="en-US" sz="14400" spc="150" baseline="0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、</a:t>
            </a:r>
            <a:r>
              <a:rPr lang="zh-CN" altLang="en-US" sz="14400" b="1" spc="15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华文中宋" panose="02010600040101010101" charset="-122"/>
                <a:ea typeface="华文中宋" panose="02010600040101010101" charset="-122"/>
                <a:cs typeface="黑体" panose="02010609060101010101" pitchFamily="49" charset="-122"/>
                <a:sym typeface="+mn-ea"/>
              </a:rPr>
              <a:t>真挚纯洁的爱情理想</a:t>
            </a:r>
            <a:endParaRPr lang="en-US" altLang="zh-CN" sz="14400" spc="150" baseline="0" noProof="1">
              <a:solidFill>
                <a:srgbClr val="404040"/>
              </a:solidFill>
              <a:latin typeface="华文中宋" panose="02010600040101010101" charset="-122"/>
              <a:ea typeface="华文中宋" panose="02010600040101010101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14400" b="1" spc="15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14400" b="1" spc="15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催人泪下、感人肺腑的爱情悲剧</a:t>
            </a:r>
            <a:r>
              <a:rPr lang="zh-CN" altLang="en-US" sz="14400" spc="150" baseline="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14400" spc="150" baseline="0" noProof="1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7200" spc="150" baseline="0" noProof="1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05740" y="322580"/>
            <a:ext cx="7848600" cy="154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仿宋_GB2312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81940" y="1866900"/>
            <a:ext cx="8308975" cy="380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四、宝黛爱情的毁灭，走向悲剧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涉及：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89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回下半回、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90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回、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91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回、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94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回、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95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回、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96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回、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97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回、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98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回、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104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回、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108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回、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120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</a:rPr>
              <a:t>回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000" b="1" i="0" u="none" strike="noStrike" kern="120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仿宋_GB2312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709930" y="1487170"/>
            <a:ext cx="800227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spc="150">
                <a:ln w="22225">
                  <a:solidFill>
                    <a:srgbClr val="13779D"/>
                  </a:solidFill>
                  <a:prstDash val="solid"/>
                </a:ln>
                <a:solidFill>
                  <a:srgbClr val="13779D">
                    <a:lumMod val="40000"/>
                    <a:lumOff val="6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宝黛</a:t>
            </a:r>
            <a:r>
              <a:rPr lang="zh-CN" sz="2400" spc="150">
                <a:ln w="22225">
                  <a:solidFill>
                    <a:srgbClr val="13779D"/>
                  </a:solidFill>
                  <a:prstDash val="solid"/>
                </a:ln>
                <a:solidFill>
                  <a:srgbClr val="13779D">
                    <a:lumMod val="40000"/>
                    <a:lumOff val="6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消瘦</a:t>
            </a:r>
            <a:r>
              <a:rPr lang="zh-CN" sz="2400" spc="15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：宝黛</a:t>
            </a:r>
            <a:r>
              <a:rPr sz="2400" spc="15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恋情本已</a:t>
            </a:r>
            <a:r>
              <a:rPr lang="zh-CN" sz="2400" spc="15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明朗</a:t>
            </a:r>
            <a:r>
              <a:rPr sz="2400" spc="15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许久，但是家长们都无意愿为其做主</a:t>
            </a:r>
            <a:r>
              <a:rPr lang="zh-CN" sz="2400" spc="15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。</a:t>
            </a:r>
            <a:r>
              <a:rPr sz="2400" spc="15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宝玉来看黛玉，发觉黛玉日渐消瘦，黛玉见宝玉也比往日大瘦了</a:t>
            </a:r>
            <a:r>
              <a:rPr lang="zh-CN" sz="2400" spc="15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许多</a:t>
            </a:r>
            <a:r>
              <a:rPr sz="2400" spc="15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。第五十八回“幽淑女悲题五女吟”</a:t>
            </a:r>
            <a:r>
              <a:rPr lang="zh-CN" sz="2400" spc="15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</a:t>
            </a:r>
            <a:r>
              <a:rPr sz="2400" spc="15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突出了黛玉心中的“悲”，但</a:t>
            </a:r>
            <a:r>
              <a:rPr lang="zh-CN" sz="2400" spc="15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她</a:t>
            </a:r>
            <a:r>
              <a:rPr sz="2400" spc="15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援引古代五位至情至性的女子为爱勇于牺牲来自勉（第六十四回）。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09295" y="3546475"/>
            <a:ext cx="793051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>
                <a:ln w="22225">
                  <a:solidFill>
                    <a:srgbClr val="13779D"/>
                  </a:solidFill>
                  <a:prstDash val="solid"/>
                </a:ln>
                <a:solidFill>
                  <a:srgbClr val="13779D">
                    <a:lumMod val="40000"/>
                    <a:lumOff val="6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恋</a:t>
            </a:r>
            <a:r>
              <a:rPr lang="zh-CN" sz="2400">
                <a:ln w="22225">
                  <a:solidFill>
                    <a:srgbClr val="13779D"/>
                  </a:solidFill>
                  <a:prstDash val="solid"/>
                </a:ln>
                <a:solidFill>
                  <a:srgbClr val="13779D">
                    <a:lumMod val="40000"/>
                    <a:lumOff val="6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爱</a:t>
            </a:r>
            <a:r>
              <a:rPr sz="2400">
                <a:ln w="22225">
                  <a:solidFill>
                    <a:srgbClr val="13779D"/>
                  </a:solidFill>
                  <a:prstDash val="solid"/>
                </a:ln>
                <a:solidFill>
                  <a:srgbClr val="13779D">
                    <a:lumMod val="40000"/>
                    <a:lumOff val="6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危情</a:t>
            </a:r>
            <a:r>
              <a:rPr lang="zh-CN" sz="240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sz="240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抄检大观园，宝黛恋情陷入危险境地（第七十四回）。“病潇湘痴魂惊恶梦”里已经有很浓重的悲剧意味了，黛玉梦见自己无依无靠，宝玉也不中用，正是她在现实中的生存状况恶劣的写照（第八十二回）。“感秋深抚琴悲往事”里黛玉看着宝玉的旧手帕流泪，夜间抚琴被妙玉听出夭亡之音（第八十七回）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5915" y="419735"/>
            <a:ext cx="733044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spcBef>
                <a:spcPct val="20000"/>
              </a:spcBef>
              <a:buClrTx/>
              <a:buSzTx/>
              <a:buFontTx/>
              <a:defRPr/>
            </a:pPr>
            <a:r>
              <a:rPr lang="zh-CN" altLang="en-US" sz="4000" b="1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  <a:sym typeface="+mn-ea"/>
              </a:rPr>
              <a:t>四、宝黛爱情的毁灭，走向悲剧</a:t>
            </a:r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35915" y="419735"/>
            <a:ext cx="733044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spcBef>
                <a:spcPct val="20000"/>
              </a:spcBef>
              <a:buClrTx/>
              <a:buSzTx/>
              <a:buFontTx/>
              <a:defRPr/>
            </a:pPr>
            <a:r>
              <a:rPr lang="zh-CN" altLang="en-US" sz="4000" b="1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  <a:sym typeface="+mn-ea"/>
              </a:rPr>
              <a:t>四、宝黛爱情的毁灭，走向悲剧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03225" y="1339215"/>
            <a:ext cx="80022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spc="150">
                <a:ln w="22225">
                  <a:solidFill>
                    <a:srgbClr val="13779D"/>
                  </a:solidFill>
                  <a:prstDash val="solid"/>
                </a:ln>
                <a:solidFill>
                  <a:srgbClr val="13779D">
                    <a:lumMod val="40000"/>
                    <a:lumOff val="6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宝玉疯癫</a:t>
            </a:r>
            <a:r>
              <a:rPr lang="zh-CN" sz="2400" spc="15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：贾府定下舍黛玉娶宝钗，宝玉整个人都不好了，丢了通灵宝玉，失魂落魄，痴痴傻傻，疯疯癫癫。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4980" y="2503805"/>
            <a:ext cx="78581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>
                <a:ln w="22225">
                  <a:solidFill>
                    <a:srgbClr val="13779D"/>
                  </a:solidFill>
                  <a:prstDash val="solid"/>
                </a:ln>
                <a:solidFill>
                  <a:srgbClr val="13779D">
                    <a:lumMod val="40000"/>
                    <a:lumOff val="6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黛玉</a:t>
            </a:r>
            <a:r>
              <a:rPr lang="zh-CN" sz="2400">
                <a:ln w="22225">
                  <a:solidFill>
                    <a:srgbClr val="13779D"/>
                  </a:solidFill>
                  <a:prstDash val="solid"/>
                </a:ln>
                <a:solidFill>
                  <a:srgbClr val="13779D">
                    <a:lumMod val="40000"/>
                    <a:lumOff val="6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绝望</a:t>
            </a:r>
            <a:r>
              <a:rPr lang="zh-CN" sz="240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sz="240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恰好黛玉出来散散心，闻到傻丫头的哭声，黛玉问她为什么哭，那傻大姐就把“宝玉要娶宝姑娘、还要瞒着林姑娘”的事和盘托出。黛玉听了这话如同一个闷雷，差点被击倒。她心头乱跳，略定了定神，方才站稳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03225" y="4253230"/>
            <a:ext cx="788797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n w="22225">
                  <a:solidFill>
                    <a:srgbClr val="13779D"/>
                  </a:solidFill>
                  <a:prstDash val="solid"/>
                </a:ln>
                <a:solidFill>
                  <a:srgbClr val="13779D">
                    <a:lumMod val="40000"/>
                    <a:lumOff val="6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宝黛傻笑</a:t>
            </a:r>
            <a:r>
              <a:rPr lang="zh-CN" altLang="en-US" sz="240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</a:rPr>
              <a:t>：黛玉不似从前那般软了，自己掀帘子进来了。袭人见是黛玉忙起身迎接。黛玉却不理会，自己走进来，看见宝玉在那里坐着，也不起来让座，只瞅着她嘻嘻地傻笑。黛玉坐下了，也瞅着宝玉笑。两人既不说话，也不问好，也无推让，只管对着脸傻笑起来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46710" y="68580"/>
            <a:ext cx="733044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spcBef>
                <a:spcPct val="20000"/>
              </a:spcBef>
              <a:buClrTx/>
              <a:buSzTx/>
              <a:buFontTx/>
              <a:defRPr/>
            </a:pPr>
            <a:r>
              <a:rPr lang="zh-CN" altLang="en-US" sz="4000" b="1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仿宋_GB2312" pitchFamily="49" charset="-122"/>
                <a:cs typeface="宋体" panose="02010600030101010101" pitchFamily="2" charset="-122"/>
                <a:sym typeface="+mn-ea"/>
              </a:rPr>
              <a:t>四、宝黛爱情的毁灭，走向悲剧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46710" y="845820"/>
            <a:ext cx="83019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>
                <a:ln w="22225">
                  <a:solidFill>
                    <a:srgbClr val="13779D"/>
                  </a:solidFill>
                  <a:prstDash val="solid"/>
                </a:ln>
                <a:solidFill>
                  <a:srgbClr val="13779D">
                    <a:lumMod val="40000"/>
                    <a:lumOff val="60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黛玉焚稿</a:t>
            </a:r>
            <a:r>
              <a:rPr lang="zh-CN" sz="2400">
                <a:solidFill>
                  <a:srgbClr val="1D7A5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：</a:t>
            </a:r>
            <a:r>
              <a:rPr lang="zh-CN" sz="2400">
                <a:solidFill>
                  <a:srgbClr val="1D41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黛玉在无意中得知了宝玉要娶宝钗，心中又急又气，竟一口血吐在地上，从此一病不起。 这天，她挣扎起身，把手绢扔在火盆里，又拿出自己平时的诗稿，也扔进火盆。</a:t>
            </a:r>
            <a:endParaRPr lang="zh-CN" altLang="en-US" sz="2400">
              <a:solidFill>
                <a:srgbClr val="1D41D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6710" y="2205990"/>
            <a:ext cx="80505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150">
                <a:ln w="22225">
                  <a:solidFill>
                    <a:srgbClr val="13779D"/>
                  </a:solidFill>
                  <a:prstDash val="solid"/>
                </a:ln>
                <a:solidFill>
                  <a:srgbClr val="13779D">
                    <a:lumMod val="40000"/>
                    <a:lumOff val="60000"/>
                  </a:srgb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  <a:sym typeface="微软雅黑" panose="020b0503020204020204" charset="-122"/>
              </a:rPr>
              <a:t>了断痴情</a:t>
            </a:r>
            <a:r>
              <a:rPr lang="zh-CN" altLang="en-US" sz="2400" spc="150">
                <a:solidFill>
                  <a:srgbClr val="1D7A5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  <a:sym typeface="微软雅黑" panose="020b0503020204020204" charset="-122"/>
              </a:rPr>
              <a:t>：</a:t>
            </a:r>
            <a:r>
              <a:rPr lang="zh-CN" altLang="en-US" sz="2400" spc="150">
                <a:solidFill>
                  <a:srgbClr val="1D41D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  <a:sym typeface="微软雅黑" panose="020b0503020204020204" charset="-122"/>
              </a:rPr>
              <a:t>宝钗出闺，此时的黛玉已经不再伤心，只希望快快死去，以了结这段痴情。她的病一天重似一天。</a:t>
            </a: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472440" y="3154680"/>
            <a:ext cx="8050530" cy="144970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01600" tIns="0" rIns="82550" bIns="0" rtlCol="0" anchor="t">
            <a:noAutofit/>
          </a:bodyPr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207135"/>
              </a:tabLst>
              <a:defRPr sz="12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>
                <a:ln w="22225">
                  <a:solidFill>
                    <a:srgbClr val="13779D"/>
                  </a:solidFill>
                  <a:prstDash val="solid"/>
                </a:ln>
                <a:solidFill>
                  <a:srgbClr val="13779D">
                    <a:lumMod val="40000"/>
                    <a:lumOff val="60000"/>
                  </a:srgbClr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黑体" panose="02010609060101010101" pitchFamily="49" charset="-122"/>
                <a:sym typeface="微软雅黑" panose="020b0503020204020204" charset="-122"/>
              </a:rPr>
              <a:t>宝玉屈服</a:t>
            </a:r>
            <a:r>
              <a:rPr lang="zh-CN" altLang="en-US" sz="2400">
                <a:solidFill>
                  <a:srgbClr val="1D7A5E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黑体" panose="02010609060101010101" pitchFamily="49" charset="-122"/>
                <a:sym typeface="微软雅黑" panose="020b0503020204020204" charset="-122"/>
              </a:rPr>
              <a:t>：</a:t>
            </a:r>
            <a:r>
              <a:rPr lang="zh-CN" altLang="en-US" sz="2400" b="1">
                <a:solidFill>
                  <a:srgbClr val="1D41D5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黑体" panose="02010609060101010101" pitchFamily="49" charset="-122"/>
                <a:sym typeface="微软雅黑" panose="020b0503020204020204" charset="-122"/>
              </a:rPr>
              <a:t>宝玉昏死，醒来知道了他被全家人蒙蔽之后，觉得金石姻缘已定，自己反倒心宽了好些。宝玉渐将爱黛玉之心移至宝钗身上。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6710" y="4695825"/>
            <a:ext cx="80505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>
                <a:ln w="22225">
                  <a:solidFill>
                    <a:srgbClr val="13779D"/>
                  </a:solidFill>
                  <a:prstDash val="solid"/>
                </a:ln>
                <a:solidFill>
                  <a:srgbClr val="13779D">
                    <a:lumMod val="40000"/>
                    <a:lumOff val="60000"/>
                  </a:srgbClr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爱情毁灭</a:t>
            </a:r>
            <a:r>
              <a:rPr lang="zh-CN" sz="2400">
                <a:solidFill>
                  <a:srgbClr val="1D7A5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：</a:t>
            </a:r>
            <a:r>
              <a:rPr lang="zh-CN" sz="2400" b="1">
                <a:solidFill>
                  <a:srgbClr val="1D41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九十八回，林黛玉回光返照最后喊出一句“宝玉，宝玉，你好…”连续两声宝玉的呼唤，是林黛玉心中对贾宝玉所有的感情，也是最为复杂的情感。林黛玉含恨魂归，宝黛爱情毁灭。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" grpId="0" build="p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内容占位符 1"/>
          <p:cNvSpPr txBox="1"/>
          <p:nvPr/>
        </p:nvSpPr>
        <p:spPr>
          <a:xfrm>
            <a:off x="673100" y="588963"/>
            <a:ext cx="8435975" cy="579278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宝玉说：弱水三千，我只取一瓢饮。 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译：这么多美女，我只对你唯一。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黛玉言：瓢之漂水，奈何？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译：瓢顺水漂走了怎么办？你被别人扰乱的变心了，怎么办？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宝玉说：非瓢漂水，水自流，瓢自漂尔   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译：瓢和水没有关系，我和别人也没关系。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黛玉言：水止珠沉，奈何？   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译：我死了呢？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宝玉答：禅心已做沾泥絮，莫向东风舞鹧鸪。  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译：你若死了，我心也像沾了泥的柳絮飞不起来了，谁再招惹也没有用。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plit orient="vert"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0962" name="Group 2"/>
          <p:cNvGrpSpPr/>
          <p:nvPr/>
        </p:nvGrpSpPr>
        <p:grpSpPr>
          <a:xfrm>
            <a:off x="0" y="0"/>
            <a:ext cx="9144000" cy="1404938"/>
            <a:chExt cx="5760" cy="714"/>
          </a:xfrm>
        </p:grpSpPr>
        <p:grpSp>
          <p:nvGrpSpPr>
            <p:cNvPr id="40964" name="Group 3"/>
            <p:cNvGrpSpPr/>
            <p:nvPr/>
          </p:nvGrpSpPr>
          <p:grpSpPr>
            <a:xfrm>
              <a:off x="0" y="0"/>
              <a:ext cx="5760" cy="572"/>
              <a:chExt cx="5760" cy="572"/>
            </a:xfrm>
          </p:grpSpPr>
          <p:sp>
            <p:nvSpPr>
              <p:cNvPr id="40966" name="Text Box 4"/>
              <p:cNvSpPr txBox="1"/>
              <p:nvPr/>
            </p:nvSpPr>
            <p:spPr>
              <a:xfrm>
                <a:off x="0" y="0"/>
                <a:ext cx="5760" cy="357"/>
              </a:xfrm>
              <a:prstGeom prst="rect">
                <a:avLst/>
              </a:prstGeom>
              <a:gradFill rotWithShape="1">
                <a:gsLst>
                  <a:gs pos="0">
                    <a:srgbClr val="62EDF4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zh-CN" altLang="en-US" sz="4000" b="1">
                  <a:solidFill>
                    <a:srgbClr val="FF3399"/>
                  </a:solidFill>
                  <a:latin typeface="Arial" panose="020b0604020202020204" pitchFamily="34" charset="0"/>
                </a:endParaRPr>
              </a:p>
            </p:txBody>
          </p:sp>
          <p:pic>
            <p:nvPicPr>
              <p:cNvPr id="40967" name="Picture 5" descr="FRAM00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590" cy="5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0968" name="Picture 6" descr="FRAM00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70" y="0"/>
                <a:ext cx="590" cy="56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62471" name="Text Box 7"/>
            <p:cNvSpPr txBox="1">
              <a:spLocks noChangeArrowheads="1"/>
            </p:cNvSpPr>
            <p:nvPr/>
          </p:nvSpPr>
          <p:spPr bwMode="auto">
            <a:xfrm>
              <a:off x="340" y="357"/>
              <a:ext cx="4992" cy="3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defRPr/>
              </a:pPr>
              <a:endParaRPr kumimoji="1" lang="zh-CN" altLang="en-US" sz="4000" b="1" kern="1200" cap="none" spc="0" normalizeH="0" baseline="0" noProof="0">
                <a:solidFill>
                  <a:srgbClr val="00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行楷" panose="02010800040101010101" pitchFamily="2" charset="-122"/>
                <a:cs typeface="+mn-cs"/>
              </a:endParaRPr>
            </a:p>
          </p:txBody>
        </p:sp>
      </p:grpSp>
      <p:sp>
        <p:nvSpPr>
          <p:cNvPr id="10" name="内容占位符 1"/>
          <p:cNvSpPr txBox="1"/>
          <p:nvPr/>
        </p:nvSpPr>
        <p:spPr bwMode="auto">
          <a:xfrm>
            <a:off x="539750" y="876300"/>
            <a:ext cx="8435975" cy="579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97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回、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98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回：</a:t>
            </a: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回目名是：</a:t>
            </a: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林黛玉焚稿断痴情   薛宝钗出闺成大礼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苦绛珠魂归离恨天   病神瑛泪洒相思地 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plit orient="vert"/>
  </p:transition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1"/>
          <p:cNvSpPr txBox="1"/>
          <p:nvPr/>
        </p:nvSpPr>
        <p:spPr bwMode="auto">
          <a:xfrm>
            <a:off x="354330" y="1809115"/>
            <a:ext cx="8435975" cy="3686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第一个半句：“我这里并没亲人”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第二个半句：“我的身子是干净的，你好歹叫他们送我回去。”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第二句：“宝玉，宝玉，你好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----”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4330" y="835025"/>
            <a:ext cx="293751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noProof="0" smtClean="0">
                <a:ln>
                  <a:noFill/>
                </a:ln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林黛玉的半句</a:t>
            </a:r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1"/>
          <p:cNvSpPr txBox="1"/>
          <p:nvPr/>
        </p:nvSpPr>
        <p:spPr bwMode="auto">
          <a:xfrm>
            <a:off x="250825" y="44450"/>
            <a:ext cx="8435975" cy="579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想这诗帕，曾为我揩过多少泪痕，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念这诗稿，传递我们多少情谊，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到头来，是物在情灭，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可恨啊，往日我一副衷肠，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如今：他那边是，红烛高照相对笑，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     我这里是孤馆长眠谁来吊。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可叹我真心人换得个假心人！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万断恩情从此绝，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只落得一弯冷月照诗魂。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plit orient="vert"/>
  </p:transition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1"/>
          <p:cNvSpPr txBox="1"/>
          <p:nvPr/>
        </p:nvSpPr>
        <p:spPr bwMode="auto">
          <a:xfrm>
            <a:off x="684213" y="115888"/>
            <a:ext cx="8435975" cy="579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000" b="1" i="0" u="none" strike="noStrike" kern="120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贾母：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支持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宝黛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爱情 </a:t>
            </a:r>
            <a:endParaRPr kumimoji="0" lang="en-US" altLang="zh-CN" sz="4000" b="1" i="0" u="none" strike="noStrike" kern="120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000" b="1" i="0" u="none" strike="noStrike" kern="120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王夫人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，薛姨妈：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支持金玉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良缘</a:t>
            </a:r>
            <a:endParaRPr kumimoji="0" lang="en-US" altLang="zh-CN" sz="4000" b="1" i="0" u="none" strike="noStrike" kern="1200" cap="none" spc="0" normalizeH="0" baseline="0" noProof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贾元春：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试探，待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定</a:t>
            </a:r>
          </a:p>
        </p:txBody>
      </p:sp>
    </p:spTree>
  </p:cSld>
  <p:clrMapOvr>
    <a:masterClrMapping/>
  </p:clrMapOvr>
  <p:transition spd="slow">
    <p:split orient="vert"/>
  </p:transition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61" name="Rectangle 3"/>
          <p:cNvSpPr txBox="1"/>
          <p:nvPr/>
        </p:nvSpPr>
        <p:spPr>
          <a:xfrm>
            <a:off x="611188" y="1339850"/>
            <a:ext cx="7921625" cy="41767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　　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仿宋_GB2312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        “冤家”一词最早出自唐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朝野佥载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，其最初含义是指仇人。但在唐诗词、曲赋、戏曲、明清小说中“冤家”逐步演变成了对情人的称呼，用来称“似恨而实爱，给自己带来苦恼而又舍不得的人”。所谓“不是冤家不聚头，冤家聚头几时休”，即指有爱慕恋情的男女。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ea typeface="仿宋_GB2312" pitchFamily="49" charset="-122"/>
            </a:endParaRPr>
          </a:p>
          <a:p>
            <a:pPr algn="just">
              <a:spcBef>
                <a:spcPct val="20000"/>
              </a:spcBef>
            </a:pP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ea typeface="仿宋_GB2312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                                                   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-----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百度百科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85420" y="101600"/>
            <a:ext cx="8289925" cy="2331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一、宝黛爱情的萌芽阶段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宝黛爱情的萌芽，起始是小儿女之态。</a:t>
            </a: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特质：赤子之心</a:t>
            </a: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</a:t>
            </a: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185420" y="1981835"/>
            <a:ext cx="8777605" cy="4469130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 rtlCol="0" anchor="t">
            <a:normAutofit fontScale="25000"/>
          </a:bodyPr>
          <a:lstStyle>
            <a:lvl1pPr marL="257175" indent="-257175" algn="l" rtl="0" fontAlgn="base">
              <a:spcBef>
                <a:spcPct val="15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rtl="0" fontAlgn="base">
              <a:spcBef>
                <a:spcPct val="15000"/>
              </a:spcBef>
              <a:spcAft>
                <a:spcPct val="0"/>
              </a:spcAft>
              <a:buChar char="–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fontAlgn="base">
              <a:spcBef>
                <a:spcPct val="15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fontAlgn="base">
              <a:spcBef>
                <a:spcPct val="15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65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94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23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52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11200" b="1" i="0" u="none" strike="noStrike" kern="1200" cap="none" spc="15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中宋" panose="02010600040101010101" charset="-122"/>
                <a:ea typeface="华文中宋" panose="02010600040101010101" charset="-122"/>
                <a:cs typeface="黑体" panose="02010609060101010101" pitchFamily="49" charset="-122"/>
                <a:sym typeface="+mn-ea"/>
              </a:rPr>
              <a:t>宝黛初会</a:t>
            </a:r>
            <a:r>
              <a:rPr kumimoji="0" lang="zh-CN" altLang="en-US" sz="11200" b="1" i="0" u="none" strike="noStrike" kern="1200" cap="none" spc="15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华文中宋" panose="02010600040101010101" charset="-122"/>
                <a:ea typeface="华文中宋" panose="02010600040101010101" charset="-122"/>
                <a:cs typeface="黑体" panose="02010609060101010101" pitchFamily="49" charset="-122"/>
                <a:sym typeface="+mn-ea"/>
              </a:rPr>
              <a:t>：</a:t>
            </a:r>
            <a:r>
              <a:rPr kumimoji="0" lang="zh-CN" altLang="en-US" sz="11200" b="1" i="0" u="none" strike="noStrike" kern="1200" cap="none" spc="150" normalizeH="0" baseline="0" noProof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华文中宋" panose="02010600040101010101" charset="-122"/>
                <a:ea typeface="华文中宋" panose="02010600040101010101" charset="-122"/>
                <a:cs typeface="黑体" panose="02010609060101010101" pitchFamily="49" charset="-122"/>
                <a:sym typeface="+mn-ea"/>
              </a:rPr>
              <a:t>生命中最美的时刻。黛玉母亲因病去世，外祖母念及黛玉年幼无人照顾便派人把黛玉接进贾府，宝黛初见，便都有似曾相识的心灵感应，两人一见如故，心灵相通。黛玉第一眼看到宝玉时，便大吃一惊，她的心里是这样想的：“好生奇怪，倒像在那里见过的一般，何等眼熟到如此！”而宝玉第一眼看到黛玉时，则是笑着说：“这个妺妺我曾见过的。”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5" name="Rectangle 3"/>
          <p:cNvSpPr txBox="1"/>
          <p:nvPr/>
        </p:nvSpPr>
        <p:spPr>
          <a:xfrm>
            <a:off x="611188" y="2058988"/>
            <a:ext cx="7921625" cy="32416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>
              <a:spcBef>
                <a:spcPct val="2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     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“二玉心事此回大书，是难了割。却用太君一言以定，是道悉通部书之大旨。”</a:t>
            </a:r>
            <a:endParaRPr lang="en-US" altLang="zh-CN" sz="4000" b="1">
              <a:solidFill>
                <a:srgbClr val="0000FF"/>
              </a:solidFill>
              <a:latin typeface="Times New Roman" panose="02020603050405020304" pitchFamily="18" charset="0"/>
              <a:ea typeface="仿宋_GB2312" pitchFamily="49" charset="-122"/>
            </a:endParaRPr>
          </a:p>
          <a:p>
            <a:pPr algn="just">
              <a:spcBef>
                <a:spcPct val="20000"/>
              </a:spcBef>
            </a:pP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仿宋_GB2312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600" b="1">
                <a:latin typeface="Arial" panose="020b0604020202020204" pitchFamily="34" charset="0"/>
                <a:ea typeface="仿宋_GB2312" pitchFamily="49" charset="-122"/>
              </a:rPr>
              <a:t>                                 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-----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 脂砚斋评语</a:t>
            </a:r>
          </a:p>
        </p:txBody>
      </p:sp>
    </p:spTree>
  </p:cSld>
  <p:clrMapOvr>
    <a:masterClrMapping/>
  </p:clrMapOvr>
  <p:transition spd="slow">
    <p:split orient="vert"/>
  </p:transition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文本框 44"/>
          <p:cNvSpPr txBox="1"/>
          <p:nvPr>
            <p:custDataLst>
              <p:tags r:id="rId2"/>
            </p:custDataLst>
          </p:nvPr>
        </p:nvSpPr>
        <p:spPr>
          <a:xfrm>
            <a:off x="247650" y="160020"/>
            <a:ext cx="7439025" cy="704215"/>
          </a:xfrm>
          <a:prstGeom prst="rect">
            <a:avLst/>
          </a:prstGeom>
          <a:noFill/>
        </p:spPr>
        <p:txBody>
          <a:bodyPr wrap="square" rtlCol="0" anchor="t">
            <a:normAutofit lnSpcReduction="20000"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600" b="1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宝黛爱情是美的悲剧</a:t>
            </a:r>
            <a:r>
              <a:rPr lang="en-US" altLang="zh-CN" sz="2900" baseline="0" noProof="1">
                <a:solidFill>
                  <a:srgbClr val="40404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</a:t>
            </a:r>
            <a:r>
              <a:rPr lang="en-US" altLang="zh-CN" sz="1500" spc="150" baseline="0" noProof="1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sz="2400" spc="150" baseline="0" noProof="1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8770" y="864235"/>
            <a:ext cx="835342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15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  </a:t>
            </a:r>
            <a:r>
              <a:rPr lang="zh-CN" sz="3200" b="1" spc="150">
                <a:solidFill>
                  <a:srgbClr val="1D7A5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宝黛的爱情建立在他们皆蔑视功名富贵，不谈“仕途经济”一类的混帐话这样的思想基础上，他们有着</a:t>
            </a:r>
            <a:r>
              <a:rPr sz="3200" b="1" spc="150">
                <a:solidFill>
                  <a:srgbClr val="1D7A5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共同的人生</a:t>
            </a:r>
            <a:r>
              <a:rPr lang="zh-CN" sz="3200" b="1" spc="150">
                <a:solidFill>
                  <a:srgbClr val="1D7A5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理想与</a:t>
            </a:r>
            <a:r>
              <a:rPr sz="3200" b="1" spc="150">
                <a:solidFill>
                  <a:srgbClr val="1D7A5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价值</a:t>
            </a:r>
            <a:r>
              <a:rPr lang="zh-CN" sz="3200" b="1" spc="150">
                <a:solidFill>
                  <a:srgbClr val="1D7A5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追求。宝黛都是封建社会的叛逆。这对封建社会来说是大逆不道的。这就注定了宝黛的爱情是悲剧。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文本框 44"/>
          <p:cNvSpPr txBox="1"/>
          <p:nvPr>
            <p:custDataLst>
              <p:tags r:id="rId2"/>
            </p:custDataLst>
          </p:nvPr>
        </p:nvSpPr>
        <p:spPr>
          <a:xfrm>
            <a:off x="230505" y="545465"/>
            <a:ext cx="7439025" cy="704215"/>
          </a:xfrm>
          <a:prstGeom prst="rect">
            <a:avLst/>
          </a:prstGeom>
          <a:noFill/>
        </p:spPr>
        <p:txBody>
          <a:bodyPr wrap="square" rtlCol="0" anchor="t">
            <a:normAutofit lnSpcReduction="20000"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600" b="1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宝黛爱情悲剧的外在因素</a:t>
            </a:r>
            <a:r>
              <a:rPr lang="en-US" altLang="zh-CN" sz="2900" baseline="0" noProof="1">
                <a:solidFill>
                  <a:srgbClr val="40404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</a:t>
            </a:r>
            <a:r>
              <a:rPr lang="en-US" altLang="zh-CN" sz="1500" spc="150" baseline="0" noProof="1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sz="2400" spc="150" baseline="0" noProof="1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0505" y="1320800"/>
            <a:ext cx="86823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spc="150">
                <a:ln w="22225">
                  <a:solidFill>
                    <a:srgbClr val="13779D"/>
                  </a:solidFill>
                  <a:prstDash val="solid"/>
                </a:ln>
                <a:solidFill>
                  <a:srgbClr val="13779D">
                    <a:lumMod val="40000"/>
                    <a:lumOff val="60000"/>
                  </a:srgb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这会原因</a:t>
            </a:r>
            <a:r>
              <a:rPr lang="zh-CN" sz="2800" b="1" spc="150">
                <a:solidFill>
                  <a:srgbClr val="1D7A5E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：封建社会的保守、封建宗法的阻遏、封建礼教的束缚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8775" y="2707005"/>
            <a:ext cx="809371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15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  </a:t>
            </a:r>
            <a:r>
              <a:rPr lang="zh-CN" sz="2800" spc="15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宝黛</a:t>
            </a:r>
            <a:r>
              <a:rPr sz="2800" spc="15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的思想对封建社会来说是大逆不道的。所以，不管是贾府还是薛家，作为统治者的卫道士，他们是不会允许这样叛逆的爱情存在和发展的。他们</a:t>
            </a:r>
            <a:r>
              <a:rPr lang="zh-CN" sz="2800" spc="15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必然</a:t>
            </a:r>
            <a:r>
              <a:rPr sz="2800" spc="15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采用各种手段残酷地摧毁这段感情，这就注定了贾宝玉和林黛玉的爱情走不到头，是一段没有出路的爱情。宝黛的爱情悲剧是那个时代几乎不可避免的普遍性悲剧。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" grpId="0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321945" y="347980"/>
            <a:ext cx="8089900" cy="66230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1800" b="1" i="0" u="none" strike="noStrike" kern="1200" cap="none" spc="200" normalizeH="0" baseline="0" noProof="1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微软雅黑" panose="020b0503020204020204" charset="-122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normalizeH="0" baseline="0" noProof="1">
                <a:uFillTx/>
              </a:rPr>
              <a:t>  </a:t>
            </a:r>
            <a:r>
              <a:rPr sz="3600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宝黛爱情悲剧的外在因素</a:t>
            </a:r>
            <a:br>
              <a:rPr lang="zh-CN" altLang="en-US" sz="2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endParaRPr kumimoji="0" lang="zh-CN" altLang="en-US" sz="2400" b="1" i="0" u="none" strike="noStrike" kern="1200" cap="none" spc="20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Arial" panose="020b0604020202020204" pitchFamily="34" charset="0"/>
              <a:ea typeface="隶书" panose="02010509060101010101" pitchFamily="49" charset="-122"/>
              <a:cs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3055" y="1010285"/>
            <a:ext cx="85172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150">
                <a:ln w="22225">
                  <a:solidFill>
                    <a:srgbClr val="13779D"/>
                  </a:solidFill>
                  <a:prstDash val="solid"/>
                </a:ln>
                <a:solidFill>
                  <a:srgbClr val="13779D">
                    <a:lumMod val="40000"/>
                    <a:lumOff val="60000"/>
                  </a:srgbClr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家庭原因</a:t>
            </a:r>
            <a:r>
              <a:rPr lang="zh-CN" altLang="en-US" sz="2400" b="1" spc="150">
                <a:solidFill>
                  <a:srgbClr val="1D7A5E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：贾宝玉是贾家光耀门楣的希望。在贾府上层看来，他承担起着贾家兴衰的命运。他的婚姻已经不是他自己的婚姻，二是贾府与各个利益集团的巩固利益的手段。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94970" y="2379345"/>
            <a:ext cx="814197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1D7A5E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   </a:t>
            </a:r>
            <a:r>
              <a:rPr lang="zh-CN" altLang="en-US" sz="2400" b="1">
                <a:solidFill>
                  <a:srgbClr val="1D7A5E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宝玉生活在封建利益的家庭中，一切的事情，早就有了安排的。宝玉要读圣贤书，考取功名；贾政为他引荐各种官吏，为的是日后会在朝为官，等等。宝玉的婚姻也是一样。不仅贾宝玉是这样，他的姐姐贾元春也是。她作为贾府的千金，早早地被送进皇宫当了皇帝的妃子，在很大程度上是为了家族的地位而做的牺牲。所以，任凭宝黛的爱情如何刻骨铭心，最终必然是悲剧。即使没有薛宝钗，也会有张宝钗、李宝钗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文本框 44"/>
          <p:cNvSpPr txBox="1"/>
          <p:nvPr>
            <p:custDataLst>
              <p:tags r:id="rId2"/>
            </p:custDataLst>
          </p:nvPr>
        </p:nvSpPr>
        <p:spPr>
          <a:xfrm>
            <a:off x="455295" y="203835"/>
            <a:ext cx="7439025" cy="704215"/>
          </a:xfrm>
          <a:prstGeom prst="rect">
            <a:avLst/>
          </a:prstGeom>
          <a:noFill/>
        </p:spPr>
        <p:txBody>
          <a:bodyPr wrap="square" rtlCol="0" anchor="t">
            <a:normAutofit lnSpcReduction="20000"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600" b="1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宝黛爱情悲剧的内在因素</a:t>
            </a:r>
            <a:r>
              <a:rPr lang="en-US" altLang="zh-CN" sz="2900" baseline="0" noProof="1">
                <a:solidFill>
                  <a:srgbClr val="40404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</a:t>
            </a:r>
            <a:r>
              <a:rPr lang="en-US" altLang="zh-CN" sz="1500" spc="150" baseline="0" noProof="1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sz="2400" spc="150" baseline="0" noProof="1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7985" y="984885"/>
            <a:ext cx="83210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spc="150">
                <a:ln w="22225">
                  <a:solidFill>
                    <a:srgbClr val="13779D"/>
                  </a:solidFill>
                  <a:prstDash val="solid"/>
                </a:ln>
                <a:solidFill>
                  <a:srgbClr val="13779D">
                    <a:lumMod val="40000"/>
                    <a:lumOff val="60000"/>
                  </a:srgb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宝玉软弱</a:t>
            </a:r>
            <a:r>
              <a:rPr lang="zh-CN" sz="2800" b="1" spc="150">
                <a:solidFill>
                  <a:srgbClr val="1D7A5E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：宝玉既有叛逆的一面，也有软弱的一面。叛逆是思想的叛逆，软弱是行动的软弱。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7985" y="2080895"/>
            <a:ext cx="832104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spc="15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宝玉厌学、厌恶官场甚至厌恶男子的世界，口号喊得很响：“女儿是水做的骨肉，男子是泥做的骨肉，我见了女儿便觉清爽，见了男子便觉浊臭逼人。”又称读书人为“禄蠹”，男性世界和不平等的阶级地位却无法反抗甚至默默忍受</a:t>
            </a:r>
            <a:r>
              <a:rPr lang="zh-CN" sz="2400" spc="150">
                <a:solidFill>
                  <a:srgbClr val="1D7A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。被贾政打得半死不活，明明有委屈和原委却不敢为自己辩护，只能生生忍受（第三十三回）。宝玉对现实很失望，遇到看不惯的事，只能“呐喊”几句发泄一通。最可悲的就是他连自己最爱的爱人林妹妹都无法保全，连自己反抗的“金玉姻缘”最后也没能突破，而是逃避，听命于家长安排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" grpId="0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文本框 44"/>
          <p:cNvSpPr txBox="1"/>
          <p:nvPr>
            <p:custDataLst>
              <p:tags r:id="rId2"/>
            </p:custDataLst>
          </p:nvPr>
        </p:nvSpPr>
        <p:spPr>
          <a:xfrm>
            <a:off x="431800" y="282575"/>
            <a:ext cx="7311390" cy="704215"/>
          </a:xfrm>
          <a:prstGeom prst="rect">
            <a:avLst/>
          </a:prstGeom>
          <a:noFill/>
        </p:spPr>
        <p:txBody>
          <a:bodyPr wrap="square" rtlCol="0" anchor="t">
            <a:normAutofit lnSpcReduction="20000"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600" b="1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宝黛爱情悲剧的内在因素</a:t>
            </a:r>
            <a:r>
              <a:rPr lang="en-US" altLang="zh-CN" sz="2900" baseline="0" noProof="1">
                <a:solidFill>
                  <a:srgbClr val="40404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</a:t>
            </a:r>
            <a:r>
              <a:rPr lang="en-US" altLang="zh-CN" sz="1500" spc="150" baseline="0" noProof="1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sz="2400" spc="150" baseline="0" noProof="1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6700" y="1166495"/>
            <a:ext cx="840867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spc="150">
                <a:ln w="22225">
                  <a:solidFill>
                    <a:srgbClr val="13779D"/>
                  </a:solidFill>
                  <a:prstDash val="solid"/>
                </a:ln>
                <a:solidFill>
                  <a:srgbClr val="13779D">
                    <a:lumMod val="40000"/>
                    <a:lumOff val="60000"/>
                  </a:srgb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黛玉局限</a:t>
            </a:r>
            <a:r>
              <a:rPr lang="zh-CN" sz="2800" b="1" spc="150">
                <a:solidFill>
                  <a:srgbClr val="1D7A5E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：黛玉有一定的主观认知局限，爱情并不是空中楼阁。她没有明白爱情问题要受到其他许多社会因素的制约，没有意识到她爱情悲剧的真正原因，她只怨身世凄苦，只怨宝玉辜负于己。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6700" y="3181350"/>
            <a:ext cx="827722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spc="150">
                <a:solidFill>
                  <a:srgbClr val="1D7A5E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黛玉的叛逆和反抗是有界限的</a:t>
            </a:r>
            <a:r>
              <a:rPr lang="zh-CN" sz="2800" spc="150">
                <a:solidFill>
                  <a:srgbClr val="1D7A5E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。黛玉的</a:t>
            </a:r>
            <a:r>
              <a:rPr sz="2800" spc="150">
                <a:solidFill>
                  <a:srgbClr val="1D7A5E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软弱使她陷入了大观园那个庞大的大家族利益当中，</a:t>
            </a:r>
            <a:r>
              <a:rPr lang="zh-CN" sz="2800" spc="150">
                <a:solidFill>
                  <a:srgbClr val="1D7A5E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使</a:t>
            </a:r>
            <a:r>
              <a:rPr sz="2800" spc="150">
                <a:solidFill>
                  <a:srgbClr val="1D7A5E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她无力拨云见日</a:t>
            </a:r>
            <a:r>
              <a:rPr lang="zh-CN" sz="2800" spc="150">
                <a:solidFill>
                  <a:srgbClr val="1D7A5E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。相对于她反抗的、斗争的环境势力来讲，她是弱小的，甚至是软弱的，她的爱情以及本人的结局只能是悲剧。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" grpId="0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81" name="Rectangle 3"/>
          <p:cNvSpPr txBox="1"/>
          <p:nvPr/>
        </p:nvSpPr>
        <p:spPr>
          <a:xfrm>
            <a:off x="359410" y="469900"/>
            <a:ext cx="8208645" cy="24498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>
              <a:spcBef>
                <a:spcPct val="2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     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中国可以没有万里长城，不能没有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《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红楼梦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》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！</a:t>
            </a:r>
            <a:r>
              <a:rPr lang="en-US" altLang="zh-CN" sz="2800" b="1">
                <a:solidFill>
                  <a:srgbClr val="7030A0"/>
                </a:solidFill>
                <a:latin typeface="Arial" panose="020b0604020202020204" pitchFamily="34" charset="0"/>
                <a:ea typeface="仿宋_GB2312" pitchFamily="49" charset="-122"/>
              </a:rPr>
              <a:t>                                                        </a:t>
            </a:r>
            <a:r>
              <a:rPr lang="en-US" altLang="zh-CN" sz="3600" b="1">
                <a:solidFill>
                  <a:srgbClr val="7030A0"/>
                </a:solidFill>
                <a:latin typeface="Arial" panose="020b0604020202020204" pitchFamily="34" charset="0"/>
                <a:ea typeface="仿宋_GB2312" pitchFamily="49" charset="-122"/>
              </a:rPr>
              <a:t> ------</a:t>
            </a:r>
            <a:r>
              <a:rPr lang="zh-CN" altLang="en-US" sz="3600" b="1">
                <a:solidFill>
                  <a:srgbClr val="7030A0"/>
                </a:solidFill>
                <a:latin typeface="Arial" panose="020b0604020202020204" pitchFamily="34" charset="0"/>
                <a:ea typeface="仿宋_GB2312" pitchFamily="49" charset="-122"/>
              </a:rPr>
              <a:t>红学会副会长蒋和森</a:t>
            </a:r>
            <a:endParaRPr lang="en-US" altLang="zh-CN" sz="2800" b="1">
              <a:solidFill>
                <a:srgbClr val="7030A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pPr algn="just">
              <a:spcBef>
                <a:spcPct val="20000"/>
              </a:spcBef>
            </a:pPr>
            <a:endParaRPr lang="en-US" altLang="zh-CN" sz="2800" b="1">
              <a:solidFill>
                <a:srgbClr val="7030A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pPr algn="just">
              <a:spcBef>
                <a:spcPct val="20000"/>
              </a:spcBef>
            </a:pPr>
            <a:endParaRPr lang="en-US" altLang="zh-CN" sz="2800" b="1">
              <a:solidFill>
                <a:srgbClr val="7030A0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51205" name="Rectangle 3"/>
          <p:cNvSpPr txBox="1"/>
          <p:nvPr/>
        </p:nvSpPr>
        <p:spPr>
          <a:xfrm>
            <a:off x="283210" y="2613025"/>
            <a:ext cx="8208010" cy="316293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>
              <a:spcBef>
                <a:spcPct val="20000"/>
              </a:spcBef>
            </a:pPr>
            <a:endParaRPr lang="en-US" altLang="zh-CN" sz="3200" b="1">
              <a:solidFill>
                <a:srgbClr val="7030A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      《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红楼梦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就是一座昆仑山般的大观园，其旨味其意趣其机巧其恢宏，乃若愚大智，我等小智之读者，只能渐渐体会慢慢觉悟。而读红之乐也在此。</a:t>
            </a:r>
            <a:r>
              <a:rPr lang="en-US" altLang="zh-CN" sz="3200" b="1">
                <a:solidFill>
                  <a:srgbClr val="7030A0"/>
                </a:solidFill>
                <a:latin typeface="Arial" panose="020b0604020202020204" pitchFamily="34" charset="0"/>
                <a:ea typeface="仿宋_GB2312" pitchFamily="49" charset="-122"/>
              </a:rPr>
              <a:t>-----</a:t>
            </a:r>
            <a:r>
              <a:rPr lang="zh-CN" altLang="en-US" sz="3200" b="1">
                <a:solidFill>
                  <a:srgbClr val="7030A0"/>
                </a:solidFill>
                <a:latin typeface="Arial" panose="020b0604020202020204" pitchFamily="34" charset="0"/>
                <a:ea typeface="仿宋_GB2312" pitchFamily="49" charset="-122"/>
              </a:rPr>
              <a:t>网评</a:t>
            </a:r>
            <a:endParaRPr lang="en-US" altLang="zh-CN" sz="3200" b="1">
              <a:solidFill>
                <a:srgbClr val="7030A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pPr algn="just">
              <a:spcBef>
                <a:spcPct val="20000"/>
              </a:spcBef>
            </a:pPr>
            <a:endParaRPr lang="en-US" altLang="zh-CN" sz="3200" b="1">
              <a:solidFill>
                <a:srgbClr val="7030A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pPr algn="just">
              <a:spcBef>
                <a:spcPct val="20000"/>
              </a:spcBef>
            </a:pPr>
            <a:endParaRPr lang="en-US" altLang="zh-CN" sz="3200" b="1">
              <a:solidFill>
                <a:srgbClr val="7030A0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灯片编号占位符 6"/>
          <p:cNvSpPr>
            <a:spLocks noGrp="1"/>
          </p:cNvSpPr>
          <p:nvPr/>
        </p:nvSpPr>
        <p:spPr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fld id="{9A0DB2DC-4C9A-4742-B13C-FB6460FD3503}" type="slidenum">
              <a:rPr lang="zh-CN" altLang="en-US"/>
              <a:t>47</a:t>
            </a:fld>
            <a:endParaRPr lang="zh-CN" altLang="en-US"/>
          </a:p>
        </p:txBody>
      </p:sp>
      <p:sp>
        <p:nvSpPr>
          <p:cNvPr id="10243" name="Rectangle 2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 vert="horz" wrap="square" anchor="ctr"/>
          <a:lstStyle/>
          <a:p>
            <a:pPr algn="l"/>
            <a:endParaRPr sz="3600" kern="1200">
              <a:latin typeface="Tahoma" panose="020b0604030504040204" pitchFamily="34" charset="0"/>
              <a:ea typeface="微软雅黑" panose="020b0503020204020204" charset="-122"/>
              <a:sym typeface="Tahoma" panose="020b0604030504040204" pitchFamily="34" charset="0"/>
            </a:endParaRPr>
          </a:p>
        </p:txBody>
      </p:sp>
      <p:pic>
        <p:nvPicPr>
          <p:cNvPr id="10244" name="Picture 3" descr="still01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572000" cy="7245350"/>
          </a:xfrm>
          <a:prstGeom prst="rect">
            <a:avLst/>
          </a:prstGeom>
        </p:spPr>
      </p:pic>
      <p:pic>
        <p:nvPicPr>
          <p:cNvPr id="10245" name="Picture 4" descr="still02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72000" y="0"/>
            <a:ext cx="4572000" cy="7173913"/>
          </a:xfrm>
          <a:prstGeom prst="rect">
            <a:avLst/>
          </a:prstGeom>
        </p:spPr>
      </p:pic>
      <p:pic>
        <p:nvPicPr>
          <p:cNvPr id="10246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192000" y="107696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 spd="med">
    <p:random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0795" y="101600"/>
            <a:ext cx="8140700" cy="537210"/>
          </a:xfrm>
        </p:spPr>
        <p:txBody>
          <a:bodyPr wrap="square" lIns="101600" tIns="38100" rIns="76200" bIns="38100" rtlCol="0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normalizeH="0" baseline="0" noProof="1">
                <a:uFillTx/>
              </a:rPr>
              <a:t>   </a:t>
            </a:r>
            <a:r>
              <a:rPr sz="3600" spc="15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宝黛爱情的萌芽</a:t>
            </a:r>
            <a:br>
              <a:rPr lang="zh-CN" altLang="en-US" sz="32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endParaRPr kumimoji="0" lang="zh-CN" altLang="en-US" sz="3200" b="1" i="0" u="none" strike="noStrike" kern="1200" cap="none" spc="20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Arial" panose="020b0604020202020204" pitchFamily="34" charset="0"/>
              <a:ea typeface="隶书" panose="02010509060101010101" pitchFamily="49" charset="-122"/>
              <a:cs typeface="+mj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2730" y="724535"/>
            <a:ext cx="8356600" cy="2738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宝玉摔玉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： 宝玉问黛玉读书、姓名、表字等情况，因着她“眉间若蹙”，便送她“颦颦”二字。宝玉又问黛玉是否有玉，闻知神仙似的妹妹无玉，他便摔玉于地，吓得众人一拥去抢，直到贾母哄骗他黛玉原来有玉，只是被其母带走，宝玉方作罢。这令黛玉感到十分不安。</a:t>
            </a:r>
          </a:p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追求平等自由的率真表达。这是对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金玉良缘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说的否定与挣脱；这是对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木石前盟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说的肯定与追求。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2730" y="5769610"/>
            <a:ext cx="820039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这一阶段涉及的是：3回、8回、14回、16回、17回、19回。</a:t>
            </a:r>
          </a:p>
          <a:p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2730" y="3462655"/>
            <a:ext cx="818388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/>
              <a:t>    </a:t>
            </a:r>
            <a:r>
              <a:rPr lang="zh-CN" altLang="en-US" sz="2400" b="1">
                <a:solidFill>
                  <a:srgbClr val="7030A0"/>
                </a:solidFill>
              </a:rPr>
              <a:t>木石前盟 </a:t>
            </a:r>
            <a:r>
              <a:rPr lang="zh-CN" altLang="en-US" sz="2400" b="1"/>
              <a:t>   小说中的贾宝玉为石（前世是神瑛侍者），他的“通灵宝玉”是当年女娲补天之时弃在青埂峰下的一块无材补天的顽石；林黛玉是木（前世是绛珠仙草），“木石前盟”表示宝黛两人的前世姻缘：神瑛侍者以甘露浇灌绛珠仙草，使其久延岁月。在神瑛侍者下世之时，绛珠仙草为酬报灌溉之恩，也要同去走一遭，用一生眼泪还他。</a:t>
            </a:r>
          </a:p>
        </p:txBody>
      </p:sp>
    </p:spTree>
    <p:custDataLst>
      <p:tags r:id="rId2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12090" y="817245"/>
            <a:ext cx="8577580" cy="5223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《红楼梦》第十九回　情切切良宵花解语　意绵绵静日玉生香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这一回讲了两个故事，前一句的故事是袭人病了，宝玉去看她，然后袭人借机劝了宝玉一席话，袭人全名是花袭人。  后一句对应的故事是说宝玉次日去看黛玉，结果闻到黛玉袖子里有香气，然后俩人打情骂俏了几句。不是有说暖玉生香吗，俩人言谈中提到了暖玉，而且宝玉为了逗黛玉，还编了个老鼠偷香芋的故事。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“玉生香”为宝黛情柔意密而又天真无邪之一段最纯朴文字，其情在有无之间，亦黛玉一生中最为欢畅无愁之时，文章如春花之烂漫，如秋月之朗洁，具无限缠绵之意，有有余不尽之妙。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-------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冯其庸</a:t>
            </a:r>
          </a:p>
        </p:txBody>
      </p:sp>
    </p:spTree>
  </p:cSld>
  <p:clrMapOvr>
    <a:masterClrMapping/>
  </p:clrMapOvr>
  <p:transition spd="slow">
    <p:split orient="vert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" name="文本框 43"/>
          <p:cNvSpPr txBox="1"/>
          <p:nvPr>
            <p:custDataLst>
              <p:tags r:id="rId2"/>
            </p:custDataLst>
          </p:nvPr>
        </p:nvSpPr>
        <p:spPr>
          <a:xfrm>
            <a:off x="212725" y="207010"/>
            <a:ext cx="8261350" cy="671195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000" b="1" spc="400" baseline="0" noProof="1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en-US" altLang="zh-CN" sz="2800" b="1" spc="400" baseline="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sz="3600" b="1" spc="15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宝黛爱情的</a:t>
            </a:r>
            <a:r>
              <a:rPr lang="zh-CN" sz="3600" b="1" spc="15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发展</a:t>
            </a:r>
            <a:endParaRPr lang="zh-CN" sz="3600" b="1" spc="15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3"/>
            </p:custDataLst>
          </p:nvPr>
        </p:nvSpPr>
        <p:spPr>
          <a:xfrm>
            <a:off x="541020" y="1003935"/>
            <a:ext cx="8096885" cy="2053590"/>
          </a:xfrm>
          <a:prstGeom prst="rect">
            <a:avLst/>
          </a:prstGeom>
          <a:noFill/>
        </p:spPr>
        <p:txBody>
          <a:bodyPr wrap="square" rtlCol="0" anchor="t">
            <a:normAutofit fontScale="25000"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9600" spc="15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宝钗到来</a:t>
            </a:r>
            <a:r>
              <a:rPr lang="zh-CN" altLang="en-US" sz="9600" spc="150" baseline="0" noProof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： 宝钗打破了宝黛之间的平静美好的童年。黛玉常常吃醋，她担心她亲爱的宝哥哥被别人抢走。所以就经常用言语试探，两人就经常生气吵架。最终还是宝玉到黛玉那里说软话为结束。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10235" y="3317875"/>
            <a:ext cx="802703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15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共读西厢</a:t>
            </a:r>
            <a:r>
              <a:rPr lang="zh-CN" altLang="en-US" sz="2400" spc="15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：宝玉说自己是张生，黛玉是莺莺。在严格的封建礼法下，这便是大胆的爱情表白。黛玉也随即引用了《西厢记》中的语句，说宝玉“苗而不秀，是个银样镴枪头”，挖苦宝玉在追求爱情的道路上不够大胆。这就等于接受了宝玉的爱情表白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2575" y="5749925"/>
            <a:ext cx="91205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涉及：</a:t>
            </a:r>
            <a:r>
              <a:rPr lang="en-US" altLang="zh-CN" sz="2400" b="1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20</a:t>
            </a:r>
            <a:r>
              <a:rPr lang="zh-CN" altLang="en-US" sz="2400" b="1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回、</a:t>
            </a:r>
            <a:r>
              <a:rPr lang="en-US" altLang="zh-CN" sz="2400" b="1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23</a:t>
            </a:r>
            <a:r>
              <a:rPr lang="zh-CN" altLang="en-US" sz="2400" b="1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回、</a:t>
            </a:r>
            <a:r>
              <a:rPr lang="en-US" altLang="zh-CN" sz="2400" b="1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26</a:t>
            </a:r>
            <a:r>
              <a:rPr lang="zh-CN" altLang="en-US" sz="2400" b="1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回、</a:t>
            </a:r>
            <a:r>
              <a:rPr lang="en-US" altLang="zh-CN" sz="2400" b="1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28</a:t>
            </a:r>
            <a:r>
              <a:rPr lang="zh-CN" altLang="en-US" sz="2400" b="1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回、</a:t>
            </a:r>
            <a:r>
              <a:rPr lang="en-US" altLang="zh-CN" sz="2400" b="1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29</a:t>
            </a:r>
            <a:r>
              <a:rPr lang="zh-CN" altLang="en-US" sz="2400" b="1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回、</a:t>
            </a:r>
            <a:r>
              <a:rPr lang="en-US" altLang="zh-CN" sz="2400" b="1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30</a:t>
            </a:r>
            <a:r>
              <a:rPr lang="zh-CN" altLang="en-US" sz="2400" b="1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回、</a:t>
            </a:r>
            <a:r>
              <a:rPr lang="en-US" altLang="zh-CN" sz="2400" b="1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31</a:t>
            </a:r>
            <a:r>
              <a:rPr lang="zh-CN" altLang="en-US" sz="2400" b="1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回</a:t>
            </a:r>
            <a:endParaRPr lang="zh-CN" altLang="en-US" sz="240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1" name="Rectangle 5"/>
          <p:cNvSpPr/>
          <p:nvPr/>
        </p:nvSpPr>
        <p:spPr>
          <a:xfrm>
            <a:off x="0" y="0"/>
            <a:ext cx="74517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BF0710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endParaRPr lang="zh-CN" altLang="en-US" sz="4800" b="1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172720" y="448945"/>
            <a:ext cx="8574405" cy="155638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“忽一日不自在起来，这也不好，那也不好，出来进去只是闷闷的。园中那些人，多半是女孩儿，正在混沌世界，天真烂漫之时，坐卧不避，嬉笑无心，那里知宝玉此时的心事？”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------23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回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1D41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1D41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86" name="内容占位符 1"/>
          <p:cNvSpPr>
            <a:spLocks noGrp="1"/>
          </p:cNvSpPr>
          <p:nvPr/>
        </p:nvSpPr>
        <p:spPr>
          <a:xfrm>
            <a:off x="331470" y="2475865"/>
            <a:ext cx="8481695" cy="11804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257175" indent="-257175" algn="l" rtl="0" fontAlgn="base">
              <a:spcBef>
                <a:spcPct val="15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rtl="0" fontAlgn="base">
              <a:spcBef>
                <a:spcPct val="15000"/>
              </a:spcBef>
              <a:spcAft>
                <a:spcPct val="0"/>
              </a:spcAft>
              <a:buChar char="–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fontAlgn="base">
              <a:spcBef>
                <a:spcPct val="15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fontAlgn="base">
              <a:spcBef>
                <a:spcPct val="15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65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94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23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52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zh-CN" altLang="en-US"/>
              <a:t>   </a:t>
            </a:r>
            <a:r>
              <a:rPr lang="zh-CN" altLang="en-US" b="1">
                <a:solidFill>
                  <a:srgbClr val="1D41D5"/>
                </a:solidFill>
              </a:rPr>
              <a:t>“谁知我是白操了这一番心，有冤无处诉！”“谁知你总不理我，叫我摸不着头脑儿，少魂失魄，不知怎样才好。就是死了也是个屈死鬼。”</a:t>
            </a:r>
            <a:r>
              <a:rPr lang="en-US" altLang="zh-CN" b="1">
                <a:solidFill>
                  <a:srgbClr val="1D41D5"/>
                </a:solidFill>
              </a:rPr>
              <a:t>-----28</a:t>
            </a:r>
            <a:r>
              <a:rPr lang="zh-CN" altLang="en-US" b="1">
                <a:solidFill>
                  <a:srgbClr val="1D41D5"/>
                </a:solidFill>
              </a:rPr>
              <a:t>回</a:t>
            </a:r>
          </a:p>
        </p:txBody>
      </p:sp>
      <p:sp>
        <p:nvSpPr>
          <p:cNvPr id="47109" name="Rectangle 3"/>
          <p:cNvSpPr txBox="1"/>
          <p:nvPr/>
        </p:nvSpPr>
        <p:spPr>
          <a:xfrm>
            <a:off x="113030" y="3796030"/>
            <a:ext cx="8634095" cy="208978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>
              <a:spcBef>
                <a:spcPct val="2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     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“好似参禅的一般，都低着头细嚼这句话的滋味儿，不觉的潸然泪下。虽然不曾会面，却一个在潇湘馆临风洒泪，一个在怡红院对月长吁，正是 ‘ 人居两地，情发一心’”</a:t>
            </a: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  <a:ea typeface="仿宋_GB2312" pitchFamily="49" charset="-122"/>
              </a:rPr>
              <a:t>-----29</a:t>
            </a:r>
            <a:r>
              <a:rPr lang="zh-CN" altLang="en-US" sz="2400" b="1">
                <a:solidFill>
                  <a:srgbClr val="7030A0"/>
                </a:solidFill>
                <a:latin typeface="Times New Roman" panose="02020603050405020304" pitchFamily="18" charset="0"/>
                <a:ea typeface="仿宋_GB2312" pitchFamily="49" charset="-122"/>
              </a:rPr>
              <a:t>回</a:t>
            </a:r>
            <a:endParaRPr lang="zh-CN" altLang="en-US" sz="2400" b="1">
              <a:solidFill>
                <a:srgbClr val="7030A0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86703" y="765810"/>
            <a:ext cx="8569325" cy="547211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宝玉忙跟了来，问道：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“好好的又生气了？就是我说错了，你到底也还坐在那里，和别人说笑一会子。又来自己纳闷。”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林黛玉道：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“你管我呢！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”宝玉笑道：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“我自然不敢管你，只没有个看着你自己作践了身子呢。”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林黛玉道：“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我作践坏了身子，我死，与你何干！”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宝玉道：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“何苦来，大正月里，死了活了的。”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林黛玉道：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“偏说死！我这会子就死！你怕死，你长命百岁的，如何？”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宝玉笑道：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要像只管这样闹，我还怕死呢？倒不如死了干净。”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黛玉忙道：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“正是了，要是这样闹，不如死了干净。”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宝玉道：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“我说我自己死了干净，别听错了话赖人。”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plit orient="vert"/>
  </p:transition>
  <p:timing/>
</p:sld>
</file>

<file path=ppt/tags/tag1.xml><?xml version="1.0" encoding="utf-8"?>
<p:tagLst xmlns:p="http://schemas.openxmlformats.org/presentationml/2006/main">
  <p:tag name="KSO_WM_BEAUTIFY_FLAG" val="#wm#"/>
  <p:tag name="KSO_WM_DYNAMICNUM_SPEED" val="3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DIAGRAM_MODELTYPE" val="dynamicNum"/>
  <p:tag name="KSO_WM_UNIT_DYNMNUM_DGM_ANIMTYPE" val="5"/>
  <p:tag name="KSO_WM_UNIT_DYNMNUM_TYPE" val="1"/>
  <p:tag name="KSO_WM_UNIT_HIGHLIGHT" val="0"/>
  <p:tag name="KSO_WM_UNIT_ID" val="diagram20204022_1*f*1"/>
  <p:tag name="KSO_WM_UNIT_INDEX" val="1587466253224_1_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但更多时候我们只需要播下一颗种子，自然有微风吹拂，雨露滋养。恰如其分的表达观点，往往事半功倍。"/>
  <p:tag name="KSO_WM_UNIT_TEXT_FILL_FORE_SCHEMECOLOR_INDEX" val="13"/>
  <p:tag name="KSO_WM_UNIT_TEXT_FILL_FORE_SCHEMECOLOR_INDEX_BRIGHTNESS" val="0.25"/>
  <p:tag name="KSO_WM_UNIT_TEXT_FILL_TYPE" val="1"/>
  <p:tag name="KSO_WM_UNIT_TYPE" val="ζ_h_f"/>
  <p:tag name="KSO_WM_UNIT_VALUE" val="266"/>
</p:tagLst>
</file>

<file path=ppt/tags/tag10.xml><?xml version="1.0" encoding="utf-8"?>
<p:tagLst xmlns:p="http://schemas.openxmlformats.org/presentationml/2006/main">
  <p:tag name="KSO_WM_BEAUTIFY_FLAG" val="#wm#"/>
  <p:tag name="KSO_WM_DYNAMICNUM_SPEED" val="3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DIAGRAM_MODELTYPE" val="dynamicNum"/>
  <p:tag name="KSO_WM_UNIT_DYNMNUM_DGM_ANIMTYPE" val="5"/>
  <p:tag name="KSO_WM_UNIT_DYNMNUM_TYPE" val="1"/>
  <p:tag name="KSO_WM_UNIT_HIGHLIGHT" val="0"/>
  <p:tag name="KSO_WM_UNIT_ID" val="diagram20204022_1*f*1"/>
  <p:tag name="KSO_WM_UNIT_INDEX" val="1587466253224_1_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但更多时候我们只需要播下一颗种子，自然有微风吹拂，雨露滋养。恰如其分的表达观点，往往事半功倍。"/>
  <p:tag name="KSO_WM_UNIT_TEXT_FILL_FORE_SCHEMECOLOR_INDEX" val="13"/>
  <p:tag name="KSO_WM_UNIT_TEXT_FILL_FORE_SCHEMECOLOR_INDEX_BRIGHTNESS" val="0.25"/>
  <p:tag name="KSO_WM_UNIT_TEXT_FILL_TYPE" val="1"/>
  <p:tag name="KSO_WM_UNIT_TYPE" val="ζ_h_f"/>
  <p:tag name="KSO_WM_UNIT_VALUE" val="266"/>
</p:tagLst>
</file>

<file path=ppt/tags/tag11.xml><?xml version="1.0" encoding="utf-8"?>
<p:tagLst xmlns:p="http://schemas.openxmlformats.org/presentationml/2006/main">
  <p:tag name="KSO_WM_BEAUTIFY_FLAG" val="#wm#"/>
  <p:tag name="KSO_WM_DYNAMICNUM_SPEED" val="3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DIAGRAM_MODELTYPE" val="dynamicNum"/>
  <p:tag name="KSO_WM_UNIT_DYNMNUM_DGM_ANIMTYPE" val="5"/>
  <p:tag name="KSO_WM_UNIT_DYNMNUM_TYPE" val="1"/>
  <p:tag name="KSO_WM_UNIT_HIGHLIGHT" val="0"/>
  <p:tag name="KSO_WM_UNIT_ID" val="diagram20204022_1*f*1"/>
  <p:tag name="KSO_WM_UNIT_INDEX" val="1587466253224_1_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但更多时候我们只需要播下一颗种子，自然有微风吹拂，雨露滋养。恰如其分的表达观点，往往事半功倍。"/>
  <p:tag name="KSO_WM_UNIT_TEXT_FILL_FORE_SCHEMECOLOR_INDEX" val="13"/>
  <p:tag name="KSO_WM_UNIT_TEXT_FILL_FORE_SCHEMECOLOR_INDEX_BRIGHTNESS" val="0.25"/>
  <p:tag name="KSO_WM_UNIT_TEXT_FILL_TYPE" val="1"/>
  <p:tag name="KSO_WM_UNIT_TYPE" val="ζ_h_f"/>
  <p:tag name="KSO_WM_UNIT_VALUE" val="266"/>
</p:tagLst>
</file>

<file path=ppt/tags/tag12.xml><?xml version="1.0" encoding="utf-8"?>
<p:tagLst xmlns:p="http://schemas.openxmlformats.org/presentationml/2006/main">
  <p:tag name="KSO_WM_BEAUTIFY_FLAG" val="#wm#"/>
  <p:tag name="KSO_WM_DYNAMICNUM_SPEED" val="3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DIAGRAM_MODELTYPE" val="dynamicNum"/>
  <p:tag name="KSO_WM_UNIT_DYNMNUM_DGM_ANIMTYPE" val="5"/>
  <p:tag name="KSO_WM_UNIT_DYNMNUM_TYPE" val="1"/>
  <p:tag name="KSO_WM_UNIT_HIGHLIGHT" val="0"/>
  <p:tag name="KSO_WM_UNIT_ID" val="diagram20204022_1*f*1"/>
  <p:tag name="KSO_WM_UNIT_INDEX" val="1587466253224_1_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但更多时候我们只需要播下一颗种子，自然有微风吹拂，雨露滋养。恰如其分的表达观点，往往事半功倍。"/>
  <p:tag name="KSO_WM_UNIT_TEXT_FILL_FORE_SCHEMECOLOR_INDEX" val="13"/>
  <p:tag name="KSO_WM_UNIT_TEXT_FILL_FORE_SCHEMECOLOR_INDEX_BRIGHTNESS" val="0.25"/>
  <p:tag name="KSO_WM_UNIT_TEXT_FILL_TYPE" val="1"/>
  <p:tag name="KSO_WM_UNIT_TYPE" val="ζ_h_f"/>
  <p:tag name="KSO_WM_UNIT_VALUE" val="266"/>
</p:tagLst>
</file>

<file path=ppt/tags/tag1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204454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HIGHLIGHT" val="0"/>
  <p:tag name="KSO_WM_UNIT_ID" val="diagram20204022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1"/>
</p:tagLst>
</file>

<file path=ppt/tags/tag4.xml><?xml version="1.0" encoding="utf-8"?>
<p:tagLst xmlns:p="http://schemas.openxmlformats.org/presentationml/2006/main">
  <p:tag name="KSO_WM_BEAUTIFY_FLAG" val="#wm#"/>
  <p:tag name="KSO_WM_DYNAMICNUM_SPEED" val="3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DIAGRAM_MODELTYPE" val="dynamicNum"/>
  <p:tag name="KSO_WM_UNIT_DYNMNUM_DGM_ANIMTYPE" val="5"/>
  <p:tag name="KSO_WM_UNIT_DYNMNUM_TYPE" val="1"/>
  <p:tag name="KSO_WM_UNIT_HIGHLIGHT" val="0"/>
  <p:tag name="KSO_WM_UNIT_ID" val="diagram20204022_1*f*1"/>
  <p:tag name="KSO_WM_UNIT_INDEX" val="1587466253224_1_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但更多时候我们只需要播下一颗种子，自然有微风吹拂，雨露滋养。恰如其分的表达观点，往往事半功倍。"/>
  <p:tag name="KSO_WM_UNIT_TEXT_FILL_FORE_SCHEMECOLOR_INDEX" val="13"/>
  <p:tag name="KSO_WM_UNIT_TEXT_FILL_FORE_SCHEMECOLOR_INDEX_BRIGHTNESS" val="0.25"/>
  <p:tag name="KSO_WM_UNIT_TEXT_FILL_TYPE" val="1"/>
  <p:tag name="KSO_WM_UNIT_TYPE" val="ζ_h_f"/>
  <p:tag name="KSO_WM_UNIT_VALUE" val="266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HIGHLIGHT" val="0"/>
  <p:tag name="KSO_WM_UNIT_ID" val="diagram20204022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1"/>
</p:tagLst>
</file>

<file path=ppt/tags/tag6.xml><?xml version="1.0" encoding="utf-8"?>
<p:tagLst xmlns:p="http://schemas.openxmlformats.org/presentationml/2006/main">
  <p:tag name="KSO_WM_BEAUTIFY_FLAG" val="#wm#"/>
  <p:tag name="KSO_WM_DYNAMICNUM_SPEED" val="3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DIAGRAM_MODELTYPE" val="dynamicNum"/>
  <p:tag name="KSO_WM_UNIT_DYNMNUM_DGM_ANIMTYPE" val="5"/>
  <p:tag name="KSO_WM_UNIT_DYNMNUM_TYPE" val="1"/>
  <p:tag name="KSO_WM_UNIT_HIGHLIGHT" val="0"/>
  <p:tag name="KSO_WM_UNIT_ID" val="diagram20204022_1*f*1"/>
  <p:tag name="KSO_WM_UNIT_INDEX" val="1587466253224_1_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但更多时候我们只需要播下一颗种子，自然有微风吹拂，雨露滋养。恰如其分的表达观点，往往事半功倍。"/>
  <p:tag name="KSO_WM_UNIT_TEXT_FILL_FORE_SCHEMECOLOR_INDEX" val="13"/>
  <p:tag name="KSO_WM_UNIT_TEXT_FILL_FORE_SCHEMECOLOR_INDEX_BRIGHTNESS" val="0.25"/>
  <p:tag name="KSO_WM_UNIT_TEXT_FILL_TYPE" val="1"/>
  <p:tag name="KSO_WM_UNIT_TYPE" val="ζ_h_f"/>
  <p:tag name="KSO_WM_UNIT_VALUE" val="26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HIGHLIGHT" val="0"/>
  <p:tag name="KSO_WM_UNIT_ID" val="diagram20204022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1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204454"/>
</p:tagLst>
</file>

<file path=ppt/tags/tag9.xml><?xml version="1.0" encoding="utf-8"?>
<p:tagLst xmlns:p="http://schemas.openxmlformats.org/presentationml/2006/main">
  <p:tag name="KSO_WM_BEAUTIFY_FLAG" val="#wm#"/>
  <p:tag name="KSO_WM_DYNAMICNUM_SPEED" val="3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DIAGRAM_MODELTYPE" val="dynamicNum"/>
  <p:tag name="KSO_WM_UNIT_DYNMNUM_DGM_ANIMTYPE" val="5"/>
  <p:tag name="KSO_WM_UNIT_DYNMNUM_TYPE" val="1"/>
  <p:tag name="KSO_WM_UNIT_HIGHLIGHT" val="0"/>
  <p:tag name="KSO_WM_UNIT_ID" val="diagram20204022_1*f*1"/>
  <p:tag name="KSO_WM_UNIT_INDEX" val="1587466253224_1_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但更多时候我们只需要播下一颗种子，自然有微风吹拂，雨露滋养。恰如其分的表达观点，往往事半功倍。"/>
  <p:tag name="KSO_WM_UNIT_TEXT_FILL_FORE_SCHEMECOLOR_INDEX" val="13"/>
  <p:tag name="KSO_WM_UNIT_TEXT_FILL_FORE_SCHEMECOLOR_INDEX_BRIGHTNESS" val="0.25"/>
  <p:tag name="KSO_WM_UNIT_TEXT_FILL_TYPE" val="1"/>
  <p:tag name="KSO_WM_UNIT_TYPE" val="ζ_h_f"/>
  <p:tag name="KSO_WM_UNIT_VALUE" val="266"/>
</p:tagLst>
</file>

<file path=ppt/theme/theme1.xml><?xml version="1.0" encoding="utf-8"?>
<a:theme xmlns:r="http://schemas.openxmlformats.org/officeDocument/2006/relationships"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京剧脸谱">
  <a:themeElements>
    <a:clrScheme name="京剧脸谱 1">
      <a:dk1>
        <a:srgbClr val="000000"/>
      </a:dk1>
      <a:lt1>
        <a:srgbClr val="FFFFFF"/>
      </a:lt1>
      <a:dk2>
        <a:srgbClr val="000099"/>
      </a:dk2>
      <a:lt2>
        <a:srgbClr val="969696"/>
      </a:lt2>
      <a:accent1>
        <a:srgbClr val="CCECFF"/>
      </a:accent1>
      <a:accent2>
        <a:srgbClr val="FFFF66"/>
      </a:accent2>
      <a:accent3>
        <a:srgbClr val="FFFFFF"/>
      </a:accent3>
      <a:accent4>
        <a:srgbClr val="000000"/>
      </a:accent4>
      <a:accent5>
        <a:srgbClr val="E2F4FF"/>
      </a:accent5>
      <a:accent6>
        <a:srgbClr val="E7E75C"/>
      </a:accent6>
      <a:hlink>
        <a:srgbClr val="0000FF"/>
      </a:hlink>
      <a:folHlink>
        <a:srgbClr val="006666"/>
      </a:folHlink>
    </a:clrScheme>
    <a:fontScheme name="京剧脸谱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京剧脸谱 1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CCECFF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5C"/>
        </a:accent6>
        <a:hlink>
          <a:srgbClr val="0000FF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 2">
        <a:dk1>
          <a:srgbClr val="000099"/>
        </a:dk1>
        <a:lt1>
          <a:srgbClr val="E9E9FF"/>
        </a:lt1>
        <a:dk2>
          <a:srgbClr val="000000"/>
        </a:dk2>
        <a:lt2>
          <a:srgbClr val="969696"/>
        </a:lt2>
        <a:accent1>
          <a:srgbClr val="FFCCCC"/>
        </a:accent1>
        <a:accent2>
          <a:srgbClr val="CC3300"/>
        </a:accent2>
        <a:accent3>
          <a:srgbClr val="F2F2FF"/>
        </a:accent3>
        <a:accent4>
          <a:srgbClr val="000082"/>
        </a:accent4>
        <a:accent5>
          <a:srgbClr val="FFE2E2"/>
        </a:accent5>
        <a:accent6>
          <a:srgbClr val="B92D00"/>
        </a:accent6>
        <a:hlink>
          <a:srgbClr val="993366"/>
        </a:hlink>
        <a:folHlink>
          <a:srgbClr val="00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 3">
        <a:dk1>
          <a:srgbClr val="000000"/>
        </a:dk1>
        <a:lt1>
          <a:srgbClr val="FFFFCC"/>
        </a:lt1>
        <a:dk2>
          <a:srgbClr val="000099"/>
        </a:dk2>
        <a:lt2>
          <a:srgbClr val="969696"/>
        </a:lt2>
        <a:accent1>
          <a:srgbClr val="C5D4BC"/>
        </a:accent1>
        <a:accent2>
          <a:srgbClr val="FFCC99"/>
        </a:accent2>
        <a:accent3>
          <a:srgbClr val="FFFFE2"/>
        </a:accent3>
        <a:accent4>
          <a:srgbClr val="000000"/>
        </a:accent4>
        <a:accent5>
          <a:srgbClr val="DFE6DA"/>
        </a:accent5>
        <a:accent6>
          <a:srgbClr val="E7B98A"/>
        </a:accent6>
        <a:hlink>
          <a:srgbClr val="5A5A86"/>
        </a:hlink>
        <a:folHlink>
          <a:srgbClr val="00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 4">
        <a:dk1>
          <a:srgbClr val="969696"/>
        </a:dk1>
        <a:lt1>
          <a:srgbClr val="FFFFFF"/>
        </a:lt1>
        <a:dk2>
          <a:srgbClr val="CCECFF"/>
        </a:dk2>
        <a:lt2>
          <a:srgbClr val="003300"/>
        </a:lt2>
        <a:accent1>
          <a:srgbClr val="CC9900"/>
        </a:accent1>
        <a:accent2>
          <a:srgbClr val="CCECFF"/>
        </a:accent2>
        <a:accent3>
          <a:srgbClr val="E2F4FF"/>
        </a:accent3>
        <a:accent4>
          <a:srgbClr val="DADADA"/>
        </a:accent4>
        <a:accent5>
          <a:srgbClr val="E2CAAA"/>
        </a:accent5>
        <a:accent6>
          <a:srgbClr val="B9D6E7"/>
        </a:accent6>
        <a:hlink>
          <a:srgbClr val="FFFF00"/>
        </a:hlink>
        <a:folHlink>
          <a:srgbClr val="66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京剧脸谱 5">
        <a:dk1>
          <a:srgbClr val="000099"/>
        </a:dk1>
        <a:lt1>
          <a:srgbClr val="CEE8DF"/>
        </a:lt1>
        <a:dk2>
          <a:srgbClr val="8A5667"/>
        </a:dk2>
        <a:lt2>
          <a:srgbClr val="B77A3D"/>
        </a:lt2>
        <a:accent1>
          <a:srgbClr val="E1F4FF"/>
        </a:accent1>
        <a:accent2>
          <a:srgbClr val="FFCC99"/>
        </a:accent2>
        <a:accent3>
          <a:srgbClr val="E3F2EC"/>
        </a:accent3>
        <a:accent4>
          <a:srgbClr val="000082"/>
        </a:accent4>
        <a:accent5>
          <a:srgbClr val="EEF8FF"/>
        </a:accent5>
        <a:accent6>
          <a:srgbClr val="E7B98A"/>
        </a:accent6>
        <a:hlink>
          <a:srgbClr val="993366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 6">
        <a:dk1>
          <a:srgbClr val="000099"/>
        </a:dk1>
        <a:lt1>
          <a:srgbClr val="FEF5DA"/>
        </a:lt1>
        <a:dk2>
          <a:srgbClr val="CC0000"/>
        </a:dk2>
        <a:lt2>
          <a:srgbClr val="969696"/>
        </a:lt2>
        <a:accent1>
          <a:srgbClr val="F3F6DE"/>
        </a:accent1>
        <a:accent2>
          <a:srgbClr val="9999FF"/>
        </a:accent2>
        <a:accent3>
          <a:srgbClr val="FEF9EA"/>
        </a:accent3>
        <a:accent4>
          <a:srgbClr val="000082"/>
        </a:accent4>
        <a:accent5>
          <a:srgbClr val="F8FAEC"/>
        </a:accent5>
        <a:accent6>
          <a:srgbClr val="8A8AE7"/>
        </a:accent6>
        <a:hlink>
          <a:srgbClr val="9900CC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 7">
        <a:dk1>
          <a:srgbClr val="660066"/>
        </a:dk1>
        <a:lt1>
          <a:srgbClr val="F0EBE0"/>
        </a:lt1>
        <a:dk2>
          <a:srgbClr val="006666"/>
        </a:dk2>
        <a:lt2>
          <a:srgbClr val="969696"/>
        </a:lt2>
        <a:accent1>
          <a:srgbClr val="D1E1D3"/>
        </a:accent1>
        <a:accent2>
          <a:srgbClr val="FF9933"/>
        </a:accent2>
        <a:accent3>
          <a:srgbClr val="F6F3ED"/>
        </a:accent3>
        <a:accent4>
          <a:srgbClr val="560056"/>
        </a:accent4>
        <a:accent5>
          <a:srgbClr val="E5EEE6"/>
        </a:accent5>
        <a:accent6>
          <a:srgbClr val="E78A2D"/>
        </a:accent6>
        <a:hlink>
          <a:srgbClr val="1C1C1C"/>
        </a:hlink>
        <a:folHlink>
          <a:srgbClr val="00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 8">
        <a:dk1>
          <a:srgbClr val="000000"/>
        </a:dk1>
        <a:lt1>
          <a:srgbClr val="FBF8E1"/>
        </a:lt1>
        <a:dk2>
          <a:srgbClr val="E40000"/>
        </a:dk2>
        <a:lt2>
          <a:srgbClr val="B77A3D"/>
        </a:lt2>
        <a:accent1>
          <a:srgbClr val="DDDDDD"/>
        </a:accent1>
        <a:accent2>
          <a:srgbClr val="FFCC00"/>
        </a:accent2>
        <a:accent3>
          <a:srgbClr val="FDFBEE"/>
        </a:accent3>
        <a:accent4>
          <a:srgbClr val="000000"/>
        </a:accent4>
        <a:accent5>
          <a:srgbClr val="EBEBEB"/>
        </a:accent5>
        <a:accent6>
          <a:srgbClr val="E7B900"/>
        </a:accent6>
        <a:hlink>
          <a:srgbClr val="990000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181</Paragraphs>
  <Slides>47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baseType="lpstr" size="62">
      <vt:lpstr>Arial</vt:lpstr>
      <vt:lpstr>宋体</vt:lpstr>
      <vt:lpstr>Wingdings</vt:lpstr>
      <vt:lpstr>Arial Unicode MS</vt:lpstr>
      <vt:lpstr>微软雅黑</vt:lpstr>
      <vt:lpstr>华文中宋</vt:lpstr>
      <vt:lpstr>黑体</vt:lpstr>
      <vt:lpstr>隶书</vt:lpstr>
      <vt:lpstr>楷体_GB2312</vt:lpstr>
      <vt:lpstr>Times New Roman</vt:lpstr>
      <vt:lpstr>仿宋_GB2312</vt:lpstr>
      <vt:lpstr>Arial Rounded MT Bold</vt:lpstr>
      <vt:lpstr>华文行楷</vt:lpstr>
      <vt:lpstr>Tahoma</vt:lpstr>
      <vt:lpstr>1_默认设计模板</vt:lpstr>
      <vt:lpstr>PowerPoint Presentation</vt:lpstr>
      <vt:lpstr>PowerPoint Presentation</vt:lpstr>
      <vt:lpstr>PowerPoint Presentation</vt:lpstr>
      <vt:lpstr>PowerPoint Presentation</vt:lpstr>
      <vt:lpstr>   宝黛爱情的萌芽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宝黛爱情的高潮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2021-04-27T11:22:19.066</cp:lastPrinted>
  <dcterms:created xsi:type="dcterms:W3CDTF">2021-04-27T11:22:19Z</dcterms:created>
  <dcterms:modified xsi:type="dcterms:W3CDTF">2021-04-27T03:22:22Z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