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7" r:id="rId2"/>
    <p:sldId id="264" r:id="rId3"/>
    <p:sldId id="259" r:id="rId4"/>
    <p:sldId id="289" r:id="rId5"/>
    <p:sldId id="258" r:id="rId6"/>
    <p:sldId id="260" r:id="rId7"/>
    <p:sldId id="262" r:id="rId8"/>
    <p:sldId id="263" r:id="rId9"/>
    <p:sldId id="261" r:id="rId10"/>
    <p:sldId id="290" r:id="rId11"/>
    <p:sldId id="291" r:id="rId12"/>
    <p:sldId id="302" r:id="rId13"/>
    <p:sldId id="274" r:id="rId14"/>
    <p:sldId id="269" r:id="rId15"/>
    <p:sldId id="278" r:id="rId16"/>
    <p:sldId id="271" r:id="rId17"/>
    <p:sldId id="279" r:id="rId18"/>
    <p:sldId id="270" r:id="rId19"/>
    <p:sldId id="265" r:id="rId20"/>
    <p:sldId id="273" r:id="rId21"/>
    <p:sldId id="266" r:id="rId22"/>
    <p:sldId id="267" r:id="rId23"/>
    <p:sldId id="300" r:id="rId24"/>
    <p:sldId id="297" r:id="rId25"/>
    <p:sldId id="283" r:id="rId26"/>
    <p:sldId id="280" r:id="rId27"/>
    <p:sldId id="287" r:id="rId28"/>
    <p:sldId id="282" r:id="rId29"/>
    <p:sldId id="288" r:id="rId30"/>
    <p:sldId id="281" r:id="rId31"/>
    <p:sldId id="286" r:id="rId32"/>
    <p:sldId id="301" r:id="rId33"/>
    <p:sldId id="296" r:id="rId34"/>
    <p:sldId id="304" r:id="rId35"/>
    <p:sldId id="306" r:id="rId36"/>
    <p:sldId id="277" r:id="rId37"/>
    <p:sldId id="276" r:id="rId38"/>
    <p:sldId id="285" r:id="rId39"/>
    <p:sldId id="334" r:id="rId40"/>
    <p:sldId id="309" r:id="rId41"/>
    <p:sldId id="308" r:id="rId42"/>
    <p:sldId id="284" r:id="rId43"/>
    <p:sldId id="310" r:id="rId44"/>
    <p:sldId id="295" r:id="rId45"/>
    <p:sldId id="312" r:id="rId46"/>
    <p:sldId id="307" r:id="rId47"/>
    <p:sldId id="303" r:id="rId48"/>
    <p:sldId id="311" r:id="rId49"/>
    <p:sldId id="305" r:id="rId50"/>
    <p:sldId id="318" r:id="rId51"/>
    <p:sldId id="317" r:id="rId52"/>
    <p:sldId id="316" r:id="rId53"/>
    <p:sldId id="319" r:id="rId54"/>
    <p:sldId id="314" r:id="rId55"/>
    <p:sldId id="313" r:id="rId56"/>
    <p:sldId id="324" r:id="rId57"/>
    <p:sldId id="323" r:id="rId58"/>
    <p:sldId id="322" r:id="rId59"/>
    <p:sldId id="321" r:id="rId60"/>
    <p:sldId id="320" r:id="rId61"/>
    <p:sldId id="294" r:id="rId62"/>
    <p:sldId id="335" r:id="rId63"/>
    <p:sldId id="325" r:id="rId64"/>
    <p:sldId id="293" r:id="rId65"/>
    <p:sldId id="329" r:id="rId66"/>
    <p:sldId id="330" r:id="rId67"/>
    <p:sldId id="331" r:id="rId68"/>
    <p:sldId id="332" r:id="rId69"/>
    <p:sldId id="333" r:id="rId70"/>
    <p:sldId id="328" r:id="rId71"/>
    <p:sldId id="338" r:id="rId72"/>
    <p:sldId id="347" r:id="rId73"/>
    <p:sldId id="340" r:id="rId74"/>
    <p:sldId id="337" r:id="rId75"/>
    <p:sldId id="339" r:id="rId76"/>
    <p:sldId id="343" r:id="rId77"/>
    <p:sldId id="346" r:id="rId78"/>
    <p:sldId id="326" r:id="rId79"/>
    <p:sldId id="345" r:id="rId80"/>
    <p:sldId id="336" r:id="rId81"/>
    <p:sldId id="344" r:id="rId82"/>
    <p:sldId id="353" r:id="rId83"/>
    <p:sldId id="352" r:id="rId84"/>
    <p:sldId id="349" r:id="rId85"/>
    <p:sldId id="356" r:id="rId86"/>
    <p:sldId id="355" r:id="rId87"/>
    <p:sldId id="357" r:id="rId88"/>
    <p:sldId id="292" r:id="rId89"/>
    <p:sldId id="364" r:id="rId90"/>
    <p:sldId id="363" r:id="rId91"/>
    <p:sldId id="360" r:id="rId92"/>
    <p:sldId id="362" r:id="rId93"/>
    <p:sldId id="361" r:id="rId94"/>
    <p:sldId id="366" r:id="rId95"/>
    <p:sldId id="365" r:id="rId96"/>
    <p:sldId id="327" r:id="rId97"/>
    <p:sldId id="368" r:id="rId98"/>
    <p:sldId id="370" r:id="rId99"/>
    <p:sldId id="371" r:id="rId100"/>
    <p:sldId id="298" r:id="rId101"/>
    <p:sldId id="369" r:id="rId102"/>
    <p:sldId id="373" r:id="rId103"/>
    <p:sldId id="374" r:id="rId104"/>
    <p:sldId id="372" r:id="rId105"/>
    <p:sldId id="377" r:id="rId106"/>
    <p:sldId id="383" r:id="rId107"/>
    <p:sldId id="376" r:id="rId108"/>
    <p:sldId id="299" r:id="rId109"/>
    <p:sldId id="378" r:id="rId110"/>
    <p:sldId id="379" r:id="rId111"/>
    <p:sldId id="384" r:id="rId112"/>
    <p:sldId id="385" r:id="rId113"/>
    <p:sldId id="380" r:id="rId114"/>
    <p:sldId id="388" r:id="rId115"/>
    <p:sldId id="359" r:id="rId116"/>
    <p:sldId id="348" r:id="rId117"/>
    <p:sldId id="358" r:id="rId118"/>
    <p:sldId id="381" r:id="rId119"/>
    <p:sldId id="382" r:id="rId120"/>
    <p:sldId id="402" r:id="rId121"/>
    <p:sldId id="395" r:id="rId122"/>
    <p:sldId id="394" r:id="rId123"/>
    <p:sldId id="389" r:id="rId124"/>
    <p:sldId id="390" r:id="rId125"/>
    <p:sldId id="391" r:id="rId126"/>
    <p:sldId id="392" r:id="rId127"/>
    <p:sldId id="393" r:id="rId128"/>
    <p:sldId id="397" r:id="rId129"/>
    <p:sldId id="398" r:id="rId130"/>
    <p:sldId id="399" r:id="rId131"/>
    <p:sldId id="400" r:id="rId132"/>
    <p:sldId id="401" r:id="rId133"/>
    <p:sldId id="403" r:id="rId134"/>
    <p:sldId id="404" r:id="rId135"/>
    <p:sldId id="405" r:id="rId1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>
        <p:scale>
          <a:sx n="69" d="100"/>
          <a:sy n="69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168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4643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1357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5956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8397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0580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01331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87673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45644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8271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6806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2412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2960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836522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97208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39856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7780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207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5/17/2017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510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hyperlink" Target="http://so.gushiwen.org/shangxi_1406.aspx" TargetMode="Externa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tem/%E4%B8%83%E8%A8%80%E7%BB%9D%E5%8F%A5" TargetMode="External"/><Relationship Id="rId2" Type="http://schemas.openxmlformats.org/officeDocument/2006/relationships/hyperlink" Target="http://baike.baidu.com/item/%E7%8E%8B%E5%AE%89%E7%9F%B3/127359" TargetMode="Externa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pic/%E4%BC%9A%E5%BD%93%E5%87%8C%E7%BB%9D%E9%A1%B6/9598570/0/8d5494eef01f3a299fc602369b25bc315c607c38?fr=lemma&amp;ct=single" TargetMode="Externa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://so.gushiwen.org/author_183.aspx" TargetMode="External"/><Relationship Id="rId2" Type="http://schemas.openxmlformats.org/officeDocument/2006/relationships/hyperlink" Target="http://so.gushiwen.org/view_69101.aspx" TargetMode="Externa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tem/%E6%B1%9F%E6%B7%B9" TargetMode="External"/><Relationship Id="rId2" Type="http://schemas.openxmlformats.org/officeDocument/2006/relationships/hyperlink" Target="http://baike.baidu.com/item/%E8%AF%8D%E7%89%8C%E5%90%8D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ike.baidu.com/item/%E5%88%AB%E8%B5%8B" TargetMode="Externa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hyperlink" Target="http://so.gushiwen.org/shangxi_1685.aspx" TargetMode="Externa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40278.htm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16275.htm" TargetMode="External"/><Relationship Id="rId2" Type="http://schemas.openxmlformats.org/officeDocument/2006/relationships/hyperlink" Target="http://baike.baidu.com/view/16652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ike.baidu.com/view/7545.htm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5328.htm" TargetMode="External"/><Relationship Id="rId2" Type="http://schemas.openxmlformats.org/officeDocument/2006/relationships/hyperlink" Target="http://baike.baidu.com/view/9836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aike.baidu.com/view/10088.htm" TargetMode="External"/><Relationship Id="rId4" Type="http://schemas.openxmlformats.org/officeDocument/2006/relationships/hyperlink" Target="http://baike.baidu.com/view/22142.htm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item/%E6%B1%B4%E4%BA%AC" TargetMode="External"/><Relationship Id="rId3" Type="http://schemas.openxmlformats.org/officeDocument/2006/relationships/hyperlink" Target="http://baike.baidu.com/item/%E6%9D%8E%E7%92%9F/29096" TargetMode="External"/><Relationship Id="rId7" Type="http://schemas.openxmlformats.org/officeDocument/2006/relationships/hyperlink" Target="http://baike.baidu.com/item/%E5%8D%97%E6%B1%89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baidu.com/item/%E5%AE%8B%E5%A4%AA%E7%A5%96" TargetMode="External"/><Relationship Id="rId11" Type="http://schemas.openxmlformats.org/officeDocument/2006/relationships/hyperlink" Target="http://baike.baidu.com/item/%E8%8A%B1%E9%97%B4%E6%B4%BE" TargetMode="External"/><Relationship Id="rId5" Type="http://schemas.openxmlformats.org/officeDocument/2006/relationships/hyperlink" Target="http://baike.baidu.com/item/%E5%BB%BA%E9%9A%86" TargetMode="External"/><Relationship Id="rId10" Type="http://schemas.openxmlformats.org/officeDocument/2006/relationships/hyperlink" Target="http://baike.baidu.com/item/%E9%9F%A6%E5%BA%84" TargetMode="External"/><Relationship Id="rId4" Type="http://schemas.openxmlformats.org/officeDocument/2006/relationships/hyperlink" Target="http://baike.baidu.com/item/%E5%8D%97%E5%94%90" TargetMode="External"/><Relationship Id="rId9" Type="http://schemas.openxmlformats.org/officeDocument/2006/relationships/hyperlink" Target="http://baike.baidu.com/item/%E6%B8%A9%E5%BA%AD%E7%AD%A0/1125" TargetMode="Externa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tem/%E5%8D%97%E5%94%90" TargetMode="External"/><Relationship Id="rId2" Type="http://schemas.openxmlformats.org/officeDocument/2006/relationships/hyperlink" Target="http://baike.baidu.com/item/%E5%AE%8B%E6%9C%9D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aike.baidu.com/item/%E5%AE%8B%E5%A4%AA%E7%A5%96" TargetMode="External"/><Relationship Id="rId5" Type="http://schemas.openxmlformats.org/officeDocument/2006/relationships/hyperlink" Target="http://baike.baidu.com/item/%E6%B1%B4%E4%BA%AC" TargetMode="External"/><Relationship Id="rId4" Type="http://schemas.openxmlformats.org/officeDocument/2006/relationships/hyperlink" Target="http://baike.baidu.com/item/%E6%9D%8E%E7%85%9C" TargetMode="Externa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4671" y="1828800"/>
            <a:ext cx="7520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课外古诗词背诵</a:t>
            </a:r>
            <a:r>
              <a:rPr lang="en-US" altLang="zh-CN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</a:t>
            </a:r>
            <a:endParaRPr lang="en-US" altLang="zh-CN" sz="6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初二下</a:t>
            </a:r>
          </a:p>
        </p:txBody>
      </p:sp>
    </p:spTree>
    <p:extLst>
      <p:ext uri="{BB962C8B-B14F-4D97-AF65-F5344CB8AC3E}">
        <p14:creationId xmlns="" xmlns:p14="http://schemas.microsoft.com/office/powerpoint/2010/main" val="1551482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7632" y="718909"/>
            <a:ext cx="61490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背诵：赠从弟（其二）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（魏晋） 刘桢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亭亭山上松，瑟瑟谷中风。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风声一何盛，松枝一何劲！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冰霜正惨凄，终岁常端正。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岂不罹凝寒，松柏有本性！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95549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9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99340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9891" y="792446"/>
            <a:ext cx="48352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latin typeface="华文仿宋" pitchFamily="2" charset="-122"/>
                <a:ea typeface="华文仿宋" pitchFamily="2" charset="-122"/>
              </a:rPr>
              <a:t>     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               </a:t>
            </a:r>
            <a:r>
              <a:rPr lang="zh-CN" altLang="zh-CN" sz="36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飞来山上千寻塔，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闻说鸡鸣见日升。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不畏浮云遮望眼，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只缘身在最高层。</a:t>
            </a:r>
          </a:p>
        </p:txBody>
      </p:sp>
      <p:pic>
        <p:nvPicPr>
          <p:cNvPr id="7" name="Picture 2" descr="https://ss0.bdstatic.com/94oJfD_bAAcT8t7mm9GUKT-xh_/timg?image&amp;quality=100&amp;size=b4000_4000&amp;sec=1494991766&amp;di=5af77bf315e8d419ddfb97f322a68b2c&amp;src=http://dimg02.c-ctrip.com/images/tg/713/139/045/a3aa39bca503416a82972b757427fa5f_C_640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6" y="831995"/>
            <a:ext cx="2656897" cy="37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692728" y="714383"/>
            <a:ext cx="793865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写作背景：</a:t>
            </a:r>
            <a:endParaRPr lang="en-US" altLang="zh-CN" sz="3200" dirty="0" smtClean="0">
              <a:solidFill>
                <a:srgbClr val="C00000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宋仁宗皇祐二年（</a:t>
            </a:r>
            <a:r>
              <a:rPr kumimoji="0" lang="zh-CN" alt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1050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）夏，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19537D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  王安石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在浙江鄞县知县任满回江西临川故里时，</a:t>
            </a:r>
            <a:r>
              <a:rPr kumimoji="0" lang="zh-CN" sz="32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途经杭州，写下此诗。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是他初涉宦海之作。此时</a:t>
            </a:r>
            <a:r>
              <a:rPr kumimoji="0" lang="zh-CN" sz="32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诗人只有三十岁，正值壮年，抱负不凡，正好借登飞来峰一抒胸臆，表达</a:t>
            </a:r>
            <a:r>
              <a:rPr kumimoji="0" lang="zh-CN" altLang="en-US" sz="32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豪迈</a:t>
            </a:r>
            <a:r>
              <a:rPr kumimoji="0" lang="zh-CN" sz="320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情怀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，可看作</a:t>
            </a:r>
            <a:r>
              <a:rPr kumimoji="0" lang="zh-CN" sz="320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实行新法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的前奏。</a:t>
            </a:r>
            <a:r>
              <a:rPr kumimoji="0" lang="zh-CN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中宋" pitchFamily="2" charset="-122"/>
                <a:ea typeface="华文中宋" pitchFamily="2" charset="-122"/>
                <a:cs typeface="宋体" pitchFamily="2" charset="-122"/>
              </a:rPr>
              <a:t> </a:t>
            </a:r>
            <a:endParaRPr kumimoji="0" lang="zh-CN" sz="3200" i="0" u="none" strike="noStrike" cap="none" normalizeH="0" baseline="0" dirty="0" smtClean="0">
              <a:ln>
                <a:noFill/>
              </a:ln>
              <a:solidFill>
                <a:srgbClr val="19537D"/>
              </a:solidFill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</p:txBody>
      </p:sp>
      <p:sp>
        <p:nvSpPr>
          <p:cNvPr id="128002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803400" y="-76200"/>
            <a:ext cx="133350" cy="133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3091" y="3715618"/>
            <a:ext cx="4239492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译文：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听说在飞来峰极高的塔上，</a:t>
            </a:r>
            <a:endParaRPr lang="en-US" altLang="zh-CN" sz="24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鸡鸣时分可看到旭日初升。</a:t>
            </a:r>
            <a:b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不怕浮云会遮住我的视线，</a:t>
            </a:r>
            <a:endParaRPr lang="en-US" altLang="zh-CN" sz="24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只因为如今我身在最高层。</a:t>
            </a:r>
            <a:endParaRPr lang="en-US" altLang="zh-CN" sz="24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缘：因为</a:t>
            </a:r>
            <a:endParaRPr lang="zh-CN" altLang="en-US" sz="24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2108" y="792446"/>
            <a:ext cx="48352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     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            </a:t>
            </a:r>
            <a:r>
              <a:rPr lang="zh-CN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飞来山上千寻塔，</a:t>
            </a:r>
            <a:endParaRPr lang="en-US" altLang="zh-CN" sz="28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闻说鸡鸣见日升。</a:t>
            </a:r>
            <a:endParaRPr lang="en-US" altLang="zh-CN" sz="28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不畏浮云遮望眼，</a:t>
            </a:r>
            <a:endParaRPr lang="en-US" altLang="zh-CN" sz="28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只缘身在最高层。</a:t>
            </a:r>
          </a:p>
        </p:txBody>
      </p:sp>
      <p:pic>
        <p:nvPicPr>
          <p:cNvPr id="126978" name="Picture 2" descr="https://ss0.bdstatic.com/94oJfD_bAAcT8t7mm9GUKT-xh_/timg?image&amp;quality=100&amp;size=b4000_4000&amp;sec=1494991766&amp;di=5af77bf315e8d419ddfb97f322a68b2c&amp;src=http://dimg02.c-ctrip.com/images/tg/713/139/045/a3aa39bca503416a82972b757427fa5f_C_640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5394" y="762722"/>
            <a:ext cx="2656897" cy="2656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4288" y="363002"/>
            <a:ext cx="78416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赏析：</a:t>
            </a:r>
            <a:endParaRPr lang="en-US" altLang="zh-CN" sz="240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登飞来峰</a:t>
            </a: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是</a:t>
            </a:r>
            <a:r>
              <a:rPr lang="zh-CN" altLang="en-US" sz="2400" dirty="0" smtClean="0">
                <a:solidFill>
                  <a:srgbClr val="C00000"/>
                </a:solidFill>
                <a:latin typeface="华文中宋" pitchFamily="2" charset="-122"/>
                <a:ea typeface="华文中宋" pitchFamily="2" charset="-122"/>
              </a:rPr>
              <a:t>北宋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文学家、政治家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  <a:hlinkClick r:id="rId2"/>
              </a:rPr>
              <a:t>王安石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创作的一首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  <a:hlinkClick r:id="rId3"/>
              </a:rPr>
              <a:t>七言绝句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诗的第一句中写峰上古塔之高，写出自己的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立足点之高。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第二句巧妙地</a:t>
            </a:r>
            <a:r>
              <a:rPr lang="zh-CN" altLang="en-US" sz="24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虚写（闻说）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出在高塔上看到的旭日东升的辉煌景象，表现了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诗人朝气蓬勃，对前途充满信心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。</a:t>
            </a:r>
            <a:endParaRPr lang="en-US" altLang="zh-CN" sz="24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诗的后两句承接前两句写景议论抒情，古人常有浮云蔽日、邪臣蔽贤的忧虑，而诗人却加上</a:t>
            </a:r>
            <a:r>
              <a:rPr lang="zh-CN" altLang="en-US" sz="24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“不畏”二字。表现了诗人在政治上高瞻远瞩，不畏奸邪的勇气和决心。</a:t>
            </a:r>
            <a:endParaRPr lang="en-US" altLang="zh-CN" sz="240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华文中宋" pitchFamily="2" charset="-122"/>
                <a:ea typeface="华文中宋" pitchFamily="2" charset="-122"/>
              </a:rPr>
              <a:t>                                           --------</a:t>
            </a:r>
            <a:r>
              <a:rPr lang="zh-CN" altLang="en-US" sz="2400" dirty="0" smtClean="0">
                <a:latin typeface="华文中宋" pitchFamily="2" charset="-122"/>
                <a:ea typeface="华文中宋" pitchFamily="2" charset="-122"/>
              </a:rPr>
              <a:t>百度百科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4932218" y="783184"/>
            <a:ext cx="2967479" cy="461275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13330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7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《</a:t>
            </a:r>
            <a:r>
              <a:rPr kumimoji="0" lang="zh-CN" sz="3200" b="1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望岳</a:t>
            </a:r>
            <a:r>
              <a:rPr kumimoji="0" lang="zh-CN" alt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》</a:t>
            </a:r>
            <a:endParaRPr kumimoji="0" lang="zh-CN" alt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  <a:hlinkClick r:id="rId2" tooltip="张连庭《望岳》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  <a:cs typeface="Arial" pitchFamily="34" charset="0"/>
                <a:hlinkClick r:id="rId2" tooltip="张连庭《望岳》"/>
              </a:rPr>
              <a:t>       杜甫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  <a:hlinkClick r:id="rId2" tooltip="张连庭《望岳》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齐鲁青未了。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造化钟神秀，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阴阳割昏晓。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荡胸生层云，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strike="noStrike" cap="none" normalizeH="0" baseline="0" dirty="0" smtClean="0">
                <a:ln>
                  <a:noFill/>
                </a:ln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决眦入归鸟。</a:t>
            </a:r>
            <a:endParaRPr kumimoji="0" lang="zh-CN" sz="3200" b="0" i="0" strike="noStrike" cap="none" normalizeH="0" baseline="0" dirty="0" smtClean="0">
              <a:ln>
                <a:noFill/>
              </a:ln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会当凌绝顶，</a:t>
            </a:r>
            <a:endParaRPr kumimoji="0" lang="zh-CN" sz="3200" b="0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marL="0" marR="0" lvl="0" indent="317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中宋" pitchFamily="2" charset="-122"/>
                <a:ea typeface="华文中宋" pitchFamily="2" charset="-122"/>
                <a:cs typeface="Arial" pitchFamily="34" charset="0"/>
              </a:rPr>
              <a:t>一览众山小。</a:t>
            </a:r>
          </a:p>
        </p:txBody>
      </p:sp>
      <p:sp>
        <p:nvSpPr>
          <p:cNvPr id="4" name="矩形 3"/>
          <p:cNvSpPr/>
          <p:nvPr/>
        </p:nvSpPr>
        <p:spPr>
          <a:xfrm>
            <a:off x="914399" y="1055683"/>
            <a:ext cx="483523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     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               </a:t>
            </a: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飞来山上千寻塔，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闻说鸡鸣见日升。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不畏浮云遮望眼，</a:t>
            </a:r>
            <a:endParaRPr lang="en-US" altLang="zh-CN" sz="3200" b="1" u="sng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只缘身在最高层。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4400" y="1055683"/>
            <a:ext cx="36298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     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            </a:t>
            </a: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飞来山上千寻塔，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dirty="0" smtClean="0">
                <a:latin typeface="华文中宋" pitchFamily="2" charset="-122"/>
                <a:ea typeface="华文中宋" pitchFamily="2" charset="-122"/>
                <a:cs typeface="宋体" pitchFamily="2" charset="-122"/>
              </a:rPr>
              <a:t>闻说鸡鸣见日升。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不畏浮云遮望眼，</a:t>
            </a:r>
            <a:endParaRPr lang="en-US" altLang="zh-CN" sz="3200" b="1" u="sng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u="sng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cs typeface="宋体" pitchFamily="2" charset="-122"/>
              </a:rPr>
              <a:t>只缘身在最高层。</a:t>
            </a:r>
          </a:p>
        </p:txBody>
      </p:sp>
      <p:sp>
        <p:nvSpPr>
          <p:cNvPr id="5" name="矩形 4"/>
          <p:cNvSpPr/>
          <p:nvPr/>
        </p:nvSpPr>
        <p:spPr>
          <a:xfrm>
            <a:off x="4724399" y="944571"/>
            <a:ext cx="3740727" cy="45243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   《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  <a:hlinkClick r:id="rId2"/>
              </a:rPr>
              <a:t>题西林壁</a:t>
            </a:r>
            <a:r>
              <a:rPr lang="en-US" altLang="zh-CN" sz="3200" dirty="0" smtClean="0">
                <a:latin typeface="华文中宋" pitchFamily="2" charset="-122"/>
                <a:ea typeface="华文中宋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         宋代</a:t>
            </a: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  <a:hlinkClick r:id="rId3"/>
              </a:rPr>
              <a:t>苏轼</a:t>
            </a:r>
            <a:endParaRPr lang="en-US" altLang="zh-CN" sz="32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横看成岭侧成峰，</a:t>
            </a:r>
            <a:endParaRPr lang="en-US" altLang="zh-CN" sz="32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远近高低各不同。</a:t>
            </a:r>
            <a:b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</a:b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不识庐山真面目，</a:t>
            </a:r>
            <a:endParaRPr lang="en-US" altLang="zh-CN" sz="3200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只缘身在此山中。</a:t>
            </a: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9891" y="792446"/>
            <a:ext cx="48352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</a:t>
            </a:r>
            <a:r>
              <a:rPr lang="en-US" altLang="zh-CN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9.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背诵：</a:t>
            </a:r>
            <a:r>
              <a:rPr lang="zh-CN" altLang="en-US" sz="4000" b="1" dirty="0" smtClean="0">
                <a:latin typeface="华文仿宋" pitchFamily="2" charset="-122"/>
                <a:ea typeface="华文仿宋" pitchFamily="2" charset="-122"/>
              </a:rPr>
              <a:t>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                  </a:t>
            </a:r>
            <a:r>
              <a:rPr lang="zh-CN" altLang="zh-CN" sz="36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飞来山上千寻塔，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闻说鸡鸣见日升。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不畏浮云遮望眼，</a:t>
            </a:r>
            <a:endParaRPr lang="en-US" altLang="zh-CN" sz="4000" b="1" u="sng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只缘身在最高层。</a:t>
            </a:r>
          </a:p>
        </p:txBody>
      </p:sp>
      <p:pic>
        <p:nvPicPr>
          <p:cNvPr id="7" name="Picture 2" descr="https://ss0.bdstatic.com/94oJfD_bAAcT8t7mm9GUKT-xh_/timg?image&amp;quality=100&amp;size=b4000_4000&amp;sec=1494991766&amp;di=5af77bf315e8d419ddfb97f322a68b2c&amp;src=http://dimg02.c-ctrip.com/images/tg/713/139/045/a3aa39bca503416a82972b757427fa5f_C_640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049" y="984395"/>
            <a:ext cx="2656897" cy="37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3488" y="2188396"/>
            <a:ext cx="1839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10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915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https://imgsa.baidu.com/baike/c0%3Dbaike80%2C5%2C5%2C80%2C26/sign=8f7324332e2eb938f86072a0b40bee50/d043ad4bd11373f05996484da50f4bfbfaed04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720" y="1406236"/>
            <a:ext cx="2809875" cy="33337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170219" y="861583"/>
            <a:ext cx="41840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u="sng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范仲淹（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989—1052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），北宋政治家、文学家。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字希文。其先邠（今陕西邠县）人，后徙苏州吴县（今属江苏）。大中祥符八年（</a:t>
            </a:r>
            <a:r>
              <a:rPr lang="en-US" altLang="zh-CN" sz="2800" b="1" dirty="0" smtClean="0">
                <a:latin typeface="华文仿宋" pitchFamily="2" charset="-122"/>
                <a:ea typeface="华文仿宋" pitchFamily="2" charset="-122"/>
              </a:rPr>
              <a:t>1015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年）进士。官至枢密副使，参加政事，又曾出任陕西四路宣抚使，知邠州。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守边多年，文武双全，</a:t>
            </a:r>
            <a:r>
              <a:rPr lang="zh-CN" altLang="en-US" sz="2800" b="1" dirty="0" smtClean="0">
                <a:latin typeface="华文仿宋" pitchFamily="2" charset="-122"/>
                <a:ea typeface="华文仿宋" pitchFamily="2" charset="-122"/>
              </a:rPr>
              <a:t>西夏称他“胸中自有数万甲兵”。</a:t>
            </a:r>
            <a:endParaRPr lang="zh-CN" altLang="en-US" sz="2800" b="1" dirty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2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947724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671" y="722992"/>
            <a:ext cx="72736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         苏幕遮   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                       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范仲淹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zh-CN" altLang="en-US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3600" b="1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5017" y="820572"/>
            <a:ext cx="774469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词句注释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⑴苏幕遮：原唐教坊曲名，来自西域，后用作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hlinkClick r:id="rId2"/>
              </a:rPr>
              <a:t>词牌名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⑵“波上”句：江波之上笼罩着一层翠色的寒烟。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⑶“芳草”二句：意思是，草地绵延到天涯，似乎比斜阳更遥远。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“芳草”常暗指故乡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，因此，这两句有感叹故乡遥远之意。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⑷黯乡魂：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因思念家乡而黯然伤神。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黯，形容心情忧郁。乡魂，即思乡的情思。语出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hlinkClick r:id="rId3"/>
              </a:rPr>
              <a:t>江淹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hlinkClick r:id="rId4"/>
              </a:rPr>
              <a:t>别赋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：“黯然销魂者，唯别而已矣。”</a:t>
            </a:r>
            <a:r>
              <a:rPr lang="zh-CN" altLang="en-US" sz="2400" b="1" u="sng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用典。</a:t>
            </a:r>
            <a:endParaRPr lang="en-US" altLang="zh-CN" sz="2400" b="1" u="sng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⑸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追旅思（</a:t>
            </a:r>
            <a:r>
              <a:rPr lang="en-US" altLang="zh-CN" sz="2400" b="1" dirty="0" err="1" smtClean="0">
                <a:latin typeface="楷体" pitchFamily="49" charset="-122"/>
                <a:ea typeface="楷体" pitchFamily="49" charset="-122"/>
              </a:rPr>
              <a:t>sì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）：撇不开羁旅的愁思。追，追随，这里有缠住不放的意思。旅思，旅居在外的愁思。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思，心绪，情怀。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5018" y="640048"/>
            <a:ext cx="77308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白话译文</a:t>
            </a: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碧云飘悠的蓝天，黄叶纷飞的大地，秋色连接着江中水波，水上弥漫着苍翠寒烟。群山映照着斜阳，蓝天连着江水。芳草不谙人情，一直延绵到夕阳照不到的天边。</a:t>
            </a: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默默思念故乡黯然神伤，缠人的羁旅愁思难以排遣，除非夜夜都做好梦才能得到片刻安慰。不敢在明月夜独倚高楼远望故乡，只有将苦酒灌入愁肠，化作相思的眼泪。</a:t>
            </a:r>
            <a:endParaRPr lang="zh-CN" altLang="en-US" sz="2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1272" y="3757183"/>
            <a:ext cx="7647709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2400" b="1" dirty="0" smtClean="0">
              <a:latin typeface="华文仿宋" pitchFamily="2" charset="-122"/>
              <a:ea typeface="华文仿宋" pitchFamily="2" charset="-122"/>
            </a:endParaRPr>
          </a:p>
          <a:p>
            <a:endParaRPr lang="zh-CN" altLang="en-US" sz="2400" b="1" dirty="0" smtClean="0"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400" b="1" dirty="0" smtClean="0"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1149927" y="778595"/>
            <a:ext cx="695498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赏析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itchFamily="34" charset="0"/>
                <a:ea typeface="����"/>
                <a:cs typeface="宋体" pitchFamily="2" charset="-122"/>
              </a:rPr>
              <a:t>: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����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上片描写秋景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;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下片直抒离愁</a:t>
            </a:r>
            <a:r>
              <a:rPr lang="zh-CN" altLang="en-US" sz="3600" b="1" dirty="0" smtClean="0">
                <a:solidFill>
                  <a:srgbClr val="0F0F0F"/>
                </a:solidFill>
                <a:latin typeface="Arial" pitchFamily="34" charset="0"/>
                <a:ea typeface="����"/>
                <a:cs typeface="宋体" pitchFamily="2" charset="-122"/>
              </a:rPr>
              <a:t>。</a:t>
            </a:r>
            <a:endParaRPr lang="en-US" altLang="zh-CN" sz="3600" b="1" dirty="0" smtClean="0">
              <a:solidFill>
                <a:srgbClr val="0F0F0F"/>
              </a:solidFill>
              <a:latin typeface="Arial" pitchFamily="34" charset="0"/>
              <a:ea typeface="����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F0F0F"/>
                </a:solidFill>
                <a:effectLst/>
                <a:latin typeface="Arial" pitchFamily="34" charset="0"/>
                <a:ea typeface="����"/>
                <a:cs typeface="宋体" pitchFamily="2" charset="-122"/>
              </a:rPr>
              <a:t>意境开阔；词句苍凉优美。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19537D"/>
              </a:solidFill>
              <a:effectLst/>
              <a:latin typeface="Arial" pitchFamily="34" charset="0"/>
              <a:ea typeface="����"/>
              <a:cs typeface="宋体" pitchFamily="2" charset="-122"/>
            </a:endParaRPr>
          </a:p>
        </p:txBody>
      </p:sp>
      <p:sp>
        <p:nvSpPr>
          <p:cNvPr id="133122" name="AutoShape 2" descr="诗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9991725" y="228600"/>
            <a:ext cx="133350" cy="133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272" y="3757183"/>
            <a:ext cx="7647709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24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zh-CN" altLang="en-US" sz="24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671" y="722992"/>
            <a:ext cx="72736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华文仿宋" pitchFamily="2" charset="-122"/>
                <a:ea typeface="华文仿宋" pitchFamily="2" charset="-122"/>
              </a:rPr>
              <a:t>10.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背诵：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苏幕遮   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                          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范仲淹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zh-CN" altLang="en-US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3600" b="1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5415" y="2234578"/>
            <a:ext cx="33129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6---10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36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97" y="617025"/>
            <a:ext cx="7505581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背诵： 早春呈水部张十八员外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韩愈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天街小雨润如酥，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草色遥看近却无。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最是一年春好处，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绝胜烟柳满皇都。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99" y="3288144"/>
            <a:ext cx="2347455" cy="20135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299" y="1801091"/>
            <a:ext cx="2347455" cy="1560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819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636" y="972327"/>
            <a:ext cx="7338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7.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背诵： 无     题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李商隐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相见时难别亦难，东风无力百花残。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春蚕到死丝方尽，蜡炬成灰泪始干。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晓镜但愁云鬓改，夜吟应觉月光寒。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蓬山此去无多路，青鸟殷勤为探看。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102" y="868218"/>
            <a:ext cx="2006826" cy="1332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65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2837" y="903145"/>
            <a:ext cx="74953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712" y="889201"/>
            <a:ext cx="76754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背诵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相见欢    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              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李煜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无言独上西楼，月如钩。 寂寞梧桐深院锁清秋。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剪不断，理还乱，是离愁。别是一般滋味在心头。</a:t>
            </a:r>
          </a:p>
        </p:txBody>
      </p:sp>
      <p:pic>
        <p:nvPicPr>
          <p:cNvPr id="4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5757" y="418558"/>
            <a:ext cx="1479261" cy="1705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9891" y="792446"/>
            <a:ext cx="48352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9.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背诵：</a:t>
            </a:r>
            <a:r>
              <a:rPr lang="zh-CN" altLang="en-US" sz="4000" b="1" dirty="0" smtClean="0">
                <a:latin typeface="华文仿宋" pitchFamily="2" charset="-122"/>
                <a:ea typeface="华文仿宋" pitchFamily="2" charset="-122"/>
              </a:rPr>
              <a:t>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                  </a:t>
            </a:r>
            <a:r>
              <a:rPr lang="zh-CN" altLang="zh-CN" sz="36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飞来山上千寻塔，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闻说鸡鸣见日升。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不畏浮云遮望眼，</a:t>
            </a:r>
            <a:endParaRPr lang="en-US" altLang="zh-CN" sz="4000" b="1" u="sng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只缘身在最高层。</a:t>
            </a:r>
          </a:p>
        </p:txBody>
      </p:sp>
      <p:pic>
        <p:nvPicPr>
          <p:cNvPr id="7" name="Picture 2" descr="https://ss0.bdstatic.com/94oJfD_bAAcT8t7mm9GUKT-xh_/timg?image&amp;quality=100&amp;size=b4000_4000&amp;sec=1494991766&amp;di=5af77bf315e8d419ddfb97f322a68b2c&amp;src=http://dimg02.c-ctrip.com/images/tg/713/139/045/a3aa39bca503416a82972b757427fa5f_C_640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049" y="984395"/>
            <a:ext cx="2656897" cy="37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30" y="678094"/>
            <a:ext cx="7709728" cy="51884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764076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671" y="722992"/>
            <a:ext cx="72736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  </a:t>
            </a:r>
            <a:r>
              <a:rPr lang="en-US" altLang="zh-CN" sz="3600" b="1" dirty="0" smtClean="0">
                <a:latin typeface="华文仿宋" pitchFamily="2" charset="-122"/>
                <a:ea typeface="华文仿宋" pitchFamily="2" charset="-122"/>
              </a:rPr>
              <a:t>10.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背诵：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苏幕遮   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                          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范仲淹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zh-CN" altLang="en-US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3600" b="1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4671" y="1828800"/>
            <a:ext cx="7520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课外古诗词背诵</a:t>
            </a:r>
            <a:r>
              <a:rPr lang="en-US" altLang="zh-CN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</a:t>
            </a:r>
            <a:endParaRPr lang="en-US" altLang="zh-CN" sz="6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初二下</a:t>
            </a:r>
          </a:p>
        </p:txBody>
      </p:sp>
    </p:spTree>
    <p:extLst>
      <p:ext uri="{BB962C8B-B14F-4D97-AF65-F5344CB8AC3E}">
        <p14:creationId xmlns="" xmlns:p14="http://schemas.microsoft.com/office/powerpoint/2010/main" val="155148209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0182" y="2022764"/>
            <a:ext cx="43641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/>
              <a:t>1---10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7632" y="718909"/>
            <a:ext cx="61490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背诵：赠从弟（其二）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（魏晋） 刘桢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亭亭山上松，瑟瑟谷中风。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风声一何盛，松枝一何劲！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冰霜正惨凄，终岁常端正。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岂不罹凝寒，松柏有本性！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95549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3" name="矩形 2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4" name="矩形 3"/>
          <p:cNvSpPr/>
          <p:nvPr/>
        </p:nvSpPr>
        <p:spPr>
          <a:xfrm>
            <a:off x="1262864" y="735597"/>
            <a:ext cx="67990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背诵：送杜少府之任蜀州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（唐）王勃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城阙辅三秦，风烟望五津。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与君离别意，同是宦游人。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海内存知己，天涯若比邻。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无为在歧路，儿女共沾巾。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81784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924" y="542634"/>
            <a:ext cx="6097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.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背诵：登幽州台歌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（唐）陈子昂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前不见古人，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后不见来者。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念天地之悠悠，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独怆然而涕下。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586" r="28239"/>
          <a:stretch/>
        </p:blipFill>
        <p:spPr>
          <a:xfrm>
            <a:off x="5640513" y="1644733"/>
            <a:ext cx="2434974" cy="39789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731777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68680" y="600731"/>
            <a:ext cx="749808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4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背诵：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终南别业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（唐）王维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中岁颇好道，晚家南山陲。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兴来每独往，胜事空自知。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</a:p>
        </p:txBody>
      </p:sp>
    </p:spTree>
    <p:extLst>
      <p:ext uri="{BB962C8B-B14F-4D97-AF65-F5344CB8AC3E}">
        <p14:creationId xmlns="" xmlns:p14="http://schemas.microsoft.com/office/powerpoint/2010/main" val="128044202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14400" y="1014889"/>
            <a:ext cx="758952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5.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背诵：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        李白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弃我去者，昨日之日不可留；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</a:p>
        </p:txBody>
      </p:sp>
    </p:spTree>
    <p:extLst>
      <p:ext uri="{BB962C8B-B14F-4D97-AF65-F5344CB8AC3E}">
        <p14:creationId xmlns="" xmlns:p14="http://schemas.microsoft.com/office/powerpoint/2010/main" val="291631026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97" y="617025"/>
            <a:ext cx="7505581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背诵： 早春呈水部张十八员外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韩愈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天街小雨润如酥，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草色遥看近却无。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最是一年春好处，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绝胜烟柳满皇都。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99" y="3288144"/>
            <a:ext cx="2347455" cy="20135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299" y="1801091"/>
            <a:ext cx="2347455" cy="1560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819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97" y="617025"/>
            <a:ext cx="7505581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6.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背诵： 早春呈水部张十八员外  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韩愈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天街小雨润如酥，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草色遥看近却无。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最是一年春好处，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绝胜烟柳满皇都。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99" y="3288144"/>
            <a:ext cx="2347455" cy="20135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299" y="1801091"/>
            <a:ext cx="2347455" cy="1560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819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5996" y="716892"/>
            <a:ext cx="6955750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落霞与孤鹜齐飞，</a:t>
            </a:r>
            <a:endParaRPr lang="en-US" altLang="zh-CN" sz="6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秋水共长天一色。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946" y="3083415"/>
            <a:ext cx="7485800" cy="29396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700327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636" y="972327"/>
            <a:ext cx="7338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7.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背诵： 无     题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李商隐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相见时难别亦难，东风无力百花残。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</a:t>
            </a:r>
            <a:r>
              <a:rPr kumimoji="0" lang="zh-CN" alt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春蚕到死丝方尽，蜡炬成灰泪始干。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晓镜但愁云鬓改，夜吟应觉月光寒。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蓬山此去无多路，青鸟殷勤为探看。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102" y="868218"/>
            <a:ext cx="2006826" cy="1332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265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2837" y="903145"/>
            <a:ext cx="74953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712" y="889201"/>
            <a:ext cx="76754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 背诵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相见欢    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                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李煜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无言独上西楼，月如钩。 寂寞梧桐深院锁清秋。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剪不断，理还乱，是离愁。别是一般滋味在心头。</a:t>
            </a:r>
          </a:p>
        </p:txBody>
      </p:sp>
      <p:pic>
        <p:nvPicPr>
          <p:cNvPr id="4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411" y="235527"/>
            <a:ext cx="1614016" cy="1860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29891" y="792446"/>
            <a:ext cx="48352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</a:t>
            </a:r>
            <a:r>
              <a:rPr lang="en-US" altLang="zh-CN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9.</a:t>
            </a:r>
            <a:r>
              <a:rPr lang="zh-CN" altLang="en-US" sz="40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背诵：</a:t>
            </a:r>
            <a:r>
              <a:rPr lang="zh-CN" altLang="en-US" sz="4000" b="1" dirty="0" smtClean="0">
                <a:latin typeface="华文仿宋" pitchFamily="2" charset="-122"/>
                <a:ea typeface="华文仿宋" pitchFamily="2" charset="-122"/>
              </a:rPr>
              <a:t>登飞来峰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               </a:t>
            </a:r>
            <a:r>
              <a:rPr lang="zh-CN" altLang="zh-CN" sz="36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王安石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飞来山上千寻塔，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dirty="0" smtClean="0">
                <a:latin typeface="华文仿宋" pitchFamily="2" charset="-122"/>
                <a:ea typeface="华文仿宋" pitchFamily="2" charset="-122"/>
                <a:cs typeface="宋体" pitchFamily="2" charset="-122"/>
              </a:rPr>
              <a:t>闻说鸡鸣见日升。</a:t>
            </a:r>
            <a:endParaRPr lang="en-US" altLang="zh-CN" sz="4000" b="1" dirty="0" smtClean="0"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不畏浮云遮望眼，</a:t>
            </a:r>
            <a:endParaRPr lang="en-US" altLang="zh-CN" sz="4000" b="1" u="sng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4000" b="1" u="sng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  <a:cs typeface="宋体" pitchFamily="2" charset="-122"/>
              </a:rPr>
              <a:t>只缘身在最高层。</a:t>
            </a:r>
          </a:p>
        </p:txBody>
      </p:sp>
      <p:pic>
        <p:nvPicPr>
          <p:cNvPr id="7" name="Picture 2" descr="https://ss0.bdstatic.com/94oJfD_bAAcT8t7mm9GUKT-xh_/timg?image&amp;quality=100&amp;size=b4000_4000&amp;sec=1494991766&amp;di=5af77bf315e8d419ddfb97f322a68b2c&amp;src=http://dimg02.c-ctrip.com/images/tg/713/139/045/a3aa39bca503416a82972b757427fa5f_C_640_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049" y="984395"/>
            <a:ext cx="2656897" cy="379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3671" y="722992"/>
            <a:ext cx="727363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           </a:t>
            </a:r>
            <a:r>
              <a:rPr lang="en-US" altLang="zh-CN" sz="3600" b="1" dirty="0" smtClean="0">
                <a:latin typeface="华文仿宋" pitchFamily="2" charset="-122"/>
                <a:ea typeface="华文仿宋" pitchFamily="2" charset="-122"/>
              </a:rPr>
              <a:t>10.</a:t>
            </a:r>
            <a:r>
              <a:rPr lang="zh-CN" altLang="en-US" sz="3600" b="1" dirty="0" smtClean="0">
                <a:latin typeface="华文仿宋" pitchFamily="2" charset="-122"/>
                <a:ea typeface="华文仿宋" pitchFamily="2" charset="-122"/>
              </a:rPr>
              <a:t>  背诵：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苏幕遮   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en-US" altLang="zh-CN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                            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范仲淹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       碧云天，黄叶地，秋色连波，波上寒烟翠。山映斜阳天接水，芳草无情，更在斜阳外。</a:t>
            </a:r>
            <a:endParaRPr lang="en-US" altLang="zh-CN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endParaRPr lang="zh-CN" altLang="en-US" sz="3600" b="1" dirty="0" smtClean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　　黯乡魂，追旅思，夜夜除非，好梦留人睡。明月楼高休独倚，酒入愁肠，化作相思泪。</a:t>
            </a:r>
            <a:endParaRPr lang="zh-CN" altLang="en-US" sz="3600" b="1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083" y="760287"/>
            <a:ext cx="3750775" cy="53110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88" y="3039842"/>
            <a:ext cx="2853175" cy="9632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5558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315" y="1402810"/>
            <a:ext cx="5815175" cy="4588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455" y="604866"/>
            <a:ext cx="4224894" cy="9632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0372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3591"/>
            <a:ext cx="9144000" cy="29018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5521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9739" y="509297"/>
            <a:ext cx="768506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作者简介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王勃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649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～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676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唐代诗人，字子安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，绛州龙门（今山西河津）人。麟德初应举及第，曾任虢州参军。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后往海南探父，因溺水，受惊而死。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少时即显露才华，</a:t>
            </a:r>
            <a:r>
              <a:rPr lang="zh-CN" altLang="en-US" sz="2800" b="1" u="sng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与杨炯、卢照邻、骆宾王以文辞齐名，并称“初唐四杰”。</a:t>
            </a:r>
            <a:endParaRPr lang="en-US" altLang="zh-CN" sz="2800" b="1" u="sng" dirty="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其散文</a:t>
            </a:r>
            <a:r>
              <a:rPr lang="en-US" altLang="zh-CN" sz="2800" b="1" u="sng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 b="1" u="sng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滕王阁序</a:t>
            </a:r>
            <a:r>
              <a:rPr lang="en-US" altLang="zh-CN" sz="2800" b="1" u="sng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 b="1" u="sng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颇有名。名句有：落霞与孤鹜齐飞；秋水共长天一色。</a:t>
            </a:r>
            <a:endParaRPr lang="en-US" altLang="zh-CN" sz="2800" b="1" u="sng" dirty="0">
              <a:solidFill>
                <a:srgbClr val="0000FF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明人辑有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《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王子安集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》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4292908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EEEEEE"/>
                </a:solidFill>
              </a:rPr>
              <a:t>送杜少府之任蜀州</a:t>
            </a:r>
            <a:r>
              <a:rPr lang="zh-CN" altLang="en-US" baseline="30000" dirty="0">
                <a:solidFill>
                  <a:srgbClr val="EEEEEE"/>
                </a:solidFill>
              </a:rPr>
              <a:t>⑴</a:t>
            </a:r>
            <a:endParaRPr lang="zh-CN" altLang="en-US" dirty="0">
              <a:solidFill>
                <a:srgbClr val="EEEEEE"/>
              </a:solidFill>
            </a:endParaRPr>
          </a:p>
          <a:p>
            <a:r>
              <a:rPr lang="zh-CN" altLang="en-US" dirty="0">
                <a:solidFill>
                  <a:srgbClr val="EEEEEE"/>
                </a:solidFill>
              </a:rPr>
              <a:t>城阙辅三秦</a:t>
            </a:r>
            <a:r>
              <a:rPr lang="zh-CN" altLang="en-US" baseline="30000" dirty="0">
                <a:solidFill>
                  <a:srgbClr val="EEEEEE"/>
                </a:solidFill>
              </a:rPr>
              <a:t>⑵</a:t>
            </a:r>
            <a:r>
              <a:rPr lang="zh-CN" altLang="en-US" dirty="0">
                <a:solidFill>
                  <a:srgbClr val="EEEEEE"/>
                </a:solidFill>
              </a:rPr>
              <a:t>，风烟望五津</a:t>
            </a:r>
            <a:r>
              <a:rPr lang="zh-CN" altLang="en-US" baseline="30000" dirty="0">
                <a:solidFill>
                  <a:srgbClr val="EEEEEE"/>
                </a:solidFill>
              </a:rPr>
              <a:t>⑶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与君离别意</a:t>
            </a:r>
            <a:r>
              <a:rPr lang="zh-CN" altLang="en-US" baseline="30000" dirty="0">
                <a:solidFill>
                  <a:srgbClr val="EEEEEE"/>
                </a:solidFill>
              </a:rPr>
              <a:t>⑷</a:t>
            </a:r>
            <a:r>
              <a:rPr lang="zh-CN" altLang="en-US" dirty="0">
                <a:solidFill>
                  <a:srgbClr val="EEEEEE"/>
                </a:solidFill>
              </a:rPr>
              <a:t>，同是宦游人</a:t>
            </a:r>
            <a:r>
              <a:rPr lang="zh-CN" altLang="en-US" baseline="30000" dirty="0">
                <a:solidFill>
                  <a:srgbClr val="EEEEEE"/>
                </a:solidFill>
              </a:rPr>
              <a:t>⑸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海内存知己</a:t>
            </a:r>
            <a:r>
              <a:rPr lang="zh-CN" altLang="en-US" baseline="30000" dirty="0">
                <a:solidFill>
                  <a:srgbClr val="EEEEEE"/>
                </a:solidFill>
              </a:rPr>
              <a:t>⑹</a:t>
            </a:r>
            <a:r>
              <a:rPr lang="zh-CN" altLang="en-US" dirty="0">
                <a:solidFill>
                  <a:srgbClr val="EEEEEE"/>
                </a:solidFill>
              </a:rPr>
              <a:t>，天涯若比邻</a:t>
            </a:r>
            <a:r>
              <a:rPr lang="zh-CN" altLang="en-US" baseline="30000" dirty="0">
                <a:solidFill>
                  <a:srgbClr val="EEEEEE"/>
                </a:solidFill>
              </a:rPr>
              <a:t>⑺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无为在歧路</a:t>
            </a:r>
            <a:r>
              <a:rPr lang="zh-CN" altLang="en-US" baseline="30000" dirty="0">
                <a:solidFill>
                  <a:srgbClr val="EEEEEE"/>
                </a:solidFill>
              </a:rPr>
              <a:t>⑻</a:t>
            </a:r>
            <a:r>
              <a:rPr lang="zh-CN" altLang="en-US" dirty="0">
                <a:solidFill>
                  <a:srgbClr val="EEEEEE"/>
                </a:solidFill>
              </a:rPr>
              <a:t>，儿女共沾巾</a:t>
            </a:r>
            <a:r>
              <a:rPr lang="zh-CN" altLang="en-US" baseline="30000" dirty="0">
                <a:solidFill>
                  <a:srgbClr val="EEEEEE"/>
                </a:solidFill>
              </a:rPr>
              <a:t>⑼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  <a:r>
              <a:rPr lang="en-US" altLang="zh-CN" baseline="30000" dirty="0">
                <a:solidFill>
                  <a:srgbClr val="EEEEEE"/>
                </a:solidFill>
              </a:rPr>
              <a:t>[1]</a:t>
            </a:r>
            <a:r>
              <a:rPr lang="zh-CN" altLang="en-US" dirty="0">
                <a:solidFill>
                  <a:srgbClr val="EEEEEE"/>
                </a:solidFill>
              </a:rPr>
              <a:t>  </a:t>
            </a:r>
            <a:endParaRPr lang="zh-CN" altLang="en-US" dirty="0">
              <a:solidFill>
                <a:srgbClr val="EEEEEE"/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EEEEEE"/>
                </a:solidFill>
              </a:rPr>
              <a:t>送杜少府之任蜀州</a:t>
            </a:r>
            <a:r>
              <a:rPr lang="zh-CN" altLang="en-US" baseline="30000" dirty="0">
                <a:solidFill>
                  <a:srgbClr val="EEEEEE"/>
                </a:solidFill>
              </a:rPr>
              <a:t>⑴</a:t>
            </a:r>
            <a:endParaRPr lang="zh-CN" altLang="en-US" dirty="0">
              <a:solidFill>
                <a:srgbClr val="EEEEEE"/>
              </a:solidFill>
            </a:endParaRPr>
          </a:p>
          <a:p>
            <a:r>
              <a:rPr lang="zh-CN" altLang="en-US" dirty="0">
                <a:solidFill>
                  <a:srgbClr val="EEEEEE"/>
                </a:solidFill>
              </a:rPr>
              <a:t>城阙辅三秦</a:t>
            </a:r>
            <a:r>
              <a:rPr lang="zh-CN" altLang="en-US" baseline="30000" dirty="0">
                <a:solidFill>
                  <a:srgbClr val="EEEEEE"/>
                </a:solidFill>
              </a:rPr>
              <a:t>⑵</a:t>
            </a:r>
            <a:r>
              <a:rPr lang="zh-CN" altLang="en-US" dirty="0">
                <a:solidFill>
                  <a:srgbClr val="EEEEEE"/>
                </a:solidFill>
              </a:rPr>
              <a:t>，风烟望五津</a:t>
            </a:r>
            <a:r>
              <a:rPr lang="zh-CN" altLang="en-US" baseline="30000" dirty="0">
                <a:solidFill>
                  <a:srgbClr val="EEEEEE"/>
                </a:solidFill>
              </a:rPr>
              <a:t>⑶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与君离别意</a:t>
            </a:r>
            <a:r>
              <a:rPr lang="zh-CN" altLang="en-US" baseline="30000" dirty="0">
                <a:solidFill>
                  <a:srgbClr val="EEEEEE"/>
                </a:solidFill>
              </a:rPr>
              <a:t>⑷</a:t>
            </a:r>
            <a:r>
              <a:rPr lang="zh-CN" altLang="en-US" dirty="0">
                <a:solidFill>
                  <a:srgbClr val="EEEEEE"/>
                </a:solidFill>
              </a:rPr>
              <a:t>，同是宦游人</a:t>
            </a:r>
            <a:r>
              <a:rPr lang="zh-CN" altLang="en-US" baseline="30000" dirty="0">
                <a:solidFill>
                  <a:srgbClr val="EEEEEE"/>
                </a:solidFill>
              </a:rPr>
              <a:t>⑸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海内存知己</a:t>
            </a:r>
            <a:r>
              <a:rPr lang="zh-CN" altLang="en-US" baseline="30000" dirty="0">
                <a:solidFill>
                  <a:srgbClr val="EEEEEE"/>
                </a:solidFill>
              </a:rPr>
              <a:t>⑹</a:t>
            </a:r>
            <a:r>
              <a:rPr lang="zh-CN" altLang="en-US" dirty="0">
                <a:solidFill>
                  <a:srgbClr val="EEEEEE"/>
                </a:solidFill>
              </a:rPr>
              <a:t>，天涯若比邻</a:t>
            </a:r>
            <a:r>
              <a:rPr lang="zh-CN" altLang="en-US" baseline="30000" dirty="0">
                <a:solidFill>
                  <a:srgbClr val="EEEEEE"/>
                </a:solidFill>
              </a:rPr>
              <a:t>⑺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</a:p>
          <a:p>
            <a:r>
              <a:rPr lang="zh-CN" altLang="en-US" dirty="0">
                <a:solidFill>
                  <a:srgbClr val="EEEEEE"/>
                </a:solidFill>
              </a:rPr>
              <a:t>无为在歧路</a:t>
            </a:r>
            <a:r>
              <a:rPr lang="zh-CN" altLang="en-US" baseline="30000" dirty="0">
                <a:solidFill>
                  <a:srgbClr val="EEEEEE"/>
                </a:solidFill>
              </a:rPr>
              <a:t>⑻</a:t>
            </a:r>
            <a:r>
              <a:rPr lang="zh-CN" altLang="en-US" dirty="0">
                <a:solidFill>
                  <a:srgbClr val="EEEEEE"/>
                </a:solidFill>
              </a:rPr>
              <a:t>，儿女共沾巾</a:t>
            </a:r>
            <a:r>
              <a:rPr lang="zh-CN" altLang="en-US" baseline="30000" dirty="0">
                <a:solidFill>
                  <a:srgbClr val="EEEEEE"/>
                </a:solidFill>
              </a:rPr>
              <a:t>⑼</a:t>
            </a:r>
            <a:r>
              <a:rPr lang="zh-CN" altLang="en-US" dirty="0">
                <a:solidFill>
                  <a:srgbClr val="EEEEEE"/>
                </a:solidFill>
              </a:rPr>
              <a:t>。</a:t>
            </a:r>
            <a:r>
              <a:rPr lang="en-US" altLang="zh-CN" baseline="30000" dirty="0">
                <a:solidFill>
                  <a:srgbClr val="EEEEEE"/>
                </a:solidFill>
              </a:rPr>
              <a:t>[1]</a:t>
            </a:r>
            <a:r>
              <a:rPr lang="zh-CN" altLang="en-US" dirty="0">
                <a:solidFill>
                  <a:srgbClr val="EEEEEE"/>
                </a:solidFill>
              </a:rPr>
              <a:t>  </a:t>
            </a:r>
            <a:endParaRPr lang="zh-CN" altLang="en-US" dirty="0">
              <a:solidFill>
                <a:srgbClr val="EEEEEE"/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5265" y="735597"/>
            <a:ext cx="63134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送杜少府之任蜀州</a:t>
            </a:r>
            <a:endParaRPr lang="en-US" altLang="zh-CN" sz="36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（唐）王勃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城阙辅三秦，风烟望五津。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与君离别意，同是宦游人。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海内存知己，天涯若比邻。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无为在歧路，儿女共沾巾。</a:t>
            </a:r>
            <a:r>
              <a:rPr lang="en-US" altLang="zh-CN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47221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258" y="583635"/>
            <a:ext cx="810631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词句注释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⑴少府：官名。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之：到、往。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蜀州：今四川崇州。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⑵城阙（</a:t>
            </a:r>
            <a:r>
              <a:rPr lang="en-US" altLang="zh-CN" sz="2800" b="1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què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）辅三秦：城阙，即城楼，指唐代京师长安城。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辅，护卫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三秦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，指长安城附近的关中之地，即今陕西省潼关以西一带。秦朝末年，项羽破秦，把关中分为三区，分别封给三个秦国的降将，所以称三秦。这句是倒装句，意思是京师长安三秦作保护。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五津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：指岷江的五个渡口白华津、万里津、江首津、涉头津、江南津。这里泛指蜀川。辅三秦：一作“俯西秦”。</a:t>
            </a: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⑶风烟望五津：“风烟”两字名词用作状语，表示行为的处所。全句意为江边因远望而显得迷茫如啼眼，是说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在风烟迷茫之中，遥望蜀州。</a:t>
            </a:r>
          </a:p>
        </p:txBody>
      </p:sp>
    </p:spTree>
    <p:extLst>
      <p:ext uri="{BB962C8B-B14F-4D97-AF65-F5344CB8AC3E}">
        <p14:creationId xmlns="" xmlns:p14="http://schemas.microsoft.com/office/powerpoint/2010/main" val="54865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1</a:t>
            </a:r>
            <a:endParaRPr lang="zh-CN" altLang="en-US" sz="9600" dirty="0"/>
          </a:p>
        </p:txBody>
      </p:sp>
    </p:spTree>
    <p:extLst>
      <p:ext uri="{BB962C8B-B14F-4D97-AF65-F5344CB8AC3E}">
        <p14:creationId xmlns="" xmlns:p14="http://schemas.microsoft.com/office/powerpoint/2010/main" val="1350347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5497" y="1033817"/>
            <a:ext cx="739739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⑷君：对人的尊称，相当于“您”。</a:t>
            </a: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⑸同：一作“俱”。宦（</a:t>
            </a:r>
            <a:r>
              <a:rPr lang="en-US" altLang="zh-CN" sz="2800" b="1" dirty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huàn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）游：出外做官。</a:t>
            </a: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⑹海内：四海之内，即全国各地。古代人认为我国疆土四周环海，所以称天下为四海之内。</a:t>
            </a: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⑺天涯：天边，这里比喻极远的地方。比邻：并邻，近邻。</a:t>
            </a: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⑻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无为：无须、不必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歧（</a:t>
            </a:r>
            <a:r>
              <a:rPr lang="en-US" altLang="zh-CN" sz="2800" b="1" dirty="0" err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qí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）路：岔路</a:t>
            </a:r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。古人送行常在大路分岔处告别。</a:t>
            </a:r>
          </a:p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⑼沾巾：泪水沾湿衣服和腰带。意思是挥泪告别。巾，也指衣襟。</a:t>
            </a:r>
          </a:p>
        </p:txBody>
      </p:sp>
    </p:spTree>
    <p:extLst>
      <p:ext uri="{BB962C8B-B14F-4D97-AF65-F5344CB8AC3E}">
        <p14:creationId xmlns="" xmlns:p14="http://schemas.microsoft.com/office/powerpoint/2010/main" val="4549774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455" y="759601"/>
            <a:ext cx="7402531" cy="24006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白话译文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雄伟长安城由三秦之地拱卫，透过那风云烟雾遥望着五津。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和你离别心中怀着无限情意，因为我们同是在宦海中浮沉。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只要在世上还有你这个知己，纵使远在天涯也如近在比邻。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绝不要在岔路口上分手之时，像小儿女那样悲伤泪湿衣襟。</a:t>
            </a:r>
          </a:p>
        </p:txBody>
      </p:sp>
      <p:sp>
        <p:nvSpPr>
          <p:cNvPr id="4" name="矩形 3"/>
          <p:cNvSpPr/>
          <p:nvPr/>
        </p:nvSpPr>
        <p:spPr>
          <a:xfrm>
            <a:off x="2203807" y="3363496"/>
            <a:ext cx="4572000" cy="26166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城阙辅三秦，风烟望五津。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与君离别意，同是宦游人。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海内存知己，天涯若比邻。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无为在歧路，儿女共沾巾。</a:t>
            </a:r>
            <a:r>
              <a:rPr lang="en-US" altLang="zh-CN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2430136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0694" y="0"/>
            <a:ext cx="795322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名句欣赏</a:t>
            </a:r>
            <a:r>
              <a:rPr lang="en-US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altLang="zh-CN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第五六两句，境界又从狭小转为宏大，</a:t>
            </a:r>
            <a:r>
              <a: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情调从凄恻转为豪迈。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“海内存知己，天涯若比邻。”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远离分不开知己，只要同在四海之内，就是天涯海角也如同近在邻居一样，一秦一蜀又算得什么呢。表现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友谊不受时间的限制和空间的阻隔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，是永恒的，无所不在的，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与其他别离诗的悲切不同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，所抒发的情感是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乐观豁达的。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这两句因此成为远隔千山万水的朋友之间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表达深厚情谊的不朽名句。</a:t>
            </a:r>
          </a:p>
        </p:txBody>
      </p:sp>
    </p:spTree>
    <p:extLst>
      <p:ext uri="{BB962C8B-B14F-4D97-AF65-F5344CB8AC3E}">
        <p14:creationId xmlns="" xmlns:p14="http://schemas.microsoft.com/office/powerpoint/2010/main" val="3214829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3" name="矩形 2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4" name="矩形 3"/>
          <p:cNvSpPr/>
          <p:nvPr/>
        </p:nvSpPr>
        <p:spPr>
          <a:xfrm>
            <a:off x="1415265" y="735597"/>
            <a:ext cx="631347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背诵：送杜少府之任蜀州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（唐）王勃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城阙辅三秦，风烟望五津。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与君离别意，同是宦游人。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海内存知己，天涯若比邻。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无为在歧路，儿女共沾巾。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817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3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1408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77" y="634661"/>
            <a:ext cx="6277509" cy="54537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88464" y="1573838"/>
            <a:ext cx="923330" cy="35754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/>
              <a:t>登幽州台歌</a:t>
            </a:r>
            <a:endParaRPr lang="zh-CN" altLang="en-US" sz="4800" dirty="0"/>
          </a:p>
        </p:txBody>
      </p:sp>
    </p:spTree>
    <p:extLst>
      <p:ext uri="{BB962C8B-B14F-4D97-AF65-F5344CB8AC3E}">
        <p14:creationId xmlns="" xmlns:p14="http://schemas.microsoft.com/office/powerpoint/2010/main" val="249541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380" y="901742"/>
            <a:ext cx="4715304" cy="501536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64887" y="1402745"/>
            <a:ext cx="800219" cy="42124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/>
              <a:t>唐代诗人陈子昂</a:t>
            </a:r>
          </a:p>
        </p:txBody>
      </p:sp>
    </p:spTree>
    <p:extLst>
      <p:ext uri="{BB962C8B-B14F-4D97-AF65-F5344CB8AC3E}">
        <p14:creationId xmlns="" xmlns:p14="http://schemas.microsoft.com/office/powerpoint/2010/main" val="4280068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924" y="542634"/>
            <a:ext cx="6097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登幽州台歌</a:t>
            </a:r>
            <a:endParaRPr lang="en-US" altLang="zh-CN" sz="40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（唐）陈子昂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前不见古人，</a:t>
            </a: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后不见来者。</a:t>
            </a: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念天地之悠悠，</a:t>
            </a:r>
            <a:endParaRPr lang="en-US" altLang="zh-CN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独怆然而涕下。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4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586" r="28239"/>
          <a:stretch/>
        </p:blipFill>
        <p:spPr>
          <a:xfrm>
            <a:off x="5044612" y="1176071"/>
            <a:ext cx="2671478" cy="43654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41719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6655" y="586412"/>
            <a:ext cx="7962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创作背景：</a:t>
            </a:r>
          </a:p>
          <a:p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这首诗写于</a:t>
            </a:r>
            <a:r>
              <a:rPr lang="zh-CN" altLang="en-US" sz="24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武则天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万岁通天元年（</a:t>
            </a:r>
            <a:r>
              <a:rPr lang="en-US" altLang="zh-CN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696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年）。</a:t>
            </a:r>
            <a:r>
              <a:rPr lang="zh-CN" altLang="en-US" sz="24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陈子昂是一个具有政治见识和政治才能的文人。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他直言敢谏，对武后朝的不少弊政，常常提出批评意见，不为武则天采纳，并曾一度因“逆党”株连而下狱。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400" b="1" u="sng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他的政治抱负不能实现，反而受到打击，这使他心情非常苦闷。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万岁通天元年，契丹攻陷营州。武则天委派武攸宜率军征讨，陈子昂担任参谋，随军出征。武攸宜为人轻率，少谋略。次年兵败，情况紧急，陈子昂请求遣万人作前驱以击敌，武不允。随后，陈子昂又向武进言，不听，反把他降为军曹。</a:t>
            </a:r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诗人接连受到挫折，眼看报国宏愿成为泡影，因此登上蓟北楼，慷慨悲吟，写下了</a:t>
            </a:r>
            <a:r>
              <a:rPr lang="en-US" altLang="zh-CN" sz="24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4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登幽州台歌</a:t>
            </a:r>
            <a:r>
              <a:rPr lang="en-US" altLang="zh-CN" sz="24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等诗篇。</a:t>
            </a:r>
          </a:p>
        </p:txBody>
      </p:sp>
    </p:spTree>
    <p:extLst>
      <p:ext uri="{BB962C8B-B14F-4D97-AF65-F5344CB8AC3E}">
        <p14:creationId xmlns="" xmlns:p14="http://schemas.microsoft.com/office/powerpoint/2010/main" val="13078197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1384" y="652328"/>
            <a:ext cx="76336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词句注释</a:t>
            </a:r>
          </a:p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⑴幽州：古十二州之一，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现今北京市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。幽州台：即黄金台，又称蓟北楼，故址在今北京市大兴，是燕昭王为招纳天下贤士而建。</a:t>
            </a:r>
          </a:p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⑵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前：过去。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古人：古代那些能够礼贤下士的圣君。</a:t>
            </a:r>
          </a:p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⑶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后：未来。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来者：后世那些重视人才的贤明君主。</a:t>
            </a:r>
          </a:p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⑷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念：想到。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悠悠：形容时间的久远和空间的广大。</a:t>
            </a:r>
          </a:p>
          <a:p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⑸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怆（</a:t>
            </a:r>
            <a:r>
              <a:rPr lang="en-US" altLang="zh-CN" sz="2800" b="1" dirty="0" err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chuàng</a:t>
            </a:r>
            <a:r>
              <a:rPr lang="zh-CN" altLang="en-US" sz="28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）然：悲伤凄恻的样子。</a:t>
            </a:r>
            <a:endParaRPr lang="en-US" altLang="zh-CN" sz="2800" b="1" dirty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涕：古时指眼泪。（动词用作名词）</a:t>
            </a:r>
          </a:p>
        </p:txBody>
      </p:sp>
    </p:spTree>
    <p:extLst>
      <p:ext uri="{BB962C8B-B14F-4D97-AF65-F5344CB8AC3E}">
        <p14:creationId xmlns="" xmlns:p14="http://schemas.microsoft.com/office/powerpoint/2010/main" val="1925765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94" y="735168"/>
            <a:ext cx="7083483" cy="5388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87784" y="1058239"/>
            <a:ext cx="1746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2060"/>
                </a:solidFill>
              </a:rPr>
              <a:t>黄山松</a:t>
            </a:r>
          </a:p>
        </p:txBody>
      </p:sp>
    </p:spTree>
    <p:extLst>
      <p:ext uri="{BB962C8B-B14F-4D97-AF65-F5344CB8AC3E}">
        <p14:creationId xmlns="" xmlns:p14="http://schemas.microsoft.com/office/powerpoint/2010/main" val="3104012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6593" y="3445286"/>
            <a:ext cx="7222733" cy="19303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白话译文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向前看不见古之贤君，向后望不见当今明主。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一想到天地无穷无尽，我倍感凄凉独自落泪。</a:t>
            </a:r>
          </a:p>
        </p:txBody>
      </p:sp>
      <p:sp>
        <p:nvSpPr>
          <p:cNvPr id="3" name="矩形 2"/>
          <p:cNvSpPr/>
          <p:nvPr/>
        </p:nvSpPr>
        <p:spPr>
          <a:xfrm>
            <a:off x="1120054" y="1020927"/>
            <a:ext cx="6850466" cy="1851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前不见古人，后不见来者。</a:t>
            </a: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念天地之悠悠，独怆然而涕下。 </a:t>
            </a:r>
          </a:p>
        </p:txBody>
      </p:sp>
    </p:spTree>
    <p:extLst>
      <p:ext uri="{BB962C8B-B14F-4D97-AF65-F5344CB8AC3E}">
        <p14:creationId xmlns="" xmlns:p14="http://schemas.microsoft.com/office/powerpoint/2010/main" val="25452793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9397" y="950004"/>
            <a:ext cx="7423079" cy="4621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登幽州台歌</a:t>
            </a:r>
            <a:r>
              <a:rPr lang="en-US" altLang="zh-CN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这首短诗，深刻地</a:t>
            </a:r>
            <a:r>
              <a:rPr lang="zh-CN" altLang="en-US" sz="4000" b="1" u="sng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表现了诗人怀才不遇、寂寞无聊的情绪。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这首诗没有对幽州台作一字描写，而只是</a:t>
            </a:r>
            <a:r>
              <a:rPr lang="zh-CN" altLang="en-US" sz="4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登台的感慨</a:t>
            </a:r>
            <a:r>
              <a:rPr lang="zh-CN" altLang="en-US" sz="4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，却成为千古名篇。</a:t>
            </a:r>
          </a:p>
        </p:txBody>
      </p:sp>
    </p:spTree>
    <p:extLst>
      <p:ext uri="{BB962C8B-B14F-4D97-AF65-F5344CB8AC3E}">
        <p14:creationId xmlns="" xmlns:p14="http://schemas.microsoft.com/office/powerpoint/2010/main" val="36100724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924" y="542634"/>
            <a:ext cx="6097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背诵：登幽州台歌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（唐）陈子昂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前不见古人，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后不见来者。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念天地之悠悠，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独怆然而涕下。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586" r="28239"/>
          <a:stretch/>
        </p:blipFill>
        <p:spPr>
          <a:xfrm>
            <a:off x="5640513" y="1644733"/>
            <a:ext cx="2434974" cy="39789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7317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4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31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68680" y="600731"/>
            <a:ext cx="749808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终南别业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0E2208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（唐）王维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中岁颇好道，晚家南山陲。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兴来每独往，胜事空自知。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0442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gsa.baidu.com/baike/c0%3Dbaike80%2C5%2C5%2C80%2C26/sign=4834ffa4d60735fa85fd46ebff3864d6/8644ebf81a4c510f3ad5bfa56259252dd42aa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6691" y="701041"/>
            <a:ext cx="3597634" cy="54165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73435" y="1371600"/>
            <a:ext cx="2031325" cy="3794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000" b="1" dirty="0">
                <a:solidFill>
                  <a:srgbClr val="0E2208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lang="zh-CN" altLang="zh-CN" sz="4000" b="1" dirty="0">
                <a:solidFill>
                  <a:srgbClr val="0E2208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endParaRPr lang="zh-CN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1317497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6280" y="962859"/>
            <a:ext cx="7802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词句注释</a:t>
            </a: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①中岁：中年。好（</a:t>
            </a:r>
            <a:r>
              <a:rPr lang="en-US" altLang="zh-CN" sz="3200" b="1" dirty="0" err="1">
                <a:latin typeface="华文楷体" pitchFamily="2" charset="-122"/>
                <a:ea typeface="华文楷体" pitchFamily="2" charset="-122"/>
              </a:rPr>
              <a:t>hào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）：喜好。道：这里指佛教。</a:t>
            </a: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32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家：安家。作动词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。南山：即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hlinkClick r:id="rId2"/>
              </a:rPr>
              <a:t>终南山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。陲（</a:t>
            </a:r>
            <a:r>
              <a:rPr lang="en-US" altLang="zh-CN" sz="3200" b="1" dirty="0" err="1">
                <a:latin typeface="华文楷体" pitchFamily="2" charset="-122"/>
                <a:ea typeface="华文楷体" pitchFamily="2" charset="-122"/>
              </a:rPr>
              <a:t>chuí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）：边缘，旁边，边境；南山陲，指辋 川别墅所在地，意思是终南山脚下。</a:t>
            </a: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③胜事：美好的事。</a:t>
            </a: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en-US" sz="32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值：遇到。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叟（</a:t>
            </a:r>
            <a:r>
              <a:rPr lang="en-US" altLang="zh-CN" sz="3200" b="1" dirty="0" err="1">
                <a:latin typeface="华文楷体" pitchFamily="2" charset="-122"/>
                <a:ea typeface="华文楷体" pitchFamily="2" charset="-122"/>
              </a:rPr>
              <a:t>sǒu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）：老翁。</a:t>
            </a:r>
          </a:p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⑤无还期：没有回还的准确时间。</a:t>
            </a:r>
          </a:p>
        </p:txBody>
      </p:sp>
    </p:spTree>
    <p:extLst>
      <p:ext uri="{BB962C8B-B14F-4D97-AF65-F5344CB8AC3E}">
        <p14:creationId xmlns="" xmlns:p14="http://schemas.microsoft.com/office/powerpoint/2010/main" val="5628272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4800" y="964198"/>
            <a:ext cx="4267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创作背景：</a:t>
            </a:r>
          </a:p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此诗大约写于唐肃宗乾元元年（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758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）之后，是王维晚年的作品。王维晚年官至尚书右丞，职务不小。其实，由于政局变化反复，他早已看到仕途的艰险，便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想超脱这个烦扰的尘世。他吃斋奉佛，悠闲自在，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大约四十岁后，就开始过着亦官亦隐的生活。</a:t>
            </a:r>
          </a:p>
        </p:txBody>
      </p:sp>
      <p:pic>
        <p:nvPicPr>
          <p:cNvPr id="3" name="Picture 2" descr="https://imgsa.baidu.com/baike/c0%3Dbaike80%2C5%2C5%2C80%2C26/sign=4834ffa4d60735fa85fd46ebff3864d6/8644ebf81a4c510f3ad5bfa56259252dd42aa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1331" y="1112519"/>
            <a:ext cx="3142131" cy="4730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606364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0120" y="840939"/>
            <a:ext cx="7299960" cy="23566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  <a:b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中年以后的我开始喜欢佛教，直到晚年才安家于终南山边陲。</a:t>
            </a:r>
            <a:b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兴趣浓时常常独来独往去游玩，有快乐的事自我欣赏自我陶醉。</a:t>
            </a:r>
            <a:b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有时游玩不觉就走到水的尽头，就坐在水边看上升的云雾缭绕。</a:t>
            </a:r>
            <a:b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偶然在林间遇见了把乡村父老，便与他谈笑聊天每每忘了回家。</a:t>
            </a:r>
          </a:p>
        </p:txBody>
      </p:sp>
      <p:sp>
        <p:nvSpPr>
          <p:cNvPr id="3" name="矩形 2"/>
          <p:cNvSpPr/>
          <p:nvPr/>
        </p:nvSpPr>
        <p:spPr>
          <a:xfrm>
            <a:off x="3581400" y="3572917"/>
            <a:ext cx="4572000" cy="2255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中岁颇好道，晚家南山陲。</a:t>
            </a:r>
            <a:b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兴来每独往，胜事空自知。</a:t>
            </a:r>
            <a:b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lang="zh-CN" altLang="zh-CN" sz="24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</a:p>
        </p:txBody>
      </p:sp>
      <p:pic>
        <p:nvPicPr>
          <p:cNvPr id="4" name="Picture 2" descr="https://imgsa.baidu.com/baike/c0%3Dbaike80%2C5%2C5%2C80%2C26/sign=4834ffa4d60735fa85fd46ebff3864d6/8644ebf81a4c510f3ad5bfa56259252dd42aa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1411" y="3622673"/>
            <a:ext cx="1495149" cy="22510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034714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gsa.baidu.com/baike/c0%3Dbaike80%2C5%2C5%2C80%2C26/sign=4834ffa4d60735fa85fd46ebff3864d6/8644ebf81a4c510f3ad5bfa56259252dd42aa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6691" y="701041"/>
            <a:ext cx="3597634" cy="54165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73435" y="1371600"/>
            <a:ext cx="2031325" cy="3794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lang="zh-CN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endParaRPr lang="zh-CN" alt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49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5880" y="685800"/>
            <a:ext cx="4434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岁寒三友？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3000" y="1935480"/>
            <a:ext cx="515112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FF0000"/>
                </a:solidFill>
              </a:rPr>
              <a:t>松、竹、梅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3322320"/>
            <a:ext cx="6217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花中四君子？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5400" y="4587240"/>
            <a:ext cx="611124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</a:rPr>
              <a:t>梅、兰、竹、菊</a:t>
            </a:r>
          </a:p>
        </p:txBody>
      </p:sp>
    </p:spTree>
    <p:extLst>
      <p:ext uri="{BB962C8B-B14F-4D97-AF65-F5344CB8AC3E}">
        <p14:creationId xmlns="" xmlns:p14="http://schemas.microsoft.com/office/powerpoint/2010/main" val="18996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7720" y="667107"/>
            <a:ext cx="768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名句赏析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“行到水穷处，坐看云起时” </a:t>
            </a:r>
            <a:endParaRPr lang="en-US" altLang="zh-CN" sz="2800" b="1" u="sng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在山间信步闲走，不知不觉中，已到了溪水尽头，似乎再无路可走，但诗人却感到眼前一片开阔，于是，索性坐下，看天上的风起云涌。一切是那样地自然，山间流水、白云，无不引发作者无尽的兴致，足见其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悠闲自在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。从艺术手法上看，此二句俨然是一幅山水画，是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“诗中有画”也。</a:t>
            </a:r>
          </a:p>
        </p:txBody>
      </p:sp>
    </p:spTree>
    <p:extLst>
      <p:ext uri="{BB962C8B-B14F-4D97-AF65-F5344CB8AC3E}">
        <p14:creationId xmlns="" xmlns:p14="http://schemas.microsoft.com/office/powerpoint/2010/main" val="24034714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1400" y="559921"/>
            <a:ext cx="49072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名句赏析</a:t>
            </a:r>
            <a:r>
              <a:rPr lang="en-US" altLang="zh-CN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】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u="sng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“</a:t>
            </a:r>
            <a:r>
              <a:rPr lang="zh-CN" altLang="zh-CN" sz="2400" b="1" u="sng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  <a:r>
              <a:rPr lang="zh-CN" altLang="en-US" sz="2400" b="1" u="sng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”</a:t>
            </a:r>
            <a:endParaRPr lang="zh-CN" altLang="zh-CN" sz="2400" b="1" u="sng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在山间偶然碰到了“林叟”，于是</a:t>
            </a:r>
            <a:r>
              <a:rPr lang="zh-CN" altLang="en-US" sz="2400" b="1" u="sng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无拘无束地跟其尽情谈笑，以致忘了时间，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诗人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淡然洒脱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的天性和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超然物外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的风采跃然纸上，与前面独赏山水时的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洒脱自在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浑然一体，使得全诗形成了一个完整的意境。处处“偶然”，更显现出心中的悠闲自在，已经达到</a:t>
            </a:r>
            <a:r>
              <a:rPr lang="zh-CN" altLang="en-US" sz="2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物我两忘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的境界。</a:t>
            </a:r>
          </a:p>
        </p:txBody>
      </p:sp>
      <p:pic>
        <p:nvPicPr>
          <p:cNvPr id="68610" name="Picture 2" descr="http://s7.sinaimg.cn/middle/549e256ah7619f12ca8d6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496" y="1447800"/>
            <a:ext cx="2709544" cy="3824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034714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1520" y="706458"/>
            <a:ext cx="7650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赏析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】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这首诗没有描绘具体的山川景物</a:t>
            </a:r>
            <a:r>
              <a:rPr lang="zh-CN" altLang="en-US" sz="2800" b="1" u="sng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，而重在表现诗人隐居山间时悠闲自得的心境。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诗的前六句自然闲静，诗人的形象如同一位不食人间烟火的世外高人，他不问世事，视山间为乐土。不刻意探幽寻胜，而能随时随处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领略到大自然的美好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。结尾两句，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引入人的活动，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带来生活气息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，诗人的形象也更为可亲。</a:t>
            </a:r>
          </a:p>
        </p:txBody>
      </p:sp>
    </p:spTree>
    <p:extLst>
      <p:ext uri="{BB962C8B-B14F-4D97-AF65-F5344CB8AC3E}">
        <p14:creationId xmlns="" xmlns:p14="http://schemas.microsoft.com/office/powerpoint/2010/main" val="28211480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68680" y="600731"/>
            <a:ext cx="749808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背诵：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终南别业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（唐）王维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中岁颇好道，晚家南山陲。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兴来每独往，胜事空自知。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</a:p>
        </p:txBody>
      </p:sp>
    </p:spTree>
    <p:extLst>
      <p:ext uri="{BB962C8B-B14F-4D97-AF65-F5344CB8AC3E}">
        <p14:creationId xmlns="" xmlns:p14="http://schemas.microsoft.com/office/powerpoint/2010/main" val="12804420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5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2686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imgsa.baidu.com/baike/c0%3Dbaike80%2C5%2C5%2C80%2C26/sign=caca315fd42a283457ab3e593adca28f/c8177f3e6709c93dda5c2fb59f3df8dcd00054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9775" y="754697"/>
            <a:ext cx="3913505" cy="50768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76532" y="731520"/>
            <a:ext cx="677108" cy="5135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lang="zh-CN" altLang="zh-CN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static.ilixiangguo.com/data/upload/thumb/201503/550656b1738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9602" y="563880"/>
            <a:ext cx="4447838" cy="55778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000577" y="1950720"/>
            <a:ext cx="1015663" cy="25450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rgbClr val="92D050"/>
                </a:solidFill>
              </a:rPr>
              <a:t>李 白</a:t>
            </a:r>
          </a:p>
        </p:txBody>
      </p:sp>
    </p:spTree>
    <p:extLst>
      <p:ext uri="{BB962C8B-B14F-4D97-AF65-F5344CB8AC3E}">
        <p14:creationId xmlns="" xmlns:p14="http://schemas.microsoft.com/office/powerpoint/2010/main" val="24034714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60120" y="1014889"/>
            <a:ext cx="758952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       李白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弃我去者，昨日之日不可留；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3102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s7.sinaimg.cn/mw690/0031ANsuzy6L0jZ2m6ab6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694" y="822960"/>
            <a:ext cx="7860665" cy="4696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70960" y="5532120"/>
            <a:ext cx="1402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草书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6760" y="974586"/>
            <a:ext cx="78181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写作背景</a:t>
            </a:r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8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李白于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742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年（天宝元年）怀着远大的政治理想来到长安，任职于翰林院。二年后，因被谗毁而离开朝廷，内心十分愤慨地重又开始了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漫游生活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。在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753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年（天宝十二年）的秋天，李白来到宣州，他的一位官为校书郎的族叔李云将要离去，为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饯别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行人而写成此诗。诗中并不直言离别，而是重笔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抒发自己怀才不遇的牢骚、愤懑。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8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李云：又名华，是李白的族叔。是当时著名的散文家。</a:t>
            </a:r>
          </a:p>
        </p:txBody>
      </p:sp>
    </p:spTree>
    <p:extLst>
      <p:ext uri="{BB962C8B-B14F-4D97-AF65-F5344CB8AC3E}">
        <p14:creationId xmlns="" xmlns:p14="http://schemas.microsoft.com/office/powerpoint/2010/main" val="61074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7632" y="698361"/>
            <a:ext cx="61490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赠从弟（其二）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（魏晋） 刘桢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亭亭山上松，瑟瑟谷中风。</a:t>
            </a:r>
            <a:endParaRPr lang="en-US" altLang="zh-CN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风声一何盛，松枝一何劲！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冰霜正惨凄，终岁常端正。</a:t>
            </a:r>
            <a:endParaRPr lang="en-US" altLang="zh-CN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岂不罹凝寒，松柏有本性！</a:t>
            </a:r>
            <a:r>
              <a:rPr lang="en-US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85303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4360" y="523756"/>
            <a:ext cx="81686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词句注释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⑴宣州：今安徽宣城一带。谢朓（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tiǎo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）楼：又名北楼、谢公楼，在陵阳山上，是南齐诗人谢朓任宣城太守时所建，并改名为叠嶂楼。李白曾多次登临，饯别：以酒食送行。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校（</a:t>
            </a:r>
            <a:r>
              <a:rPr lang="en-US" altLang="zh-CN" sz="2400" b="1" u="sng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jiào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）书：官名，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掌管朝廷的图书整理工作。叔云：李白的叔叔李云。</a:t>
            </a:r>
          </a:p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⑵长风：远风，大风。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⑶此：指上句的长风秋雁的景色。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酣（</a:t>
            </a:r>
            <a:r>
              <a:rPr lang="en-US" altLang="zh-CN" sz="24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hān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）高楼：畅饮于高楼。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⑷蓬莱：此指东汉时藏书之东观。蓬莱，海中神山，蓬莱文章：借指李云的文章。建安骨：汉末建安（汉献帝年号，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196—220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）年间，“三曹”和“七子”等作家所作之诗风骨遒上，后人称之为“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2"/>
              </a:rPr>
              <a:t>建安风骨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”。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⑸小谢：指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3"/>
              </a:rPr>
              <a:t>谢朓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，字玄晖，南朝齐诗人。后人将他和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4"/>
              </a:rPr>
              <a:t>谢灵运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并称为大谢、小谢。这里用以自喻。清发（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fā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）：指清新秀发的诗风。发：诗文俊逸。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" y="830223"/>
            <a:ext cx="78943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⑹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俱怀：两人都怀有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。逸兴（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xìng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）：飘逸豪放的兴致，多指山水游兴，超远的意兴。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2"/>
              </a:rPr>
              <a:t>王勃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3"/>
              </a:rPr>
              <a:t>滕王阁序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：“遥襟甫畅，逸兴遄飞”。（用典）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）壮思：雄心壮志，豪壮的意思。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24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览：通“揽”，摘取。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⑼称（</a:t>
            </a:r>
            <a:r>
              <a:rPr lang="en-US" altLang="zh-CN" sz="2400" b="1" dirty="0" err="1">
                <a:latin typeface="楷体" pitchFamily="49" charset="-122"/>
                <a:ea typeface="楷体" pitchFamily="49" charset="-122"/>
              </a:rPr>
              <a:t>chèn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）意：称心如意。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⑽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明朝（</a:t>
            </a:r>
            <a:r>
              <a:rPr lang="en-US" altLang="zh-CN" sz="2400" b="1" dirty="0" err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zhāo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）：明天。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散发（</a:t>
            </a:r>
            <a:r>
              <a:rPr lang="en-US" altLang="zh-CN" sz="24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fà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）：不束冠，意谓不做官。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这里是形容狂放不羁。古人束发戴冠，散发表示闲适自在。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(11)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弄扁（</a:t>
            </a:r>
            <a:r>
              <a:rPr lang="en-US" altLang="zh-CN" sz="24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piān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）舟：乘小舟归隐江湖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。扁舟：小舟，小船。春秋末年，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4"/>
              </a:rPr>
              <a:t>范蠡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辞别越王勾践，“乘扁舟浮于江湖”（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hlinkClick r:id="rId5"/>
              </a:rPr>
              <a:t>史记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货殖列传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）。 （用典）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400" y="3517821"/>
            <a:ext cx="7284720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[</a:t>
            </a:r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白话译文</a:t>
            </a:r>
            <a:r>
              <a:rPr lang="en-US" altLang="zh-CN" sz="2000" b="1" dirty="0">
                <a:latin typeface="华文楷体" pitchFamily="2" charset="-122"/>
                <a:ea typeface="华文楷体" pitchFamily="2" charset="-122"/>
              </a:rPr>
              <a:t>]</a:t>
            </a:r>
            <a:endParaRPr lang="zh-CN" altLang="en-US" sz="20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舍弃我而逝去的昨天，已经不可挽留，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扰乱我的心绪的今天，令人多有烦忧。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大风吹过了几万里送来秋雁，对此景可开怀畅饮酣醉高楼。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校书您的文章颇具建安风骨，又有我的诗如谢朓秀朗清发。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我们都是心怀逸兴壮思飞动，想登上九天去摘取一轮明月。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拔刀断水水却更加汹涌奔流，举杯消愁愁情上却更加忧愁。</a:t>
            </a:r>
          </a:p>
          <a:p>
            <a:r>
              <a:rPr lang="zh-CN" altLang="en-US" sz="2000" b="1" dirty="0">
                <a:latin typeface="华文楷体" pitchFamily="2" charset="-122"/>
                <a:ea typeface="华文楷体" pitchFamily="2" charset="-122"/>
              </a:rPr>
              <a:t>人生在世上不能够称心如意，不如明天披头散发驾舟漂流。</a:t>
            </a:r>
          </a:p>
        </p:txBody>
      </p:sp>
      <p:sp>
        <p:nvSpPr>
          <p:cNvPr id="3" name="矩形 2"/>
          <p:cNvSpPr/>
          <p:nvPr/>
        </p:nvSpPr>
        <p:spPr>
          <a:xfrm>
            <a:off x="914400" y="599778"/>
            <a:ext cx="7299960" cy="2677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弃我去者，昨日之日不可留；</a:t>
            </a:r>
            <a:endParaRPr lang="en-US" altLang="zh-CN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</a:t>
            </a: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60120" y="1014889"/>
            <a:ext cx="758952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           李白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弃我去者，昨日之日不可留；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0E2208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0E2208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3102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0080" y="806440"/>
            <a:ext cx="78486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lang="zh-CN" altLang="en-US" sz="28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解析：</a:t>
            </a:r>
            <a:endParaRPr lang="en-US" altLang="zh-CN" sz="2800" b="1" dirty="0">
              <a:solidFill>
                <a:srgbClr val="0E2208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E2208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弃我去者，昨日之日不可留；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诗的开头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显得很突兀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，因为李白当时很苦闷，所以一见到可以倾诉衷肠的族叔李云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李华），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就把满腹牢骚宣泄出来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李白于天宝初供奉翰林，但在政治上不受重视，又受权贵谗毁，时间不长便弃官而去，过着飘荡四方的游荡生活。十年来的人间辛酸，作客他乡的抑郁和感伤，积聚在心头，今天终于可以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一吐为快了。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　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6320" y="695236"/>
            <a:ext cx="70561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长风万里送秋雁，对此可以酣高楼。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“长风”两句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写景抒情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，在秋高气爽之日，目接风送秋雁之境，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精神为之一振，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烦恼为之一扫，感到心与境合得舒畅，酣饮高楼的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豪情油然而生。</a:t>
            </a:r>
          </a:p>
        </p:txBody>
      </p:sp>
      <p:pic>
        <p:nvPicPr>
          <p:cNvPr id="3" name="Picture 2" descr="http://static.ilixiangguo.com/data/upload/thumb/201503/550656b1738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8165" y="3910746"/>
            <a:ext cx="1583745" cy="1986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2960" y="1155621"/>
            <a:ext cx="7741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蓬莱文章建安骨，中间小谢又清发。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“蓬莱”两句承高楼饯别分写主客双方。以“建安骨”赞美李云的文章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风格刚健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。“中间”是指南朝；“小谢”是指谢眺，因为他在谢灵运（大谢）之后，所以称小谢。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这里李白是自比小谢，流露出对自己才能的自信。　　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040" y="893356"/>
            <a:ext cx="7574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“俱怀逸兴壮思飞，欲上青天览明月”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这两句抒发了作者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远大的抱负。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并且“览”字富有表现力。用了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夸张的手法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。抒发了作者的远大抱负和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豪情壮志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。表现了李白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浪漫主义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的风格。</a:t>
            </a:r>
            <a:br>
              <a:rPr lang="zh-CN" altLang="en-US" sz="2800" b="1" dirty="0">
                <a:latin typeface="楷体" pitchFamily="49" charset="-122"/>
                <a:ea typeface="楷体" pitchFamily="49" charset="-122"/>
              </a:rPr>
            </a:b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2" descr="http://static.ilixiangguo.com/data/upload/thumb/201503/550656b1738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766" y="3920239"/>
            <a:ext cx="1504613" cy="188687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293761" y="4663783"/>
            <a:ext cx="269817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逸兴（</a:t>
            </a:r>
            <a:r>
              <a:rPr lang="en-US" altLang="zh-CN" sz="2800" dirty="0" err="1"/>
              <a:t>xìng</a:t>
            </a:r>
            <a:r>
              <a:rPr lang="zh-CN" altLang="en-US" sz="2800" dirty="0"/>
              <a:t>）：</a:t>
            </a:r>
            <a:endParaRPr lang="en-US" altLang="zh-CN" sz="2800" dirty="0"/>
          </a:p>
          <a:p>
            <a:r>
              <a:rPr lang="zh-CN" altLang="en-US" sz="2800" dirty="0"/>
              <a:t>飘逸豪放的兴致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360" y="801916"/>
            <a:ext cx="72999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抽刀断水水更流，举杯消愁愁更愁。</a:t>
            </a:r>
            <a:endParaRPr lang="en-US" altLang="zh-CN" sz="28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“抽刀”一句用来比喻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内心的苦闷无法排解，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显得奇特而富有创造性。“举杯”一句道出了他不能解脱，只能愁上加愁的不得志的苦闷心情，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同时也抒发了离别的悲伤。</a:t>
            </a:r>
          </a:p>
        </p:txBody>
      </p:sp>
      <p:pic>
        <p:nvPicPr>
          <p:cNvPr id="3" name="Picture 2" descr="http://static.ilixiangguo.com/data/upload/thumb/201503/550656b1738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3442" y="4145534"/>
            <a:ext cx="1567478" cy="1965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1040" y="1200001"/>
            <a:ext cx="780288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人生在世不称意，明朝散发弄扁舟。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最后两句是诗人对现实不满的激愤之词。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李白长期处于不称意的苦闷之中，不得不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寻求另一种超脱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，即“散发弄扁舟”。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逃避现实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虽不是他的本意，但当时的历史条件和他不愿同流合污的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清高放纵的性格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，都使他不可能找到更好的出路。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8916" y="622312"/>
            <a:ext cx="782890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解释词语：其二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⑴亭亭：耸立的样子。</a:t>
            </a: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⑵瑟瑟：形容风声。</a:t>
            </a: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⑶一何：多么。</a:t>
            </a: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⑷惨凄：凛冽、严酷。</a:t>
            </a: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⑸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"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岂不罹（</a:t>
            </a:r>
            <a:r>
              <a:rPr lang="en-US" altLang="zh-CN" sz="32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lí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）凝寒？松柏有本性”二句是说，难道松柏没有遭到严寒的侵凌吗？（但是它依然青翠如故，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这是它的本性决定的。</a:t>
            </a:r>
          </a:p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⑹本性：固有的性质或个性。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357234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20" y="580519"/>
            <a:ext cx="79248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这首诗运用了起伏跌宕的笔法，一开始直抒胸中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忧愁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，表达对现实强烈不满。既而又转向万里长空，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精神一振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，谈古论今，以小谢自比自己，表露出自己“欲上青天揽明月”的远大抱负。接着诗人又从美丽的理想境界回到了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苦闷的现实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当中，只得无奈地选择逃避现实。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全诗大起大落，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一波三折，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通篇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在悲愤之中又贯穿着一种慷慨豪迈的激情，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显出诗人雄壮豪放的气概。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160" y="1170355"/>
            <a:ext cx="7421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/>
              <a:t>诗中诗人的心理变化历程是什么？</a:t>
            </a:r>
            <a:br>
              <a:rPr lang="zh-CN" altLang="en-US" sz="4000" b="1" dirty="0"/>
            </a:br>
            <a:r>
              <a:rPr lang="zh-CN" altLang="en-US" sz="4000" b="1" dirty="0"/>
              <a:t>　　</a:t>
            </a:r>
          </a:p>
        </p:txBody>
      </p:sp>
      <p:sp>
        <p:nvSpPr>
          <p:cNvPr id="4" name="矩形 3"/>
          <p:cNvSpPr/>
          <p:nvPr/>
        </p:nvSpPr>
        <p:spPr>
          <a:xfrm>
            <a:off x="843424" y="2268974"/>
            <a:ext cx="7690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愁苦烦忧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振奋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</a:rPr>
              <a:t>更加愁苦。</a:t>
            </a:r>
          </a:p>
        </p:txBody>
      </p:sp>
      <p:pic>
        <p:nvPicPr>
          <p:cNvPr id="5" name="Picture 2" descr="http://static.ilixiangguo.com/data/upload/thumb/201503/550656b1738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762" y="3339212"/>
            <a:ext cx="2161838" cy="2711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4241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20" y="491758"/>
            <a:ext cx="78181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赏析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/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这首诗先写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虚度光阴、壮志难酬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的痛苦，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而后赞美主客双方的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才华与抱负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最后以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挥洒出世的幽愤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作结，流露出消极处世的情绪。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全诗感情色彩浓烈，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情绪如狂涛漫卷，笔势如天马行空。</a:t>
            </a:r>
            <a:b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　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62058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14400" y="1014889"/>
            <a:ext cx="758952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背诵：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        李白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弃我去者，昨日之日不可留；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</a:p>
        </p:txBody>
      </p:sp>
    </p:spTree>
    <p:extLst>
      <p:ext uri="{BB962C8B-B14F-4D97-AF65-F5344CB8AC3E}">
        <p14:creationId xmlns="" xmlns:p14="http://schemas.microsoft.com/office/powerpoint/2010/main" val="291631026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6869" y="2205006"/>
            <a:ext cx="3916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1---5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748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7632" y="718909"/>
            <a:ext cx="614908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背诵：赠从弟（其二）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（魏晋） 刘桢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亭亭山上松，瑟瑟谷中风。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风声一何盛，松枝一何劲！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冰霜正惨凄，终岁常端正。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岂不罹凝寒，松柏有本性！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9554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3" name="矩形 2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送杜少府之任蜀州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EEEEE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城阙辅三秦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⑵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，风烟望五津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与君离别意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⑷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，同是宦游人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⑸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海内存知己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，天涯若比邻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⑺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无为在歧路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，儿女共沾巾</a:t>
            </a:r>
            <a:r>
              <a:rPr kumimoji="0" lang="zh-CN" alt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⑼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。</a:t>
            </a:r>
            <a:r>
              <a:rPr kumimoji="0" lang="en-US" altLang="zh-CN" sz="1800" b="0" i="0" u="none" strike="noStrike" kern="1200" cap="none" spc="0" normalizeH="0" baseline="3000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[1]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EEEEE"/>
                </a:solidFill>
                <a:effectLst/>
                <a:uLnTx/>
                <a:uFillTx/>
                <a:latin typeface="Garamond" panose="02020404030301010803"/>
                <a:ea typeface="方正舒体" panose="02010601030101010101" pitchFamily="2" charset="-122"/>
                <a:cs typeface="+mn-cs"/>
              </a:rPr>
              <a:t>  </a:t>
            </a:r>
          </a:p>
        </p:txBody>
      </p:sp>
      <p:sp>
        <p:nvSpPr>
          <p:cNvPr id="4" name="矩形 3"/>
          <p:cNvSpPr/>
          <p:nvPr/>
        </p:nvSpPr>
        <p:spPr>
          <a:xfrm>
            <a:off x="1262864" y="735597"/>
            <a:ext cx="67990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</a:t>
            </a:r>
            <a:r>
              <a:rPr lang="en-US" altLang="zh-CN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背诵：送杜少府之任蜀州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     （唐）王勃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城阙辅三秦，风烟望五津。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与君离别意，同是宦游人。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海内存知己，天涯若比邻。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无为在歧路，儿女共沾巾。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8178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3924" y="542634"/>
            <a:ext cx="60977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r>
              <a:rPr lang="en-US" altLang="zh-CN" sz="4000" b="1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.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背诵：登幽州台歌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（唐）陈子昂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前不见古人，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后不见来者。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念天地之悠悠，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独怆然而涕下。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586" r="28239"/>
          <a:stretch/>
        </p:blipFill>
        <p:spPr>
          <a:xfrm>
            <a:off x="5640513" y="1644733"/>
            <a:ext cx="2434974" cy="39789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731777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68680" y="600731"/>
            <a:ext cx="749808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4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.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背诵：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终南别业</a:t>
            </a:r>
            <a:endParaRPr kumimoji="0" lang="en-US" alt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  <a:cs typeface="宋体" pitchFamily="2" charset="-122"/>
              </a:rPr>
              <a:t>（唐）王维</a:t>
            </a:r>
            <a:endParaRPr kumimoji="0" lang="zh-CN" sz="36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华文楷体" pitchFamily="2" charset="-122"/>
              <a:ea typeface="华文楷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中岁颇好道，晚家南山陲。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兴来每独往，胜事空自知。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行到水穷处，坐看云起时。</a:t>
            </a:r>
            <a:b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</a:b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华文楷体" pitchFamily="2" charset="-122"/>
                <a:ea typeface="华文楷体" pitchFamily="2" charset="-122"/>
                <a:cs typeface="宋体" pitchFamily="2" charset="-122"/>
              </a:rPr>
              <a:t>偶然值林叟，谈笑无还期。</a:t>
            </a:r>
          </a:p>
        </p:txBody>
      </p:sp>
    </p:spTree>
    <p:extLst>
      <p:ext uri="{BB962C8B-B14F-4D97-AF65-F5344CB8AC3E}">
        <p14:creationId xmlns="" xmlns:p14="http://schemas.microsoft.com/office/powerpoint/2010/main" val="12804420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14400" y="1014889"/>
            <a:ext cx="758952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   5.</a:t>
            </a: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背诵：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宣州谢朓楼饯别校书叔云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             李白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弃我去者，昨日之日不可留；</a:t>
            </a:r>
            <a:endParaRPr kumimoji="0" lang="en-US" altLang="zh-CN" sz="32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乱我心者，今日之日多烦忧。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长风万里送秋雁，对此可以酣高楼。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蓬莱文章建安骨，中间小谢又清发。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俱怀逸兴壮思飞，欲上青天览明月。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抽刀断水水更流，举杯消愁愁更愁。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　　人生在世不称意，明朝散发弄扁舟。</a:t>
            </a:r>
          </a:p>
        </p:txBody>
      </p:sp>
    </p:spTree>
    <p:extLst>
      <p:ext uri="{BB962C8B-B14F-4D97-AF65-F5344CB8AC3E}">
        <p14:creationId xmlns="" xmlns:p14="http://schemas.microsoft.com/office/powerpoint/2010/main" val="2916310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1556" y="3435816"/>
            <a:ext cx="7746716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译文：其二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高山上挺拔耸立的松树，顶着山谷间瑟瑟呼啸的狂风。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风声是如此的猛烈，而松枝是如此的刚劲！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任它满天冰霜惨惨凄凄，松树的腰杆终年端端正正。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难道是松树没有遭遇凝重的寒意？不，是松柏天生有着耐寒的本性！</a:t>
            </a:r>
          </a:p>
        </p:txBody>
      </p:sp>
      <p:sp>
        <p:nvSpPr>
          <p:cNvPr id="3" name="矩形 2"/>
          <p:cNvSpPr/>
          <p:nvPr/>
        </p:nvSpPr>
        <p:spPr>
          <a:xfrm>
            <a:off x="1638728" y="657546"/>
            <a:ext cx="6272373" cy="23083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亭亭山上松，瑟瑟谷中风。</a:t>
            </a:r>
            <a:endParaRPr lang="en-US" altLang="zh-CN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风声一何盛，松枝一何劲！</a:t>
            </a:r>
          </a:p>
          <a:p>
            <a:pPr lvl="0"/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冰霜正惨凄，终岁常端正。</a:t>
            </a:r>
            <a:endParaRPr lang="en-US" altLang="zh-CN" sz="3600" b="1" dirty="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岂不罹凝寒，松柏有本性！</a:t>
            </a:r>
            <a:r>
              <a:rPr lang="en-US" altLang="zh-CN" sz="36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0009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noProof="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6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748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72" y="1080654"/>
            <a:ext cx="7434097" cy="439650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4285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97" y="617025"/>
            <a:ext cx="6276077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r>
              <a:rPr kumimoji="0" lang="zh-CN" altLang="en-US" sz="3600" b="0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早春呈水部张十八员外 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韩愈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天街小雨润如酥，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草色遥看近却无。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最是一年春好处，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绝胜烟柳满皇都。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99" y="3288144"/>
            <a:ext cx="2347455" cy="20135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299" y="1801091"/>
            <a:ext cx="2347455" cy="1560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835404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2872" y="695650"/>
            <a:ext cx="729672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注释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①呈：恭敬地送给。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②天街：京城街道。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③酥（</a:t>
            </a:r>
            <a:r>
              <a:rPr lang="en-US" altLang="zh-CN" sz="2800" dirty="0" err="1">
                <a:latin typeface="华文中宋" panose="02010600040101010101" pitchFamily="2" charset="-122"/>
                <a:ea typeface="华文中宋" panose="02010600040101010101" pitchFamily="2" charset="-122"/>
              </a:rPr>
              <a:t>sū</a:t>
            </a: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）：酥油、奶油、乳汁，这里形容春雨的滋润。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④最是：正是。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⑤绝胜：远远超过 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⑥皇都：长安城（唐朝京都）。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7543" y="695650"/>
            <a:ext cx="2528022" cy="16451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597" y="695650"/>
            <a:ext cx="2528022" cy="16451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128264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200" y="815905"/>
            <a:ext cx="752763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创作背景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此诗作于唐穆宗长庆三年（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823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年）早春。当时韩愈已经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56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岁，任吏部侍郎。虽然时间不长，但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此时心情很好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。此前不久，镇州（今河北正定）藩镇叛乱，韩愈奉命前往宣抚，说服叛军，平息了一场叛乱。穆宗非常高兴，把他从兵部侍郎任上调为吏部侍郎。在文学方面，他早已声名大振。同时在复兴儒学的事业中，他也卓有建树。因此，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虽然年近花甲，却不因岁月如流而悲伤，而是兴味盎然地迎接春天。</a:t>
            </a: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此诗是写给当时任水部员外郎的诗人张籍的。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张籍在兄弟辈中排行十八，故称“张十八”。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大约韩愈约张籍游春，张籍因以事忙年老推辞，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韩愈于是作这首诗寄赠，极言早春景色之美，希望触发张籍的游兴。</a:t>
            </a:r>
          </a:p>
        </p:txBody>
      </p:sp>
    </p:spTree>
    <p:extLst>
      <p:ext uri="{BB962C8B-B14F-4D97-AF65-F5344CB8AC3E}">
        <p14:creationId xmlns="" xmlns:p14="http://schemas.microsoft.com/office/powerpoint/2010/main" val="93060144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3819" y="2865827"/>
            <a:ext cx="6931890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译文</a:t>
            </a:r>
          </a:p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　　京城大道上空丝雨纷纷，它像奶油般细密而滋润，远望草色依稀连成一片，近看时却显得稀疏零星。这是一年中最美的季节，远胜过绿柳满城的春末。 </a:t>
            </a:r>
          </a:p>
        </p:txBody>
      </p:sp>
      <p:sp>
        <p:nvSpPr>
          <p:cNvPr id="3" name="矩形 2"/>
          <p:cNvSpPr/>
          <p:nvPr/>
        </p:nvSpPr>
        <p:spPr>
          <a:xfrm>
            <a:off x="1320800" y="833781"/>
            <a:ext cx="6410036" cy="14897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天街小雨润如酥，草色遥看近却无。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最是一年春好处， 绝胜烟柳满皇都。</a:t>
            </a:r>
          </a:p>
        </p:txBody>
      </p:sp>
    </p:spTree>
    <p:extLst>
      <p:ext uri="{BB962C8B-B14F-4D97-AF65-F5344CB8AC3E}">
        <p14:creationId xmlns="" xmlns:p14="http://schemas.microsoft.com/office/powerpoint/2010/main" val="228516162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0398" y="755457"/>
            <a:ext cx="77169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早春呈水部张十八员外二首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通过细致入微的观察，描写了长安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初春小雨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的优美景色，写景清丽，表达了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对春天来临时生机蓬勃景象的敏感以及由此而引发的欣悦之情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，以引逗好友走出家门，去感受早春的信息。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4393" y="3953164"/>
            <a:ext cx="3635826" cy="2014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34892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4597" y="617025"/>
            <a:ext cx="7505581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</a:t>
            </a:r>
            <a:r>
              <a:rPr lang="en-US" altLang="zh-CN" sz="3600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背诵</a:t>
            </a:r>
            <a:r>
              <a:rPr lang="zh-CN" altLang="en-US" sz="36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早春呈水部张十八员外 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韩愈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天街小雨润如酥，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草色遥看近却无。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最是一年春好处，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绝胜烟柳满皇都。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99" y="3288144"/>
            <a:ext cx="2347455" cy="20135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299" y="1801091"/>
            <a:ext cx="2347455" cy="1560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28232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noProof="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7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766273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46" y="869950"/>
            <a:ext cx="74009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771" y="611995"/>
            <a:ext cx="7571303" cy="8252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蓬山此去无多路，青鸟殷勤为探看。</a:t>
            </a:r>
            <a:endParaRPr lang="zh-CN" altLang="en-US" sz="3600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346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465" y="781763"/>
            <a:ext cx="79213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名句研读</a:t>
            </a:r>
          </a:p>
          <a:p>
            <a:r>
              <a:rPr lang="en-US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4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风声一何盛，松枝一何劲。 </a:t>
            </a:r>
          </a:p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这两句继承了孔子的</a:t>
            </a:r>
            <a:r>
              <a:rPr lang="zh-CN" altLang="en-US" sz="24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“岁寒，然后知松柏之后凋也”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的这种思想，</a:t>
            </a:r>
            <a:r>
              <a:rPr lang="zh-CN" altLang="en-US" sz="24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勉励他的弟弟要学习松柏</a:t>
            </a:r>
            <a:r>
              <a:rPr lang="zh-CN" altLang="en-US" sz="2400" b="1" u="sng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越是风声凄惨，那么越是要挺立风中。 说明人要有</a:t>
            </a:r>
            <a:r>
              <a:rPr lang="zh-CN" altLang="en-US" sz="24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坚韧不拔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的美好品质。</a:t>
            </a:r>
            <a:endParaRPr lang="en-US" altLang="zh-CN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4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岂不罹凝寒，松柏有本性。 </a:t>
            </a:r>
          </a:p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这里用 “松柏有本性”，实际上是一种“比德”之说。中国古代的士大夫喜欢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用松、竹、梅、菊来比喻人格。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在这里，刘桢以松柏为喻，</a:t>
            </a:r>
            <a:r>
              <a:rPr lang="zh-CN" altLang="en-US" sz="24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勉励他的堂弟坚贞自守，不因外力压迫而改变本性，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号召人们处于乱世的时候要有一种坚定的人格追求。</a:t>
            </a:r>
          </a:p>
        </p:txBody>
      </p:sp>
    </p:spTree>
    <p:extLst>
      <p:ext uri="{BB962C8B-B14F-4D97-AF65-F5344CB8AC3E}">
        <p14:creationId xmlns="" xmlns:p14="http://schemas.microsoft.com/office/powerpoint/2010/main" val="187491636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564" y="905164"/>
            <a:ext cx="7547897" cy="4978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251431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636" y="972327"/>
            <a:ext cx="7338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无     题   </a:t>
            </a:r>
            <a:endParaRPr lang="en-US" altLang="zh-CN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    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李商隐</a:t>
            </a:r>
            <a:endParaRPr lang="en-US" altLang="zh-CN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相见时难别亦难，东风无力百花残。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春蚕到死丝方尽，蜡炬成灰泪始干。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晓镜但愁云鬓改，夜吟应觉月光寒。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蓬山此去无多路，青鸟殷勤为探看。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102" y="868218"/>
            <a:ext cx="2006826" cy="1332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78917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7309" y="502054"/>
            <a:ext cx="7813964" cy="6133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注释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⑴无题：唐代以来，有的人不愿意标出能够表示主题的题目时，常用“ 无题”作诗的标题。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⑵东风无力百花残：这里指百花凋谢的暮春时节。东风，春风。残，凋零。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⑶丝方尽：丝，与“思”谐音，以“丝”喻“思”，含相思之意。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⑷蜡炬：蜡烛。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⑸泪始干：泪，指燃烧时的蜡烛油，这里取双关义，指相思的眼泪。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48527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2800" y="705025"/>
            <a:ext cx="7592289" cy="5026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⑹晓镜：早晨梳妆照镜子。镜，用作动词，照镜子的意思。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⑺云鬓：女子多而美的头发，这里比喻青春年华。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⑻应觉：设想之词。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⑼月光寒：指夜渐深。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⑽蓬山：蓬莱山，传说中海上仙山，指仙境。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⑾青鸟：神话中为西王母传递音讯的信使。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⑿殷勤：情谊恳切深厚。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⒀探看（</a:t>
            </a:r>
            <a:r>
              <a:rPr lang="en-US" altLang="zh-CN" sz="2400" b="1" dirty="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kān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）：探望。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15573446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127" y="751021"/>
            <a:ext cx="7823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译文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见面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的机会真是难得，分别时更是难舍难分，况且又兼东风将收的暮春天气，百花残谢，更加使人伤感。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春蚕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结茧到死时丝才吐完，蜡烛要燃尽成灰时像泪一样的蜡油才能滴干。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女子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早晨妆扮照镜，只担忧丰盛如云的鬓发改变颜色，青春的容颜消失。男子晚上长吟不寐，必然感到冷月侵人。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对方</a:t>
            </a:r>
            <a:r>
              <a:rPr lang="zh-CN" altLang="en-US" sz="2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的住处就在不远的蓬莱山，却无路可通，可望而不可及。希望有青鸟一样的使者殷勤地为我去探看。</a:t>
            </a:r>
          </a:p>
        </p:txBody>
      </p:sp>
    </p:spTree>
    <p:extLst>
      <p:ext uri="{BB962C8B-B14F-4D97-AF65-F5344CB8AC3E}">
        <p14:creationId xmlns="" xmlns:p14="http://schemas.microsoft.com/office/powerpoint/2010/main" val="176381324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636" y="972327"/>
            <a:ext cx="7338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  无     题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李商隐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相见时难别亦难，东风无力百花残。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春蚕到死丝方尽，蜡炬成灰泪始干。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晓镜但愁云鬓改，夜吟应觉月光寒。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蓬山此去无多路，青鸟殷勤为探看。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102" y="868218"/>
            <a:ext cx="2006826" cy="1332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793150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690" y="714076"/>
            <a:ext cx="80402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赏析</a:t>
            </a:r>
            <a:r>
              <a:rPr lang="en-US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这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是一首表示两情</a:t>
            </a:r>
            <a:r>
              <a:rPr lang="zh-CN" altLang="en-US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至死不渝的爱情诗。</a:t>
            </a:r>
            <a:endParaRPr lang="en-US" altLang="zh-CN" sz="2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首联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相见时难别亦难，东风无力百花残。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两个“难”字，点出了聚首不易，别离更难之情，感情绵邈，语言多姿，落笔非凡。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颔联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u="sng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春蚕到死丝方尽，蜡炬成灰泪始干。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以春蚕绛蜡作比，十分精彩，既缠缅沉痛，又坚贞不渝。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颈联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晓镜但愁云鬓改，夜吟应觉月光寒。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写晓妆对镜，抚鬓自伤，是自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计自叙；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良夜苦吟，月光披寒，是计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人叙人。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相劝自我珍重，善加护惜，却又苦情密意，体贴入微，可谓千回百转，神情燕婉。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尾联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400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蓬山此去无多路，青鸟殷勤为探看。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写希望信使频传佳音，意致婉曲，柳暗花明，真是终境逢生，别有洞天。春蚕两句，千秋佳绝、传诵千古。</a:t>
            </a:r>
          </a:p>
        </p:txBody>
      </p:sp>
    </p:spTree>
    <p:extLst>
      <p:ext uri="{BB962C8B-B14F-4D97-AF65-F5344CB8AC3E}">
        <p14:creationId xmlns="" xmlns:p14="http://schemas.microsoft.com/office/powerpoint/2010/main" val="268965680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9636" y="972327"/>
            <a:ext cx="73382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7.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背诵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：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无     题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           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李商隐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     相见时难别亦难，东风无力百花残。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春蚕到死丝方尽，蜡炬成灰泪始干。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晓镜但愁云鬓改，夜吟应觉月光寒。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　　蓬山此去无多路，青鸟殷勤为探看。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102" y="868218"/>
            <a:ext cx="2006826" cy="13323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2595205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9389" y="2311686"/>
            <a:ext cx="698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prstClr val="black"/>
                </a:solidFill>
                <a:latin typeface="Garamond" panose="02020404030301010803"/>
                <a:ea typeface="方正舒体" panose="02010601030101010101" pitchFamily="2" charset="-122"/>
              </a:rPr>
              <a:t>8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/>
              <a:ea typeface="方正舒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766273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7902" y="664585"/>
            <a:ext cx="4859770" cy="56015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9956" y="1496289"/>
            <a:ext cx="1292662" cy="3934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无言独上西楼，月如钩。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930" y="738650"/>
            <a:ext cx="75617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选自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先秦汉魏晋南北朝诗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魏诗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卷二。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刘桢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(186--217),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汉末诗人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建安七子之一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以五言诗著称。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作者以松柏为喻，赞颂松柏能够挺立风中而不倒，经严寒而不凋。勉励他的堂弟坚贞自守，不因外力压迫而改变本性。</a:t>
            </a:r>
          </a:p>
        </p:txBody>
      </p:sp>
    </p:spTree>
    <p:extLst>
      <p:ext uri="{BB962C8B-B14F-4D97-AF65-F5344CB8AC3E}">
        <p14:creationId xmlns="" xmlns:p14="http://schemas.microsoft.com/office/powerpoint/2010/main" val="10741930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mgsa.baidu.com/baike/c0%3Dbaike72%2C5%2C5%2C72%2C24/sign=cd2d5f90e4dde711f3df4ba4c686a57e/5bafa40f4bfbfbedb32bd9ea79f0f736afc31f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745" y="1551711"/>
            <a:ext cx="1679268" cy="220287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493818" y="351736"/>
            <a:ext cx="6165273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17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u="sng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李煜（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937年8月15日―978年8月13日），南唐中主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3"/>
              </a:rPr>
              <a:t>李璟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第六子，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4"/>
              </a:rPr>
              <a:t>南唐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最后一位国君。</a:t>
            </a:r>
          </a:p>
          <a:p>
            <a:pPr lvl="0" indent="317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北宋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5"/>
              </a:rPr>
              <a:t>建隆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二年（961年），李煜继位</a:t>
            </a:r>
            <a:r>
              <a:rPr lang="zh-CN" altLang="en-US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，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开宝四年（971年）十月，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6"/>
              </a:rPr>
              <a:t>宋太祖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灭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7"/>
              </a:rPr>
              <a:t>南汉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，李煜去除唐号，改称“江南国主”。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开宝八年（975年），李煜兵败降宋，被俘至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8"/>
              </a:rPr>
              <a:t>汴京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，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太平兴国三年（978年）七月七日，李煜死于汴京，追赠太师，追封吴王。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世称南唐后主、李后主。</a:t>
            </a:r>
          </a:p>
          <a:p>
            <a:pPr lvl="0" indent="317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李煜精书法、工绘画、通音律，诗文均有一定造诣，尤以词的成就最高。李煜的词，继承了晚唐以来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9"/>
              </a:rPr>
              <a:t>温庭筠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10"/>
              </a:rPr>
              <a:t>韦庄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等</a:t>
            </a:r>
            <a:r>
              <a:rPr lang="zh-CN" altLang="zh-CN" sz="2000" b="1" dirty="0" smtClean="0">
                <a:solidFill>
                  <a:srgbClr val="136EC2"/>
                </a:solidFill>
                <a:latin typeface="Arial" pitchFamily="34" charset="0"/>
                <a:ea typeface="宋体" pitchFamily="2" charset="-122"/>
                <a:cs typeface="Arial" pitchFamily="34" charset="0"/>
                <a:hlinkClick r:id="rId11"/>
              </a:rPr>
              <a:t>花间派</a:t>
            </a:r>
            <a:r>
              <a:rPr lang="zh-CN" altLang="zh-CN" sz="2000" b="1" dirty="0" smtClean="0">
                <a:solidFill>
                  <a:srgbClr val="333333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词人的传统，其亡国后词作更是题材广阔，含意深沉，在晚唐五代词中别树一帜，对后世词坛影响深远。</a:t>
            </a:r>
            <a:endParaRPr lang="zh-CN" altLang="zh-CN" sz="20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2000" y="723129"/>
            <a:ext cx="773083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创作背景：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975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年（开宝八年），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hlinkClick r:id="rId2"/>
              </a:rPr>
              <a:t>宋朝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灭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hlinkClick r:id="rId3"/>
              </a:rPr>
              <a:t>南唐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hlinkClick r:id="rId4"/>
              </a:rPr>
              <a:t>李煜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亡家败国，肉袒出降，被囚禁待罪于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hlinkClick r:id="rId5"/>
              </a:rPr>
              <a:t>汴京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  <a:hlinkClick r:id="rId6"/>
              </a:rPr>
              <a:t>宋太祖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赵匡胤因李煜曾守城相拒，封其为“违命侯”。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李煜在忍屈负辱地过起了囚徒生活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。李煜的词以被俘为界，分为前后两期，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后期词作多倾泻亡国之痛和去国之思，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沉郁哀婉，感人至深。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相见欢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便是后期词作中很有代表性的一篇。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2837" y="903145"/>
            <a:ext cx="74953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712" y="889201"/>
            <a:ext cx="76754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      相见欢    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                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李煜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无言独上西楼，月如钩。 寂寞梧桐深院锁清秋。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剪不断，理还乱，是离愁。别是一般滋味在心头。</a:t>
            </a:r>
          </a:p>
        </p:txBody>
      </p:sp>
      <p:pic>
        <p:nvPicPr>
          <p:cNvPr id="4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792" y="407985"/>
            <a:ext cx="1548534" cy="17848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8980" y="709228"/>
            <a:ext cx="75507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词句注释：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①锁清秋：深深被秋色所笼罩。清秋，一作深秋。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②剪，一作翦。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③离愁：指去国之愁。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④别是一般：另有一种意味。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7829" y="3481067"/>
            <a:ext cx="2019589" cy="2327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5855" y="886692"/>
            <a:ext cx="76754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文学赏析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这首词上片写景，下片抒发离愁。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首句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“无言独上西楼”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将人物引入画面。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“无言”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二字活画出词人的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愁苦神态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，“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独上”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二字勾勒出作者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孤身登楼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的身影，孤独的词人默默无语，独自登上西楼。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神态与动作的描写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，揭示了词人内心深处隐寓的很多不能倾诉的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孤寂与愁苦。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5018" y="557471"/>
            <a:ext cx="798021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“月如钩，寂寞梧桐深院锁清秋”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形象地描绘出了词人登楼所见之景。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仰视天空，缺月如钩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。“如钩”不仅写出月形，而且意味深长：那如钩的残月经历了无数次的阴晴圆缺，见证了人世间无数的悲欢离合，如今又勾起了词人的离愁别恨。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俯视庭院，秋风扫叶，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词人不禁“寂寞”情生。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“锁”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住的也不只是这满院秋色，还有落魄的人，失去自由的人！孤寂的心，思乡的情，亡国的恨。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5855" y="879325"/>
            <a:ext cx="781396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“剪不断，理还乱，是离愁。” </a:t>
            </a:r>
            <a:endParaRPr lang="en-US" altLang="zh-CN" sz="2800" b="1" u="sng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李煜用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“丝”来比喻“离愁”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，别有一番新意。然而丝长可以剪断，丝乱可以整理，而那千丝万缕的“离愁”却是“剪不断，理还乱”。如今的李煜已是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亡国奴、阶下囚，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荣华富贵已成过眼烟云，帝王江山毁于一旦，故国家园亦是不堪回首。这诸多的愁苦悲恨哽咽于词人的心头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难以排遣。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5129" y="1111286"/>
            <a:ext cx="748145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“别是一般滋味在心头”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紧承上句写出了李煜对愁的体验与感受。 “别是”二字极佳，昔日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唯我独尊的天子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，如今成了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阶下囚徒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，备受屈辱，遍历愁苦，心头淤积的是思、是苦、是悔、还是恨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词人自己也难以说清，常人更是体会不到。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6691" y="875391"/>
            <a:ext cx="7467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回顾： </a:t>
            </a:r>
            <a:endParaRPr lang="en-US" altLang="zh-CN" sz="36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600" b="1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            虞美人</a:t>
            </a:r>
            <a:r>
              <a:rPr lang="zh-CN" altLang="en-US" sz="3600" b="1" baseline="30000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600" b="1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 李煜</a:t>
            </a:r>
          </a:p>
          <a:p>
            <a:r>
              <a:rPr lang="zh-CN" altLang="en-US" sz="3600" b="1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春花秋月何时了，往事知多少？小楼昨夜又东风，故国不堪回首月明中！</a:t>
            </a:r>
          </a:p>
          <a:p>
            <a:r>
              <a:rPr lang="zh-CN" altLang="en-US" sz="3600" b="1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 雕栏玉砌应犹在，只是朱颜改。</a:t>
            </a:r>
            <a:r>
              <a:rPr lang="zh-CN" altLang="en-US" sz="3600" b="1" u="sng" dirty="0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问君能有几多愁？恰似一江春水向东流。</a:t>
            </a:r>
            <a:endParaRPr lang="zh-CN" altLang="en-US" sz="3600" b="1" u="sng" dirty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2837" y="903145"/>
            <a:ext cx="74953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</a:b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712" y="889201"/>
            <a:ext cx="767541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背诵</a:t>
            </a:r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相见欢    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             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李煜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无言独上西楼，月如钩。 寂寞梧桐深院锁清秋。</a:t>
            </a:r>
            <a:endParaRPr lang="en-US" altLang="zh-CN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40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 剪不断，理还乱，是离愁。别是一般滋味在心头。</a:t>
            </a:r>
          </a:p>
        </p:txBody>
      </p:sp>
      <p:pic>
        <p:nvPicPr>
          <p:cNvPr id="4" name="Picture 2" descr="https://imgsa.baidu.com/baike/c0%3Dbaike80%2C5%2C5%2C80%2C26/sign=22eb7b697dd98d1062d904634056d36b/34fae6cd7b899e510385d78143a7d933c8950d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0229" y="249381"/>
            <a:ext cx="1614016" cy="1860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512</TotalTime>
  <Words>7123</Words>
  <Application>Microsoft Office PowerPoint</Application>
  <PresentationFormat>全屏显示(4:3)</PresentationFormat>
  <Paragraphs>597</Paragraphs>
  <Slides>135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135</vt:i4>
      </vt:variant>
    </vt:vector>
  </HeadingPairs>
  <TitlesOfParts>
    <vt:vector size="136" baseType="lpstr">
      <vt:lpstr>环保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邓有华</dc:creator>
  <cp:lastModifiedBy>user</cp:lastModifiedBy>
  <cp:revision>74</cp:revision>
  <dcterms:created xsi:type="dcterms:W3CDTF">2017-03-20T13:49:48Z</dcterms:created>
  <dcterms:modified xsi:type="dcterms:W3CDTF">2017-05-17T09:48:46Z</dcterms:modified>
</cp:coreProperties>
</file>