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3"/>
    <p:sldId id="258" r:id="rId4"/>
    <p:sldId id="257" r:id="rId5"/>
    <p:sldId id="273" r:id="rId6"/>
    <p:sldId id="274" r:id="rId7"/>
    <p:sldId id="275" r:id="rId8"/>
    <p:sldId id="280" r:id="rId9"/>
    <p:sldId id="276" r:id="rId10"/>
    <p:sldId id="277" r:id="rId11"/>
    <p:sldId id="278" r:id="rId12"/>
    <p:sldId id="279" r:id="rId13"/>
    <p:sldId id="281" r:id="rId14"/>
    <p:sldId id="282" r:id="rId15"/>
    <p:sldId id="283" r:id="rId16"/>
    <p:sldId id="284" r:id="rId17"/>
    <p:sldId id="285" r:id="rId18"/>
  </p:sldIdLst>
  <p:sldSz cx="12192000" cy="6858000"/>
  <p:notesSz cx="6858000" cy="9144000"/>
  <p:embeddedFontLst>
    <p:embeddedFont>
      <p:font typeface="黑体" charset="-122"/>
      <p:regular r:id="rId23"/>
    </p:embeddedFont>
    <p:embeddedFont>
      <p:font typeface="黑体" pitchFamily="49" charset="-122"/>
      <p:regular r:id="rId24"/>
    </p:embeddedFont>
    <p:embeddedFont>
      <p:font typeface="华文楷体" charset="-122"/>
      <p:regular r:id="rId25"/>
    </p:embeddedFont>
    <p:embeddedFont>
      <p:font typeface="迷你简卡通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hyperlink" Target="http://www.iqiyi.com/w_19rsi052ix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hyperlink" Target="http://www.iqiyi.com/w_19rsi052ix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hyperlink" Target="http://t1.kugou.com/su_C3HS66pXV3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hyperlink" Target="http://www.iqiyi.com/w_19rsi052ix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14728676369415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2171"/>
          <a:stretch>
            <a:fillRect/>
          </a:stretch>
        </p:blipFill>
        <p:spPr>
          <a:xfrm>
            <a:off x="9563735" y="5512435"/>
            <a:ext cx="2078355" cy="7010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572260" y="2039620"/>
            <a:ext cx="9241155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荷波、流水</a:t>
            </a:r>
            <a:r>
              <a:rPr lang="zh-CN" altLang="en-US" sz="2400"/>
              <a:t>：这时候叶子与花也有一丝的颤动，像</a:t>
            </a:r>
            <a:r>
              <a:rPr lang="zh-CN" altLang="en-US" sz="2400">
                <a:solidFill>
                  <a:srgbClr val="00B0F0"/>
                </a:solidFill>
              </a:rPr>
              <a:t>闪电</a:t>
            </a:r>
            <a:r>
              <a:rPr lang="zh-CN" altLang="en-US" sz="2400"/>
              <a:t>一般，霎时传过荷塘的那边去了。叶子本是肩并肩密密地挨着，这便宛然有了一道凝碧的波痕。叶子底下是</a:t>
            </a:r>
            <a:r>
              <a:rPr lang="zh-CN" altLang="en-US" sz="2400">
                <a:solidFill>
                  <a:srgbClr val="00B0F0"/>
                </a:solidFill>
              </a:rPr>
              <a:t>脉脉</a:t>
            </a:r>
            <a:r>
              <a:rPr lang="zh-CN" altLang="en-US" sz="2400"/>
              <a:t>的流水，</a:t>
            </a:r>
            <a:r>
              <a:rPr lang="zh-CN" altLang="en-US" sz="2400">
                <a:solidFill>
                  <a:srgbClr val="00B0F0"/>
                </a:solidFill>
              </a:rPr>
              <a:t>遮住了，不能见一些颜色</a:t>
            </a:r>
            <a:r>
              <a:rPr lang="zh-CN" altLang="en-US" sz="2400"/>
              <a:t>；而叶子却更见风致了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6738620" y="4010025"/>
            <a:ext cx="3655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迷你简卡通" charset="0"/>
                <a:ea typeface="迷你简卡通" charset="0"/>
                <a:sym typeface="+mn-ea"/>
              </a:rPr>
              <a:t>拟人 </a:t>
            </a:r>
            <a:r>
              <a:rPr lang="zh-CN" altLang="en-US" sz="2800">
                <a:latin typeface="迷你简卡通" charset="0"/>
                <a:ea typeface="迷你简卡通" charset="0"/>
              </a:rPr>
              <a:t>朦胧柔美的意境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9170" y="1877060"/>
            <a:ext cx="1023112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月光</a:t>
            </a:r>
            <a:r>
              <a:rPr lang="zh-CN" altLang="en-US" sz="2400"/>
              <a:t>如流水一般，静静地</a:t>
            </a:r>
            <a:r>
              <a:rPr lang="zh-CN" altLang="en-US" sz="2400" b="1">
                <a:solidFill>
                  <a:srgbClr val="00B0F0"/>
                </a:solidFill>
              </a:rPr>
              <a:t>泻</a:t>
            </a:r>
            <a:r>
              <a:rPr lang="zh-CN" altLang="en-US" sz="2400"/>
              <a:t>在这一片叶子和花上。薄薄的</a:t>
            </a:r>
            <a:r>
              <a:rPr lang="zh-CN" altLang="en-US" sz="2400" b="1"/>
              <a:t>青雾</a:t>
            </a:r>
            <a:r>
              <a:rPr lang="zh-CN" altLang="en-US" sz="2400" b="1">
                <a:solidFill>
                  <a:srgbClr val="00B0F0"/>
                </a:solidFill>
              </a:rPr>
              <a:t>浮</a:t>
            </a:r>
            <a:r>
              <a:rPr lang="zh-CN" altLang="en-US" sz="2400"/>
              <a:t>起在荷塘里。叶子和花仿佛在牛乳中洗过一样；又像笼着轻纱的梦。虽然是满月，天上却有一层淡淡的云，所以不能</a:t>
            </a:r>
            <a:r>
              <a:rPr lang="zh-CN" altLang="en-US" sz="2400" b="1"/>
              <a:t>朗照</a:t>
            </a:r>
            <a:r>
              <a:rPr lang="zh-CN" altLang="en-US" sz="2400"/>
              <a:t>；但我以为这恰是到了好处——酣眠固不可少，小睡也别有风味的。月光是隔了树照过来的，高处丛生的灌木，落下参差的斑驳的黑影，峭楞楞如鬼一般；弯弯的</a:t>
            </a:r>
            <a:r>
              <a:rPr lang="zh-CN" altLang="en-US" sz="2400" b="1"/>
              <a:t>杨柳</a:t>
            </a:r>
            <a:r>
              <a:rPr lang="zh-CN" altLang="en-US" sz="2400"/>
              <a:t>的稀疏的倩影，却又像是</a:t>
            </a:r>
            <a:r>
              <a:rPr lang="zh-CN" altLang="en-US" sz="2400" b="1">
                <a:solidFill>
                  <a:srgbClr val="00B0F0"/>
                </a:solidFill>
              </a:rPr>
              <a:t>画</a:t>
            </a:r>
            <a:r>
              <a:rPr lang="zh-CN" altLang="en-US" sz="2400"/>
              <a:t>在荷叶上。塘中的月色并不均匀；但光与影有着和谐的旋律，如梵婀玲上奏着的名曲。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979170" y="416560"/>
            <a:ext cx="381889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听第五自然段朗诵，思考加蓝的字好在哪里？</a:t>
            </a:r>
            <a:endParaRPr lang="zh-CN" altLang="en-US" sz="2400"/>
          </a:p>
        </p:txBody>
      </p:sp>
      <p:grpSp>
        <p:nvGrpSpPr>
          <p:cNvPr id="13" name="组合 12"/>
          <p:cNvGrpSpPr/>
          <p:nvPr/>
        </p:nvGrpSpPr>
        <p:grpSpPr>
          <a:xfrm>
            <a:off x="7075805" y="311785"/>
            <a:ext cx="4832926" cy="1136650"/>
            <a:chOff x="4366" y="2183"/>
            <a:chExt cx="7324" cy="1838"/>
          </a:xfrm>
        </p:grpSpPr>
        <p:pic>
          <p:nvPicPr>
            <p:cNvPr id="10" name="图片 9" descr="office6\wpsassist\cache\A000220150320B27PPIC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66" y="2183"/>
              <a:ext cx="1968" cy="18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897" y="2598"/>
              <a:ext cx="4793" cy="1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</a:t>
              </a:r>
              <a:r>
                <a:rPr lang="zh-CN" altLang="en-US"/>
                <a:t>第</a:t>
              </a:r>
              <a:r>
                <a:rPr lang="en-US" altLang="zh-CN"/>
                <a:t>5</a:t>
              </a:r>
              <a:r>
                <a:rPr lang="zh-CN" altLang="en-US"/>
                <a:t>自然段朗诵</a:t>
              </a:r>
              <a:endParaRPr lang="zh-CN" altLang="en-US"/>
            </a:p>
            <a:p>
              <a:r>
                <a:rPr lang="zh-CN" altLang="en-US"/>
                <a:t>（从</a:t>
              </a:r>
              <a:r>
                <a:rPr lang="en-US" altLang="zh-CN"/>
                <a:t>6</a:t>
              </a:r>
              <a:r>
                <a:rPr lang="zh-CN" altLang="en-US"/>
                <a:t>分</a:t>
              </a:r>
              <a:r>
                <a:rPr lang="en-US" altLang="zh-CN"/>
                <a:t>08</a:t>
              </a:r>
              <a:r>
                <a:rPr lang="zh-CN" altLang="en-US"/>
                <a:t>秒开始）</a:t>
              </a:r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68525" y="5470525"/>
            <a:ext cx="8138160" cy="826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迷你简卡通" charset="0"/>
                <a:ea typeface="迷你简卡通" charset="0"/>
              </a:rPr>
              <a:t>荷塘和月色互相衬托，营造描述如画、意蕴丰富、情景交融的的意境，    宁静、朦胧、优美。</a:t>
            </a:r>
            <a:endParaRPr lang="zh-CN" altLang="en-US" sz="2400">
              <a:latin typeface="迷你简卡通" charset="0"/>
              <a:ea typeface="迷你简卡通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7390" y="4949190"/>
            <a:ext cx="9810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月光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4461510" y="4949190"/>
            <a:ext cx="12661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青雾</a:t>
            </a:r>
            <a:endParaRPr lang="zh-CN" altLang="en-US" sz="2400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70550" y="4949190"/>
            <a:ext cx="11334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朗照</a:t>
            </a:r>
            <a:endParaRPr lang="zh-CN" altLang="en-US" sz="2400"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9765" y="4949190"/>
            <a:ext cx="11334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杨柳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7279640" y="516255"/>
            <a:ext cx="4628515" cy="1318895"/>
            <a:chOff x="4366" y="2183"/>
            <a:chExt cx="7324" cy="1838"/>
          </a:xfrm>
        </p:grpSpPr>
        <p:pic>
          <p:nvPicPr>
            <p:cNvPr id="10" name="图片 9" descr="office6\wpsassist\cache\A000220150320B27PPIC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66" y="2183"/>
              <a:ext cx="1968" cy="18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897" y="2598"/>
              <a:ext cx="4793" cy="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</a:t>
              </a:r>
              <a:r>
                <a:rPr lang="zh-CN" altLang="en-US"/>
                <a:t>第</a:t>
              </a:r>
              <a:r>
                <a:rPr lang="en-US" altLang="zh-CN"/>
                <a:t>6</a:t>
              </a:r>
              <a:r>
                <a:rPr lang="zh-CN" altLang="en-US"/>
                <a:t>自然段朗诵</a:t>
              </a:r>
              <a:endParaRPr lang="zh-CN" altLang="en-US"/>
            </a:p>
            <a:p>
              <a:r>
                <a:rPr lang="zh-CN" altLang="en-US"/>
                <a:t>（从</a:t>
              </a:r>
              <a:r>
                <a:rPr lang="en-US" altLang="zh-CN"/>
                <a:t>7</a:t>
              </a:r>
              <a:r>
                <a:rPr lang="zh-CN" altLang="en-US"/>
                <a:t>分</a:t>
              </a:r>
              <a:r>
                <a:rPr lang="en-US" altLang="zh-CN"/>
                <a:t>51</a:t>
              </a:r>
              <a:r>
                <a:rPr lang="zh-CN" altLang="en-US"/>
                <a:t>秒开始）</a:t>
              </a:r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79170" y="794385"/>
            <a:ext cx="25222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第六自然段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367790" y="1641475"/>
            <a:ext cx="5992495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）树围河塘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      影影重重的杨柳之间“</a:t>
            </a:r>
            <a:r>
              <a:rPr lang="zh-CN" altLang="en-US" sz="2400" u="heavy">
                <a:solidFill>
                  <a:schemeClr val="tx1"/>
                </a:solidFill>
                <a:uFillTx/>
              </a:rPr>
              <a:t>漏着</a:t>
            </a:r>
            <a:r>
              <a:rPr lang="zh-CN" altLang="en-US" sz="2400"/>
              <a:t>”几段空隙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367790" y="2868930"/>
            <a:ext cx="5992495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）树色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       用“烟雾”来</a:t>
            </a:r>
            <a:r>
              <a:rPr lang="zh-CN" altLang="en-US" sz="2400" u="sng"/>
              <a:t>比喻</a:t>
            </a:r>
            <a:r>
              <a:rPr lang="zh-CN" altLang="en-US" sz="2400"/>
              <a:t>树色，十分奇妙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67790" y="3927475"/>
            <a:ext cx="5992495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）灯光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     “没精打采”的，像是“渴睡人的眼”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520190" y="5054600"/>
            <a:ext cx="5992495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）蝉声与蛙声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     一场狂欢中的孤寂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510665" y="692150"/>
            <a:ext cx="1276350" cy="518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800"/>
              <a:t>语言美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3889375" y="937260"/>
            <a:ext cx="58508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charset="0"/>
                <a:ea typeface="宋体" charset="0"/>
              </a:rPr>
              <a:t>新而不失自然，古典与现代白话文的融合</a:t>
            </a:r>
            <a:endParaRPr lang="zh-CN" altLang="en-US" sz="2400" b="1">
              <a:latin typeface="宋体" charset="0"/>
              <a:ea typeface="宋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3375" y="1958340"/>
            <a:ext cx="9536430" cy="2941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/>
              <a:t>“弥望”：姜夔的《扬州慢》中有：“夜雪初霁，荠麦弥望”的句子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“月光如水”：唐朝诗人赵暇有“月光如水水如天”的句子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“田田的叶子”：古乐府江南曲中“莲叶何田田”的句子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“袅娜”：李白的“池南柳色半青青, 萦烟袅娜拂绮城”和明代李渔的“柳丝袅娜，无风亦呈袅娜之姿”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   脉脉的流水，也是化用了“含情脉脉”这个成语</a:t>
            </a:r>
            <a:endParaRPr lang="zh-CN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5135245" y="3578860"/>
            <a:ext cx="3093495" cy="1136650"/>
            <a:chOff x="4366" y="2183"/>
            <a:chExt cx="4688" cy="1838"/>
          </a:xfrm>
        </p:grpSpPr>
        <p:pic>
          <p:nvPicPr>
            <p:cNvPr id="10" name="图片 9" descr="office6\wpsassist\cache\A000220150320B27PPIC">
              <a:hlinkClick r:id="rId1" tooltip="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66" y="2183"/>
              <a:ext cx="1968" cy="18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474" y="3030"/>
              <a:ext cx="2580" cy="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   </a:t>
              </a:r>
              <a:r>
                <a:rPr lang="zh-CN" b="1"/>
                <a:t>音乐伴奏</a:t>
              </a:r>
              <a:endParaRPr lang="zh-CN" b="1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80560" y="2030095"/>
            <a:ext cx="3230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/>
              <a:t>小组朗诵</a:t>
            </a:r>
            <a:endParaRPr lang="zh-CN" altLang="en-US" sz="6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10285" y="549275"/>
            <a:ext cx="11131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小结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827530" y="1330960"/>
            <a:ext cx="9161780" cy="451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000"/>
              <a:t>       </a:t>
            </a:r>
            <a:r>
              <a:rPr lang="zh-CN" altLang="en-US" sz="2000" b="1"/>
              <a:t>借景抒情</a:t>
            </a:r>
            <a:r>
              <a:rPr lang="zh-CN" altLang="en-US" sz="2000"/>
              <a:t>，是本文的主要写作手法，具体来说就是作者借“荷塘月色”来抒发“内心颇不平静”之情。经过一节课的学习，大家是不是也真切体会到《荷塘月色》是一篇优秀的“美术白话文”了呢？</a:t>
            </a:r>
            <a:endParaRPr lang="zh-CN" altLang="en-US" sz="2000"/>
          </a:p>
          <a:p>
            <a:pPr algn="l">
              <a:lnSpc>
                <a:spcPct val="110000"/>
              </a:lnSpc>
            </a:pPr>
            <a:r>
              <a:rPr lang="zh-CN" altLang="en-US" sz="2000"/>
              <a:t>       我们先了解了朱自清先生其人，然后初步朗读全文，通过几个问题的探究，梳理了行文中作者的踪迹和情感变化。</a:t>
            </a:r>
            <a:endParaRPr lang="zh-CN" altLang="en-US" sz="2000"/>
          </a:p>
          <a:p>
            <a:pPr algn="l">
              <a:lnSpc>
                <a:spcPct val="110000"/>
              </a:lnSpc>
            </a:pPr>
            <a:r>
              <a:rPr lang="zh-CN" altLang="en-US" sz="2000"/>
              <a:t>       </a:t>
            </a:r>
            <a:r>
              <a:rPr lang="zh-CN" altLang="en-US" sz="2400"/>
              <a:t>我们发现</a:t>
            </a:r>
            <a:r>
              <a:rPr lang="zh-CN" altLang="en-US" sz="2000"/>
              <a:t>“内心颇不平静”是全文的文眼，定下了全文的基调。作者夜游荷塘，是为了使这“不平静”的心能够稍加安定，而他置身于这“无边的荷香月色”之中的时候，也确实感到了某种超脱。但尽管这样，这种超脱也只是暂时的，作者很快便在“蝉声和蛙声”中发觉，“热闹是它们的，我什么也没有”。在这种道不尽说不明的苦闷中，作者想起了采莲人，现实中的和诗词中的，交相呼应。在回想之间，又到了家门前，思绪又被拉回现实。最后一句“妻已睡熟好久了”，久久回荡着，妻子不会知道这一夜作者的内心世界，就连最亲密的枕边人也无法理解的苦闷，是不是也悄悄笼罩到同学们的心中了呢？</a:t>
            </a:r>
            <a:endParaRPr lang="zh-CN" altLang="en-US"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31190"/>
            <a:ext cx="10515600" cy="854075"/>
          </a:xfrm>
        </p:spPr>
        <p:txBody>
          <a:bodyPr/>
          <a:p>
            <a:r>
              <a:rPr lang="zh-CN" altLang="en-US"/>
              <a:t>作业布置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37105"/>
            <a:ext cx="9301480" cy="3394710"/>
          </a:xfrm>
        </p:spPr>
        <p:txBody>
          <a:bodyPr/>
          <a:p>
            <a:r>
              <a:rPr lang="zh-CN" altLang="en-US"/>
              <a:t>1.背诵4.5.6自然段</a:t>
            </a:r>
            <a:endParaRPr lang="zh-CN" altLang="en-US"/>
          </a:p>
          <a:p>
            <a:r>
              <a:rPr lang="zh-CN" altLang="en-US"/>
              <a:t>2.用比喻、拟人、通感三种修辞，完成一段三百字以内的景色描写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 descr="04163939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0" y="425450"/>
            <a:ext cx="1993900" cy="252857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442085" y="1978660"/>
            <a:ext cx="6140450" cy="97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华文楷体" charset="0"/>
                <a:ea typeface="华文楷体" charset="0"/>
                <a:sym typeface="+mn-ea"/>
              </a:rPr>
              <a:t>关于朱自清先生，我们还是比较熟悉的，在初中时我们已经学过了他的散文《春》和《背影》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>
              <a:sym typeface="+mn-ea"/>
            </a:endParaRPr>
          </a:p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442085" y="3354705"/>
            <a:ext cx="6682105" cy="1889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华文楷体" charset="0"/>
                <a:ea typeface="华文楷体" charset="0"/>
                <a:sym typeface="+mn-ea"/>
              </a:rPr>
              <a:t>朱自清，原名自华，号秋实，取“春华秋实”之意，为勉励自己在困境中的不丧志，不灰心，保持清白，不与坏人同流合污，便取《楚辞•卜居》，“宁廉洁正直以自清”中“自清”二字，改名朱自清，字佩弦。籍贯浙江绍兴，生于江苏海宁，著名诗人、作家、教授、民主战士</a:t>
            </a:r>
            <a:endParaRPr lang="zh-CN" altLang="en-US"/>
          </a:p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442085" y="773430"/>
            <a:ext cx="21336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作者简介</a:t>
            </a:r>
            <a:endParaRPr lang="zh-CN" altLang="en-US" sz="2800" b="1"/>
          </a:p>
        </p:txBody>
      </p:sp>
      <p:sp>
        <p:nvSpPr>
          <p:cNvPr id="28" name="文本框 27"/>
          <p:cNvSpPr txBox="1"/>
          <p:nvPr/>
        </p:nvSpPr>
        <p:spPr>
          <a:xfrm>
            <a:off x="9452610" y="3133725"/>
            <a:ext cx="155130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华文楷体" charset="0"/>
                <a:ea typeface="华文楷体" charset="0"/>
              </a:rPr>
              <a:t>朱自清先生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文本框 26"/>
          <p:cNvSpPr txBox="1"/>
          <p:nvPr/>
        </p:nvSpPr>
        <p:spPr>
          <a:xfrm>
            <a:off x="1442085" y="683260"/>
            <a:ext cx="21336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夯实基础</a:t>
            </a:r>
            <a:endParaRPr lang="zh-CN" altLang="en-US" sz="3200" b="1"/>
          </a:p>
        </p:txBody>
      </p:sp>
      <p:sp>
        <p:nvSpPr>
          <p:cNvPr id="25" name="文本框 24"/>
          <p:cNvSpPr txBox="1"/>
          <p:nvPr/>
        </p:nvSpPr>
        <p:spPr>
          <a:xfrm>
            <a:off x="1953260" y="1595120"/>
            <a:ext cx="1282700" cy="418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/>
              <a:t>煤屑路  幽僻  踱着  蓊郁  弥望   袅娜 </a:t>
            </a:r>
            <a:endParaRPr lang="zh-CN" altLang="en-US" sz="2800"/>
          </a:p>
          <a:p>
            <a:pPr algn="ctr">
              <a:lnSpc>
                <a:spcPct val="120000"/>
              </a:lnSpc>
            </a:pPr>
            <a:r>
              <a:rPr lang="zh-CN" altLang="en-US" sz="2800"/>
              <a:t>羞涩   斑驳  </a:t>
            </a:r>
            <a:endParaRPr lang="zh-CN" altLang="en-US" sz="2800"/>
          </a:p>
        </p:txBody>
      </p:sp>
      <p:sp>
        <p:nvSpPr>
          <p:cNvPr id="26" name="文本框 25"/>
          <p:cNvSpPr txBox="1"/>
          <p:nvPr/>
        </p:nvSpPr>
        <p:spPr>
          <a:xfrm>
            <a:off x="6689090" y="1595120"/>
            <a:ext cx="1282700" cy="4314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2800">
                <a:sym typeface="+mn-ea"/>
              </a:rPr>
              <a:t>倩影  媛女  櫂 </a:t>
            </a:r>
            <a:endParaRPr lang="zh-CN" altLang="en-US" sz="2800"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800">
                <a:sym typeface="+mn-ea"/>
              </a:rPr>
              <a:t>敛裾  梵婀玲  点缀   树梢  酣眠  宛然</a:t>
            </a:r>
            <a:endParaRPr lang="zh-CN" altLang="en-US" sz="2800"/>
          </a:p>
        </p:txBody>
      </p:sp>
      <p:sp>
        <p:nvSpPr>
          <p:cNvPr id="29" name="文本框 28"/>
          <p:cNvSpPr txBox="1"/>
          <p:nvPr/>
        </p:nvSpPr>
        <p:spPr>
          <a:xfrm>
            <a:off x="4284980" y="1595120"/>
            <a:ext cx="2153920" cy="418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/>
              <a:t>méi xiè lù </a:t>
            </a:r>
            <a:r>
              <a:rPr lang="zh-CN" altLang="en-US" sz="2800"/>
              <a:t>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yōu pì </a:t>
            </a:r>
            <a:r>
              <a:rPr lang="zh-CN" altLang="en-US" sz="2800"/>
              <a:t>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duó zhe</a:t>
            </a:r>
            <a:r>
              <a:rPr lang="zh-CN" altLang="en-US" sz="2800"/>
              <a:t>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wěng yù </a:t>
            </a:r>
            <a:r>
              <a:rPr lang="zh-CN" altLang="en-US" sz="2800"/>
              <a:t>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mí wàng </a:t>
            </a:r>
            <a:r>
              <a:rPr lang="zh-CN" altLang="en-US" sz="2800"/>
              <a:t> 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niǎo nuó </a:t>
            </a:r>
            <a:r>
              <a:rPr lang="zh-CN" altLang="en-US" sz="2800"/>
              <a:t>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xiū sè </a:t>
            </a:r>
            <a:r>
              <a:rPr lang="zh-CN" altLang="en-US" sz="2800"/>
              <a:t>   </a:t>
            </a:r>
            <a:endParaRPr lang="zh-CN" altLang="en-US" sz="2800"/>
          </a:p>
          <a:p>
            <a:pPr algn="l">
              <a:lnSpc>
                <a:spcPct val="120000"/>
              </a:lnSpc>
            </a:pPr>
            <a:r>
              <a:rPr lang="en-US" altLang="zh-CN" sz="2800"/>
              <a:t>bān bó</a:t>
            </a:r>
            <a:r>
              <a:rPr lang="zh-CN" altLang="en-US" sz="2800"/>
              <a:t>  </a:t>
            </a:r>
            <a:endParaRPr lang="zh-CN" altLang="en-US" sz="2800"/>
          </a:p>
        </p:txBody>
      </p:sp>
      <p:sp>
        <p:nvSpPr>
          <p:cNvPr id="30" name="文本框 29"/>
          <p:cNvSpPr txBox="1"/>
          <p:nvPr/>
        </p:nvSpPr>
        <p:spPr>
          <a:xfrm>
            <a:off x="8479155" y="1595120"/>
            <a:ext cx="2143760" cy="4314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qiàn yǐng</a:t>
            </a:r>
            <a:r>
              <a:rPr lang="zh-CN" altLang="en-US" sz="2800">
                <a:sym typeface="+mn-ea"/>
              </a:rPr>
              <a:t>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yuàn nǚ</a:t>
            </a:r>
            <a:r>
              <a:rPr lang="zh-CN" altLang="en-US" sz="2800">
                <a:sym typeface="+mn-ea"/>
              </a:rPr>
              <a:t> 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zhào</a:t>
            </a:r>
            <a:r>
              <a:rPr lang="zh-CN" altLang="en-US" sz="2800">
                <a:sym typeface="+mn-ea"/>
              </a:rPr>
              <a:t>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liǎn jū</a:t>
            </a:r>
            <a:r>
              <a:rPr lang="zh-CN" altLang="en-US" sz="2800">
                <a:sym typeface="+mn-ea"/>
              </a:rPr>
              <a:t>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fàn ē líng</a:t>
            </a:r>
            <a:r>
              <a:rPr lang="zh-CN" altLang="en-US" sz="2800">
                <a:sym typeface="+mn-ea"/>
              </a:rPr>
              <a:t> 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diǎn zhuì </a:t>
            </a:r>
            <a:r>
              <a:rPr lang="zh-CN" altLang="en-US" sz="2800">
                <a:sym typeface="+mn-ea"/>
              </a:rPr>
              <a:t>  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shù shāo </a:t>
            </a:r>
            <a:r>
              <a:rPr lang="zh-CN" altLang="en-US" sz="2800">
                <a:sym typeface="+mn-ea"/>
              </a:rPr>
              <a:t> 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sym typeface="+mn-ea"/>
              </a:rPr>
              <a:t>hān mián  </a:t>
            </a:r>
            <a:r>
              <a:rPr lang="zh-CN" altLang="en-US" sz="2800">
                <a:sym typeface="+mn-ea"/>
              </a:rPr>
              <a:t>  </a:t>
            </a:r>
            <a:endParaRPr lang="zh-CN" altLang="en-US" sz="2800"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/>
              <a:t>wǎn rán </a:t>
            </a:r>
            <a:endParaRPr lang="en-US" altLang="zh-CN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文本框 26"/>
          <p:cNvSpPr txBox="1"/>
          <p:nvPr/>
        </p:nvSpPr>
        <p:spPr>
          <a:xfrm>
            <a:off x="1442085" y="683260"/>
            <a:ext cx="21336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划分层次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3255645" y="1834515"/>
            <a:ext cx="4259580" cy="1163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>
                <a:latin typeface="华文楷体" charset="0"/>
                <a:ea typeface="华文楷体" charset="0"/>
              </a:rPr>
              <a:t>第1-3  漫步荷塘的缘由</a:t>
            </a:r>
            <a:endParaRPr lang="zh-CN" altLang="en-US" sz="3200">
              <a:latin typeface="华文楷体" charset="0"/>
              <a:ea typeface="华文楷体" charset="0"/>
            </a:endParaRPr>
          </a:p>
          <a:p>
            <a:pPr>
              <a:lnSpc>
                <a:spcPct val="110000"/>
              </a:lnSpc>
            </a:pP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5645" y="2717165"/>
            <a:ext cx="4237355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>
                <a:latin typeface="华文楷体" charset="0"/>
                <a:ea typeface="华文楷体" charset="0"/>
                <a:sym typeface="+mn-ea"/>
              </a:rPr>
              <a:t>第4-6</a:t>
            </a:r>
            <a:r>
              <a:rPr lang="zh-CN" altLang="en-US">
                <a:latin typeface="华文楷体" charset="0"/>
                <a:ea typeface="华文楷体" charset="0"/>
                <a:sym typeface="+mn-ea"/>
              </a:rPr>
              <a:t>  </a:t>
            </a:r>
            <a:r>
              <a:rPr lang="zh-CN" altLang="en-US" sz="3200">
                <a:latin typeface="华文楷体" charset="0"/>
                <a:ea typeface="华文楷体" charset="0"/>
                <a:sym typeface="+mn-ea"/>
              </a:rPr>
              <a:t>荷塘美景（详）</a:t>
            </a:r>
            <a:endParaRPr lang="zh-CN" altLang="en-US" sz="3200">
              <a:latin typeface="华文楷体" charset="0"/>
              <a:ea typeface="华文楷体" charset="0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55645" y="3799205"/>
            <a:ext cx="485648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  <a:sym typeface="+mn-ea"/>
              </a:rPr>
              <a:t>第7-8 由荷塘忆起家乡采莲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文本框 26"/>
          <p:cNvSpPr txBox="1"/>
          <p:nvPr/>
        </p:nvSpPr>
        <p:spPr>
          <a:xfrm>
            <a:off x="1442085" y="683260"/>
            <a:ext cx="1863090" cy="579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黑体" charset="0"/>
                <a:ea typeface="黑体" charset="0"/>
              </a:rPr>
              <a:t>问题探究</a:t>
            </a:r>
            <a:endParaRPr lang="zh-CN" altLang="en-US" sz="3200" b="1">
              <a:latin typeface="黑体" charset="0"/>
              <a:ea typeface="黑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3835" y="1985010"/>
            <a:ext cx="5349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迷你简卡通" charset="0"/>
                <a:ea typeface="迷你简卡通" charset="0"/>
              </a:rPr>
              <a:t>问题一  作者为什么要去荷塘？</a:t>
            </a:r>
            <a:endParaRPr lang="zh-CN" altLang="en-US" sz="2800">
              <a:latin typeface="迷你简卡通" charset="0"/>
              <a:ea typeface="迷你简卡通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3830" y="3027680"/>
            <a:ext cx="6240780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迷你简卡通" charset="0"/>
                <a:ea typeface="迷你简卡通" charset="0"/>
              </a:rPr>
              <a:t>问题二  来到荷塘后作者的心情有没有发生变化，是如何变化的？体现在哪？</a:t>
            </a:r>
            <a:endParaRPr lang="zh-CN" altLang="en-US" sz="2800">
              <a:latin typeface="迷你简卡通" charset="0"/>
              <a:ea typeface="迷你简卡通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3835" y="4309745"/>
            <a:ext cx="6200775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迷你简卡通" charset="0"/>
                <a:ea typeface="迷你简卡通" charset="0"/>
              </a:rPr>
              <a:t>问题三  在情感发生变化的时候，作者的踪迹是怎么改变的？</a:t>
            </a:r>
            <a:endParaRPr lang="zh-CN" altLang="en-US" sz="2800">
              <a:latin typeface="迷你简卡通" charset="0"/>
              <a:ea typeface="迷你简卡通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文本框 26"/>
          <p:cNvSpPr txBox="1"/>
          <p:nvPr/>
        </p:nvSpPr>
        <p:spPr>
          <a:xfrm>
            <a:off x="1442085" y="683260"/>
            <a:ext cx="1863090" cy="579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黑体" charset="0"/>
                <a:ea typeface="黑体" charset="0"/>
              </a:rPr>
              <a:t>问题探究</a:t>
            </a:r>
            <a:endParaRPr lang="zh-CN" altLang="en-US" sz="3200" b="1">
              <a:latin typeface="黑体" charset="0"/>
              <a:ea typeface="黑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8930" y="2529840"/>
            <a:ext cx="698436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charset="0"/>
                <a:ea typeface="宋体" charset="0"/>
              </a:rPr>
              <a:t>小结：作者的内心变化和踪迹变化其实就是文章的两条线索，踪迹变化是明线，是我们可以看见的，心情变化是暗线，需要我们细心感受。一明一暗，交叉推进文章发展</a:t>
            </a:r>
            <a:r>
              <a:rPr lang="zh-CN" altLang="en-US" b="1">
                <a:latin typeface="宋体" charset="0"/>
                <a:ea typeface="宋体" charset="0"/>
              </a:rPr>
              <a:t>。</a:t>
            </a:r>
            <a:endParaRPr lang="zh-CN" altLang="en-US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文本框 26"/>
          <p:cNvSpPr txBox="1"/>
          <p:nvPr/>
        </p:nvSpPr>
        <p:spPr>
          <a:xfrm>
            <a:off x="1442085" y="683260"/>
            <a:ext cx="21336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具体研读</a:t>
            </a:r>
            <a:endParaRPr lang="zh-CN" altLang="en-US" sz="3600" b="1"/>
          </a:p>
        </p:txBody>
      </p:sp>
      <p:grpSp>
        <p:nvGrpSpPr>
          <p:cNvPr id="13" name="组合 12"/>
          <p:cNvGrpSpPr/>
          <p:nvPr/>
        </p:nvGrpSpPr>
        <p:grpSpPr>
          <a:xfrm>
            <a:off x="5471795" y="1447165"/>
            <a:ext cx="4986655" cy="1391285"/>
            <a:chOff x="4366" y="2183"/>
            <a:chExt cx="6969" cy="1838"/>
          </a:xfrm>
        </p:grpSpPr>
        <p:pic>
          <p:nvPicPr>
            <p:cNvPr id="10" name="图片 9" descr="office6\wpsassist\cache\A000220150320B27PPIC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66" y="2183"/>
              <a:ext cx="1968" cy="18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897" y="2598"/>
              <a:ext cx="4438" cy="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ym typeface="+mn-ea"/>
                </a:rPr>
                <a:t>  </a:t>
              </a:r>
              <a:r>
                <a:rPr lang="zh-CN" altLang="en-US">
                  <a:sym typeface="+mn-ea"/>
                </a:rPr>
                <a:t>第</a:t>
              </a:r>
              <a:r>
                <a:rPr lang="en-US" altLang="zh-CN">
                  <a:sym typeface="+mn-ea"/>
                </a:rPr>
                <a:t>4</a:t>
              </a:r>
              <a:r>
                <a:rPr lang="zh-CN" altLang="en-US">
                  <a:sym typeface="+mn-ea"/>
                </a:rPr>
                <a:t>自然段朗诵</a:t>
              </a:r>
              <a:endParaRPr lang="zh-CN" altLang="en-US"/>
            </a:p>
            <a:p>
              <a:r>
                <a:rPr lang="zh-CN" altLang="en-US">
                  <a:sym typeface="+mn-ea"/>
                </a:rPr>
                <a:t>（从</a:t>
              </a:r>
              <a:r>
                <a:rPr lang="en-US" altLang="zh-CN">
                  <a:sym typeface="+mn-ea"/>
                </a:rPr>
                <a:t>4</a:t>
              </a:r>
              <a:r>
                <a:rPr lang="zh-CN" altLang="en-US">
                  <a:sym typeface="+mn-ea"/>
                </a:rPr>
                <a:t>分</a:t>
              </a:r>
              <a:r>
                <a:rPr lang="en-US" altLang="zh-CN">
                  <a:sym typeface="+mn-ea"/>
                </a:rPr>
                <a:t>16</a:t>
              </a:r>
              <a:r>
                <a:rPr lang="zh-CN" altLang="en-US">
                  <a:sym typeface="+mn-ea"/>
                </a:rPr>
                <a:t>秒开始）</a:t>
              </a:r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032000" y="3742690"/>
            <a:ext cx="78403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思考：第四自然段都写了哪些景物？它们都有什么特点？</a:t>
            </a:r>
            <a:endParaRPr lang="zh-CN" altLang="en-US" sz="2400"/>
          </a:p>
          <a:p>
            <a:r>
              <a:rPr lang="zh-CN" altLang="en-US" sz="2400"/>
              <a:t>作者又是怎么表现它们的呢？</a:t>
            </a:r>
            <a:endParaRPr lang="zh-CN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658620" y="1430655"/>
            <a:ext cx="8446135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u="sng"/>
              <a:t>荷叶</a:t>
            </a:r>
            <a:r>
              <a:rPr lang="zh-CN" altLang="en-US" sz="2400"/>
              <a:t>：曲曲折折的荷塘上面，弥望的是田田的叶子。叶子出水很高，像亭亭的舞女的裙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765" y="2858135"/>
            <a:ext cx="5759450" cy="30841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885" y="2858135"/>
            <a:ext cx="2620645" cy="303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94180" y="1355725"/>
            <a:ext cx="92411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两个拟人</a:t>
            </a:r>
            <a:r>
              <a:rPr lang="zh-CN" altLang="en-US" sz="2400">
                <a:sym typeface="+mn-ea"/>
              </a:rPr>
              <a:t>：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层层的叶子中间，零星地点缀着些白花，有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袅娜地开着的</a:t>
            </a:r>
            <a:r>
              <a:rPr lang="zh-CN" altLang="en-US" sz="2400">
                <a:sym typeface="+mn-ea"/>
              </a:rPr>
              <a:t>，有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羞涩地打着朵儿的</a:t>
            </a:r>
            <a:r>
              <a:rPr lang="zh-CN" altLang="en-US" sz="2400">
                <a:sym typeface="+mn-ea"/>
              </a:rPr>
              <a:t>；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94180" y="745490"/>
            <a:ext cx="1531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荷花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1694180" y="3920490"/>
            <a:ext cx="924179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ym typeface="+mn-ea"/>
              </a:rPr>
              <a:t>荷香：</a:t>
            </a:r>
            <a:r>
              <a:rPr lang="zh-CN" altLang="en-US" sz="2400">
                <a:sym typeface="+mn-ea"/>
              </a:rPr>
              <a:t>微风过处，送来缕缕清香，仿佛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远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处高楼上渺茫的歌声</a:t>
            </a:r>
            <a:r>
              <a:rPr lang="zh-CN" altLang="en-US" sz="2400">
                <a:sym typeface="+mn-ea"/>
              </a:rPr>
              <a:t>似的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03415" y="4664075"/>
            <a:ext cx="3288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迷你简卡通" charset="0"/>
                <a:ea typeface="迷你简卡通" charset="0"/>
                <a:sym typeface="+mn-ea"/>
              </a:rPr>
              <a:t>通</a:t>
            </a:r>
            <a:r>
              <a:rPr lang="zh-CN" altLang="en-US" sz="2800">
                <a:latin typeface="迷你简卡通" charset="0"/>
                <a:ea typeface="迷你简卡通" charset="0"/>
                <a:sym typeface="+mn-ea"/>
              </a:rPr>
              <a:t>感手法 </a:t>
            </a:r>
            <a:r>
              <a:rPr lang="zh-CN" altLang="en-US" sz="2800">
                <a:latin typeface="迷你简卡通" charset="0"/>
                <a:ea typeface="迷你简卡通" charset="0"/>
              </a:rPr>
              <a:t>虚实结合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24660" y="2560320"/>
            <a:ext cx="920051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三个比喻（博喻）：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正如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一粒粒的明珠</a:t>
            </a:r>
            <a:r>
              <a:rPr lang="zh-CN" altLang="en-US" sz="2400">
                <a:sym typeface="+mn-ea"/>
              </a:rPr>
              <a:t>，又如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碧天里的星星</a:t>
            </a:r>
            <a:r>
              <a:rPr lang="zh-CN" altLang="en-US" sz="2400">
                <a:sym typeface="+mn-ea"/>
              </a:rPr>
              <a:t>，又如</a:t>
            </a:r>
            <a:r>
              <a:rPr lang="zh-CN" altLang="en-US" sz="2400">
                <a:solidFill>
                  <a:srgbClr val="00B0F0"/>
                </a:solidFill>
                <a:sym typeface="+mn-ea"/>
              </a:rPr>
              <a:t>刚出浴的美人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EMPLATE_CATEGORY" val="custom"/>
  <p:tag name="KSO_WM_TEMPLATE_INDEX" val="160428"/>
</p:tagLst>
</file>

<file path=ppt/tags/tag4.xml><?xml version="1.0" encoding="utf-8"?>
<p:tagLst xmlns:p="http://schemas.openxmlformats.org/presentationml/2006/main">
  <p:tag name="KSO_WM_TEMPLATE_CATEGORY" val="custom"/>
  <p:tag name="KSO_WM_TEMPLATE_INDEX" val="160428"/>
  <p:tag name="KSO_WM_SLIDE_ID" val="custom16042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8"/>
  <p:tag name="KSO_WM_SLIDE_SIZE" val="828*273"/>
</p:tagLst>
</file>

<file path=ppt/tags/tag5.xml><?xml version="1.0" encoding="utf-8"?>
<p:tagLst xmlns:p="http://schemas.openxmlformats.org/presentationml/2006/main">
  <p:tag name="KSO_WM_TEMPLATE_CATEGORY" val="custom"/>
  <p:tag name="KSO_WM_TEMPLATE_INDEX" val="160428"/>
  <p:tag name="KSO_WM_SLIDE_ID" val="custom16042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8"/>
  <p:tag name="KSO_WM_SLIDE_SIZE" val="828*273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2039</Words>
  <Application>WPS 演示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 </vt:lpstr>
      <vt:lpstr>宋体 </vt:lpstr>
      <vt:lpstr>黑体</vt:lpstr>
      <vt:lpstr>华文楷体</vt:lpstr>
      <vt:lpstr>迷你简卡通</vt:lpstr>
      <vt:lpstr>1_A000120140530A99PPBG</vt:lpstr>
      <vt:lpstr>PowerPoint 演示文稿</vt:lpstr>
      <vt:lpstr>LOREM IPSUM DOLOR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11</cp:revision>
  <dcterms:created xsi:type="dcterms:W3CDTF">2016-09-03T01:20:20Z</dcterms:created>
  <dcterms:modified xsi:type="dcterms:W3CDTF">2016-09-03T11:47:09Z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