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7" r:id="rId3"/>
    <p:sldId id="295" r:id="rId4"/>
    <p:sldId id="296" r:id="rId5"/>
    <p:sldId id="256" r:id="rId6"/>
    <p:sldId id="258" r:id="rId7"/>
    <p:sldId id="259" r:id="rId8"/>
    <p:sldId id="260" r:id="rId9"/>
    <p:sldId id="261" r:id="rId10"/>
    <p:sldId id="262" r:id="rId11"/>
    <p:sldId id="263" r:id="rId12"/>
    <p:sldId id="291" r:id="rId13"/>
    <p:sldId id="264" r:id="rId14"/>
    <p:sldId id="265" r:id="rId15"/>
    <p:sldId id="266" r:id="rId16"/>
    <p:sldId id="267" r:id="rId17"/>
    <p:sldId id="268" r:id="rId18"/>
    <p:sldId id="269" r:id="rId19"/>
    <p:sldId id="277" r:id="rId20"/>
    <p:sldId id="270" r:id="rId21"/>
    <p:sldId id="278" r:id="rId22"/>
    <p:sldId id="271" r:id="rId23"/>
    <p:sldId id="272" r:id="rId24"/>
    <p:sldId id="273" r:id="rId25"/>
    <p:sldId id="274" r:id="rId26"/>
    <p:sldId id="279" r:id="rId27"/>
    <p:sldId id="280" r:id="rId28"/>
    <p:sldId id="288" r:id="rId29"/>
    <p:sldId id="289" r:id="rId30"/>
    <p:sldId id="290" r:id="rId31"/>
    <p:sldId id="287" r:id="rId32"/>
    <p:sldId id="276" r:id="rId33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tags" Target="tags/tag1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725914-8557-4EAC-8C30-B98AD9288F6E}" type="datetimeFigureOut">
              <a:rPr lang="zh-CN" altLang="en-US" smtClean="0"/>
              <a:t>2020/11/6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84A65A-86B7-4C31-BED8-B732FD6EA0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170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54275" name="文本占位符 2"/>
          <p:cNvSpPr>
            <a:spLocks noGrp="1" noChangeArrowheads="1"/>
          </p:cNvSpPr>
          <p:nvPr>
            <p:ph type="body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42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48CC5B8D-886A-4693-988B-2FAAF10FD31E}" type="slidenum">
              <a:rPr lang="zh-CN" altLang="en-US"/>
              <a:pPr eaLnBrk="1" hangingPunct="1"/>
              <a:t>7</a:t>
            </a:fld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55299" name="文本占位符 2"/>
          <p:cNvSpPr>
            <a:spLocks noGrp="1" noChangeArrowheads="1"/>
          </p:cNvSpPr>
          <p:nvPr>
            <p:ph type="body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53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334E4951-3A12-4D85-ACB1-F1091C005EC5}" type="slidenum">
              <a:rPr lang="zh-CN" altLang="en-US"/>
              <a:pPr eaLnBrk="1" hangingPunct="1"/>
              <a:t>14</a:t>
            </a:fld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371600" y="1143000"/>
            <a:ext cx="4114800" cy="3086100"/>
          </a:xfrm>
          <a:ln>
            <a:miter lim="800000"/>
          </a:ln>
        </p:spPr>
      </p:sp>
      <p:sp>
        <p:nvSpPr>
          <p:cNvPr id="56323" name="文本占位符 2"/>
          <p:cNvSpPr>
            <a:spLocks noGrp="1" noChangeArrowheads="1"/>
          </p:cNvSpPr>
          <p:nvPr>
            <p:ph type="body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63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10BDD34F-E735-457B-904D-F20CD019C60C}" type="slidenum">
              <a:rPr lang="zh-CN" altLang="en-US"/>
              <a:pPr eaLnBrk="1" hangingPunct="1"/>
              <a:t>15</a:t>
            </a:fld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3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8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86D71F1-B0BB-408A-9AFB-84CBC3B63B1D}" type="slidenum">
              <a:rPr lang="zh-CN" altLang="zh-CN"/>
              <a:pPr>
                <a:defRPr/>
              </a:pPr>
              <a:t>‹#›</a:t>
            </a:fld>
          </a:p>
        </p:txBody>
      </p:sp>
    </p:spTree>
    <p:extLst>
      <p:ext uri="{BB962C8B-B14F-4D97-AF65-F5344CB8AC3E}">
        <p14:creationId xmlns:p14="http://schemas.microsoft.com/office/powerpoint/2010/main" val="1789106673"/>
      </p:ext>
    </p:extLst>
  </p:cSld>
  <p:clrMapOvr>
    <a:masterClrMapping/>
  </p:clrMapOvr>
  <p:transition>
    <p:randomBar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30E33D3-F4EA-43DF-B16E-E710D7458116}" type="slidenum">
              <a:rPr lang="zh-CN" altLang="zh-CN"/>
              <a:pPr>
                <a:defRPr/>
              </a:pPr>
              <a:t>‹#›</a:t>
            </a:fld>
          </a:p>
        </p:txBody>
      </p:sp>
    </p:spTree>
    <p:extLst>
      <p:ext uri="{BB962C8B-B14F-4D97-AF65-F5344CB8AC3E}">
        <p14:creationId xmlns:p14="http://schemas.microsoft.com/office/powerpoint/2010/main" val="3761551522"/>
      </p:ext>
    </p:extLst>
  </p:cSld>
  <p:clrMapOvr>
    <a:masterClrMapping/>
  </p:clrMapOvr>
  <p:transition>
    <p:randomBar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clipArtAndTx">
  <p:cSld name="标题，剪贴画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联机映像占位符 2"/>
          <p:cNvSpPr>
            <a:spLocks noGrp="1"/>
          </p:cNvSpPr>
          <p:nvPr>
            <p:ph type="clipArt"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C4312-1D68-433A-8251-78C234D3D825}" type="slidenum">
              <a:rPr lang="zh-CN" altLang="zh-CN"/>
              <a:pPr>
                <a:defRPr/>
              </a:pPr>
              <a:t>‹#›</a:t>
            </a:fld>
          </a:p>
        </p:txBody>
      </p:sp>
    </p:spTree>
    <p:extLst>
      <p:ext uri="{BB962C8B-B14F-4D97-AF65-F5344CB8AC3E}">
        <p14:creationId xmlns:p14="http://schemas.microsoft.com/office/powerpoint/2010/main" val="1446825290"/>
      </p:ext>
    </p:extLst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175439037"/>
      </p:ext>
    </p:extLst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571238909"/>
      </p:ext>
    </p:extLst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571238909"/>
      </p:ext>
    </p:extLst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331828286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71" r:id="rId18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4.xml" TargetMode="In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Relationship Id="rId4" Type="http://schemas.openxmlformats.org/officeDocument/2006/relationships/image" Target="../media/image6.jpeg" /><Relationship Id="rId5" Type="http://schemas.openxmlformats.org/officeDocument/2006/relationships/image" Target="../media/image7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9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008"/>
            <a:ext cx="9144000" cy="35730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55576" y="4365104"/>
            <a:ext cx="77048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两情</a:t>
            </a:r>
            <a:r>
              <a:rPr lang="zh-CN" altLang="en-US" sz="4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若是久长时</a:t>
            </a:r>
            <a:endParaRPr lang="en-US" altLang="zh-CN" sz="44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algn="ctr"/>
            <a:r>
              <a:rPr lang="zh-CN" altLang="en-US" sz="4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又岂在朝朝暮暮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44208" y="5877272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秦观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5307251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标题 12289"/>
          <p:cNvSpPr>
            <a:spLocks noGrp="1" noChangeArrowheads="1"/>
          </p:cNvSpPr>
          <p:nvPr>
            <p:ph type="title"/>
          </p:nvPr>
        </p:nvSpPr>
        <p:spPr>
          <a:xfrm>
            <a:off x="723900" y="893237"/>
            <a:ext cx="2436813" cy="715433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600" smtClean="0">
                <a:solidFill>
                  <a:srgbClr val="FF0066"/>
                </a:solidFill>
                <a:ea typeface="楷体" pitchFamily="49" charset="-122"/>
              </a:rPr>
              <a:t>鹊桥仙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0" y="1814739"/>
            <a:ext cx="4179888" cy="3342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360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纤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云弄巧，飞星传恨，银汉迢迢暗度。金风玉露一相逢，便胜却人间无数。                  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280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柔情似水</a:t>
            </a:r>
            <a:r>
              <a:rPr lang="zh-CN" altLang="en-US" sz="2800">
                <a:latin typeface="楷体" pitchFamily="49" charset="-122"/>
                <a:ea typeface="楷体" pitchFamily="49" charset="-122"/>
              </a:rPr>
              <a:t>，佳期如梦，忍顾鹊桥归路！两情若是久长时，又岂在朝朝暮暮。</a:t>
            </a:r>
            <a:endParaRPr lang="en-US" altLang="zh-CN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20"/>
          <p:cNvSpPr txBox="1"/>
          <p:nvPr/>
        </p:nvSpPr>
        <p:spPr>
          <a:xfrm>
            <a:off x="1219200" y="0"/>
            <a:ext cx="6705600" cy="982133"/>
          </a:xfrm>
          <a:prstGeom prst="rect">
            <a:avLst/>
          </a:prstGeom>
          <a:noFill/>
          <a:ln w="9525">
            <a:noFill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r>
              <a:rPr lang="zh-CN" altLang="en-US" sz="4000" noProof="1">
                <a:solidFill>
                  <a:srgbClr val="FF0000"/>
                </a:solidFill>
                <a:ea typeface="黑体" pitchFamily="49" charset="-122"/>
                <a:cs typeface="+mn-ea"/>
                <a:sym typeface="+mn-ea"/>
              </a:rPr>
              <a:t>二、     </a:t>
            </a:r>
            <a:r>
              <a:rPr lang="zh-CN" altLang="en-US" sz="4000" noProof="1" smtClean="0">
                <a:solidFill>
                  <a:srgbClr val="FF0000"/>
                </a:solidFill>
                <a:ea typeface="黑体" pitchFamily="49" charset="-122"/>
                <a:cs typeface="+mn-ea"/>
                <a:sym typeface="+mn-ea"/>
              </a:rPr>
              <a:t>悟情意之</a:t>
            </a:r>
            <a:r>
              <a:rPr lang="zh-CN" altLang="en-US" sz="4000" noProof="1">
                <a:solidFill>
                  <a:srgbClr val="FF0000"/>
                </a:solidFill>
                <a:ea typeface="黑体" pitchFamily="49" charset="-122"/>
                <a:cs typeface="+mn-ea"/>
                <a:sym typeface="+mn-ea"/>
              </a:rPr>
              <a:t>美</a:t>
            </a:r>
            <a:endParaRPr lang="zh-CN" altLang="en-US" sz="4000" noProof="1">
              <a:solidFill>
                <a:srgbClr val="FF0000"/>
              </a:solidFill>
              <a:ea typeface="黑体" pitchFamily="49" charset="-122"/>
              <a:sym typeface="+mn-ea"/>
            </a:endParaRPr>
          </a:p>
          <a:p>
            <a:pPr algn="ctr">
              <a:defRPr/>
            </a:pPr>
            <a:endParaRPr lang="zh-CN" altLang="en-US" sz="4000" noProof="1">
              <a:solidFill>
                <a:srgbClr val="FF0000"/>
              </a:solidFill>
              <a:ea typeface="黑体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90584" y="836712"/>
            <a:ext cx="4573904" cy="53368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noProof="1">
                <a:solidFill>
                  <a:srgbClr val="FF0000"/>
                </a:solidFill>
              </a:rPr>
              <a:t>译文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400" noProof="1"/>
              <a:t>   </a:t>
            </a:r>
            <a:r>
              <a:rPr lang="zh-CN" altLang="en-US" sz="2400" noProof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charset="-122"/>
                <a:ea typeface="仿宋_GB2312" charset="-122"/>
              </a:rPr>
              <a:t>纤薄的云彩在天空中变幻多端，天上的流星传递着相思的愁怨，遥远无垠的银河今夜我悄悄渡过。在秋风白露的七夕相会，就胜过尘世间那些长相厮守却貌合神离的夫妻。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400" noProof="1"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charset="-122"/>
                <a:ea typeface="仿宋_GB2312" charset="-122"/>
              </a:rPr>
              <a:t>  共诉相思，柔情似水，短暂的相会如梦如幻，分别之时不忍去看那鹊桥路。只要两情至死不渝，又何必贪求卿卿我我的朝欢暮乐呢。</a:t>
            </a:r>
          </a:p>
        </p:txBody>
      </p:sp>
    </p:spTree>
    <p:extLst>
      <p:ext uri="{BB962C8B-B14F-4D97-AF65-F5344CB8AC3E}">
        <p14:creationId xmlns:p14="http://schemas.microsoft.com/office/powerpoint/2010/main" val="34873698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标题 1"/>
          <p:cNvSpPr>
            <a:spLocks noGrp="1" noChangeArrowheads="1"/>
          </p:cNvSpPr>
          <p:nvPr>
            <p:ph type="title"/>
          </p:nvPr>
        </p:nvSpPr>
        <p:spPr>
          <a:xfrm>
            <a:off x="251520" y="188640"/>
            <a:ext cx="7346950" cy="1494367"/>
          </a:xfrm>
        </p:spPr>
        <p:txBody>
          <a:bodyPr>
            <a:normAutofit/>
          </a:bodyPr>
          <a:lstStyle/>
          <a:p>
            <a:pPr algn="l"/>
            <a:r>
              <a:rPr lang="zh-CN" altLang="en-US" sz="4000" b="1" smtClean="0">
                <a:solidFill>
                  <a:srgbClr val="FF0000"/>
                </a:solidFill>
              </a:rPr>
              <a:t>三、整体感知</a:t>
            </a:r>
          </a:p>
        </p:txBody>
      </p:sp>
      <p:sp>
        <p:nvSpPr>
          <p:cNvPr id="3" name="文本框 10260"/>
          <p:cNvSpPr txBox="1"/>
          <p:nvPr/>
        </p:nvSpPr>
        <p:spPr>
          <a:xfrm>
            <a:off x="179512" y="2073042"/>
            <a:ext cx="7992888" cy="70788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4000" b="1" noProof="1" smtClean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1. </a:t>
            </a:r>
            <a:r>
              <a:rPr lang="zh-CN" altLang="en-US" sz="4000" b="1" noProof="1" smtClean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这首词写了一个什么故事？</a:t>
            </a:r>
            <a:endParaRPr lang="zh-CN" altLang="en-US" sz="4000" b="1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cs typeface="+mn-ea"/>
            </a:endParaRPr>
          </a:p>
        </p:txBody>
      </p:sp>
      <p:sp>
        <p:nvSpPr>
          <p:cNvPr id="4" name="文本框 10260"/>
          <p:cNvSpPr txBox="1"/>
          <p:nvPr/>
        </p:nvSpPr>
        <p:spPr>
          <a:xfrm>
            <a:off x="899592" y="3585210"/>
            <a:ext cx="6696744" cy="70788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000" b="1" noProof="1" smtClean="0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牛郎织女鹊桥相会</a:t>
            </a:r>
            <a:endParaRPr lang="zh-CN" altLang="en-US" sz="4000" b="1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14802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文本框 10259"/>
          <p:cNvSpPr txBox="1">
            <a:spLocks noChangeArrowheads="1"/>
          </p:cNvSpPr>
          <p:nvPr/>
        </p:nvSpPr>
        <p:spPr bwMode="auto">
          <a:xfrm>
            <a:off x="323528" y="848906"/>
            <a:ext cx="86409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36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思考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：词的上下两阕分别写什么？</a:t>
            </a:r>
          </a:p>
        </p:txBody>
      </p:sp>
      <p:sp>
        <p:nvSpPr>
          <p:cNvPr id="10261" name="文本框 10260"/>
          <p:cNvSpPr txBox="1"/>
          <p:nvPr/>
        </p:nvSpPr>
        <p:spPr>
          <a:xfrm>
            <a:off x="1976438" y="2383367"/>
            <a:ext cx="5065712" cy="212365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440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上阕：鹊桥相会</a:t>
            </a:r>
            <a:endParaRPr lang="zh-CN" altLang="en-US" sz="4400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algn="ctr">
              <a:defRPr/>
            </a:pPr>
            <a:endParaRPr lang="zh-CN" altLang="en-US" sz="4400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zh-CN" altLang="en-US" sz="440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下阕：鹊桥惜别</a:t>
            </a:r>
          </a:p>
        </p:txBody>
      </p:sp>
    </p:spTree>
    <p:extLst>
      <p:ext uri="{BB962C8B-B14F-4D97-AF65-F5344CB8AC3E}">
        <p14:creationId xmlns:p14="http://schemas.microsoft.com/office/powerpoint/2010/main" val="15574667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02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02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02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标题 1"/>
          <p:cNvSpPr>
            <a:spLocks noGrp="1" noChangeArrowheads="1"/>
          </p:cNvSpPr>
          <p:nvPr>
            <p:ph type="title"/>
          </p:nvPr>
        </p:nvSpPr>
        <p:spPr>
          <a:xfrm>
            <a:off x="1003300" y="2060848"/>
            <a:ext cx="7346950" cy="1494367"/>
          </a:xfrm>
        </p:spPr>
        <p:txBody>
          <a:bodyPr/>
          <a:lstStyle/>
          <a:p>
            <a:pPr algn="l"/>
            <a:r>
              <a:rPr lang="zh-CN" altLang="en-US" b="1">
                <a:solidFill>
                  <a:srgbClr val="FF0000"/>
                </a:solidFill>
              </a:rPr>
              <a:t>四</a:t>
            </a:r>
            <a:r>
              <a:rPr lang="zh-CN" altLang="en-US" sz="4400" b="1" smtClean="0">
                <a:solidFill>
                  <a:srgbClr val="FF0000"/>
                </a:solidFill>
              </a:rPr>
              <a:t>、品读赏析，思理韵之美</a:t>
            </a:r>
          </a:p>
        </p:txBody>
      </p:sp>
    </p:spTree>
    <p:extLst>
      <p:ext uri="{BB962C8B-B14F-4D97-AF65-F5344CB8AC3E}">
        <p14:creationId xmlns:p14="http://schemas.microsoft.com/office/powerpoint/2010/main" val="2090592445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9" name="内容占位符 50178"/>
          <p:cNvSpPr>
            <a:spLocks noGrp="1" noChangeArrowheads="1"/>
          </p:cNvSpPr>
          <p:nvPr>
            <p:ph idx="1"/>
          </p:nvPr>
        </p:nvSpPr>
        <p:spPr>
          <a:xfrm>
            <a:off x="395709" y="2156778"/>
            <a:ext cx="8280575" cy="3936518"/>
          </a:xfrm>
        </p:spPr>
        <p:txBody>
          <a:bodyPr>
            <a:normAutofit/>
          </a:bodyPr>
          <a:lstStyle/>
          <a:p>
            <a:pPr eaLnBrk="1" hangingPunct="1">
              <a:lnSpc>
                <a:spcPct val="130000"/>
              </a:lnSpc>
              <a:buFontTx/>
              <a:buNone/>
            </a:pPr>
            <a:r>
              <a:rPr lang="zh-CN" altLang="en-US" sz="2400" b="1" smtClean="0">
                <a:solidFill>
                  <a:srgbClr val="FF0000"/>
                </a:solidFill>
                <a:latin typeface="宋体" pitchFamily="2" charset="-122"/>
              </a:rPr>
              <a:t>      </a:t>
            </a:r>
            <a:r>
              <a:rPr lang="zh-CN" altLang="en-US" sz="2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</a:rPr>
              <a:t>拟人化手法，</a:t>
            </a:r>
            <a:r>
              <a:rPr lang="zh-CN" altLang="en-US" sz="2400" b="1" smtClean="0">
                <a:latin typeface="宋体" pitchFamily="2" charset="-122"/>
              </a:rPr>
              <a:t>点出了那满天瑰丽的云霞也颇通人性。“飞星传恨”，“传”，暗示了“星”的善解人意，说明连那穿梭太空的流星此时也在牛郎织女中间不断奔波，传递着缠绵情思，做起了信使的角色。它们也被牛郎织女的坚贞爱情所感动。</a:t>
            </a:r>
            <a:r>
              <a:rPr lang="zh-CN" altLang="en-US" sz="2400" b="1" smtClean="0">
                <a:solidFill>
                  <a:srgbClr val="FF0000"/>
                </a:solidFill>
                <a:latin typeface="宋体" pitchFamily="2" charset="-122"/>
              </a:rPr>
              <a:t>为他们相逢时那种悲喜交集的复杂心情渲染了气氛 。</a:t>
            </a:r>
            <a:endParaRPr lang="en-US" altLang="zh-CN" sz="2400" b="1" smtClean="0">
              <a:solidFill>
                <a:srgbClr val="FF0000"/>
              </a:solidFill>
              <a:latin typeface="宋体" pitchFamily="2" charset="-122"/>
            </a:endParaRPr>
          </a:p>
          <a:p>
            <a:pPr eaLnBrk="1" hangingPunct="1">
              <a:lnSpc>
                <a:spcPct val="130000"/>
              </a:lnSpc>
              <a:buFontTx/>
              <a:buNone/>
            </a:pPr>
            <a:endParaRPr lang="zh-CN" altLang="en-US" sz="2400" b="1" smtClean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853008" y="116632"/>
            <a:ext cx="7391400" cy="1728192"/>
          </a:xfrm>
          <a:prstGeom prst="horizontalScroll">
            <a:avLst>
              <a:gd name="adj" fmla="val 12500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赏析“纤云弄巧，飞星传恨”</a:t>
            </a:r>
          </a:p>
        </p:txBody>
      </p:sp>
    </p:spTree>
    <p:extLst>
      <p:ext uri="{BB962C8B-B14F-4D97-AF65-F5344CB8AC3E}">
        <p14:creationId xmlns:p14="http://schemas.microsoft.com/office/powerpoint/2010/main" val="31357296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文本占位符 15361"/>
          <p:cNvSpPr>
            <a:spLocks noGrp="1"/>
          </p:cNvSpPr>
          <p:nvPr>
            <p:ph idx="1"/>
          </p:nvPr>
        </p:nvSpPr>
        <p:spPr>
          <a:xfrm>
            <a:off x="395537" y="1772816"/>
            <a:ext cx="8568951" cy="4392488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3600" b="1" noProof="1">
                <a:latin typeface="楷体" pitchFamily="49" charset="-122"/>
                <a:ea typeface="楷体" pitchFamily="49" charset="-122"/>
                <a:sym typeface="宋体" pitchFamily="2" charset="-122"/>
              </a:rPr>
              <a:t>   </a:t>
            </a:r>
            <a:r>
              <a:rPr lang="zh-CN" altLang="en-US" sz="3200" b="1" noProof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“迢迢”</a:t>
            </a:r>
            <a:r>
              <a:rPr lang="zh-CN" altLang="en-US" sz="3200" b="1" noProof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二字形容银河的辽阔，牛女相距之遥远，突出了相思之苦。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sz="3200" b="1" noProof="1" smtClean="0">
                <a:latin typeface="楷体" pitchFamily="49" charset="-122"/>
                <a:ea typeface="楷体" pitchFamily="49" charset="-122"/>
              </a:rPr>
              <a:t>   迢迢</a:t>
            </a:r>
            <a:r>
              <a:rPr lang="zh-CN" altLang="en-US" sz="3200" b="1" noProof="1">
                <a:latin typeface="楷体" pitchFamily="49" charset="-122"/>
                <a:ea typeface="楷体" pitchFamily="49" charset="-122"/>
              </a:rPr>
              <a:t>银河水，把两个相爱的人隔开，相见多么不容易！</a:t>
            </a:r>
            <a:r>
              <a:rPr lang="zh-CN" altLang="en-US" sz="3200" b="1" noProof="1">
                <a:solidFill>
                  <a:schemeClr val="tx2"/>
                </a:solidFill>
                <a:latin typeface="楷体_GB2312" charset="0"/>
                <a:sym typeface="宋体" pitchFamily="2" charset="-122"/>
              </a:rPr>
              <a:t>使牛郎织女的感情更显深沉。</a:t>
            </a:r>
          </a:p>
          <a:p>
            <a:pPr marL="0" indent="0" eaLnBrk="1" hangingPunct="1">
              <a:lnSpc>
                <a:spcPct val="120000"/>
              </a:lnSpc>
              <a:buFontTx/>
              <a:buNone/>
              <a:defRPr/>
            </a:pPr>
            <a:r>
              <a:rPr lang="zh-CN" altLang="en-US" sz="3200" b="1" noProof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 b="1" noProof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200" b="1" noProof="1" smtClean="0">
                <a:solidFill>
                  <a:srgbClr val="FF0000"/>
                </a:solidFill>
                <a:latin typeface="楷体_GB2312" charset="0"/>
              </a:rPr>
              <a:t>暗度”</a:t>
            </a:r>
            <a:r>
              <a:rPr lang="zh-CN" altLang="en-US" sz="3200" b="1" noProof="1">
                <a:solidFill>
                  <a:srgbClr val="FF0000"/>
                </a:solidFill>
                <a:latin typeface="楷体_GB2312" charset="0"/>
                <a:sym typeface="宋体" pitchFamily="2" charset="-122"/>
              </a:rPr>
              <a:t>点明渡河时间、情景</a:t>
            </a:r>
            <a:r>
              <a:rPr lang="zh-CN" altLang="en-US" sz="3200" b="1" noProof="1">
                <a:solidFill>
                  <a:schemeClr val="tx2"/>
                </a:solidFill>
                <a:latin typeface="楷体_GB2312" charset="0"/>
                <a:sym typeface="宋体" pitchFamily="2" charset="-122"/>
              </a:rPr>
              <a:t>，与题意“七夕”相对</a:t>
            </a:r>
            <a:r>
              <a:rPr lang="zh-CN" altLang="en-US" sz="3200" b="1" noProof="1">
                <a:latin typeface="楷体_GB2312" charset="0"/>
              </a:rPr>
              <a:t>，同时紧扣一个“恨”字</a:t>
            </a:r>
            <a:r>
              <a:rPr lang="zh-CN" altLang="en-US" sz="3200" b="1" noProof="1" smtClean="0">
                <a:latin typeface="楷体_GB2312" charset="0"/>
              </a:rPr>
              <a:t>，他们</a:t>
            </a:r>
            <a:r>
              <a:rPr lang="zh-CN" altLang="en-US" sz="3200" b="1" noProof="1">
                <a:latin typeface="楷体_GB2312" charset="0"/>
              </a:rPr>
              <a:t>踽踽宵行，千里迢迢来相会。</a:t>
            </a:r>
          </a:p>
          <a:p>
            <a:pPr marL="0" indent="0" eaLnBrk="1" hangingPunct="1">
              <a:lnSpc>
                <a:spcPct val="90000"/>
              </a:lnSpc>
              <a:defRPr/>
            </a:pPr>
            <a:endParaRPr lang="zh-CN" altLang="en-US" sz="2400" b="1" noProof="1">
              <a:latin typeface="楷体_GB2312" charset="0"/>
              <a:ea typeface="楷体_GB2312" charset="0"/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1490464" y="116632"/>
            <a:ext cx="6249888" cy="136815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3600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银汉迢迢暗度 </a:t>
            </a:r>
          </a:p>
        </p:txBody>
      </p:sp>
    </p:spTree>
    <p:extLst>
      <p:ext uri="{BB962C8B-B14F-4D97-AF65-F5344CB8AC3E}">
        <p14:creationId xmlns:p14="http://schemas.microsoft.com/office/powerpoint/2010/main" val="22836452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1804545" y="1961622"/>
            <a:ext cx="13272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  <a:ea typeface="华文行楷" pitchFamily="2" charset="-122"/>
              </a:rPr>
              <a:t>金</a:t>
            </a:r>
            <a:r>
              <a:rPr lang="zh-CN" altLang="en-US" sz="3200" b="1">
                <a:solidFill>
                  <a:srgbClr val="000000"/>
                </a:solidFill>
                <a:ea typeface="华文行楷" pitchFamily="2" charset="-122"/>
              </a:rPr>
              <a:t>风</a:t>
            </a:r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1804545" y="2689756"/>
            <a:ext cx="13272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  <a:ea typeface="华文行楷" pitchFamily="2" charset="-122"/>
              </a:rPr>
              <a:t>玉</a:t>
            </a:r>
            <a:r>
              <a:rPr lang="zh-CN" altLang="en-US" sz="3200" b="1">
                <a:solidFill>
                  <a:srgbClr val="000000"/>
                </a:solidFill>
                <a:ea typeface="华文行楷" pitchFamily="2" charset="-122"/>
              </a:rPr>
              <a:t>露</a:t>
            </a:r>
          </a:p>
        </p:txBody>
      </p:sp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3508058" y="2300821"/>
            <a:ext cx="308016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663300"/>
                </a:solidFill>
                <a:ea typeface="黑体" pitchFamily="49" charset="-122"/>
              </a:rPr>
              <a:t>秋日的特定景物</a:t>
            </a:r>
          </a:p>
        </p:txBody>
      </p:sp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574303" y="3468835"/>
            <a:ext cx="7958137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000000"/>
                </a:solidFill>
                <a:ea typeface="黑体" pitchFamily="49" charset="-122"/>
              </a:rPr>
              <a:t>     “</a:t>
            </a:r>
            <a:r>
              <a:rPr lang="zh-CN" altLang="en-US" sz="2800">
                <a:solidFill>
                  <a:srgbClr val="000000"/>
                </a:solidFill>
                <a:ea typeface="楷体_GB2312" pitchFamily="49" charset="-122"/>
              </a:rPr>
              <a:t>金风</a:t>
            </a:r>
            <a:r>
              <a:rPr lang="en-US" altLang="zh-CN" sz="2800">
                <a:solidFill>
                  <a:srgbClr val="000000"/>
                </a:solidFill>
                <a:ea typeface="楷体_GB2312" pitchFamily="49" charset="-122"/>
              </a:rPr>
              <a:t>”“</a:t>
            </a:r>
            <a:r>
              <a:rPr lang="zh-CN" altLang="en-US" sz="2800">
                <a:solidFill>
                  <a:srgbClr val="000000"/>
                </a:solidFill>
                <a:ea typeface="楷体_GB2312" pitchFamily="49" charset="-122"/>
              </a:rPr>
              <a:t>玉露</a:t>
            </a:r>
            <a:r>
              <a:rPr lang="en-US" altLang="zh-CN" sz="2800">
                <a:solidFill>
                  <a:srgbClr val="000000"/>
                </a:solidFill>
                <a:ea typeface="楷体_GB2312" pitchFamily="49" charset="-122"/>
              </a:rPr>
              <a:t>”</a:t>
            </a:r>
            <a:r>
              <a:rPr lang="zh-CN" altLang="en-US" sz="2800">
                <a:solidFill>
                  <a:srgbClr val="000000"/>
                </a:solidFill>
                <a:ea typeface="楷体_GB2312" pitchFamily="49" charset="-122"/>
              </a:rPr>
              <a:t>暗示节候，</a:t>
            </a:r>
            <a:r>
              <a:rPr lang="en-US" altLang="zh-CN" sz="2800">
                <a:solidFill>
                  <a:srgbClr val="000000"/>
                </a:solidFill>
                <a:ea typeface="楷体_GB2312" pitchFamily="49" charset="-122"/>
              </a:rPr>
              <a:t>“</a:t>
            </a:r>
            <a:r>
              <a:rPr lang="zh-CN" altLang="en-US" sz="2800">
                <a:solidFill>
                  <a:srgbClr val="000000"/>
                </a:solidFill>
                <a:ea typeface="楷体_GB2312" pitchFamily="49" charset="-122"/>
              </a:rPr>
              <a:t>风</a:t>
            </a:r>
            <a:r>
              <a:rPr lang="en-US" altLang="zh-CN" sz="2800">
                <a:solidFill>
                  <a:srgbClr val="000000"/>
                </a:solidFill>
                <a:ea typeface="楷体_GB2312" pitchFamily="49" charset="-122"/>
              </a:rPr>
              <a:t>”</a:t>
            </a:r>
            <a:r>
              <a:rPr lang="zh-CN" altLang="en-US" sz="2800">
                <a:solidFill>
                  <a:srgbClr val="000000"/>
                </a:solidFill>
                <a:ea typeface="楷体_GB2312" pitchFamily="49" charset="-122"/>
              </a:rPr>
              <a:t>字前加一</a:t>
            </a:r>
            <a:r>
              <a:rPr lang="en-US" altLang="zh-CN" sz="2800">
                <a:solidFill>
                  <a:srgbClr val="000000"/>
                </a:solidFill>
                <a:ea typeface="楷体_GB2312" pitchFamily="49" charset="-122"/>
              </a:rPr>
              <a:t>“</a:t>
            </a:r>
            <a:r>
              <a:rPr lang="zh-CN" altLang="en-US" sz="2800">
                <a:solidFill>
                  <a:srgbClr val="CC0000"/>
                </a:solidFill>
                <a:ea typeface="楷体_GB2312" pitchFamily="49" charset="-122"/>
              </a:rPr>
              <a:t>金</a:t>
            </a:r>
            <a:r>
              <a:rPr lang="en-US" altLang="zh-CN" sz="2800">
                <a:solidFill>
                  <a:srgbClr val="CC0000"/>
                </a:solidFill>
                <a:ea typeface="楷体_GB2312" pitchFamily="49" charset="-122"/>
              </a:rPr>
              <a:t>”</a:t>
            </a:r>
            <a:r>
              <a:rPr lang="zh-CN" altLang="en-US" sz="2800">
                <a:solidFill>
                  <a:srgbClr val="000000"/>
                </a:solidFill>
                <a:ea typeface="楷体_GB2312" pitchFamily="49" charset="-122"/>
              </a:rPr>
              <a:t>字，</a:t>
            </a:r>
            <a:r>
              <a:rPr lang="en-US" altLang="zh-CN" sz="2800">
                <a:solidFill>
                  <a:srgbClr val="000000"/>
                </a:solidFill>
                <a:ea typeface="楷体_GB2312" pitchFamily="49" charset="-122"/>
              </a:rPr>
              <a:t>“</a:t>
            </a:r>
            <a:r>
              <a:rPr lang="zh-CN" altLang="en-US" sz="2800">
                <a:solidFill>
                  <a:srgbClr val="000000"/>
                </a:solidFill>
                <a:ea typeface="楷体_GB2312" pitchFamily="49" charset="-122"/>
              </a:rPr>
              <a:t>露</a:t>
            </a:r>
            <a:r>
              <a:rPr lang="en-US" altLang="zh-CN" sz="2800">
                <a:solidFill>
                  <a:srgbClr val="000000"/>
                </a:solidFill>
                <a:ea typeface="楷体_GB2312" pitchFamily="49" charset="-122"/>
              </a:rPr>
              <a:t>”</a:t>
            </a:r>
            <a:r>
              <a:rPr lang="zh-CN" altLang="en-US" sz="2800">
                <a:solidFill>
                  <a:srgbClr val="000000"/>
                </a:solidFill>
                <a:ea typeface="楷体_GB2312" pitchFamily="49" charset="-122"/>
              </a:rPr>
              <a:t>字前加一</a:t>
            </a:r>
            <a:r>
              <a:rPr lang="en-US" altLang="zh-CN" sz="2800">
                <a:solidFill>
                  <a:srgbClr val="000000"/>
                </a:solidFill>
                <a:ea typeface="楷体_GB2312" pitchFamily="49" charset="-122"/>
              </a:rPr>
              <a:t>“</a:t>
            </a:r>
            <a:r>
              <a:rPr lang="zh-CN" altLang="en-US" sz="2800">
                <a:solidFill>
                  <a:srgbClr val="CC0000"/>
                </a:solidFill>
                <a:ea typeface="楷体_GB2312" pitchFamily="49" charset="-122"/>
              </a:rPr>
              <a:t>玉</a:t>
            </a:r>
            <a:r>
              <a:rPr lang="en-US" altLang="zh-CN" sz="2800">
                <a:solidFill>
                  <a:srgbClr val="CC0000"/>
                </a:solidFill>
                <a:ea typeface="楷体_GB2312" pitchFamily="49" charset="-122"/>
              </a:rPr>
              <a:t>”</a:t>
            </a:r>
            <a:r>
              <a:rPr lang="zh-CN" altLang="en-US" sz="2800">
                <a:solidFill>
                  <a:srgbClr val="000000"/>
                </a:solidFill>
                <a:ea typeface="楷体_GB2312" pitchFamily="49" charset="-122"/>
              </a:rPr>
              <a:t>字，显示景物的</a:t>
            </a:r>
            <a:r>
              <a:rPr lang="zh-CN" altLang="en-US" sz="2800">
                <a:solidFill>
                  <a:srgbClr val="CC0000"/>
                </a:solidFill>
                <a:ea typeface="楷体_GB2312" pitchFamily="49" charset="-122"/>
              </a:rPr>
              <a:t>优美</a:t>
            </a:r>
            <a:r>
              <a:rPr lang="zh-CN" altLang="en-US" sz="2800">
                <a:solidFill>
                  <a:srgbClr val="000000"/>
                </a:solidFill>
                <a:ea typeface="楷体_GB2312" pitchFamily="49" charset="-122"/>
              </a:rPr>
              <a:t>。</a:t>
            </a:r>
          </a:p>
        </p:txBody>
      </p:sp>
      <p:sp>
        <p:nvSpPr>
          <p:cNvPr id="24583" name="Rectangle 8"/>
          <p:cNvSpPr>
            <a:spLocks noChangeArrowheads="1"/>
          </p:cNvSpPr>
          <p:nvPr/>
        </p:nvSpPr>
        <p:spPr bwMode="auto">
          <a:xfrm>
            <a:off x="509588" y="4795059"/>
            <a:ext cx="8351837" cy="151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latin typeface="Times New Roman" pitchFamily="18" charset="0"/>
                <a:ea typeface="楷体_GB2312" pitchFamily="49" charset="-122"/>
              </a:rPr>
              <a:t>       </a:t>
            </a:r>
            <a:r>
              <a:rPr lang="zh-CN" altLang="en-US" sz="2800" b="1">
                <a:latin typeface="Times New Roman" pitchFamily="18" charset="0"/>
                <a:ea typeface="楷体_GB2312" pitchFamily="49" charset="-122"/>
              </a:rPr>
              <a:t>一对久别的情侣在金风玉露之夜，在碧落银河之畔相会了，这是多么美好幸福的时刻！如此之夜，如此之景，映出多么高尚圣洁的爱情！</a:t>
            </a:r>
            <a:r>
              <a:rPr lang="zh-CN" altLang="en-US" sz="2800" b="1">
                <a:latin typeface="Times New Roman" pitchFamily="18" charset="0"/>
              </a:rPr>
              <a:t> </a:t>
            </a:r>
          </a:p>
        </p:txBody>
      </p:sp>
      <p:sp>
        <p:nvSpPr>
          <p:cNvPr id="14352" name="文本框 14351"/>
          <p:cNvSpPr txBox="1">
            <a:spLocks noChangeArrowheads="1"/>
          </p:cNvSpPr>
          <p:nvPr/>
        </p:nvSpPr>
        <p:spPr bwMode="auto">
          <a:xfrm>
            <a:off x="1843088" y="114300"/>
            <a:ext cx="57086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找出上阕议论性的语句</a:t>
            </a:r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574303" y="798027"/>
            <a:ext cx="8102153" cy="1262821"/>
          </a:xfrm>
          <a:prstGeom prst="wave">
            <a:avLst>
              <a:gd name="adj1" fmla="val 9157"/>
              <a:gd name="adj2" fmla="val 0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3600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金风玉露一相逢，便胜却人间无数。</a:t>
            </a:r>
          </a:p>
        </p:txBody>
      </p:sp>
    </p:spTree>
    <p:extLst>
      <p:ext uri="{BB962C8B-B14F-4D97-AF65-F5344CB8AC3E}">
        <p14:creationId xmlns:p14="http://schemas.microsoft.com/office/powerpoint/2010/main" val="134280098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1"/>
      <p:bldP spid="24581" grpId="2"/>
      <p:bldP spid="24582" grpId="3"/>
      <p:bldP spid="24583" grpId="4"/>
      <p:bldP spid="9" grpId="5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文本框 15377"/>
          <p:cNvSpPr txBox="1">
            <a:spLocks noChangeArrowheads="1"/>
          </p:cNvSpPr>
          <p:nvPr/>
        </p:nvSpPr>
        <p:spPr bwMode="auto">
          <a:xfrm>
            <a:off x="273372" y="263550"/>
            <a:ext cx="85471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>
                <a:latin typeface="黑体" pitchFamily="49" charset="-122"/>
                <a:ea typeface="黑体" pitchFamily="49" charset="-122"/>
              </a:rPr>
              <a:t>怎样理解“金风玉露一相逢，便胜却人间无数”中“一”与“无数”的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对比？</a:t>
            </a:r>
          </a:p>
        </p:txBody>
      </p:sp>
      <p:sp>
        <p:nvSpPr>
          <p:cNvPr id="15379" name="文本框 15378"/>
          <p:cNvSpPr txBox="1"/>
          <p:nvPr/>
        </p:nvSpPr>
        <p:spPr>
          <a:xfrm>
            <a:off x="1546821" y="1918573"/>
            <a:ext cx="1296987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600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"</a:t>
            </a:r>
            <a:r>
              <a:rPr lang="zh-CN" altLang="en-US" sz="3600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一</a:t>
            </a:r>
            <a:r>
              <a:rPr lang="en-US" altLang="zh-CN" sz="3600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"</a:t>
            </a:r>
            <a:endParaRPr lang="en-US" altLang="zh-CN" sz="3600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5385" name="直接连接符 15384"/>
          <p:cNvSpPr>
            <a:spLocks noChangeShapeType="1"/>
          </p:cNvSpPr>
          <p:nvPr/>
        </p:nvSpPr>
        <p:spPr bwMode="auto">
          <a:xfrm flipH="1">
            <a:off x="2141538" y="2778231"/>
            <a:ext cx="0" cy="96096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3" name="文本框 15382"/>
          <p:cNvSpPr txBox="1"/>
          <p:nvPr/>
        </p:nvSpPr>
        <p:spPr>
          <a:xfrm>
            <a:off x="1085855" y="4194283"/>
            <a:ext cx="2111375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noProof="1">
                <a:effectLst>
                  <a:outerShdw blurRad="38100" dist="38100" dir="2700000">
                    <a:srgbClr val="FFFFFF"/>
                  </a:outerShdw>
                </a:effectLst>
                <a:ea typeface="华文行楷" charset="-122"/>
              </a:rPr>
              <a:t>圣洁至极的</a:t>
            </a:r>
          </a:p>
          <a:p>
            <a:pPr algn="ctr">
              <a:defRPr/>
            </a:pPr>
            <a:r>
              <a:rPr lang="zh-CN" altLang="en-US" sz="320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灵魂之爱</a:t>
            </a:r>
          </a:p>
        </p:txBody>
      </p:sp>
      <p:sp>
        <p:nvSpPr>
          <p:cNvPr id="15388" name="文本框 15387"/>
          <p:cNvSpPr txBox="1"/>
          <p:nvPr/>
        </p:nvSpPr>
        <p:spPr>
          <a:xfrm>
            <a:off x="4084638" y="2407816"/>
            <a:ext cx="774700" cy="769441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400" noProof="1">
                <a:solidFill>
                  <a:srgbClr val="9900CC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华文行楷" charset="-122"/>
              </a:rPr>
              <a:t>胜</a:t>
            </a:r>
          </a:p>
        </p:txBody>
      </p:sp>
      <p:sp>
        <p:nvSpPr>
          <p:cNvPr id="15387" name="右箭头 1538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995539" y="3068960"/>
            <a:ext cx="1152525" cy="673100"/>
          </a:xfrm>
          <a:prstGeom prst="rightArrow">
            <a:avLst>
              <a:gd name="adj1" fmla="val 50000"/>
              <a:gd name="adj2" fmla="val 5695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0" name="文本框 15379"/>
          <p:cNvSpPr txBox="1"/>
          <p:nvPr/>
        </p:nvSpPr>
        <p:spPr>
          <a:xfrm>
            <a:off x="6313884" y="1918866"/>
            <a:ext cx="1714500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600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"</a:t>
            </a:r>
            <a:r>
              <a:rPr lang="zh-CN" altLang="en-US" sz="3600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无数</a:t>
            </a:r>
            <a:r>
              <a:rPr lang="en-US" altLang="zh-CN" sz="3600" noProof="1">
                <a:solidFill>
                  <a:schemeClr val="accent2"/>
                </a:solidFill>
                <a:effectLst>
                  <a:outerShdw blurRad="38100" dist="38100" dir="2700000">
                    <a:srgbClr val="000000"/>
                  </a:outerShdw>
                </a:effectLst>
                <a:cs typeface="+mn-ea"/>
              </a:rPr>
              <a:t>"</a:t>
            </a:r>
            <a:endParaRPr lang="en-US" altLang="zh-CN" sz="3600" noProof="1">
              <a:solidFill>
                <a:schemeClr val="accent2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15386" name="直接连接符 15385"/>
          <p:cNvSpPr>
            <a:spLocks noChangeShapeType="1"/>
          </p:cNvSpPr>
          <p:nvPr/>
        </p:nvSpPr>
        <p:spPr bwMode="auto">
          <a:xfrm>
            <a:off x="7164288" y="2892530"/>
            <a:ext cx="18002" cy="1003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4" name="文本框 15383"/>
          <p:cNvSpPr txBox="1"/>
          <p:nvPr/>
        </p:nvSpPr>
        <p:spPr>
          <a:xfrm>
            <a:off x="6084168" y="4204867"/>
            <a:ext cx="2297113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noProof="1">
                <a:effectLst>
                  <a:outerShdw blurRad="38100" dist="38100" dir="2700000">
                    <a:srgbClr val="FFFFFF"/>
                  </a:outerShdw>
                </a:effectLst>
                <a:ea typeface="华文行楷" charset="-122"/>
              </a:rPr>
              <a:t>朝欢暮乐的</a:t>
            </a:r>
            <a:r>
              <a:rPr lang="zh-CN" altLang="en-US" sz="320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凡俗之爱</a:t>
            </a:r>
          </a:p>
        </p:txBody>
      </p:sp>
    </p:spTree>
    <p:extLst>
      <p:ext uri="{BB962C8B-B14F-4D97-AF65-F5344CB8AC3E}">
        <p14:creationId xmlns:p14="http://schemas.microsoft.com/office/powerpoint/2010/main" val="19493117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6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9" grpId="0"/>
      <p:bldP spid="15385" grpId="1"/>
      <p:bldP spid="15383" grpId="2"/>
      <p:bldP spid="15388" grpId="3"/>
      <p:bldP spid="15380" grpId="4"/>
      <p:bldP spid="15386" grpId="5"/>
      <p:bldP spid="15384" grpId="6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9" name="文本占位符 45058"/>
          <p:cNvSpPr>
            <a:spLocks noGrp="1"/>
          </p:cNvSpPr>
          <p:nvPr>
            <p:ph type="body" idx="4294967295"/>
          </p:nvPr>
        </p:nvSpPr>
        <p:spPr>
          <a:xfrm>
            <a:off x="214313" y="569307"/>
            <a:ext cx="8717756" cy="4731901"/>
          </a:xfrm>
        </p:spPr>
        <p:txBody>
          <a:bodyPr>
            <a:normAutofit/>
          </a:bodyPr>
          <a:lstStyle/>
          <a:p>
            <a:pPr marL="0" indent="0" latinLnBrk="0">
              <a:lnSpc>
                <a:spcPct val="150000"/>
              </a:lnSpc>
              <a:spcBef>
                <a:spcPts val="100"/>
              </a:spcBef>
              <a:buNone/>
            </a:pPr>
            <a:r>
              <a:rPr lang="en-US" altLang="zh-CN" b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金风玉露”化用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李商隐</a:t>
            </a: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辛未七夕</a:t>
            </a:r>
            <a:r>
              <a:rPr lang="en-US" altLang="zh-CN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诗：“恐是仙家好别离，故教迢递作佳期。由来碧落银河畔，可是金风玉露时。”</a:t>
            </a:r>
            <a:r>
              <a:rPr lang="zh-CN" altLang="en-US" b="1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用以描写七夕相会的时节风光，同时还另有深意，词人把这次珍贵的相会，映衬于金风玉露、冰清玉洁的背景之下，显示出这对爱侣心灵的高尚纯洁</a:t>
            </a:r>
            <a:r>
              <a:rPr lang="zh-CN" altLang="en-US" b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2137023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83" name="文本框 11282"/>
          <p:cNvSpPr txBox="1"/>
          <p:nvPr/>
        </p:nvSpPr>
        <p:spPr>
          <a:xfrm>
            <a:off x="4114800" y="1102080"/>
            <a:ext cx="3295650" cy="40011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突出变换多姿，心灵手巧</a:t>
            </a:r>
          </a:p>
        </p:txBody>
      </p:sp>
      <p:sp>
        <p:nvSpPr>
          <p:cNvPr id="11286" name="文本框 11285"/>
          <p:cNvSpPr txBox="1"/>
          <p:nvPr/>
        </p:nvSpPr>
        <p:spPr>
          <a:xfrm>
            <a:off x="4528467" y="4035727"/>
            <a:ext cx="2563813" cy="40011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圣洁之至，恩爱之极</a:t>
            </a:r>
          </a:p>
        </p:txBody>
      </p:sp>
      <p:sp>
        <p:nvSpPr>
          <p:cNvPr id="11287" name="右大括号 11286"/>
          <p:cNvSpPr/>
          <p:nvPr/>
        </p:nvSpPr>
        <p:spPr bwMode="auto">
          <a:xfrm>
            <a:off x="7912100" y="1044881"/>
            <a:ext cx="217488" cy="4184319"/>
          </a:xfrm>
          <a:prstGeom prst="rightBrace">
            <a:avLst>
              <a:gd name="adj1" fmla="val 102448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11288" name="文本框 11287"/>
          <p:cNvSpPr txBox="1">
            <a:spLocks noChangeArrowheads="1"/>
          </p:cNvSpPr>
          <p:nvPr/>
        </p:nvSpPr>
        <p:spPr bwMode="auto">
          <a:xfrm>
            <a:off x="8415377" y="2329694"/>
            <a:ext cx="553998" cy="2779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3333FF"/>
                </a:solidFill>
                <a:latin typeface="宋体" pitchFamily="2" charset="-122"/>
              </a:rPr>
              <a:t>化景物为情思</a:t>
            </a:r>
          </a:p>
        </p:txBody>
      </p:sp>
      <p:sp>
        <p:nvSpPr>
          <p:cNvPr id="27654" name="流程图: 可选过程 11293"/>
          <p:cNvSpPr>
            <a:spLocks noChangeArrowheads="1"/>
          </p:cNvSpPr>
          <p:nvPr/>
        </p:nvSpPr>
        <p:spPr bwMode="auto">
          <a:xfrm>
            <a:off x="8374068" y="1988840"/>
            <a:ext cx="593725" cy="2736851"/>
          </a:xfrm>
          <a:prstGeom prst="flowChartAlternateProcess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7655" name="文本框 1"/>
          <p:cNvSpPr txBox="1">
            <a:spLocks noChangeArrowheads="1"/>
          </p:cNvSpPr>
          <p:nvPr/>
        </p:nvSpPr>
        <p:spPr bwMode="auto">
          <a:xfrm>
            <a:off x="899745" y="963514"/>
            <a:ext cx="2852738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/>
              <a:t>纤云弄</a:t>
            </a:r>
            <a:r>
              <a:rPr lang="zh-CN" altLang="en-US" sz="2800">
                <a:solidFill>
                  <a:srgbClr val="FF3300"/>
                </a:solidFill>
              </a:rPr>
              <a:t>巧</a:t>
            </a:r>
          </a:p>
          <a:p>
            <a:pPr eaLnBrk="1" hangingPunct="1"/>
            <a:endParaRPr lang="zh-CN" altLang="en-US" sz="2800">
              <a:solidFill>
                <a:srgbClr val="FF3300"/>
              </a:solidFill>
            </a:endParaRPr>
          </a:p>
          <a:p>
            <a:pPr eaLnBrk="1" hangingPunct="1"/>
            <a:r>
              <a:rPr lang="zh-CN" altLang="en-US" sz="2800"/>
              <a:t>飞星传</a:t>
            </a:r>
            <a:r>
              <a:rPr lang="zh-CN" altLang="en-US" sz="2800">
                <a:solidFill>
                  <a:srgbClr val="FF3300"/>
                </a:solidFill>
              </a:rPr>
              <a:t>恨</a:t>
            </a:r>
          </a:p>
          <a:p>
            <a:pPr eaLnBrk="1" hangingPunct="1"/>
            <a:endParaRPr lang="zh-CN" altLang="en-US" sz="2800">
              <a:solidFill>
                <a:srgbClr val="FF3300"/>
              </a:solidFill>
            </a:endParaRPr>
          </a:p>
          <a:p>
            <a:pPr eaLnBrk="1" hangingPunct="1"/>
            <a:r>
              <a:rPr lang="zh-CN" altLang="en-US" sz="2800"/>
              <a:t>银汉</a:t>
            </a:r>
            <a:r>
              <a:rPr lang="zh-CN" altLang="en-US" sz="2800">
                <a:solidFill>
                  <a:srgbClr val="FF3300"/>
                </a:solidFill>
              </a:rPr>
              <a:t>迢迢</a:t>
            </a:r>
            <a:r>
              <a:rPr lang="zh-CN" altLang="en-US" sz="2800"/>
              <a:t>暗度</a:t>
            </a:r>
          </a:p>
          <a:p>
            <a:pPr eaLnBrk="1" hangingPunct="1"/>
            <a:endParaRPr lang="zh-CN" altLang="en-US" sz="2800"/>
          </a:p>
          <a:p>
            <a:pPr eaLnBrk="1" hangingPunct="1"/>
            <a:r>
              <a:rPr lang="zh-CN" altLang="en-US" sz="2800" u="sng">
                <a:solidFill>
                  <a:srgbClr val="FF3300"/>
                </a:solidFill>
              </a:rPr>
              <a:t>金风玉露一相逢</a:t>
            </a:r>
          </a:p>
          <a:p>
            <a:pPr eaLnBrk="1" hangingPunct="1"/>
            <a:endParaRPr lang="zh-CN" altLang="en-US" sz="2800" u="sng">
              <a:solidFill>
                <a:srgbClr val="FF3300"/>
              </a:solidFill>
            </a:endParaRPr>
          </a:p>
          <a:p>
            <a:pPr eaLnBrk="1" hangingPunct="1"/>
            <a:r>
              <a:rPr lang="zh-CN" altLang="en-US" sz="2800" u="sng">
                <a:solidFill>
                  <a:srgbClr val="FF3300"/>
                </a:solidFill>
              </a:rPr>
              <a:t>便胜却人间无数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4114800" y="1875487"/>
            <a:ext cx="3313113" cy="40011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指相思之苦、离别之恨</a:t>
            </a:r>
            <a:endParaRPr lang="zh-CN" altLang="en-US" sz="2000" b="1" noProof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246" y="2739583"/>
            <a:ext cx="2447925" cy="40011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noProof="1">
                <a:effectLst>
                  <a:outerShdw blurRad="38100" dist="38100" dir="2700000">
                    <a:srgbClr val="FFFFFF"/>
                  </a:outerShdw>
                </a:effectLst>
                <a:cs typeface="+mn-ea"/>
              </a:rPr>
              <a:t>突出了相见之难</a:t>
            </a:r>
            <a:endParaRPr lang="zh-CN" altLang="en-US" sz="2000" b="1" noProof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944483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3" grpId="0"/>
      <p:bldP spid="11286" grpId="1"/>
      <p:bldP spid="11288" grpId="2"/>
      <p:bldP spid="27654" grpId="3"/>
      <p:bldP spid="3" grpId="4"/>
      <p:bldP spid="4" grpId="5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5" y="116632"/>
            <a:ext cx="9144000" cy="65527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23928" y="548680"/>
            <a:ext cx="4752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牛郎织女</a:t>
            </a:r>
            <a:endParaRPr lang="zh-CN" altLang="en-US" sz="6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1278578"/>
      </p:ext>
    </p:extLst>
  </p:cSld>
  <p:clrMapOvr>
    <a:masterClrMapping/>
  </p:clrMapOvr>
  <p:transition>
    <p:randomBar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9" name="文本占位符 45058"/>
          <p:cNvSpPr>
            <a:spLocks noGrp="1"/>
          </p:cNvSpPr>
          <p:nvPr>
            <p:ph type="body" idx="4294967295"/>
          </p:nvPr>
        </p:nvSpPr>
        <p:spPr>
          <a:xfrm>
            <a:off x="539552" y="1577419"/>
            <a:ext cx="8141692" cy="206760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spcBef>
                <a:spcPts val="100"/>
              </a:spcBef>
              <a:buNone/>
            </a:pPr>
            <a:r>
              <a:rPr lang="zh-CN" altLang="en-US" sz="4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楷体" panose="02010609060101010101" charset="-122"/>
              </a:rPr>
              <a:t>相见时难别亦难</a:t>
            </a:r>
            <a:endParaRPr lang="en-US" altLang="zh-CN" sz="4400" b="1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  <a:cs typeface="楷体" panose="02010609060101010101" charset="-122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buNone/>
            </a:pPr>
            <a:r>
              <a:rPr lang="zh-CN" altLang="en-US" sz="4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     </a:t>
            </a:r>
            <a:r>
              <a:rPr lang="en-US" altLang="zh-CN" sz="4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4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李商隐</a:t>
            </a:r>
            <a:r>
              <a:rPr lang="en-US" altLang="zh-CN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4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无题</a:t>
            </a:r>
            <a:r>
              <a:rPr lang="en-US" altLang="zh-CN" sz="4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0013990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55906" y="2559675"/>
            <a:ext cx="792055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n-ea"/>
                <a:sym typeface="+mn-ea"/>
              </a:rPr>
              <a:t> </a:t>
            </a:r>
            <a:r>
              <a:rPr lang="en-US" altLang="zh-CN" sz="3200" b="1" noProof="1" smtClean="0">
                <a:cs typeface="+mn-ea"/>
                <a:sym typeface="+mn-ea"/>
              </a:rPr>
              <a:t> </a:t>
            </a:r>
            <a:r>
              <a:rPr lang="zh-CN" altLang="en-US" sz="3200" b="1" noProof="1">
                <a:latin typeface="宋体" pitchFamily="2" charset="-122"/>
                <a:cs typeface="+mn-ea"/>
                <a:sym typeface="+mn-ea"/>
              </a:rPr>
              <a:t> </a:t>
            </a:r>
            <a:r>
              <a:rPr lang="zh-CN" altLang="en-US" sz="3200" b="1" noProof="1" smtClean="0">
                <a:latin typeface="宋体" pitchFamily="2" charset="-122"/>
                <a:cs typeface="+mn-ea"/>
                <a:sym typeface="+mn-ea"/>
              </a:rPr>
              <a:t> </a:t>
            </a:r>
            <a:r>
              <a:rPr lang="zh-CN" altLang="en-US" sz="3200" b="1" noProof="1" smtClean="0">
                <a:latin typeface="宋体" pitchFamily="2" charset="-122"/>
                <a:cs typeface="宋体" panose="02010600030101010101" pitchFamily="2" charset="-122"/>
                <a:sym typeface="+mn-ea"/>
              </a:rPr>
              <a:t>那</a:t>
            </a:r>
            <a:r>
              <a:rPr lang="zh-CN" altLang="en-US" sz="3200" b="1" noProof="1">
                <a:latin typeface="宋体" pitchFamily="2" charset="-122"/>
                <a:cs typeface="宋体" panose="02010600030101010101" pitchFamily="2" charset="-122"/>
                <a:sym typeface="+mn-ea"/>
              </a:rPr>
              <a:t>两情相会的情意</a:t>
            </a:r>
            <a:r>
              <a:rPr lang="zh-CN" altLang="en-US" sz="3200" b="1" noProof="1" smtClean="0">
                <a:latin typeface="宋体" pitchFamily="2" charset="-122"/>
                <a:cs typeface="宋体" panose="02010600030101010101" pitchFamily="2" charset="-122"/>
                <a:sym typeface="+mn-ea"/>
              </a:rPr>
              <a:t>啊，就</a:t>
            </a:r>
            <a:r>
              <a:rPr lang="zh-CN" altLang="en-US" sz="3200" b="1" noProof="1">
                <a:latin typeface="宋体" pitchFamily="2" charset="-122"/>
                <a:cs typeface="宋体" panose="02010600030101010101" pitchFamily="2" charset="-122"/>
                <a:sym typeface="+mn-ea"/>
              </a:rPr>
              <a:t>像悠悠无声的流水，是那样的温柔</a:t>
            </a:r>
            <a:r>
              <a:rPr lang="zh-CN" altLang="en-US" sz="3200" b="1" noProof="1" smtClean="0">
                <a:latin typeface="宋体" pitchFamily="2" charset="-122"/>
                <a:cs typeface="宋体" panose="02010600030101010101" pitchFamily="2" charset="-122"/>
                <a:sym typeface="+mn-ea"/>
              </a:rPr>
              <a:t>缠绵；</a:t>
            </a:r>
            <a:r>
              <a:rPr lang="zh-CN" altLang="en-US" sz="3200" b="1" noProof="1" smtClean="0">
                <a:latin typeface="新宋体" panose="02010609030101010101" charset="-122"/>
                <a:ea typeface="新宋体" panose="02010609030101010101" charset="-122"/>
                <a:sym typeface="Arial" pitchFamily="34" charset="0"/>
              </a:rPr>
              <a:t>二</a:t>
            </a:r>
            <a:r>
              <a:rPr lang="zh-CN" altLang="en-US" sz="3200" b="1" noProof="1">
                <a:latin typeface="新宋体" panose="02010609030101010101" charset="-122"/>
                <a:ea typeface="新宋体" panose="02010609030101010101" charset="-122"/>
                <a:sym typeface="Arial" pitchFamily="34" charset="0"/>
              </a:rPr>
              <a:t>句均用</a:t>
            </a:r>
            <a:r>
              <a:rPr lang="zh-CN" altLang="en-US" sz="3200" b="1" noProof="1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sym typeface="Arial" pitchFamily="34" charset="0"/>
              </a:rPr>
              <a:t>比喻</a:t>
            </a:r>
            <a:r>
              <a:rPr lang="zh-CN" altLang="en-US" sz="3200" b="1" noProof="1" smtClean="0">
                <a:latin typeface="新宋体" panose="02010609030101010101" charset="-122"/>
                <a:ea typeface="新宋体" panose="02010609030101010101" charset="-122"/>
                <a:sym typeface="Arial" pitchFamily="34" charset="0"/>
              </a:rPr>
              <a:t>，将</a:t>
            </a:r>
            <a:r>
              <a:rPr lang="zh-CN" altLang="en-US" sz="3200" b="1" noProof="1">
                <a:latin typeface="新宋体" panose="02010609030101010101" charset="-122"/>
                <a:ea typeface="新宋体" panose="02010609030101010101" charset="-122"/>
                <a:sym typeface="Arial" pitchFamily="34" charset="0"/>
              </a:rPr>
              <a:t>抽象的</a:t>
            </a:r>
            <a:r>
              <a:rPr lang="zh-CN" altLang="en-US" sz="3200" b="1" noProof="1" smtClean="0">
                <a:latin typeface="新宋体" panose="02010609030101010101" charset="-122"/>
                <a:ea typeface="新宋体" panose="02010609030101010101" charset="-122"/>
                <a:sym typeface="Arial" pitchFamily="34" charset="0"/>
              </a:rPr>
              <a:t>“柔情”幻化</a:t>
            </a:r>
            <a:r>
              <a:rPr lang="zh-CN" altLang="en-US" sz="3200" b="1" noProof="1">
                <a:latin typeface="新宋体" panose="02010609030101010101" charset="-122"/>
                <a:ea typeface="新宋体" panose="02010609030101010101" charset="-122"/>
                <a:sym typeface="Arial" pitchFamily="34" charset="0"/>
              </a:rPr>
              <a:t>为具体的可感知</a:t>
            </a:r>
            <a:r>
              <a:rPr lang="zh-CN" altLang="en-US" sz="3200" b="1" noProof="1" smtClean="0">
                <a:latin typeface="新宋体" panose="02010609030101010101" charset="-122"/>
                <a:ea typeface="新宋体" panose="02010609030101010101" charset="-122"/>
                <a:sym typeface="Arial" pitchFamily="34" charset="0"/>
              </a:rPr>
              <a:t>的流水，将美好的时期比作遥不及的梦境，</a:t>
            </a:r>
            <a:r>
              <a:rPr lang="zh-CN" altLang="en-US" sz="3200" b="1" noProof="1" smtClean="0">
                <a:solidFill>
                  <a:srgbClr val="FF0000"/>
                </a:solidFill>
                <a:latin typeface="宋体" pitchFamily="2" charset="-122"/>
                <a:cs typeface="宋体" panose="02010600030101010101" pitchFamily="2" charset="-122"/>
                <a:sym typeface="+mn-ea"/>
              </a:rPr>
              <a:t>流露出</a:t>
            </a:r>
            <a:r>
              <a:rPr lang="zh-CN" altLang="en-US" sz="3200" b="1" noProof="1">
                <a:solidFill>
                  <a:srgbClr val="FF0000"/>
                </a:solidFill>
                <a:latin typeface="宋体" pitchFamily="2" charset="-122"/>
                <a:cs typeface="宋体" panose="02010600030101010101" pitchFamily="2" charset="-122"/>
                <a:sym typeface="+mn-ea"/>
              </a:rPr>
              <a:t>相思惜别之情</a:t>
            </a:r>
            <a:r>
              <a:rPr lang="zh-CN" altLang="en-US" sz="3200" b="1" noProof="1">
                <a:latin typeface="宋体" pitchFamily="2" charset="-122"/>
                <a:cs typeface="宋体" panose="02010600030101010101" pitchFamily="2" charset="-122"/>
                <a:sym typeface="+mn-ea"/>
              </a:rPr>
              <a:t>。      </a:t>
            </a:r>
            <a:endParaRPr lang="zh-CN" altLang="en-US" sz="3200" b="1" noProof="1">
              <a:latin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925016" y="404664"/>
            <a:ext cx="7391400" cy="1728192"/>
          </a:xfrm>
          <a:prstGeom prst="horizontalScroll">
            <a:avLst>
              <a:gd name="adj" fmla="val 12500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赏析：  </a:t>
            </a:r>
            <a:r>
              <a:rPr kumimoji="1" lang="zh-CN" altLang="en-US" sz="3600" b="1" smtClean="0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柔情似水，佳期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如梦</a:t>
            </a:r>
          </a:p>
        </p:txBody>
      </p:sp>
    </p:spTree>
    <p:extLst>
      <p:ext uri="{BB962C8B-B14F-4D97-AF65-F5344CB8AC3E}">
        <p14:creationId xmlns:p14="http://schemas.microsoft.com/office/powerpoint/2010/main" val="21763046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3973" name="文本框 83972"/>
          <p:cNvSpPr txBox="1">
            <a:spLocks noChangeArrowheads="1"/>
          </p:cNvSpPr>
          <p:nvPr/>
        </p:nvSpPr>
        <p:spPr bwMode="auto">
          <a:xfrm>
            <a:off x="467544" y="2026583"/>
            <a:ext cx="835276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smtClean="0">
                <a:latin typeface="宋体" pitchFamily="2" charset="-122"/>
              </a:rPr>
              <a:t>   忍</a:t>
            </a:r>
            <a:r>
              <a:rPr lang="zh-CN" altLang="en-US" sz="3200">
                <a:latin typeface="宋体" pitchFamily="2" charset="-122"/>
              </a:rPr>
              <a:t>：实为不忍。</a:t>
            </a:r>
          </a:p>
          <a:p>
            <a:pPr eaLnBrk="1" hangingPunct="1"/>
            <a:r>
              <a:rPr lang="zh-CN" altLang="en-US" sz="3200" smtClean="0">
                <a:latin typeface="宋体" pitchFamily="2" charset="-122"/>
              </a:rPr>
              <a:t>   顾</a:t>
            </a:r>
            <a:r>
              <a:rPr lang="zh-CN" altLang="en-US" sz="3200">
                <a:latin typeface="宋体" pitchFamily="2" charset="-122"/>
              </a:rPr>
              <a:t>：</a:t>
            </a:r>
            <a:r>
              <a:rPr lang="zh-CN" altLang="en-US" sz="3200" smtClean="0">
                <a:latin typeface="宋体" pitchFamily="2" charset="-122"/>
              </a:rPr>
              <a:t>看。</a:t>
            </a:r>
            <a:endParaRPr lang="zh-CN" altLang="en-US" sz="3200">
              <a:latin typeface="宋体" pitchFamily="2" charset="-122"/>
            </a:endParaRPr>
          </a:p>
          <a:p>
            <a:pPr eaLnBrk="1" hangingPunct="1"/>
            <a:r>
              <a:rPr lang="zh-CN" altLang="en-US" sz="3200" smtClean="0">
                <a:latin typeface="宋体" pitchFamily="2" charset="-122"/>
              </a:rPr>
              <a:t>   此</a:t>
            </a:r>
            <a:r>
              <a:rPr lang="zh-CN" altLang="en-US" sz="3200">
                <a:latin typeface="宋体" pitchFamily="2" charset="-122"/>
              </a:rPr>
              <a:t>二字写临别前的依恋怅惘，</a:t>
            </a:r>
            <a:r>
              <a:rPr lang="zh-CN" altLang="en-US" sz="3200">
                <a:solidFill>
                  <a:srgbClr val="FF0000"/>
                </a:solidFill>
                <a:latin typeface="宋体" pitchFamily="2" charset="-122"/>
              </a:rPr>
              <a:t>突出即将分别的无奈、不舍</a:t>
            </a:r>
            <a:r>
              <a:rPr lang="zh-CN" altLang="en-US" sz="3200">
                <a:latin typeface="宋体" pitchFamily="2" charset="-122"/>
              </a:rPr>
              <a:t>，含无限辛酸之泪</a:t>
            </a:r>
            <a:r>
              <a:rPr lang="zh-CN" altLang="en-US" sz="3200">
                <a:latin typeface="仿宋_GB2312" pitchFamily="49" charset="-122"/>
                <a:ea typeface="仿宋_GB2312" pitchFamily="49" charset="-122"/>
              </a:rPr>
              <a:t>。</a:t>
            </a:r>
          </a:p>
          <a:p>
            <a:pPr eaLnBrk="1" hangingPunct="1"/>
            <a:endParaRPr lang="zh-CN" altLang="en-US" sz="3200"/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518980" y="404664"/>
            <a:ext cx="6249888" cy="1368152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3600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忍顾鹊桥归路</a:t>
            </a:r>
          </a:p>
        </p:txBody>
      </p:sp>
    </p:spTree>
    <p:extLst>
      <p:ext uri="{BB962C8B-B14F-4D97-AF65-F5344CB8AC3E}">
        <p14:creationId xmlns:p14="http://schemas.microsoft.com/office/powerpoint/2010/main" val="24287266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3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3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3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3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930275" y="2146300"/>
            <a:ext cx="173196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楷体_GB2312" pitchFamily="49" charset="-122"/>
              </a:rPr>
              <a:t>坚贞不渝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楷体_GB2312" pitchFamily="49" charset="-122"/>
              </a:rPr>
              <a:t>地久天长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楷体_GB2312" pitchFamily="49" charset="-122"/>
              </a:rPr>
              <a:t>永恒的爱</a:t>
            </a: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5241925" y="2146300"/>
            <a:ext cx="296703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楷体_GB2312" pitchFamily="49" charset="-122"/>
              </a:rPr>
              <a:t>虽形影不离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楷体_GB2312" pitchFamily="49" charset="-122"/>
              </a:rPr>
              <a:t>但终有生离死别之日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楷体_GB2312" pitchFamily="49" charset="-122"/>
              </a:rPr>
              <a:t>有尽期的爱</a:t>
            </a:r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2987824" y="2636912"/>
            <a:ext cx="1800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0066FF"/>
                </a:solidFill>
                <a:latin typeface="Times New Roman" pitchFamily="18" charset="0"/>
              </a:rPr>
              <a:t>胜却无数</a:t>
            </a:r>
          </a:p>
        </p:txBody>
      </p:sp>
      <p:sp>
        <p:nvSpPr>
          <p:cNvPr id="28678" name="Rectangle 7"/>
          <p:cNvSpPr>
            <a:spLocks noChangeArrowheads="1"/>
          </p:cNvSpPr>
          <p:nvPr/>
        </p:nvSpPr>
        <p:spPr bwMode="auto">
          <a:xfrm>
            <a:off x="467544" y="4348261"/>
            <a:ext cx="820891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800" smtClean="0">
                <a:latin typeface="微软雅黑" pitchFamily="34" charset="-122"/>
                <a:ea typeface="微软雅黑" pitchFamily="34" charset="-122"/>
              </a:rPr>
              <a:t>     明人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沈际飞评价说：“世人咏七夕，往往以双星会少离多为恨，而此词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独谓情长不在朝暮，化腐朽为神奇！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” </a:t>
            </a:r>
          </a:p>
        </p:txBody>
      </p:sp>
      <p:sp>
        <p:nvSpPr>
          <p:cNvPr id="30726" name="文本框 14351"/>
          <p:cNvSpPr txBox="1">
            <a:spLocks noChangeArrowheads="1"/>
          </p:cNvSpPr>
          <p:nvPr/>
        </p:nvSpPr>
        <p:spPr bwMode="auto">
          <a:xfrm>
            <a:off x="2341565" y="146052"/>
            <a:ext cx="53879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找出下阕议论性的语句</a:t>
            </a: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467544" y="864881"/>
            <a:ext cx="8102153" cy="1262821"/>
          </a:xfrm>
          <a:prstGeom prst="wave">
            <a:avLst>
              <a:gd name="adj1" fmla="val 9157"/>
              <a:gd name="adj2" fmla="val 0"/>
            </a:avLst>
          </a:prstGeom>
          <a:solidFill>
            <a:srgbClr val="FFCC99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kumimoji="1" lang="zh-CN" altLang="en-US" sz="3600">
                <a:solidFill>
                  <a:srgbClr val="000000"/>
                </a:solidFill>
                <a:latin typeface="Times New Roman" pitchFamily="18" charset="0"/>
                <a:ea typeface="华文新魏" pitchFamily="2" charset="-122"/>
              </a:rPr>
              <a:t>两情若是久长时，又岂在朝朝暮暮。</a:t>
            </a:r>
          </a:p>
        </p:txBody>
      </p:sp>
    </p:spTree>
    <p:extLst>
      <p:ext uri="{BB962C8B-B14F-4D97-AF65-F5344CB8AC3E}">
        <p14:creationId xmlns:p14="http://schemas.microsoft.com/office/powerpoint/2010/main" val="4132137187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6" grpId="1"/>
      <p:bldP spid="28677" grpId="2"/>
      <p:bldP spid="28678" grpId="3"/>
      <p:bldP spid="8" grpId="4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TextBox 20"/>
          <p:cNvSpPr txBox="1">
            <a:spLocks noChangeArrowheads="1"/>
          </p:cNvSpPr>
          <p:nvPr/>
        </p:nvSpPr>
        <p:spPr bwMode="auto">
          <a:xfrm>
            <a:off x="1200150" y="3335870"/>
            <a:ext cx="1030288" cy="41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endParaRPr lang="zh-CN" altLang="en-US" sz="100">
              <a:latin typeface="黑体" pitchFamily="49" charset="-122"/>
              <a:ea typeface="微软雅黑" pitchFamily="34" charset="-122"/>
            </a:endParaRPr>
          </a:p>
        </p:txBody>
      </p:sp>
      <p:sp>
        <p:nvSpPr>
          <p:cNvPr id="12307" name="文本框 12306"/>
          <p:cNvSpPr txBox="1"/>
          <p:nvPr/>
        </p:nvSpPr>
        <p:spPr>
          <a:xfrm>
            <a:off x="3772847" y="1025440"/>
            <a:ext cx="2646363" cy="40011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化无形为有形</a:t>
            </a:r>
            <a:endParaRPr lang="zh-CN" altLang="en-US" sz="2000" noProof="1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12308" name="文本框 12307"/>
          <p:cNvSpPr txBox="1"/>
          <p:nvPr/>
        </p:nvSpPr>
        <p:spPr>
          <a:xfrm>
            <a:off x="3707904" y="1700808"/>
            <a:ext cx="2741613" cy="707886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以虚拟实，亦真亦幻，情长梦短</a:t>
            </a:r>
          </a:p>
        </p:txBody>
      </p:sp>
      <p:sp>
        <p:nvSpPr>
          <p:cNvPr id="12309" name="文本框 12308"/>
          <p:cNvSpPr txBox="1"/>
          <p:nvPr/>
        </p:nvSpPr>
        <p:spPr>
          <a:xfrm>
            <a:off x="3805212" y="2740858"/>
            <a:ext cx="2566988" cy="40011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千般不舍，万般凄楚</a:t>
            </a:r>
          </a:p>
        </p:txBody>
      </p:sp>
      <p:sp>
        <p:nvSpPr>
          <p:cNvPr id="12310" name="文本框 12309"/>
          <p:cNvSpPr txBox="1"/>
          <p:nvPr/>
        </p:nvSpPr>
        <p:spPr>
          <a:xfrm>
            <a:off x="3805212" y="3861048"/>
            <a:ext cx="2711004" cy="707886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真情长存，不在朝暮真爱永恒，</a:t>
            </a:r>
            <a:r>
              <a:rPr lang="zh-CN" altLang="en-US" sz="2000" noProof="1" smtClean="0"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天涯比邻</a:t>
            </a:r>
            <a:endParaRPr lang="zh-CN" altLang="en-US" sz="2000" noProof="1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12311" name="右大括号 12310"/>
          <p:cNvSpPr/>
          <p:nvPr/>
        </p:nvSpPr>
        <p:spPr bwMode="auto">
          <a:xfrm>
            <a:off x="6982768" y="1263807"/>
            <a:ext cx="323850" cy="3818467"/>
          </a:xfrm>
          <a:prstGeom prst="rightBrace">
            <a:avLst>
              <a:gd name="adj1" fmla="val 73120"/>
              <a:gd name="adj2" fmla="val 49403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12312" name="文本框 12311"/>
          <p:cNvSpPr txBox="1">
            <a:spLocks noChangeArrowheads="1"/>
          </p:cNvSpPr>
          <p:nvPr/>
        </p:nvSpPr>
        <p:spPr bwMode="auto">
          <a:xfrm>
            <a:off x="7543195" y="2000407"/>
            <a:ext cx="553998" cy="2664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>
                <a:solidFill>
                  <a:srgbClr val="3333FF"/>
                </a:solidFill>
                <a:ea typeface="华文行楷" pitchFamily="2" charset="-122"/>
              </a:rPr>
              <a:t>化短暂为永恒</a:t>
            </a:r>
          </a:p>
        </p:txBody>
      </p:sp>
      <p:sp>
        <p:nvSpPr>
          <p:cNvPr id="31753" name="流程图: 可选过程 12317"/>
          <p:cNvSpPr>
            <a:spLocks noChangeArrowheads="1"/>
          </p:cNvSpPr>
          <p:nvPr/>
        </p:nvSpPr>
        <p:spPr bwMode="auto">
          <a:xfrm>
            <a:off x="7596336" y="1845733"/>
            <a:ext cx="541338" cy="2590800"/>
          </a:xfrm>
          <a:prstGeom prst="flowChartAlternateProcess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" name="文本框 1"/>
          <p:cNvSpPr txBox="1"/>
          <p:nvPr/>
        </p:nvSpPr>
        <p:spPr>
          <a:xfrm>
            <a:off x="683568" y="939957"/>
            <a:ext cx="2916238" cy="3970318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ea"/>
              </a:rPr>
              <a:t>柔情</a:t>
            </a: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ea"/>
              </a:rPr>
              <a:t>似</a:t>
            </a:r>
            <a:r>
              <a:rPr lang="zh-CN" altLang="en-US" sz="28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ea"/>
              </a:rPr>
              <a:t>水</a:t>
            </a:r>
            <a:endParaRPr lang="zh-CN" altLang="en-US" sz="2800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>
              <a:defRPr/>
            </a:pPr>
            <a:endParaRPr lang="zh-CN" altLang="en-US" sz="2800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28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ea"/>
              </a:rPr>
              <a:t>佳期</a:t>
            </a: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ea"/>
              </a:rPr>
              <a:t>如</a:t>
            </a:r>
            <a:r>
              <a:rPr lang="zh-CN" altLang="en-US" sz="28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ea"/>
              </a:rPr>
              <a:t>梦</a:t>
            </a:r>
            <a:endParaRPr lang="zh-CN" altLang="en-US" sz="2800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>
              <a:defRPr/>
            </a:pPr>
            <a:endParaRPr lang="zh-CN" altLang="en-US" sz="2800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28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ea"/>
              </a:rPr>
              <a:t>忍顾</a:t>
            </a: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ea"/>
              </a:rPr>
              <a:t>鹊桥归路</a:t>
            </a:r>
            <a:endParaRPr lang="zh-CN" altLang="en-US" sz="2800" noProof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>
              <a:defRPr/>
            </a:pPr>
            <a:endParaRPr lang="zh-CN" altLang="en-US" sz="2800" noProof="1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2800" u="sng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ea"/>
              </a:rPr>
              <a:t>两情若是久长时</a:t>
            </a:r>
            <a:endParaRPr lang="zh-CN" altLang="en-US" sz="2800" u="sng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>
              <a:defRPr/>
            </a:pPr>
            <a:endParaRPr lang="zh-CN" altLang="en-US" sz="2800" u="sng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2800" u="sng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+mn-ea"/>
                <a:sym typeface="+mn-ea"/>
              </a:rPr>
              <a:t>又岂在朝朝暮暮</a:t>
            </a:r>
            <a:endParaRPr lang="zh-CN" altLang="en-US" sz="2800" noProof="1"/>
          </a:p>
        </p:txBody>
      </p:sp>
    </p:spTree>
    <p:extLst>
      <p:ext uri="{BB962C8B-B14F-4D97-AF65-F5344CB8AC3E}">
        <p14:creationId xmlns:p14="http://schemas.microsoft.com/office/powerpoint/2010/main" val="2562591603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7" grpId="0"/>
      <p:bldP spid="12308" grpId="1"/>
      <p:bldP spid="12309" grpId="2"/>
      <p:bldP spid="12310" grpId="3"/>
      <p:bldP spid="12312" grpId="4"/>
      <p:bldP spid="31753" grpId="5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9" name="文本占位符 24578"/>
          <p:cNvSpPr>
            <a:spLocks noGrp="1"/>
          </p:cNvSpPr>
          <p:nvPr>
            <p:ph type="body" idx="4294967295"/>
          </p:nvPr>
        </p:nvSpPr>
        <p:spPr>
          <a:xfrm>
            <a:off x="161449" y="751206"/>
            <a:ext cx="8706326" cy="4805045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ct val="0"/>
              </a:spcBef>
              <a:buNone/>
            </a:pPr>
            <a:r>
              <a:rPr lang="en-US" altLang="zh-CN" b="1">
                <a:solidFill>
                  <a:srgbClr val="111111"/>
                </a:solidFill>
              </a:rPr>
              <a:t>    </a:t>
            </a:r>
            <a:r>
              <a:rPr lang="en-US" altLang="zh-CN" sz="4000" b="1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 smtClean="0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“多情</a:t>
            </a:r>
            <a:r>
              <a:rPr lang="zh-CN" altLang="en-US" sz="4000" b="1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自古伤离别”固然是人之常情，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而秦观这两句却揭示了爱情的真谛：爱情要经得起长久分离的考验，只要能彼此真诚相爱，即使终年天各一方，也比朝夕相伴的庸俗情趣可贵得多。</a:t>
            </a:r>
            <a:r>
              <a:rPr lang="zh-CN" altLang="en-US" sz="4000" b="1">
                <a:solidFill>
                  <a:srgbClr val="11111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这两句又是感情色彩很浓的议论，它与上片的议论遥相呼应，也是上片同样结构，叙事和议论相间，从而形成全篇联绵起伏的情致。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4710576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1" name="文本占位符 17410"/>
          <p:cNvSpPr>
            <a:spLocks noGrp="1"/>
          </p:cNvSpPr>
          <p:nvPr>
            <p:ph type="body" idx="4294967295"/>
          </p:nvPr>
        </p:nvSpPr>
        <p:spPr>
          <a:xfrm>
            <a:off x="367189" y="577216"/>
            <a:ext cx="8385810" cy="5104765"/>
          </a:xfrm>
        </p:spPr>
        <p:txBody>
          <a:bodyPr>
            <a:normAutofit fontScale="85000" lnSpcReduction="20000"/>
          </a:bodyPr>
          <a:lstStyle/>
          <a:p>
            <a:pPr marL="0" indent="0" latinLnBrk="0">
              <a:lnSpc>
                <a:spcPct val="150000"/>
              </a:lnSpc>
              <a:spcBef>
                <a:spcPts val="100"/>
              </a:spcBef>
            </a:pPr>
            <a:r>
              <a:rPr lang="en-US" altLang="zh-CN" sz="3600"/>
              <a:t>   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越是情深，越是感觉到相会的甜美，离别时就会越觉得难以割舍，所谓的“相见时难别亦难”就是这个意思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!</a:t>
            </a:r>
            <a:b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但是不忍离别，也不得不</a:t>
            </a: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别。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所以，在最后，作者写出了两位主人公的心愿，也是在申明作者自己的</a:t>
            </a: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爱情观</a:t>
            </a:r>
            <a:r>
              <a:rPr lang="en-US" altLang="zh-CN" sz="36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——“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两情若是久长时，又且在朝朝暮暮！</a:t>
            </a:r>
            <a:br>
              <a:rPr lang="zh-CN" altLang="en-US" sz="3600"/>
            </a:br>
            <a:r>
              <a:rPr lang="zh-CN" altLang="en-US" sz="36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14967141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9" name="文本框 19458"/>
          <p:cNvSpPr txBox="1">
            <a:spLocks noChangeArrowheads="1"/>
          </p:cNvSpPr>
          <p:nvPr/>
        </p:nvSpPr>
        <p:spPr bwMode="auto">
          <a:xfrm>
            <a:off x="2698755" y="300565"/>
            <a:ext cx="296747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>
                <a:solidFill>
                  <a:srgbClr val="0000FF"/>
                </a:solidFill>
              </a:rPr>
              <a:t>写作特色</a:t>
            </a:r>
          </a:p>
        </p:txBody>
      </p:sp>
      <p:sp>
        <p:nvSpPr>
          <p:cNvPr id="20490" name="文本框 20489"/>
          <p:cNvSpPr txBox="1"/>
          <p:nvPr/>
        </p:nvSpPr>
        <p:spPr>
          <a:xfrm>
            <a:off x="827741" y="1875367"/>
            <a:ext cx="7416515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noProof="1">
                <a:latin typeface="Verdana" pitchFamily="34" charset="0"/>
                <a:ea typeface="华文新魏" pitchFamily="2" charset="-122"/>
              </a:rPr>
              <a:t>这首词将</a:t>
            </a:r>
            <a:r>
              <a:rPr lang="zh-CN" altLang="en-US" sz="3600" noProof="1">
                <a:solidFill>
                  <a:srgbClr val="FF0000"/>
                </a:solidFill>
                <a:latin typeface="Verdana" pitchFamily="34" charset="0"/>
                <a:ea typeface="华文新魏" pitchFamily="2" charset="-122"/>
              </a:rPr>
              <a:t>写景、</a:t>
            </a:r>
            <a:r>
              <a:rPr lang="zh-CN" altLang="en-US" sz="3600" noProof="1">
                <a:solidFill>
                  <a:srgbClr val="FF0000"/>
                </a:solidFill>
                <a:latin typeface="Verdana" pitchFamily="34" charset="0"/>
                <a:ea typeface="华文新魏" pitchFamily="2" charset="-122"/>
                <a:sym typeface="+mn-ea"/>
              </a:rPr>
              <a:t>抒情、</a:t>
            </a:r>
            <a:r>
              <a:rPr lang="zh-CN" altLang="en-US" sz="3600" noProof="1">
                <a:solidFill>
                  <a:srgbClr val="FF0000"/>
                </a:solidFill>
                <a:latin typeface="Verdana" pitchFamily="34" charset="0"/>
                <a:ea typeface="华文新魏" pitchFamily="2" charset="-122"/>
              </a:rPr>
              <a:t>议论</a:t>
            </a:r>
            <a:r>
              <a:rPr lang="zh-CN" altLang="en-US" sz="3600" noProof="1">
                <a:latin typeface="Verdana" pitchFamily="34" charset="0"/>
                <a:ea typeface="华文新魏" pitchFamily="2" charset="-122"/>
              </a:rPr>
              <a:t>融为一体。运用</a:t>
            </a:r>
            <a:r>
              <a:rPr lang="zh-CN" altLang="en-US" sz="3600" noProof="1">
                <a:solidFill>
                  <a:srgbClr val="FF0000"/>
                </a:solidFill>
                <a:latin typeface="Verdana" pitchFamily="34" charset="0"/>
                <a:ea typeface="华文新魏" pitchFamily="2" charset="-122"/>
              </a:rPr>
              <a:t>比喻，拟人，对比</a:t>
            </a:r>
            <a:r>
              <a:rPr lang="zh-CN" altLang="en-US" sz="3600" noProof="1">
                <a:latin typeface="Verdana" pitchFamily="34" charset="0"/>
                <a:ea typeface="华文新魏" pitchFamily="2" charset="-122"/>
              </a:rPr>
              <a:t>的手法，意境新颖，设想奇巧，独辟蹊径。</a:t>
            </a:r>
            <a:endParaRPr lang="zh-CN" altLang="en-US" sz="3600" noProof="1">
              <a:effectLst>
                <a:outerShdw blurRad="38100" dist="38100" dir="2700000">
                  <a:srgbClr val="000000"/>
                </a:outerShdw>
              </a:effectLst>
              <a:latin typeface="Verdana" pitchFamily="34" charset="0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3112810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9512" y="1253491"/>
            <a:ext cx="8703469" cy="3255630"/>
          </a:xfrm>
        </p:spPr>
        <p:txBody>
          <a:bodyPr>
            <a:normAutofit fontScale="77500" lnSpcReduction="20000"/>
          </a:bodyPr>
          <a:lstStyle/>
          <a:p>
            <a:pPr marL="0" indent="0" latinLnBrk="0">
              <a:lnSpc>
                <a:spcPct val="150000"/>
              </a:lnSpc>
              <a:spcBef>
                <a:spcPts val="100"/>
              </a:spcBef>
              <a:buNone/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600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因为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有了至真至纯的情感交织，《鹊桥仙》里的爱才能如此完美，因为有了至彻至透的人生领悟，爱才能如此豁达，至爱之人，至美之文，至情至理，完美契合，《鹊桥仙》就变成了爱的文化的经典。</a:t>
            </a:r>
          </a:p>
          <a:p>
            <a:pPr marL="0" indent="0" latinLnBrk="0">
              <a:lnSpc>
                <a:spcPct val="150000"/>
              </a:lnSpc>
              <a:spcBef>
                <a:spcPts val="100"/>
              </a:spcBef>
              <a:buNone/>
            </a:pP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   这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里面有我们民族传统的东西，大家是否能发现呢？</a:t>
            </a:r>
          </a:p>
        </p:txBody>
      </p:sp>
      <p:sp>
        <p:nvSpPr>
          <p:cNvPr id="36866" name="标题 36865"/>
          <p:cNvSpPr>
            <a:spLocks noGrp="1"/>
          </p:cNvSpPr>
          <p:nvPr/>
        </p:nvSpPr>
        <p:spPr>
          <a:xfrm>
            <a:off x="35496" y="188640"/>
            <a:ext cx="7740352" cy="936456"/>
          </a:xfr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735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defRPr>
            </a:lvl9pPr>
          </a:lstStyle>
          <a:p>
            <a:r>
              <a:rPr lang="zh-CN" altLang="en-US" sz="4000" smtClean="0"/>
              <a:t>三</a:t>
            </a:r>
            <a:r>
              <a:rPr lang="zh-CN" altLang="en-US" sz="4000"/>
              <a:t>、</a:t>
            </a:r>
            <a:r>
              <a:rPr lang="zh-CN" altLang="en-US" sz="4000" smtClean="0"/>
              <a:t>鹊桥</a:t>
            </a:r>
            <a:r>
              <a:rPr lang="zh-CN" altLang="en-US" sz="4000"/>
              <a:t>中的文化——经典</a:t>
            </a:r>
          </a:p>
        </p:txBody>
      </p:sp>
    </p:spTree>
    <p:extLst>
      <p:ext uri="{BB962C8B-B14F-4D97-AF65-F5344CB8AC3E}">
        <p14:creationId xmlns:p14="http://schemas.microsoft.com/office/powerpoint/2010/main" val="117982942"/>
      </p:ext>
    </p:extLst>
  </p:cSld>
  <p:clrMapOvr>
    <a:masterClrMapping/>
  </p:clrMapOvr>
  <p:transition>
    <p:randomBar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1521" y="249556"/>
            <a:ext cx="8712968" cy="5944235"/>
          </a:xfrm>
        </p:spPr>
        <p:txBody>
          <a:bodyPr>
            <a:normAutofit/>
          </a:bodyPr>
          <a:lstStyle/>
          <a:p>
            <a:pPr marL="0" indent="0" latinLnBrk="0">
              <a:lnSpc>
                <a:spcPct val="150000"/>
              </a:lnSpc>
              <a:spcBef>
                <a:spcPts val="100"/>
              </a:spcBef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塑造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的艺术形象：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传统的艺术形象(织女)</a:t>
            </a:r>
          </a:p>
          <a:p>
            <a:pPr marL="0" indent="0" latinLnBrk="0">
              <a:lnSpc>
                <a:spcPct val="150000"/>
              </a:lnSpc>
              <a:spcBef>
                <a:spcPts val="100"/>
              </a:spcBef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纤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云弄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巧：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这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可以是一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个，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沉浸在爱情中的织女体现中国传统女性的勤劳巧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慧。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 latinLnBrk="0">
              <a:lnSpc>
                <a:spcPct val="150000"/>
              </a:lnSpc>
              <a:spcBef>
                <a:spcPts val="100"/>
              </a:spcBef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咏叹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的情感：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忠贞</a:t>
            </a:r>
          </a:p>
          <a:p>
            <a:pPr marL="0" indent="0">
              <a:lnSpc>
                <a:spcPct val="150000"/>
              </a:lnSpc>
              <a:spcBef>
                <a:spcPts val="10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自由与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爱情：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西方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“生命诚可贵，爱情价更高，若为自由故，二者皆可抛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”。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表达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情感的方式：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七夕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1559380"/>
      </p:ext>
    </p:extLst>
  </p:cSld>
  <p:clrMapOvr>
    <a:masterClrMapping/>
  </p:clrMapOvr>
  <p:transition>
    <p:randomBar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24744"/>
            <a:ext cx="4104456" cy="45963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3968" y="379685"/>
            <a:ext cx="460851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   七夕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节，又称七巧节、七姐节、女儿节、乞巧节、七娘会、七夕祭、牛公牛婆日、巧夕等，是中国民间的传统节日。七夕节由星宿崇拜衍化而来，为传统意义上的七姐诞，因拜祭“七姐”活动在七月七晩上举行，故名“七夕”。拜七姐，祈福许愿、乞求巧艺、坐看牵牛织女星、祈祷姻缘、储七夕水等，是七夕的传统习俗。经历史发展，七夕被赋予了“牛郎织女”的美丽爱情传说，使其成为了象征爱情的节日，从而被认为是中国最具浪漫色彩的传统节日，在当代更是产生了“中国情人节”的文化含义。</a:t>
            </a:r>
          </a:p>
        </p:txBody>
      </p:sp>
    </p:spTree>
    <p:extLst>
      <p:ext uri="{BB962C8B-B14F-4D97-AF65-F5344CB8AC3E}">
        <p14:creationId xmlns:p14="http://schemas.microsoft.com/office/powerpoint/2010/main" val="2143337737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/>
        </p:nvSpPr>
        <p:spPr>
          <a:xfrm>
            <a:off x="323528" y="1124744"/>
            <a:ext cx="864096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这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首词上、下片的结句，都表现了词人对于爱情的不同一般的看法。他否定了朝欢暮乐的庸俗生活，歌颂了天长地久的忠贞爱情。这在当时，是难能可贵的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                              </a:t>
            </a:r>
            <a:endParaRPr lang="en-US" altLang="zh-CN" sz="2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沈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祖棻</a:t>
            </a:r>
            <a:r>
              <a:rPr lang="en-US" altLang="zh-CN" sz="2800" b="1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fēn《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宋词赏析</a:t>
            </a:r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endParaRPr lang="en-US" altLang="zh-CN" sz="2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zh-CN" altLang="en-US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秦观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的这首</a:t>
            </a:r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鹊桥仙</a:t>
            </a:r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上片以“金风玉露一相逢，便胜却人间无数”发抒感慨，下片词人将意思翻进一层，道出了“两情若是久长时，又岂在朝朝暮暮”的爱情真谛。这字字珠玑、落地若金石声的警策之语，正是这首词流传久远，历久而不衰的关键所在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en-US" altLang="zh-CN" sz="28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——</a:t>
            </a:r>
            <a:r>
              <a:rPr lang="zh-CN" altLang="en-US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惠淇源</a:t>
            </a:r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婉约词</a:t>
            </a:r>
            <a:r>
              <a:rPr lang="en-US" altLang="zh-CN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endParaRPr lang="en-US" altLang="zh-CN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5576" y="188640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关于这首诗的评价：</a:t>
            </a:r>
            <a:endParaRPr lang="zh-CN" altLang="en-US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9893845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67716" y="1700881"/>
            <a:ext cx="7858125" cy="3108543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noProof="1">
                <a:solidFill>
                  <a:srgbClr val="0066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    </a:t>
            </a: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词人从哀婉伤感</a:t>
            </a:r>
            <a:r>
              <a:rPr lang="zh-CN" altLang="x-none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的氛围中走出，着眼于宇宙人生的永恒</a:t>
            </a: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之爱。</a:t>
            </a:r>
            <a:r>
              <a:rPr lang="zh-CN" altLang="x-none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生命有限，但宇宙和</a:t>
            </a: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真爱</a:t>
            </a:r>
            <a:r>
              <a:rPr lang="zh-CN" altLang="x-none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永远长存</a:t>
            </a: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，</a:t>
            </a:r>
            <a:r>
              <a:rPr lang="zh-CN" altLang="x-none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只要灵魂相通，</a:t>
            </a: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时空</a:t>
            </a:r>
            <a:r>
              <a:rPr lang="zh-CN" altLang="x-none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又怎能</a:t>
            </a: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阻隔</a:t>
            </a:r>
            <a:r>
              <a:rPr lang="zh-CN" altLang="x-none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心灵的</a:t>
            </a: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交融？虽然</a:t>
            </a:r>
            <a:r>
              <a:rPr lang="zh-CN" altLang="x-none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一年</a:t>
            </a: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只相会一次，却能</a:t>
            </a:r>
            <a:r>
              <a:rPr lang="en-US" altLang="zh-CN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"</a:t>
            </a: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胜却人间无数</a:t>
            </a:r>
            <a:r>
              <a:rPr lang="en-US" altLang="zh-CN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"</a:t>
            </a: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。</a:t>
            </a:r>
            <a:r>
              <a:rPr lang="zh-CN" altLang="x-none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故分离，并不是一种不幸，恰是一种坚定，</a:t>
            </a:r>
            <a:r>
              <a:rPr lang="zh-CN" altLang="en-US" sz="2800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charset="0"/>
                <a:ea typeface="楷体_GB2312" charset="0"/>
                <a:sym typeface="+mn-ea"/>
              </a:rPr>
              <a:t>一种执著，一种超越于现实的天长地久，一种升腾于悲情的感天动地。</a:t>
            </a:r>
          </a:p>
        </p:txBody>
      </p:sp>
      <p:sp>
        <p:nvSpPr>
          <p:cNvPr id="19459" name="文本框 19458"/>
          <p:cNvSpPr txBox="1">
            <a:spLocks noChangeArrowheads="1"/>
          </p:cNvSpPr>
          <p:nvPr/>
        </p:nvSpPr>
        <p:spPr bwMode="auto">
          <a:xfrm>
            <a:off x="3469754" y="273422"/>
            <a:ext cx="20383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4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小结</a:t>
            </a:r>
          </a:p>
        </p:txBody>
      </p:sp>
      <p:pic>
        <p:nvPicPr>
          <p:cNvPr id="19460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236200" y="12547600"/>
            <a:ext cx="3048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3654583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68" name="文本框 6167"/>
          <p:cNvSpPr txBox="1"/>
          <p:nvPr/>
        </p:nvSpPr>
        <p:spPr>
          <a:xfrm>
            <a:off x="2735263" y="3285068"/>
            <a:ext cx="919162" cy="10772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白蛇传</a:t>
            </a:r>
            <a:endParaRPr lang="zh-CN" altLang="en-US" sz="100" noProof="1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6169" name="文本框 6168"/>
          <p:cNvSpPr txBox="1"/>
          <p:nvPr/>
        </p:nvSpPr>
        <p:spPr>
          <a:xfrm>
            <a:off x="5275263" y="3213100"/>
            <a:ext cx="1403350" cy="41549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 </a:t>
            </a:r>
            <a:r>
              <a:rPr lang="zh-CN" altLang="en-US" sz="1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孟姜女哭长城</a:t>
            </a:r>
            <a:endParaRPr lang="zh-CN" altLang="en-US" sz="100" noProof="1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6170" name="文本框 6169"/>
          <p:cNvSpPr txBox="1"/>
          <p:nvPr/>
        </p:nvSpPr>
        <p:spPr>
          <a:xfrm>
            <a:off x="3492505" y="3788834"/>
            <a:ext cx="1457325" cy="10772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梁山伯与祝英台 </a:t>
            </a:r>
            <a:endParaRPr lang="zh-CN" altLang="en-US" sz="100" noProof="1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6171" name="文本框 6170"/>
          <p:cNvSpPr txBox="1"/>
          <p:nvPr/>
        </p:nvSpPr>
        <p:spPr>
          <a:xfrm>
            <a:off x="6786568" y="3788834"/>
            <a:ext cx="917575" cy="10772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牛郎织女</a:t>
            </a:r>
            <a:endParaRPr lang="zh-CN" altLang="en-US" sz="100" noProof="1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pic>
        <p:nvPicPr>
          <p:cNvPr id="6178" name="图片 6177" descr="PA00126542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330" y="740814"/>
            <a:ext cx="4184650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2" name="图片 6181" descr="b2026f039afb1d92d53f7cb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2025" y="780018"/>
            <a:ext cx="4019550" cy="3041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4" name="图片 6183" descr="9130b7135b61d579f819b88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330" y="3881950"/>
            <a:ext cx="4184650" cy="292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7" name="图片 6186" descr="PA0042706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32025" y="3866118"/>
            <a:ext cx="4095750" cy="2923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2" name="文本框 4111"/>
          <p:cNvSpPr txBox="1">
            <a:spLocks noChangeArrowheads="1"/>
          </p:cNvSpPr>
          <p:nvPr/>
        </p:nvSpPr>
        <p:spPr bwMode="auto">
          <a:xfrm>
            <a:off x="914400" y="-12700"/>
            <a:ext cx="80533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你们知道中国四大民间爱情故事吗？        </a:t>
            </a:r>
          </a:p>
        </p:txBody>
      </p:sp>
    </p:spTree>
    <p:extLst>
      <p:ext uri="{BB962C8B-B14F-4D97-AF65-F5344CB8AC3E}">
        <p14:creationId xmlns:p14="http://schemas.microsoft.com/office/powerpoint/2010/main" val="1612074200"/>
      </p:ext>
    </p:extLst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84" name="文本框 3083"/>
          <p:cNvSpPr txBox="1"/>
          <p:nvPr/>
        </p:nvSpPr>
        <p:spPr>
          <a:xfrm>
            <a:off x="1336662" y="1052736"/>
            <a:ext cx="1015663" cy="4199467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>
            <a:spAutoFit/>
          </a:bodyPr>
          <a:lstStyle/>
          <a:p>
            <a:pPr>
              <a:defRPr/>
            </a:pPr>
            <a:r>
              <a:rPr lang="zh-CN" altLang="en-US" sz="5400" noProof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仿宋_GB2312" charset="-122"/>
              </a:rPr>
              <a:t>鹊桥仙</a:t>
            </a:r>
          </a:p>
        </p:txBody>
      </p:sp>
      <p:sp>
        <p:nvSpPr>
          <p:cNvPr id="3085" name="文本框 3084"/>
          <p:cNvSpPr txBox="1"/>
          <p:nvPr/>
        </p:nvSpPr>
        <p:spPr>
          <a:xfrm>
            <a:off x="611560" y="3247719"/>
            <a:ext cx="726353" cy="2004484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3200" noProof="1">
                <a:effectLst>
                  <a:outerShdw blurRad="38100" dist="38100" dir="2700000">
                    <a:srgbClr val="C0C0C0"/>
                  </a:outerShdw>
                </a:effectLst>
                <a:cs typeface="+mn-ea"/>
              </a:rPr>
              <a:t>秦观</a:t>
            </a:r>
          </a:p>
        </p:txBody>
      </p:sp>
      <p:pic>
        <p:nvPicPr>
          <p:cNvPr id="1026" name="Picture 2" descr="https://ss2.bdstatic.com/70cFvnSh_Q1YnxGkpoWK1HF6hhy/it/u=1440323827,2086234171&amp;fm=26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60437" y="326852"/>
            <a:ext cx="5748067" cy="619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5958804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标题 1"/>
          <p:cNvSpPr>
            <a:spLocks noGrp="1" noChangeArrowheads="1"/>
          </p:cNvSpPr>
          <p:nvPr>
            <p:ph type="title"/>
          </p:nvPr>
        </p:nvSpPr>
        <p:spPr>
          <a:xfrm>
            <a:off x="51886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b="1" smtClean="0">
                <a:solidFill>
                  <a:srgbClr val="FF0000"/>
                </a:solidFill>
              </a:rPr>
              <a:t> </a:t>
            </a:r>
            <a:br>
              <a:rPr lang="en-US" altLang="zh-CN" b="1" smtClean="0">
                <a:solidFill>
                  <a:srgbClr val="FF0000"/>
                </a:solidFill>
              </a:rPr>
            </a:br>
            <a:r>
              <a:rPr lang="zh-CN" altLang="en-US" b="1" smtClean="0">
                <a:solidFill>
                  <a:srgbClr val="FF0000"/>
                </a:solidFill>
                <a:sym typeface="宋体" pitchFamily="2" charset="-122"/>
              </a:rPr>
              <a:t>学习目标</a:t>
            </a:r>
            <a:br>
              <a:rPr lang="zh-CN" altLang="en-US" b="1" smtClean="0">
                <a:solidFill>
                  <a:srgbClr val="FF0000"/>
                </a:solidFill>
              </a:rPr>
            </a:br>
            <a:r>
              <a:rPr lang="en-US" altLang="zh-CN" b="1" smtClean="0">
                <a:latin typeface="宋体" pitchFamily="2" charset="-122"/>
              </a:rPr>
              <a:t> </a:t>
            </a:r>
            <a:endParaRPr lang="zh-CN" altLang="en-US" smtClean="0"/>
          </a:p>
        </p:txBody>
      </p:sp>
      <p:sp>
        <p:nvSpPr>
          <p:cNvPr id="16387" name="内容占位符 2"/>
          <p:cNvSpPr>
            <a:spLocks noGrp="1" noChangeArrowheads="1"/>
          </p:cNvSpPr>
          <p:nvPr>
            <p:ph sz="half" idx="1"/>
          </p:nvPr>
        </p:nvSpPr>
        <p:spPr>
          <a:xfrm>
            <a:off x="107504" y="1340768"/>
            <a:ext cx="8892480" cy="4527551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b="1" smtClean="0">
                <a:latin typeface="宋体" pitchFamily="2" charset="-122"/>
              </a:rPr>
              <a:t>1.</a:t>
            </a:r>
            <a:r>
              <a:rPr lang="zh-CN" altLang="en-US" sz="3200" b="1" smtClean="0">
                <a:latin typeface="宋体" pitchFamily="2" charset="-122"/>
              </a:rPr>
              <a:t>有感情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</a:rPr>
              <a:t>朗读</a:t>
            </a:r>
            <a:r>
              <a:rPr lang="zh-CN" altLang="en-US" sz="3200" b="1" smtClean="0">
                <a:latin typeface="宋体" pitchFamily="2" charset="-122"/>
              </a:rPr>
              <a:t>，整体感知思想内容。</a:t>
            </a:r>
          </a:p>
          <a:p>
            <a:pPr marL="0" indent="0">
              <a:buNone/>
            </a:pPr>
            <a:r>
              <a:rPr lang="en-US" altLang="zh-CN" sz="3200" b="1" smtClean="0">
                <a:latin typeface="宋体" pitchFamily="2" charset="-122"/>
              </a:rPr>
              <a:t>2.</a:t>
            </a:r>
            <a:r>
              <a:rPr lang="zh-CN" altLang="en-US" sz="3200" b="1" smtClean="0">
                <a:latin typeface="宋体" pitchFamily="2" charset="-122"/>
              </a:rPr>
              <a:t>鉴赏词句，把握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</a:rPr>
              <a:t>艺术特色</a:t>
            </a:r>
            <a:r>
              <a:rPr lang="zh-CN" altLang="en-US" sz="3200" b="1" smtClean="0">
                <a:latin typeface="宋体" pitchFamily="2" charset="-122"/>
              </a:rPr>
              <a:t>，体会作者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</a:rPr>
              <a:t>思想感情</a:t>
            </a:r>
            <a:r>
              <a:rPr lang="zh-CN" altLang="en-US" sz="3200" b="1" smtClean="0">
                <a:latin typeface="宋体" pitchFamily="2" charset="-122"/>
              </a:rPr>
              <a:t>。</a:t>
            </a:r>
          </a:p>
          <a:p>
            <a:pPr marL="0" indent="0">
              <a:buNone/>
            </a:pPr>
            <a:r>
              <a:rPr lang="en-US" altLang="zh-CN" sz="3200" b="1" smtClean="0">
                <a:latin typeface="宋体" pitchFamily="2" charset="-122"/>
              </a:rPr>
              <a:t>3.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</a:rPr>
              <a:t>背诵</a:t>
            </a:r>
            <a:r>
              <a:rPr lang="zh-CN" altLang="en-US" sz="3200" b="1" smtClean="0">
                <a:latin typeface="宋体" pitchFamily="2" charset="-122"/>
              </a:rPr>
              <a:t>全词。</a:t>
            </a:r>
          </a:p>
        </p:txBody>
      </p:sp>
    </p:spTree>
    <p:extLst>
      <p:ext uri="{BB962C8B-B14F-4D97-AF65-F5344CB8AC3E}">
        <p14:creationId xmlns:p14="http://schemas.microsoft.com/office/powerpoint/2010/main" val="73626037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标题 7169"/>
          <p:cNvSpPr>
            <a:spLocks noGrp="1" noChangeArrowheads="1"/>
          </p:cNvSpPr>
          <p:nvPr>
            <p:ph type="title"/>
          </p:nvPr>
        </p:nvSpPr>
        <p:spPr>
          <a:xfrm>
            <a:off x="1962596" y="85419"/>
            <a:ext cx="7073900" cy="967317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4400" b="1" smtClean="0">
                <a:latin typeface="楷体" pitchFamily="49" charset="-122"/>
                <a:ea typeface="楷体" pitchFamily="49" charset="-122"/>
              </a:rPr>
              <a:t>秦   观</a:t>
            </a:r>
          </a:p>
        </p:txBody>
      </p:sp>
      <p:pic>
        <p:nvPicPr>
          <p:cNvPr id="17411" name="联机映像占位符 7170" descr="QQ截图未命名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"/>
            <a:ext cx="2063750" cy="2588684"/>
          </a:xfrm>
        </p:spPr>
      </p:pic>
      <p:sp>
        <p:nvSpPr>
          <p:cNvPr id="6148" name="文本框 6147"/>
          <p:cNvSpPr txBox="1"/>
          <p:nvPr/>
        </p:nvSpPr>
        <p:spPr>
          <a:xfrm>
            <a:off x="2207766" y="1147072"/>
            <a:ext cx="6900738" cy="5090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700" noProof="1"/>
              <a:t>      </a:t>
            </a:r>
            <a:r>
              <a:rPr lang="zh-CN" altLang="en-US" sz="2700" noProof="1">
                <a:solidFill>
                  <a:srgbClr val="FF3300"/>
                </a:solidFill>
              </a:rPr>
              <a:t>  秦观</a:t>
            </a:r>
            <a:r>
              <a:rPr lang="zh-CN" altLang="en-US" sz="2700" noProof="1"/>
              <a:t>（1049-1100）</a:t>
            </a:r>
            <a:r>
              <a:rPr lang="zh-CN" altLang="en-US" sz="2700" noProof="1">
                <a:solidFill>
                  <a:srgbClr val="FF3300"/>
                </a:solidFill>
              </a:rPr>
              <a:t>字少游，一字太虚，号淮海居士。</a:t>
            </a:r>
            <a:r>
              <a:rPr lang="zh-CN" altLang="en-US" sz="2700" noProof="1"/>
              <a:t>扬州高邮（今江苏高邮县）人  ，</a:t>
            </a:r>
            <a:r>
              <a:rPr lang="zh-CN" altLang="en-US" sz="2700" noProof="1">
                <a:solidFill>
                  <a:srgbClr val="FF3300"/>
                </a:solidFill>
              </a:rPr>
              <a:t>北宋词人，与</a:t>
            </a:r>
            <a:r>
              <a:rPr lang="zh-CN" altLang="en-US" sz="2700" noProof="1">
                <a:solidFill>
                  <a:srgbClr val="0000FF"/>
                </a:solidFill>
              </a:rPr>
              <a:t>黄庭坚、张耒、晁补之</a:t>
            </a:r>
            <a:r>
              <a:rPr lang="zh-CN" altLang="en-US" sz="2700" noProof="1">
                <a:solidFill>
                  <a:srgbClr val="FF3300"/>
                </a:solidFill>
              </a:rPr>
              <a:t>合称“苏门四学士”。</a:t>
            </a:r>
            <a:r>
              <a:rPr lang="zh-CN" altLang="en-US" sz="2700" noProof="1"/>
              <a:t>他是北宋后期著名</a:t>
            </a:r>
            <a:r>
              <a:rPr lang="zh-CN" altLang="en-US" sz="2700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婉约派</a:t>
            </a:r>
            <a:r>
              <a:rPr lang="zh-CN" altLang="en-US" sz="2700" noProof="1"/>
              <a:t>词人，其词大多描写男女情爱和抒发仕途失意的哀怨，文字工巧精细，音律谐美，情韵兼胜。</a:t>
            </a:r>
            <a:r>
              <a:rPr lang="zh-CN" altLang="en-US" sz="2700" noProof="1">
                <a:solidFill>
                  <a:srgbClr val="FF3300"/>
                </a:solidFill>
              </a:rPr>
              <a:t>代表作为《鹊桥仙》、《望海潮》、《满庭芳》等。</a:t>
            </a:r>
            <a:r>
              <a:rPr lang="zh-CN" altLang="en-US" sz="2700" noProof="1">
                <a:sym typeface="+mn-ea"/>
              </a:rPr>
              <a:t>他长于诗文，词更享有盛誉，被苏轼誉为</a:t>
            </a:r>
            <a:r>
              <a:rPr lang="zh-CN" altLang="en-US" sz="2700" noProof="1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2700" noProof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屈宋之才</a:t>
            </a:r>
            <a:r>
              <a:rPr lang="zh-CN" altLang="en-US" sz="2700" noProof="1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2700" noProof="1">
                <a:sym typeface="+mn-ea"/>
              </a:rPr>
              <a:t>，有</a:t>
            </a:r>
            <a:r>
              <a:rPr lang="zh-CN" altLang="en-US" sz="2700" noProof="1">
                <a:solidFill>
                  <a:srgbClr val="FF0000"/>
                </a:solidFill>
                <a:sym typeface="+mn-ea"/>
              </a:rPr>
              <a:t>《淮海集》</a:t>
            </a:r>
            <a:r>
              <a:rPr lang="zh-CN" altLang="en-US" sz="2700" noProof="1">
                <a:sym typeface="+mn-ea"/>
              </a:rPr>
              <a:t>。</a:t>
            </a:r>
            <a:r>
              <a:rPr lang="zh-CN" altLang="en-US" sz="2700" noProof="1"/>
              <a:t>《鹊桥仙》中</a:t>
            </a:r>
            <a:r>
              <a:rPr lang="zh-CN" altLang="en-US" sz="27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“两情若是久长时，又岂在朝朝暮暮！”被誉为“化</a:t>
            </a:r>
            <a:r>
              <a:rPr lang="zh-CN" altLang="en-US" sz="27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腐朽</a:t>
            </a:r>
            <a:r>
              <a:rPr lang="zh-CN" altLang="en-US" sz="2700" b="1" noProof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为神奇”的</a:t>
            </a:r>
            <a:r>
              <a:rPr lang="zh-CN" altLang="en-US" sz="2700" b="1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名句。</a:t>
            </a:r>
            <a:endParaRPr lang="zh-CN" altLang="en-US" sz="2700" b="1" noProof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214" name="文本框 8213"/>
          <p:cNvSpPr txBox="1"/>
          <p:nvPr/>
        </p:nvSpPr>
        <p:spPr>
          <a:xfrm>
            <a:off x="59978" y="2846312"/>
            <a:ext cx="2063750" cy="310854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词风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800" noProof="1">
                <a:effectLst>
                  <a:outerShdw blurRad="38100" dist="38100" dir="2700000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“委婉含蓄，清丽雅淡。”</a:t>
            </a:r>
          </a:p>
          <a:p>
            <a:pPr>
              <a:lnSpc>
                <a:spcPct val="120000"/>
              </a:lnSpc>
              <a:defRPr/>
            </a:pPr>
            <a:r>
              <a:rPr lang="zh-CN" altLang="en-US" sz="2800" noProof="1">
                <a:effectLst>
                  <a:outerShdw blurRad="38100" dist="38100" dir="2700000">
                    <a:srgbClr val="FFFFFF"/>
                  </a:outerShdw>
                </a:effectLst>
                <a:latin typeface="隶书" pitchFamily="49" charset="-122"/>
                <a:ea typeface="隶书" pitchFamily="49" charset="-122"/>
              </a:rPr>
              <a:t>“咀嚼无滓，久而知味。” </a:t>
            </a:r>
          </a:p>
          <a:p>
            <a:pPr>
              <a:defRPr/>
            </a:pPr>
            <a:endParaRPr lang="zh-CN" altLang="en-US" sz="2800" noProof="1">
              <a:effectLst>
                <a:outerShdw blurRad="38100" dist="38100" dir="2700000">
                  <a:srgbClr val="FFFFFF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64480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标题 11265"/>
          <p:cNvSpPr>
            <a:spLocks noGrp="1" noChangeArrowheads="1"/>
          </p:cNvSpPr>
          <p:nvPr>
            <p:ph type="title"/>
          </p:nvPr>
        </p:nvSpPr>
        <p:spPr>
          <a:xfrm>
            <a:off x="1043755" y="21167"/>
            <a:ext cx="7107237" cy="1045633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  <a:latin typeface="宋体" pitchFamily="2" charset="-122"/>
              </a:rPr>
              <a:t>写作背景</a:t>
            </a:r>
          </a:p>
        </p:txBody>
      </p:sp>
      <p:sp>
        <p:nvSpPr>
          <p:cNvPr id="11267" name="内容占位符 11266"/>
          <p:cNvSpPr>
            <a:spLocks noGrp="1" noChangeArrowheads="1"/>
          </p:cNvSpPr>
          <p:nvPr>
            <p:ph idx="1"/>
          </p:nvPr>
        </p:nvSpPr>
        <p:spPr>
          <a:xfrm>
            <a:off x="251520" y="1282825"/>
            <a:ext cx="8784976" cy="5098503"/>
          </a:xfrm>
        </p:spPr>
        <p:txBody>
          <a:bodyPr>
            <a:noAutofit/>
          </a:bodyPr>
          <a:lstStyle/>
          <a:p>
            <a:pPr marL="0" indent="0" eaLnBrk="1" hangingPunct="1">
              <a:lnSpc>
                <a:spcPct val="110000"/>
              </a:lnSpc>
              <a:buFontTx/>
              <a:buNone/>
            </a:pP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这首词相传是秦观在为官之前，写给邻村一位名为娄琬的姑娘。可能命运的捉弄，他最终没有和这位青梅竹马的姑娘成亲，却被迫娶了一个自己并不相识的女子。 后来他们有短暂的相遇，离别之后的某个七夕，他写下了这首词，寄托对这位女子的思念。</a:t>
            </a:r>
          </a:p>
          <a:p>
            <a:pPr marL="0" indent="0" eaLnBrk="1" hangingPunct="1">
              <a:lnSpc>
                <a:spcPct val="110000"/>
              </a:lnSpc>
              <a:buFontTx/>
              <a:buNone/>
            </a:pPr>
            <a:r>
              <a:rPr lang="zh-CN" altLang="en-US" sz="2800" b="1" smtClean="0">
                <a:latin typeface="仿宋_GB2312" pitchFamily="49" charset="-122"/>
                <a:ea typeface="仿宋_GB2312" pitchFamily="49" charset="-122"/>
              </a:rPr>
              <a:t>   借咏牛郎、织女的爱情故事，以超人间的方式表现人间的悲欢离合，古已有之，但大部分因袭了“欢娱苦短”的传统主题，格调哀婉、凄楚，秦观的这首词既没有慨叹会少离多，也没有抒发脉脉的相思，</a:t>
            </a:r>
            <a:r>
              <a:rPr lang="zh-CN" altLang="en-US" sz="2800" b="1" smtClean="0">
                <a:solidFill>
                  <a:srgbClr val="FF0000"/>
                </a:solidFill>
                <a:latin typeface="+mn-ea"/>
              </a:rPr>
              <a:t>却自出机杼，歌颂坚贞不渝、诚挚不欺的爱情。</a:t>
            </a:r>
          </a:p>
        </p:txBody>
      </p:sp>
    </p:spTree>
    <p:extLst>
      <p:ext uri="{BB962C8B-B14F-4D97-AF65-F5344CB8AC3E}">
        <p14:creationId xmlns:p14="http://schemas.microsoft.com/office/powerpoint/2010/main" val="19555152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88" name="文本框 7187"/>
          <p:cNvSpPr txBox="1"/>
          <p:nvPr/>
        </p:nvSpPr>
        <p:spPr>
          <a:xfrm>
            <a:off x="841376" y="903818"/>
            <a:ext cx="8151813" cy="286232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600" noProof="1">
                <a:solidFill>
                  <a:srgbClr val="FF00FF"/>
                </a:solidFill>
                <a:latin typeface="Times New Roman" pitchFamily="18" charset="0"/>
                <a:ea typeface="汉仪太极体简" pitchFamily="2" charset="-122"/>
              </a:rPr>
              <a:t>   </a:t>
            </a:r>
            <a:r>
              <a:rPr lang="zh-CN" altLang="en-US" sz="4000" noProof="1">
                <a:latin typeface="宋体" pitchFamily="2" charset="-122"/>
                <a:cs typeface="宋体" panose="02010600030101010101" pitchFamily="2" charset="-122"/>
              </a:rPr>
              <a:t>鹊 桥 仙</a:t>
            </a:r>
          </a:p>
          <a:p>
            <a:pPr algn="ctr">
              <a:defRPr/>
            </a:pPr>
            <a:r>
              <a:rPr lang="zh-CN" altLang="en-US" sz="2800" noProof="1">
                <a:latin typeface="宋体" pitchFamily="2" charset="-122"/>
                <a:cs typeface="宋体" panose="02010600030101010101" pitchFamily="2" charset="-122"/>
              </a:rPr>
              <a:t> 秦  观</a:t>
            </a:r>
          </a:p>
          <a:p>
            <a:pPr algn="just">
              <a:defRPr/>
            </a:pPr>
            <a:r>
              <a:rPr lang="zh-CN" altLang="en-US" sz="2800" noProof="1">
                <a:latin typeface="宋体" pitchFamily="2" charset="-122"/>
                <a:cs typeface="宋体" panose="02010600030101010101" pitchFamily="2" charset="-122"/>
              </a:rPr>
              <a:t>纤云/弄巧,飞星/传恨，银汉/迢迢/暗度。金风/玉露/一相逢，便胜却/人间/无数。</a:t>
            </a:r>
          </a:p>
          <a:p>
            <a:pPr algn="just">
              <a:defRPr/>
            </a:pPr>
            <a:r>
              <a:rPr lang="zh-CN" altLang="en-US" sz="2800" noProof="1">
                <a:latin typeface="宋体" pitchFamily="2" charset="-122"/>
                <a:cs typeface="宋体" panose="02010600030101010101" pitchFamily="2" charset="-122"/>
              </a:rPr>
              <a:t>柔情/似/水，佳期/如/梦，忍顾/鹊桥/归路！</a:t>
            </a:r>
            <a:br>
              <a:rPr lang="zh-CN" altLang="en-US" sz="2800">
                <a:latin typeface="宋体" pitchFamily="2" charset="-122"/>
                <a:cs typeface="宋体" panose="02010600030101010101" pitchFamily="2" charset="-122"/>
              </a:rPr>
            </a:br>
            <a:r>
              <a:rPr lang="zh-CN" altLang="en-US" sz="2800" noProof="1">
                <a:latin typeface="宋体" pitchFamily="2" charset="-122"/>
                <a:cs typeface="宋体" panose="02010600030101010101" pitchFamily="2" charset="-122"/>
              </a:rPr>
              <a:t>两情/若是/久长时，又岂在/朝朝暮暮。</a:t>
            </a:r>
            <a:endParaRPr lang="zh-CN" altLang="en-US" sz="2800" noProof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5" name="TextBox 20"/>
          <p:cNvSpPr txBox="1"/>
          <p:nvPr/>
        </p:nvSpPr>
        <p:spPr>
          <a:xfrm>
            <a:off x="0" y="0"/>
            <a:ext cx="8924925" cy="982133"/>
          </a:xfrm>
          <a:prstGeom prst="rect">
            <a:avLst/>
          </a:prstGeom>
          <a:noFill/>
          <a:ln w="9525">
            <a:noFill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r>
              <a:rPr lang="zh-CN" altLang="en-US" sz="4000" noProof="1">
                <a:solidFill>
                  <a:srgbClr val="FF0000"/>
                </a:solidFill>
                <a:ea typeface="黑体" pitchFamily="49" charset="-122"/>
                <a:cs typeface="+mn-ea"/>
                <a:sym typeface="+mn-ea"/>
              </a:rPr>
              <a:t>一、品声韵之美，听读，有感情朗读</a:t>
            </a:r>
            <a:endParaRPr lang="zh-CN" altLang="en-US" sz="4000" noProof="1">
              <a:solidFill>
                <a:srgbClr val="FF0000"/>
              </a:solidFill>
              <a:ea typeface="黑体" pitchFamily="49" charset="-122"/>
              <a:sym typeface="+mn-ea"/>
            </a:endParaRPr>
          </a:p>
          <a:p>
            <a:pPr>
              <a:defRPr/>
            </a:pPr>
            <a:endParaRPr lang="zh-CN" altLang="en-US" sz="4000" noProof="1">
              <a:solidFill>
                <a:srgbClr val="FF0000"/>
              </a:solidFill>
              <a:ea typeface="黑体" pitchFamily="49" charset="-122"/>
              <a:sym typeface="+mn-ea"/>
            </a:endParaRPr>
          </a:p>
        </p:txBody>
      </p:sp>
      <p:sp>
        <p:nvSpPr>
          <p:cNvPr id="4116" name="文本框 4115"/>
          <p:cNvSpPr txBox="1"/>
          <p:nvPr/>
        </p:nvSpPr>
        <p:spPr>
          <a:xfrm>
            <a:off x="206378" y="4720170"/>
            <a:ext cx="8607425" cy="1015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方正姚体" pitchFamily="2" charset="-122"/>
              </a:rPr>
              <a:t>　　声韵是诗词的格律所在，体现着诗词的音乐美。</a:t>
            </a:r>
          </a:p>
          <a:p>
            <a:pPr>
              <a:defRPr/>
            </a:pPr>
            <a:r>
              <a:rPr lang="zh-CN" altLang="en-US" sz="280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本词的韵脚有</a:t>
            </a:r>
            <a:r>
              <a:rPr lang="zh-CN" altLang="en-US" sz="3200" noProof="1">
                <a:solidFill>
                  <a:schemeClr val="accent2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：</a:t>
            </a:r>
            <a:endParaRPr lang="zh-CN" altLang="x-none" sz="3200" noProof="1">
              <a:solidFill>
                <a:schemeClr val="accent2"/>
              </a:solidFill>
              <a:effectLst>
                <a:outerShdw blurRad="38100" dist="38100" dir="2700000">
                  <a:srgbClr val="C0C0C0"/>
                </a:outerShdw>
              </a:effectLst>
              <a:ea typeface="华文行楷" charset="-122"/>
            </a:endParaRPr>
          </a:p>
        </p:txBody>
      </p:sp>
      <p:sp>
        <p:nvSpPr>
          <p:cNvPr id="4118" name="文本框 4117"/>
          <p:cNvSpPr txBox="1"/>
          <p:nvPr/>
        </p:nvSpPr>
        <p:spPr>
          <a:xfrm>
            <a:off x="3282950" y="5617633"/>
            <a:ext cx="277018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noProof="1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隶书" pitchFamily="49" charset="-122"/>
              </a:rPr>
              <a:t>度、数、路、暮</a:t>
            </a:r>
          </a:p>
        </p:txBody>
      </p:sp>
    </p:spTree>
    <p:extLst>
      <p:ext uri="{BB962C8B-B14F-4D97-AF65-F5344CB8AC3E}">
        <p14:creationId xmlns:p14="http://schemas.microsoft.com/office/powerpoint/2010/main" val="32710373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8" grpId="0"/>
      <p:bldP spid="7188" grpId="1"/>
      <p:bldP spid="7188" grpId="2"/>
      <p:bldP spid="4116" grpId="3"/>
      <p:bldP spid="4118" grpId="4"/>
      <p:bldP spid="4118" grpId="5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124</Paragraphs>
  <Slides>31</Slides>
  <Notes>3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32">
      <vt:lpstr>Office 主题</vt:lpstr>
      <vt:lpstr>Slide 1</vt:lpstr>
      <vt:lpstr>Slide 2</vt:lpstr>
      <vt:lpstr>Slide 3</vt:lpstr>
      <vt:lpstr>Slide 4</vt:lpstr>
      <vt:lpstr>Slide 5</vt:lpstr>
      <vt:lpstr> 学习目标 </vt:lpstr>
      <vt:lpstr>秦   观</vt:lpstr>
      <vt:lpstr>写作背景</vt:lpstr>
      <vt:lpstr>Slide 9</vt:lpstr>
      <vt:lpstr>鹊桥仙</vt:lpstr>
      <vt:lpstr>三、整体感知</vt:lpstr>
      <vt:lpstr>Slide 12</vt:lpstr>
      <vt:lpstr>四、品读赏析，思理韵之美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2020-11-06T18:49:25.336</cp:lastPrinted>
  <dcterms:created xsi:type="dcterms:W3CDTF">2020-11-06T18:49:25Z</dcterms:created>
  <dcterms:modified xsi:type="dcterms:W3CDTF">2020-11-06T10:49:26Z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