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256" r:id="rId3"/>
    <p:sldId id="294" r:id="rId5"/>
    <p:sldId id="336" r:id="rId6"/>
    <p:sldId id="295" r:id="rId7"/>
    <p:sldId id="296" r:id="rId8"/>
    <p:sldId id="297" r:id="rId9"/>
    <p:sldId id="379" r:id="rId10"/>
    <p:sldId id="299" r:id="rId11"/>
    <p:sldId id="300" r:id="rId12"/>
    <p:sldId id="301" r:id="rId13"/>
    <p:sldId id="302" r:id="rId14"/>
    <p:sldId id="303" r:id="rId15"/>
    <p:sldId id="304" r:id="rId16"/>
    <p:sldId id="426" r:id="rId17"/>
    <p:sldId id="425" r:id="rId18"/>
    <p:sldId id="305" r:id="rId19"/>
    <p:sldId id="306" r:id="rId20"/>
    <p:sldId id="307" r:id="rId21"/>
    <p:sldId id="308" r:id="rId22"/>
    <p:sldId id="309" r:id="rId23"/>
    <p:sldId id="310" r:id="rId24"/>
    <p:sldId id="428" r:id="rId25"/>
    <p:sldId id="429" r:id="rId26"/>
    <p:sldId id="430" r:id="rId27"/>
    <p:sldId id="431" r:id="rId28"/>
    <p:sldId id="311" r:id="rId29"/>
    <p:sldId id="435" r:id="rId30"/>
    <p:sldId id="314" r:id="rId31"/>
    <p:sldId id="320" r:id="rId32"/>
    <p:sldId id="46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483" r:id="rId41"/>
    <p:sldId id="331" r:id="rId42"/>
    <p:sldId id="332" r:id="rId43"/>
    <p:sldId id="333" r:id="rId44"/>
    <p:sldId id="474" r:id="rId45"/>
    <p:sldId id="477" r:id="rId46"/>
    <p:sldId id="335" r:id="rId47"/>
    <p:sldId id="481" r:id="rId48"/>
    <p:sldId id="482" r:id="rId49"/>
    <p:sldId id="484" r:id="rId50"/>
    <p:sldId id="485" r:id="rId51"/>
    <p:sldId id="486" r:id="rId52"/>
    <p:sldId id="487" r:id="rId53"/>
    <p:sldId id="488" r:id="rId54"/>
    <p:sldId id="489" r:id="rId5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E0"/>
    <a:srgbClr val="4367ED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-84" y="-384"/>
      </p:cViewPr>
      <p:guideLst>
        <p:guide orient="horz" pos="2126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3075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7775" y="2149076"/>
            <a:ext cx="701963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11 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《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论语</a:t>
            </a:r>
            <a:r>
              <a:rPr lang="en-US" altLang="zh-CN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》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十二章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971273" y="655731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4820"/>
          <p:cNvSpPr>
            <a:spLocks noChangeArrowheads="1"/>
          </p:cNvSpPr>
          <p:nvPr/>
        </p:nvSpPr>
        <p:spPr bwMode="auto">
          <a:xfrm>
            <a:off x="720592" y="1216890"/>
            <a:ext cx="10972800" cy="306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0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  三  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吾身：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谋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乎？与朋友交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习乎？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4821"/>
          <p:cNvSpPr txBox="1">
            <a:spLocks noChangeArrowheads="1"/>
          </p:cNvSpPr>
          <p:nvPr/>
        </p:nvSpPr>
        <p:spPr bwMode="auto">
          <a:xfrm>
            <a:off x="3074325" y="1448138"/>
            <a:ext cx="833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34822"/>
          <p:cNvSpPr txBox="1">
            <a:spLocks noChangeArrowheads="1"/>
          </p:cNvSpPr>
          <p:nvPr/>
        </p:nvSpPr>
        <p:spPr bwMode="auto">
          <a:xfrm>
            <a:off x="3802584" y="1448139"/>
            <a:ext cx="28803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每天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名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词作状语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34823"/>
          <p:cNvSpPr txBox="1">
            <a:spLocks noChangeArrowheads="1"/>
          </p:cNvSpPr>
          <p:nvPr/>
        </p:nvSpPr>
        <p:spPr bwMode="auto">
          <a:xfrm>
            <a:off x="4589588" y="2289240"/>
            <a:ext cx="83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多次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34824"/>
          <p:cNvSpPr txBox="1">
            <a:spLocks noChangeArrowheads="1"/>
          </p:cNvSpPr>
          <p:nvPr/>
        </p:nvSpPr>
        <p:spPr bwMode="auto">
          <a:xfrm>
            <a:off x="5468213" y="2292859"/>
            <a:ext cx="890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反省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34825"/>
          <p:cNvSpPr txBox="1">
            <a:spLocks noChangeArrowheads="1"/>
          </p:cNvSpPr>
          <p:nvPr/>
        </p:nvSpPr>
        <p:spPr bwMode="auto">
          <a:xfrm>
            <a:off x="6778390" y="1461856"/>
            <a:ext cx="71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替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34826"/>
          <p:cNvSpPr txBox="1">
            <a:spLocks noChangeArrowheads="1"/>
          </p:cNvSpPr>
          <p:nvPr/>
        </p:nvSpPr>
        <p:spPr bwMode="auto">
          <a:xfrm>
            <a:off x="7599292" y="1458771"/>
            <a:ext cx="930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谋划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文本框 34827"/>
          <p:cNvSpPr txBox="1">
            <a:spLocks noChangeArrowheads="1"/>
          </p:cNvSpPr>
          <p:nvPr/>
        </p:nvSpPr>
        <p:spPr bwMode="auto">
          <a:xfrm>
            <a:off x="8064595" y="2292859"/>
            <a:ext cx="208876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文本框 34828"/>
          <p:cNvSpPr txBox="1">
            <a:spLocks noChangeArrowheads="1"/>
          </p:cNvSpPr>
          <p:nvPr/>
        </p:nvSpPr>
        <p:spPr bwMode="auto">
          <a:xfrm>
            <a:off x="849234" y="2754523"/>
            <a:ext cx="190459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文本框 34829"/>
          <p:cNvSpPr txBox="1">
            <a:spLocks noChangeArrowheads="1"/>
          </p:cNvSpPr>
          <p:nvPr/>
        </p:nvSpPr>
        <p:spPr bwMode="auto">
          <a:xfrm>
            <a:off x="2053816" y="3600702"/>
            <a:ext cx="8382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诚信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5" name="文本框 34830"/>
          <p:cNvSpPr txBox="1">
            <a:spLocks noChangeArrowheads="1"/>
          </p:cNvSpPr>
          <p:nvPr/>
        </p:nvSpPr>
        <p:spPr bwMode="auto">
          <a:xfrm>
            <a:off x="3225165" y="3600450"/>
            <a:ext cx="42652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老师传授的知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动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583" y="4403782"/>
            <a:ext cx="1062329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</a:t>
            </a:r>
            <a:r>
              <a:rPr lang="zh-CN" altLang="en-US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章强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调是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加强自我反省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提高自我修养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。曾子具体讲到了他自我反省的三个方面的内容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说明自省是儒家弟子自我教育、自我修德的方法和途径。</a:t>
            </a:r>
            <a:endParaRPr lang="zh-CN" altLang="en-US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文本框 34827"/>
          <p:cNvSpPr txBox="1">
            <a:spLocks noChangeArrowheads="1"/>
          </p:cNvSpPr>
          <p:nvPr/>
        </p:nvSpPr>
        <p:spPr bwMode="auto">
          <a:xfrm>
            <a:off x="9171305" y="1463040"/>
            <a:ext cx="2672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sz="2400" b="1" dirty="0">
                <a:solidFill>
                  <a:srgbClr val="0000E0"/>
                </a:solidFill>
              </a:rPr>
              <a:t>竭尽自己的心力</a:t>
            </a:r>
            <a:endParaRPr sz="2400" b="1" dirty="0">
              <a:solidFill>
                <a:srgbClr val="0000E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3" grpId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316040"/>
            <a:ext cx="10504265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子曰：“吾日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三省吾身：为人谋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而不忠乎？与朋友交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而不信乎？传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不习乎？”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304" y="776899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06755" y="3614420"/>
            <a:ext cx="10772140" cy="16148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曾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：“我每天多次反省自己：替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人谋划事情是否竭尽自己的心力了呢？同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交往是否诚信呢？老师传授的知识是否复习了呢？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007" y="296168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36867"/>
          <p:cNvSpPr>
            <a:spLocks noChangeArrowheads="1"/>
          </p:cNvSpPr>
          <p:nvPr/>
        </p:nvSpPr>
        <p:spPr bwMode="auto">
          <a:xfrm>
            <a:off x="706304" y="5229200"/>
            <a:ext cx="109728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utoUpdateAnimBg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518621" y="692696"/>
            <a:ext cx="1658895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39938"/>
          <p:cNvSpPr txBox="1">
            <a:spLocks noChangeArrowheads="1"/>
          </p:cNvSpPr>
          <p:nvPr/>
        </p:nvSpPr>
        <p:spPr>
          <a:xfrm>
            <a:off x="616687" y="1229247"/>
            <a:ext cx="10607995" cy="4895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子曰：“吾十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志于学，三十而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，四十而不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惑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，五十而知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天命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，六十而耳顺，七十而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心所欲，不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逾   矩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39939"/>
          <p:cNvSpPr txBox="1">
            <a:spLocks noChangeArrowheads="1"/>
          </p:cNvSpPr>
          <p:nvPr/>
        </p:nvSpPr>
        <p:spPr bwMode="auto">
          <a:xfrm>
            <a:off x="3311691" y="1551207"/>
            <a:ext cx="141979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“又”</a:t>
            </a:r>
            <a:endParaRPr lang="zh-CN" altLang="en-US" sz="2400" b="1" dirty="0">
              <a:solidFill>
                <a:srgbClr val="0000FF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文本框 39940"/>
          <p:cNvSpPr txBox="1">
            <a:spLocks noChangeArrowheads="1"/>
          </p:cNvSpPr>
          <p:nvPr/>
        </p:nvSpPr>
        <p:spPr bwMode="auto">
          <a:xfrm>
            <a:off x="4353721" y="2293495"/>
            <a:ext cx="180027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表承接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39941"/>
          <p:cNvSpPr txBox="1">
            <a:spLocks noChangeArrowheads="1"/>
          </p:cNvSpPr>
          <p:nvPr/>
        </p:nvSpPr>
        <p:spPr bwMode="auto">
          <a:xfrm>
            <a:off x="9654363" y="2293495"/>
            <a:ext cx="987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迷惑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39942"/>
          <p:cNvSpPr txBox="1">
            <a:spLocks noChangeArrowheads="1"/>
          </p:cNvSpPr>
          <p:nvPr/>
        </p:nvSpPr>
        <p:spPr bwMode="auto">
          <a:xfrm>
            <a:off x="7012940" y="1551305"/>
            <a:ext cx="18313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能有所成就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39943"/>
          <p:cNvSpPr txBox="1">
            <a:spLocks noChangeArrowheads="1"/>
          </p:cNvSpPr>
          <p:nvPr/>
        </p:nvSpPr>
        <p:spPr bwMode="auto">
          <a:xfrm>
            <a:off x="1678782" y="3606528"/>
            <a:ext cx="1946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上天的意旨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39944"/>
          <p:cNvSpPr txBox="1">
            <a:spLocks noChangeArrowheads="1"/>
          </p:cNvSpPr>
          <p:nvPr/>
        </p:nvSpPr>
        <p:spPr bwMode="auto">
          <a:xfrm>
            <a:off x="8118306" y="3606528"/>
            <a:ext cx="936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越过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39945"/>
          <p:cNvSpPr txBox="1">
            <a:spLocks noChangeArrowheads="1"/>
          </p:cNvSpPr>
          <p:nvPr/>
        </p:nvSpPr>
        <p:spPr bwMode="auto">
          <a:xfrm>
            <a:off x="9176744" y="3606527"/>
            <a:ext cx="955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法度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文本占位符 41986"/>
          <p:cNvSpPr txBox="1">
            <a:spLocks noChangeArrowheads="1"/>
          </p:cNvSpPr>
          <p:nvPr/>
        </p:nvSpPr>
        <p:spPr>
          <a:xfrm>
            <a:off x="615950" y="5189220"/>
            <a:ext cx="10608945" cy="935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本章是孔子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自述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其一生进德修业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发展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过程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。随着年龄的增长，思想境界也逐步提高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而这个过程也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循序渐进</a:t>
            </a:r>
            <a:r>
              <a:rPr 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的一个过程。</a:t>
            </a:r>
            <a:endParaRPr 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39945"/>
          <p:cNvSpPr txBox="1">
            <a:spLocks noChangeArrowheads="1"/>
          </p:cNvSpPr>
          <p:nvPr/>
        </p:nvSpPr>
        <p:spPr bwMode="auto">
          <a:xfrm>
            <a:off x="6057624" y="3606527"/>
            <a:ext cx="955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顺从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3" grpId="0" autoUpdateAnimBg="0" build="p"/>
      <p:bldP spid="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52553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曰：“吾十有五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而志于学，三十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而立，四十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而不惑，五十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而知天命，六十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而耳顺，七十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而从心所欲，不逾矩。”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304" y="776899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05942" y="3950712"/>
            <a:ext cx="10849205" cy="20601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孔子说：“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我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十五岁开始有志于做学问，三十岁能有所成就，四十岁能（通达事理）不被外物所迷惑，五十岁能知道上天的意旨，六十岁能听得进不同的意见，到七十岁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（做事）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能顺从意愿，不会越过法度。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6304" y="336593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826982" y="1484784"/>
            <a:ext cx="988906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第一章谈到了哪三个方面？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26982" y="2064416"/>
            <a:ext cx="10464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谈到了学习方法、学习乐趣和个人修养三方面。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79263" y="2649091"/>
            <a:ext cx="1036743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第二章强调治学的人要怎样做？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731543" y="3259571"/>
            <a:ext cx="10560051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本章强调治学的人要重视品德修养，多自我反省。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1" name="文本占位符 41986"/>
          <p:cNvSpPr txBox="1">
            <a:spLocks noChangeArrowheads="1"/>
          </p:cNvSpPr>
          <p:nvPr/>
        </p:nvSpPr>
        <p:spPr>
          <a:xfrm>
            <a:off x="731257" y="4007014"/>
            <a:ext cx="10972800" cy="5847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我们从第三章中可以得到什么启示？</a:t>
            </a:r>
            <a:endParaRPr lang="zh-CN" altLang="en-US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1988"/>
          <p:cNvSpPr txBox="1">
            <a:spLocks noChangeArrowheads="1"/>
          </p:cNvSpPr>
          <p:nvPr/>
        </p:nvSpPr>
        <p:spPr bwMode="auto">
          <a:xfrm>
            <a:off x="815181" y="4622611"/>
            <a:ext cx="102954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ea typeface="华文新魏" panose="02010800040101010101" pitchFamily="2" charset="-122"/>
              </a:defRPr>
            </a:lvl1pPr>
          </a:lstStyle>
          <a:p>
            <a:r>
              <a:rPr lang="zh-CN" altLang="en-US" sz="3200" dirty="0" smtClean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道</a:t>
            </a:r>
            <a:r>
              <a:rPr lang="zh-CN" altLang="en-US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德修养并非一朝一夕可以完成，要经过长时间的学习，循序渐进，方能达到。</a:t>
            </a:r>
            <a:endParaRPr lang="zh-CN" altLang="en-US" sz="320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84267" y="1957090"/>
            <a:ext cx="483780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zh-CN" altLang="en-US" sz="6600" b="1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44034"/>
          <p:cNvSpPr txBox="1">
            <a:spLocks noChangeArrowheads="1"/>
          </p:cNvSpPr>
          <p:nvPr/>
        </p:nvSpPr>
        <p:spPr>
          <a:xfrm>
            <a:off x="541866" y="1543363"/>
            <a:ext cx="10972800" cy="3171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     故      而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知   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新，   可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师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矣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44035"/>
          <p:cNvSpPr txBox="1">
            <a:spLocks noChangeArrowheads="1"/>
          </p:cNvSpPr>
          <p:nvPr/>
        </p:nvSpPr>
        <p:spPr bwMode="auto">
          <a:xfrm>
            <a:off x="1615537" y="1405139"/>
            <a:ext cx="183943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复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习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温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4036"/>
          <p:cNvSpPr txBox="1">
            <a:spLocks noChangeArrowheads="1"/>
          </p:cNvSpPr>
          <p:nvPr/>
        </p:nvSpPr>
        <p:spPr bwMode="auto">
          <a:xfrm>
            <a:off x="2535253" y="2215686"/>
            <a:ext cx="21237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学过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的知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en-US" altLang="zh-CN" sz="2400" b="1" dirty="0" smtClean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容词作名词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44037"/>
          <p:cNvSpPr txBox="1">
            <a:spLocks noChangeArrowheads="1"/>
          </p:cNvSpPr>
          <p:nvPr/>
        </p:nvSpPr>
        <p:spPr bwMode="auto">
          <a:xfrm>
            <a:off x="4269927" y="1405142"/>
            <a:ext cx="175833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表承接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44038"/>
          <p:cNvSpPr txBox="1">
            <a:spLocks noChangeArrowheads="1"/>
          </p:cNvSpPr>
          <p:nvPr/>
        </p:nvSpPr>
        <p:spPr bwMode="auto">
          <a:xfrm>
            <a:off x="5550359" y="2236795"/>
            <a:ext cx="2070923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FF"/>
                </a:solidFill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新的领悟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形容词作名词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44039"/>
          <p:cNvSpPr txBox="1">
            <a:spLocks noChangeArrowheads="1"/>
          </p:cNvSpPr>
          <p:nvPr/>
        </p:nvSpPr>
        <p:spPr bwMode="auto">
          <a:xfrm>
            <a:off x="7376020" y="1405140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可以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44040"/>
          <p:cNvSpPr txBox="1">
            <a:spLocks noChangeArrowheads="1"/>
          </p:cNvSpPr>
          <p:nvPr/>
        </p:nvSpPr>
        <p:spPr bwMode="auto">
          <a:xfrm>
            <a:off x="8495093" y="1414332"/>
            <a:ext cx="7959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凭借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44041"/>
          <p:cNvSpPr txBox="1">
            <a:spLocks noChangeArrowheads="1"/>
          </p:cNvSpPr>
          <p:nvPr/>
        </p:nvSpPr>
        <p:spPr bwMode="auto">
          <a:xfrm>
            <a:off x="10012917" y="1415302"/>
            <a:ext cx="16104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成为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做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5667144" y="616357"/>
            <a:ext cx="1522114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7313" y="4192111"/>
            <a:ext cx="2797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zh-CN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20845" y="42505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12074" y="4903013"/>
            <a:ext cx="6678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子曰：“温故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而知新，可以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为师矣。”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44041"/>
          <p:cNvSpPr txBox="1">
            <a:spLocks noChangeArrowheads="1"/>
          </p:cNvSpPr>
          <p:nvPr/>
        </p:nvSpPr>
        <p:spPr bwMode="auto">
          <a:xfrm>
            <a:off x="765175" y="3128645"/>
            <a:ext cx="64706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了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/>
      <p:bldP spid="13" grpId="0"/>
      <p:bldP spid="1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691819" y="1423318"/>
            <a:ext cx="10972800" cy="16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753616" y="1497762"/>
            <a:ext cx="10849205" cy="13411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孔子说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温习学过的知识，可以得到新的理解和体会，可以凭借（这一点）做老师了。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4015" y="83854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占位符 46082"/>
          <p:cNvSpPr txBox="1">
            <a:spLocks noChangeArrowheads="1"/>
          </p:cNvSpPr>
          <p:nvPr/>
        </p:nvSpPr>
        <p:spPr>
          <a:xfrm>
            <a:off x="706304" y="4797152"/>
            <a:ext cx="9956800" cy="600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dirty="0"/>
          </a:p>
        </p:txBody>
      </p:sp>
      <p:sp>
        <p:nvSpPr>
          <p:cNvPr id="3" name="矩形 2"/>
          <p:cNvSpPr/>
          <p:nvPr/>
        </p:nvSpPr>
        <p:spPr>
          <a:xfrm>
            <a:off x="903896" y="3068961"/>
            <a:ext cx="10196493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本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章谈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学习方法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温故知新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孔子认为只能记诵一些知识是不能当别人的老师的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一定要将知识融会贯通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能在温习旧知识中有所发现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才可以为师。可见，温故知新并非平列的两件事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关键在于要知新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这就要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独立思考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了。</a:t>
            </a:r>
            <a:endParaRPr lang="en-US" altLang="zh-CN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endParaRPr lang="zh-CN" altLang="zh-CN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463819" y="76304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48130"/>
          <p:cNvSpPr txBox="1">
            <a:spLocks noChangeArrowheads="1"/>
          </p:cNvSpPr>
          <p:nvPr/>
        </p:nvSpPr>
        <p:spPr>
          <a:xfrm>
            <a:off x="719403" y="2248099"/>
            <a:ext cx="10972800" cy="1090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子曰：“学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不思则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罔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，思而不学则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殆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。”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为政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endParaRPr lang="zh-CN" b="1" dirty="0" smtClean="0"/>
          </a:p>
          <a:p>
            <a:pPr>
              <a:spcBef>
                <a:spcPct val="0"/>
              </a:spcBef>
            </a:pPr>
            <a:endParaRPr lang="zh-CN" altLang="zh-CN" b="1" dirty="0"/>
          </a:p>
        </p:txBody>
      </p:sp>
      <p:sp>
        <p:nvSpPr>
          <p:cNvPr id="5" name="文本框 48131"/>
          <p:cNvSpPr txBox="1">
            <a:spLocks noChangeArrowheads="1"/>
          </p:cNvSpPr>
          <p:nvPr/>
        </p:nvSpPr>
        <p:spPr bwMode="auto">
          <a:xfrm>
            <a:off x="2267238" y="1728986"/>
            <a:ext cx="273202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48132"/>
          <p:cNvSpPr txBox="1">
            <a:spLocks noChangeArrowheads="1"/>
          </p:cNvSpPr>
          <p:nvPr/>
        </p:nvSpPr>
        <p:spPr bwMode="auto">
          <a:xfrm>
            <a:off x="3018155" y="2793365"/>
            <a:ext cx="19799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感到迷茫而无所适从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48134"/>
          <p:cNvSpPr txBox="1">
            <a:spLocks noChangeArrowheads="1"/>
          </p:cNvSpPr>
          <p:nvPr/>
        </p:nvSpPr>
        <p:spPr bwMode="auto">
          <a:xfrm>
            <a:off x="6674946" y="2793324"/>
            <a:ext cx="14401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疑惑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48135"/>
          <p:cNvSpPr>
            <a:spLocks noChangeArrowheads="1"/>
          </p:cNvSpPr>
          <p:nvPr/>
        </p:nvSpPr>
        <p:spPr bwMode="auto">
          <a:xfrm>
            <a:off x="720096" y="4221089"/>
            <a:ext cx="92000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曰：“学而不思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则罔，思而不学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则殆。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6304" y="3645025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8" grpId="0" autoUpdateAnimBg="0"/>
      <p:bldP spid="9" grpId="0" autoUpdateAnimBg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49154"/>
          <p:cNvSpPr txBox="1">
            <a:spLocks noChangeArrowheads="1"/>
          </p:cNvSpPr>
          <p:nvPr/>
        </p:nvSpPr>
        <p:spPr>
          <a:xfrm>
            <a:off x="662940" y="3420110"/>
            <a:ext cx="10949305" cy="137033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本章讲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学习方法</a:t>
            </a:r>
            <a:r>
              <a:rPr 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：阐述</a:t>
            </a:r>
            <a:r>
              <a:rPr 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学习与思考的辩证关系</a:t>
            </a:r>
            <a:r>
              <a:rPr 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一味读书而不思考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就不能深刻理解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甚至会陷入迷茫；而如果一味空想而不去实实在在地学习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那终究会疑惑而一无所得。所以要把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“学”与“思”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结合起来。</a:t>
            </a:r>
            <a:endParaRPr lang="zh-CN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48135"/>
          <p:cNvSpPr>
            <a:spLocks noChangeArrowheads="1"/>
          </p:cNvSpPr>
          <p:nvPr/>
        </p:nvSpPr>
        <p:spPr bwMode="auto">
          <a:xfrm>
            <a:off x="635452" y="1844824"/>
            <a:ext cx="10624428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孔子说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：“只学习却不思考，就会感到迷茫而无所适从；只空想却不学习，就会感到疑惑。”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635" y="1196753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 build="p"/>
      <p:bldP spid="3" grpId="0" autoUpdateAnimBg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0900" y="1404620"/>
            <a:ext cx="1072197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进一步熟悉文言文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体会其与现代文的不同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掌握一些重点词语和句式。</a:t>
            </a:r>
            <a:endParaRPr lang="en-US" altLang="zh-CN" sz="3200" b="1" dirty="0" smtClean="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借助注释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通过查字典等方法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自主阅读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了解词语的含义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初步了解课文含义。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结合对孔子生平与思想的介绍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正确理解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十二章的内容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体会其中倡导的修身和为学之道。</a:t>
            </a:r>
            <a:endParaRPr lang="en-US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的基本内容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感受古代思想家和古代典籍的魅力。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91989" y="552489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0721"/>
          <p:cNvSpPr txBox="1">
            <a:spLocks noChangeArrowheads="1"/>
          </p:cNvSpPr>
          <p:nvPr/>
        </p:nvSpPr>
        <p:spPr>
          <a:xfrm>
            <a:off x="4463819" y="76304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1202"/>
          <p:cNvSpPr txBox="1">
            <a:spLocks noChangeArrowheads="1"/>
          </p:cNvSpPr>
          <p:nvPr/>
        </p:nvSpPr>
        <p:spPr>
          <a:xfrm>
            <a:off x="594784" y="1423988"/>
            <a:ext cx="10972800" cy="32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贤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，回也！一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箪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食，一瓢饮，在陋巷，人不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堪  其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忧，回也不改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   乐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。贤哉，回也！”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1203"/>
          <p:cNvSpPr txBox="1">
            <a:spLocks noChangeArrowheads="1"/>
          </p:cNvSpPr>
          <p:nvPr/>
        </p:nvSpPr>
        <p:spPr bwMode="auto">
          <a:xfrm>
            <a:off x="2558049" y="1658762"/>
            <a:ext cx="15361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品质高尚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51204"/>
          <p:cNvSpPr txBox="1">
            <a:spLocks noChangeArrowheads="1"/>
          </p:cNvSpPr>
          <p:nvPr/>
        </p:nvSpPr>
        <p:spPr bwMode="auto">
          <a:xfrm>
            <a:off x="10163810" y="1658620"/>
            <a:ext cx="126746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能忍受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51205"/>
          <p:cNvSpPr txBox="1">
            <a:spLocks noChangeArrowheads="1"/>
          </p:cNvSpPr>
          <p:nvPr/>
        </p:nvSpPr>
        <p:spPr bwMode="auto">
          <a:xfrm>
            <a:off x="594995" y="3096895"/>
            <a:ext cx="5956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4365" y="4314190"/>
            <a:ext cx="109327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       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本章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赞扬颜回乐于学习、安于贫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困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的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品质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表现出颜回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安贫乐道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的君子形象。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6815" y="2636520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啊</a:t>
            </a:r>
            <a:endParaRPr lang="zh-CN" altLang="en-US" sz="24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51205"/>
          <p:cNvSpPr txBox="1">
            <a:spLocks noChangeArrowheads="1"/>
          </p:cNvSpPr>
          <p:nvPr/>
        </p:nvSpPr>
        <p:spPr bwMode="auto">
          <a:xfrm>
            <a:off x="3063875" y="3096895"/>
            <a:ext cx="52324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他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51205"/>
          <p:cNvSpPr txBox="1">
            <a:spLocks noChangeArrowheads="1"/>
          </p:cNvSpPr>
          <p:nvPr/>
        </p:nvSpPr>
        <p:spPr bwMode="auto">
          <a:xfrm>
            <a:off x="3844925" y="3095625"/>
            <a:ext cx="9582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快乐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3" grpId="0"/>
      <p:bldP spid="5" grpId="0"/>
      <p:bldP spid="2" grpId="0" autoUpdateAnimBg="0"/>
      <p:bldP spid="1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692697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4785" y="296039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2226"/>
          <p:cNvSpPr txBox="1">
            <a:spLocks noChangeArrowheads="1"/>
          </p:cNvSpPr>
          <p:nvPr/>
        </p:nvSpPr>
        <p:spPr>
          <a:xfrm>
            <a:off x="706965" y="1431360"/>
            <a:ext cx="10345479" cy="1553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子曰：“ 贤哉，回也！一箪食，一瓢饮，在陋巷，人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不堪其忧，回也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不改其乐。贤哉，回也！”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占位符 52226"/>
          <p:cNvSpPr txBox="1">
            <a:spLocks noChangeArrowheads="1"/>
          </p:cNvSpPr>
          <p:nvPr/>
        </p:nvSpPr>
        <p:spPr>
          <a:xfrm>
            <a:off x="706764" y="3545169"/>
            <a:ext cx="10767993" cy="2099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子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说：“颜回的品德多么高尚啊！一竹筐饭，一瓢水，住在简陋的小巷里，别人都不能忍受那种困苦，颜回却不改变他（好学）的乐趣。是多么高尚啊，颜回！”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224" y="90814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88917" y="1266249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占位符 55298"/>
          <p:cNvSpPr txBox="1">
            <a:spLocks noChangeArrowheads="1"/>
          </p:cNvSpPr>
          <p:nvPr/>
        </p:nvSpPr>
        <p:spPr>
          <a:xfrm>
            <a:off x="652991" y="1555112"/>
            <a:ext cx="10819605" cy="303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子曰：“知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不如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之者，好之者不如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之者。”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雍也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55299"/>
          <p:cNvSpPr txBox="1">
            <a:spLocks noChangeArrowheads="1"/>
          </p:cNvSpPr>
          <p:nvPr/>
        </p:nvSpPr>
        <p:spPr bwMode="auto">
          <a:xfrm>
            <a:off x="2246630" y="1844040"/>
            <a:ext cx="273748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代词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学问和事业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55300"/>
          <p:cNvSpPr txBox="1">
            <a:spLocks noChangeArrowheads="1"/>
          </p:cNvSpPr>
          <p:nvPr/>
        </p:nvSpPr>
        <p:spPr bwMode="auto">
          <a:xfrm>
            <a:off x="3446113" y="2613242"/>
            <a:ext cx="15379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55301"/>
          <p:cNvSpPr txBox="1">
            <a:spLocks noChangeArrowheads="1"/>
          </p:cNvSpPr>
          <p:nvPr/>
        </p:nvSpPr>
        <p:spPr bwMode="auto">
          <a:xfrm>
            <a:off x="5221060" y="2664037"/>
            <a:ext cx="179642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喜欢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爱好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55302"/>
          <p:cNvSpPr txBox="1">
            <a:spLocks noChangeArrowheads="1"/>
          </p:cNvSpPr>
          <p:nvPr/>
        </p:nvSpPr>
        <p:spPr bwMode="auto">
          <a:xfrm>
            <a:off x="8060055" y="2663825"/>
            <a:ext cx="28619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为快乐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形容词的意动用法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3069" y="412683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9635" y="4823131"/>
            <a:ext cx="884248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子曰：“知之者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不如好之者，好之者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不如乐之者。”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0" grpId="0" autoUpdateAnimBg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36574" y="91710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820" y="3487479"/>
            <a:ext cx="1033414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本</a:t>
            </a:r>
            <a:r>
              <a:rPr lang="zh-CN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章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讲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兴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趣对于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习的重要性。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人对客观世界的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认知是和兴趣成正比</a:t>
            </a:r>
            <a:r>
              <a:rPr lang="zh-CN" altLang="en-US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的。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“知之”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只是一般的了解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好之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则会有更大的热情投入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乐之</a:t>
            </a:r>
            <a:r>
              <a:rPr lang="zh-CN" altLang="en-US" sz="28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才能全身心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地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置身其中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才能有真知灼见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才能有所成就</a:t>
            </a:r>
            <a:r>
              <a:rPr lang="zh-CN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占位符 52226"/>
          <p:cNvSpPr txBox="1">
            <a:spLocks noChangeArrowheads="1"/>
          </p:cNvSpPr>
          <p:nvPr/>
        </p:nvSpPr>
        <p:spPr>
          <a:xfrm>
            <a:off x="311150" y="1638300"/>
            <a:ext cx="10767695" cy="1482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子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说：“知道学问和事业的人不如爱好它的人，爱好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学问和事业的人不如以它为快乐的人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”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422611" y="713892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八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58370"/>
          <p:cNvSpPr txBox="1">
            <a:spLocks noChangeArrowheads="1"/>
          </p:cNvSpPr>
          <p:nvPr/>
        </p:nvSpPr>
        <p:spPr>
          <a:xfrm>
            <a:off x="454992" y="847467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饭    疏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食饮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曲肱     而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枕之，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乐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亦在其中矣。不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而富且贵，</a:t>
            </a:r>
            <a:r>
              <a:rPr lang="zh-CN" sz="28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我如浮云。”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58371"/>
          <p:cNvSpPr txBox="1">
            <a:spLocks noChangeArrowheads="1"/>
          </p:cNvSpPr>
          <p:nvPr/>
        </p:nvSpPr>
        <p:spPr bwMode="auto">
          <a:xfrm>
            <a:off x="2151380" y="1891030"/>
            <a:ext cx="13557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吃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名词作动词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8372"/>
          <p:cNvSpPr txBox="1">
            <a:spLocks noChangeArrowheads="1"/>
          </p:cNvSpPr>
          <p:nvPr/>
        </p:nvSpPr>
        <p:spPr bwMode="auto">
          <a:xfrm>
            <a:off x="3734023" y="1872292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粗劣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58373"/>
          <p:cNvSpPr txBox="1">
            <a:spLocks noChangeArrowheads="1"/>
          </p:cNvSpPr>
          <p:nvPr/>
        </p:nvSpPr>
        <p:spPr bwMode="auto">
          <a:xfrm>
            <a:off x="4597623" y="1901776"/>
            <a:ext cx="924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冷水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58374"/>
          <p:cNvSpPr txBox="1">
            <a:spLocks noChangeArrowheads="1"/>
          </p:cNvSpPr>
          <p:nvPr/>
        </p:nvSpPr>
        <p:spPr bwMode="auto">
          <a:xfrm>
            <a:off x="5582907" y="1901776"/>
            <a:ext cx="147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弯着胳膊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58376"/>
          <p:cNvSpPr txBox="1">
            <a:spLocks noChangeArrowheads="1"/>
          </p:cNvSpPr>
          <p:nvPr/>
        </p:nvSpPr>
        <p:spPr bwMode="auto">
          <a:xfrm>
            <a:off x="8455944" y="1901776"/>
            <a:ext cx="900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58377"/>
          <p:cNvSpPr txBox="1">
            <a:spLocks noChangeArrowheads="1"/>
          </p:cNvSpPr>
          <p:nvPr/>
        </p:nvSpPr>
        <p:spPr bwMode="auto">
          <a:xfrm>
            <a:off x="455342" y="3203713"/>
            <a:ext cx="1470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正当手段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文本框 58378"/>
          <p:cNvSpPr txBox="1">
            <a:spLocks noChangeArrowheads="1"/>
          </p:cNvSpPr>
          <p:nvPr/>
        </p:nvSpPr>
        <p:spPr bwMode="auto">
          <a:xfrm>
            <a:off x="2968994" y="3203712"/>
            <a:ext cx="8652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953" y="4148102"/>
            <a:ext cx="1089524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这则语录是孔子的自我表白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讲他在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“富贵”和“义”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发生矛盾时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宁愿贫贱而坚守</a:t>
            </a:r>
            <a:r>
              <a:rPr lang="zh-CN" altLang="en-US" sz="28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“义”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。孔子谆谆告诫弟子不可不择手段地追求富贵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同时也含有自警的意味。</a:t>
            </a:r>
            <a:endParaRPr lang="zh-CN" altLang="en-US" dirty="0"/>
          </a:p>
        </p:txBody>
      </p:sp>
      <p:sp>
        <p:nvSpPr>
          <p:cNvPr id="19" name="Text Box 6"/>
          <p:cNvSpPr txBox="1"/>
          <p:nvPr/>
        </p:nvSpPr>
        <p:spPr>
          <a:xfrm>
            <a:off x="6928485" y="1137285"/>
            <a:ext cx="1419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表修饰</a:t>
            </a:r>
            <a:endParaRPr lang="zh-CN" altLang="en-US" sz="2400" b="1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10" grpId="0" autoUpdateAnimBg="0"/>
      <p:bldP spid="11" grpId="0" autoUpdateAnimBg="0"/>
      <p:bldP spid="12" grpId="0" autoUpdateAnimBg="0"/>
      <p:bldP spid="3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764704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067" y="3060250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691515" y="3613785"/>
            <a:ext cx="10781030" cy="1499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孔子说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：“吃粗粮，喝冷水，弯着胳膊当枕头，乐趣也在这当中了。用不正当的手段得来的富贵，对于我来说就像是浮云一样。”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占位符 56322"/>
          <p:cNvSpPr txBox="1">
            <a:spLocks noChangeArrowheads="1"/>
          </p:cNvSpPr>
          <p:nvPr/>
        </p:nvSpPr>
        <p:spPr>
          <a:xfrm>
            <a:off x="691819" y="1425516"/>
            <a:ext cx="10780779" cy="1715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曰：“饭疏食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饮水，曲肱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而枕之，乐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亦在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其中矣。不义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富且贵，于我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如浮云。”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 build="p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19667" y="1482721"/>
            <a:ext cx="988906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第四章谈论的学习方法是什么？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19573" y="2768948"/>
            <a:ext cx="103674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第五章讲学习方法，阐述了哪二者之间的辩证关系？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32815" y="2185670"/>
            <a:ext cx="52565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谈学习方法是：温故知新。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60116" y="3352822"/>
            <a:ext cx="1056004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阐述了学习与思考的辩证关系。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19668" y="4160486"/>
            <a:ext cx="110405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第六章赞扬了颜回怎样的品质？</a:t>
            </a:r>
            <a:endParaRPr lang="zh-CN" altLang="en-US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932815" y="4881245"/>
            <a:ext cx="772477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赞扬了颜回乐于学习、安于贫困的品质。</a:t>
            </a:r>
            <a:endParaRPr lang="zh-CN" altLang="en-US" sz="32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03499" y="1181600"/>
            <a:ext cx="95038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第七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章：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43739" y="1872017"/>
            <a:ext cx="110405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本章阐述了怎样的学习态度？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06227" y="1808107"/>
            <a:ext cx="4654549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以学习为快乐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43831" y="2419735"/>
            <a:ext cx="1036743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⑵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本章运用了什么修辞？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006320" y="2357382"/>
            <a:ext cx="19191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顶真。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43831" y="2922894"/>
            <a:ext cx="1065751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本章讲到了学习的哪三个层次？有何作用？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05821" y="3445727"/>
            <a:ext cx="960139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讲学习的三个层次：知、好、乐。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作用：层层推进，使说理更加透彻，令人信服。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1305560" y="519430"/>
            <a:ext cx="2265045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问题思考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3195" y="425509"/>
            <a:ext cx="2715899" cy="713740"/>
            <a:chOff x="2356" y="64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05831" y="4602797"/>
            <a:ext cx="1017693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第八章讲了什么？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06121" y="5167288"/>
            <a:ext cx="109452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本章讲了人的道德修养，要有正确的财富观。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84267" y="195709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97915" y="86210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62466"/>
          <p:cNvSpPr txBox="1">
            <a:spLocks noChangeArrowheads="1"/>
          </p:cNvSpPr>
          <p:nvPr/>
        </p:nvSpPr>
        <p:spPr>
          <a:xfrm>
            <a:off x="623392" y="919256"/>
            <a:ext cx="10972800" cy="2801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人行，必有我师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焉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择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其善者</a:t>
            </a:r>
            <a:r>
              <a:rPr 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  从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之，其不善者而改之。”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述而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62467"/>
          <p:cNvSpPr txBox="1">
            <a:spLocks noChangeArrowheads="1"/>
          </p:cNvSpPr>
          <p:nvPr/>
        </p:nvSpPr>
        <p:spPr bwMode="auto">
          <a:xfrm>
            <a:off x="2725108" y="2089328"/>
            <a:ext cx="8238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几个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62468"/>
          <p:cNvSpPr txBox="1">
            <a:spLocks noChangeArrowheads="1"/>
          </p:cNvSpPr>
          <p:nvPr/>
        </p:nvSpPr>
        <p:spPr bwMode="auto">
          <a:xfrm>
            <a:off x="5313680" y="2089150"/>
            <a:ext cx="117729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于之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其中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62469"/>
          <p:cNvSpPr txBox="1">
            <a:spLocks noChangeArrowheads="1"/>
          </p:cNvSpPr>
          <p:nvPr/>
        </p:nvSpPr>
        <p:spPr bwMode="auto">
          <a:xfrm>
            <a:off x="8256237" y="2123488"/>
            <a:ext cx="1302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表顺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承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62470"/>
          <p:cNvSpPr txBox="1">
            <a:spLocks noChangeArrowheads="1"/>
          </p:cNvSpPr>
          <p:nvPr/>
        </p:nvSpPr>
        <p:spPr bwMode="auto">
          <a:xfrm>
            <a:off x="9674441" y="2123487"/>
            <a:ext cx="203871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跟从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62471"/>
          <p:cNvSpPr txBox="1">
            <a:spLocks noChangeArrowheads="1"/>
          </p:cNvSpPr>
          <p:nvPr/>
        </p:nvSpPr>
        <p:spPr bwMode="auto">
          <a:xfrm>
            <a:off x="7033854" y="2088871"/>
            <a:ext cx="8388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选择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0105" y="4052570"/>
            <a:ext cx="1075563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本章讲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学习态度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：善于发现别人身上的缺点和优点的人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也往往是</a:t>
            </a:r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善于向他人学习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的人。孔子无常师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从每一个人学习他们的优点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所以孔子说三人行必有我师。可见只要抱定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择其善者而从之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其不善者而改之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的学习态度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无论什么环境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无论什么人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都可从中得到提高。</a:t>
            </a:r>
            <a:endParaRPr lang="zh-CN" altLang="en-US" sz="2800" b="1" dirty="0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68065" y="552509"/>
            <a:ext cx="2715899" cy="713740"/>
            <a:chOff x="2356" y="64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76416" y="1755777"/>
            <a:ext cx="35830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66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kumimoji="1" lang="en-US" altLang="zh-CN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764704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0915" y="2890130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691819" y="3413350"/>
            <a:ext cx="10780779" cy="2032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孔子说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：“几个人一起走路，其中必定有（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可以做）我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的老师的人。（我）选择他们的优点向他学习，（看到自己也有）他们的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缺点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就加以改</a:t>
            </a:r>
            <a:r>
              <a:rPr lang="zh-CN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。”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占位符 56322"/>
          <p:cNvSpPr txBox="1">
            <a:spLocks noChangeArrowheads="1"/>
          </p:cNvSpPr>
          <p:nvPr/>
        </p:nvSpPr>
        <p:spPr>
          <a:xfrm>
            <a:off x="691819" y="1268760"/>
            <a:ext cx="10780779" cy="1499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子曰：“三人行，必有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我师焉。择其善者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而从之，其不善者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而改之。”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 build="p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079776" y="979066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66562"/>
          <p:cNvSpPr txBox="1">
            <a:spLocks noChangeArrowheads="1"/>
          </p:cNvSpPr>
          <p:nvPr/>
        </p:nvSpPr>
        <p:spPr>
          <a:xfrm>
            <a:off x="669462" y="1617854"/>
            <a:ext cx="10803136" cy="2880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子在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逝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者如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斯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夫，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昼夜。”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/>
              <a:t>                                                                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 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66563"/>
          <p:cNvSpPr txBox="1">
            <a:spLocks noChangeArrowheads="1"/>
          </p:cNvSpPr>
          <p:nvPr/>
        </p:nvSpPr>
        <p:spPr bwMode="auto">
          <a:xfrm>
            <a:off x="2284997" y="2303911"/>
            <a:ext cx="98309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河流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66564"/>
          <p:cNvSpPr txBox="1">
            <a:spLocks noChangeArrowheads="1"/>
          </p:cNvSpPr>
          <p:nvPr/>
        </p:nvSpPr>
        <p:spPr bwMode="auto">
          <a:xfrm>
            <a:off x="4278061" y="2303910"/>
            <a:ext cx="1118463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往、离去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66566"/>
          <p:cNvSpPr txBox="1">
            <a:spLocks noChangeArrowheads="1"/>
          </p:cNvSpPr>
          <p:nvPr/>
        </p:nvSpPr>
        <p:spPr bwMode="auto">
          <a:xfrm>
            <a:off x="7592817" y="2303909"/>
            <a:ext cx="131421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舍弃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66564"/>
          <p:cNvSpPr txBox="1">
            <a:spLocks noChangeArrowheads="1"/>
          </p:cNvSpPr>
          <p:nvPr/>
        </p:nvSpPr>
        <p:spPr bwMode="auto">
          <a:xfrm>
            <a:off x="5407660" y="2303780"/>
            <a:ext cx="151638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代词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指河水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占位符 56322"/>
          <p:cNvSpPr txBox="1">
            <a:spLocks noChangeArrowheads="1"/>
          </p:cNvSpPr>
          <p:nvPr/>
        </p:nvSpPr>
        <p:spPr>
          <a:xfrm>
            <a:off x="1032061" y="3906607"/>
            <a:ext cx="10780779" cy="641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本章讲</a:t>
            </a:r>
            <a:r>
              <a:rPr lang="zh-CN" altLang="zh-CN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时光易逝</a:t>
            </a:r>
            <a:r>
              <a:rPr lang="en-US" altLang="zh-CN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应</a:t>
            </a:r>
            <a:r>
              <a:rPr lang="zh-CN" altLang="zh-CN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珍惜时间</a:t>
            </a:r>
            <a:r>
              <a:rPr lang="zh-CN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76470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067" y="313225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691819" y="3829574"/>
            <a:ext cx="10780779" cy="1615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孔子在河边感叹道：“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逝去的一切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像河水一样流去，日夜不停。” </a:t>
            </a:r>
            <a:endParaRPr lang="zh-CN" altLang="en-US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占位符 56322"/>
          <p:cNvSpPr txBox="1">
            <a:spLocks noChangeArrowheads="1"/>
          </p:cNvSpPr>
          <p:nvPr/>
        </p:nvSpPr>
        <p:spPr>
          <a:xfrm>
            <a:off x="691819" y="1425516"/>
            <a:ext cx="10780779" cy="16434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子在川上曰：“逝者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如斯夫，不舍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昼夜。”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 build="p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86406" y="764704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十一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0658"/>
          <p:cNvSpPr txBox="1">
            <a:spLocks noChangeArrowheads="1"/>
          </p:cNvSpPr>
          <p:nvPr/>
        </p:nvSpPr>
        <p:spPr>
          <a:xfrm>
            <a:off x="546430" y="1257369"/>
            <a:ext cx="10972800" cy="2939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300000"/>
              </a:lnSpc>
              <a:spcBef>
                <a:spcPct val="0"/>
              </a:spcBef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三军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夺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帅也，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匹夫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不可夺志也。”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子罕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70659"/>
          <p:cNvSpPr txBox="1">
            <a:spLocks noChangeArrowheads="1"/>
          </p:cNvSpPr>
          <p:nvPr/>
        </p:nvSpPr>
        <p:spPr bwMode="auto">
          <a:xfrm>
            <a:off x="2522669" y="2469556"/>
            <a:ext cx="126130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军队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70660"/>
          <p:cNvSpPr txBox="1">
            <a:spLocks noChangeArrowheads="1"/>
          </p:cNvSpPr>
          <p:nvPr/>
        </p:nvSpPr>
        <p:spPr bwMode="auto">
          <a:xfrm>
            <a:off x="5331727" y="2465449"/>
            <a:ext cx="2592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平民百姓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占位符 56322"/>
          <p:cNvSpPr txBox="1">
            <a:spLocks noChangeArrowheads="1"/>
          </p:cNvSpPr>
          <p:nvPr/>
        </p:nvSpPr>
        <p:spPr>
          <a:xfrm>
            <a:off x="681889" y="3875898"/>
            <a:ext cx="10780779" cy="146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本章讲：即使是一个普通人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也要有坚定的志向。一个人的志向能否被改变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取决于他自己。所以越是危急的时候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越要捍卫自己的人格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坚守气节。</a:t>
            </a:r>
            <a:endParaRPr lang="en-US" altLang="zh-CN" sz="28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>
              <a:buNone/>
            </a:pPr>
            <a:endParaRPr lang="zh-CN" altLang="zh-CN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70660"/>
          <p:cNvSpPr txBox="1">
            <a:spLocks noChangeArrowheads="1"/>
          </p:cNvSpPr>
          <p:nvPr/>
        </p:nvSpPr>
        <p:spPr bwMode="auto">
          <a:xfrm>
            <a:off x="3783965" y="1595755"/>
            <a:ext cx="10534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改变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8" grpId="0"/>
      <p:bldP spid="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76470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067" y="2844226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691515" y="3469640"/>
            <a:ext cx="9879965" cy="1615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孔子说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：“军队的主帅可以改变，平民百姓的志气却不可改变。” </a:t>
            </a:r>
            <a:endParaRPr lang="zh-CN" altLang="en-US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占位符 56322"/>
          <p:cNvSpPr txBox="1">
            <a:spLocks noChangeArrowheads="1"/>
          </p:cNvSpPr>
          <p:nvPr/>
        </p:nvSpPr>
        <p:spPr>
          <a:xfrm>
            <a:off x="691819" y="1425516"/>
            <a:ext cx="10780779" cy="1283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子曰：“三军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可夺帅也，匹夫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不可夺志也。”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 build="p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 txBox="1">
            <a:spLocks noChangeArrowheads="1"/>
          </p:cNvSpPr>
          <p:nvPr/>
        </p:nvSpPr>
        <p:spPr>
          <a:xfrm>
            <a:off x="4367592" y="980728"/>
            <a:ext cx="2633496" cy="577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十二</a:t>
            </a:r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占位符 74754"/>
          <p:cNvSpPr txBox="1">
            <a:spLocks noChangeArrowheads="1"/>
          </p:cNvSpPr>
          <p:nvPr/>
        </p:nvSpPr>
        <p:spPr>
          <a:xfrm>
            <a:off x="198176" y="1168947"/>
            <a:ext cx="10972800" cy="29664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300000"/>
              </a:lnSpc>
              <a:spcBef>
                <a:spcPct val="0"/>
              </a:spcBef>
            </a:pP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子夏曰：“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博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  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 笃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志，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问  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近思，</a:t>
            </a:r>
            <a:r>
              <a:rPr 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仁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在其中矣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子张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5" name="文本框 74755"/>
          <p:cNvSpPr txBox="1">
            <a:spLocks noChangeArrowheads="1"/>
          </p:cNvSpPr>
          <p:nvPr/>
        </p:nvSpPr>
        <p:spPr bwMode="auto">
          <a:xfrm>
            <a:off x="2663502" y="2353720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广泛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74756"/>
          <p:cNvSpPr txBox="1">
            <a:spLocks noChangeArrowheads="1"/>
          </p:cNvSpPr>
          <p:nvPr/>
        </p:nvSpPr>
        <p:spPr bwMode="auto">
          <a:xfrm>
            <a:off x="3848307" y="2353720"/>
            <a:ext cx="1404176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表并列</a:t>
            </a:r>
            <a:r>
              <a:rPr lang="en-US" altLang="zh-CN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并且</a:t>
            </a:r>
            <a:endParaRPr lang="zh-CN" altLang="en-US" sz="2800" b="1" dirty="0">
              <a:solidFill>
                <a:srgbClr val="0000E0"/>
              </a:solidFill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框 74757"/>
          <p:cNvSpPr txBox="1">
            <a:spLocks noChangeArrowheads="1"/>
          </p:cNvSpPr>
          <p:nvPr/>
        </p:nvSpPr>
        <p:spPr bwMode="auto">
          <a:xfrm>
            <a:off x="5156790" y="2353716"/>
            <a:ext cx="1248139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坚定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74758"/>
          <p:cNvSpPr txBox="1">
            <a:spLocks noChangeArrowheads="1"/>
          </p:cNvSpPr>
          <p:nvPr/>
        </p:nvSpPr>
        <p:spPr bwMode="auto">
          <a:xfrm>
            <a:off x="7001088" y="2353718"/>
            <a:ext cx="973331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恳切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74759"/>
          <p:cNvSpPr txBox="1">
            <a:spLocks noChangeArrowheads="1"/>
          </p:cNvSpPr>
          <p:nvPr/>
        </p:nvSpPr>
        <p:spPr bwMode="auto">
          <a:xfrm>
            <a:off x="9867025" y="2357828"/>
            <a:ext cx="147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仁德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74760"/>
          <p:cNvSpPr txBox="1">
            <a:spLocks noChangeArrowheads="1"/>
          </p:cNvSpPr>
          <p:nvPr/>
        </p:nvSpPr>
        <p:spPr bwMode="auto">
          <a:xfrm>
            <a:off x="8149840" y="2357828"/>
            <a:ext cx="138756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表并列</a:t>
            </a:r>
            <a:endParaRPr lang="zh-CN" altLang="en-US" sz="28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314" y="4136065"/>
            <a:ext cx="10664862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本章讲的是求仁的途径。子夏认为：博学、笃志、切问、近思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是修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养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的重要的方法。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“切问”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就是恳切地提出问题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如此解疑释惑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才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能有真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正的收益；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“近思”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就是联系现实思考自我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才能循序渐进有所获得。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5067" y="764704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067" y="2772218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占位符 56322"/>
          <p:cNvSpPr txBox="1">
            <a:spLocks noChangeArrowheads="1"/>
          </p:cNvSpPr>
          <p:nvPr/>
        </p:nvSpPr>
        <p:spPr>
          <a:xfrm>
            <a:off x="691819" y="3469534"/>
            <a:ext cx="10780779" cy="2407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子夏说：“广泛学习且能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坚定自己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的志向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，恳切地发问求教，多思考当前的事情，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仁德就在其中了。”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  <p:sp>
        <p:nvSpPr>
          <p:cNvPr id="5" name="文本占位符 56322"/>
          <p:cNvSpPr txBox="1">
            <a:spLocks noChangeArrowheads="1"/>
          </p:cNvSpPr>
          <p:nvPr/>
        </p:nvSpPr>
        <p:spPr>
          <a:xfrm>
            <a:off x="691819" y="1425516"/>
            <a:ext cx="10780779" cy="1283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子夏曰：“博学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而笃志，切问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而近思，仁在其中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矣。”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 build="p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80450" y="455282"/>
            <a:ext cx="2715899" cy="713740"/>
            <a:chOff x="2356" y="640"/>
            <a:chExt cx="3471" cy="1124"/>
          </a:xfrm>
        </p:grpSpPr>
        <p:sp>
          <p:nvSpPr>
            <p:cNvPr id="1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问题思考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916923" y="1407706"/>
            <a:ext cx="1094528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第九章讲了怎样的学习态度？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24271" y="1991053"/>
            <a:ext cx="111379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本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章讲学习态度：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向他人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学习。不但要学习别人的长处，还要借鉴别人的短处，反省自己有没有类似的毛病。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965835" y="3155795"/>
            <a:ext cx="10847916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第十章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讲了什么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运用了什么修辞？有何作用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24746" y="3739330"/>
            <a:ext cx="1094316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）本章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讲时光易逝，应珍惜时间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。（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）比喻。（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）用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流水日夜不停、一去不返来比喻时间的飞逝，生动形象地指出时间的宝贵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965658" y="5309067"/>
            <a:ext cx="1084894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第十一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083810" y="5309235"/>
            <a:ext cx="72713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本章讲一个人应当坚定信念、矢志不渝。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959578" y="5891041"/>
            <a:ext cx="1027218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第十二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章讲了什么？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5083810" y="5854700"/>
            <a:ext cx="53943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本章讲坚定信念、广泛学习。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815413" y="1124744"/>
            <a:ext cx="10657184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出自本文的成语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不亦乐乎、三省吾身、温故知新、乐在其中、</a:t>
            </a:r>
            <a:endParaRPr lang="en-US" altLang="zh-CN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三人行必有我师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“学”与“思”的辩证关系：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学而不思则罔，思而不学则殆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孔子“仁”的儒家思想表现在：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博学而笃志，切问而近思</a:t>
            </a:r>
            <a:endParaRPr lang="zh-CN" alt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77826"/>
          <p:cNvSpPr txBox="1">
            <a:spLocks noChangeArrowheads="1"/>
          </p:cNvSpPr>
          <p:nvPr/>
        </p:nvSpPr>
        <p:spPr bwMode="auto">
          <a:xfrm>
            <a:off x="708569" y="2193880"/>
            <a:ext cx="1084920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而时习之，不亦说乎？（第一章）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温故而知新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，可以为师矣。（第四章）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而不思则罔，思而不学则殆。（第五章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77827"/>
          <p:cNvSpPr txBox="1">
            <a:spLocks noChangeArrowheads="1"/>
          </p:cNvSpPr>
          <p:nvPr/>
        </p:nvSpPr>
        <p:spPr bwMode="auto">
          <a:xfrm>
            <a:off x="4369068" y="1144847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学习方法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9818" y="63312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归纳整理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13186" y="1700178"/>
            <a:ext cx="7713233" cy="419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>
                <a:latin typeface="+mn-ea"/>
              </a:rPr>
              <a:t>    </a:t>
            </a:r>
            <a:r>
              <a:rPr lang="en-US" altLang="zh-CN" sz="2800" b="1" dirty="0" smtClean="0">
                <a:latin typeface="+mn-ea"/>
              </a:rPr>
              <a:t> 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孔子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前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551—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前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479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名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丘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仲尼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鲁国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陬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邑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zōu yì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]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人</a:t>
            </a:r>
            <a:r>
              <a:rPr lang="en-US" altLang="zh-CN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儒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家</a:t>
            </a:r>
            <a:r>
              <a:rPr lang="zh-CN" altLang="en-US" sz="3200" b="1" kern="0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学派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创始人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春秋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末期的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思想家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政治家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教育家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政治思想上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主张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礼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;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教育</a:t>
            </a:r>
            <a:r>
              <a:rPr lang="zh-CN" altLang="zh-CN" sz="3200" b="1" noProof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思想上</a:t>
            </a:r>
            <a:r>
              <a:rPr lang="zh-CN" altLang="zh-CN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提倡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有教无类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因材施教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</a:t>
            </a:r>
            <a:r>
              <a:rPr lang="zh-CN" altLang="en-US" sz="3200" b="1" noProof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相传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他有弟子三千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贤者七十二人。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孔子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被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后</a:t>
            </a:r>
            <a:r>
              <a:rPr lang="zh-CN" altLang="en-US" sz="3200" b="1" kern="0" noProof="1" smtClean="0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尊为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圣人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noProof="1" smtClean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kern="0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</a:t>
            </a:r>
            <a:r>
              <a:rPr lang="zh-CN" altLang="en-US" sz="3200" b="1" kern="0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圣先师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被誉为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万世师表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”“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千古圣人</a:t>
            </a:r>
            <a:r>
              <a:rPr lang="en-US" altLang="zh-CN" sz="3200" b="1" noProof="1" smtClean="0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78105" y="1490638"/>
            <a:ext cx="2968034" cy="4155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963492" y="776898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者作品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8850"/>
          <p:cNvSpPr txBox="1">
            <a:spLocks noChangeArrowheads="1"/>
          </p:cNvSpPr>
          <p:nvPr/>
        </p:nvSpPr>
        <p:spPr bwMode="auto">
          <a:xfrm>
            <a:off x="752153" y="1404867"/>
            <a:ext cx="1075293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1" hangingPunct="1"/>
            <a:r>
              <a:rPr 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</a:t>
            </a:r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之者不如好之者，好之者不如乐之者。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   （第七章）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 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人行，必有我师焉。择其善者而从之，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其不善者而改之。             （第九章）</a:t>
            </a:r>
            <a:endParaRPr lang="zh-CN" altLang="en-US" sz="3200" b="1" dirty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C0C"/>
              </a:solidFill>
            </a:endParaRPr>
          </a:p>
        </p:txBody>
      </p:sp>
      <p:sp>
        <p:nvSpPr>
          <p:cNvPr id="3" name="文本框 77827"/>
          <p:cNvSpPr txBox="1">
            <a:spLocks noChangeArrowheads="1"/>
          </p:cNvSpPr>
          <p:nvPr/>
        </p:nvSpPr>
        <p:spPr bwMode="auto">
          <a:xfrm>
            <a:off x="4353576" y="848906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态度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9875"/>
          <p:cNvSpPr txBox="1">
            <a:spLocks noChangeArrowheads="1"/>
          </p:cNvSpPr>
          <p:nvPr/>
        </p:nvSpPr>
        <p:spPr bwMode="auto">
          <a:xfrm>
            <a:off x="694527" y="1345000"/>
            <a:ext cx="10849205" cy="481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人不知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而不愠，不亦君子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乎？（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第一章）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吾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日三省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吾身。（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第二章）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吾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十有五而志于学</a:t>
            </a:r>
            <a:r>
              <a:rPr 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……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不逾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Arial" panose="020B0604020202020204" pitchFamily="34" charset="0"/>
              </a:rPr>
              <a:t>矩。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第三章）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4.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人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不堪其忧，回也不改其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乐。（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第六章）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5.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不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义而富且贵，于我如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浮云。（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第八章）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6.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三军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可夺帅也，匹夫不可夺志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也。（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第十一章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en-US" altLang="zh-CN" sz="28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7.</a:t>
            </a:r>
            <a:r>
              <a:rPr lang="zh-CN" altLang="en-US" sz="28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逝者如斯夫，不舍昼夜。（第十章</a:t>
            </a:r>
            <a:r>
              <a:rPr lang="zh-CN" altLang="en-US" sz="28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en-US" altLang="zh-CN" sz="2800" b="1" dirty="0" smtClean="0">
              <a:solidFill>
                <a:srgbClr val="000C0C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ts val="4600"/>
              </a:lnSpc>
            </a:pPr>
            <a:r>
              <a:rPr lang="en-US" altLang="zh-CN" sz="28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8.</a:t>
            </a:r>
            <a:r>
              <a:rPr lang="zh-CN" altLang="en-US" sz="28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博学而笃志，切问而近</a:t>
            </a:r>
            <a:r>
              <a:rPr lang="zh-CN" altLang="en-US" sz="28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思。（</a:t>
            </a:r>
            <a:r>
              <a:rPr lang="zh-CN" altLang="en-US" sz="28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第十二章</a:t>
            </a:r>
            <a:r>
              <a:rPr lang="zh-CN" altLang="en-US" sz="28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文本框 77827"/>
          <p:cNvSpPr txBox="1">
            <a:spLocks noChangeArrowheads="1"/>
          </p:cNvSpPr>
          <p:nvPr/>
        </p:nvSpPr>
        <p:spPr bwMode="auto">
          <a:xfrm>
            <a:off x="4337171" y="552054"/>
            <a:ext cx="22429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修身做人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5163" y="395097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①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-D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坚定志向的重要性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40360" y="571500"/>
            <a:ext cx="1151128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找出下面语录中表达的思想相同或相近的句子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并说明你的理由。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2" name="文本框 1"/>
          <p:cNvSpPr txBox="1"/>
          <p:nvPr/>
        </p:nvSpPr>
        <p:spPr>
          <a:xfrm>
            <a:off x="476250" y="11306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①博学而笃志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切问而近思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3" name="文本框 2"/>
          <p:cNvSpPr txBox="1"/>
          <p:nvPr/>
        </p:nvSpPr>
        <p:spPr>
          <a:xfrm>
            <a:off x="476250" y="1684655"/>
            <a:ext cx="4883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②人不知而不愠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不亦君子乎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014" name="文本框 4"/>
          <p:cNvSpPr txBox="1"/>
          <p:nvPr/>
        </p:nvSpPr>
        <p:spPr>
          <a:xfrm>
            <a:off x="476250" y="2237105"/>
            <a:ext cx="46148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回也不改其乐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476250" y="3251518"/>
            <a:ext cx="450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④温故而知新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5600" y="1130618"/>
            <a:ext cx="57378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D.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三军可夺帅也,匹夫不可夺志也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5600" y="1685290"/>
            <a:ext cx="32480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为人谋而不忠乎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5600" y="2239645"/>
            <a:ext cx="59372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A.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饭疏食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饮水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曲肱而枕之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乐亦在其中矣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5600" y="3251518"/>
            <a:ext cx="209931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B.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传不习乎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163" y="4476115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②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-C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个人修养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163" y="5029200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③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-A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安贫乐道的思想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163" y="5581968"/>
            <a:ext cx="672623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④</a:t>
            </a:r>
            <a:r>
              <a:rPr lang="en-US" altLang="zh-CN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-B</a:t>
            </a:r>
            <a:r>
              <a:rPr lang="zh-CN" altLang="en-US" sz="3000" b="1"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都讲了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学习要温习</a:t>
            </a:r>
            <a:r>
              <a:rPr lang="zh-CN" altLang="en-US" sz="3000" b="1">
                <a:solidFill>
                  <a:srgbClr val="000C0C"/>
                </a:solidFill>
                <a:latin typeface="楷体_GB2312" pitchFamily="1" charset="-122"/>
                <a:ea typeface="楷体_GB2312" pitchFamily="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C0C"/>
              </a:solidFill>
              <a:latin typeface="楷体_GB2312" pitchFamily="1" charset="-122"/>
              <a:ea typeface="楷体_GB2312" pitchFamily="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学习体验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3011" name="文本占位符 125954"/>
          <p:cNvSpPr>
            <a:spLocks noGrp="1"/>
          </p:cNvSpPr>
          <p:nvPr>
            <p:ph type="subTitle" idx="1"/>
          </p:nvPr>
        </p:nvSpPr>
        <p:spPr>
          <a:xfrm>
            <a:off x="3811270" y="429260"/>
            <a:ext cx="7362190" cy="446405"/>
          </a:xfrm>
        </p:spPr>
        <p:txBody>
          <a:bodyPr vert="horz" wrap="square" lIns="91440" tIns="45720" rIns="91440" bIns="45720" anchor="t" anchorCtr="0">
            <a:noAutofit/>
          </a:bodyPr>
          <a:lstStyle/>
          <a:p>
            <a:pPr marL="0" indent="0" algn="l"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说说自己的学习体会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3015" name="文本框 5"/>
          <p:cNvSpPr txBox="1"/>
          <p:nvPr/>
        </p:nvSpPr>
        <p:spPr>
          <a:xfrm>
            <a:off x="838835" y="1239838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温故而知新</a:t>
            </a:r>
            <a:r>
              <a:rPr lang="zh-CN" altLang="zh-CN" sz="3000" b="1" dirty="0"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可以为师矣。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838835" y="1793240"/>
            <a:ext cx="105765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子曰：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 smtClean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三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人行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必有我师焉。择其善者而从之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C0C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其不善者而改之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占位符 125954"/>
          <p:cNvSpPr>
            <a:spLocks noGrp="1"/>
          </p:cNvSpPr>
          <p:nvPr/>
        </p:nvSpPr>
        <p:spPr>
          <a:xfrm>
            <a:off x="778510" y="286956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请从下图中选择一个有关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学习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的角度</a:t>
            </a:r>
            <a:r>
              <a:rPr lang="zh-CN" altLang="zh-CN" sz="3200" b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结合这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两则语录</a:t>
            </a:r>
            <a:r>
              <a:rPr lang="zh-CN" altLang="zh-CN" sz="3200" b="1" dirty="0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简要说说自己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的学习体会。</a:t>
            </a:r>
            <a:endParaRPr lang="zh-CN" altLang="zh-CN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" name="文本占位符 125954"/>
          <p:cNvSpPr>
            <a:spLocks noGrp="1"/>
          </p:cNvSpPr>
          <p:nvPr/>
        </p:nvSpPr>
        <p:spPr>
          <a:xfrm>
            <a:off x="778510" y="3891280"/>
            <a:ext cx="10878820" cy="35623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习方法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温习学过的知识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会有新的理解与体会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所以及时复习很重要。几个人一起行走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其中一定有我的老师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所以向他人学习很重要。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占位符 125954"/>
          <p:cNvSpPr>
            <a:spLocks noGrp="1"/>
          </p:cNvSpPr>
          <p:nvPr/>
        </p:nvSpPr>
        <p:spPr>
          <a:xfrm>
            <a:off x="717550" y="5412105"/>
            <a:ext cx="10697845" cy="44640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我选学习</a:t>
            </a:r>
            <a:r>
              <a:rPr 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态度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学习中要善于发现别人身上的缺点和优点</a:t>
            </a:r>
            <a:r>
              <a:rPr lang="zh-CN" altLang="zh-CN" sz="3200" b="1" dirty="0">
                <a:solidFill>
                  <a:srgbClr val="0000E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也要善于向他人学习</a:t>
            </a:r>
            <a:r>
              <a:rPr lang="zh-CN" altLang="zh-CN" sz="3200" b="1" dirty="0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9455" y="1679575"/>
            <a:ext cx="10737850" cy="304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600"/>
              </a:lnSpc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的思想内容博大精深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我国古代有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“半部</a:t>
            </a:r>
            <a:r>
              <a:rPr lang="en-US" altLang="zh-CN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论语</a:t>
            </a:r>
            <a:r>
              <a:rPr lang="en-US" altLang="zh-CN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治天下”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之说。我们学的这一部分主要谈的是修养问题。大家不仅要懂得它的意思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更重要的是联系实际，指导自己的言行。今后我们要多接触一点文言文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了解我们民族的历史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继承祖国的文化</a:t>
            </a:r>
            <a:r>
              <a:rPr lang="zh-CN" altLang="zh-CN" sz="3200" b="1" dirty="0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陶冶自己的情操。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82469" y="780256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84267" y="1957090"/>
            <a:ext cx="4837807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latin typeface="黑体" panose="02010609060101010101" charset="-122"/>
                <a:ea typeface="黑体" panose="02010609060101010101" charset="-122"/>
              </a:rPr>
              <a:t>第四课时</a:t>
            </a:r>
            <a:endParaRPr lang="zh-CN" altLang="en-US" sz="6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 Box 1027"/>
          <p:cNvSpPr txBox="1"/>
          <p:nvPr/>
        </p:nvSpPr>
        <p:spPr>
          <a:xfrm>
            <a:off x="415925" y="1371600"/>
            <a:ext cx="113617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贤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！一箪食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不改其乐。贤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哉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也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！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/>
        </p:nvSpPr>
        <p:spPr>
          <a:xfrm>
            <a:off x="193040" y="4393565"/>
            <a:ext cx="11878945" cy="12712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“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哉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的多次使用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使句子颇具情感力量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表达了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赞叹和自豪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的感情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孔子极力夸奖了颜回即使身处陋巷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穷困潦倒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依然悠然自得、追求精神的愉悦与满足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一心向学的可贵精神</a:t>
            </a:r>
            <a:r>
              <a:rPr lang="zh-CN" altLang="en-US" sz="3200" b="1">
                <a:solidFill>
                  <a:srgbClr val="0000E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我们可以看到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孔子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好学、情感炽热、赏识人才、安贫乐道的形象</a:t>
            </a:r>
            <a:r>
              <a:rPr lang="zh-CN" altLang="en-US" sz="3200" b="1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因声求气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,反复诵读,从语气词的角度品味孔子此刻的情感及其形象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内容占位符 6"/>
          <p:cNvSpPr>
            <a:spLocks noGrp="1"/>
          </p:cNvSpPr>
          <p:nvPr/>
        </p:nvSpPr>
        <p:spPr>
          <a:xfrm>
            <a:off x="305435" y="2557145"/>
            <a:ext cx="11766550" cy="16173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91440" tIns="45720" rIns="91440" bIns="45720"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知识卡片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        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在古文中一般相当于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啊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在语意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夸张时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呢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否定语气强烈时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相当于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的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027"/>
          <p:cNvSpPr txBox="1"/>
          <p:nvPr/>
        </p:nvSpPr>
        <p:spPr>
          <a:xfrm>
            <a:off x="104775" y="1508760"/>
            <a:ext cx="113617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曾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子曰:</a:t>
            </a:r>
            <a:r>
              <a:rPr lang="zh-CN" altLang="en-US" sz="3200" b="1">
                <a:latin typeface="Arial" panose="020B0604020202020204" pitchFamily="34" charset="0"/>
                <a:ea typeface="PMingLiU-ExtB" panose="02020500000000000000" charset="-12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吾日三省吾身：为人谋而不忠乎？与朋友交而不信乎？传不习乎？</a:t>
            </a:r>
            <a:r>
              <a:rPr lang="en-US" altLang="zh-CN" sz="32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en-US" altLang="zh-CN" sz="3200" b="1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4037013"/>
            <a:ext cx="114903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</a:rPr>
              <a:t>依据：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曾子虽鲁钝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,但他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诚实、踏实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他没有聪明的头脑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认真听讲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按时温习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；他没有巧舌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老实做人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认真做事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诚信对人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。这些行为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使他深刻体悟到孔子的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仁德”“博学”等思想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最终传承了孔子的学说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大有成就。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修身养性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一则语录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,请你用自己的话说说这则语录的意思,并结合语录谈谈曾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子大有成就的依据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  <p:sp>
        <p:nvSpPr>
          <p:cNvPr id="4" name="文本占位符 32770"/>
          <p:cNvSpPr txBox="1">
            <a:spLocks noChangeArrowheads="1"/>
          </p:cNvSpPr>
          <p:nvPr/>
        </p:nvSpPr>
        <p:spPr>
          <a:xfrm>
            <a:off x="104775" y="2722245"/>
            <a:ext cx="11716385" cy="117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我每天多次反省自己：替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人谋划事情是否竭尽自己的心力了呢？同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朋友</a:t>
            </a:r>
            <a:r>
              <a:rPr lang="zh-CN" altLang="en-US" sz="35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交往是否诚信呢？老师传授的知识是否复习了呢？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 </a:t>
            </a:r>
            <a:endParaRPr lang="zh-CN" altLang="en-US" sz="35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/>
          <p:nvPr/>
        </p:nvSpPr>
        <p:spPr>
          <a:xfrm>
            <a:off x="385763" y="1379415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我非生而知之者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以求之者也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en-US" altLang="zh-CN" sz="3200" b="1" dirty="0">
              <a:latin typeface="Arial" panose="020B0604020202020204" pitchFamily="34" charset="0"/>
              <a:ea typeface="SimSun-ExtB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/>
        </p:nvSpPr>
        <p:spPr>
          <a:xfrm>
            <a:off x="385763" y="1931865"/>
            <a:ext cx="11520487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Font typeface="Wingdings" panose="05000000000000000000" pitchFamily="2" charset="2"/>
              <a:buNone/>
            </a:pP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</a:t>
            </a:r>
            <a:r>
              <a:rPr lang="en-US" altLang="zh-CN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生来就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有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而</a:t>
            </a:r>
            <a:r>
              <a:rPr lang="zh-CN" altLang="zh-CN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</a:t>
            </a:r>
            <a:r>
              <a:rPr lang="zh-CN" altLang="zh-CN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爱好</a:t>
            </a:r>
            <a:r>
              <a:rPr lang="zh-CN" altLang="zh-CN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古代文化</a:t>
            </a:r>
            <a:r>
              <a:rPr lang="zh-CN" altLang="en-US" b="1" u="sng" strike="noStrike" noProof="1" smtClean="0">
                <a:solidFill>
                  <a:srgbClr val="0000FF"/>
                </a:solidFill>
                <a:ea typeface="黑体" panose="02010609060101010101" charset="-122"/>
                <a:sym typeface="+mn-ea"/>
              </a:rPr>
              <a:t>,</a:t>
            </a:r>
            <a:r>
              <a:rPr lang="zh-CN" altLang="en-US" b="1" u="sng" strike="noStrike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勤奋敏捷</a:t>
            </a:r>
            <a:r>
              <a:rPr lang="zh-CN" altLang="en-US" b="1" u="sng" strike="noStrike" noProof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地去求得知识的人</a:t>
            </a:r>
            <a:r>
              <a:rPr lang="zh-CN" altLang="en-US" b="1" strike="noStrike" noProof="1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。</a:t>
            </a:r>
            <a:r>
              <a:rPr lang="en-US" altLang="zh-CN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b="1" strike="noStrike" noProof="1" smtClean="0">
                <a:latin typeface="宋体" panose="02010600030101010101" pitchFamily="2" charset="-122"/>
                <a:sym typeface="+mn-ea"/>
              </a:rPr>
              <a:t>                     </a:t>
            </a:r>
            <a:endParaRPr lang="zh-CN" altLang="en-US" b="1" strike="noStrike" noProof="1" smtClean="0">
              <a:latin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9156" name="文本框 3"/>
          <p:cNvSpPr txBox="1"/>
          <p:nvPr/>
        </p:nvSpPr>
        <p:spPr>
          <a:xfrm>
            <a:off x="385763" y="3210841"/>
            <a:ext cx="972413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默而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学而不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厌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诲人不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倦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何有于我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r>
              <a:rPr lang="en-US" altLang="zh-CN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内容占位符 6"/>
          <p:cNvSpPr/>
          <p:nvPr/>
        </p:nvSpPr>
        <p:spPr>
          <a:xfrm>
            <a:off x="385763" y="3911111"/>
            <a:ext cx="11520487" cy="9953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孔子说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默默地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记住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识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志</a:t>
            </a:r>
            <a:r>
              <a:rPr lang="en-US" alt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记得</a:t>
            </a:r>
            <a:r>
              <a:rPr lang="zh-CN" altLang="en-US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所学的知识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学习不知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满足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教诲人不知道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倦怠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这些事情我做到了哪些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呢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endParaRPr lang="zh-CN" altLang="en-US" sz="3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好学篇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阅读下列语录</a:t>
            </a:r>
            <a:r>
              <a:rPr lang="zh-CN" altLang="en-US" sz="3200" b="1" dirty="0" smtClean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思考：从语录的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哪些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内容中可以读出孔子的好学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uiExpand="1" build="p"/>
      <p:bldP spid="7373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 txBox="1"/>
          <p:nvPr/>
        </p:nvSpPr>
        <p:spPr>
          <a:xfrm>
            <a:off x="396875" y="2790825"/>
            <a:ext cx="1096486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④子曰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十室之邑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必有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忠信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丘者焉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不如丘之好学也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文本框 1"/>
          <p:cNvSpPr txBox="1"/>
          <p:nvPr/>
        </p:nvSpPr>
        <p:spPr>
          <a:xfrm>
            <a:off x="396875" y="4254500"/>
            <a:ext cx="10964863" cy="107721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⑤子曰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君子食无求饱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居无求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于事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慎于言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焉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好学也已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46" name="矩形 5145"/>
          <p:cNvSpPr/>
          <p:nvPr/>
        </p:nvSpPr>
        <p:spPr>
          <a:xfrm>
            <a:off x="549275" y="3239135"/>
            <a:ext cx="10952163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即使只有十户人家的小村子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也一定有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我这样</a:t>
            </a:r>
            <a:r>
              <a:rPr lang="zh-CN" altLang="en-US" sz="30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忠诚守</a:t>
            </a:r>
            <a:r>
              <a:rPr lang="zh-CN" altLang="en-US" sz="3000" b="1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只是不如我那样好学罢了。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7" name="矩形 5146"/>
          <p:cNvSpPr/>
          <p:nvPr/>
        </p:nvSpPr>
        <p:spPr>
          <a:xfrm>
            <a:off x="549275" y="5212239"/>
            <a:ext cx="10812463" cy="153606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有才德的人饮食不求饱足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居住不要求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舒适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对工作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勤劳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敏捷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说话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小心谨慎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到（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:靠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有道德的人</a:t>
            </a:r>
            <a:r>
              <a:rPr lang="zh-CN" altLang="en-US" sz="3000" b="1" dirty="0">
                <a:solidFill>
                  <a:srgbClr val="0000E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端正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自己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这样可以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是好学了。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83" name="矩形 3082"/>
          <p:cNvSpPr/>
          <p:nvPr/>
        </p:nvSpPr>
        <p:spPr>
          <a:xfrm>
            <a:off x="522288" y="1255713"/>
            <a:ext cx="11147425" cy="15351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叶公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向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子路问孔子是个什么样的人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子路不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回答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。孔子（对子路）说</a:t>
            </a:r>
            <a:r>
              <a:rPr lang="en-US" altLang="zh-CN" sz="3000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为什么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不说</a:t>
            </a:r>
            <a:r>
              <a:rPr lang="zh-CN" altLang="en-US" sz="3000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: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他这个人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发愤用功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吃饭都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快乐得把一切忧虑都忘了</a:t>
            </a:r>
            <a:r>
              <a:rPr lang="zh-CN" altLang="en-US" sz="3000" b="1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连自己快要老了都不知道</a:t>
            </a:r>
            <a:r>
              <a:rPr lang="zh-CN" altLang="en-US" sz="30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+mn-ea"/>
              </a:rPr>
              <a:t>,</a:t>
            </a:r>
            <a:r>
              <a:rPr lang="zh-CN" altLang="en-US" sz="3000" b="1" u="sng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如此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而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已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（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尔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同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“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耳</a:t>
            </a:r>
            <a:r>
              <a:rPr lang="en-US" altLang="zh-CN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微软雅黑" panose="020B0503020204020204" charset="-122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）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微软雅黑" panose="020B0503020204020204" charset="-122"/>
              </a:rPr>
              <a:t>”</a:t>
            </a:r>
            <a:endParaRPr lang="en-US" alt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50182" name="文本框 5"/>
          <p:cNvSpPr txBox="1"/>
          <p:nvPr/>
        </p:nvSpPr>
        <p:spPr>
          <a:xfrm>
            <a:off x="409575" y="201613"/>
            <a:ext cx="11091863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sh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公问孔子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子路不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。子曰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奚</a:t>
            </a: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xī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其为人也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发愤忘食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乐以忘忧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不知老之将至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r>
              <a:rPr lang="zh-CN" altLang="en-US" sz="3200" b="1" dirty="0">
                <a:latin typeface="Arial Unicode MS" panose="020B0604020202020204" charset="-122"/>
                <a:ea typeface="Arial Unicode MS" panose="020B0604020202020204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308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825765" y="5052630"/>
            <a:ext cx="1054047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ea typeface="楷体_GB2312" pitchFamily="1" charset="-122"/>
              </a:rPr>
              <a:t>      </a:t>
            </a:r>
            <a:r>
              <a:rPr lang="en-US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论语</a:t>
            </a:r>
            <a:r>
              <a:rPr lang="en-US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是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儒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家的经典著作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它以</a:t>
            </a:r>
            <a:r>
              <a:rPr lang="zh-CN" altLang="en-US" b="1" u="sng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语录</a:t>
            </a:r>
            <a:r>
              <a:rPr lang="zh-CN" altLang="en-US" b="1" u="sng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体</a:t>
            </a:r>
            <a:r>
              <a:rPr lang="zh-CN" altLang="en-US" b="1" noProof="1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b="1" u="sng" noProof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</a:rPr>
              <a:t>对话文体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为主</a:t>
            </a:r>
            <a:r>
              <a:rPr lang="en-US" altLang="zh-CN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记录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了</a:t>
            </a:r>
            <a:r>
              <a:rPr lang="zh-CN" altLang="en-US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孔子及其弟子的</a:t>
            </a:r>
            <a:r>
              <a:rPr lang="zh-CN" altLang="en-US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言行</a:t>
            </a:r>
            <a:r>
              <a:rPr lang="en-US" altLang="zh-CN" b="1" dirty="0" smtClean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共</a:t>
            </a:r>
            <a:r>
              <a:rPr lang="en-US" altLang="zh-CN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20</a:t>
            </a:r>
            <a:r>
              <a:rPr lang="zh-CN" altLang="en-US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篇</a:t>
            </a:r>
            <a:r>
              <a:rPr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noProof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38" y="433429"/>
            <a:ext cx="10273141" cy="4285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700" y="4837748"/>
            <a:ext cx="69072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孔子的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好学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600" b="1">
                <a:latin typeface="Arial" panose="020B0604020202020204" pitchFamily="34" charset="0"/>
                <a:ea typeface="SimSun-ExtB" panose="02010609060101010101" pitchFamily="49" charset="-122"/>
              </a:rPr>
              <a:t>对你有怎样的启迪？</a:t>
            </a:r>
            <a:endParaRPr lang="zh-CN" altLang="en-US" sz="36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700" y="1235075"/>
            <a:ext cx="11150600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从②中可看出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对学习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的热忱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“何有于我哉”的反问句传递出他对自己“好学”的自信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075" y="2190750"/>
            <a:ext cx="11150600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在③中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女奚不曰”可看出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孔子认为自己是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一个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废寝忘食学习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的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在读书中达到了忘我的境界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；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075" y="3205163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在④中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孔子说有像自己这么忠诚守信的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但没有比自己更好学的。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075" y="5483225"/>
            <a:ext cx="10810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学习要勤奋刻苦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不追求安适；要虚心向人求教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不骄傲自满。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520700" y="681673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孔子并不认为自己学识渊博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但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他热爱学习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这是他所骄傲的地方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20700" y="3923348"/>
            <a:ext cx="1114901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由种种细节可见</a:t>
            </a:r>
            <a:r>
              <a:rPr lang="zh-CN" altLang="en-US" sz="3000" b="1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孔子</a:t>
            </a:r>
            <a:r>
              <a:rPr lang="zh-CN" altLang="en-US"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对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自己的好学充满自信与自豪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  <p:bldP spid="7" grpId="0"/>
      <p:bldP spid="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2"/>
          <p:cNvSpPr txBox="1"/>
          <p:nvPr/>
        </p:nvSpPr>
        <p:spPr>
          <a:xfrm>
            <a:off x="589598" y="1355090"/>
            <a:ext cx="11012487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①子曰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吾与回言终日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违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如愚。退而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省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xǐn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其私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亦足以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发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回也不愚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endParaRPr lang="zh-CN" altLang="en-US" sz="3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21665" y="2330768"/>
            <a:ext cx="10890250" cy="156654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>
            <a:spAutoFit/>
          </a:bodyPr>
          <a:lstStyle/>
          <a:p>
            <a:pPr fontAlgn="base"/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孔子说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我整天给颜回讲学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他从来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不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提反对意见和疑问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像个蠢人。等到课后</a:t>
            </a:r>
            <a:r>
              <a:rPr lang="zh-CN" altLang="en-US" sz="3000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考察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他私下的言行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发现他对我所讲授的内容有所</a:t>
            </a:r>
            <a:r>
              <a:rPr lang="zh-CN" altLang="en-US" sz="30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发挥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可见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颜回其实病不蠢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。</a:t>
            </a:r>
            <a:r>
              <a:rPr lang="en-US" altLang="zh-CN" sz="3000" b="1" strike="noStrike" noProof="1">
                <a:solidFill>
                  <a:srgbClr val="0000FF"/>
                </a:solidFill>
                <a:uFillTx/>
                <a:latin typeface="+mn-lt"/>
                <a:ea typeface="SimSun-ExtB" panose="02010609060101010101" pitchFamily="49" charset="-122"/>
                <a:cs typeface="+mn-lt"/>
              </a:rPr>
              <a:t>”</a:t>
            </a:r>
            <a:r>
              <a:rPr lang="zh-CN" altLang="en-US" sz="3200" b="1" strike="noStrike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strike="noStrike" noProof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Text Box 2"/>
          <p:cNvSpPr txBox="1"/>
          <p:nvPr/>
        </p:nvSpPr>
        <p:spPr>
          <a:xfrm>
            <a:off x="560388" y="3897630"/>
            <a:ext cx="11012487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③子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谓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子贡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女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与回也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Arial" panose="020B0604020202020204" pitchFamily="34" charset="0"/>
                <a:ea typeface="楷体" panose="02010609060101010101" pitchFamily="49" charset="-122"/>
              </a:rPr>
              <a:t>愈？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赐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也何敢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回？回也闻一以知十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赐也闻一以知二。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子曰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弗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如也；吾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女弗如也。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15" name="矩形 8214"/>
          <p:cNvSpPr/>
          <p:nvPr/>
        </p:nvSpPr>
        <p:spPr>
          <a:xfrm>
            <a:off x="560388" y="4856321"/>
            <a:ext cx="1133316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和颜回相比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更好一些呢？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怎么敢和颜回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呢？颜回他听到一件事就可以推知十件事；我呢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知道一件事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只能推知两件事。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如他呀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同意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赞同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你说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是不如他看。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3903" y="365155"/>
            <a:ext cx="2715899" cy="713740"/>
            <a:chOff x="2356" y="64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颜回篇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Text Box 1027"/>
          <p:cNvSpPr txBox="1"/>
          <p:nvPr/>
        </p:nvSpPr>
        <p:spPr>
          <a:xfrm>
            <a:off x="3576320" y="295275"/>
            <a:ext cx="84956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阅读</a:t>
            </a:r>
            <a:r>
              <a:rPr lang="en-US" altLang="zh-CN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</a:t>
            </a:r>
            <a:r>
              <a:rPr lang="zh-CN" altLang="en-US" sz="3200" b="1" dirty="0" err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,思考：在孔子眼里,颜回具有哪些优秀品质值得我们学习？</a:t>
            </a:r>
            <a:endParaRPr lang="en-US" altLang="zh-CN" sz="3200" b="1" dirty="0">
              <a:latin typeface="宋体" panose="02010600030101010101" pitchFamily="2" charset="-122"/>
              <a:ea typeface="PMingLiU-ExtB" panose="02020500000000000000" charset="-120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/>
          <p:nvPr/>
        </p:nvSpPr>
        <p:spPr>
          <a:xfrm>
            <a:off x="214313" y="382588"/>
            <a:ext cx="11731625" cy="10147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②哀公问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弟子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为好学？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有颜回者好学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不迁怒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。不幸短命死矣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今也则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好学者也。</a:t>
            </a:r>
            <a:r>
              <a:rPr lang="en-US" altLang="zh-CN" sz="3000" b="1">
                <a:latin typeface="Arial" panose="020B0604020202020204" pitchFamily="34" charset="0"/>
                <a:ea typeface="PMingLiU-ExtB" panose="02020500000000000000" charset="-120"/>
                <a:sym typeface="微软雅黑" panose="020B0503020204020204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楷体" panose="02010609060101010101" pitchFamily="49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099" name="矩形 7172"/>
          <p:cNvSpPr/>
          <p:nvPr/>
        </p:nvSpPr>
        <p:spPr>
          <a:xfrm>
            <a:off x="214313" y="1397477"/>
            <a:ext cx="11350625" cy="199771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0" tIns="76176" rIns="0" bIns="76176" anchor="ctr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鲁哀公问孔子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你的学生中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</a:t>
            </a:r>
            <a:r>
              <a:rPr lang="zh-CN" altLang="en-US" sz="3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最好学的呢？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孔子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回答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:“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有一个叫颜回的学生好学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他从不迁怒于别人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不重犯同样的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重复、一再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。不幸短命死了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亡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那样的人了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没有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听说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谁是好学的。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Text Box 4"/>
          <p:cNvSpPr txBox="1"/>
          <p:nvPr/>
        </p:nvSpPr>
        <p:spPr>
          <a:xfrm>
            <a:off x="404813" y="3459163"/>
            <a:ext cx="6030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安贫乐道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追求精神的愉悦与满足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：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00775" y="3181350"/>
            <a:ext cx="58915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一箪食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一瓢饮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在陋巷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人不堪其忧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endParaRPr lang="zh-CN" altLang="en-US" sz="3000" b="1"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回也不改其乐。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1200" y="4156710"/>
            <a:ext cx="51454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与回言终日</a:t>
            </a:r>
            <a:r>
              <a:rPr lang="zh-CN" altLang="en-US" sz="3000" b="1"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不违。亦足以发。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404813" y="4852988"/>
            <a:ext cx="5264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不迁怒他人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不犯同样的错误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：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00775" y="5407025"/>
            <a:ext cx="23583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闻一以知十。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7075" y="4854575"/>
            <a:ext cx="30556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不迁怒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不贰过。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404813" y="5407025"/>
            <a:ext cx="373316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学思结合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举一反三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：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404813" y="4195763"/>
            <a:ext cx="411607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大智如愚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不卖弄聪明</a:t>
            </a:r>
            <a:r>
              <a:rPr lang="zh-CN" altLang="en-US" sz="3000">
                <a:latin typeface="Arial" panose="020B0604020202020204" pitchFamily="34" charset="0"/>
                <a:ea typeface="楷体_GB2312" pitchFamily="1" charset="-122"/>
              </a:rPr>
              <a:t>：</a:t>
            </a:r>
            <a:endParaRPr lang="zh-CN" altLang="en-US" sz="300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  <p:bldP spid="61443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028" y="1617375"/>
            <a:ext cx="10657184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内容有孔子谈话,答弟子问及弟子间的相互讨论,集中体现了孔子的政治主张和教育思想等。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宋代把它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与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大学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中庸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孟子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并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称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四书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宋朝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宰相赵普赞颂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说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半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部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论语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天下</a:t>
            </a:r>
            <a:r>
              <a:rPr lang="en-US" altLang="zh-CN" sz="3200" b="1" noProof="1"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25780" y="4468495"/>
            <a:ext cx="1114107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36000" bIns="36000"/>
          <a:lstStyle>
            <a:lvl1pPr indent="-3429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五经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charset="-122"/>
                <a:sym typeface="宋体" panose="02010600030101010101" pitchFamily="2" charset="-122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经》《尚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记》《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易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春秋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1301115" y="690245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朗读课文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给下列句子中的加点词注音并释义。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266" name="Rectangle 1"/>
          <p:cNvSpPr/>
          <p:nvPr/>
        </p:nvSpPr>
        <p:spPr>
          <a:xfrm>
            <a:off x="950595" y="1301115"/>
            <a:ext cx="10290175" cy="54063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⑴不亦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)</a:t>
            </a:r>
            <a:r>
              <a:rPr lang="en-US" altLang="zh-CN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b="1" u="sng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⑵吾日三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吾身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 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传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不习乎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⑷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人谋而不忠乎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⑸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吾十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五而志于学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)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⑹知之者不如</a:t>
            </a:r>
            <a:r>
              <a:rPr lang="zh-CN" altLang="en-US" sz="3200" b="1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之者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        )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分析上述加点词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我们发现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通常需根据多音字的</a:t>
            </a:r>
            <a:r>
              <a:rPr lang="zh-CN" altLang="en-US" sz="3200" b="1" u="sng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          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来确定它在具体语境中的读音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这就是古文释义中常讲的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音义相关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endParaRPr lang="zh-CN" altLang="en-US" sz="32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84245" y="1301115"/>
            <a:ext cx="920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yuè</a:t>
            </a:r>
            <a:endParaRPr lang="zh-CN" altLang="en-US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9" name="文本框 30729"/>
          <p:cNvSpPr txBox="1">
            <a:spLocks noChangeArrowheads="1"/>
          </p:cNvSpPr>
          <p:nvPr/>
        </p:nvSpPr>
        <p:spPr bwMode="auto">
          <a:xfrm>
            <a:off x="5808345" y="1358900"/>
            <a:ext cx="34937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en-US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“悦”</a:t>
            </a:r>
            <a:r>
              <a:rPr lang="en-US" altLang="zh-CN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 dirty="0" smtClean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愉快</a:t>
            </a:r>
            <a:endParaRPr lang="zh-CN" altLang="en-US" sz="3200" b="1" u="sng" dirty="0" smtClean="0">
              <a:solidFill>
                <a:srgbClr val="0000E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4995" y="1942465"/>
            <a:ext cx="10420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0729"/>
          <p:cNvSpPr txBox="1">
            <a:spLocks noChangeArrowheads="1"/>
          </p:cNvSpPr>
          <p:nvPr/>
        </p:nvSpPr>
        <p:spPr bwMode="auto">
          <a:xfrm>
            <a:off x="6530975" y="1972945"/>
            <a:ext cx="11277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 smtClean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反省</a:t>
            </a:r>
            <a:endParaRPr lang="zh-CN" altLang="en-US" sz="3200" b="1" u="sng" dirty="0" smtClean="0">
              <a:solidFill>
                <a:srgbClr val="0000E0"/>
              </a:solidFill>
              <a:uFillTx/>
              <a:latin typeface="新宋体" panose="02010609030101010101" pitchFamily="49" charset="-122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8505" y="2526030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chu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34830"/>
          <p:cNvSpPr txBox="1">
            <a:spLocks noChangeArrowheads="1"/>
          </p:cNvSpPr>
          <p:nvPr/>
        </p:nvSpPr>
        <p:spPr bwMode="auto">
          <a:xfrm>
            <a:off x="5965200" y="2587876"/>
            <a:ext cx="35652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老师传授的知</a:t>
            </a:r>
            <a:r>
              <a:rPr lang="zh-CN" altLang="en-US" sz="3200" b="1" u="sng" dirty="0" smtClean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</a:t>
            </a:r>
            <a:endParaRPr lang="zh-CN" altLang="en-US" sz="3200" b="1" u="sng" dirty="0" smtClean="0">
              <a:solidFill>
                <a:srgbClr val="0000E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0760" y="3108325"/>
            <a:ext cx="869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wèi</a:t>
            </a:r>
            <a:endParaRPr lang="zh-CN" altLang="en-US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52360" y="310832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u="sng">
                <a:solidFill>
                  <a:srgbClr val="0000E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替</a:t>
            </a:r>
            <a:endParaRPr lang="zh-CN" altLang="en-US" sz="3200" b="1" u="sng">
              <a:solidFill>
                <a:srgbClr val="0000E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93030" y="3691890"/>
            <a:ext cx="920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yòu</a:t>
            </a:r>
            <a:endParaRPr lang="zh-CN" altLang="en-US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" name="文本框 30729"/>
          <p:cNvSpPr txBox="1">
            <a:spLocks noChangeArrowheads="1"/>
          </p:cNvSpPr>
          <p:nvPr/>
        </p:nvSpPr>
        <p:spPr bwMode="auto">
          <a:xfrm>
            <a:off x="6944995" y="3749675"/>
            <a:ext cx="53428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>
                <a:solidFill>
                  <a:srgbClr val="0000E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en-US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“又”</a:t>
            </a:r>
            <a:r>
              <a:rPr lang="en-US" altLang="zh-CN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用于整数和零数之间</a:t>
            </a:r>
            <a:endParaRPr lang="zh-CN" altLang="en-US" sz="3200" b="1" u="sng" dirty="0" smtClean="0">
              <a:solidFill>
                <a:srgbClr val="0000E0"/>
              </a:solidFill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2395" y="4333240"/>
            <a:ext cx="921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o</a:t>
            </a:r>
            <a:endParaRPr lang="en-US" altLang="zh-CN" sz="3600" b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文本框 30729"/>
          <p:cNvSpPr txBox="1">
            <a:spLocks noChangeArrowheads="1"/>
          </p:cNvSpPr>
          <p:nvPr/>
        </p:nvSpPr>
        <p:spPr bwMode="auto">
          <a:xfrm>
            <a:off x="6944995" y="4363720"/>
            <a:ext cx="21831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喜爱</a:t>
            </a:r>
            <a:r>
              <a:rPr lang="en-US" altLang="zh-CN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爱好</a:t>
            </a:r>
            <a:endParaRPr lang="zh-CN" altLang="en-US" sz="3200" b="1" u="sng" dirty="0" smtClean="0">
              <a:solidFill>
                <a:srgbClr val="0000E0"/>
              </a:solidFill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30729"/>
          <p:cNvSpPr txBox="1">
            <a:spLocks noChangeArrowheads="1"/>
          </p:cNvSpPr>
          <p:nvPr/>
        </p:nvSpPr>
        <p:spPr bwMode="auto">
          <a:xfrm>
            <a:off x="10303510" y="4947285"/>
            <a:ext cx="11277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u="sng" dirty="0" smtClean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意思</a:t>
            </a:r>
            <a:endParaRPr lang="zh-CN" altLang="en-US" sz="3200" b="1" u="sng" dirty="0" smtClean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 autoUpdateAnimBg="0"/>
      <p:bldP spid="5" grpId="0"/>
      <p:bldP spid="4" grpId="0" autoUpdateAnimBg="0"/>
      <p:bldP spid="6" grpId="0"/>
      <p:bldP spid="15" grpId="0" autoUpdateAnimBg="0"/>
      <p:bldP spid="7" grpId="0"/>
      <p:bldP spid="27" grpId="0"/>
      <p:bldP spid="8" grpId="0"/>
      <p:bldP spid="10" grpId="0" autoUpdateAnimBg="0"/>
      <p:bldP spid="11" grpId="0"/>
      <p:bldP spid="12" grpId="0" autoUpdateAnimBg="0"/>
      <p:bldP spid="1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21"/>
          <p:cNvSpPr>
            <a:spLocks noGrp="1" noChangeArrowheads="1"/>
          </p:cNvSpPr>
          <p:nvPr>
            <p:ph type="ctrTitle" idx="4294967295"/>
          </p:nvPr>
        </p:nvSpPr>
        <p:spPr>
          <a:xfrm>
            <a:off x="4655840" y="764704"/>
            <a:ext cx="2633496" cy="577726"/>
          </a:xfrm>
        </p:spPr>
        <p:txBody>
          <a:bodyPr>
            <a:normAutofit/>
          </a:bodyPr>
          <a:lstStyle/>
          <a:p>
            <a:pPr eaLnBrk="1" hangingPunct="1"/>
            <a:r>
              <a:rPr 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第一章</a:t>
            </a:r>
            <a:endParaRPr lang="zh-CN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30725"/>
          <p:cNvSpPr>
            <a:spLocks noChangeArrowheads="1"/>
          </p:cNvSpPr>
          <p:nvPr/>
        </p:nvSpPr>
        <p:spPr bwMode="auto">
          <a:xfrm>
            <a:off x="429137" y="1348944"/>
            <a:ext cx="10972800" cy="28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30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子曰：“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  时  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之，不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亦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自远方来，不亦乐乎？人不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，不亦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乎？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学而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0726"/>
          <p:cNvSpPr txBox="1">
            <a:spLocks noChangeArrowheads="1"/>
          </p:cNvSpPr>
          <p:nvPr/>
        </p:nvSpPr>
        <p:spPr bwMode="auto">
          <a:xfrm>
            <a:off x="1641099" y="1628323"/>
            <a:ext cx="1152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文本框 30727"/>
          <p:cNvSpPr txBox="1">
            <a:spLocks noChangeArrowheads="1"/>
          </p:cNvSpPr>
          <p:nvPr/>
        </p:nvSpPr>
        <p:spPr bwMode="auto">
          <a:xfrm>
            <a:off x="2966895" y="1618461"/>
            <a:ext cx="306707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按时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名词作状语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文本框 30728"/>
          <p:cNvSpPr txBox="1">
            <a:spLocks noChangeArrowheads="1"/>
          </p:cNvSpPr>
          <p:nvPr/>
        </p:nvSpPr>
        <p:spPr bwMode="auto">
          <a:xfrm>
            <a:off x="3264921" y="2411084"/>
            <a:ext cx="180680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复习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温</a:t>
            </a:r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习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文本框 30729"/>
          <p:cNvSpPr txBox="1">
            <a:spLocks noChangeArrowheads="1"/>
          </p:cNvSpPr>
          <p:nvPr/>
        </p:nvSpPr>
        <p:spPr bwMode="auto">
          <a:xfrm>
            <a:off x="5976325" y="1618462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en-US" sz="2400" b="1" dirty="0">
                <a:solidFill>
                  <a:srgbClr val="0000FF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“悦”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愉快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文本框 30730"/>
          <p:cNvSpPr txBox="1">
            <a:spLocks noChangeArrowheads="1"/>
          </p:cNvSpPr>
          <p:nvPr/>
        </p:nvSpPr>
        <p:spPr bwMode="auto">
          <a:xfrm>
            <a:off x="2277963" y="2411082"/>
            <a:ext cx="9869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然后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文本框 30731"/>
          <p:cNvSpPr txBox="1">
            <a:spLocks noChangeArrowheads="1"/>
          </p:cNvSpPr>
          <p:nvPr/>
        </p:nvSpPr>
        <p:spPr bwMode="auto">
          <a:xfrm>
            <a:off x="1527067" y="3748492"/>
            <a:ext cx="159666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转折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却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文本框 30732"/>
          <p:cNvSpPr txBox="1">
            <a:spLocks noChangeArrowheads="1"/>
          </p:cNvSpPr>
          <p:nvPr/>
        </p:nvSpPr>
        <p:spPr bwMode="auto">
          <a:xfrm>
            <a:off x="2564765" y="2872740"/>
            <a:ext cx="17024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生气</a:t>
            </a:r>
            <a:r>
              <a:rPr lang="en-US" altLang="zh-CN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0000E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恼怒</a:t>
            </a:r>
            <a:endParaRPr lang="zh-CN" altLang="en-US" sz="2400" b="1" dirty="0">
              <a:solidFill>
                <a:srgbClr val="0000E0"/>
              </a:solidFill>
              <a:uFillTx/>
              <a:latin typeface="新宋体" panose="02010609030101010101" pitchFamily="49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3" name="文本框 30733"/>
          <p:cNvSpPr txBox="1">
            <a:spLocks noChangeArrowheads="1"/>
          </p:cNvSpPr>
          <p:nvPr/>
        </p:nvSpPr>
        <p:spPr bwMode="auto">
          <a:xfrm>
            <a:off x="5182592" y="2416915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也是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文本框 30734"/>
          <p:cNvSpPr txBox="1">
            <a:spLocks noChangeArrowheads="1"/>
          </p:cNvSpPr>
          <p:nvPr/>
        </p:nvSpPr>
        <p:spPr bwMode="auto">
          <a:xfrm>
            <a:off x="1160308" y="2878580"/>
            <a:ext cx="111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了解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5" name="文本占位符 33794"/>
          <p:cNvSpPr txBox="1">
            <a:spLocks noChangeArrowheads="1"/>
          </p:cNvSpPr>
          <p:nvPr/>
        </p:nvSpPr>
        <p:spPr>
          <a:xfrm>
            <a:off x="636579" y="4865055"/>
            <a:ext cx="10919461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本章首句强调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知识的学习、道德的修炼都需要自觉学习</a:t>
            </a:r>
            <a:r>
              <a:rPr lang="en-US" altLang="zh-CN" sz="11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不断实践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。第二句讲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是互相切磋、互相鼓励、互相交流的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事情。第三句讲的是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在孔子眼中</a:t>
            </a:r>
            <a:r>
              <a:rPr lang="en-US" altLang="zh-CN" sz="11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11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修身</a:t>
            </a:r>
            <a:r>
              <a:rPr lang="zh-CN" altLang="en-US" sz="11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与别人的知不知没有关系。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1720" y="552509"/>
            <a:ext cx="2715899" cy="713740"/>
            <a:chOff x="2356" y="64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整体把握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30729"/>
          <p:cNvSpPr txBox="1">
            <a:spLocks noChangeArrowheads="1"/>
          </p:cNvSpPr>
          <p:nvPr/>
        </p:nvSpPr>
        <p:spPr bwMode="auto">
          <a:xfrm>
            <a:off x="7288870" y="2417927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志同道合的人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5850" name="Rectangle 10"/>
          <p:cNvSpPr/>
          <p:nvPr/>
        </p:nvSpPr>
        <p:spPr>
          <a:xfrm>
            <a:off x="924560" y="4208780"/>
            <a:ext cx="9982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句式：不亦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乎？（不也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吗？表示委婉的反问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0729"/>
          <p:cNvSpPr txBox="1">
            <a:spLocks noChangeArrowheads="1"/>
          </p:cNvSpPr>
          <p:nvPr/>
        </p:nvSpPr>
        <p:spPr bwMode="auto">
          <a:xfrm>
            <a:off x="3948770" y="3748252"/>
            <a:ext cx="235158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有才德的人</a:t>
            </a:r>
            <a:endParaRPr lang="zh-CN" altLang="en-US" sz="24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/>
      <p:bldP spid="3" grpId="0" autoUpdateAnimBg="0"/>
      <p:bldP spid="35850" grpId="0"/>
      <p:bldP spid="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2770"/>
          <p:cNvSpPr txBox="1">
            <a:spLocks noChangeArrowheads="1"/>
          </p:cNvSpPr>
          <p:nvPr/>
        </p:nvSpPr>
        <p:spPr>
          <a:xfrm>
            <a:off x="724419" y="1193793"/>
            <a:ext cx="10705581" cy="16456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子曰：“学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而时习之，不亦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说乎？有朋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自远方来，不亦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乐乎？人不知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而不愠，不亦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君子乎？”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304" y="776899"/>
            <a:ext cx="3447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朗读节奏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占位符 32770"/>
          <p:cNvSpPr txBox="1">
            <a:spLocks noChangeArrowheads="1"/>
          </p:cNvSpPr>
          <p:nvPr/>
        </p:nvSpPr>
        <p:spPr>
          <a:xfrm>
            <a:off x="691819" y="3758307"/>
            <a:ext cx="10738181" cy="23341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孔子说：“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学习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了知识然后按时温习，不也很愉快吗？有志同道合的人从远方来，不也很快乐吗？人家不了解我，我却不恼怒，不也是有才德的人吗</a:t>
            </a:r>
            <a:r>
              <a:rPr 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?” </a:t>
            </a:r>
            <a:endParaRPr 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819" y="3024011"/>
            <a:ext cx="344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参考译文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utoUpdateAnimBg="0" build="p"/>
      <p:bldP spid="6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7409</Words>
  <Application>WPS 演示</Application>
  <PresentationFormat>自定义</PresentationFormat>
  <Paragraphs>662</Paragraphs>
  <Slides>52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0" baseType="lpstr">
      <vt:lpstr>Arial</vt:lpstr>
      <vt:lpstr>宋体</vt:lpstr>
      <vt:lpstr>Wingdings</vt:lpstr>
      <vt:lpstr>思源黑体 CN Bold</vt:lpstr>
      <vt:lpstr>黑体</vt:lpstr>
      <vt:lpstr>SimSun-ExtB</vt:lpstr>
      <vt:lpstr>Calibri</vt:lpstr>
      <vt:lpstr>思源宋体 CN SemiBold</vt:lpstr>
      <vt:lpstr>新宋体</vt:lpstr>
      <vt:lpstr>楷体_GB2312</vt:lpstr>
      <vt:lpstr>微软雅黑</vt:lpstr>
      <vt:lpstr>Arial Unicode MS</vt:lpstr>
      <vt:lpstr>等线</vt:lpstr>
      <vt:lpstr>华文新魏</vt:lpstr>
      <vt:lpstr>楷体</vt:lpstr>
      <vt:lpstr>PMingLiU-ExtB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第一章</vt:lpstr>
      <vt:lpstr>PowerPoint 演示文稿</vt:lpstr>
      <vt:lpstr>第二章</vt:lpstr>
      <vt:lpstr>PowerPoint 演示文稿</vt:lpstr>
      <vt:lpstr>第三章</vt:lpstr>
      <vt:lpstr>PowerPoint 演示文稿</vt:lpstr>
      <vt:lpstr>PowerPoint 演示文稿</vt:lpstr>
      <vt:lpstr>PowerPoint 演示文稿</vt:lpstr>
      <vt:lpstr>第四章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515</cp:revision>
  <dcterms:created xsi:type="dcterms:W3CDTF">2017-08-03T09:01:00Z</dcterms:created>
  <dcterms:modified xsi:type="dcterms:W3CDTF">2021-09-26T09:55:46Z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113BA855AEB144A796124C65CB26777F</vt:lpwstr>
  </property>
</Properties>
</file>