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335" r:id="rId4"/>
    <p:sldId id="352" r:id="rId5"/>
    <p:sldId id="258" r:id="rId6"/>
    <p:sldId id="259" r:id="rId7"/>
    <p:sldId id="479" r:id="rId8"/>
    <p:sldId id="351" r:id="rId9"/>
    <p:sldId id="349" r:id="rId10"/>
    <p:sldId id="350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343" r:id="rId31"/>
    <p:sldId id="434" r:id="rId32"/>
    <p:sldId id="435" r:id="rId33"/>
    <p:sldId id="436" r:id="rId34"/>
    <p:sldId id="437" r:id="rId35"/>
    <p:sldId id="438" r:id="rId36"/>
    <p:sldId id="439" r:id="rId37"/>
    <p:sldId id="440" r:id="rId38"/>
    <p:sldId id="442" r:id="rId39"/>
    <p:sldId id="443" r:id="rId40"/>
    <p:sldId id="444" r:id="rId41"/>
    <p:sldId id="445" r:id="rId42"/>
    <p:sldId id="446" r:id="rId43"/>
    <p:sldId id="447" r:id="rId44"/>
    <p:sldId id="448" r:id="rId45"/>
    <p:sldId id="449" r:id="rId46"/>
    <p:sldId id="450" r:id="rId47"/>
    <p:sldId id="451" r:id="rId48"/>
    <p:sldId id="452" r:id="rId49"/>
    <p:sldId id="466" r:id="rId50"/>
    <p:sldId id="453" r:id="rId51"/>
    <p:sldId id="454" r:id="rId52"/>
    <p:sldId id="455" r:id="rId53"/>
    <p:sldId id="467" r:id="rId54"/>
    <p:sldId id="456" r:id="rId55"/>
    <p:sldId id="457" r:id="rId56"/>
    <p:sldId id="458" r:id="rId57"/>
    <p:sldId id="459" r:id="rId58"/>
    <p:sldId id="469" r:id="rId59"/>
    <p:sldId id="460" r:id="rId60"/>
    <p:sldId id="461" r:id="rId61"/>
    <p:sldId id="470" r:id="rId62"/>
    <p:sldId id="462" r:id="rId63"/>
    <p:sldId id="463" r:id="rId64"/>
    <p:sldId id="464" r:id="rId65"/>
    <p:sldId id="465" r:id="rId66"/>
    <p:sldId id="282" r:id="rId67"/>
    <p:sldId id="284" r:id="rId68"/>
    <p:sldId id="285" r:id="rId69"/>
    <p:sldId id="286" r:id="rId70"/>
    <p:sldId id="307" r:id="rId71"/>
    <p:sldId id="322" r:id="rId72"/>
    <p:sldId id="476" r:id="rId73"/>
    <p:sldId id="310" r:id="rId74"/>
    <p:sldId id="471" r:id="rId75"/>
    <p:sldId id="472" r:id="rId76"/>
    <p:sldId id="289" r:id="rId77"/>
    <p:sldId id="334" r:id="rId78"/>
    <p:sldId id="290" r:id="rId79"/>
    <p:sldId id="291" r:id="rId80"/>
    <p:sldId id="292" r:id="rId81"/>
    <p:sldId id="293" r:id="rId82"/>
    <p:sldId id="294" r:id="rId83"/>
    <p:sldId id="295" r:id="rId84"/>
    <p:sldId id="288" r:id="rId85"/>
    <p:sldId id="320" r:id="rId86"/>
    <p:sldId id="321" r:id="rId87"/>
    <p:sldId id="477" r:id="rId88"/>
    <p:sldId id="478" r:id="rId89"/>
    <p:sldId id="317" r:id="rId90"/>
    <p:sldId id="318" r:id="rId91"/>
    <p:sldId id="319" r:id="rId92"/>
    <p:sldId id="311" r:id="rId93"/>
    <p:sldId id="312" r:id="rId94"/>
    <p:sldId id="314" r:id="rId95"/>
    <p:sldId id="327" r:id="rId96"/>
    <p:sldId id="328" r:id="rId97"/>
    <p:sldId id="329" r:id="rId98"/>
    <p:sldId id="330" r:id="rId99"/>
    <p:sldId id="473" r:id="rId100"/>
    <p:sldId id="474" r:id="rId101"/>
    <p:sldId id="475" r:id="rId10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008000"/>
    <a:srgbClr val="000066"/>
    <a:srgbClr val="660066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52" y="-90"/>
      </p:cViewPr>
      <p:guideLst>
        <p:guide orient="horz" pos="2112"/>
        <p:guide pos="29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直接连接符 2049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8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/>
            </a:lvl1pPr>
            <a:lvl2pPr marL="344805" lvl="1" indent="0" algn="ctr">
              <a:buNone/>
              <a:defRPr sz="3200"/>
            </a:lvl2pPr>
            <a:lvl3pPr marL="694055" lvl="2" indent="0" algn="ctr">
              <a:buNone/>
              <a:defRPr sz="3200"/>
            </a:lvl3pPr>
            <a:lvl4pPr marL="989330" lvl="3" indent="0" algn="ctr">
              <a:buNone/>
              <a:defRPr sz="3200"/>
            </a:lvl4pPr>
            <a:lvl5pPr marL="1282700" lvl="4" indent="0" algn="ctr">
              <a:buNone/>
              <a:defRPr sz="32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056" name="组合 2055"/>
          <p:cNvGrpSpPr/>
          <p:nvPr/>
        </p:nvGrpSpPr>
        <p:grpSpPr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2057" name="椭圆 2056"/>
            <p:cNvSpPr/>
            <p:nvPr/>
          </p:nvSpPr>
          <p:spPr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椭圆 2057"/>
            <p:cNvSpPr/>
            <p:nvPr/>
          </p:nvSpPr>
          <p:spPr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椭圆 2058"/>
            <p:cNvSpPr/>
            <p:nvPr/>
          </p:nvSpPr>
          <p:spPr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椭圆 2059"/>
            <p:cNvSpPr/>
            <p:nvPr/>
          </p:nvSpPr>
          <p:spPr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椭圆 2060"/>
            <p:cNvSpPr/>
            <p:nvPr/>
          </p:nvSpPr>
          <p:spPr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椭圆 2061"/>
            <p:cNvSpPr/>
            <p:nvPr/>
          </p:nvSpPr>
          <p:spPr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椭圆 2062"/>
            <p:cNvSpPr/>
            <p:nvPr/>
          </p:nvSpPr>
          <p:spPr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椭圆 2063"/>
            <p:cNvSpPr/>
            <p:nvPr/>
          </p:nvSpPr>
          <p:spPr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椭圆 2064"/>
            <p:cNvSpPr/>
            <p:nvPr/>
          </p:nvSpPr>
          <p:spPr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椭圆 2065"/>
            <p:cNvSpPr/>
            <p:nvPr/>
          </p:nvSpPr>
          <p:spPr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椭圆 2066"/>
            <p:cNvSpPr/>
            <p:nvPr/>
          </p:nvSpPr>
          <p:spPr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椭圆 2067"/>
            <p:cNvSpPr/>
            <p:nvPr/>
          </p:nvSpPr>
          <p:spPr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椭圆 2068"/>
            <p:cNvSpPr/>
            <p:nvPr/>
          </p:nvSpPr>
          <p:spPr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椭圆 2069"/>
            <p:cNvSpPr/>
            <p:nvPr/>
          </p:nvSpPr>
          <p:spPr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椭圆 2070"/>
            <p:cNvSpPr/>
            <p:nvPr/>
          </p:nvSpPr>
          <p:spPr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椭圆 2071"/>
            <p:cNvSpPr/>
            <p:nvPr/>
          </p:nvSpPr>
          <p:spPr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椭圆 2072"/>
            <p:cNvSpPr/>
            <p:nvPr/>
          </p:nvSpPr>
          <p:spPr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椭圆 2073"/>
            <p:cNvSpPr/>
            <p:nvPr/>
          </p:nvSpPr>
          <p:spPr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椭圆 2074"/>
            <p:cNvSpPr/>
            <p:nvPr/>
          </p:nvSpPr>
          <p:spPr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椭圆 2075"/>
            <p:cNvSpPr/>
            <p:nvPr/>
          </p:nvSpPr>
          <p:spPr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椭圆 2076"/>
            <p:cNvSpPr/>
            <p:nvPr/>
          </p:nvSpPr>
          <p:spPr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椭圆 2077"/>
            <p:cNvSpPr/>
            <p:nvPr/>
          </p:nvSpPr>
          <p:spPr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椭圆 2078"/>
            <p:cNvSpPr/>
            <p:nvPr/>
          </p:nvSpPr>
          <p:spPr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椭圆 2079"/>
            <p:cNvSpPr/>
            <p:nvPr/>
          </p:nvSpPr>
          <p:spPr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" name="椭圆 2080"/>
            <p:cNvSpPr/>
            <p:nvPr/>
          </p:nvSpPr>
          <p:spPr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" name="椭圆 2081"/>
            <p:cNvSpPr/>
            <p:nvPr/>
          </p:nvSpPr>
          <p:spPr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" name="椭圆 2082"/>
            <p:cNvSpPr/>
            <p:nvPr/>
          </p:nvSpPr>
          <p:spPr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" name="椭圆 2083"/>
            <p:cNvSpPr/>
            <p:nvPr/>
          </p:nvSpPr>
          <p:spPr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" name="椭圆 2084"/>
            <p:cNvSpPr/>
            <p:nvPr/>
          </p:nvSpPr>
          <p:spPr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椭圆 2085"/>
            <p:cNvSpPr/>
            <p:nvPr/>
          </p:nvSpPr>
          <p:spPr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椭圆 2086"/>
            <p:cNvSpPr/>
            <p:nvPr/>
          </p:nvSpPr>
          <p:spPr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88" name="直接连接符 2087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直接连接符 2049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8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/>
            </a:lvl1pPr>
            <a:lvl2pPr marL="344805" lvl="1" indent="0" algn="ctr">
              <a:buNone/>
              <a:defRPr sz="3200"/>
            </a:lvl2pPr>
            <a:lvl3pPr marL="694055" lvl="2" indent="0" algn="ctr">
              <a:buNone/>
              <a:defRPr sz="3200"/>
            </a:lvl3pPr>
            <a:lvl4pPr marL="989330" lvl="3" indent="0" algn="ctr">
              <a:buNone/>
              <a:defRPr sz="3200"/>
            </a:lvl4pPr>
            <a:lvl5pPr marL="1282700" lvl="4" indent="0" algn="ctr">
              <a:buNone/>
              <a:defRPr sz="32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056" name="组合 2055"/>
          <p:cNvGrpSpPr/>
          <p:nvPr/>
        </p:nvGrpSpPr>
        <p:grpSpPr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2057" name="椭圆 2056"/>
            <p:cNvSpPr/>
            <p:nvPr/>
          </p:nvSpPr>
          <p:spPr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椭圆 2057"/>
            <p:cNvSpPr/>
            <p:nvPr/>
          </p:nvSpPr>
          <p:spPr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椭圆 2058"/>
            <p:cNvSpPr/>
            <p:nvPr/>
          </p:nvSpPr>
          <p:spPr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椭圆 2059"/>
            <p:cNvSpPr/>
            <p:nvPr/>
          </p:nvSpPr>
          <p:spPr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椭圆 2060"/>
            <p:cNvSpPr/>
            <p:nvPr/>
          </p:nvSpPr>
          <p:spPr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椭圆 2061"/>
            <p:cNvSpPr/>
            <p:nvPr/>
          </p:nvSpPr>
          <p:spPr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椭圆 2062"/>
            <p:cNvSpPr/>
            <p:nvPr/>
          </p:nvSpPr>
          <p:spPr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椭圆 2063"/>
            <p:cNvSpPr/>
            <p:nvPr/>
          </p:nvSpPr>
          <p:spPr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椭圆 2064"/>
            <p:cNvSpPr/>
            <p:nvPr/>
          </p:nvSpPr>
          <p:spPr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椭圆 2065"/>
            <p:cNvSpPr/>
            <p:nvPr/>
          </p:nvSpPr>
          <p:spPr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椭圆 2066"/>
            <p:cNvSpPr/>
            <p:nvPr/>
          </p:nvSpPr>
          <p:spPr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椭圆 2067"/>
            <p:cNvSpPr/>
            <p:nvPr/>
          </p:nvSpPr>
          <p:spPr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椭圆 2068"/>
            <p:cNvSpPr/>
            <p:nvPr/>
          </p:nvSpPr>
          <p:spPr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椭圆 2069"/>
            <p:cNvSpPr/>
            <p:nvPr/>
          </p:nvSpPr>
          <p:spPr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椭圆 2070"/>
            <p:cNvSpPr/>
            <p:nvPr/>
          </p:nvSpPr>
          <p:spPr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椭圆 2071"/>
            <p:cNvSpPr/>
            <p:nvPr/>
          </p:nvSpPr>
          <p:spPr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椭圆 2072"/>
            <p:cNvSpPr/>
            <p:nvPr/>
          </p:nvSpPr>
          <p:spPr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椭圆 2073"/>
            <p:cNvSpPr/>
            <p:nvPr/>
          </p:nvSpPr>
          <p:spPr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椭圆 2074"/>
            <p:cNvSpPr/>
            <p:nvPr/>
          </p:nvSpPr>
          <p:spPr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椭圆 2075"/>
            <p:cNvSpPr/>
            <p:nvPr/>
          </p:nvSpPr>
          <p:spPr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椭圆 2076"/>
            <p:cNvSpPr/>
            <p:nvPr/>
          </p:nvSpPr>
          <p:spPr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椭圆 2077"/>
            <p:cNvSpPr/>
            <p:nvPr/>
          </p:nvSpPr>
          <p:spPr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椭圆 2078"/>
            <p:cNvSpPr/>
            <p:nvPr/>
          </p:nvSpPr>
          <p:spPr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椭圆 2079"/>
            <p:cNvSpPr/>
            <p:nvPr/>
          </p:nvSpPr>
          <p:spPr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" name="椭圆 2080"/>
            <p:cNvSpPr/>
            <p:nvPr/>
          </p:nvSpPr>
          <p:spPr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" name="椭圆 2081"/>
            <p:cNvSpPr/>
            <p:nvPr/>
          </p:nvSpPr>
          <p:spPr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" name="椭圆 2082"/>
            <p:cNvSpPr/>
            <p:nvPr/>
          </p:nvSpPr>
          <p:spPr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" name="椭圆 2083"/>
            <p:cNvSpPr/>
            <p:nvPr/>
          </p:nvSpPr>
          <p:spPr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" name="椭圆 2084"/>
            <p:cNvSpPr/>
            <p:nvPr/>
          </p:nvSpPr>
          <p:spPr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椭圆 2085"/>
            <p:cNvSpPr/>
            <p:nvPr/>
          </p:nvSpPr>
          <p:spPr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椭圆 2086"/>
            <p:cNvSpPr/>
            <p:nvPr/>
          </p:nvSpPr>
          <p:spPr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88" name="直接连接符 2087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直接连接符 1025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032" name="组合 1031"/>
          <p:cNvGrpSpPr/>
          <p:nvPr/>
        </p:nvGrpSpPr>
        <p:grpSpPr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1033" name="椭圆 1032"/>
            <p:cNvSpPr/>
            <p:nvPr/>
          </p:nvSpPr>
          <p:spPr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椭圆 1033"/>
            <p:cNvSpPr/>
            <p:nvPr/>
          </p:nvSpPr>
          <p:spPr>
            <a:xfrm>
              <a:off x="112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椭圆 1034"/>
            <p:cNvSpPr/>
            <p:nvPr/>
          </p:nvSpPr>
          <p:spPr>
            <a:xfrm>
              <a:off x="224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椭圆 1035"/>
            <p:cNvSpPr/>
            <p:nvPr/>
          </p:nvSpPr>
          <p:spPr>
            <a:xfrm>
              <a:off x="0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椭圆 1036"/>
            <p:cNvSpPr/>
            <p:nvPr/>
          </p:nvSpPr>
          <p:spPr>
            <a:xfrm>
              <a:off x="112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椭圆 1037"/>
            <p:cNvSpPr/>
            <p:nvPr/>
          </p:nvSpPr>
          <p:spPr>
            <a:xfrm>
              <a:off x="224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椭圆 1038"/>
            <p:cNvSpPr/>
            <p:nvPr/>
          </p:nvSpPr>
          <p:spPr>
            <a:xfrm>
              <a:off x="336" y="11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椭圆 1039"/>
            <p:cNvSpPr/>
            <p:nvPr/>
          </p:nvSpPr>
          <p:spPr>
            <a:xfrm>
              <a:off x="0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椭圆 1040"/>
            <p:cNvSpPr/>
            <p:nvPr/>
          </p:nvSpPr>
          <p:spPr>
            <a:xfrm>
              <a:off x="112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椭圆 1041"/>
            <p:cNvSpPr/>
            <p:nvPr/>
          </p:nvSpPr>
          <p:spPr>
            <a:xfrm>
              <a:off x="224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椭圆 1042"/>
            <p:cNvSpPr/>
            <p:nvPr/>
          </p:nvSpPr>
          <p:spPr>
            <a:xfrm>
              <a:off x="336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椭圆 1043"/>
            <p:cNvSpPr/>
            <p:nvPr/>
          </p:nvSpPr>
          <p:spPr>
            <a:xfrm>
              <a:off x="448" y="22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椭圆 1044"/>
            <p:cNvSpPr/>
            <p:nvPr/>
          </p:nvSpPr>
          <p:spPr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椭圆 1045"/>
            <p:cNvSpPr/>
            <p:nvPr/>
          </p:nvSpPr>
          <p:spPr>
            <a:xfrm>
              <a:off x="112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椭圆 1046"/>
            <p:cNvSpPr/>
            <p:nvPr/>
          </p:nvSpPr>
          <p:spPr>
            <a:xfrm>
              <a:off x="224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椭圆 1047"/>
            <p:cNvSpPr/>
            <p:nvPr/>
          </p:nvSpPr>
          <p:spPr>
            <a:xfrm>
              <a:off x="336" y="33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椭圆 1048"/>
            <p:cNvSpPr/>
            <p:nvPr/>
          </p:nvSpPr>
          <p:spPr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椭圆 1049"/>
            <p:cNvSpPr/>
            <p:nvPr/>
          </p:nvSpPr>
          <p:spPr>
            <a:xfrm>
              <a:off x="112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椭圆 1050"/>
            <p:cNvSpPr/>
            <p:nvPr/>
          </p:nvSpPr>
          <p:spPr>
            <a:xfrm>
              <a:off x="224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椭圆 1051"/>
            <p:cNvSpPr/>
            <p:nvPr/>
          </p:nvSpPr>
          <p:spPr>
            <a:xfrm>
              <a:off x="336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椭圆 1052"/>
            <p:cNvSpPr/>
            <p:nvPr/>
          </p:nvSpPr>
          <p:spPr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椭圆 1053"/>
            <p:cNvSpPr/>
            <p:nvPr/>
          </p:nvSpPr>
          <p:spPr>
            <a:xfrm>
              <a:off x="0" y="56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椭圆 1054"/>
            <p:cNvSpPr/>
            <p:nvPr/>
          </p:nvSpPr>
          <p:spPr>
            <a:xfrm>
              <a:off x="112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椭圆 1055"/>
            <p:cNvSpPr/>
            <p:nvPr/>
          </p:nvSpPr>
          <p:spPr>
            <a:xfrm>
              <a:off x="224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椭圆 1056"/>
            <p:cNvSpPr/>
            <p:nvPr/>
          </p:nvSpPr>
          <p:spPr>
            <a:xfrm>
              <a:off x="336" y="56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椭圆 1057"/>
            <p:cNvSpPr/>
            <p:nvPr/>
          </p:nvSpPr>
          <p:spPr>
            <a:xfrm>
              <a:off x="0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椭圆 1058"/>
            <p:cNvSpPr/>
            <p:nvPr/>
          </p:nvSpPr>
          <p:spPr>
            <a:xfrm>
              <a:off x="112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椭圆 1059"/>
            <p:cNvSpPr/>
            <p:nvPr/>
          </p:nvSpPr>
          <p:spPr>
            <a:xfrm>
              <a:off x="224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椭圆 1060"/>
            <p:cNvSpPr/>
            <p:nvPr/>
          </p:nvSpPr>
          <p:spPr>
            <a:xfrm>
              <a:off x="336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2" name="椭圆 1061"/>
            <p:cNvSpPr/>
            <p:nvPr/>
          </p:nvSpPr>
          <p:spPr>
            <a:xfrm>
              <a:off x="112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3" name="椭圆 1062"/>
            <p:cNvSpPr/>
            <p:nvPr/>
          </p:nvSpPr>
          <p:spPr>
            <a:xfrm>
              <a:off x="336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直接连接符 1025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032" name="组合 1031"/>
          <p:cNvGrpSpPr/>
          <p:nvPr/>
        </p:nvGrpSpPr>
        <p:grpSpPr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1033" name="椭圆 1032"/>
            <p:cNvSpPr/>
            <p:nvPr/>
          </p:nvSpPr>
          <p:spPr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椭圆 1033"/>
            <p:cNvSpPr/>
            <p:nvPr/>
          </p:nvSpPr>
          <p:spPr>
            <a:xfrm>
              <a:off x="112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椭圆 1034"/>
            <p:cNvSpPr/>
            <p:nvPr/>
          </p:nvSpPr>
          <p:spPr>
            <a:xfrm>
              <a:off x="224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椭圆 1035"/>
            <p:cNvSpPr/>
            <p:nvPr/>
          </p:nvSpPr>
          <p:spPr>
            <a:xfrm>
              <a:off x="0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椭圆 1036"/>
            <p:cNvSpPr/>
            <p:nvPr/>
          </p:nvSpPr>
          <p:spPr>
            <a:xfrm>
              <a:off x="112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椭圆 1037"/>
            <p:cNvSpPr/>
            <p:nvPr/>
          </p:nvSpPr>
          <p:spPr>
            <a:xfrm>
              <a:off x="224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椭圆 1038"/>
            <p:cNvSpPr/>
            <p:nvPr/>
          </p:nvSpPr>
          <p:spPr>
            <a:xfrm>
              <a:off x="336" y="11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椭圆 1039"/>
            <p:cNvSpPr/>
            <p:nvPr/>
          </p:nvSpPr>
          <p:spPr>
            <a:xfrm>
              <a:off x="0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椭圆 1040"/>
            <p:cNvSpPr/>
            <p:nvPr/>
          </p:nvSpPr>
          <p:spPr>
            <a:xfrm>
              <a:off x="112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椭圆 1041"/>
            <p:cNvSpPr/>
            <p:nvPr/>
          </p:nvSpPr>
          <p:spPr>
            <a:xfrm>
              <a:off x="224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椭圆 1042"/>
            <p:cNvSpPr/>
            <p:nvPr/>
          </p:nvSpPr>
          <p:spPr>
            <a:xfrm>
              <a:off x="336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椭圆 1043"/>
            <p:cNvSpPr/>
            <p:nvPr/>
          </p:nvSpPr>
          <p:spPr>
            <a:xfrm>
              <a:off x="448" y="22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椭圆 1044"/>
            <p:cNvSpPr/>
            <p:nvPr/>
          </p:nvSpPr>
          <p:spPr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椭圆 1045"/>
            <p:cNvSpPr/>
            <p:nvPr/>
          </p:nvSpPr>
          <p:spPr>
            <a:xfrm>
              <a:off x="112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椭圆 1046"/>
            <p:cNvSpPr/>
            <p:nvPr/>
          </p:nvSpPr>
          <p:spPr>
            <a:xfrm>
              <a:off x="224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椭圆 1047"/>
            <p:cNvSpPr/>
            <p:nvPr/>
          </p:nvSpPr>
          <p:spPr>
            <a:xfrm>
              <a:off x="336" y="33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椭圆 1048"/>
            <p:cNvSpPr/>
            <p:nvPr/>
          </p:nvSpPr>
          <p:spPr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椭圆 1049"/>
            <p:cNvSpPr/>
            <p:nvPr/>
          </p:nvSpPr>
          <p:spPr>
            <a:xfrm>
              <a:off x="112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椭圆 1050"/>
            <p:cNvSpPr/>
            <p:nvPr/>
          </p:nvSpPr>
          <p:spPr>
            <a:xfrm>
              <a:off x="224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椭圆 1051"/>
            <p:cNvSpPr/>
            <p:nvPr/>
          </p:nvSpPr>
          <p:spPr>
            <a:xfrm>
              <a:off x="336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椭圆 1052"/>
            <p:cNvSpPr/>
            <p:nvPr/>
          </p:nvSpPr>
          <p:spPr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椭圆 1053"/>
            <p:cNvSpPr/>
            <p:nvPr/>
          </p:nvSpPr>
          <p:spPr>
            <a:xfrm>
              <a:off x="0" y="56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椭圆 1054"/>
            <p:cNvSpPr/>
            <p:nvPr/>
          </p:nvSpPr>
          <p:spPr>
            <a:xfrm>
              <a:off x="112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椭圆 1055"/>
            <p:cNvSpPr/>
            <p:nvPr/>
          </p:nvSpPr>
          <p:spPr>
            <a:xfrm>
              <a:off x="224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椭圆 1056"/>
            <p:cNvSpPr/>
            <p:nvPr/>
          </p:nvSpPr>
          <p:spPr>
            <a:xfrm>
              <a:off x="336" y="56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椭圆 1057"/>
            <p:cNvSpPr/>
            <p:nvPr/>
          </p:nvSpPr>
          <p:spPr>
            <a:xfrm>
              <a:off x="0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椭圆 1058"/>
            <p:cNvSpPr/>
            <p:nvPr/>
          </p:nvSpPr>
          <p:spPr>
            <a:xfrm>
              <a:off x="112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椭圆 1059"/>
            <p:cNvSpPr/>
            <p:nvPr/>
          </p:nvSpPr>
          <p:spPr>
            <a:xfrm>
              <a:off x="224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椭圆 1060"/>
            <p:cNvSpPr/>
            <p:nvPr/>
          </p:nvSpPr>
          <p:spPr>
            <a:xfrm>
              <a:off x="336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2" name="椭圆 1061"/>
            <p:cNvSpPr/>
            <p:nvPr/>
          </p:nvSpPr>
          <p:spPr>
            <a:xfrm>
              <a:off x="112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3" name="椭圆 1062"/>
            <p:cNvSpPr/>
            <p:nvPr/>
          </p:nvSpPr>
          <p:spPr>
            <a:xfrm>
              <a:off x="336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GI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6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7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0986;&#24072;&#34920;&#23002;&#19978;&#35838;&#29992;/8.wmv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2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出师表"/>
          <p:cNvPicPr>
            <a:picLocks noChangeAspect="1"/>
          </p:cNvPicPr>
          <p:nvPr/>
        </p:nvPicPr>
        <p:blipFill>
          <a:blip r:embed="rId2"/>
          <a:srcRect l="5902" t="12999" r="4323" b="419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0" y="3041650"/>
            <a:ext cx="2744788" cy="37496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       </a:t>
            </a:r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诸葛亮</a:t>
            </a:r>
          </a:p>
          <a:p>
            <a:r>
              <a:rPr lang="zh-CN" altLang="en-US" sz="960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出师表</a:t>
            </a:r>
          </a:p>
          <a:p>
            <a:r>
              <a:rPr lang="zh-CN" altLang="en-US" sz="24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4100" name="文本框 4099"/>
          <p:cNvSpPr txBox="1"/>
          <p:nvPr/>
        </p:nvSpPr>
        <p:spPr>
          <a:xfrm>
            <a:off x="3413125" y="5600700"/>
            <a:ext cx="193675" cy="588963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endParaRPr lang="zh-CN" altLang="en-US" sz="320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4101" name="图片 4100" descr="shxs033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24200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文本框 4101"/>
          <p:cNvSpPr txBox="1"/>
          <p:nvPr/>
        </p:nvSpPr>
        <p:spPr>
          <a:xfrm>
            <a:off x="609600" y="152400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方正舒体" pitchFamily="2" charset="-122"/>
              </a:rPr>
              <a:t>出师表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289" descr="shxs03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290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2290"/>
          <p:cNvSpPr txBox="1"/>
          <p:nvPr/>
        </p:nvSpPr>
        <p:spPr>
          <a:xfrm>
            <a:off x="228600" y="0"/>
            <a:ext cx="3048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翻译课文</a:t>
            </a:r>
          </a:p>
        </p:txBody>
      </p:sp>
      <p:sp>
        <p:nvSpPr>
          <p:cNvPr id="12292" name="文本框 12291"/>
          <p:cNvSpPr txBox="1"/>
          <p:nvPr/>
        </p:nvSpPr>
        <p:spPr>
          <a:xfrm>
            <a:off x="762000" y="1066800"/>
            <a:ext cx="8001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 先帝创业未半而中道崩殂，今天下三分，益州疲弊，此诚危急存亡之秋也。</a:t>
            </a:r>
          </a:p>
        </p:txBody>
      </p:sp>
      <p:sp>
        <p:nvSpPr>
          <p:cNvPr id="12293" name="文本框 12292"/>
          <p:cNvSpPr txBox="1"/>
          <p:nvPr/>
        </p:nvSpPr>
        <p:spPr>
          <a:xfrm>
            <a:off x="304800" y="99060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12294" name="文本框 12293"/>
          <p:cNvSpPr txBox="1"/>
          <p:nvPr/>
        </p:nvSpPr>
        <p:spPr>
          <a:xfrm>
            <a:off x="381000" y="4114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12295" name="矩形 12294"/>
          <p:cNvSpPr/>
          <p:nvPr/>
        </p:nvSpPr>
        <p:spPr>
          <a:xfrm>
            <a:off x="6477000" y="2849563"/>
            <a:ext cx="4648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民力困乏</a:t>
            </a:r>
          </a:p>
        </p:txBody>
      </p:sp>
      <p:sp>
        <p:nvSpPr>
          <p:cNvPr id="12296" name="矩形 12295"/>
          <p:cNvSpPr/>
          <p:nvPr/>
        </p:nvSpPr>
        <p:spPr>
          <a:xfrm>
            <a:off x="5410200" y="2849563"/>
            <a:ext cx="1403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疲弊：</a:t>
            </a:r>
          </a:p>
        </p:txBody>
      </p:sp>
      <p:sp>
        <p:nvSpPr>
          <p:cNvPr id="12297" name="矩形 12296"/>
          <p:cNvSpPr/>
          <p:nvPr/>
        </p:nvSpPr>
        <p:spPr>
          <a:xfrm>
            <a:off x="1676400" y="3657600"/>
            <a:ext cx="731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果真，实在。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也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：表判断，相当于“是”</a:t>
            </a:r>
          </a:p>
        </p:txBody>
      </p:sp>
      <p:sp>
        <p:nvSpPr>
          <p:cNvPr id="12298" name="矩形 12297"/>
          <p:cNvSpPr/>
          <p:nvPr/>
        </p:nvSpPr>
        <p:spPr>
          <a:xfrm>
            <a:off x="914400" y="35814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诚：</a:t>
            </a:r>
          </a:p>
        </p:txBody>
      </p:sp>
      <p:sp>
        <p:nvSpPr>
          <p:cNvPr id="12299" name="文本框 12298"/>
          <p:cNvSpPr txBox="1"/>
          <p:nvPr/>
        </p:nvSpPr>
        <p:spPr>
          <a:xfrm>
            <a:off x="533400" y="4724400"/>
            <a:ext cx="8382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先帝开创（统一全国）的事业还没有完成一半，却中途去世了。现在天下分裂成三个国家，蜀汉民力困乏，这实在是危急存亡的时候啊。</a:t>
            </a:r>
          </a:p>
        </p:txBody>
      </p:sp>
      <p:sp>
        <p:nvSpPr>
          <p:cNvPr id="12300" name="文本框 12299"/>
          <p:cNvSpPr txBox="1"/>
          <p:nvPr/>
        </p:nvSpPr>
        <p:spPr>
          <a:xfrm>
            <a:off x="2362200" y="2286000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而：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表转折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却</a:t>
            </a:r>
          </a:p>
        </p:txBody>
      </p:sp>
      <p:sp>
        <p:nvSpPr>
          <p:cNvPr id="12301" name="文本框 12300"/>
          <p:cNvSpPr txBox="1"/>
          <p:nvPr/>
        </p:nvSpPr>
        <p:spPr>
          <a:xfrm>
            <a:off x="609600" y="2849563"/>
            <a:ext cx="525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 益州：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借代用法，指蜀汉。</a:t>
            </a:r>
          </a:p>
        </p:txBody>
      </p:sp>
      <p:sp>
        <p:nvSpPr>
          <p:cNvPr id="12302" name="文本框 12301"/>
          <p:cNvSpPr txBox="1"/>
          <p:nvPr/>
        </p:nvSpPr>
        <p:spPr>
          <a:xfrm>
            <a:off x="457200" y="22098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文本占位符 89089"/>
          <p:cNvSpPr>
            <a:spLocks noGrp="1"/>
          </p:cNvSpPr>
          <p:nvPr>
            <p:ph type="body" idx="1"/>
          </p:nvPr>
        </p:nvSpPr>
        <p:spPr>
          <a:xfrm>
            <a:off x="539750" y="404813"/>
            <a:ext cx="7918450" cy="4248150"/>
          </a:xfrm>
        </p:spPr>
        <p:txBody>
          <a:bodyPr/>
          <a:lstStyle/>
          <a:p>
            <a:r>
              <a:rPr lang="en-US" altLang="zh-CN" b="1" u="sng"/>
              <a:t>10</a:t>
            </a:r>
            <a:r>
              <a:rPr lang="zh-CN" altLang="en-US" b="1" u="sng"/>
              <a:t>诸葛亮分析天下形势，其中有利的主观条件是：</a:t>
            </a:r>
          </a:p>
          <a:p>
            <a:r>
              <a:rPr lang="zh-CN" altLang="en-US" b="1" u="sng">
                <a:solidFill>
                  <a:srgbClr val="CC3300"/>
                </a:solidFill>
              </a:rPr>
              <a:t>侍卫之臣不懈于内，忠志之士忘身于外。</a:t>
            </a:r>
            <a:r>
              <a:rPr lang="zh-CN" altLang="en-US" b="1" u="sng"/>
              <a:t>不利的客观条件：</a:t>
            </a:r>
          </a:p>
          <a:p>
            <a:r>
              <a:rPr lang="en-US" altLang="zh-CN" b="1" u="sng">
                <a:solidFill>
                  <a:srgbClr val="CC3300"/>
                </a:solidFill>
              </a:rPr>
              <a:t>①</a:t>
            </a:r>
            <a:r>
              <a:rPr lang="zh-CN" altLang="en-US" b="1" u="sng">
                <a:solidFill>
                  <a:srgbClr val="CC3300"/>
                </a:solidFill>
              </a:rPr>
              <a:t>先帝崩殂。</a:t>
            </a:r>
            <a:r>
              <a:rPr lang="en-US" altLang="zh-CN" b="1" u="sng">
                <a:solidFill>
                  <a:srgbClr val="CC3300"/>
                </a:solidFill>
              </a:rPr>
              <a:t>②</a:t>
            </a:r>
            <a:r>
              <a:rPr lang="zh-CN" altLang="en-US" b="1" u="sng">
                <a:solidFill>
                  <a:srgbClr val="CC3300"/>
                </a:solidFill>
              </a:rPr>
              <a:t>天下三分。</a:t>
            </a:r>
            <a:r>
              <a:rPr lang="en-US" altLang="zh-CN" b="1" u="sng">
                <a:solidFill>
                  <a:srgbClr val="CC3300"/>
                </a:solidFill>
              </a:rPr>
              <a:t>③</a:t>
            </a:r>
            <a:r>
              <a:rPr lang="zh-CN" altLang="en-US" b="1" u="sng">
                <a:solidFill>
                  <a:srgbClr val="CC3300"/>
                </a:solidFill>
              </a:rPr>
              <a:t>益州疲弊，此诚危急存亡之秋也。</a:t>
            </a:r>
          </a:p>
          <a:p>
            <a:r>
              <a:rPr lang="zh-CN" altLang="en-US" b="1" u="sng"/>
              <a:t> </a:t>
            </a:r>
            <a:r>
              <a:rPr lang="en-US" altLang="zh-CN" b="1" u="sng"/>
              <a:t>11</a:t>
            </a:r>
            <a:r>
              <a:rPr lang="zh-CN" altLang="en-US" b="1" u="sng"/>
              <a:t>表达了作者对刘氏父子感情的句子是：</a:t>
            </a:r>
            <a:endParaRPr lang="zh-CN" altLang="en-US" b="1" u="sng">
              <a:solidFill>
                <a:srgbClr val="CC3300"/>
              </a:solidFill>
            </a:endParaRPr>
          </a:p>
          <a:p>
            <a:endParaRPr lang="zh-CN" altLang="en-US" b="1"/>
          </a:p>
        </p:txBody>
      </p:sp>
      <p:sp>
        <p:nvSpPr>
          <p:cNvPr id="89091" name="文本框 89090"/>
          <p:cNvSpPr txBox="1"/>
          <p:nvPr/>
        </p:nvSpPr>
        <p:spPr>
          <a:xfrm>
            <a:off x="1331913" y="4437063"/>
            <a:ext cx="6711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u="sng">
                <a:solidFill>
                  <a:srgbClr val="CC3300"/>
                </a:solidFill>
                <a:latin typeface="Arial" panose="020B0604020202020204" pitchFamily="34" charset="0"/>
              </a:rPr>
              <a:t>此臣所以报先帝而忠陛下之职分也。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13315" name="文本框 13314"/>
          <p:cNvSpPr txBox="1"/>
          <p:nvPr/>
        </p:nvSpPr>
        <p:spPr>
          <a:xfrm>
            <a:off x="381000" y="3810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13316" name="文本框 13315"/>
          <p:cNvSpPr txBox="1"/>
          <p:nvPr/>
        </p:nvSpPr>
        <p:spPr>
          <a:xfrm>
            <a:off x="533400" y="4343400"/>
            <a:ext cx="83058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然而朝中官员们在首都毫不懈怠，忠诚有志的将士们在外面舍生忘死，是因为（他们）追念先帝（对他们）的特殊待遇，想要在陛下身上报恩啊。</a:t>
            </a:r>
          </a:p>
        </p:txBody>
      </p:sp>
      <p:sp>
        <p:nvSpPr>
          <p:cNvPr id="13317" name="文本框 13316"/>
          <p:cNvSpPr txBox="1"/>
          <p:nvPr/>
        </p:nvSpPr>
        <p:spPr>
          <a:xfrm>
            <a:off x="381000" y="685800"/>
            <a:ext cx="8686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   然侍卫之臣不懈于内，忠志之士忘身于外者，盖追先帝之殊遇，欲报之于陛下也。</a:t>
            </a:r>
          </a:p>
        </p:txBody>
      </p:sp>
      <p:sp>
        <p:nvSpPr>
          <p:cNvPr id="13318" name="矩形 13317"/>
          <p:cNvSpPr/>
          <p:nvPr/>
        </p:nvSpPr>
        <p:spPr>
          <a:xfrm>
            <a:off x="6096000" y="22098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内：</a:t>
            </a:r>
          </a:p>
        </p:txBody>
      </p:sp>
      <p:sp>
        <p:nvSpPr>
          <p:cNvPr id="13319" name="文本框 13318"/>
          <p:cNvSpPr txBox="1"/>
          <p:nvPr/>
        </p:nvSpPr>
        <p:spPr>
          <a:xfrm>
            <a:off x="6781800" y="22860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首都。</a:t>
            </a:r>
          </a:p>
        </p:txBody>
      </p:sp>
      <p:sp>
        <p:nvSpPr>
          <p:cNvPr id="13320" name="文本框 13319"/>
          <p:cNvSpPr txBox="1"/>
          <p:nvPr/>
        </p:nvSpPr>
        <p:spPr>
          <a:xfrm>
            <a:off x="533400" y="2209800"/>
            <a:ext cx="3841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然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表转折，然而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13321" name="文本框 13320"/>
          <p:cNvSpPr txBox="1"/>
          <p:nvPr/>
        </p:nvSpPr>
        <p:spPr>
          <a:xfrm>
            <a:off x="4114800" y="2209800"/>
            <a:ext cx="221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懈：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懈怠。</a:t>
            </a:r>
          </a:p>
        </p:txBody>
      </p:sp>
      <p:sp>
        <p:nvSpPr>
          <p:cNvPr id="13322" name="文本框 13321"/>
          <p:cNvSpPr txBox="1"/>
          <p:nvPr/>
        </p:nvSpPr>
        <p:spPr>
          <a:xfrm>
            <a:off x="457200" y="2773363"/>
            <a:ext cx="7772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者，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也：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表判断，相当于“是”。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忘身：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奋不顾身。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之：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代词，代“殊遇”。</a:t>
            </a:r>
          </a:p>
        </p:txBody>
      </p:sp>
      <p:sp>
        <p:nvSpPr>
          <p:cNvPr id="13323" name="文本框 13322"/>
          <p:cNvSpPr txBox="1"/>
          <p:nvPr/>
        </p:nvSpPr>
        <p:spPr>
          <a:xfrm>
            <a:off x="304800" y="1752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  <p:sp>
        <p:nvSpPr>
          <p:cNvPr id="13324" name="文本框 13323"/>
          <p:cNvSpPr txBox="1"/>
          <p:nvPr/>
        </p:nvSpPr>
        <p:spPr>
          <a:xfrm>
            <a:off x="2051050" y="3860800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盖，表推测原因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14339" name="文本框 14338"/>
          <p:cNvSpPr txBox="1"/>
          <p:nvPr/>
        </p:nvSpPr>
        <p:spPr>
          <a:xfrm>
            <a:off x="381000" y="3733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14340" name="文本框 14339"/>
          <p:cNvSpPr txBox="1"/>
          <p:nvPr/>
        </p:nvSpPr>
        <p:spPr>
          <a:xfrm>
            <a:off x="609600" y="731838"/>
            <a:ext cx="82296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   诚宜开张圣听，以光先帝遗德，恢弘志士之气，不宜妄自菲薄，引喻失义，以塞忠谏之路也。</a:t>
            </a:r>
          </a:p>
        </p:txBody>
      </p:sp>
      <p:sp>
        <p:nvSpPr>
          <p:cNvPr id="14341" name="矩形 14340"/>
          <p:cNvSpPr/>
          <p:nvPr/>
        </p:nvSpPr>
        <p:spPr>
          <a:xfrm>
            <a:off x="631825" y="2286000"/>
            <a:ext cx="788035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诚：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实在。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遗德：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遗留的美德。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连词，来，表目的。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妄自菲薄：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过于小看自己。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连词，以致，表结果。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381000" y="4343400"/>
            <a:ext cx="8382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（陛下）实在应该广泛地听取意见，发扬先帝遗留下来的美德，振奋有抱负的人的志气，不应当随便看轻自己，说一些不恰当的话，以致堵塞（人们）忠言劝谏的道路啊。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5"/>
          <p:cNvSpPr txBox="1"/>
          <p:nvPr/>
        </p:nvSpPr>
        <p:spPr>
          <a:xfrm>
            <a:off x="3810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16387" name="文本框 16386"/>
          <p:cNvSpPr txBox="1"/>
          <p:nvPr/>
        </p:nvSpPr>
        <p:spPr>
          <a:xfrm>
            <a:off x="457200" y="3352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16388" name="文本框 16387"/>
          <p:cNvSpPr txBox="1"/>
          <p:nvPr/>
        </p:nvSpPr>
        <p:spPr>
          <a:xfrm>
            <a:off x="609600" y="914400"/>
            <a:ext cx="815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宫中府中，俱为一体，陟罚臧否，不宜异同。</a:t>
            </a:r>
          </a:p>
        </p:txBody>
      </p:sp>
      <p:sp>
        <p:nvSpPr>
          <p:cNvPr id="16389" name="文本框 16388"/>
          <p:cNvSpPr txBox="1"/>
          <p:nvPr/>
        </p:nvSpPr>
        <p:spPr>
          <a:xfrm>
            <a:off x="685800" y="4191000"/>
            <a:ext cx="8153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皇宫中和丞相府中的人，都是国家的官员；升降官吏，评论人物，不应该因在宫中或在府中而异。</a:t>
            </a:r>
          </a:p>
        </p:txBody>
      </p:sp>
      <p:sp>
        <p:nvSpPr>
          <p:cNvPr id="16390" name="矩形 16389"/>
          <p:cNvSpPr/>
          <p:nvPr/>
        </p:nvSpPr>
        <p:spPr>
          <a:xfrm>
            <a:off x="685800" y="2849563"/>
            <a:ext cx="14081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异同：</a:t>
            </a:r>
          </a:p>
        </p:txBody>
      </p:sp>
      <p:sp>
        <p:nvSpPr>
          <p:cNvPr id="16391" name="文本框 16390"/>
          <p:cNvSpPr txBox="1"/>
          <p:nvPr/>
        </p:nvSpPr>
        <p:spPr>
          <a:xfrm>
            <a:off x="1828800" y="2849563"/>
            <a:ext cx="6705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偏义复词。此处指异。“同”字无义。</a:t>
            </a:r>
          </a:p>
        </p:txBody>
      </p:sp>
      <p:sp>
        <p:nvSpPr>
          <p:cNvPr id="16392" name="文本框 16391"/>
          <p:cNvSpPr txBox="1"/>
          <p:nvPr/>
        </p:nvSpPr>
        <p:spPr>
          <a:xfrm>
            <a:off x="685800" y="2362200"/>
            <a:ext cx="594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一体：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一个整体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6393" name="文本框 16392"/>
          <p:cNvSpPr txBox="1"/>
          <p:nvPr/>
        </p:nvSpPr>
        <p:spPr>
          <a:xfrm>
            <a:off x="457200" y="16764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304800" y="-225425"/>
            <a:ext cx="2209800" cy="758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</a:t>
            </a: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：</a:t>
            </a:r>
          </a:p>
        </p:txBody>
      </p:sp>
      <p:sp>
        <p:nvSpPr>
          <p:cNvPr id="17411" name="文本框 17410"/>
          <p:cNvSpPr txBox="1"/>
          <p:nvPr/>
        </p:nvSpPr>
        <p:spPr>
          <a:xfrm>
            <a:off x="0" y="36576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17412" name="文本框 17411"/>
          <p:cNvSpPr txBox="1"/>
          <p:nvPr/>
        </p:nvSpPr>
        <p:spPr>
          <a:xfrm>
            <a:off x="304800" y="457200"/>
            <a:ext cx="8153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</a:rPr>
              <a:t>若有作奸犯科及为忠善者，宜付有司论其刑赏，以昭陛下平明之理，不宜偏私，使内外异法也。</a:t>
            </a:r>
          </a:p>
        </p:txBody>
      </p:sp>
      <p:sp>
        <p:nvSpPr>
          <p:cNvPr id="17413" name="矩形 17412"/>
          <p:cNvSpPr/>
          <p:nvPr/>
        </p:nvSpPr>
        <p:spPr>
          <a:xfrm>
            <a:off x="571500" y="1433513"/>
            <a:ext cx="8001000" cy="399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如果。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做。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忠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尽忠国家的事。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善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好事。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者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的人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。以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：连词，来，表目的。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昭：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显示，表明。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平明之理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公正清明的治理。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异法：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法异，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法令不同。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也</a:t>
            </a:r>
            <a:r>
              <a:rPr lang="zh-CN" altLang="en-US" sz="2800" b="1">
                <a:latin typeface="Times New Roman" panose="02020603050405020304" pitchFamily="18" charset="0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语气词，停顿</a:t>
            </a:r>
            <a:r>
              <a:rPr lang="zh-CN" altLang="en-US" sz="2800" b="1">
                <a:latin typeface="Times New Roman" panose="02020603050405020304" pitchFamily="18" charset="0"/>
              </a:rPr>
              <a:t>。</a:t>
            </a:r>
          </a:p>
          <a:p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228600" y="4191000"/>
            <a:ext cx="86868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如果有作奸邪事情、犯科条法令，或做了好事对国家有贡献的，都应该交给主管的官员判定他们受罚或者受赏，来显示陛下公正严明的治理，而不应当有偏袒和私心，使朝廷内外刑赏的法令不同。</a:t>
            </a:r>
          </a:p>
        </p:txBody>
      </p:sp>
      <p:sp>
        <p:nvSpPr>
          <p:cNvPr id="17415" name="文本框 17414"/>
          <p:cNvSpPr txBox="1"/>
          <p:nvPr/>
        </p:nvSpPr>
        <p:spPr>
          <a:xfrm>
            <a:off x="685800" y="3200400"/>
            <a:ext cx="7772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19459" name="文本框 19458"/>
          <p:cNvSpPr txBox="1"/>
          <p:nvPr/>
        </p:nvSpPr>
        <p:spPr>
          <a:xfrm>
            <a:off x="395288" y="3789363"/>
            <a:ext cx="1295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19460" name="文本框 19459"/>
          <p:cNvSpPr txBox="1"/>
          <p:nvPr/>
        </p:nvSpPr>
        <p:spPr>
          <a:xfrm>
            <a:off x="533400" y="762000"/>
            <a:ext cx="8001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侍中侍郎郭攸之、费祎、董允等，此皆良实，志虑忠纯，是以先帝简拔以遗陛下。</a:t>
            </a:r>
          </a:p>
        </p:txBody>
      </p:sp>
      <p:sp>
        <p:nvSpPr>
          <p:cNvPr id="19461" name="矩形 19460"/>
          <p:cNvSpPr/>
          <p:nvPr/>
        </p:nvSpPr>
        <p:spPr>
          <a:xfrm>
            <a:off x="419100" y="2209800"/>
            <a:ext cx="8305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此：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这些。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良实：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形容词作名词用，善良诚实的人。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是以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以是，因此，不能解释为“所以”。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简</a:t>
            </a:r>
            <a:r>
              <a:rPr lang="zh-CN" altLang="en-US" sz="3200" b="1"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同“拣”。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 b="1"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连词，表目的，“来”。</a:t>
            </a:r>
          </a:p>
        </p:txBody>
      </p:sp>
      <p:sp>
        <p:nvSpPr>
          <p:cNvPr id="19462" name="文本框 19461"/>
          <p:cNvSpPr txBox="1"/>
          <p:nvPr/>
        </p:nvSpPr>
        <p:spPr>
          <a:xfrm>
            <a:off x="468313" y="4365625"/>
            <a:ext cx="81534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侍中、侍郎郭攸之、费祎、董允等人，这些都善良诚实的人，他们的志向和思虑都忠诚纯正，因此先帝把他们选拔出来留给陛下。</a:t>
            </a:r>
          </a:p>
        </p:txBody>
      </p:sp>
      <p:sp>
        <p:nvSpPr>
          <p:cNvPr id="19463" name="文本框 19462"/>
          <p:cNvSpPr txBox="1"/>
          <p:nvPr/>
        </p:nvSpPr>
        <p:spPr>
          <a:xfrm>
            <a:off x="228600" y="16764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/>
          <p:nvPr/>
        </p:nvSpPr>
        <p:spPr>
          <a:xfrm>
            <a:off x="381000" y="30480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20483" name="文本框 20482"/>
          <p:cNvSpPr txBox="1"/>
          <p:nvPr/>
        </p:nvSpPr>
        <p:spPr>
          <a:xfrm>
            <a:off x="304800" y="4191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20484" name="文本框 20483"/>
          <p:cNvSpPr txBox="1"/>
          <p:nvPr/>
        </p:nvSpPr>
        <p:spPr>
          <a:xfrm>
            <a:off x="457200" y="1066800"/>
            <a:ext cx="822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latin typeface="Times New Roman" panose="02020603050405020304" pitchFamily="18" charset="0"/>
              </a:rPr>
              <a:t>      愚以为宫中之事，事无大小，悉以咨之，然后施行，必能裨补阙漏，有所广益。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609600" y="2133600"/>
            <a:ext cx="7924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愚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古时自称，我。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无：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无论。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拿，介词。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阙：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同“缺”，缺点。</a:t>
            </a:r>
          </a:p>
        </p:txBody>
      </p:sp>
      <p:sp>
        <p:nvSpPr>
          <p:cNvPr id="20486" name="文本框 20485"/>
          <p:cNvSpPr txBox="1"/>
          <p:nvPr/>
        </p:nvSpPr>
        <p:spPr>
          <a:xfrm>
            <a:off x="838200" y="4800600"/>
            <a:ext cx="7696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我认为宫廷中的事情，无论大小，都拿来问问他们，然后实行，就一定能够弥补缺点和疏漏之处，得到更多的成效。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1505"/>
          <p:cNvSpPr txBox="1"/>
          <p:nvPr/>
        </p:nvSpPr>
        <p:spPr>
          <a:xfrm>
            <a:off x="457200" y="7620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21507" name="文本框 21506"/>
          <p:cNvSpPr txBox="1"/>
          <p:nvPr/>
        </p:nvSpPr>
        <p:spPr>
          <a:xfrm>
            <a:off x="533400" y="39624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21508" name="文本框 21507"/>
          <p:cNvSpPr txBox="1"/>
          <p:nvPr/>
        </p:nvSpPr>
        <p:spPr>
          <a:xfrm>
            <a:off x="609600" y="762000"/>
            <a:ext cx="822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将军向宠，性行淑均，晓畅军事，试用于昔日，先帝称之曰能，是以众议举宠为督。</a:t>
            </a:r>
          </a:p>
        </p:txBody>
      </p:sp>
      <p:sp>
        <p:nvSpPr>
          <p:cNvPr id="21509" name="矩形 21508"/>
          <p:cNvSpPr/>
          <p:nvPr/>
        </p:nvSpPr>
        <p:spPr>
          <a:xfrm>
            <a:off x="685800" y="2209800"/>
            <a:ext cx="8229600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晓畅：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通晓，熟悉。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于：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在。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昔日：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过去。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曰：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为，是。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是以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因此，不能解释为“所以”。</a:t>
            </a:r>
          </a:p>
        </p:txBody>
      </p:sp>
      <p:sp>
        <p:nvSpPr>
          <p:cNvPr id="21510" name="文本框 21509"/>
          <p:cNvSpPr txBox="1"/>
          <p:nvPr/>
        </p:nvSpPr>
        <p:spPr>
          <a:xfrm>
            <a:off x="533400" y="4876800"/>
            <a:ext cx="8077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将军向宠，性格品行善良平正，通晓军事，过去试用他的时候，先帝称赞他有才能，因此大家商议推举他做中部督。</a:t>
            </a:r>
          </a:p>
        </p:txBody>
      </p:sp>
      <p:sp>
        <p:nvSpPr>
          <p:cNvPr id="21511" name="文本框 21510"/>
          <p:cNvSpPr txBox="1"/>
          <p:nvPr/>
        </p:nvSpPr>
        <p:spPr>
          <a:xfrm>
            <a:off x="457200" y="1752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/>
          <p:nvPr/>
        </p:nvSpPr>
        <p:spPr>
          <a:xfrm>
            <a:off x="457200" y="7620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22531" name="文本框 22530"/>
          <p:cNvSpPr txBox="1"/>
          <p:nvPr/>
        </p:nvSpPr>
        <p:spPr>
          <a:xfrm>
            <a:off x="533400" y="3733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762000" y="762000"/>
            <a:ext cx="7924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latin typeface="Times New Roman" panose="02020603050405020304" pitchFamily="18" charset="0"/>
              </a:rPr>
              <a:t>     愚以为营中之事，悉以咨之，必能使行阵和睦，优劣得所。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838200" y="4419600"/>
            <a:ext cx="7696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我认为军队中的事情，都拿来问问他，就一定能够使军队团结和睦，才能高的和才能低的都得到合理的安排。</a:t>
            </a:r>
          </a:p>
        </p:txBody>
      </p:sp>
      <p:sp>
        <p:nvSpPr>
          <p:cNvPr id="22534" name="矩形 22533"/>
          <p:cNvSpPr/>
          <p:nvPr/>
        </p:nvSpPr>
        <p:spPr>
          <a:xfrm>
            <a:off x="762000" y="2667000"/>
            <a:ext cx="76993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优劣：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指才能高的人，才能低的人。形容词用作名词。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所：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该去的地方。</a:t>
            </a:r>
          </a:p>
        </p:txBody>
      </p:sp>
      <p:sp>
        <p:nvSpPr>
          <p:cNvPr id="22535" name="文本框 22534"/>
          <p:cNvSpPr txBox="1"/>
          <p:nvPr/>
        </p:nvSpPr>
        <p:spPr>
          <a:xfrm>
            <a:off x="381000" y="19812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23555" name="文本框 23554"/>
          <p:cNvSpPr txBox="1"/>
          <p:nvPr/>
        </p:nvSpPr>
        <p:spPr>
          <a:xfrm>
            <a:off x="381000" y="43434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23556" name="文本框 23555"/>
          <p:cNvSpPr txBox="1"/>
          <p:nvPr/>
        </p:nvSpPr>
        <p:spPr>
          <a:xfrm>
            <a:off x="609600" y="6096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        亲贤臣，远小人，此先汉所以兴隆也；亲小人，远贤臣，此后汉所以倾颓也。</a:t>
            </a:r>
          </a:p>
        </p:txBody>
      </p:sp>
      <p:sp>
        <p:nvSpPr>
          <p:cNvPr id="23557" name="矩形 23556"/>
          <p:cNvSpPr/>
          <p:nvPr/>
        </p:nvSpPr>
        <p:spPr>
          <a:xfrm>
            <a:off x="533400" y="2163763"/>
            <a:ext cx="8077200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亲：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亲近。形容词用作动词。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远：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疏远。形容词用作动词。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所以：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表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原因，可译为“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的原因”。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兴隆：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兴旺发达。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倾颓：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倾覆衰败。</a:t>
            </a:r>
          </a:p>
          <a:p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457200" y="4953000"/>
            <a:ext cx="82296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亲近贤臣，疏远小人，这是先汉</a:t>
            </a:r>
            <a:r>
              <a:rPr lang="zh-CN" altLang="en-US" sz="3200" b="1">
                <a:latin typeface="楷体_GB2312" panose="02010609030101010101" pitchFamily="49" charset="-122"/>
              </a:rPr>
              <a:t>兴旺发达</a:t>
            </a:r>
            <a:r>
              <a:rPr lang="zh-CN" altLang="en-US" sz="3200" b="1">
                <a:latin typeface="宋体" panose="02010600030101010101" pitchFamily="2" charset="-122"/>
              </a:rPr>
              <a:t>的原因；亲近小人，疏远贤臣，这是后汉倾覆衰败的原因。</a:t>
            </a:r>
          </a:p>
        </p:txBody>
      </p:sp>
      <p:sp>
        <p:nvSpPr>
          <p:cNvPr id="23559" name="文本框 23558"/>
          <p:cNvSpPr txBox="1"/>
          <p:nvPr/>
        </p:nvSpPr>
        <p:spPr>
          <a:xfrm>
            <a:off x="228600" y="16764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/>
        </p:nvSpPr>
        <p:spPr>
          <a:xfrm>
            <a:off x="990600" y="55563"/>
            <a:ext cx="7162800" cy="858837"/>
          </a:xfrm>
          <a:prstGeom prst="rect">
            <a:avLst/>
          </a:prstGeom>
          <a:solidFill>
            <a:srgbClr val="FF9900"/>
          </a:solidFill>
          <a:ln w="34925" cap="sq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FF66"/>
                </a:solidFill>
                <a:latin typeface="Times New Roman" panose="02020603050405020304" pitchFamily="18" charset="0"/>
                <a:ea typeface="华文新魏" pitchFamily="2" charset="-122"/>
              </a:rPr>
              <a:t>  </a:t>
            </a:r>
            <a:r>
              <a:rPr lang="zh-CN" altLang="en-US" sz="4800" b="1">
                <a:solidFill>
                  <a:srgbClr val="FFFF66"/>
                </a:solidFill>
                <a:latin typeface="Times New Roman" panose="02020603050405020304" pitchFamily="18" charset="0"/>
                <a:ea typeface="华文新魏" pitchFamily="2" charset="-122"/>
              </a:rPr>
              <a:t>鞠躬尽瘁死而后已</a:t>
            </a:r>
          </a:p>
        </p:txBody>
      </p:sp>
      <p:sp>
        <p:nvSpPr>
          <p:cNvPr id="5123" name="文本框 5122"/>
          <p:cNvSpPr txBox="1"/>
          <p:nvPr/>
        </p:nvSpPr>
        <p:spPr>
          <a:xfrm>
            <a:off x="8315325" y="-357187"/>
            <a:ext cx="184150" cy="454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39688" y="1066800"/>
            <a:ext cx="950912" cy="4800600"/>
          </a:xfrm>
          <a:prstGeom prst="rect">
            <a:avLst/>
          </a:prstGeom>
          <a:solidFill>
            <a:srgbClr val="FFCC00"/>
          </a:solidFill>
          <a:ln w="34925" cap="sq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长使英雄泪满襟</a:t>
            </a:r>
          </a:p>
        </p:txBody>
      </p:sp>
      <p:sp>
        <p:nvSpPr>
          <p:cNvPr id="5125" name="文本框 5124"/>
          <p:cNvSpPr txBox="1"/>
          <p:nvPr/>
        </p:nvSpPr>
        <p:spPr>
          <a:xfrm>
            <a:off x="8193088" y="1143000"/>
            <a:ext cx="950912" cy="4800600"/>
          </a:xfrm>
          <a:prstGeom prst="rect">
            <a:avLst/>
          </a:prstGeom>
          <a:solidFill>
            <a:srgbClr val="FFCC00"/>
          </a:solidFill>
          <a:ln w="34925" cap="sq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r>
              <a:rPr lang="zh-CN" altLang="en-US" sz="4800" b="1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出师未捷身先死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1066800" y="990600"/>
            <a:ext cx="7010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4417C1"/>
                </a:solidFill>
                <a:latin typeface="Times New Roman" panose="02020603050405020304" pitchFamily="18" charset="0"/>
                <a:ea typeface="幼圆" pitchFamily="49" charset="-122"/>
              </a:rPr>
              <a:t>你知道诸葛亮的哪些事呢？</a:t>
            </a:r>
          </a:p>
        </p:txBody>
      </p:sp>
      <p:pic>
        <p:nvPicPr>
          <p:cNvPr id="5127" name="图片 5126" descr="天下奇才诸葛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286000"/>
            <a:ext cx="2438400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5127" descr="wuhouci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2362200"/>
            <a:ext cx="396240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图片 5128" descr="shxs033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286000" cy="931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0" name="文本框 5129"/>
          <p:cNvSpPr txBox="1"/>
          <p:nvPr/>
        </p:nvSpPr>
        <p:spPr>
          <a:xfrm>
            <a:off x="304800" y="0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方正舒体" pitchFamily="2" charset="-122"/>
              </a:rPr>
              <a:t>出师表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4577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24579" name="文本框 24578"/>
          <p:cNvSpPr txBox="1"/>
          <p:nvPr/>
        </p:nvSpPr>
        <p:spPr>
          <a:xfrm>
            <a:off x="381000" y="3733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24580" name="文本框 24579"/>
          <p:cNvSpPr txBox="1"/>
          <p:nvPr/>
        </p:nvSpPr>
        <p:spPr>
          <a:xfrm>
            <a:off x="533400" y="685800"/>
            <a:ext cx="8077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先帝在时，每与臣论此事，未尝不叹息痛恨于桓、灵也。</a:t>
            </a:r>
          </a:p>
        </p:txBody>
      </p:sp>
      <p:sp>
        <p:nvSpPr>
          <p:cNvPr id="24581" name="矩形 24580"/>
          <p:cNvSpPr/>
          <p:nvPr/>
        </p:nvSpPr>
        <p:spPr>
          <a:xfrm>
            <a:off x="533400" y="2238375"/>
            <a:ext cx="8077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与：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和。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也：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语气词，停顿。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痛恨：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痛心遗憾。</a:t>
            </a:r>
          </a:p>
        </p:txBody>
      </p:sp>
      <p:sp>
        <p:nvSpPr>
          <p:cNvPr id="24582" name="文本框 24581"/>
          <p:cNvSpPr txBox="1"/>
          <p:nvPr/>
        </p:nvSpPr>
        <p:spPr>
          <a:xfrm>
            <a:off x="838200" y="4343400"/>
            <a:ext cx="7772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先帝在世的时候，每次和我谈论这些事情，没有不为桓、灵二帝的昏庸而叹息，而感到痛心遗憾的。</a:t>
            </a:r>
          </a:p>
        </p:txBody>
      </p:sp>
      <p:sp>
        <p:nvSpPr>
          <p:cNvPr id="24583" name="文本框 24582"/>
          <p:cNvSpPr txBox="1"/>
          <p:nvPr/>
        </p:nvSpPr>
        <p:spPr>
          <a:xfrm>
            <a:off x="304800" y="1752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25603" name="文本框 25602"/>
          <p:cNvSpPr txBox="1"/>
          <p:nvPr/>
        </p:nvSpPr>
        <p:spPr>
          <a:xfrm>
            <a:off x="457200" y="4114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25604" name="文本框 25603"/>
          <p:cNvSpPr txBox="1"/>
          <p:nvPr/>
        </p:nvSpPr>
        <p:spPr>
          <a:xfrm>
            <a:off x="381000" y="762000"/>
            <a:ext cx="8458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侍中、尚书、长史、参军，此悉贞良死节之臣，愿陛下亲之信之，则汉室之隆，可计日而待也。</a:t>
            </a:r>
          </a:p>
        </p:txBody>
      </p:sp>
      <p:sp>
        <p:nvSpPr>
          <p:cNvPr id="25605" name="矩形 25604"/>
          <p:cNvSpPr/>
          <p:nvPr/>
        </p:nvSpPr>
        <p:spPr>
          <a:xfrm>
            <a:off x="571500" y="2559050"/>
            <a:ext cx="8001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良：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优秀。</a:t>
            </a: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则：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那么。</a:t>
            </a: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可：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可以。</a:t>
            </a: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计日而待：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数着日子而等待。指为时不远。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而：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连词，表修饰。</a:t>
            </a:r>
          </a:p>
        </p:txBody>
      </p:sp>
      <p:sp>
        <p:nvSpPr>
          <p:cNvPr id="25606" name="文本框 25605"/>
          <p:cNvSpPr txBox="1"/>
          <p:nvPr/>
        </p:nvSpPr>
        <p:spPr>
          <a:xfrm>
            <a:off x="0" y="4800600"/>
            <a:ext cx="8839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侍中、尚书、长史、参军，这些人都是忠贞可靠、能够以死报国的忠臣，希望陛下亲近他们，信任他们，这样汉朝的兴隆便为时不远了。</a:t>
            </a:r>
          </a:p>
        </p:txBody>
      </p:sp>
      <p:sp>
        <p:nvSpPr>
          <p:cNvPr id="25607" name="文本框 25606"/>
          <p:cNvSpPr txBox="1"/>
          <p:nvPr/>
        </p:nvSpPr>
        <p:spPr>
          <a:xfrm>
            <a:off x="457200" y="2133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27651" name="文本框 27650"/>
          <p:cNvSpPr txBox="1"/>
          <p:nvPr/>
        </p:nvSpPr>
        <p:spPr>
          <a:xfrm>
            <a:off x="304800" y="4191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457200" y="6096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臣本布衣，躬耕于南阳，苟全性命于乱世，不求闻达于诸侯。</a:t>
            </a:r>
          </a:p>
        </p:txBody>
      </p:sp>
      <p:sp>
        <p:nvSpPr>
          <p:cNvPr id="27653" name="矩形 27652"/>
          <p:cNvSpPr/>
          <p:nvPr/>
        </p:nvSpPr>
        <p:spPr>
          <a:xfrm>
            <a:off x="228600" y="2133600"/>
            <a:ext cx="8389938" cy="210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布衣：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借代用法，指平民。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躬耕：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亲自耕种。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于：在。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苟全：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苟且保全。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于乱世：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在乱世里。</a:t>
            </a: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闻达：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做官扬名。</a:t>
            </a:r>
          </a:p>
          <a:p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304800" y="4876800"/>
            <a:ext cx="8382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我本来是一个平民，在南阳亲自种地，只希望在乱世里</a:t>
            </a:r>
            <a:r>
              <a:rPr lang="zh-CN" altLang="en-US" sz="3200" b="1">
                <a:latin typeface="Times New Roman" panose="02020603050405020304" pitchFamily="18" charset="0"/>
              </a:rPr>
              <a:t>苟</a:t>
            </a:r>
            <a:r>
              <a:rPr lang="zh-CN" altLang="en-US" sz="3200" b="1">
                <a:latin typeface="宋体" panose="02010600030101010101" pitchFamily="2" charset="-122"/>
              </a:rPr>
              <a:t>且保全性命，不希求在诸侯那里做官扬名。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228600" y="16002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8673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28675" name="文本框 28674"/>
          <p:cNvSpPr txBox="1"/>
          <p:nvPr/>
        </p:nvSpPr>
        <p:spPr>
          <a:xfrm>
            <a:off x="381000" y="3810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28676" name="文本框 28675"/>
          <p:cNvSpPr txBox="1"/>
          <p:nvPr/>
        </p:nvSpPr>
        <p:spPr>
          <a:xfrm>
            <a:off x="381000" y="609600"/>
            <a:ext cx="8382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      先帝不以臣卑鄙，猥自枉屈，三顾臣于草庐之中，咨臣以当世之事，由是感激，遂许先帝以</a:t>
            </a:r>
            <a:r>
              <a:rPr lang="zh-CN" altLang="en-US" sz="3200" b="1">
                <a:latin typeface="Times New Roman" panose="02020603050405020304" pitchFamily="18" charset="0"/>
              </a:rPr>
              <a:t>驱驰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8677" name="文本框 28676"/>
          <p:cNvSpPr txBox="1"/>
          <p:nvPr/>
        </p:nvSpPr>
        <p:spPr>
          <a:xfrm>
            <a:off x="266700" y="2057400"/>
            <a:ext cx="86106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因为。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于：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到。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咨：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询问。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拿。介词。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由是：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由于这样。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感激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有所感而情绪激动。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拿，介词。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驱驰：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奔走效劳。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419100" y="4572000"/>
            <a:ext cx="83058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先帝不因为我身份低微，出身低下，亲自降低身份，三次到草庐中来探望我，向我询问对当代的大事，我因此有所感而情绪激动，就答应为先帝奔走效劳。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9697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29699" name="文本框 29698"/>
          <p:cNvSpPr txBox="1"/>
          <p:nvPr/>
        </p:nvSpPr>
        <p:spPr>
          <a:xfrm>
            <a:off x="457200" y="42672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29700" name="文本框 29699"/>
          <p:cNvSpPr txBox="1"/>
          <p:nvPr/>
        </p:nvSpPr>
        <p:spPr>
          <a:xfrm>
            <a:off x="685800" y="762000"/>
            <a:ext cx="8001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后值倾覆，受任于败军之际，奉命于危难之间，尔来二十有一年矣。</a:t>
            </a:r>
          </a:p>
        </p:txBody>
      </p:sp>
      <p:sp>
        <p:nvSpPr>
          <p:cNvPr id="29701" name="矩形 29700"/>
          <p:cNvSpPr/>
          <p:nvPr/>
        </p:nvSpPr>
        <p:spPr>
          <a:xfrm>
            <a:off x="533400" y="2620963"/>
            <a:ext cx="76962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值：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遇到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有：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通“又”，表余数。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际、间：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时候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于，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在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尔来：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从那以来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矣：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了。</a:t>
            </a:r>
          </a:p>
        </p:txBody>
      </p:sp>
      <p:sp>
        <p:nvSpPr>
          <p:cNvPr id="29702" name="文本框 29701"/>
          <p:cNvSpPr txBox="1"/>
          <p:nvPr/>
        </p:nvSpPr>
        <p:spPr>
          <a:xfrm>
            <a:off x="419100" y="4876800"/>
            <a:ext cx="8305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后来遇到兵败，在军事上失败的时候接受重任，在危难紧迫的关头奉命出使，从那时到现在已经二十一年了。</a:t>
            </a:r>
          </a:p>
        </p:txBody>
      </p:sp>
      <p:sp>
        <p:nvSpPr>
          <p:cNvPr id="29703" name="文本框 29702"/>
          <p:cNvSpPr txBox="1"/>
          <p:nvPr/>
        </p:nvSpPr>
        <p:spPr>
          <a:xfrm>
            <a:off x="457200" y="20574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0721"/>
          <p:cNvSpPr txBox="1"/>
          <p:nvPr/>
        </p:nvSpPr>
        <p:spPr>
          <a:xfrm>
            <a:off x="228600" y="-149225"/>
            <a:ext cx="2209800" cy="758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30723" name="文本框 30722"/>
          <p:cNvSpPr txBox="1"/>
          <p:nvPr/>
        </p:nvSpPr>
        <p:spPr>
          <a:xfrm>
            <a:off x="381000" y="3810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30724" name="文本框 30723"/>
          <p:cNvSpPr txBox="1"/>
          <p:nvPr/>
        </p:nvSpPr>
        <p:spPr>
          <a:xfrm>
            <a:off x="0" y="381000"/>
            <a:ext cx="8686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      先帝知臣谨慎，故临崩寄臣以大事也。受命以来，夙夜忧叹，恐托付不效，以伤先帝之明，故五月渡泸，深入不毛。</a:t>
            </a:r>
          </a:p>
        </p:txBody>
      </p:sp>
      <p:sp>
        <p:nvSpPr>
          <p:cNvPr id="30725" name="矩形 30724"/>
          <p:cNvSpPr/>
          <p:nvPr/>
        </p:nvSpPr>
        <p:spPr>
          <a:xfrm>
            <a:off x="228600" y="1828800"/>
            <a:ext cx="8153400" cy="2165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故：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所以。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寄：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托付。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把。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也：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语气词，表停顿。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夙：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早晨。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托付不效：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托付的事情未能办到。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效：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成效。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连词，以致，表结果。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伤：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损。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不毛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不长草的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地方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).</a:t>
            </a:r>
          </a:p>
        </p:txBody>
      </p:sp>
      <p:sp>
        <p:nvSpPr>
          <p:cNvPr id="30726" name="文本框 30725"/>
          <p:cNvSpPr txBox="1"/>
          <p:nvPr/>
        </p:nvSpPr>
        <p:spPr>
          <a:xfrm>
            <a:off x="228600" y="3962400"/>
            <a:ext cx="85344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  先帝知道我办事谨慎，所以临终的时候，把国家大事托付给我。我接受命令以来，早晚忧虑叹息，惟恐托付给我的大事做得没有成效，以致有损于先帝的明察。所以五月渡过泸水，深入到不长庄稼的荒凉地方。</a:t>
            </a:r>
          </a:p>
        </p:txBody>
      </p:sp>
      <p:sp>
        <p:nvSpPr>
          <p:cNvPr id="30727" name="文本框 30726"/>
          <p:cNvSpPr txBox="1"/>
          <p:nvPr/>
        </p:nvSpPr>
        <p:spPr>
          <a:xfrm>
            <a:off x="5486400" y="14478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31745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31747" name="文本框 31746"/>
          <p:cNvSpPr txBox="1"/>
          <p:nvPr/>
        </p:nvSpPr>
        <p:spPr>
          <a:xfrm>
            <a:off x="228600" y="39624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31748" name="文本框 31747"/>
          <p:cNvSpPr txBox="1"/>
          <p:nvPr/>
        </p:nvSpPr>
        <p:spPr>
          <a:xfrm>
            <a:off x="609600" y="655638"/>
            <a:ext cx="80772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今南方已定，兵甲已足，当奖率三军，北定中原，庶竭驽钝，攘除奸凶，兴复汉室，还于旧都。</a:t>
            </a:r>
          </a:p>
        </p:txBody>
      </p:sp>
      <p:sp>
        <p:nvSpPr>
          <p:cNvPr id="31749" name="文本框 31748"/>
          <p:cNvSpPr txBox="1"/>
          <p:nvPr/>
        </p:nvSpPr>
        <p:spPr>
          <a:xfrm>
            <a:off x="468313" y="4816475"/>
            <a:ext cx="88392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现在南方的叛乱已经平定，武器装备已经充足，应当勉励并率领三军，北上平定中原。我希望能够竭尽自己低下的才能，去铲除奸邪凶恶的敌人，振兴汉朝，迁回旧都洛阳。</a:t>
            </a:r>
          </a:p>
        </p:txBody>
      </p:sp>
      <p:sp>
        <p:nvSpPr>
          <p:cNvPr id="31750" name="矩形 31749"/>
          <p:cNvSpPr/>
          <p:nvPr/>
        </p:nvSpPr>
        <p:spPr>
          <a:xfrm>
            <a:off x="228600" y="2651125"/>
            <a:ext cx="81089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定：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平定。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兵甲：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指武器装备。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奸凶：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奸邪凶恶的人，形容词作名词。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还：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返回原来的地方。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于：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到，介词。</a:t>
            </a:r>
          </a:p>
        </p:txBody>
      </p:sp>
      <p:sp>
        <p:nvSpPr>
          <p:cNvPr id="31751" name="文本框 31750"/>
          <p:cNvSpPr txBox="1"/>
          <p:nvPr/>
        </p:nvSpPr>
        <p:spPr>
          <a:xfrm>
            <a:off x="457200" y="2133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  <p:sp>
        <p:nvSpPr>
          <p:cNvPr id="31752" name="文本框 31751"/>
          <p:cNvSpPr txBox="1"/>
          <p:nvPr/>
        </p:nvSpPr>
        <p:spPr>
          <a:xfrm>
            <a:off x="4284663" y="3716338"/>
            <a:ext cx="3095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庶：希望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2769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32771" name="文本框 32770"/>
          <p:cNvSpPr txBox="1"/>
          <p:nvPr/>
        </p:nvSpPr>
        <p:spPr>
          <a:xfrm>
            <a:off x="457200" y="3810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32772" name="文本框 32771"/>
          <p:cNvSpPr txBox="1"/>
          <p:nvPr/>
        </p:nvSpPr>
        <p:spPr>
          <a:xfrm>
            <a:off x="381000" y="762000"/>
            <a:ext cx="8382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此臣所以报先帝而忠陛下之职分也。至于斟酌损益，进尽忠言，则攸之、祎、允之任也。</a:t>
            </a:r>
          </a:p>
        </p:txBody>
      </p:sp>
      <p:sp>
        <p:nvSpPr>
          <p:cNvPr id="32773" name="文本框 32772"/>
          <p:cNvSpPr txBox="1"/>
          <p:nvPr/>
        </p:nvSpPr>
        <p:spPr>
          <a:xfrm>
            <a:off x="457200" y="1752600"/>
            <a:ext cx="8229600" cy="295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     所以：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用来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的事。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而：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连词，并列。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职分：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职责。也：表判断，“是”。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损：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减少。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益：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增加。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尽：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全部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则：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是。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也：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语气词。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723900" y="4419600"/>
            <a:ext cx="81153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这就是我用来报答先帝，效忠陛下的职责。至于考虑朝中政事是否可行，毫无保留地向陛下提出忠诚的劝谏，那就是郭攸之、费祎、董允等人的责任了。</a:t>
            </a:r>
          </a:p>
        </p:txBody>
      </p:sp>
      <p:sp>
        <p:nvSpPr>
          <p:cNvPr id="32775" name="文本框 32774"/>
          <p:cNvSpPr txBox="1"/>
          <p:nvPr/>
        </p:nvSpPr>
        <p:spPr>
          <a:xfrm>
            <a:off x="381000" y="18288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34817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34819" name="文本框 34818"/>
          <p:cNvSpPr txBox="1"/>
          <p:nvPr/>
        </p:nvSpPr>
        <p:spPr>
          <a:xfrm>
            <a:off x="304800" y="38100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34820" name="文本框 34819"/>
          <p:cNvSpPr txBox="1"/>
          <p:nvPr/>
        </p:nvSpPr>
        <p:spPr>
          <a:xfrm>
            <a:off x="381000" y="228600"/>
            <a:ext cx="8382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       愿陛下托臣以讨贼兴复之效，不效则治臣之罪，以告先帝之灵。若无兴德之言，则责攸之、祎、允等之慢，以彰其咎；</a:t>
            </a:r>
          </a:p>
        </p:txBody>
      </p:sp>
      <p:sp>
        <p:nvSpPr>
          <p:cNvPr id="34821" name="矩形 34820"/>
          <p:cNvSpPr/>
          <p:nvPr/>
        </p:nvSpPr>
        <p:spPr>
          <a:xfrm>
            <a:off x="419100" y="1752600"/>
            <a:ext cx="8305800" cy="3875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把。</a:t>
            </a:r>
            <a:r>
              <a:rPr lang="zh-CN" altLang="en-US" sz="3200" b="1" u="sng">
                <a:solidFill>
                  <a:srgbClr val="000066"/>
                </a:solidFill>
                <a:latin typeface="Times New Roman" panose="02020603050405020304" pitchFamily="18" charset="0"/>
              </a:rPr>
              <a:t>效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任务。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效：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功效。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则：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就。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来。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如果。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兴德之言：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发扬皇上恩德的忠言。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则：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就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来，连词，表目的。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彰：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显示，表明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咎：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过失。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之：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取消句子。</a:t>
            </a: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304800" y="4343400"/>
            <a:ext cx="8534400" cy="2590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希望陛下把讨伐曹魏、兴复汉室的任务交付给我，如果不能实现，就治我的罪，来告慰先帝在天之灵。如果没有</a:t>
            </a:r>
            <a:r>
              <a:rPr lang="zh-CN" altLang="en-US" sz="3600" b="1">
                <a:latin typeface="宋体" panose="02010600030101010101" pitchFamily="2" charset="-122"/>
              </a:rPr>
              <a:t>发扬圣德的忠言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200" b="1">
                <a:latin typeface="宋体" panose="02010600030101010101" pitchFamily="2" charset="-122"/>
              </a:rPr>
              <a:t>就应当责罚郭攸之、费祎、董允等人的怠慢失职，来指明他们的过失。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35841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35843" name="文本框 35842"/>
          <p:cNvSpPr txBox="1"/>
          <p:nvPr/>
        </p:nvSpPr>
        <p:spPr>
          <a:xfrm>
            <a:off x="381000" y="38862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35844" name="文本框 35843"/>
          <p:cNvSpPr txBox="1"/>
          <p:nvPr/>
        </p:nvSpPr>
        <p:spPr>
          <a:xfrm>
            <a:off x="457200" y="685800"/>
            <a:ext cx="8077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陛下亦宜自谋，以咨诹善道，察纳雅言，深追先帝遗诏。臣不胜受恩感激。</a:t>
            </a:r>
          </a:p>
        </p:txBody>
      </p:sp>
      <p:sp>
        <p:nvSpPr>
          <p:cNvPr id="35845" name="文本框 35844"/>
          <p:cNvSpPr txBox="1"/>
          <p:nvPr/>
        </p:nvSpPr>
        <p:spPr>
          <a:xfrm>
            <a:off x="381000" y="4648200"/>
            <a:ext cx="8382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陛下也应该自行谋划，征询治国的良策，认识、采纳正确的言论，深切追念先帝</a:t>
            </a:r>
            <a:r>
              <a:rPr lang="zh-CN" altLang="en-US" sz="3200" b="1">
                <a:latin typeface="Times New Roman" panose="02020603050405020304" pitchFamily="18" charset="0"/>
              </a:rPr>
              <a:t>的遗命。</a:t>
            </a:r>
            <a:r>
              <a:rPr lang="zh-CN" altLang="en-US" sz="3200" b="1">
                <a:latin typeface="宋体" panose="02010600030101010101" pitchFamily="2" charset="-122"/>
              </a:rPr>
              <a:t>我接受你的恩泽，心中非常激动。</a:t>
            </a:r>
          </a:p>
        </p:txBody>
      </p:sp>
      <p:sp>
        <p:nvSpPr>
          <p:cNvPr id="35846" name="矩形 35845"/>
          <p:cNvSpPr/>
          <p:nvPr/>
        </p:nvSpPr>
        <p:spPr>
          <a:xfrm>
            <a:off x="533400" y="1828800"/>
            <a:ext cx="8305800" cy="210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自谋：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想想自己的问题。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以：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“而”，并列。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咨、诹：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询问。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善道：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治国的好办法。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察纳：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识别采纳。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雅言：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正言。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深追：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深切地追念。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遗诏：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遗命。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不胜：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承担不了。</a:t>
            </a:r>
          </a:p>
        </p:txBody>
      </p:sp>
      <p:sp>
        <p:nvSpPr>
          <p:cNvPr id="35847" name="文本框 35846"/>
          <p:cNvSpPr txBox="1"/>
          <p:nvPr/>
        </p:nvSpPr>
        <p:spPr>
          <a:xfrm>
            <a:off x="381000" y="1752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标题 84993"/>
          <p:cNvSpPr>
            <a:spLocks noGrp="1"/>
          </p:cNvSpPr>
          <p:nvPr>
            <p:ph type="title"/>
          </p:nvPr>
        </p:nvSpPr>
        <p:spPr>
          <a:xfrm>
            <a:off x="1835150" y="990600"/>
            <a:ext cx="4033838" cy="1143000"/>
          </a:xfrm>
          <a:ln/>
        </p:spPr>
        <p:txBody>
          <a:bodyPr anchor="b"/>
          <a:lstStyle/>
          <a:p>
            <a:r>
              <a:rPr lang="zh-CN" altLang="en-US" sz="4300" b="0">
                <a:ea typeface="楷体_GB2312" panose="02010609030101010101" pitchFamily="49" charset="-122"/>
              </a:rPr>
              <a:t>教学目标</a:t>
            </a:r>
            <a:br>
              <a:rPr lang="zh-CN" altLang="en-US" sz="4300" b="0">
                <a:ea typeface="楷体_GB2312" panose="02010609030101010101" pitchFamily="49" charset="-122"/>
              </a:rPr>
            </a:br>
            <a:endParaRPr lang="zh-CN" altLang="en-US" sz="4300" b="0">
              <a:ea typeface="楷体_GB2312" panose="02010609030101010101" pitchFamily="49" charset="-122"/>
            </a:endParaRPr>
          </a:p>
        </p:txBody>
      </p:sp>
      <p:sp>
        <p:nvSpPr>
          <p:cNvPr id="84995" name="文本占位符 84994"/>
          <p:cNvSpPr>
            <a:spLocks noGrp="1"/>
          </p:cNvSpPr>
          <p:nvPr>
            <p:ph type="body" idx="1"/>
          </p:nvPr>
        </p:nvSpPr>
        <p:spPr>
          <a:xfrm>
            <a:off x="1370013" y="2482850"/>
            <a:ext cx="7772400" cy="4114800"/>
          </a:xfrm>
          <a:ln/>
        </p:spPr>
        <p:txBody>
          <a:bodyPr/>
          <a:lstStyle/>
          <a:p>
            <a:r>
              <a:rPr lang="en-US" altLang="zh-CN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、领会诸葛亮提出的广开言路、严明赏罚、亲贤远小三项建议的进步性和借鉴意义。</a:t>
            </a:r>
          </a:p>
          <a:p>
            <a:endParaRPr lang="zh-CN" altLang="en-US" sz="2600" b="1">
              <a:solidFill>
                <a:srgbClr val="CC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、认识并学习诸葛亮“鞠躬尽瘁、死而后已”的精神。</a:t>
            </a:r>
          </a:p>
          <a:p>
            <a:endParaRPr lang="zh-CN" altLang="en-US" sz="2600" b="1">
              <a:solidFill>
                <a:srgbClr val="CC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600" b="1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、了解本文议论中融以叙事、抒情的写法。</a:t>
            </a:r>
          </a:p>
        </p:txBody>
      </p:sp>
      <p:pic>
        <p:nvPicPr>
          <p:cNvPr id="84996" name="图片 84995" descr="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484313"/>
            <a:ext cx="5391150" cy="50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8913"/>
          <p:cNvSpPr txBox="1"/>
          <p:nvPr/>
        </p:nvSpPr>
        <p:spPr>
          <a:xfrm>
            <a:off x="304800" y="0"/>
            <a:ext cx="220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原文：</a:t>
            </a:r>
          </a:p>
        </p:txBody>
      </p:sp>
      <p:sp>
        <p:nvSpPr>
          <p:cNvPr id="38915" name="文本框 38914"/>
          <p:cNvSpPr txBox="1"/>
          <p:nvPr/>
        </p:nvSpPr>
        <p:spPr>
          <a:xfrm>
            <a:off x="381000" y="38862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译文：</a:t>
            </a:r>
          </a:p>
        </p:txBody>
      </p:sp>
      <p:sp>
        <p:nvSpPr>
          <p:cNvPr id="38916" name="文本框 38915"/>
          <p:cNvSpPr txBox="1"/>
          <p:nvPr/>
        </p:nvSpPr>
        <p:spPr>
          <a:xfrm>
            <a:off x="533400" y="762000"/>
            <a:ext cx="8077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今当远离，临表涕零，不知所言。</a:t>
            </a:r>
          </a:p>
        </p:txBody>
      </p:sp>
      <p:sp>
        <p:nvSpPr>
          <p:cNvPr id="38917" name="文本框 38916"/>
          <p:cNvSpPr txBox="1"/>
          <p:nvPr/>
        </p:nvSpPr>
        <p:spPr>
          <a:xfrm>
            <a:off x="381000" y="4648200"/>
            <a:ext cx="8382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现在我就要远离陛下了，面对这份奏表，禁不住流下泪水，也不知说了些什么。</a:t>
            </a:r>
          </a:p>
        </p:txBody>
      </p:sp>
      <p:sp>
        <p:nvSpPr>
          <p:cNvPr id="38918" name="矩形 38917"/>
          <p:cNvSpPr/>
          <p:nvPr/>
        </p:nvSpPr>
        <p:spPr>
          <a:xfrm>
            <a:off x="381000" y="2743200"/>
            <a:ext cx="8305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当：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将。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临：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面对。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涕零：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流泪。</a:t>
            </a:r>
            <a:r>
              <a:rPr lang="zh-CN" altLang="en-US" sz="3200" b="1">
                <a:latin typeface="Times New Roman" panose="02020603050405020304" pitchFamily="18" charset="0"/>
              </a:rPr>
              <a:t>涕，泪。零，落下。</a:t>
            </a:r>
          </a:p>
        </p:txBody>
      </p:sp>
      <p:sp>
        <p:nvSpPr>
          <p:cNvPr id="38919" name="文本框 38918"/>
          <p:cNvSpPr txBox="1"/>
          <p:nvPr/>
        </p:nvSpPr>
        <p:spPr>
          <a:xfrm>
            <a:off x="457200" y="2133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补充注释：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对象 16385"/>
          <p:cNvGraphicFramePr>
            <a:graphicFrameLocks noChangeAspect="1"/>
          </p:cNvGraphicFramePr>
          <p:nvPr/>
        </p:nvGraphicFramePr>
        <p:xfrm>
          <a:off x="323850" y="1628775"/>
          <a:ext cx="8424863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3" imgW="3771900" imgH="2428875" progId="Paint.Picture">
                  <p:embed/>
                </p:oleObj>
              </mc:Choice>
              <mc:Fallback>
                <p:oleObj r:id="rId3" imgW="3771900" imgH="2428875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850" y="1628775"/>
                        <a:ext cx="8424863" cy="4968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7" name="文本框 16386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16388" name="标题 1638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阅读理解第一自然段</a:t>
            </a:r>
            <a:endParaRPr lang="zh-CN" altLang="en-US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609600" y="838200"/>
            <a:ext cx="8001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　　</a:t>
            </a:r>
          </a:p>
        </p:txBody>
      </p:sp>
      <p:sp>
        <p:nvSpPr>
          <p:cNvPr id="17411" name="文本框 17410"/>
          <p:cNvSpPr txBox="1"/>
          <p:nvPr/>
        </p:nvSpPr>
        <p:spPr>
          <a:xfrm>
            <a:off x="395288" y="2133600"/>
            <a:ext cx="8497887" cy="428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先帝创业未半而中道崩殂，今天下三分，益州疲弊。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　　</a:t>
            </a:r>
          </a:p>
          <a:p>
            <a:pPr>
              <a:spcBef>
                <a:spcPct val="50000"/>
              </a:spcBef>
            </a:pPr>
            <a:endParaRPr lang="zh-CN" altLang="en-US" sz="1000" b="1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           侍卫之臣不懈于内，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           忠志之士忘身于外</a:t>
            </a:r>
          </a:p>
        </p:txBody>
      </p:sp>
      <p:sp>
        <p:nvSpPr>
          <p:cNvPr id="17412" name="标题 17411"/>
          <p:cNvSpPr>
            <a:spLocks noGrp="1"/>
          </p:cNvSpPr>
          <p:nvPr>
            <p:ph type="title"/>
          </p:nvPr>
        </p:nvSpPr>
        <p:spPr>
          <a:xfrm>
            <a:off x="684213" y="836613"/>
            <a:ext cx="7772400" cy="4495800"/>
          </a:xfrm>
        </p:spPr>
        <p:txBody>
          <a:bodyPr anchor="ctr"/>
          <a:lstStyle/>
          <a:p>
            <a:pPr algn="l"/>
            <a:r>
              <a:rPr lang="zh-CN" altLang="en-US" sz="3600" b="1">
                <a:solidFill>
                  <a:schemeClr val="accent2"/>
                </a:solidFill>
              </a:rPr>
              <a:t>　　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作者分析形势时，指出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不利的</a:t>
            </a:r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客观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条件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是：</a:t>
            </a: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/>
            </a: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/>
            </a: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　　</a:t>
            </a: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　　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有利的</a:t>
            </a:r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主观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条件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是：</a:t>
            </a:r>
            <a:r>
              <a:rPr lang="zh-CN" altLang="en-US" sz="3600" b="1">
                <a:solidFill>
                  <a:schemeClr val="accent2"/>
                </a:solidFill>
              </a:rPr>
              <a:t/>
            </a:r>
            <a:br>
              <a:rPr lang="zh-CN" altLang="en-US" sz="3600" b="1">
                <a:solidFill>
                  <a:schemeClr val="accent2"/>
                </a:solidFill>
              </a:rPr>
            </a:br>
            <a:endParaRPr lang="zh-CN" altLang="en-US" b="1"/>
          </a:p>
        </p:txBody>
      </p:sp>
      <p:sp>
        <p:nvSpPr>
          <p:cNvPr id="17413" name="矩形 17412"/>
          <p:cNvSpPr/>
          <p:nvPr/>
        </p:nvSpPr>
        <p:spPr>
          <a:xfrm>
            <a:off x="250825" y="260350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  <p:sp>
        <p:nvSpPr>
          <p:cNvPr id="17414" name="直接连接符 17413"/>
          <p:cNvSpPr/>
          <p:nvPr/>
        </p:nvSpPr>
        <p:spPr>
          <a:xfrm flipV="1">
            <a:off x="1835150" y="4581525"/>
            <a:ext cx="3529013" cy="15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8433"/>
          <p:cNvSpPr/>
          <p:nvPr/>
        </p:nvSpPr>
        <p:spPr>
          <a:xfrm>
            <a:off x="684213" y="1052513"/>
            <a:ext cx="7416800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段提到</a:t>
            </a:r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“侍卫之臣”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“忠志之士”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有什么作用？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18435" name="矩形 18434"/>
          <p:cNvSpPr/>
          <p:nvPr/>
        </p:nvSpPr>
        <p:spPr>
          <a:xfrm>
            <a:off x="250825" y="2852738"/>
            <a:ext cx="8642350" cy="30194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>
              <a:lnSpc>
                <a:spcPct val="120000"/>
              </a:lnSpc>
            </a:pPr>
            <a:r>
              <a:rPr lang="en-US" altLang="zh-CN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</a:t>
            </a:r>
            <a:r>
              <a:rPr lang="zh-CN" altLang="en-US" sz="4000" b="1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客观条件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虽然堪忧，</a:t>
            </a:r>
            <a:r>
              <a:rPr lang="zh-CN" altLang="en-US" sz="4000" b="1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主观努力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尚且可为。在这样的形势下，作为蜀国的国君应当如何做，文章开头从三个方面使后主认识到</a:t>
            </a:r>
            <a:r>
              <a:rPr lang="zh-CN" altLang="en-US" sz="4000" b="1" u="sng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</a:rPr>
              <a:t>应当有所为。</a:t>
            </a:r>
            <a:r>
              <a:rPr lang="zh-CN" altLang="en-US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18436" name="矩形 18435"/>
          <p:cNvSpPr/>
          <p:nvPr/>
        </p:nvSpPr>
        <p:spPr>
          <a:xfrm>
            <a:off x="250825" y="260350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/>
          <p:cNvSpPr txBox="1"/>
          <p:nvPr/>
        </p:nvSpPr>
        <p:spPr>
          <a:xfrm>
            <a:off x="533400" y="457200"/>
            <a:ext cx="815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3600" b="1" u="sng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533400" y="2895600"/>
            <a:ext cx="7772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　　</a:t>
            </a:r>
          </a:p>
        </p:txBody>
      </p:sp>
      <p:sp>
        <p:nvSpPr>
          <p:cNvPr id="19460" name="标题 19459"/>
          <p:cNvSpPr>
            <a:spLocks noGrp="1"/>
          </p:cNvSpPr>
          <p:nvPr>
            <p:ph type="title"/>
          </p:nvPr>
        </p:nvSpPr>
        <p:spPr>
          <a:xfrm>
            <a:off x="611188" y="2133600"/>
            <a:ext cx="8532812" cy="881063"/>
          </a:xfrm>
        </p:spPr>
        <p:txBody>
          <a:bodyPr anchor="ctr"/>
          <a:lstStyle/>
          <a:p>
            <a:pPr algn="l"/>
            <a:r>
              <a:rPr lang="zh-CN" altLang="en-US" sz="4000" b="1">
                <a:solidFill>
                  <a:srgbClr val="EA0000"/>
                </a:solidFill>
                <a:ea typeface="楷体" panose="02010609060101010101" pitchFamily="1" charset="-122"/>
              </a:rPr>
              <a:t>妄自菲薄，引喻失义，以塞忠谏之路。</a:t>
            </a:r>
            <a:endParaRPr lang="zh-CN" altLang="en-US" sz="4000" b="1" u="sng">
              <a:solidFill>
                <a:srgbClr val="EA0000"/>
              </a:solidFill>
              <a:ea typeface="楷体" panose="02010609060101010101" pitchFamily="1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755650" y="2349500"/>
            <a:ext cx="7981950" cy="647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由本段推测，刘禅可能犯有什么毛病？</a:t>
            </a:r>
            <a:b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/>
            </a:r>
            <a:b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        这一段的</a:t>
            </a:r>
            <a:r>
              <a:rPr lang="zh-CN" altLang="en-US" sz="4000" b="1" u="sng">
                <a:solidFill>
                  <a:schemeClr val="accent2"/>
                </a:solidFill>
                <a:latin typeface="Times New Roman" panose="02020603050405020304" pitchFamily="18" charset="0"/>
                <a:ea typeface="方正舒体" pitchFamily="2" charset="-122"/>
              </a:rPr>
              <a:t>主旨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在于哪几句？</a:t>
            </a:r>
            <a:b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endParaRPr lang="zh-CN" altLang="en-US" sz="4000" b="1" u="sng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  <p:sp>
        <p:nvSpPr>
          <p:cNvPr id="19463" name="矩形 19462"/>
          <p:cNvSpPr/>
          <p:nvPr/>
        </p:nvSpPr>
        <p:spPr>
          <a:xfrm>
            <a:off x="323850" y="3933825"/>
            <a:ext cx="8532813" cy="2319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4000" b="1">
                <a:solidFill>
                  <a:srgbClr val="EA0000"/>
                </a:solidFill>
                <a:ea typeface="楷体" panose="02010609060101010101" pitchFamily="1" charset="-122"/>
              </a:rPr>
              <a:t>        </a:t>
            </a:r>
            <a:r>
              <a:rPr lang="zh-CN" altLang="en-US" sz="4000" b="1" u="sng">
                <a:solidFill>
                  <a:srgbClr val="EA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开张圣听</a:t>
            </a:r>
            <a:r>
              <a:rPr lang="zh-CN" altLang="en-US" sz="4000" b="1">
                <a:solidFill>
                  <a:srgbClr val="EA0000"/>
                </a:solidFill>
                <a:ea typeface="楷体" panose="02010609060101010101" pitchFamily="1" charset="-122"/>
              </a:rPr>
              <a:t>，以光先帝遗德，恢弘志士之气，不宜妄自菲薄，引喻失义，以塞忠谏之路也。</a:t>
            </a:r>
            <a:endParaRPr lang="zh-CN" altLang="en-US" sz="4000" b="1" u="sng">
              <a:solidFill>
                <a:srgbClr val="EA0000"/>
              </a:solidFill>
              <a:ea typeface="楷体" panose="02010609060101010101" pitchFamily="1" charset="-122"/>
            </a:endParaRPr>
          </a:p>
        </p:txBody>
      </p:sp>
      <p:sp>
        <p:nvSpPr>
          <p:cNvPr id="19464" name="文本框 19463"/>
          <p:cNvSpPr txBox="1"/>
          <p:nvPr/>
        </p:nvSpPr>
        <p:spPr>
          <a:xfrm>
            <a:off x="0" y="1844675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</a:rPr>
              <a:t>不宜</a:t>
            </a:r>
          </a:p>
        </p:txBody>
      </p:sp>
      <p:sp>
        <p:nvSpPr>
          <p:cNvPr id="19465" name="文本框 19464"/>
          <p:cNvSpPr txBox="1"/>
          <p:nvPr/>
        </p:nvSpPr>
        <p:spPr>
          <a:xfrm>
            <a:off x="395288" y="40767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</a:rPr>
              <a:t>诚宜</a:t>
            </a:r>
          </a:p>
        </p:txBody>
      </p:sp>
      <p:sp>
        <p:nvSpPr>
          <p:cNvPr id="19466" name="文本框 19465"/>
          <p:cNvSpPr txBox="1"/>
          <p:nvPr/>
        </p:nvSpPr>
        <p:spPr>
          <a:xfrm>
            <a:off x="7092950" y="5949950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</a:rPr>
              <a:t>提建议</a:t>
            </a:r>
          </a:p>
        </p:txBody>
      </p:sp>
      <p:sp>
        <p:nvSpPr>
          <p:cNvPr id="19467" name="未知"/>
          <p:cNvSpPr/>
          <p:nvPr/>
        </p:nvSpPr>
        <p:spPr>
          <a:xfrm>
            <a:off x="3563938" y="4868863"/>
            <a:ext cx="3357562" cy="1403350"/>
          </a:xfrm>
          <a:custGeom>
            <a:avLst/>
            <a:gdLst/>
            <a:ahLst/>
            <a:cxnLst/>
            <a:rect l="0" t="0" r="0" b="0"/>
            <a:pathLst>
              <a:path w="2115" h="884">
                <a:moveTo>
                  <a:pt x="0" y="0"/>
                </a:moveTo>
                <a:cubicBezTo>
                  <a:pt x="0" y="0"/>
                  <a:pt x="1057" y="442"/>
                  <a:pt x="2115" y="884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3" grpId="0"/>
      <p:bldP spid="19464" grpId="0"/>
      <p:bldP spid="19465" grpId="0"/>
      <p:bldP spid="1946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0481"/>
          <p:cNvSpPr/>
          <p:nvPr/>
        </p:nvSpPr>
        <p:spPr>
          <a:xfrm>
            <a:off x="684213" y="992188"/>
            <a:ext cx="7632700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文章开句就提到“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先帝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”刘备，在文中起什么作用？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20483" name="矩形 20482"/>
          <p:cNvSpPr/>
          <p:nvPr/>
        </p:nvSpPr>
        <p:spPr>
          <a:xfrm>
            <a:off x="611188" y="2492375"/>
            <a:ext cx="8064500" cy="40449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>
              <a:lnSpc>
                <a:spcPct val="120000"/>
              </a:lnSpc>
            </a:pPr>
            <a:r>
              <a:rPr lang="en-US" altLang="zh-CN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600" b="1">
                <a:solidFill>
                  <a:srgbClr val="EA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蜀国是先帝创下的基业，是“恢复汉室”的根据地，而先帝的理想未能实现而中途死亡，是所有蜀人都十分痛惜的，此时肩上的担子沉重。同时</a:t>
            </a:r>
            <a:r>
              <a:rPr lang="zh-CN" altLang="en-US" sz="3600" b="1" u="sng">
                <a:solidFill>
                  <a:srgbClr val="EA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</a:rPr>
              <a:t>警示后主要奋发有为，继承先辈遗志。</a:t>
            </a:r>
            <a:r>
              <a:rPr lang="zh-CN" altLang="en-US" sz="3600" b="1">
                <a:solidFill>
                  <a:srgbClr val="EA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</a:rPr>
              <a:t>为后文提出建议定下基调</a:t>
            </a:r>
            <a:r>
              <a:rPr lang="zh-CN" altLang="en-US" sz="3600" b="1">
                <a:solidFill>
                  <a:srgbClr val="EA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。</a:t>
            </a:r>
            <a:r>
              <a:rPr lang="zh-CN" altLang="en-US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20484" name="矩形 20483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4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1505" descr="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990600" y="304800"/>
            <a:ext cx="3613150" cy="914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>
                <a:solidFill>
                  <a:srgbClr val="006600"/>
                </a:solidFill>
                <a:latin typeface="Times New Roman" panose="02020603050405020304" pitchFamily="18" charset="0"/>
                <a:ea typeface="华文新魏" pitchFamily="2" charset="-122"/>
              </a:rPr>
              <a:t>第一段分析</a:t>
            </a:r>
            <a:endParaRPr lang="zh-CN" altLang="en-US" sz="2400">
              <a:solidFill>
                <a:srgbClr val="0066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2411413" y="1916113"/>
            <a:ext cx="1447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危急存亡</a:t>
            </a:r>
          </a:p>
        </p:txBody>
      </p:sp>
      <p:sp>
        <p:nvSpPr>
          <p:cNvPr id="21509" name="左大括号 21508"/>
          <p:cNvSpPr/>
          <p:nvPr/>
        </p:nvSpPr>
        <p:spPr>
          <a:xfrm>
            <a:off x="3708400" y="1773238"/>
            <a:ext cx="287338" cy="1655762"/>
          </a:xfrm>
          <a:prstGeom prst="leftBrace">
            <a:avLst>
              <a:gd name="adj1" fmla="val 480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0" name="文本框 21509"/>
          <p:cNvSpPr txBox="1"/>
          <p:nvPr/>
        </p:nvSpPr>
        <p:spPr>
          <a:xfrm>
            <a:off x="3995738" y="148431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先帝崩殂</a:t>
            </a:r>
          </a:p>
        </p:txBody>
      </p:sp>
      <p:sp>
        <p:nvSpPr>
          <p:cNvPr id="21511" name="文本框 21510"/>
          <p:cNvSpPr txBox="1"/>
          <p:nvPr/>
        </p:nvSpPr>
        <p:spPr>
          <a:xfrm>
            <a:off x="3995738" y="220503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天下三分</a:t>
            </a:r>
          </a:p>
        </p:txBody>
      </p:sp>
      <p:sp>
        <p:nvSpPr>
          <p:cNvPr id="21512" name="文本框 21511"/>
          <p:cNvSpPr txBox="1"/>
          <p:nvPr/>
        </p:nvSpPr>
        <p:spPr>
          <a:xfrm>
            <a:off x="4067175" y="306863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益州疲弊</a:t>
            </a:r>
          </a:p>
        </p:txBody>
      </p:sp>
      <p:sp>
        <p:nvSpPr>
          <p:cNvPr id="21513" name="右大括号 21512"/>
          <p:cNvSpPr/>
          <p:nvPr/>
        </p:nvSpPr>
        <p:spPr>
          <a:xfrm>
            <a:off x="6011863" y="1916113"/>
            <a:ext cx="304800" cy="1600200"/>
          </a:xfrm>
          <a:prstGeom prst="rightBrace">
            <a:avLst>
              <a:gd name="adj1" fmla="val 43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4" name="文本框 21513"/>
          <p:cNvSpPr txBox="1"/>
          <p:nvPr/>
        </p:nvSpPr>
        <p:spPr>
          <a:xfrm>
            <a:off x="6156325" y="2276475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不利</a:t>
            </a:r>
          </a:p>
        </p:txBody>
      </p:sp>
      <p:sp>
        <p:nvSpPr>
          <p:cNvPr id="21515" name="文本框 21514"/>
          <p:cNvSpPr txBox="1"/>
          <p:nvPr/>
        </p:nvSpPr>
        <p:spPr>
          <a:xfrm>
            <a:off x="2195513" y="4365625"/>
            <a:ext cx="1560512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追殊遇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报陛下</a:t>
            </a:r>
          </a:p>
        </p:txBody>
      </p:sp>
      <p:sp>
        <p:nvSpPr>
          <p:cNvPr id="21516" name="左大括号 21515"/>
          <p:cNvSpPr/>
          <p:nvPr/>
        </p:nvSpPr>
        <p:spPr>
          <a:xfrm>
            <a:off x="3779838" y="4365625"/>
            <a:ext cx="304800" cy="1295400"/>
          </a:xfrm>
          <a:prstGeom prst="leftBrace">
            <a:avLst>
              <a:gd name="adj1" fmla="val 3541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7" name="文本框 21516"/>
          <p:cNvSpPr txBox="1"/>
          <p:nvPr/>
        </p:nvSpPr>
        <p:spPr>
          <a:xfrm>
            <a:off x="4140200" y="400526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不懈于内</a:t>
            </a:r>
          </a:p>
        </p:txBody>
      </p:sp>
      <p:sp>
        <p:nvSpPr>
          <p:cNvPr id="21518" name="文本框 21517"/>
          <p:cNvSpPr txBox="1"/>
          <p:nvPr/>
        </p:nvSpPr>
        <p:spPr>
          <a:xfrm>
            <a:off x="4140200" y="515778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忘身于外</a:t>
            </a:r>
          </a:p>
        </p:txBody>
      </p:sp>
      <p:sp>
        <p:nvSpPr>
          <p:cNvPr id="21519" name="右大括号 21518"/>
          <p:cNvSpPr/>
          <p:nvPr/>
        </p:nvSpPr>
        <p:spPr>
          <a:xfrm>
            <a:off x="6227763" y="4292600"/>
            <a:ext cx="228600" cy="1219200"/>
          </a:xfrm>
          <a:prstGeom prst="rightBrace">
            <a:avLst>
              <a:gd name="adj1" fmla="val 444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0" name="文本框 21519"/>
          <p:cNvSpPr txBox="1"/>
          <p:nvPr/>
        </p:nvSpPr>
        <p:spPr>
          <a:xfrm>
            <a:off x="6300788" y="45085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有利</a:t>
            </a:r>
          </a:p>
        </p:txBody>
      </p:sp>
      <p:sp>
        <p:nvSpPr>
          <p:cNvPr id="21521" name="左大括号 21520"/>
          <p:cNvSpPr/>
          <p:nvPr/>
        </p:nvSpPr>
        <p:spPr>
          <a:xfrm>
            <a:off x="2051050" y="2492375"/>
            <a:ext cx="228600" cy="2209800"/>
          </a:xfrm>
          <a:prstGeom prst="leftBrace">
            <a:avLst>
              <a:gd name="adj1" fmla="val 8055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2" name="右大括号 21521"/>
          <p:cNvSpPr/>
          <p:nvPr/>
        </p:nvSpPr>
        <p:spPr>
          <a:xfrm>
            <a:off x="7235825" y="2565400"/>
            <a:ext cx="228600" cy="2209800"/>
          </a:xfrm>
          <a:prstGeom prst="rightBrace">
            <a:avLst>
              <a:gd name="adj1" fmla="val 8055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3" name="文本框 21522"/>
          <p:cNvSpPr txBox="1"/>
          <p:nvPr/>
        </p:nvSpPr>
        <p:spPr>
          <a:xfrm>
            <a:off x="7380288" y="3068638"/>
            <a:ext cx="2016125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诚宜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……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不宜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……</a:t>
            </a:r>
          </a:p>
        </p:txBody>
      </p:sp>
      <p:sp>
        <p:nvSpPr>
          <p:cNvPr id="21524" name="文本框 21523"/>
          <p:cNvSpPr txBox="1"/>
          <p:nvPr/>
        </p:nvSpPr>
        <p:spPr>
          <a:xfrm>
            <a:off x="7124700" y="44196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（正反）</a:t>
            </a:r>
          </a:p>
        </p:txBody>
      </p:sp>
      <p:sp>
        <p:nvSpPr>
          <p:cNvPr id="21525" name="文本框 21524"/>
          <p:cNvSpPr txBox="1"/>
          <p:nvPr/>
        </p:nvSpPr>
        <p:spPr>
          <a:xfrm>
            <a:off x="684213" y="1773238"/>
            <a:ext cx="1403350" cy="34559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4000" b="1">
                <a:solidFill>
                  <a:srgbClr val="9900CC"/>
                </a:solidFill>
                <a:latin typeface="Times New Roman" panose="02020603050405020304" pitchFamily="18" charset="0"/>
              </a:rPr>
              <a:t>（广开言路）</a:t>
            </a:r>
          </a:p>
          <a:p>
            <a:pPr algn="ctr"/>
            <a:r>
              <a:rPr lang="zh-CN" altLang="en-US" sz="4000" b="1">
                <a:solidFill>
                  <a:srgbClr val="9900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开张圣听</a:t>
            </a:r>
          </a:p>
        </p:txBody>
      </p:sp>
      <p:pic>
        <p:nvPicPr>
          <p:cNvPr id="21526" name="图片 21525" descr="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025" y="6419850"/>
            <a:ext cx="147637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  <p:bldP spid="21508" grpId="0" animBg="1"/>
      <p:bldP spid="21510" grpId="0" animBg="1"/>
      <p:bldP spid="21511" grpId="0" animBg="1"/>
      <p:bldP spid="21512" grpId="0" animBg="1"/>
      <p:bldP spid="21514" grpId="0" animBg="1"/>
      <p:bldP spid="21515" grpId="0" animBg="1"/>
      <p:bldP spid="21517" grpId="0" animBg="1"/>
      <p:bldP spid="21518" grpId="0" animBg="1"/>
      <p:bldP spid="21520" grpId="0" animBg="1"/>
      <p:bldP spid="21523" grpId="0" animBg="1"/>
      <p:bldP spid="21524" grpId="0" animBg="1"/>
      <p:bldP spid="215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25603" name="标题 2560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阅读理解第二自然段</a:t>
            </a:r>
            <a:endParaRPr lang="zh-CN" altLang="en-US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25604" name="对象 25603"/>
          <p:cNvGraphicFramePr>
            <a:graphicFrameLocks noChangeAspect="1"/>
          </p:cNvGraphicFramePr>
          <p:nvPr/>
        </p:nvGraphicFramePr>
        <p:xfrm>
          <a:off x="323850" y="1484313"/>
          <a:ext cx="8496300" cy="511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3" imgW="3762375" imgH="2419350" progId="Paint.Picture">
                  <p:embed/>
                </p:oleObj>
              </mc:Choice>
              <mc:Fallback>
                <p:oleObj r:id="rId3" imgW="3762375" imgH="24193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850" y="1484313"/>
                        <a:ext cx="8496300" cy="5113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6625"/>
          <p:cNvSpPr/>
          <p:nvPr/>
        </p:nvSpPr>
        <p:spPr>
          <a:xfrm>
            <a:off x="468313" y="1819275"/>
            <a:ext cx="8675687" cy="1493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作者提出的</a:t>
            </a:r>
            <a:r>
              <a:rPr lang="zh-CN" altLang="en-US" sz="4400" b="1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第二条建议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是什么？</a:t>
            </a:r>
          </a:p>
          <a:p>
            <a:r>
              <a:rPr lang="zh-CN" altLang="en-US" sz="48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矩形 26626"/>
          <p:cNvSpPr/>
          <p:nvPr/>
        </p:nvSpPr>
        <p:spPr>
          <a:xfrm>
            <a:off x="323850" y="303213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思考：</a:t>
            </a:r>
          </a:p>
        </p:txBody>
      </p:sp>
      <p:sp>
        <p:nvSpPr>
          <p:cNvPr id="26628" name="文本框 26627"/>
          <p:cNvSpPr txBox="1"/>
          <p:nvPr/>
        </p:nvSpPr>
        <p:spPr>
          <a:xfrm>
            <a:off x="2411413" y="3357563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不宜偏私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649" descr="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609600" y="762000"/>
            <a:ext cx="4724400" cy="8239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6600"/>
                </a:solidFill>
                <a:latin typeface="Times New Roman" panose="02020603050405020304" pitchFamily="18" charset="0"/>
              </a:rPr>
              <a:t>第二段分析</a:t>
            </a:r>
          </a:p>
        </p:txBody>
      </p:sp>
      <p:sp>
        <p:nvSpPr>
          <p:cNvPr id="27652" name="左大括号 27651"/>
          <p:cNvSpPr/>
          <p:nvPr/>
        </p:nvSpPr>
        <p:spPr>
          <a:xfrm>
            <a:off x="2667000" y="2438400"/>
            <a:ext cx="381000" cy="1905000"/>
          </a:xfrm>
          <a:prstGeom prst="lef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3" name="文本框 27652"/>
          <p:cNvSpPr txBox="1"/>
          <p:nvPr/>
        </p:nvSpPr>
        <p:spPr>
          <a:xfrm>
            <a:off x="3124200" y="1905000"/>
            <a:ext cx="2743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陟罚臧否，不宜异同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3124200" y="3657600"/>
            <a:ext cx="2895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不宜偏私，内外异法</a:t>
            </a:r>
          </a:p>
        </p:txBody>
      </p:sp>
      <p:sp>
        <p:nvSpPr>
          <p:cNvPr id="27655" name="右大括号 27654"/>
          <p:cNvSpPr/>
          <p:nvPr/>
        </p:nvSpPr>
        <p:spPr>
          <a:xfrm>
            <a:off x="5486400" y="2286000"/>
            <a:ext cx="457200" cy="2590800"/>
          </a:xfrm>
          <a:prstGeom prst="rightBrace">
            <a:avLst>
              <a:gd name="adj1" fmla="val 472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6" name="文本框 27655"/>
          <p:cNvSpPr txBox="1"/>
          <p:nvPr/>
        </p:nvSpPr>
        <p:spPr>
          <a:xfrm>
            <a:off x="5943600" y="2819400"/>
            <a:ext cx="2514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以昭陛下平明之理</a:t>
            </a:r>
          </a:p>
        </p:txBody>
      </p:sp>
      <p:sp>
        <p:nvSpPr>
          <p:cNvPr id="27657" name="文本框 27656"/>
          <p:cNvSpPr txBox="1"/>
          <p:nvPr/>
        </p:nvSpPr>
        <p:spPr>
          <a:xfrm>
            <a:off x="304800" y="2895600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9900CC"/>
                </a:solidFill>
                <a:latin typeface="Times New Roman" panose="02020603050405020304" pitchFamily="18" charset="0"/>
              </a:rPr>
              <a:t>严明赏罚</a:t>
            </a:r>
          </a:p>
        </p:txBody>
      </p:sp>
      <p:pic>
        <p:nvPicPr>
          <p:cNvPr id="27658" name="图片 27657" descr="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488" y="6419850"/>
            <a:ext cx="147637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  <p:bldP spid="27654" grpId="0" animBg="1"/>
      <p:bldP spid="27656" grpId="0" animBg="1"/>
      <p:bldP spid="276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145" descr="shxs03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5814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6146"/>
          <p:cNvSpPr/>
          <p:nvPr/>
        </p:nvSpPr>
        <p:spPr>
          <a:xfrm>
            <a:off x="3505200" y="228600"/>
            <a:ext cx="5638800" cy="5349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诸葛亮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(181─234)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三国时卓越的政治家、军事家。字孔明。琅琊阳都（今山东省沂水县）人。早年避乱于荆州，曾躬耕于南阳隆中。建安十二年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(207)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，刘备三顾茅庐，请他出山共图大业。次年，他辅佐刘备联合孙权，在赤壁击败曹操，形成三足鼎立的局面。刘备称帝后，拜他为丞相。刘备去世时托付他辅佐后主刘禅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sh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à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，后卒于军中。</a:t>
            </a:r>
          </a:p>
        </p:txBody>
      </p:sp>
      <p:pic>
        <p:nvPicPr>
          <p:cNvPr id="6148" name="图片 6147" descr="kongm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524000"/>
            <a:ext cx="2619375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6148"/>
          <p:cNvSpPr txBox="1"/>
          <p:nvPr/>
        </p:nvSpPr>
        <p:spPr>
          <a:xfrm>
            <a:off x="533400" y="90488"/>
            <a:ext cx="29718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作者简介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34817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34819" name="标题 34818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阅读理解第三</a:t>
            </a:r>
            <a:r>
              <a:rPr lang="en-US" altLang="zh-CN" sz="6000" b="1">
                <a:solidFill>
                  <a:schemeClr val="tx1"/>
                </a:solidFill>
                <a:ea typeface="黑体" panose="02010609060101010101" pitchFamily="49" charset="-122"/>
              </a:rPr>
              <a:t>,</a:t>
            </a:r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四自然段</a:t>
            </a:r>
            <a:endParaRPr lang="zh-CN" altLang="en-US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34820" name="对象 34819"/>
          <p:cNvGraphicFramePr>
            <a:graphicFrameLocks noChangeAspect="1"/>
          </p:cNvGraphicFramePr>
          <p:nvPr/>
        </p:nvGraphicFramePr>
        <p:xfrm>
          <a:off x="395288" y="1484313"/>
          <a:ext cx="8424862" cy="511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3" imgW="3771900" imgH="2409825" progId="Paint.Picture">
                  <p:embed/>
                </p:oleObj>
              </mc:Choice>
              <mc:Fallback>
                <p:oleObj r:id="rId3" imgW="3771900" imgH="2409825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288" y="1484313"/>
                        <a:ext cx="8424862" cy="5113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35841"/>
          <p:cNvSpPr txBox="1"/>
          <p:nvPr/>
        </p:nvSpPr>
        <p:spPr>
          <a:xfrm>
            <a:off x="3995738" y="908050"/>
            <a:ext cx="1081087" cy="588963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姓名</a:t>
            </a:r>
          </a:p>
        </p:txBody>
      </p:sp>
      <p:sp>
        <p:nvSpPr>
          <p:cNvPr id="35843" name="文本框 35842"/>
          <p:cNvSpPr txBox="1"/>
          <p:nvPr/>
        </p:nvSpPr>
        <p:spPr>
          <a:xfrm>
            <a:off x="3995738" y="2205038"/>
            <a:ext cx="1079500" cy="588962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TW" altLang="en-US" sz="3200" b="1" dirty="0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特</a:t>
            </a:r>
            <a:r>
              <a:rPr lang="zh-CN" altLang="en-US" sz="3200" b="1" dirty="0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点</a:t>
            </a:r>
            <a:endParaRPr lang="zh-TW" altLang="en-US" sz="3200" b="1" dirty="0">
              <a:solidFill>
                <a:srgbClr val="EA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3995738" y="5949950"/>
            <a:ext cx="1079500" cy="588963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TW" altLang="en-US" sz="3200" b="1" dirty="0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好</a:t>
            </a:r>
            <a:r>
              <a:rPr lang="zh-CN" altLang="en-US" sz="3200" b="1" dirty="0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处</a:t>
            </a:r>
            <a:endParaRPr lang="zh-TW" altLang="en-US" sz="3200" b="1" dirty="0">
              <a:solidFill>
                <a:srgbClr val="EA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3995738" y="3429000"/>
            <a:ext cx="1079500" cy="588963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原因</a:t>
            </a:r>
          </a:p>
        </p:txBody>
      </p:sp>
      <p:sp>
        <p:nvSpPr>
          <p:cNvPr id="35846" name="文本框 35845"/>
          <p:cNvSpPr txBox="1"/>
          <p:nvPr/>
        </p:nvSpPr>
        <p:spPr>
          <a:xfrm>
            <a:off x="3995738" y="4724400"/>
            <a:ext cx="1079500" cy="588963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TW" altLang="en-US" sz="3200" b="1" dirty="0">
                <a:solidFill>
                  <a:srgbClr val="EA0000"/>
                </a:solidFill>
                <a:latin typeface="方正舒体" pitchFamily="2" charset="-122"/>
                <a:ea typeface="方正舒体" pitchFamily="2" charset="-122"/>
              </a:rPr>
              <a:t>工作</a:t>
            </a:r>
          </a:p>
        </p:txBody>
      </p:sp>
      <p:sp>
        <p:nvSpPr>
          <p:cNvPr id="35847" name="文本框 35846"/>
          <p:cNvSpPr txBox="1"/>
          <p:nvPr/>
        </p:nvSpPr>
        <p:spPr>
          <a:xfrm>
            <a:off x="0" y="908050"/>
            <a:ext cx="3960813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郭攸之</a:t>
            </a:r>
            <a:r>
              <a:rPr lang="zh-TW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祎</a:t>
            </a:r>
            <a:r>
              <a:rPr lang="zh-TW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董允</a:t>
            </a:r>
          </a:p>
        </p:txBody>
      </p:sp>
      <p:sp>
        <p:nvSpPr>
          <p:cNvPr id="35848" name="文本框 35847"/>
          <p:cNvSpPr txBox="1"/>
          <p:nvPr/>
        </p:nvSpPr>
        <p:spPr>
          <a:xfrm>
            <a:off x="0" y="2205038"/>
            <a:ext cx="4033838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此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皆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良实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虑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纯</a:t>
            </a:r>
            <a:endParaRPr lang="zh-TW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0" y="3429000"/>
            <a:ext cx="3995738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先帝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简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拔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以遗陛下</a:t>
            </a:r>
          </a:p>
        </p:txBody>
      </p:sp>
      <p:sp>
        <p:nvSpPr>
          <p:cNvPr id="35850" name="文本框 35849"/>
          <p:cNvSpPr txBox="1"/>
          <p:nvPr/>
        </p:nvSpPr>
        <p:spPr>
          <a:xfrm>
            <a:off x="0" y="5949950"/>
            <a:ext cx="3995738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裨补缺漏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有所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广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益</a:t>
            </a:r>
          </a:p>
        </p:txBody>
      </p:sp>
      <p:sp>
        <p:nvSpPr>
          <p:cNvPr id="35851" name="文本框 35850"/>
          <p:cNvSpPr txBox="1"/>
          <p:nvPr/>
        </p:nvSpPr>
        <p:spPr>
          <a:xfrm>
            <a:off x="0" y="4724400"/>
            <a:ext cx="4033838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宫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中之事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悉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咨之</a:t>
            </a:r>
            <a:endParaRPr lang="zh-TW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2" name="文本框 35851"/>
          <p:cNvSpPr txBox="1"/>
          <p:nvPr/>
        </p:nvSpPr>
        <p:spPr>
          <a:xfrm>
            <a:off x="0" y="0"/>
            <a:ext cx="4067175" cy="7016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TW" altLang="en-US" sz="40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推</a:t>
            </a:r>
            <a:r>
              <a:rPr lang="zh-CN" altLang="en-US" sz="40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荐</a:t>
            </a:r>
            <a:r>
              <a:rPr lang="zh-CN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宫</a:t>
            </a:r>
            <a:r>
              <a:rPr lang="zh-TW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中</a:t>
            </a:r>
            <a:r>
              <a:rPr lang="zh-CN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贤</a:t>
            </a:r>
            <a:r>
              <a:rPr lang="zh-TW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臣</a:t>
            </a:r>
          </a:p>
        </p:txBody>
      </p:sp>
      <p:sp>
        <p:nvSpPr>
          <p:cNvPr id="35853" name="文本框 35852"/>
          <p:cNvSpPr txBox="1"/>
          <p:nvPr/>
        </p:nvSpPr>
        <p:spPr>
          <a:xfrm>
            <a:off x="5075238" y="0"/>
            <a:ext cx="4068762" cy="7016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TW" altLang="en-US" sz="40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-PUA" pitchFamily="2" charset="-122"/>
                <a:ea typeface="宋体-PUA" pitchFamily="2" charset="-122"/>
              </a:rPr>
              <a:t>推</a:t>
            </a:r>
            <a:r>
              <a:rPr lang="zh-CN" altLang="en-US" sz="4000" b="1" dirty="0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-PUA" pitchFamily="2" charset="-122"/>
                <a:ea typeface="宋体-PUA" pitchFamily="2" charset="-122"/>
              </a:rPr>
              <a:t>荐</a:t>
            </a:r>
            <a:r>
              <a:rPr lang="zh-CN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营</a:t>
            </a:r>
            <a:r>
              <a:rPr lang="zh-TW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中武</a:t>
            </a:r>
            <a:r>
              <a:rPr lang="zh-CN" altLang="en-US" sz="4000" b="1" u="sng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将</a:t>
            </a:r>
            <a:endParaRPr lang="zh-TW" altLang="en-US" sz="4000" b="1" u="sng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5854" name="文本框 35853"/>
          <p:cNvSpPr txBox="1"/>
          <p:nvPr/>
        </p:nvSpPr>
        <p:spPr>
          <a:xfrm>
            <a:off x="5076825" y="908050"/>
            <a:ext cx="1296988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向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宠</a:t>
            </a:r>
            <a:endParaRPr lang="zh-TW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5" name="文本框 35854"/>
          <p:cNvSpPr txBox="1"/>
          <p:nvPr/>
        </p:nvSpPr>
        <p:spPr>
          <a:xfrm>
            <a:off x="5110163" y="4724400"/>
            <a:ext cx="4033837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营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中之事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悉</a:t>
            </a: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咨之</a:t>
            </a:r>
            <a:endParaRPr lang="zh-TW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6" name="文本框 35855"/>
          <p:cNvSpPr txBox="1"/>
          <p:nvPr/>
        </p:nvSpPr>
        <p:spPr>
          <a:xfrm>
            <a:off x="5110163" y="2205038"/>
            <a:ext cx="4033837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性行淑均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晓畅军事</a:t>
            </a:r>
          </a:p>
        </p:txBody>
      </p:sp>
      <p:sp>
        <p:nvSpPr>
          <p:cNvPr id="35857" name="文本框 35856"/>
          <p:cNvSpPr txBox="1"/>
          <p:nvPr/>
        </p:nvSpPr>
        <p:spPr>
          <a:xfrm>
            <a:off x="5148263" y="3429000"/>
            <a:ext cx="3995737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先帝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称能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众议举宠</a:t>
            </a:r>
          </a:p>
        </p:txBody>
      </p:sp>
      <p:sp>
        <p:nvSpPr>
          <p:cNvPr id="35858" name="文本框 35857"/>
          <p:cNvSpPr txBox="1"/>
          <p:nvPr/>
        </p:nvSpPr>
        <p:spPr>
          <a:xfrm>
            <a:off x="5148263" y="5949950"/>
            <a:ext cx="3995737" cy="650875"/>
          </a:xfrm>
          <a:prstGeom prst="rect">
            <a:avLst/>
          </a:prstGeom>
          <a:solidFill>
            <a:srgbClr val="B0FCC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行阵和睦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优劣得所</a:t>
            </a:r>
          </a:p>
        </p:txBody>
      </p:sp>
      <p:sp>
        <p:nvSpPr>
          <p:cNvPr id="35859" name="直接连接符 35858"/>
          <p:cNvSpPr/>
          <p:nvPr/>
        </p:nvSpPr>
        <p:spPr>
          <a:xfrm>
            <a:off x="4572000" y="1557338"/>
            <a:ext cx="0" cy="576262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5860" name="直接连接符 35859"/>
          <p:cNvSpPr/>
          <p:nvPr/>
        </p:nvSpPr>
        <p:spPr>
          <a:xfrm>
            <a:off x="4572000" y="2852738"/>
            <a:ext cx="0" cy="576262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5861" name="直接连接符 35860"/>
          <p:cNvSpPr/>
          <p:nvPr/>
        </p:nvSpPr>
        <p:spPr>
          <a:xfrm>
            <a:off x="4572000" y="4149725"/>
            <a:ext cx="0" cy="576263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5862" name="直接连接符 35861"/>
          <p:cNvSpPr/>
          <p:nvPr/>
        </p:nvSpPr>
        <p:spPr>
          <a:xfrm>
            <a:off x="4572000" y="5373688"/>
            <a:ext cx="0" cy="576262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2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2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 bldLvl="0" animBg="1"/>
      <p:bldP spid="35844" grpId="0" bldLvl="0" animBg="1"/>
      <p:bldP spid="35845" grpId="0" bldLvl="0" animBg="1"/>
      <p:bldP spid="35846" grpId="0" bldLvl="0" animBg="1"/>
      <p:bldP spid="35847" grpId="0" bldLvl="0" animBg="1"/>
      <p:bldP spid="35848" grpId="0" bldLvl="0" animBg="1"/>
      <p:bldP spid="35849" grpId="0" bldLvl="0" animBg="1"/>
      <p:bldP spid="35850" grpId="0" bldLvl="0" animBg="1"/>
      <p:bldP spid="35851" grpId="0" bldLvl="0" animBg="1"/>
      <p:bldP spid="35854" grpId="0" bldLvl="0" animBg="1"/>
      <p:bldP spid="35855" grpId="0" bldLvl="0" animBg="1"/>
      <p:bldP spid="35856" grpId="0" bldLvl="0" animBg="1"/>
      <p:bldP spid="35857" grpId="0" bldLvl="0" animBg="1"/>
      <p:bldP spid="3585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40961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40963" name="标题 4096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阅读理解第五自然段</a:t>
            </a:r>
            <a:endParaRPr lang="zh-CN" altLang="en-US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40964" name="对象 40963"/>
          <p:cNvGraphicFramePr>
            <a:graphicFrameLocks noChangeAspect="1"/>
          </p:cNvGraphicFramePr>
          <p:nvPr/>
        </p:nvGraphicFramePr>
        <p:xfrm>
          <a:off x="250825" y="1484313"/>
          <a:ext cx="8642350" cy="511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3" imgW="3705225" imgH="2409825" progId="Paint.Picture">
                  <p:embed/>
                </p:oleObj>
              </mc:Choice>
              <mc:Fallback>
                <p:oleObj r:id="rId3" imgW="3705225" imgH="2409825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825" y="1484313"/>
                        <a:ext cx="8642350" cy="5113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>
            <a:off x="900113" y="1268413"/>
            <a:ext cx="7772400" cy="3614737"/>
          </a:xfrm>
        </p:spPr>
        <p:txBody>
          <a:bodyPr anchor="ctr"/>
          <a:lstStyle/>
          <a:p>
            <a:pPr algn="l"/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本段诸葛亮提出了什么建议？</a:t>
            </a:r>
            <a:r>
              <a:rPr lang="zh-CN" altLang="en-US" sz="3600" b="1">
                <a:solidFill>
                  <a:schemeClr val="accent2"/>
                </a:solidFill>
              </a:rPr>
              <a:t/>
            </a:r>
            <a:br>
              <a:rPr lang="zh-CN" altLang="en-US" sz="3600" b="1">
                <a:solidFill>
                  <a:schemeClr val="accent2"/>
                </a:solidFill>
              </a:rPr>
            </a:br>
            <a:r>
              <a:rPr lang="zh-CN" altLang="en-US" sz="3600" b="1">
                <a:solidFill>
                  <a:schemeClr val="accent2"/>
                </a:solidFill>
              </a:rPr>
              <a:t/>
            </a:r>
            <a:br>
              <a:rPr lang="zh-CN" altLang="en-US" sz="3600" b="1">
                <a:solidFill>
                  <a:schemeClr val="accent2"/>
                </a:solidFill>
              </a:rPr>
            </a:br>
            <a:r>
              <a:rPr lang="zh-CN" altLang="en-US" sz="3600" b="1">
                <a:solidFill>
                  <a:schemeClr val="accent2"/>
                </a:solidFill>
              </a:rPr>
              <a:t/>
            </a:r>
            <a:br>
              <a:rPr lang="zh-CN" altLang="en-US" sz="3600" b="1">
                <a:solidFill>
                  <a:schemeClr val="accent2"/>
                </a:solidFill>
              </a:rPr>
            </a:br>
            <a:r>
              <a:rPr lang="zh-CN" altLang="en-US" sz="3600" b="1">
                <a:solidFill>
                  <a:schemeClr val="accent2"/>
                </a:solidFill>
              </a:rPr>
              <a:t/>
            </a:r>
            <a:br>
              <a:rPr lang="zh-CN" altLang="en-US" sz="3600" b="1">
                <a:solidFill>
                  <a:schemeClr val="accent2"/>
                </a:solidFill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先帝为什么“痛恨”桓灵二帝？</a:t>
            </a:r>
          </a:p>
        </p:txBody>
      </p:sp>
      <p:sp>
        <p:nvSpPr>
          <p:cNvPr id="41987" name="文本框 41986"/>
          <p:cNvSpPr txBox="1"/>
          <p:nvPr/>
        </p:nvSpPr>
        <p:spPr>
          <a:xfrm>
            <a:off x="539750" y="2636838"/>
            <a:ext cx="640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亲贤臣，远小人（亲贤远佞）</a:t>
            </a:r>
          </a:p>
        </p:txBody>
      </p:sp>
      <p:sp>
        <p:nvSpPr>
          <p:cNvPr id="41988" name="文本框 41987"/>
          <p:cNvSpPr txBox="1"/>
          <p:nvPr/>
        </p:nvSpPr>
        <p:spPr>
          <a:xfrm>
            <a:off x="611188" y="4797425"/>
            <a:ext cx="7921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亲小人，远贤臣，使后汉倾覆衰败。</a:t>
            </a:r>
          </a:p>
        </p:txBody>
      </p:sp>
      <p:sp>
        <p:nvSpPr>
          <p:cNvPr id="41989" name="矩形 41988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  <p:bldP spid="41988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/>
          <p:nvPr/>
        </p:nvSpPr>
        <p:spPr>
          <a:xfrm>
            <a:off x="250825" y="2060575"/>
            <a:ext cx="86423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        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桓、灵两帝亲小人，远贤臣，造成后汉倾覆衰败的事。</a:t>
            </a:r>
          </a:p>
        </p:txBody>
      </p:sp>
      <p:sp>
        <p:nvSpPr>
          <p:cNvPr id="43011" name="文本框 43010"/>
          <p:cNvSpPr txBox="1"/>
          <p:nvPr/>
        </p:nvSpPr>
        <p:spPr>
          <a:xfrm>
            <a:off x="250825" y="4581525"/>
            <a:ext cx="86423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侍中、尚书、长史、参军（郭攸之、费祎、董允、向宠）等贞良死节之臣。</a:t>
            </a:r>
          </a:p>
        </p:txBody>
      </p:sp>
      <p:sp>
        <p:nvSpPr>
          <p:cNvPr id="43012" name="标题 43011"/>
          <p:cNvSpPr>
            <a:spLocks noGrp="1"/>
          </p:cNvSpPr>
          <p:nvPr>
            <p:ph type="title"/>
          </p:nvPr>
        </p:nvSpPr>
        <p:spPr>
          <a:xfrm>
            <a:off x="395288" y="1557338"/>
            <a:ext cx="8459787" cy="3124200"/>
          </a:xfrm>
        </p:spPr>
        <p:txBody>
          <a:bodyPr anchor="ctr"/>
          <a:lstStyle/>
          <a:p>
            <a:pPr algn="l"/>
            <a:r>
              <a:rPr lang="en-US" altLang="zh-CN" sz="4000" b="1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此事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”指的是什么事？</a:t>
            </a: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/>
            </a: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/>
            </a: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/>
            </a:r>
            <a:b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4000" b="1">
                <a:solidFill>
                  <a:schemeClr val="accent2"/>
                </a:solidFill>
                <a:ea typeface="黑体" panose="02010609060101010101" pitchFamily="49" charset="-122"/>
              </a:rPr>
              <a:t>亲之信之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”的“之”指代的是谁？</a:t>
            </a:r>
            <a:r>
              <a:rPr lang="zh-CN" altLang="en-US" sz="3600" b="1">
                <a:solidFill>
                  <a:schemeClr val="accent2"/>
                </a:solidFill>
              </a:rPr>
              <a:t/>
            </a:r>
            <a:br>
              <a:rPr lang="zh-CN" altLang="en-US" sz="3600" b="1">
                <a:solidFill>
                  <a:schemeClr val="accent2"/>
                </a:solidFill>
              </a:rPr>
            </a:br>
            <a:endParaRPr lang="zh-CN" altLang="en-US" b="1"/>
          </a:p>
        </p:txBody>
      </p:sp>
      <p:sp>
        <p:nvSpPr>
          <p:cNvPr id="43013" name="矩形 43012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  <p:bldP spid="43011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44033"/>
          <p:cNvSpPr/>
          <p:nvPr/>
        </p:nvSpPr>
        <p:spPr>
          <a:xfrm>
            <a:off x="611188" y="1477963"/>
            <a:ext cx="8077200" cy="3503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阅读第</a:t>
            </a: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段，思考：</a:t>
            </a:r>
          </a:p>
          <a:p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作者提出的第三条建议是什么？</a:t>
            </a:r>
          </a:p>
          <a:p>
            <a:r>
              <a:rPr lang="zh-CN" altLang="en-US" sz="4800" b="1">
                <a:solidFill>
                  <a:srgbClr val="006600"/>
                </a:solidFill>
                <a:latin typeface="Times New Roman" panose="02020603050405020304" pitchFamily="18" charset="0"/>
              </a:rPr>
              <a:t>       </a:t>
            </a:r>
          </a:p>
          <a:p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这三段是怎样衔接起来的？</a:t>
            </a:r>
          </a:p>
        </p:txBody>
      </p:sp>
      <p:sp>
        <p:nvSpPr>
          <p:cNvPr id="44035" name="矩形 44034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45057" descr="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文本框 45058"/>
          <p:cNvSpPr txBox="1"/>
          <p:nvPr/>
        </p:nvSpPr>
        <p:spPr>
          <a:xfrm>
            <a:off x="304800" y="152400"/>
            <a:ext cx="67818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第三四五段关系</a:t>
            </a:r>
          </a:p>
        </p:txBody>
      </p:sp>
      <p:sp>
        <p:nvSpPr>
          <p:cNvPr id="45060" name="文本框 45059"/>
          <p:cNvSpPr txBox="1"/>
          <p:nvPr/>
        </p:nvSpPr>
        <p:spPr>
          <a:xfrm>
            <a:off x="1981200" y="12192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宫中之事</a:t>
            </a:r>
          </a:p>
        </p:txBody>
      </p:sp>
      <p:sp>
        <p:nvSpPr>
          <p:cNvPr id="45061" name="文本框 45060"/>
          <p:cNvSpPr txBox="1"/>
          <p:nvPr/>
        </p:nvSpPr>
        <p:spPr>
          <a:xfrm>
            <a:off x="2057400" y="22098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营中之事</a:t>
            </a:r>
          </a:p>
        </p:txBody>
      </p:sp>
      <p:sp>
        <p:nvSpPr>
          <p:cNvPr id="45062" name="直接连接符 45061"/>
          <p:cNvSpPr/>
          <p:nvPr/>
        </p:nvSpPr>
        <p:spPr>
          <a:xfrm>
            <a:off x="3733800" y="1524000"/>
            <a:ext cx="3810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63" name="直接连接符 45062"/>
          <p:cNvSpPr/>
          <p:nvPr/>
        </p:nvSpPr>
        <p:spPr>
          <a:xfrm>
            <a:off x="3810000" y="2514600"/>
            <a:ext cx="4572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64" name="直接连接符 45063"/>
          <p:cNvSpPr/>
          <p:nvPr/>
        </p:nvSpPr>
        <p:spPr>
          <a:xfrm>
            <a:off x="6629400" y="1524000"/>
            <a:ext cx="3048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65" name="文本框 45064"/>
          <p:cNvSpPr txBox="1"/>
          <p:nvPr/>
        </p:nvSpPr>
        <p:spPr>
          <a:xfrm>
            <a:off x="6781800" y="990600"/>
            <a:ext cx="181610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裨补阙漏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有所广益</a:t>
            </a:r>
          </a:p>
        </p:txBody>
      </p:sp>
      <p:sp>
        <p:nvSpPr>
          <p:cNvPr id="45066" name="文本框 45065"/>
          <p:cNvSpPr txBox="1"/>
          <p:nvPr/>
        </p:nvSpPr>
        <p:spPr>
          <a:xfrm>
            <a:off x="4038600" y="1219200"/>
            <a:ext cx="2641600" cy="588963"/>
          </a:xfrm>
          <a:prstGeom prst="rect">
            <a:avLst/>
          </a:prstGeom>
          <a:noFill/>
          <a:ln w="952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</a:rPr>
              <a:t>先帝简拔之臣</a:t>
            </a:r>
          </a:p>
        </p:txBody>
      </p:sp>
      <p:sp>
        <p:nvSpPr>
          <p:cNvPr id="45067" name="文本框 45066"/>
          <p:cNvSpPr txBox="1"/>
          <p:nvPr/>
        </p:nvSpPr>
        <p:spPr>
          <a:xfrm>
            <a:off x="4114800" y="2209800"/>
            <a:ext cx="2641600" cy="588963"/>
          </a:xfrm>
          <a:prstGeom prst="rect">
            <a:avLst/>
          </a:prstGeom>
          <a:noFill/>
          <a:ln w="952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</a:rPr>
              <a:t>先帝称能之臣</a:t>
            </a:r>
          </a:p>
        </p:txBody>
      </p:sp>
      <p:sp>
        <p:nvSpPr>
          <p:cNvPr id="45068" name="直接连接符 45067"/>
          <p:cNvSpPr/>
          <p:nvPr/>
        </p:nvSpPr>
        <p:spPr>
          <a:xfrm>
            <a:off x="6629400" y="2590800"/>
            <a:ext cx="3048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69" name="文本框 45068"/>
          <p:cNvSpPr txBox="1"/>
          <p:nvPr/>
        </p:nvSpPr>
        <p:spPr>
          <a:xfrm>
            <a:off x="6858000" y="2057400"/>
            <a:ext cx="181610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行阵和睦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优劣得所</a:t>
            </a:r>
          </a:p>
        </p:txBody>
      </p:sp>
      <p:sp>
        <p:nvSpPr>
          <p:cNvPr id="45070" name="左大括号 45069"/>
          <p:cNvSpPr/>
          <p:nvPr/>
        </p:nvSpPr>
        <p:spPr>
          <a:xfrm>
            <a:off x="1828800" y="152400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  <a:noFill/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1" name="文本框 45070"/>
          <p:cNvSpPr txBox="1"/>
          <p:nvPr/>
        </p:nvSpPr>
        <p:spPr>
          <a:xfrm>
            <a:off x="1371600" y="1371600"/>
            <a:ext cx="671513" cy="12922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荐贤臣</a:t>
            </a:r>
          </a:p>
        </p:txBody>
      </p:sp>
      <p:sp>
        <p:nvSpPr>
          <p:cNvPr id="45072" name="文本框 45071"/>
          <p:cNvSpPr txBox="1"/>
          <p:nvPr/>
        </p:nvSpPr>
        <p:spPr>
          <a:xfrm>
            <a:off x="2133600" y="327660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</a:rPr>
              <a:t>亲贤臣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，远小人</a:t>
            </a:r>
          </a:p>
        </p:txBody>
      </p:sp>
      <p:sp>
        <p:nvSpPr>
          <p:cNvPr id="45073" name="直接连接符 45072"/>
          <p:cNvSpPr/>
          <p:nvPr/>
        </p:nvSpPr>
        <p:spPr>
          <a:xfrm>
            <a:off x="4953000" y="3581400"/>
            <a:ext cx="45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4" name="文本框 45073"/>
          <p:cNvSpPr txBox="1"/>
          <p:nvPr/>
        </p:nvSpPr>
        <p:spPr>
          <a:xfrm>
            <a:off x="5257800" y="32766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先汉兴隆</a:t>
            </a:r>
          </a:p>
        </p:txBody>
      </p:sp>
      <p:sp>
        <p:nvSpPr>
          <p:cNvPr id="45075" name="文本框 45074"/>
          <p:cNvSpPr txBox="1"/>
          <p:nvPr/>
        </p:nvSpPr>
        <p:spPr>
          <a:xfrm>
            <a:off x="2133600" y="411480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亲小人，远贤臣</a:t>
            </a:r>
          </a:p>
        </p:txBody>
      </p:sp>
      <p:sp>
        <p:nvSpPr>
          <p:cNvPr id="45076" name="直接连接符 45075"/>
          <p:cNvSpPr/>
          <p:nvPr/>
        </p:nvSpPr>
        <p:spPr>
          <a:xfrm>
            <a:off x="5029200" y="441960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7" name="文本框 45076"/>
          <p:cNvSpPr txBox="1"/>
          <p:nvPr/>
        </p:nvSpPr>
        <p:spPr>
          <a:xfrm>
            <a:off x="5334000" y="41148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后汉倾颓</a:t>
            </a:r>
          </a:p>
        </p:txBody>
      </p:sp>
      <p:sp>
        <p:nvSpPr>
          <p:cNvPr id="45078" name="右大括号 45077"/>
          <p:cNvSpPr/>
          <p:nvPr/>
        </p:nvSpPr>
        <p:spPr>
          <a:xfrm>
            <a:off x="7010400" y="3505200"/>
            <a:ext cx="228600" cy="990600"/>
          </a:xfrm>
          <a:prstGeom prst="rightBrace">
            <a:avLst>
              <a:gd name="adj1" fmla="val 36111"/>
              <a:gd name="adj2" fmla="val 50000"/>
            </a:avLst>
          </a:prstGeom>
          <a:noFill/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9" name="文本框 45078"/>
          <p:cNvSpPr txBox="1"/>
          <p:nvPr/>
        </p:nvSpPr>
        <p:spPr>
          <a:xfrm>
            <a:off x="7086600" y="3352800"/>
            <a:ext cx="1600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正反历史教训</a:t>
            </a:r>
          </a:p>
        </p:txBody>
      </p:sp>
      <p:sp>
        <p:nvSpPr>
          <p:cNvPr id="45080" name="左大括号 45079"/>
          <p:cNvSpPr/>
          <p:nvPr/>
        </p:nvSpPr>
        <p:spPr>
          <a:xfrm>
            <a:off x="2057400" y="3505200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1" name="文本框 45080"/>
          <p:cNvSpPr txBox="1"/>
          <p:nvPr/>
        </p:nvSpPr>
        <p:spPr>
          <a:xfrm>
            <a:off x="1371600" y="3429000"/>
            <a:ext cx="671513" cy="12922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引教训</a:t>
            </a:r>
          </a:p>
        </p:txBody>
      </p:sp>
      <p:sp>
        <p:nvSpPr>
          <p:cNvPr id="45082" name="左大括号 45081"/>
          <p:cNvSpPr/>
          <p:nvPr/>
        </p:nvSpPr>
        <p:spPr>
          <a:xfrm>
            <a:off x="1219200" y="1828800"/>
            <a:ext cx="152400" cy="2743200"/>
          </a:xfrm>
          <a:prstGeom prst="leftBrace">
            <a:avLst>
              <a:gd name="adj1" fmla="val 150000"/>
              <a:gd name="adj2" fmla="val 50000"/>
            </a:avLst>
          </a:prstGeom>
          <a:noFill/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3" name="文本框 45082"/>
          <p:cNvSpPr txBox="1"/>
          <p:nvPr/>
        </p:nvSpPr>
        <p:spPr>
          <a:xfrm>
            <a:off x="153988" y="1676400"/>
            <a:ext cx="1157287" cy="29368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（亲贤远佞）</a:t>
            </a:r>
          </a:p>
          <a:p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亲贤臣，远小人</a:t>
            </a:r>
          </a:p>
        </p:txBody>
      </p:sp>
      <p:sp>
        <p:nvSpPr>
          <p:cNvPr id="45084" name="右大括号 45083"/>
          <p:cNvSpPr/>
          <p:nvPr/>
        </p:nvSpPr>
        <p:spPr>
          <a:xfrm>
            <a:off x="8610600" y="1905000"/>
            <a:ext cx="304800" cy="2667000"/>
          </a:xfrm>
          <a:prstGeom prst="rightBrace">
            <a:avLst>
              <a:gd name="adj1" fmla="val 72916"/>
              <a:gd name="adj2" fmla="val 50000"/>
            </a:avLst>
          </a:prstGeom>
          <a:noFill/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5" name="直接连接符 45084"/>
          <p:cNvSpPr/>
          <p:nvPr/>
        </p:nvSpPr>
        <p:spPr>
          <a:xfrm>
            <a:off x="8915400" y="3276600"/>
            <a:ext cx="0" cy="2209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86" name="直接连接符 45085"/>
          <p:cNvSpPr/>
          <p:nvPr/>
        </p:nvSpPr>
        <p:spPr>
          <a:xfrm flipH="1">
            <a:off x="7543800" y="5465763"/>
            <a:ext cx="99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87" name="文本框 45086"/>
          <p:cNvSpPr txBox="1"/>
          <p:nvPr/>
        </p:nvSpPr>
        <p:spPr>
          <a:xfrm>
            <a:off x="2971800" y="5105400"/>
            <a:ext cx="4772025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汉室之隆，可计日而待</a:t>
            </a:r>
          </a:p>
        </p:txBody>
      </p:sp>
      <p:cxnSp>
        <p:nvCxnSpPr>
          <p:cNvPr id="45088" name="肘形连接符 45087"/>
          <p:cNvCxnSpPr/>
          <p:nvPr/>
        </p:nvCxnSpPr>
        <p:spPr>
          <a:xfrm flipV="1">
            <a:off x="3124200" y="2971800"/>
            <a:ext cx="2057400" cy="346075"/>
          </a:xfrm>
          <a:prstGeom prst="bentConnector3">
            <a:avLst>
              <a:gd name="adj1" fmla="val 50000"/>
            </a:avLst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45089" name="图片 45088" descr="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050" y="6419850"/>
            <a:ext cx="147637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5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5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ldLvl="0" animBg="1"/>
      <p:bldP spid="45060" grpId="0" animBg="1"/>
      <p:bldP spid="45061" grpId="0" animBg="1"/>
      <p:bldP spid="45065" grpId="0" animBg="1"/>
      <p:bldP spid="45066" grpId="0" bldLvl="0" animBg="1"/>
      <p:bldP spid="45067" grpId="0" bldLvl="0" animBg="1"/>
      <p:bldP spid="45069" grpId="0" animBg="1"/>
      <p:bldP spid="45071" grpId="0" animBg="1"/>
      <p:bldP spid="45072" grpId="0" animBg="1"/>
      <p:bldP spid="45074" grpId="0" animBg="1"/>
      <p:bldP spid="45075" grpId="0" animBg="1"/>
      <p:bldP spid="45077" grpId="0" animBg="1"/>
      <p:bldP spid="45079" grpId="0" animBg="1"/>
      <p:bldP spid="45081" grpId="0" animBg="1"/>
      <p:bldP spid="45083" grpId="0" animBg="1"/>
      <p:bldP spid="45087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1116013" y="836613"/>
            <a:ext cx="6516687" cy="1600200"/>
          </a:xfrm>
        </p:spPr>
        <p:txBody>
          <a:bodyPr anchor="ctr"/>
          <a:lstStyle/>
          <a:p>
            <a:pPr algn="l"/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三条建议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中，哪一条最重要？为什么？</a:t>
            </a:r>
          </a:p>
        </p:txBody>
      </p:sp>
      <p:sp>
        <p:nvSpPr>
          <p:cNvPr id="46083" name="文本框 46082"/>
          <p:cNvSpPr txBox="1"/>
          <p:nvPr/>
        </p:nvSpPr>
        <p:spPr>
          <a:xfrm>
            <a:off x="755650" y="3068638"/>
            <a:ext cx="80010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89255" indent="-389255"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１</a:t>
            </a: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.“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开张圣听”“严明赏罚”也是针对</a:t>
            </a:r>
            <a:r>
              <a:rPr lang="zh-CN" altLang="en-US" sz="3600" b="1" u="sng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刘禅“亲小人”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而言</a:t>
            </a:r>
          </a:p>
          <a:p>
            <a:pPr marL="389255" indent="-389255"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２</a:t>
            </a: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亲贤远佞是关系到</a:t>
            </a:r>
            <a:r>
              <a:rPr lang="zh-CN" altLang="en-US" sz="3600" b="1" u="sng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国家存亡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的大事</a:t>
            </a:r>
          </a:p>
          <a:p>
            <a:pPr marL="389255" indent="-389255"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３</a:t>
            </a: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这一思想</a:t>
            </a:r>
            <a:r>
              <a:rPr lang="zh-CN" altLang="en-US" sz="3600" b="1" u="sng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贯穿全篇</a:t>
            </a: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，后文屡次</a:t>
            </a:r>
            <a:r>
              <a:rPr lang="zh-CN" altLang="en-US" sz="3600" b="1" u="sng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照应</a:t>
            </a:r>
          </a:p>
        </p:txBody>
      </p:sp>
      <p:sp>
        <p:nvSpPr>
          <p:cNvPr id="46084" name="矩形 46083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4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  <p:sp>
        <p:nvSpPr>
          <p:cNvPr id="46085" name="文本框 46084"/>
          <p:cNvSpPr txBox="1"/>
          <p:nvPr/>
        </p:nvSpPr>
        <p:spPr>
          <a:xfrm>
            <a:off x="4284663" y="1844675"/>
            <a:ext cx="477043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亲贤臣，远小人”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  <p:bldP spid="4608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7105"/>
          <p:cNvSpPr/>
          <p:nvPr/>
        </p:nvSpPr>
        <p:spPr>
          <a:xfrm>
            <a:off x="381000" y="455295"/>
            <a:ext cx="7772400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latin typeface="宋体" panose="02010600030101010101" pitchFamily="2" charset="-122"/>
              </a:rPr>
              <a:t>提出这三条建议的目的是什么？ </a:t>
            </a:r>
          </a:p>
        </p:txBody>
      </p:sp>
      <p:sp>
        <p:nvSpPr>
          <p:cNvPr id="47107" name="矩形 47106"/>
          <p:cNvSpPr/>
          <p:nvPr/>
        </p:nvSpPr>
        <p:spPr>
          <a:xfrm>
            <a:off x="457200" y="842169"/>
            <a:ext cx="8229600" cy="5384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⑴希望后主能“以光先帝遗德，恢弘志士之气，不宜妄自菲薄，引喻失义，以塞忠谏之路也”</a:t>
            </a: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⑵希望后主能“以昭陛下平明之理，不宜偏私，使内外异法也”</a:t>
            </a: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⑶希望后主能“亲贤臣，远小人”，只有做到这一点，才能使国家“兴隆”总之</a:t>
            </a:r>
            <a:r>
              <a:rPr lang="en-US" altLang="zh-CN" sz="3200" b="1">
                <a:solidFill>
                  <a:srgbClr val="CC3300"/>
                </a:solidFill>
                <a:latin typeface="宋体" panose="02010600030101010101" pitchFamily="2" charset="-122"/>
              </a:rPr>
              <a:t>.</a:t>
            </a:r>
          </a:p>
          <a:p>
            <a:pPr indent="269875"/>
            <a:r>
              <a:rPr lang="en-US" altLang="zh-CN" sz="3200" b="1">
                <a:solidFill>
                  <a:srgbClr val="CC33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作者希望蜀国能够有一个清明的政局，成了“北定中原”强大稳定的后方。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51201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51203" name="标题 5120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阅读理解第</a:t>
            </a:r>
            <a:r>
              <a:rPr lang="zh-CN" altLang="en-US" sz="6000" b="1">
                <a:solidFill>
                  <a:srgbClr val="D60093"/>
                </a:solidFill>
                <a:ea typeface="黑体" panose="02010609060101010101" pitchFamily="49" charset="-122"/>
              </a:rPr>
              <a:t>六</a:t>
            </a:r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自然段</a:t>
            </a:r>
          </a:p>
        </p:txBody>
      </p:sp>
      <p:pic>
        <p:nvPicPr>
          <p:cNvPr id="51204" name="图片 51203" descr="longzhongdui"/>
          <p:cNvPicPr>
            <a:picLocks noChangeAspect="1"/>
          </p:cNvPicPr>
          <p:nvPr/>
        </p:nvPicPr>
        <p:blipFill>
          <a:blip r:embed="rId2"/>
          <a:srcRect t="11209" b="13937"/>
          <a:stretch>
            <a:fillRect/>
          </a:stretch>
        </p:blipFill>
        <p:spPr>
          <a:xfrm>
            <a:off x="250825" y="1484313"/>
            <a:ext cx="8642350" cy="5373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169" descr="shxs03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075"/>
            <a:ext cx="2743200" cy="105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496888" y="1185863"/>
            <a:ext cx="8148637" cy="4486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2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表是一种文体，古代奏议的一种，臣子写给皇帝的奏章，用于向君王陈说作者的请求和愿望。</a:t>
            </a:r>
          </a:p>
          <a:p>
            <a:pPr indent="269875"/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“出师表”是出兵打仗前，主帅给君主上的奏章。</a:t>
            </a:r>
          </a:p>
          <a:p>
            <a:pPr indent="269875"/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诸葛亮写了两篇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出师表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，即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前出师表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和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后出师表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，我们学的是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前出师表</a:t>
            </a:r>
            <a:r>
              <a:rPr lang="en-US" altLang="zh-CN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7172" name="文本框 7171"/>
          <p:cNvSpPr txBox="1"/>
          <p:nvPr/>
        </p:nvSpPr>
        <p:spPr>
          <a:xfrm>
            <a:off x="533400" y="0"/>
            <a:ext cx="2362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解题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52225"/>
          <p:cNvSpPr>
            <a:spLocks noGrp="1"/>
          </p:cNvSpPr>
          <p:nvPr>
            <p:ph type="title"/>
          </p:nvPr>
        </p:nvSpPr>
        <p:spPr>
          <a:xfrm>
            <a:off x="755650" y="1268413"/>
            <a:ext cx="7772400" cy="1295400"/>
          </a:xfrm>
        </p:spPr>
        <p:txBody>
          <a:bodyPr anchor="ctr"/>
          <a:lstStyle/>
          <a:p>
            <a:r>
              <a:rPr lang="en-US" altLang="zh-CN" sz="4000" b="1">
                <a:solidFill>
                  <a:schemeClr val="accent2"/>
                </a:solidFill>
              </a:rPr>
              <a:t> </a:t>
            </a:r>
            <a:r>
              <a:rPr lang="zh-CN" altLang="en-US" b="1">
                <a:solidFill>
                  <a:schemeClr val="tx1"/>
                </a:solidFill>
                <a:ea typeface="黑体" panose="02010609060101010101" pitchFamily="49" charset="-122"/>
              </a:rPr>
              <a:t>叙述作者</a:t>
            </a:r>
            <a:r>
              <a:rPr lang="zh-CN" altLang="en-US" b="1">
                <a:solidFill>
                  <a:schemeClr val="accent2"/>
                </a:solidFill>
                <a:ea typeface="方正舒体" pitchFamily="2" charset="-122"/>
              </a:rPr>
              <a:t>身世</a:t>
            </a:r>
            <a:r>
              <a:rPr lang="zh-CN" altLang="en-US" b="1">
                <a:solidFill>
                  <a:schemeClr val="tx1"/>
                </a:solidFill>
                <a:ea typeface="黑体" panose="02010609060101010101" pitchFamily="49" charset="-122"/>
              </a:rPr>
              <a:t>的是哪几句？</a:t>
            </a:r>
          </a:p>
        </p:txBody>
      </p:sp>
      <p:sp>
        <p:nvSpPr>
          <p:cNvPr id="52227" name="文本框 52226"/>
          <p:cNvSpPr txBox="1"/>
          <p:nvPr/>
        </p:nvSpPr>
        <p:spPr>
          <a:xfrm>
            <a:off x="1187450" y="2420938"/>
            <a:ext cx="68405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臣本布衣，躬耕于南阳，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苟全性命于乱世，不求闻达于诸侯。</a:t>
            </a:r>
          </a:p>
        </p:txBody>
      </p:sp>
      <p:sp>
        <p:nvSpPr>
          <p:cNvPr id="52228" name="矩形 52227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  <p:sp>
        <p:nvSpPr>
          <p:cNvPr id="52229" name="文本框 52228"/>
          <p:cNvSpPr txBox="1"/>
          <p:nvPr/>
        </p:nvSpPr>
        <p:spPr>
          <a:xfrm>
            <a:off x="1116013" y="3860800"/>
            <a:ext cx="680878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  <a:ea typeface="黑体" panose="02010609060101010101" pitchFamily="49" charset="-122"/>
              </a:rPr>
              <a:t>下文哪一句与</a:t>
            </a:r>
            <a:r>
              <a:rPr lang="zh-CN" altLang="en-US" sz="4000" b="1" u="sng">
                <a:latin typeface="Arial" panose="020B0604020202020204" pitchFamily="34" charset="0"/>
                <a:ea typeface="黑体" panose="02010609060101010101" pitchFamily="49" charset="-122"/>
              </a:rPr>
              <a:t>划线句</a:t>
            </a:r>
            <a:r>
              <a:rPr lang="zh-CN" altLang="en-US" sz="4000" b="1">
                <a:latin typeface="Arial" panose="020B0604020202020204" pitchFamily="34" charset="0"/>
                <a:ea typeface="黑体" panose="02010609060101010101" pitchFamily="49" charset="-122"/>
              </a:rPr>
              <a:t>相照应？</a:t>
            </a:r>
          </a:p>
        </p:txBody>
      </p:sp>
      <p:sp>
        <p:nvSpPr>
          <p:cNvPr id="52230" name="文本框 52229"/>
          <p:cNvSpPr txBox="1"/>
          <p:nvPr/>
        </p:nvSpPr>
        <p:spPr>
          <a:xfrm>
            <a:off x="1403350" y="4868863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不以臣“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卑鄙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1" charset="-122"/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  <p:bldP spid="5223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53249"/>
          <p:cNvSpPr>
            <a:spLocks noGrp="1"/>
          </p:cNvSpPr>
          <p:nvPr>
            <p:ph type="title"/>
          </p:nvPr>
        </p:nvSpPr>
        <p:spPr>
          <a:xfrm>
            <a:off x="539750" y="3357563"/>
            <a:ext cx="8062913" cy="1752600"/>
          </a:xfrm>
        </p:spPr>
        <p:txBody>
          <a:bodyPr anchor="ctr"/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        </a:t>
            </a:r>
            <a:r>
              <a:rPr lang="zh-CN" altLang="en-US" sz="4000" b="1">
                <a:solidFill>
                  <a:srgbClr val="FF0000"/>
                </a:solidFill>
                <a:ea typeface="楷体" panose="02010609060101010101" pitchFamily="1" charset="-122"/>
              </a:rPr>
              <a:t>表现了他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生活淡泊，无意功名利禄</a:t>
            </a:r>
            <a:r>
              <a:rPr lang="zh-CN" altLang="en-US" sz="4000" b="1">
                <a:solidFill>
                  <a:srgbClr val="FF0000"/>
                </a:solidFill>
                <a:ea typeface="楷体" panose="02010609060101010101" pitchFamily="1" charset="-122"/>
              </a:rPr>
              <a:t>的过人志趣和高远品格。</a:t>
            </a:r>
            <a:endParaRPr lang="zh-CN" altLang="en-US" b="1">
              <a:solidFill>
                <a:srgbClr val="FF0000"/>
              </a:solidFill>
              <a:ea typeface="楷体" panose="02010609060101010101" pitchFamily="1" charset="-122"/>
            </a:endParaRPr>
          </a:p>
        </p:txBody>
      </p:sp>
      <p:sp>
        <p:nvSpPr>
          <p:cNvPr id="53251" name="文本框 53250"/>
          <p:cNvSpPr txBox="1"/>
          <p:nvPr/>
        </p:nvSpPr>
        <p:spPr>
          <a:xfrm>
            <a:off x="457200" y="381000"/>
            <a:ext cx="822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endParaRPr sz="40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827088" y="1268413"/>
            <a:ext cx="76200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作者自叙身世中表现了他怎样的</a:t>
            </a:r>
            <a:r>
              <a:rPr lang="zh-CN" altLang="en-US" sz="4400" b="1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志趣品格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53253" name="矩形 53252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2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48129"/>
          <p:cNvSpPr/>
          <p:nvPr/>
        </p:nvSpPr>
        <p:spPr>
          <a:xfrm>
            <a:off x="381000" y="302895"/>
            <a:ext cx="8223250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latin typeface="宋体" panose="02010600030101010101" pitchFamily="2" charset="-122"/>
              </a:rPr>
              <a:t>第六段作者自述身世的目的何在？ </a:t>
            </a:r>
          </a:p>
        </p:txBody>
      </p:sp>
      <p:sp>
        <p:nvSpPr>
          <p:cNvPr id="48131" name="矩形 48130"/>
          <p:cNvSpPr/>
          <p:nvPr/>
        </p:nvSpPr>
        <p:spPr>
          <a:xfrm>
            <a:off x="457200" y="1143000"/>
            <a:ext cx="8353425" cy="35036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作者自叙本志，说明自己的低微的身份，淡泊的生活，无意于功名利禄的高远志趣。叙述先帝“三顾茅庐”之恩，称赞先帝宽宏气度和不耻下问的品德，也表达了自己的知恩感激之情。最后概括叙述跟先帝患难与共的历史，说明了创业的艰难，进一步表达了作者效忠刘备父子的心愿，以陈情的方式为“出师”作铺垫。 </a:t>
            </a:r>
          </a:p>
        </p:txBody>
      </p:sp>
      <p:sp>
        <p:nvSpPr>
          <p:cNvPr id="48132" name="矩形 48131"/>
          <p:cNvSpPr/>
          <p:nvPr/>
        </p:nvSpPr>
        <p:spPr>
          <a:xfrm>
            <a:off x="304800" y="4701064"/>
            <a:ext cx="8534400" cy="17532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作者自叙本志，为的是突出先帝的知遇之恩，而出师伐魏，“北定中原”，正是为了完成先帝未竟的事业以报答先帝。</a:t>
            </a:r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54273"/>
          <p:cNvSpPr>
            <a:spLocks noGrp="1"/>
          </p:cNvSpPr>
          <p:nvPr>
            <p:ph type="title"/>
          </p:nvPr>
        </p:nvSpPr>
        <p:spPr>
          <a:xfrm>
            <a:off x="684213" y="1196975"/>
            <a:ext cx="7772400" cy="1676400"/>
          </a:xfrm>
        </p:spPr>
        <p:txBody>
          <a:bodyPr anchor="ctr"/>
          <a:lstStyle/>
          <a:p>
            <a:pPr algn="l"/>
            <a:r>
              <a:rPr lang="zh-CN" altLang="en-US" sz="3600" b="1">
                <a:solidFill>
                  <a:schemeClr val="accent2"/>
                </a:solidFill>
              </a:rPr>
              <a:t>　　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“三顾臣于草庐之中”已成为一个</a:t>
            </a:r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成语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，这个</a:t>
            </a:r>
            <a:r>
              <a:rPr lang="zh-CN" altLang="en-US" sz="4000" b="1">
                <a:solidFill>
                  <a:schemeClr val="tx1"/>
                </a:solidFill>
                <a:ea typeface="方正舒体" pitchFamily="2" charset="-122"/>
              </a:rPr>
              <a:t>成语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是：</a:t>
            </a:r>
          </a:p>
        </p:txBody>
      </p:sp>
      <p:sp>
        <p:nvSpPr>
          <p:cNvPr id="54275" name="文本框 54274"/>
          <p:cNvSpPr txBox="1"/>
          <p:nvPr/>
        </p:nvSpPr>
        <p:spPr>
          <a:xfrm>
            <a:off x="304800" y="381000"/>
            <a:ext cx="838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endParaRPr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6" name="矩形 54275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  <p:grpSp>
        <p:nvGrpSpPr>
          <p:cNvPr id="54277" name="组合 54276"/>
          <p:cNvGrpSpPr/>
          <p:nvPr/>
        </p:nvGrpSpPr>
        <p:grpSpPr>
          <a:xfrm>
            <a:off x="0" y="2924175"/>
            <a:ext cx="9144000" cy="3933825"/>
            <a:chOff x="0" y="0"/>
            <a:chExt cx="5760" cy="2478"/>
          </a:xfrm>
        </p:grpSpPr>
        <p:graphicFrame>
          <p:nvGraphicFramePr>
            <p:cNvPr id="54278" name="对象 54277"/>
            <p:cNvGraphicFramePr>
              <a:graphicFrameLocks noChangeAspect="1"/>
            </p:cNvGraphicFramePr>
            <p:nvPr/>
          </p:nvGraphicFramePr>
          <p:xfrm>
            <a:off x="0" y="409"/>
            <a:ext cx="5760" cy="20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" r:id="rId3" imgW="5238750" imgH="2514600" progId="Paint.Picture">
                    <p:embed/>
                  </p:oleObj>
                </mc:Choice>
                <mc:Fallback>
                  <p:oleObj r:id="rId3" imgW="5238750" imgH="2514600" progId="Paint.Picture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0" y="409"/>
                          <a:ext cx="5760" cy="20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279" name="文本框 54278"/>
            <p:cNvSpPr txBox="1"/>
            <p:nvPr/>
          </p:nvSpPr>
          <p:spPr>
            <a:xfrm>
              <a:off x="3833" y="0"/>
              <a:ext cx="145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方正舒体" pitchFamily="2" charset="-122"/>
                </a:rPr>
                <a:t>三顾茅庐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60417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60419" name="标题 60418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阅读理解第</a:t>
            </a:r>
            <a:r>
              <a:rPr lang="zh-CN" altLang="en-US" sz="6000" b="1">
                <a:solidFill>
                  <a:srgbClr val="D60093"/>
                </a:solidFill>
                <a:ea typeface="黑体" panose="02010609060101010101" pitchFamily="49" charset="-122"/>
              </a:rPr>
              <a:t>七</a:t>
            </a:r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自然段</a:t>
            </a:r>
          </a:p>
        </p:txBody>
      </p:sp>
      <p:graphicFrame>
        <p:nvGraphicFramePr>
          <p:cNvPr id="60420" name="对象 60419"/>
          <p:cNvGraphicFramePr>
            <a:graphicFrameLocks noChangeAspect="1"/>
          </p:cNvGraphicFramePr>
          <p:nvPr/>
        </p:nvGraphicFramePr>
        <p:xfrm>
          <a:off x="250825" y="1557338"/>
          <a:ext cx="8642350" cy="504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r:id="rId3" imgW="3771900" imgH="2409825" progId="Paint.Picture">
                  <p:embed/>
                </p:oleObj>
              </mc:Choice>
              <mc:Fallback>
                <p:oleObj r:id="rId3" imgW="3771900" imgH="240982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825" y="1557338"/>
                        <a:ext cx="8642350" cy="5040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61441"/>
          <p:cNvSpPr>
            <a:spLocks noGrp="1"/>
          </p:cNvSpPr>
          <p:nvPr>
            <p:ph type="title"/>
          </p:nvPr>
        </p:nvSpPr>
        <p:spPr>
          <a:xfrm>
            <a:off x="0" y="2205038"/>
            <a:ext cx="9217025" cy="1143000"/>
          </a:xfrm>
        </p:spPr>
        <p:txBody>
          <a:bodyPr anchor="ctr"/>
          <a:lstStyle/>
          <a:p>
            <a:r>
              <a:rPr lang="en-US" altLang="zh-CN" b="1">
                <a:solidFill>
                  <a:schemeClr val="accent2"/>
                </a:solidFill>
                <a:ea typeface="方正舒体" pitchFamily="2" charset="-122"/>
              </a:rPr>
              <a:t>“</a:t>
            </a:r>
            <a:r>
              <a:rPr lang="zh-CN" altLang="en-US" b="1">
                <a:solidFill>
                  <a:schemeClr val="accent2"/>
                </a:solidFill>
                <a:ea typeface="方正舒体" pitchFamily="2" charset="-122"/>
              </a:rPr>
              <a:t>临崩寄臣以</a:t>
            </a:r>
            <a:r>
              <a:rPr lang="zh-CN" altLang="en-US" b="1" u="sng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方正舒体" pitchFamily="2" charset="-122"/>
              </a:rPr>
              <a:t>大事</a:t>
            </a:r>
            <a:r>
              <a:rPr lang="zh-CN" altLang="en-US" b="1">
                <a:solidFill>
                  <a:schemeClr val="accent2"/>
                </a:solidFill>
                <a:ea typeface="方正舒体" pitchFamily="2" charset="-122"/>
              </a:rPr>
              <a:t>”</a:t>
            </a:r>
            <a:r>
              <a:rPr lang="zh-CN" altLang="en-US" b="1">
                <a:solidFill>
                  <a:schemeClr val="tx1"/>
                </a:solidFill>
                <a:ea typeface="黑体" panose="02010609060101010101" pitchFamily="49" charset="-122"/>
              </a:rPr>
              <a:t>指的是什么事？</a:t>
            </a:r>
            <a:br>
              <a:rPr lang="zh-CN" altLang="en-US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en-US" altLang="zh-CN" sz="6000" b="1">
                <a:solidFill>
                  <a:srgbClr val="FF0000"/>
                </a:solidFill>
                <a:ea typeface="黑体" panose="02010609060101010101" pitchFamily="49" charset="-122"/>
              </a:rPr>
              <a:t>*</a:t>
            </a:r>
          </a:p>
        </p:txBody>
      </p:sp>
      <p:sp>
        <p:nvSpPr>
          <p:cNvPr id="61443" name="矩形 61442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62465"/>
          <p:cNvSpPr txBox="1"/>
          <p:nvPr/>
        </p:nvSpPr>
        <p:spPr>
          <a:xfrm>
            <a:off x="395288" y="6021388"/>
            <a:ext cx="8748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Times New Roman" panose="02020603050405020304" pitchFamily="18" charset="0"/>
              </a:rPr>
              <a:t>刘备临死时，把国家大事托付给诸葛亮。 </a:t>
            </a:r>
          </a:p>
        </p:txBody>
      </p:sp>
      <p:sp>
        <p:nvSpPr>
          <p:cNvPr id="62467" name="文本框 62466"/>
          <p:cNvSpPr txBox="1"/>
          <p:nvPr/>
        </p:nvSpPr>
        <p:spPr>
          <a:xfrm>
            <a:off x="250825" y="260350"/>
            <a:ext cx="3168650" cy="800100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1" charset="-122"/>
              </a:rPr>
              <a:t>白帝城托孤</a:t>
            </a:r>
          </a:p>
        </p:txBody>
      </p:sp>
      <p:sp>
        <p:nvSpPr>
          <p:cNvPr id="62468" name="文本框 62467"/>
          <p:cNvSpPr txBox="1"/>
          <p:nvPr/>
        </p:nvSpPr>
        <p:spPr>
          <a:xfrm>
            <a:off x="395288" y="1412875"/>
            <a:ext cx="8316912" cy="4424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章武三年春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先主于永安病笃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召亮于成都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属以后事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谓亮曰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:“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君才十倍于曹丕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必能安国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终定大事。若嗣子可辅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辅之：如其不才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君可自取。”亮涕泣曰：“臣敢不竭股肱之力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效忠贞之节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继之以死！”先主又为诏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敕后主曰：“汝与丞相从事</a:t>
            </a:r>
            <a:r>
              <a:rPr lang="en-US" altLang="zh-CN" sz="3600" b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3600" b="1">
                <a:latin typeface="楷体" panose="02010609060101010101" pitchFamily="1" charset="-122"/>
                <a:ea typeface="楷体" panose="02010609060101010101" pitchFamily="1" charset="-122"/>
              </a:rPr>
              <a:t>事之如父。” </a:t>
            </a:r>
          </a:p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三国志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诸葛亮传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uild="p"/>
      <p:bldP spid="62467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49153"/>
          <p:cNvSpPr/>
          <p:nvPr/>
        </p:nvSpPr>
        <p:spPr>
          <a:xfrm>
            <a:off x="457200" y="300673"/>
            <a:ext cx="8229600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latin typeface="宋体" panose="02010600030101010101" pitchFamily="2" charset="-122"/>
              </a:rPr>
              <a:t>第七段追忆“白帝城托孤”在文中起什么作用？ </a:t>
            </a:r>
          </a:p>
        </p:txBody>
      </p:sp>
      <p:sp>
        <p:nvSpPr>
          <p:cNvPr id="49155" name="矩形 49154"/>
          <p:cNvSpPr/>
          <p:nvPr/>
        </p:nvSpPr>
        <p:spPr>
          <a:xfrm>
            <a:off x="457200" y="3229928"/>
            <a:ext cx="85344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9875"/>
            <a:r>
              <a:rPr lang="zh-CN" altLang="en-US" sz="3600" b="1">
                <a:solidFill>
                  <a:srgbClr val="CC33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CC3300"/>
                </a:solidFill>
                <a:latin typeface="宋体" panose="02010600030101010101" pitchFamily="2" charset="-122"/>
              </a:rPr>
              <a:t>说明“出师”的原因，是完成先帝未竟的事业。这是他“报先帝而忠陛下”的本分。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矩形 63489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  <p:sp>
        <p:nvSpPr>
          <p:cNvPr id="63491" name="矩形 63490"/>
          <p:cNvSpPr/>
          <p:nvPr/>
        </p:nvSpPr>
        <p:spPr>
          <a:xfrm>
            <a:off x="0" y="1700213"/>
            <a:ext cx="9144000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出师之前作者做了哪些</a:t>
            </a:r>
            <a:r>
              <a:rPr lang="zh-CN" altLang="en-US" sz="4400" b="1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准备</a:t>
            </a:r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工作？</a:t>
            </a:r>
            <a:r>
              <a:rPr lang="zh-CN" altLang="en-US" sz="3600" b="1">
                <a:solidFill>
                  <a:schemeClr val="fol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63492" name="矩形 63491"/>
          <p:cNvSpPr/>
          <p:nvPr/>
        </p:nvSpPr>
        <p:spPr>
          <a:xfrm>
            <a:off x="684213" y="2708275"/>
            <a:ext cx="7524750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en-US" altLang="zh-CN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五月渡泸，深入不毛。” </a:t>
            </a:r>
          </a:p>
          <a:p>
            <a:pPr indent="269875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“今南方已定，兵甲已足。”</a:t>
            </a:r>
          </a:p>
        </p:txBody>
      </p:sp>
      <p:sp>
        <p:nvSpPr>
          <p:cNvPr id="63493" name="文本框 63492"/>
          <p:cNvSpPr txBox="1"/>
          <p:nvPr/>
        </p:nvSpPr>
        <p:spPr>
          <a:xfrm>
            <a:off x="0" y="4941888"/>
            <a:ext cx="91440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作者认为北伐中原的</a:t>
            </a:r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方正舒体" pitchFamily="2" charset="-122"/>
              </a:rPr>
              <a:t>两个条件</a:t>
            </a:r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已经具备，这</a:t>
            </a:r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方正舒体" pitchFamily="2" charset="-122"/>
              </a:rPr>
              <a:t>两个条件</a:t>
            </a:r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是什么？</a:t>
            </a:r>
          </a:p>
        </p:txBody>
      </p:sp>
      <p:sp>
        <p:nvSpPr>
          <p:cNvPr id="63494" name="直接连接符 63493"/>
          <p:cNvSpPr/>
          <p:nvPr/>
        </p:nvSpPr>
        <p:spPr>
          <a:xfrm flipH="1" flipV="1">
            <a:off x="5508625" y="4005263"/>
            <a:ext cx="1800225" cy="10080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63495" name="直接连接符 63494"/>
          <p:cNvSpPr/>
          <p:nvPr/>
        </p:nvSpPr>
        <p:spPr>
          <a:xfrm>
            <a:off x="1116013" y="4005263"/>
            <a:ext cx="64801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6349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矩形 64513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  <p:sp>
        <p:nvSpPr>
          <p:cNvPr id="64515" name="矩形 64514"/>
          <p:cNvSpPr/>
          <p:nvPr/>
        </p:nvSpPr>
        <p:spPr>
          <a:xfrm>
            <a:off x="1116013" y="1598613"/>
            <a:ext cx="6049962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出师的</a:t>
            </a:r>
            <a:r>
              <a:rPr lang="zh-CN" altLang="en-US" sz="4400" b="1" u="sng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目的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是什么？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64516" name="矩形 64515"/>
          <p:cNvSpPr/>
          <p:nvPr/>
        </p:nvSpPr>
        <p:spPr>
          <a:xfrm>
            <a:off x="468313" y="2633663"/>
            <a:ext cx="8424862" cy="14112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（奖率三军） “北定中原，庶竭驽</a:t>
            </a:r>
          </a:p>
          <a:p>
            <a:pPr indent="269875">
              <a:lnSpc>
                <a:spcPct val="80000"/>
              </a:lnSpc>
            </a:pPr>
            <a:endParaRPr lang="zh-CN" altLang="en-US" sz="36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indent="269875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钝，攘除奸凶，兴复汉室，还于旧都。”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64517" name="直接连接符 64516"/>
          <p:cNvSpPr/>
          <p:nvPr/>
        </p:nvSpPr>
        <p:spPr>
          <a:xfrm>
            <a:off x="3779838" y="2420938"/>
            <a:ext cx="0" cy="21605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64518" name="文本框 64517"/>
          <p:cNvSpPr txBox="1"/>
          <p:nvPr/>
        </p:nvSpPr>
        <p:spPr>
          <a:xfrm>
            <a:off x="2627313" y="4508500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Arial" panose="020B0604020202020204" pitchFamily="34" charset="0"/>
                <a:ea typeface="方正舒体" pitchFamily="2" charset="-122"/>
              </a:rPr>
              <a:t>战略目标</a:t>
            </a:r>
          </a:p>
        </p:txBody>
      </p:sp>
      <p:sp>
        <p:nvSpPr>
          <p:cNvPr id="64519" name="直接连接符 64518"/>
          <p:cNvSpPr/>
          <p:nvPr/>
        </p:nvSpPr>
        <p:spPr>
          <a:xfrm>
            <a:off x="4211638" y="3141663"/>
            <a:ext cx="20161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20" name="直接连接符 64519"/>
          <p:cNvSpPr/>
          <p:nvPr/>
        </p:nvSpPr>
        <p:spPr>
          <a:xfrm>
            <a:off x="1763713" y="4076700"/>
            <a:ext cx="64801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文本框 75777"/>
          <p:cNvSpPr txBox="1"/>
          <p:nvPr/>
        </p:nvSpPr>
        <p:spPr>
          <a:xfrm>
            <a:off x="304800" y="358775"/>
            <a:ext cx="8305800" cy="6072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>
                <a:solidFill>
                  <a:srgbClr val="FF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出师表</a:t>
            </a:r>
            <a:r>
              <a:rPr lang="en-US" altLang="zh-CN" sz="2800" b="1">
                <a:solidFill>
                  <a:srgbClr val="FF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的时代背景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</a:p>
          <a:p>
            <a:pPr>
              <a:spcBef>
                <a:spcPct val="50000"/>
              </a:spcBef>
              <a:buClr>
                <a:schemeClr val="bg1"/>
              </a:buClr>
              <a:buChar char="•"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这篇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出师表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是诸葛亮在公元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227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年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蜀汉后主刘禅建兴五年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出兵伐魏，临行时写给刘禅的奏章。当时刘备已经死了四年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(223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年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，蜀国和吴国的联盟已经破裂，荆州已经失守，蜀国实际只占有益州，实力本来不厚，再加上连年战争，国力更加困乏。于是诸葛亮派人和吴国修好，又亲自领兵平定了南方少数民族地区的叛乱，稳定了后方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即“五月渡泸，深入不毛”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，然后趁魏国君主曹丕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p</a:t>
            </a:r>
            <a:r>
              <a:rPr lang="en-US" altLang="en-US" sz="2800" b="1" dirty="0" err="1">
                <a:latin typeface="Times New Roman" panose="02020603050405020304" pitchFamily="18" charset="0"/>
              </a:rPr>
              <a:t>ī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身死、魏国大将司马懿被贬的机会，抱着“不伐贼，王业亦亡；帷坐而待亡，孰与伐之’’的心情，出兵北伐，企图巩固蜀汉政权、消灭魏国进而统一中国，复兴汉室</a:t>
            </a:r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80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50177"/>
          <p:cNvSpPr/>
          <p:nvPr/>
        </p:nvSpPr>
        <p:spPr>
          <a:xfrm>
            <a:off x="685800" y="329248"/>
            <a:ext cx="7845425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latin typeface="宋体" panose="02010600030101010101" pitchFamily="2" charset="-122"/>
              </a:rPr>
              <a:t>作者出师后的国内政事如何安排？推贤了哪些贤臣？目的是什么？ </a:t>
            </a:r>
          </a:p>
        </p:txBody>
      </p:sp>
      <p:sp>
        <p:nvSpPr>
          <p:cNvPr id="50179" name="矩形 50178"/>
          <p:cNvSpPr/>
          <p:nvPr/>
        </p:nvSpPr>
        <p:spPr>
          <a:xfrm>
            <a:off x="533400" y="1604963"/>
            <a:ext cx="7993063" cy="44783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⑴宫中：推荐良实，志虑忠纯的郭攸之、费祎、董允等。</a:t>
            </a: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⑵营中：推荐性行淑均，晓畅军事的将军向宠。</a:t>
            </a: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⑶其他：推荐贞良死节之臣侍中、尚书、长史、参军等。</a:t>
            </a: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</a:t>
            </a: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目的是消除北伐的后顾之忧，使他能集中精力伐魏。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65537"/>
          <p:cNvSpPr>
            <a:spLocks noGrp="1"/>
          </p:cNvSpPr>
          <p:nvPr>
            <p:ph type="title"/>
          </p:nvPr>
        </p:nvSpPr>
        <p:spPr>
          <a:xfrm>
            <a:off x="684213" y="1341438"/>
            <a:ext cx="8137525" cy="719137"/>
          </a:xfrm>
        </p:spPr>
        <p:txBody>
          <a:bodyPr anchor="ctr"/>
          <a:lstStyle/>
          <a:p>
            <a:pPr algn="l"/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能点明</a:t>
            </a:r>
            <a:r>
              <a:rPr lang="zh-CN" altLang="en-US" sz="4000" b="1">
                <a:solidFill>
                  <a:schemeClr val="tx1"/>
                </a:solidFill>
                <a:ea typeface="方正舒体" pitchFamily="2" charset="-122"/>
              </a:rPr>
              <a:t>全文</a:t>
            </a:r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感情基调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的</a:t>
            </a:r>
            <a:r>
              <a:rPr lang="zh-CN" altLang="en-US" sz="4000" b="1">
                <a:solidFill>
                  <a:srgbClr val="FF0000"/>
                </a:solidFill>
                <a:ea typeface="方正舒体" pitchFamily="2" charset="-122"/>
              </a:rPr>
              <a:t>六个字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是：</a:t>
            </a:r>
          </a:p>
        </p:txBody>
      </p:sp>
      <p:sp>
        <p:nvSpPr>
          <p:cNvPr id="65539" name="文本框 65538"/>
          <p:cNvSpPr txBox="1"/>
          <p:nvPr/>
        </p:nvSpPr>
        <p:spPr>
          <a:xfrm>
            <a:off x="2124075" y="2565400"/>
            <a:ext cx="4895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1" charset="-122"/>
              </a:rPr>
              <a:t>报先帝，忠陛下。</a:t>
            </a:r>
          </a:p>
        </p:txBody>
      </p:sp>
      <p:sp>
        <p:nvSpPr>
          <p:cNvPr id="65540" name="文本框 65539"/>
          <p:cNvSpPr txBox="1"/>
          <p:nvPr/>
        </p:nvSpPr>
        <p:spPr>
          <a:xfrm>
            <a:off x="3924300" y="4581525"/>
            <a:ext cx="467995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三顾臣于草庐” </a:t>
            </a:r>
          </a:p>
          <a:p>
            <a:pPr algn="just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“临崩寄臣以大事”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4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  <p:sp>
        <p:nvSpPr>
          <p:cNvPr id="65542" name="矩形 65541"/>
          <p:cNvSpPr/>
          <p:nvPr/>
        </p:nvSpPr>
        <p:spPr>
          <a:xfrm>
            <a:off x="1619250" y="3213100"/>
            <a:ext cx="7921625" cy="10080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“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报先帝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1" charset="-122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呼应前文的哪</a:t>
            </a:r>
            <a:r>
              <a:rPr lang="zh-CN" altLang="en-US" sz="4000" b="1">
                <a:solidFill>
                  <a:schemeClr val="accent2"/>
                </a:solidFill>
                <a:ea typeface="方正舒体" pitchFamily="2" charset="-122"/>
              </a:rPr>
              <a:t>两件事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  <p:bldP spid="65540" grpId="0" build="p"/>
      <p:bldP spid="6554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70657"/>
          <p:cNvSpPr txBox="1"/>
          <p:nvPr/>
        </p:nvSpPr>
        <p:spPr>
          <a:xfrm>
            <a:off x="2514600" y="525463"/>
            <a:ext cx="4038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6000">
              <a:solidFill>
                <a:schemeClr val="accent2"/>
              </a:solidFill>
              <a:latin typeface="Times New Roman" panose="02020603050405020304" pitchFamily="18" charset="0"/>
              <a:ea typeface="方正隶二简体" pitchFamily="1" charset="-122"/>
            </a:endParaRPr>
          </a:p>
        </p:txBody>
      </p:sp>
      <p:sp>
        <p:nvSpPr>
          <p:cNvPr id="70659" name="标题 70658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阅读理解第</a:t>
            </a:r>
            <a:r>
              <a:rPr lang="zh-CN" altLang="en-US" sz="5400" b="1">
                <a:solidFill>
                  <a:srgbClr val="D60093"/>
                </a:solidFill>
                <a:ea typeface="黑体" panose="02010609060101010101" pitchFamily="49" charset="-122"/>
              </a:rPr>
              <a:t>八</a:t>
            </a:r>
            <a:r>
              <a:rPr lang="zh-CN" altLang="en-US" sz="3600" b="1">
                <a:solidFill>
                  <a:srgbClr val="D60093"/>
                </a:solidFill>
                <a:ea typeface="黑体" panose="02010609060101010101" pitchFamily="49" charset="-122"/>
              </a:rPr>
              <a:t>、</a:t>
            </a:r>
            <a:r>
              <a:rPr lang="zh-CN" altLang="en-US" sz="5400" b="1">
                <a:solidFill>
                  <a:srgbClr val="D60093"/>
                </a:solidFill>
                <a:ea typeface="黑体" panose="02010609060101010101" pitchFamily="49" charset="-122"/>
              </a:rPr>
              <a:t>九</a:t>
            </a:r>
            <a:r>
              <a:rPr lang="zh-CN" altLang="en-US" sz="4800" b="1">
                <a:solidFill>
                  <a:schemeClr val="tx1"/>
                </a:solidFill>
                <a:ea typeface="黑体" panose="02010609060101010101" pitchFamily="49" charset="-122"/>
              </a:rPr>
              <a:t>自然段</a:t>
            </a:r>
          </a:p>
        </p:txBody>
      </p:sp>
      <p:graphicFrame>
        <p:nvGraphicFramePr>
          <p:cNvPr id="70660" name="对象 70659"/>
          <p:cNvGraphicFramePr>
            <a:graphicFrameLocks noChangeAspect="1"/>
          </p:cNvGraphicFramePr>
          <p:nvPr/>
        </p:nvGraphicFramePr>
        <p:xfrm>
          <a:off x="250825" y="1557338"/>
          <a:ext cx="8642350" cy="504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r:id="rId3" imgW="3762375" imgH="2400300" progId="Paint.Picture">
                  <p:embed/>
                </p:oleObj>
              </mc:Choice>
              <mc:Fallback>
                <p:oleObj r:id="rId3" imgW="3762375" imgH="2400300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825" y="1557338"/>
                        <a:ext cx="8642350" cy="5040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文本框 71681"/>
          <p:cNvSpPr txBox="1"/>
          <p:nvPr/>
        </p:nvSpPr>
        <p:spPr>
          <a:xfrm>
            <a:off x="2555875" y="390525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第八段分析</a:t>
            </a:r>
          </a:p>
        </p:txBody>
      </p:sp>
      <p:sp>
        <p:nvSpPr>
          <p:cNvPr id="71683" name="文本框 71682"/>
          <p:cNvSpPr txBox="1"/>
          <p:nvPr/>
        </p:nvSpPr>
        <p:spPr>
          <a:xfrm>
            <a:off x="2771775" y="1504950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首先，严于律</a:t>
            </a:r>
          </a:p>
        </p:txBody>
      </p:sp>
      <p:sp>
        <p:nvSpPr>
          <p:cNvPr id="71684" name="文本框 71683"/>
          <p:cNvSpPr txBox="1"/>
          <p:nvPr/>
        </p:nvSpPr>
        <p:spPr>
          <a:xfrm>
            <a:off x="2843213" y="2944813"/>
            <a:ext cx="33956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其次，严格要求</a:t>
            </a:r>
          </a:p>
        </p:txBody>
      </p:sp>
      <p:sp>
        <p:nvSpPr>
          <p:cNvPr id="71685" name="文本框 71684"/>
          <p:cNvSpPr txBox="1"/>
          <p:nvPr/>
        </p:nvSpPr>
        <p:spPr>
          <a:xfrm>
            <a:off x="2771775" y="4413250"/>
            <a:ext cx="52260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最后，向            提出希望</a:t>
            </a:r>
          </a:p>
        </p:txBody>
      </p:sp>
      <p:sp>
        <p:nvSpPr>
          <p:cNvPr id="71686" name="文本框 71685"/>
          <p:cNvSpPr txBox="1"/>
          <p:nvPr/>
        </p:nvSpPr>
        <p:spPr>
          <a:xfrm>
            <a:off x="8137525" y="61722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71687" name="文本框 71686"/>
          <p:cNvSpPr txBox="1"/>
          <p:nvPr/>
        </p:nvSpPr>
        <p:spPr>
          <a:xfrm>
            <a:off x="323850" y="2420938"/>
            <a:ext cx="2159000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请命出师的</a:t>
            </a:r>
            <a:r>
              <a:rPr lang="zh-CN" altLang="en-US" sz="4000" b="1" u="sng">
                <a:solidFill>
                  <a:schemeClr val="accent2"/>
                </a:solidFill>
                <a:latin typeface="Arial" panose="020B0604020202020204" pitchFamily="34" charset="0"/>
                <a:ea typeface="方正舒体" pitchFamily="2" charset="-122"/>
              </a:rPr>
              <a:t>决心</a:t>
            </a:r>
          </a:p>
        </p:txBody>
      </p:sp>
      <p:sp>
        <p:nvSpPr>
          <p:cNvPr id="71688" name="矩形 71687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  <p:sp>
        <p:nvSpPr>
          <p:cNvPr id="71689" name="左大括号 71688"/>
          <p:cNvSpPr/>
          <p:nvPr/>
        </p:nvSpPr>
        <p:spPr>
          <a:xfrm>
            <a:off x="2339975" y="1844675"/>
            <a:ext cx="360363" cy="2808288"/>
          </a:xfrm>
          <a:prstGeom prst="leftBrace">
            <a:avLst>
              <a:gd name="adj1" fmla="val 6494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690" name="文本框 71689"/>
          <p:cNvSpPr txBox="1"/>
          <p:nvPr/>
        </p:nvSpPr>
        <p:spPr>
          <a:xfrm>
            <a:off x="5795963" y="1412875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1" charset="-122"/>
              </a:rPr>
              <a:t>己</a:t>
            </a:r>
          </a:p>
        </p:txBody>
      </p:sp>
      <p:sp>
        <p:nvSpPr>
          <p:cNvPr id="71691" name="文本框 71690"/>
          <p:cNvSpPr txBox="1"/>
          <p:nvPr/>
        </p:nvSpPr>
        <p:spPr>
          <a:xfrm>
            <a:off x="6227763" y="2852738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1" charset="-122"/>
              </a:rPr>
              <a:t>朝廷诸臣</a:t>
            </a:r>
          </a:p>
        </p:txBody>
      </p:sp>
      <p:sp>
        <p:nvSpPr>
          <p:cNvPr id="71692" name="文本框 71691"/>
          <p:cNvSpPr txBox="1"/>
          <p:nvPr/>
        </p:nvSpPr>
        <p:spPr>
          <a:xfrm>
            <a:off x="4787900" y="42926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1" charset="-122"/>
              </a:rPr>
              <a:t>后主</a:t>
            </a:r>
          </a:p>
        </p:txBody>
      </p:sp>
      <p:sp>
        <p:nvSpPr>
          <p:cNvPr id="71693" name="直接连接符 71692"/>
          <p:cNvSpPr/>
          <p:nvPr/>
        </p:nvSpPr>
        <p:spPr>
          <a:xfrm flipV="1">
            <a:off x="5651500" y="2133600"/>
            <a:ext cx="12255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694" name="直接连接符 71693"/>
          <p:cNvSpPr/>
          <p:nvPr/>
        </p:nvSpPr>
        <p:spPr>
          <a:xfrm>
            <a:off x="6227763" y="3573463"/>
            <a:ext cx="23050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695" name="直接连接符 71694"/>
          <p:cNvSpPr/>
          <p:nvPr/>
        </p:nvSpPr>
        <p:spPr>
          <a:xfrm>
            <a:off x="4716463" y="5013325"/>
            <a:ext cx="13684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696" name="文本框 71695"/>
          <p:cNvSpPr txBox="1"/>
          <p:nvPr/>
        </p:nvSpPr>
        <p:spPr>
          <a:xfrm>
            <a:off x="5651500" y="5876925"/>
            <a:ext cx="3254375" cy="71437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</a:rPr>
              <a:t>第三部分小结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71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71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71684" grpId="0"/>
      <p:bldP spid="71685" grpId="0"/>
      <p:bldP spid="7169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/>
          <p:nvPr/>
        </p:nvSpPr>
        <p:spPr>
          <a:xfrm>
            <a:off x="539750" y="1628775"/>
            <a:ext cx="7831138" cy="3689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4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段：结束语</a:t>
            </a: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Times New Roman" panose="02020603050405020304" pitchFamily="18" charset="0"/>
              </a:rPr>
              <a:t>        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  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短短三句，发自肺腑，充满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zh-CN" altLang="en-US" sz="40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u="sng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不胜”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的            之情。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      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07" name="矩形 72706"/>
          <p:cNvSpPr/>
          <p:nvPr/>
        </p:nvSpPr>
        <p:spPr>
          <a:xfrm>
            <a:off x="323850" y="333375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思考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：</a:t>
            </a:r>
          </a:p>
        </p:txBody>
      </p:sp>
      <p:sp>
        <p:nvSpPr>
          <p:cNvPr id="72708" name="直接连接符 72707"/>
          <p:cNvSpPr/>
          <p:nvPr/>
        </p:nvSpPr>
        <p:spPr>
          <a:xfrm>
            <a:off x="3563938" y="4724400"/>
            <a:ext cx="34559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2709" name="文本框 72708"/>
          <p:cNvSpPr txBox="1"/>
          <p:nvPr/>
        </p:nvSpPr>
        <p:spPr>
          <a:xfrm>
            <a:off x="3492500" y="4005263"/>
            <a:ext cx="3241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1" charset="-122"/>
              </a:rPr>
              <a:t>（依依）不舍</a:t>
            </a:r>
          </a:p>
        </p:txBody>
      </p:sp>
      <p:sp>
        <p:nvSpPr>
          <p:cNvPr id="72710" name="文本框 72709"/>
          <p:cNvSpPr txBox="1"/>
          <p:nvPr/>
        </p:nvSpPr>
        <p:spPr>
          <a:xfrm>
            <a:off x="5651500" y="5876925"/>
            <a:ext cx="3254375" cy="71437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</a:rPr>
              <a:t>第四部分小结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9937"/>
          <p:cNvSpPr txBox="1"/>
          <p:nvPr/>
        </p:nvSpPr>
        <p:spPr>
          <a:xfrm>
            <a:off x="0" y="1981200"/>
            <a:ext cx="91211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</a:t>
            </a:r>
            <a:r>
              <a:rPr lang="zh-CN" altLang="en-US" sz="5400" b="1">
                <a:latin typeface="宋体" panose="02010600030101010101" pitchFamily="2" charset="-122"/>
              </a:rPr>
              <a:t>全文以十分恳切的言辞，反复规劝刘禅要继承先帝遗志，修明政治，完成“兴复汉室”的大业，也表达了诸葛亮“北定中原”的坚强意志和对先主感恩图报的一片深情。</a:t>
            </a:r>
          </a:p>
        </p:txBody>
      </p:sp>
      <p:pic>
        <p:nvPicPr>
          <p:cNvPr id="39939" name="图片 39938" descr="shxs03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8600"/>
            <a:ext cx="35814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文本框 39939"/>
          <p:cNvSpPr txBox="1"/>
          <p:nvPr/>
        </p:nvSpPr>
        <p:spPr>
          <a:xfrm>
            <a:off x="323850" y="404813"/>
            <a:ext cx="2632075" cy="9445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概括全文内容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0961" descr="shxs033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5814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40962"/>
          <p:cNvSpPr txBox="1"/>
          <p:nvPr/>
        </p:nvSpPr>
        <p:spPr>
          <a:xfrm>
            <a:off x="838200" y="1752600"/>
            <a:ext cx="7467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、诸葛亮对当前形势的分析是什么？</a:t>
            </a:r>
          </a:p>
        </p:txBody>
      </p:sp>
      <p:sp>
        <p:nvSpPr>
          <p:cNvPr id="40964" name="文本框 40963"/>
          <p:cNvSpPr txBox="1"/>
          <p:nvPr/>
        </p:nvSpPr>
        <p:spPr>
          <a:xfrm>
            <a:off x="457200" y="90488"/>
            <a:ext cx="40386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理解文本</a:t>
            </a:r>
          </a:p>
        </p:txBody>
      </p:sp>
      <p:sp>
        <p:nvSpPr>
          <p:cNvPr id="40965" name="文本框 40964"/>
          <p:cNvSpPr txBox="1"/>
          <p:nvPr/>
        </p:nvSpPr>
        <p:spPr>
          <a:xfrm>
            <a:off x="838200" y="2895600"/>
            <a:ext cx="63246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客观条件：</a:t>
            </a:r>
            <a:r>
              <a:rPr lang="zh-CN" altLang="en-US" sz="3200" b="1">
                <a:solidFill>
                  <a:srgbClr val="99300B"/>
                </a:solidFill>
                <a:latin typeface="Times New Roman" panose="02020603050405020304" pitchFamily="18" charset="0"/>
              </a:rPr>
              <a:t>今天下三分，益州疲弊，此诚危急存亡之秋也。</a:t>
            </a:r>
          </a:p>
        </p:txBody>
      </p:sp>
      <p:sp>
        <p:nvSpPr>
          <p:cNvPr id="40966" name="文本框 40965"/>
          <p:cNvSpPr txBox="1"/>
          <p:nvPr/>
        </p:nvSpPr>
        <p:spPr>
          <a:xfrm>
            <a:off x="838200" y="4267200"/>
            <a:ext cx="64770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主观条件</a:t>
            </a:r>
            <a:r>
              <a:rPr lang="zh-CN" altLang="en-US" sz="3200" b="1">
                <a:solidFill>
                  <a:srgbClr val="99300B"/>
                </a:solidFill>
                <a:latin typeface="Times New Roman" panose="02020603050405020304" pitchFamily="18" charset="0"/>
              </a:rPr>
              <a:t>：侍卫之臣不懈于内，忠志之士忘身于外。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5" grpId="0" animBg="1"/>
      <p:bldP spid="4096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985"/>
          <p:cNvSpPr txBox="1"/>
          <p:nvPr/>
        </p:nvSpPr>
        <p:spPr>
          <a:xfrm>
            <a:off x="762000" y="914400"/>
            <a:ext cx="7620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、诸葛亮向后主提出的三条建议是什么？</a:t>
            </a:r>
          </a:p>
        </p:txBody>
      </p:sp>
      <p:sp>
        <p:nvSpPr>
          <p:cNvPr id="41987" name="文本框 41986"/>
          <p:cNvSpPr txBox="1"/>
          <p:nvPr/>
        </p:nvSpPr>
        <p:spPr>
          <a:xfrm>
            <a:off x="533400" y="1752600"/>
            <a:ext cx="396240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开张圣听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陟罚臧否，不宜异同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亲贤臣，远小人</a:t>
            </a:r>
          </a:p>
        </p:txBody>
      </p:sp>
      <p:sp>
        <p:nvSpPr>
          <p:cNvPr id="41988" name="文本框 41987"/>
          <p:cNvSpPr txBox="1"/>
          <p:nvPr/>
        </p:nvSpPr>
        <p:spPr>
          <a:xfrm>
            <a:off x="6248400" y="1600200"/>
            <a:ext cx="22860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广开言路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严明赏罚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亲贤远佞</a:t>
            </a:r>
          </a:p>
        </p:txBody>
      </p:sp>
      <p:sp>
        <p:nvSpPr>
          <p:cNvPr id="41989" name="右大括号 41988"/>
          <p:cNvSpPr/>
          <p:nvPr/>
        </p:nvSpPr>
        <p:spPr>
          <a:xfrm>
            <a:off x="4114800" y="1905000"/>
            <a:ext cx="304800" cy="1600200"/>
          </a:xfrm>
          <a:prstGeom prst="rightBrace">
            <a:avLst>
              <a:gd name="adj1" fmla="val 43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0" name="右箭头 41989"/>
          <p:cNvSpPr/>
          <p:nvPr/>
        </p:nvSpPr>
        <p:spPr>
          <a:xfrm>
            <a:off x="4648200" y="2514600"/>
            <a:ext cx="914400" cy="381000"/>
          </a:xfrm>
          <a:prstGeom prst="rightArrow">
            <a:avLst>
              <a:gd name="adj1" fmla="val 50000"/>
              <a:gd name="adj2" fmla="val 6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1" name="左大括号 41990"/>
          <p:cNvSpPr/>
          <p:nvPr/>
        </p:nvSpPr>
        <p:spPr>
          <a:xfrm>
            <a:off x="5943600" y="19812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2" name="文本框 41991"/>
          <p:cNvSpPr txBox="1"/>
          <p:nvPr/>
        </p:nvSpPr>
        <p:spPr>
          <a:xfrm>
            <a:off x="914400" y="4267200"/>
            <a:ext cx="731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作者自叙志趣过人，不求功名的话：</a:t>
            </a:r>
          </a:p>
        </p:txBody>
      </p:sp>
      <p:sp>
        <p:nvSpPr>
          <p:cNvPr id="41993" name="文本框 41992"/>
          <p:cNvSpPr txBox="1"/>
          <p:nvPr/>
        </p:nvSpPr>
        <p:spPr>
          <a:xfrm>
            <a:off x="838200" y="5257800"/>
            <a:ext cx="7467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苟全性命于乱世，不求闻达于诸侯。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9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/>
          <p:nvPr/>
        </p:nvSpPr>
        <p:spPr>
          <a:xfrm>
            <a:off x="304800" y="120015"/>
            <a:ext cx="8305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文中两句千古名言，说尽诸葛亮一生的话是：</a:t>
            </a:r>
          </a:p>
        </p:txBody>
      </p:sp>
      <p:sp>
        <p:nvSpPr>
          <p:cNvPr id="43011" name="文本框 43010"/>
          <p:cNvSpPr txBox="1"/>
          <p:nvPr/>
        </p:nvSpPr>
        <p:spPr>
          <a:xfrm>
            <a:off x="139065" y="1116330"/>
            <a:ext cx="90341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C3300"/>
                </a:solidFill>
                <a:latin typeface="Times New Roman" panose="02020603050405020304" pitchFamily="18" charset="0"/>
              </a:rPr>
              <a:t>受任于败军之际，奉命于危难之间。</a:t>
            </a:r>
          </a:p>
        </p:txBody>
      </p:sp>
      <p:sp>
        <p:nvSpPr>
          <p:cNvPr id="43012" name="文本框 43011"/>
          <p:cNvSpPr txBox="1"/>
          <p:nvPr/>
        </p:nvSpPr>
        <p:spPr>
          <a:xfrm>
            <a:off x="304800" y="2438400"/>
            <a:ext cx="8534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4.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文中列举的使诸葛亮报先帝忠陛 下的两 件事：</a:t>
            </a:r>
          </a:p>
        </p:txBody>
      </p:sp>
      <p:pic>
        <p:nvPicPr>
          <p:cNvPr id="43013" name="图片 43012" descr="D611T0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352800"/>
            <a:ext cx="3429000" cy="259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图片 43013" descr="D611T0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352800"/>
            <a:ext cx="3276600" cy="2544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文本框 43014"/>
          <p:cNvSpPr txBox="1"/>
          <p:nvPr/>
        </p:nvSpPr>
        <p:spPr>
          <a:xfrm>
            <a:off x="5791200" y="6096000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99"/>
                </a:solidFill>
                <a:latin typeface="Times New Roman" panose="02020603050405020304" pitchFamily="18" charset="0"/>
              </a:rPr>
              <a:t>白帝城托孤</a:t>
            </a:r>
          </a:p>
        </p:txBody>
      </p:sp>
      <p:sp>
        <p:nvSpPr>
          <p:cNvPr id="43016" name="文本框 43015"/>
          <p:cNvSpPr txBox="1"/>
          <p:nvPr/>
        </p:nvSpPr>
        <p:spPr>
          <a:xfrm>
            <a:off x="1295400" y="601980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99"/>
                </a:solidFill>
                <a:latin typeface="Times New Roman" panose="02020603050405020304" pitchFamily="18" charset="0"/>
              </a:rPr>
              <a:t>三顾茅庐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5" grpId="0"/>
      <p:bldP spid="4301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51201"/>
          <p:cNvSpPr/>
          <p:nvPr/>
        </p:nvSpPr>
        <p:spPr>
          <a:xfrm>
            <a:off x="304800" y="118745"/>
            <a:ext cx="8299450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en-US" altLang="zh-CN" sz="3600" b="1">
                <a:latin typeface="宋体" panose="02010600030101010101" pitchFamily="2" charset="-122"/>
              </a:rPr>
              <a:t>5</a:t>
            </a:r>
            <a:r>
              <a:rPr lang="zh-CN" altLang="en-US" sz="3600" b="1">
                <a:latin typeface="宋体" panose="02010600030101010101" pitchFamily="2" charset="-122"/>
              </a:rPr>
              <a:t>、作者如何表达了出师的决心？ </a:t>
            </a:r>
          </a:p>
        </p:txBody>
      </p:sp>
      <p:sp>
        <p:nvSpPr>
          <p:cNvPr id="51203" name="矩形 51202"/>
          <p:cNvSpPr/>
          <p:nvPr/>
        </p:nvSpPr>
        <p:spPr>
          <a:xfrm>
            <a:off x="381000" y="838200"/>
            <a:ext cx="8382000" cy="2041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⑴以出师为己任。“此臣报先帝而忠陛下之职分也”；</a:t>
            </a: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⑵立下军令状。“愿陛下托臣以讨贼兴复之效，不效则治臣之罪，以告先帝之灵”。 </a:t>
            </a:r>
          </a:p>
        </p:txBody>
      </p:sp>
      <p:sp>
        <p:nvSpPr>
          <p:cNvPr id="51204" name="矩形 51203"/>
          <p:cNvSpPr/>
          <p:nvPr/>
        </p:nvSpPr>
        <p:spPr>
          <a:xfrm>
            <a:off x="0" y="2967673"/>
            <a:ext cx="8839200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、作者对他所推荐的贤臣和后主提出了哪些要求？ </a:t>
            </a:r>
          </a:p>
        </p:txBody>
      </p:sp>
      <p:sp>
        <p:nvSpPr>
          <p:cNvPr id="51205" name="矩形 51204"/>
          <p:cNvSpPr/>
          <p:nvPr/>
        </p:nvSpPr>
        <p:spPr>
          <a:xfrm>
            <a:off x="457200" y="4191000"/>
            <a:ext cx="8305800" cy="2041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⑴对贤臣：“斟酌损益，进尽忠言”，要有“兴德之言”。</a:t>
            </a:r>
          </a:p>
          <a:p>
            <a:pPr indent="269875"/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⑵对后主：“陛下亦宜自谋，以咨诹善道，察纳雅言，深追先帝遗诏”。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  <p:bldP spid="5120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217" descr="shxs03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5814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304800" y="0"/>
            <a:ext cx="3733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听读课文</a:t>
            </a:r>
          </a:p>
        </p:txBody>
      </p:sp>
      <p:sp>
        <p:nvSpPr>
          <p:cNvPr id="9220" name="文本框 9219"/>
          <p:cNvSpPr txBox="1"/>
          <p:nvPr/>
        </p:nvSpPr>
        <p:spPr>
          <a:xfrm>
            <a:off x="5638800" y="1752600"/>
            <a:ext cx="3505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66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注意：</a:t>
            </a:r>
          </a:p>
        </p:txBody>
      </p:sp>
      <p:sp>
        <p:nvSpPr>
          <p:cNvPr id="9221" name="文本框 9220"/>
          <p:cNvSpPr txBox="1"/>
          <p:nvPr/>
        </p:nvSpPr>
        <p:spPr>
          <a:xfrm>
            <a:off x="5562600" y="2740025"/>
            <a:ext cx="3581400" cy="3776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4400" b="1">
                <a:solidFill>
                  <a:srgbClr val="000066"/>
                </a:solidFill>
                <a:latin typeface="Times New Roman" panose="02020603050405020304" pitchFamily="18" charset="0"/>
              </a:rPr>
              <a:t>、字音、合理断句。</a:t>
            </a: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400" b="1">
                <a:solidFill>
                  <a:srgbClr val="000066"/>
                </a:solidFill>
                <a:latin typeface="Times New Roman" panose="02020603050405020304" pitchFamily="18" charset="0"/>
              </a:rPr>
              <a:t>、句子的节奏、重音与感情。</a:t>
            </a:r>
          </a:p>
        </p:txBody>
      </p:sp>
      <p:sp>
        <p:nvSpPr>
          <p:cNvPr id="9223" name="文本框 9222"/>
          <p:cNvSpPr txBox="1"/>
          <p:nvPr/>
        </p:nvSpPr>
        <p:spPr>
          <a:xfrm>
            <a:off x="8027988" y="6092825"/>
            <a:ext cx="11160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24" name="动作按钮: 影片 9223">
            <a:hlinkClick r:id="rId3" action="ppaction://hlinkfile"/>
          </p:cNvPr>
          <p:cNvSpPr/>
          <p:nvPr/>
        </p:nvSpPr>
        <p:spPr>
          <a:xfrm>
            <a:off x="7391400" y="533400"/>
            <a:ext cx="1042988" cy="1042988"/>
          </a:xfrm>
          <a:prstGeom prst="actionButtonMovi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225" name="图片 92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81200"/>
            <a:ext cx="5514975" cy="487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53249"/>
          <p:cNvSpPr/>
          <p:nvPr/>
        </p:nvSpPr>
        <p:spPr>
          <a:xfrm>
            <a:off x="0" y="1295400"/>
            <a:ext cx="8686800" cy="1371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Char char="•"/>
            </a:pPr>
            <a:endParaRPr lang="zh-CN" altLang="en-US" sz="3200" b="1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b="1">
                <a:solidFill>
                  <a:srgbClr val="CC3300"/>
                </a:solidFill>
                <a:latin typeface="宋体" panose="02010600030101010101" pitchFamily="2" charset="-122"/>
              </a:rPr>
              <a:t>     能否亲贤远佞关系到国家的存亡，强调了亲贤远佞的重要性。</a:t>
            </a:r>
          </a:p>
        </p:txBody>
      </p:sp>
      <p:sp>
        <p:nvSpPr>
          <p:cNvPr id="53251" name="矩形 53250"/>
          <p:cNvSpPr/>
          <p:nvPr/>
        </p:nvSpPr>
        <p:spPr>
          <a:xfrm>
            <a:off x="755650" y="549275"/>
            <a:ext cx="78486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、作者以先汉兴隆与后汉倾颓作对比，意在说明什么？</a:t>
            </a:r>
          </a:p>
        </p:txBody>
      </p:sp>
      <p:sp>
        <p:nvSpPr>
          <p:cNvPr id="53252" name="文本框 53251"/>
          <p:cNvSpPr txBox="1"/>
          <p:nvPr/>
        </p:nvSpPr>
        <p:spPr>
          <a:xfrm>
            <a:off x="838200" y="3505200"/>
            <a:ext cx="7848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、找出第八段中与上文相照应的句子</a:t>
            </a:r>
          </a:p>
        </p:txBody>
      </p:sp>
      <p:grpSp>
        <p:nvGrpSpPr>
          <p:cNvPr id="53253" name="组合 53252"/>
          <p:cNvGrpSpPr/>
          <p:nvPr/>
        </p:nvGrpSpPr>
        <p:grpSpPr>
          <a:xfrm>
            <a:off x="152400" y="4191000"/>
            <a:ext cx="8915400" cy="2057400"/>
            <a:chOff x="0" y="0"/>
            <a:chExt cx="5424" cy="912"/>
          </a:xfrm>
        </p:grpSpPr>
        <p:sp>
          <p:nvSpPr>
            <p:cNvPr id="53254" name="直接连接符 53253"/>
            <p:cNvSpPr/>
            <p:nvPr/>
          </p:nvSpPr>
          <p:spPr>
            <a:xfrm>
              <a:off x="2544" y="0"/>
              <a:ext cx="0" cy="9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55" name="直接连接符 53254"/>
            <p:cNvSpPr/>
            <p:nvPr/>
          </p:nvSpPr>
          <p:spPr>
            <a:xfrm>
              <a:off x="2736" y="0"/>
              <a:ext cx="0" cy="9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56" name="文本框 53255"/>
            <p:cNvSpPr txBox="1"/>
            <p:nvPr/>
          </p:nvSpPr>
          <p:spPr>
            <a:xfrm>
              <a:off x="2442" y="96"/>
              <a:ext cx="438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sz="3200" b="1">
                  <a:solidFill>
                    <a:srgbClr val="CC3300"/>
                  </a:solidFill>
                  <a:latin typeface="Times New Roman" panose="02020603050405020304" pitchFamily="18" charset="0"/>
                  <a:ea typeface="隶书" pitchFamily="49" charset="-122"/>
                </a:rPr>
                <a:t>照   应</a:t>
              </a:r>
            </a:p>
          </p:txBody>
        </p:sp>
        <p:sp>
          <p:nvSpPr>
            <p:cNvPr id="53257" name="矩形 53256"/>
            <p:cNvSpPr/>
            <p:nvPr/>
          </p:nvSpPr>
          <p:spPr>
            <a:xfrm>
              <a:off x="0" y="96"/>
              <a:ext cx="2592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/>
            <a:lstStyle/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“讨贼兴复之效” </a:t>
              </a:r>
            </a:p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“兴德之言” </a:t>
              </a:r>
            </a:p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“咨诹善道，察纳雅言” </a:t>
              </a:r>
            </a:p>
          </p:txBody>
        </p:sp>
        <p:sp>
          <p:nvSpPr>
            <p:cNvPr id="53258" name="矩形 53257"/>
            <p:cNvSpPr/>
            <p:nvPr/>
          </p:nvSpPr>
          <p:spPr>
            <a:xfrm>
              <a:off x="2784" y="144"/>
              <a:ext cx="2640" cy="76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/>
            <a:lstStyle/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“奖率三军，北定中原”</a:t>
              </a:r>
              <a:endParaRPr lang="zh-CN" altLang="en-US" sz="3200">
                <a:latin typeface="隶书" pitchFamily="49" charset="-122"/>
                <a:ea typeface="隶书" pitchFamily="49" charset="-122"/>
              </a:endParaRPr>
            </a:p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“斟酌损益，进尽忠言”</a:t>
              </a:r>
            </a:p>
            <a:p>
              <a:pPr marL="342900" indent="-342900" algn="just">
                <a:lnSpc>
                  <a:spcPct val="110000"/>
                </a:lnSpc>
                <a:buClr>
                  <a:schemeClr val="tx2"/>
                </a:buClr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“开张圣听”</a:t>
              </a:r>
              <a:r>
                <a:rPr lang="zh-CN" altLang="en-US" sz="3200">
                  <a:latin typeface="隶书" pitchFamily="49" charset="-122"/>
                  <a:ea typeface="隶书" pitchFamily="49" charset="-122"/>
                </a:rPr>
                <a:t> </a:t>
              </a:r>
            </a:p>
          </p:txBody>
        </p:sp>
        <p:sp>
          <p:nvSpPr>
            <p:cNvPr id="53259" name="直接连接符 53258"/>
            <p:cNvSpPr/>
            <p:nvPr/>
          </p:nvSpPr>
          <p:spPr>
            <a:xfrm>
              <a:off x="0" y="0"/>
              <a:ext cx="542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0" name="直接连接符 53259"/>
            <p:cNvSpPr/>
            <p:nvPr/>
          </p:nvSpPr>
          <p:spPr>
            <a:xfrm>
              <a:off x="0" y="384"/>
              <a:ext cx="25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1" name="直接连接符 53260"/>
            <p:cNvSpPr/>
            <p:nvPr/>
          </p:nvSpPr>
          <p:spPr>
            <a:xfrm>
              <a:off x="0" y="624"/>
              <a:ext cx="25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2" name="直接连接符 53261"/>
            <p:cNvSpPr/>
            <p:nvPr/>
          </p:nvSpPr>
          <p:spPr>
            <a:xfrm>
              <a:off x="2736" y="384"/>
              <a:ext cx="26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3" name="直接连接符 53262"/>
            <p:cNvSpPr/>
            <p:nvPr/>
          </p:nvSpPr>
          <p:spPr>
            <a:xfrm>
              <a:off x="2736" y="624"/>
              <a:ext cx="26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4" name="直接连接符 53263"/>
            <p:cNvSpPr/>
            <p:nvPr/>
          </p:nvSpPr>
          <p:spPr>
            <a:xfrm>
              <a:off x="0" y="912"/>
              <a:ext cx="542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5" name="直接连接符 53264"/>
            <p:cNvSpPr/>
            <p:nvPr/>
          </p:nvSpPr>
          <p:spPr>
            <a:xfrm>
              <a:off x="0" y="0"/>
              <a:ext cx="0" cy="91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6" name="直接连接符 53265"/>
            <p:cNvSpPr/>
            <p:nvPr/>
          </p:nvSpPr>
          <p:spPr>
            <a:xfrm>
              <a:off x="5424" y="0"/>
              <a:ext cx="0" cy="91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文本框 160769"/>
          <p:cNvSpPr txBox="1"/>
          <p:nvPr/>
        </p:nvSpPr>
        <p:spPr>
          <a:xfrm>
            <a:off x="2319338" y="1616075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600" dirty="0">
              <a:latin typeface="Times New Roman" panose="02020603050405020304" pitchFamily="18" charset="0"/>
            </a:endParaRPr>
          </a:p>
        </p:txBody>
      </p:sp>
      <p:sp>
        <p:nvSpPr>
          <p:cNvPr id="160773" name="文本框 160772"/>
          <p:cNvSpPr txBox="1"/>
          <p:nvPr/>
        </p:nvSpPr>
        <p:spPr>
          <a:xfrm>
            <a:off x="253048" y="419735"/>
            <a:ext cx="84248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方正启体简体" pitchFamily="65" charset="-122"/>
                <a:ea typeface="方正启体简体" pitchFamily="65" charset="-122"/>
              </a:rPr>
              <a:t>9</a:t>
            </a:r>
            <a:r>
              <a:rPr lang="zh-CN" altLang="en-US" sz="3200" b="1" dirty="0">
                <a:latin typeface="方正启体简体" pitchFamily="65" charset="-122"/>
                <a:ea typeface="方正启体简体" pitchFamily="65" charset="-122"/>
              </a:rPr>
              <a:t>、诸葛亮替刘备设计的政治蓝图是什么？诸葛亮为达到这个目的提出了什么战略方针？根据是什么？</a:t>
            </a:r>
            <a:endParaRPr lang="zh-CN" altLang="en-US" sz="3200" b="1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60774" name="文本框 160773"/>
          <p:cNvSpPr txBox="1"/>
          <p:nvPr/>
        </p:nvSpPr>
        <p:spPr>
          <a:xfrm>
            <a:off x="611188" y="3068638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方正流行体简体" pitchFamily="65" charset="-122"/>
              </a:rPr>
              <a:t>蓝图：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方正流行体简体" pitchFamily="65" charset="-122"/>
            </a:endParaRPr>
          </a:p>
        </p:txBody>
      </p:sp>
      <p:sp>
        <p:nvSpPr>
          <p:cNvPr id="160775" name="文本框 160774"/>
          <p:cNvSpPr txBox="1"/>
          <p:nvPr/>
        </p:nvSpPr>
        <p:spPr>
          <a:xfrm>
            <a:off x="1763713" y="3068638"/>
            <a:ext cx="41021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3300"/>
                </a:solidFill>
                <a:latin typeface="方正启体简体" pitchFamily="65" charset="-122"/>
                <a:ea typeface="方正启体简体" pitchFamily="65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方正启体简体" pitchFamily="65" charset="-122"/>
                <a:ea typeface="方正启体简体" pitchFamily="65" charset="-122"/>
              </a:rPr>
              <a:t>霸业可成 ”    “汉室可兴”</a:t>
            </a:r>
            <a:endParaRPr lang="zh-CN" altLang="en-US" sz="2800" b="1">
              <a:solidFill>
                <a:srgbClr val="FF33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60776" name="文本框 160775"/>
          <p:cNvSpPr txBox="1"/>
          <p:nvPr/>
        </p:nvSpPr>
        <p:spPr>
          <a:xfrm>
            <a:off x="539750" y="3573463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方正流行体简体" pitchFamily="65" charset="-122"/>
              </a:rPr>
              <a:t>方针：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方正流行体简体" pitchFamily="65" charset="-122"/>
            </a:endParaRPr>
          </a:p>
        </p:txBody>
      </p:sp>
      <p:sp>
        <p:nvSpPr>
          <p:cNvPr id="160777" name="文本框 160776"/>
          <p:cNvSpPr txBox="1"/>
          <p:nvPr/>
        </p:nvSpPr>
        <p:spPr>
          <a:xfrm>
            <a:off x="1692275" y="3500438"/>
            <a:ext cx="72390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800000"/>
                </a:solidFill>
                <a:latin typeface="Times New Roman" panose="02020603050405020304" pitchFamily="18" charset="0"/>
                <a:ea typeface="方正启体简体" pitchFamily="65" charset="-122"/>
              </a:rPr>
              <a:t>跨有荆、益，保其岩阻，西和诸戎，南抚夷越，外接结好孙权，内修政理。</a:t>
            </a:r>
          </a:p>
          <a:p>
            <a:endParaRPr lang="zh-CN" altLang="en-US" sz="2400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0778" name="文本框 160777"/>
          <p:cNvSpPr txBox="1"/>
          <p:nvPr/>
        </p:nvSpPr>
        <p:spPr>
          <a:xfrm>
            <a:off x="611188" y="4221163"/>
            <a:ext cx="990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方正流行体简体" pitchFamily="65" charset="-122"/>
              </a:rPr>
              <a:t>根据：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方正流行体简体" pitchFamily="65" charset="-122"/>
            </a:endParaRPr>
          </a:p>
        </p:txBody>
      </p:sp>
      <p:sp>
        <p:nvSpPr>
          <p:cNvPr id="160779" name="文本框 160778"/>
          <p:cNvSpPr txBox="1"/>
          <p:nvPr/>
        </p:nvSpPr>
        <p:spPr>
          <a:xfrm>
            <a:off x="1763713" y="4365625"/>
            <a:ext cx="6337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方正启体简体" pitchFamily="65" charset="-122"/>
                <a:ea typeface="方正启体简体" pitchFamily="65" charset="-122"/>
              </a:rPr>
              <a:t>A</a:t>
            </a:r>
            <a:r>
              <a:rPr lang="zh-CN" altLang="en-US" sz="2800" b="1" dirty="0">
                <a:latin typeface="方正启体简体" pitchFamily="65" charset="-122"/>
                <a:ea typeface="方正启体简体" pitchFamily="65" charset="-122"/>
              </a:rPr>
              <a:t>、不具备向北或向东发展的可能</a:t>
            </a:r>
            <a:endParaRPr lang="zh-CN" altLang="en-US" sz="2800" b="1">
              <a:solidFill>
                <a:srgbClr val="FF33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60780" name="文本框 160779"/>
          <p:cNvSpPr txBox="1"/>
          <p:nvPr/>
        </p:nvSpPr>
        <p:spPr>
          <a:xfrm>
            <a:off x="1835150" y="4941888"/>
            <a:ext cx="5975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方正启体简体" pitchFamily="65" charset="-122"/>
                <a:ea typeface="方正启体简体" pitchFamily="65" charset="-122"/>
              </a:rPr>
              <a:t>b</a:t>
            </a:r>
            <a:r>
              <a:rPr lang="zh-CN" altLang="en-US" sz="2800" b="1" dirty="0">
                <a:latin typeface="方正启体简体" pitchFamily="65" charset="-122"/>
                <a:ea typeface="方正启体简体" pitchFamily="65" charset="-122"/>
              </a:rPr>
              <a:t>、荆、益两州可作建立霸业的基础。</a:t>
            </a:r>
            <a:endParaRPr lang="zh-CN" altLang="en-US" sz="2800" b="1">
              <a:solidFill>
                <a:srgbClr val="FF33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60781" name="文本框 160780"/>
          <p:cNvSpPr txBox="1"/>
          <p:nvPr/>
        </p:nvSpPr>
        <p:spPr>
          <a:xfrm>
            <a:off x="1835150" y="5589588"/>
            <a:ext cx="5975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方正启体简体" pitchFamily="65" charset="-122"/>
                <a:ea typeface="方正启体简体" pitchFamily="65" charset="-122"/>
              </a:rPr>
              <a:t>C</a:t>
            </a:r>
            <a:r>
              <a:rPr lang="zh-CN" altLang="en-US" sz="2800" b="1" dirty="0">
                <a:latin typeface="方正启体简体" pitchFamily="65" charset="-122"/>
                <a:ea typeface="方正启体简体" pitchFamily="65" charset="-122"/>
              </a:rPr>
              <a:t>、修明内政是巩固政权的保证。</a:t>
            </a:r>
            <a:endParaRPr lang="zh-CN" altLang="en-US" sz="2800" b="1">
              <a:solidFill>
                <a:srgbClr val="FF33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3" grpId="0"/>
      <p:bldP spid="160774" grpId="0"/>
      <p:bldP spid="160775" grpId="0"/>
      <p:bldP spid="160776" grpId="0"/>
      <p:bldP spid="160777" grpId="0"/>
      <p:bldP spid="160778" grpId="0"/>
      <p:bldP spid="160779" grpId="0"/>
      <p:bldP spid="160780" grpId="0"/>
      <p:bldP spid="160781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54273" descr="shxs03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48400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矩形 54274"/>
          <p:cNvSpPr/>
          <p:nvPr/>
        </p:nvSpPr>
        <p:spPr>
          <a:xfrm>
            <a:off x="304800" y="304800"/>
            <a:ext cx="705802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本文在写作方面有什么特色？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54276" name="矩形 54275"/>
          <p:cNvSpPr/>
          <p:nvPr/>
        </p:nvSpPr>
        <p:spPr>
          <a:xfrm>
            <a:off x="395288" y="949325"/>
            <a:ext cx="8353425" cy="54530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   “表以陈情”，意思是表的叙事和议论都带有抒情的色彩。第一部分寓情于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议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，在谈论形势、方针、政策和历史经验教训之中贯穿着一条明显的抒情线索，就是希望后主能继承先帝的遗志，完成先帝未竟的大业。第二部分寓情于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叙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，字字句句都蕴含着作者对先帝的知遇之思和无限感激之情，也表达了作者尽心竭力效忠刘备父子的心愿。最后，诸葛亮以“讨贼兴复之效”自许，并且说“不效则治臣之罪，以告天帝之灵”，更是情词恳切，催人泪下，集中表现了他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感恩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图报的心情。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图片 73729" descr="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文本框 73730"/>
          <p:cNvSpPr txBox="1"/>
          <p:nvPr/>
        </p:nvSpPr>
        <p:spPr>
          <a:xfrm>
            <a:off x="2057400" y="228600"/>
            <a:ext cx="5227638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理清思路，把握结构</a:t>
            </a:r>
          </a:p>
        </p:txBody>
      </p:sp>
      <p:sp>
        <p:nvSpPr>
          <p:cNvPr id="73732" name="文本框 73731"/>
          <p:cNvSpPr txBox="1"/>
          <p:nvPr/>
        </p:nvSpPr>
        <p:spPr>
          <a:xfrm>
            <a:off x="371475" y="1295400"/>
            <a:ext cx="877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</a:rPr>
              <a:t>部分    段落          要点              表达方式</a:t>
            </a:r>
          </a:p>
        </p:txBody>
      </p:sp>
      <p:sp>
        <p:nvSpPr>
          <p:cNvPr id="73733" name="文本框 73732"/>
          <p:cNvSpPr txBox="1"/>
          <p:nvPr/>
        </p:nvSpPr>
        <p:spPr>
          <a:xfrm>
            <a:off x="1981200" y="1981200"/>
            <a:ext cx="412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73734" name="文本框 73733"/>
          <p:cNvSpPr txBox="1"/>
          <p:nvPr/>
        </p:nvSpPr>
        <p:spPr>
          <a:xfrm>
            <a:off x="3276600" y="19812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广开言路</a:t>
            </a:r>
          </a:p>
        </p:txBody>
      </p:sp>
      <p:sp>
        <p:nvSpPr>
          <p:cNvPr id="73735" name="文本框 73734"/>
          <p:cNvSpPr txBox="1"/>
          <p:nvPr/>
        </p:nvSpPr>
        <p:spPr>
          <a:xfrm>
            <a:off x="1981200" y="2590800"/>
            <a:ext cx="387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73736" name="文本框 73735"/>
          <p:cNvSpPr txBox="1"/>
          <p:nvPr/>
        </p:nvSpPr>
        <p:spPr>
          <a:xfrm>
            <a:off x="3200400" y="25908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赏罚分明</a:t>
            </a:r>
          </a:p>
        </p:txBody>
      </p:sp>
      <p:sp>
        <p:nvSpPr>
          <p:cNvPr id="73737" name="文本框 73736"/>
          <p:cNvSpPr txBox="1"/>
          <p:nvPr/>
        </p:nvSpPr>
        <p:spPr>
          <a:xfrm>
            <a:off x="1676400" y="3124200"/>
            <a:ext cx="946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3--5</a:t>
            </a:r>
          </a:p>
        </p:txBody>
      </p:sp>
      <p:sp>
        <p:nvSpPr>
          <p:cNvPr id="73738" name="文本框 73737"/>
          <p:cNvSpPr txBox="1"/>
          <p:nvPr/>
        </p:nvSpPr>
        <p:spPr>
          <a:xfrm>
            <a:off x="3200400" y="3200400"/>
            <a:ext cx="2011363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亲贤远佞</a:t>
            </a:r>
          </a:p>
        </p:txBody>
      </p:sp>
      <p:sp>
        <p:nvSpPr>
          <p:cNvPr id="73739" name="左大括号 73738"/>
          <p:cNvSpPr/>
          <p:nvPr/>
        </p:nvSpPr>
        <p:spPr>
          <a:xfrm>
            <a:off x="1371600" y="2133600"/>
            <a:ext cx="304800" cy="1397000"/>
          </a:xfrm>
          <a:prstGeom prst="leftBrace">
            <a:avLst>
              <a:gd name="adj1" fmla="val 38194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740" name="文本框 73739"/>
          <p:cNvSpPr txBox="1"/>
          <p:nvPr/>
        </p:nvSpPr>
        <p:spPr>
          <a:xfrm>
            <a:off x="533400" y="243681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一</a:t>
            </a:r>
          </a:p>
        </p:txBody>
      </p:sp>
      <p:sp>
        <p:nvSpPr>
          <p:cNvPr id="73741" name="文本框 73740"/>
          <p:cNvSpPr txBox="1"/>
          <p:nvPr/>
        </p:nvSpPr>
        <p:spPr>
          <a:xfrm>
            <a:off x="1905000" y="3886200"/>
            <a:ext cx="41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</a:p>
        </p:txBody>
      </p:sp>
      <p:sp>
        <p:nvSpPr>
          <p:cNvPr id="73742" name="文本框 73741"/>
          <p:cNvSpPr txBox="1"/>
          <p:nvPr/>
        </p:nvSpPr>
        <p:spPr>
          <a:xfrm>
            <a:off x="2362200" y="3886200"/>
            <a:ext cx="43132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叙述经历：三顾草庐</a:t>
            </a:r>
          </a:p>
        </p:txBody>
      </p:sp>
      <p:sp>
        <p:nvSpPr>
          <p:cNvPr id="73743" name="文本框 73742"/>
          <p:cNvSpPr txBox="1"/>
          <p:nvPr/>
        </p:nvSpPr>
        <p:spPr>
          <a:xfrm>
            <a:off x="1905000" y="4572000"/>
            <a:ext cx="412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</a:p>
        </p:txBody>
      </p:sp>
      <p:sp>
        <p:nvSpPr>
          <p:cNvPr id="73744" name="文本框 73743"/>
          <p:cNvSpPr txBox="1"/>
          <p:nvPr/>
        </p:nvSpPr>
        <p:spPr>
          <a:xfrm>
            <a:off x="2362200" y="4572000"/>
            <a:ext cx="43132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效忠心愿：托孤之事</a:t>
            </a:r>
          </a:p>
        </p:txBody>
      </p:sp>
      <p:sp>
        <p:nvSpPr>
          <p:cNvPr id="73745" name="左大括号 73744"/>
          <p:cNvSpPr/>
          <p:nvPr/>
        </p:nvSpPr>
        <p:spPr>
          <a:xfrm>
            <a:off x="1447800" y="4038600"/>
            <a:ext cx="228600" cy="939800"/>
          </a:xfrm>
          <a:prstGeom prst="leftBrace">
            <a:avLst>
              <a:gd name="adj1" fmla="val 34259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746" name="文本框 73745"/>
          <p:cNvSpPr txBox="1"/>
          <p:nvPr/>
        </p:nvSpPr>
        <p:spPr>
          <a:xfrm>
            <a:off x="609600" y="396081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二</a:t>
            </a:r>
          </a:p>
        </p:txBody>
      </p:sp>
      <p:sp>
        <p:nvSpPr>
          <p:cNvPr id="73747" name="文本框 73746"/>
          <p:cNvSpPr txBox="1"/>
          <p:nvPr/>
        </p:nvSpPr>
        <p:spPr>
          <a:xfrm>
            <a:off x="1447800" y="5334000"/>
            <a:ext cx="11001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73748" name="文本框 73747"/>
          <p:cNvSpPr txBox="1"/>
          <p:nvPr/>
        </p:nvSpPr>
        <p:spPr>
          <a:xfrm>
            <a:off x="2514600" y="5334000"/>
            <a:ext cx="43132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归结责任，结束全篇</a:t>
            </a:r>
          </a:p>
        </p:txBody>
      </p:sp>
      <p:sp>
        <p:nvSpPr>
          <p:cNvPr id="73749" name="文本框 73748"/>
          <p:cNvSpPr txBox="1"/>
          <p:nvPr/>
        </p:nvSpPr>
        <p:spPr>
          <a:xfrm>
            <a:off x="609600" y="5334000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三</a:t>
            </a:r>
          </a:p>
        </p:txBody>
      </p:sp>
      <p:sp>
        <p:nvSpPr>
          <p:cNvPr id="73750" name="右大括号 73749"/>
          <p:cNvSpPr/>
          <p:nvPr/>
        </p:nvSpPr>
        <p:spPr>
          <a:xfrm>
            <a:off x="6019800" y="2108200"/>
            <a:ext cx="152400" cy="1625600"/>
          </a:xfrm>
          <a:prstGeom prst="rightBrace">
            <a:avLst>
              <a:gd name="adj1" fmla="val 88888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751" name="文本框 73750"/>
          <p:cNvSpPr txBox="1"/>
          <p:nvPr/>
        </p:nvSpPr>
        <p:spPr>
          <a:xfrm>
            <a:off x="6553200" y="236061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</a:rPr>
              <a:t>寓情于议</a:t>
            </a:r>
          </a:p>
        </p:txBody>
      </p:sp>
      <p:sp>
        <p:nvSpPr>
          <p:cNvPr id="73752" name="右大括号 73751"/>
          <p:cNvSpPr/>
          <p:nvPr/>
        </p:nvSpPr>
        <p:spPr>
          <a:xfrm>
            <a:off x="6705600" y="4114800"/>
            <a:ext cx="381000" cy="914400"/>
          </a:xfrm>
          <a:prstGeom prst="rightBrace">
            <a:avLst>
              <a:gd name="adj1" fmla="val 2000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753" name="文本框 73752"/>
          <p:cNvSpPr txBox="1"/>
          <p:nvPr/>
        </p:nvSpPr>
        <p:spPr>
          <a:xfrm>
            <a:off x="6934200" y="41148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</a:rPr>
              <a:t>寓情于叙</a:t>
            </a:r>
          </a:p>
        </p:txBody>
      </p:sp>
      <p:sp>
        <p:nvSpPr>
          <p:cNvPr id="73754" name="文本框 73753"/>
          <p:cNvSpPr txBox="1"/>
          <p:nvPr/>
        </p:nvSpPr>
        <p:spPr>
          <a:xfrm>
            <a:off x="6858000" y="52578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</a:rPr>
              <a:t>抒发感情</a:t>
            </a:r>
          </a:p>
        </p:txBody>
      </p:sp>
      <p:pic>
        <p:nvPicPr>
          <p:cNvPr id="73755" name="图片 73754" descr="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488" y="6419850"/>
            <a:ext cx="147637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73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73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7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73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73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73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73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73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73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animBg="1"/>
      <p:bldP spid="73733" grpId="0" animBg="1"/>
      <p:bldP spid="73734" grpId="0" animBg="1"/>
      <p:bldP spid="73735" grpId="0" animBg="1"/>
      <p:bldP spid="73736" grpId="0" animBg="1"/>
      <p:bldP spid="73737" grpId="0" animBg="1"/>
      <p:bldP spid="73738" grpId="0" animBg="1"/>
      <p:bldP spid="73740" grpId="0" animBg="1"/>
      <p:bldP spid="73741" grpId="0" animBg="1"/>
      <p:bldP spid="73742" grpId="0" animBg="1"/>
      <p:bldP spid="73743" grpId="0" animBg="1"/>
      <p:bldP spid="73744" grpId="0" animBg="1"/>
      <p:bldP spid="73746" grpId="0" animBg="1"/>
      <p:bldP spid="73747" grpId="0" animBg="1"/>
      <p:bldP spid="73748" grpId="0" animBg="1"/>
      <p:bldP spid="73749" grpId="0" animBg="1"/>
      <p:bldP spid="73751" grpId="0" animBg="1"/>
      <p:bldP spid="73753" grpId="0" animBg="1"/>
      <p:bldP spid="7375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图片 75777" descr="zhugeliang"/>
          <p:cNvPicPr>
            <a:picLocks noChangeAspect="1"/>
          </p:cNvPicPr>
          <p:nvPr/>
        </p:nvPicPr>
        <p:blipFill>
          <a:blip r:embed="rId2">
            <a:lum bright="65997" contrast="-84000"/>
          </a:blip>
          <a:srcRect r="16145" b="15347"/>
          <a:stretch>
            <a:fillRect/>
          </a:stretch>
        </p:blipFill>
        <p:spPr>
          <a:xfrm>
            <a:off x="0" y="0"/>
            <a:ext cx="9144000" cy="6923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9" name="矩形 75778"/>
          <p:cNvSpPr/>
          <p:nvPr/>
        </p:nvSpPr>
        <p:spPr>
          <a:xfrm>
            <a:off x="0" y="-20637"/>
            <a:ext cx="1943100" cy="8143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4800" b="1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小结</a:t>
            </a:r>
            <a:r>
              <a:rPr lang="zh-CN" altLang="en-US" sz="4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75780" name="矩形 75779"/>
          <p:cNvSpPr/>
          <p:nvPr/>
        </p:nvSpPr>
        <p:spPr>
          <a:xfrm>
            <a:off x="0" y="836613"/>
            <a:ext cx="9144000" cy="52149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>
              <a:lnSpc>
                <a:spcPct val="120000"/>
              </a:lnSpc>
            </a:pPr>
            <a:r>
              <a:rPr lang="en-US" altLang="zh-CN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这篇表文历来受到人们的高度评价，被视为表中的代表作。文章以恳切的言辞劝说后主要继承先帝遗志，广开言路，严明赏罚，亲贤远佞，以修明政治，完成先帝未竟的大业；也表达了诸葛亮报答先主知遇之恩的真挚感情和“北定中原”“兴复汉室”的决心。</a:t>
            </a:r>
            <a:r>
              <a:rPr lang="zh-CN" altLang="en-US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图片 56321" descr="shxs03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124200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矩形 56322"/>
          <p:cNvSpPr/>
          <p:nvPr/>
        </p:nvSpPr>
        <p:spPr>
          <a:xfrm>
            <a:off x="2057400" y="1295400"/>
            <a:ext cx="3240088" cy="4486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pPr indent="269875"/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</a:p>
          <a:p>
            <a:pPr indent="269875"/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pPr indent="269875"/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</a:p>
          <a:p>
            <a:pPr indent="269875"/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pPr indent="269875"/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</a:p>
          <a:p>
            <a:pPr indent="269875"/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pPr indent="269875"/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</a:p>
        </p:txBody>
      </p:sp>
      <p:sp>
        <p:nvSpPr>
          <p:cNvPr id="56324" name="矩形 56323"/>
          <p:cNvSpPr/>
          <p:nvPr/>
        </p:nvSpPr>
        <p:spPr>
          <a:xfrm>
            <a:off x="3505200" y="1752600"/>
            <a:ext cx="2514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痛心遗憾。</a:t>
            </a:r>
          </a:p>
        </p:txBody>
      </p:sp>
      <p:sp>
        <p:nvSpPr>
          <p:cNvPr id="56325" name="矩形 56324"/>
          <p:cNvSpPr/>
          <p:nvPr/>
        </p:nvSpPr>
        <p:spPr>
          <a:xfrm>
            <a:off x="3581400" y="2971800"/>
            <a:ext cx="2816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非常恨。</a:t>
            </a:r>
          </a:p>
        </p:txBody>
      </p:sp>
      <p:sp>
        <p:nvSpPr>
          <p:cNvPr id="56326" name="矩形 56325"/>
          <p:cNvSpPr/>
          <p:nvPr/>
        </p:nvSpPr>
        <p:spPr>
          <a:xfrm>
            <a:off x="3509963" y="4006850"/>
            <a:ext cx="53292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贫民百姓。臣本布衣。</a:t>
            </a:r>
          </a:p>
        </p:txBody>
      </p:sp>
      <p:sp>
        <p:nvSpPr>
          <p:cNvPr id="56327" name="矩形 56326"/>
          <p:cNvSpPr/>
          <p:nvPr/>
        </p:nvSpPr>
        <p:spPr>
          <a:xfrm>
            <a:off x="3581400" y="5073650"/>
            <a:ext cx="307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布的衣服。</a:t>
            </a:r>
          </a:p>
        </p:txBody>
      </p:sp>
      <p:sp>
        <p:nvSpPr>
          <p:cNvPr id="56328" name="矩形 56327"/>
          <p:cNvSpPr/>
          <p:nvPr/>
        </p:nvSpPr>
        <p:spPr>
          <a:xfrm>
            <a:off x="914400" y="240665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痛恨</a:t>
            </a:r>
          </a:p>
        </p:txBody>
      </p:sp>
      <p:sp>
        <p:nvSpPr>
          <p:cNvPr id="56329" name="矩形 56328"/>
          <p:cNvSpPr/>
          <p:nvPr/>
        </p:nvSpPr>
        <p:spPr>
          <a:xfrm>
            <a:off x="1001713" y="4572000"/>
            <a:ext cx="1436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布衣</a:t>
            </a:r>
          </a:p>
        </p:txBody>
      </p:sp>
      <p:sp>
        <p:nvSpPr>
          <p:cNvPr id="56330" name="左大括号 56329"/>
          <p:cNvSpPr/>
          <p:nvPr/>
        </p:nvSpPr>
        <p:spPr>
          <a:xfrm>
            <a:off x="2133600" y="2133600"/>
            <a:ext cx="215900" cy="1150938"/>
          </a:xfrm>
          <a:prstGeom prst="leftBrace">
            <a:avLst>
              <a:gd name="adj1" fmla="val 4442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31" name="左大括号 56330"/>
          <p:cNvSpPr/>
          <p:nvPr/>
        </p:nvSpPr>
        <p:spPr>
          <a:xfrm>
            <a:off x="2133600" y="4343400"/>
            <a:ext cx="215900" cy="1150938"/>
          </a:xfrm>
          <a:prstGeom prst="leftBrace">
            <a:avLst>
              <a:gd name="adj1" fmla="val 4442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32" name="文本框 56331"/>
          <p:cNvSpPr txBox="1"/>
          <p:nvPr/>
        </p:nvSpPr>
        <p:spPr>
          <a:xfrm>
            <a:off x="152400" y="90488"/>
            <a:ext cx="33528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归纳整理</a:t>
            </a:r>
          </a:p>
        </p:txBody>
      </p:sp>
      <p:sp>
        <p:nvSpPr>
          <p:cNvPr id="56333" name="矩形 56332"/>
          <p:cNvSpPr/>
          <p:nvPr/>
        </p:nvSpPr>
        <p:spPr>
          <a:xfrm>
            <a:off x="304800" y="1219200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一、古今词义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0"/>
      <p:bldP spid="56326" grpId="0"/>
      <p:bldP spid="5632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57345"/>
          <p:cNvSpPr/>
          <p:nvPr/>
        </p:nvSpPr>
        <p:spPr>
          <a:xfrm>
            <a:off x="457200" y="13716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开张</a:t>
            </a:r>
          </a:p>
        </p:txBody>
      </p:sp>
      <p:sp>
        <p:nvSpPr>
          <p:cNvPr id="57347" name="矩形 57346"/>
          <p:cNvSpPr/>
          <p:nvPr/>
        </p:nvSpPr>
        <p:spPr>
          <a:xfrm>
            <a:off x="3352800" y="11430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扩大</a:t>
            </a:r>
          </a:p>
        </p:txBody>
      </p:sp>
      <p:sp>
        <p:nvSpPr>
          <p:cNvPr id="57348" name="矩形 57347"/>
          <p:cNvSpPr/>
          <p:nvPr/>
        </p:nvSpPr>
        <p:spPr>
          <a:xfrm>
            <a:off x="3429000" y="22098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开业</a:t>
            </a:r>
          </a:p>
        </p:txBody>
      </p:sp>
      <p:sp>
        <p:nvSpPr>
          <p:cNvPr id="57349" name="矩形 57348"/>
          <p:cNvSpPr/>
          <p:nvPr/>
        </p:nvSpPr>
        <p:spPr>
          <a:xfrm>
            <a:off x="457200" y="44196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驱驰</a:t>
            </a:r>
          </a:p>
        </p:txBody>
      </p:sp>
      <p:sp>
        <p:nvSpPr>
          <p:cNvPr id="57350" name="矩形 57349"/>
          <p:cNvSpPr/>
          <p:nvPr/>
        </p:nvSpPr>
        <p:spPr>
          <a:xfrm>
            <a:off x="3314700" y="393065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奔走效劳</a:t>
            </a:r>
          </a:p>
        </p:txBody>
      </p:sp>
      <p:sp>
        <p:nvSpPr>
          <p:cNvPr id="57351" name="矩形 57350"/>
          <p:cNvSpPr/>
          <p:nvPr/>
        </p:nvSpPr>
        <p:spPr>
          <a:xfrm>
            <a:off x="3276600" y="4997450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驱赶、奔跑</a:t>
            </a:r>
          </a:p>
        </p:txBody>
      </p:sp>
      <p:sp>
        <p:nvSpPr>
          <p:cNvPr id="57352" name="矩形 57351"/>
          <p:cNvSpPr/>
          <p:nvPr/>
        </p:nvSpPr>
        <p:spPr>
          <a:xfrm>
            <a:off x="1905000" y="1143000"/>
            <a:ext cx="1728788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</a:p>
        </p:txBody>
      </p:sp>
      <p:sp>
        <p:nvSpPr>
          <p:cNvPr id="57353" name="左大括号 57352"/>
          <p:cNvSpPr/>
          <p:nvPr/>
        </p:nvSpPr>
        <p:spPr>
          <a:xfrm>
            <a:off x="1676400" y="1295400"/>
            <a:ext cx="228600" cy="13716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4" name="左大括号 57353"/>
          <p:cNvSpPr/>
          <p:nvPr/>
        </p:nvSpPr>
        <p:spPr>
          <a:xfrm>
            <a:off x="1676400" y="4114800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50" grpId="0"/>
      <p:bldP spid="57351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58369"/>
          <p:cNvSpPr/>
          <p:nvPr/>
        </p:nvSpPr>
        <p:spPr>
          <a:xfrm>
            <a:off x="1331913" y="1196975"/>
            <a:ext cx="1728787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古义：</a:t>
            </a: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今义：</a:t>
            </a:r>
          </a:p>
        </p:txBody>
      </p:sp>
      <p:sp>
        <p:nvSpPr>
          <p:cNvPr id="58371" name="矩形 58370"/>
          <p:cNvSpPr/>
          <p:nvPr/>
        </p:nvSpPr>
        <p:spPr>
          <a:xfrm>
            <a:off x="0" y="1773238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卑鄙</a:t>
            </a:r>
          </a:p>
        </p:txBody>
      </p:sp>
      <p:sp>
        <p:nvSpPr>
          <p:cNvPr id="58372" name="矩形 58371"/>
          <p:cNvSpPr/>
          <p:nvPr/>
        </p:nvSpPr>
        <p:spPr>
          <a:xfrm>
            <a:off x="0" y="4365625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感激</a:t>
            </a:r>
          </a:p>
        </p:txBody>
      </p:sp>
      <p:sp>
        <p:nvSpPr>
          <p:cNvPr id="58373" name="矩形 58372"/>
          <p:cNvSpPr/>
          <p:nvPr/>
        </p:nvSpPr>
        <p:spPr>
          <a:xfrm>
            <a:off x="2484438" y="1052513"/>
            <a:ext cx="49196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身份低微，出身鄙野。</a:t>
            </a:r>
          </a:p>
          <a:p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374" name="矩形 58373"/>
          <p:cNvSpPr/>
          <p:nvPr/>
        </p:nvSpPr>
        <p:spPr>
          <a:xfrm>
            <a:off x="2268538" y="2355850"/>
            <a:ext cx="68754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（语言、行为）恶劣；不道德。</a:t>
            </a:r>
          </a:p>
        </p:txBody>
      </p:sp>
      <p:sp>
        <p:nvSpPr>
          <p:cNvPr id="58375" name="矩形 58374"/>
          <p:cNvSpPr/>
          <p:nvPr/>
        </p:nvSpPr>
        <p:spPr>
          <a:xfrm>
            <a:off x="2627313" y="3933825"/>
            <a:ext cx="5759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感动，激动。由是感激。</a:t>
            </a:r>
          </a:p>
        </p:txBody>
      </p:sp>
      <p:sp>
        <p:nvSpPr>
          <p:cNvPr id="58376" name="矩形 58375"/>
          <p:cNvSpPr/>
          <p:nvPr/>
        </p:nvSpPr>
        <p:spPr>
          <a:xfrm>
            <a:off x="2627313" y="5013325"/>
            <a:ext cx="590391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因对方的好意或帮助而对他产生好感。 </a:t>
            </a:r>
          </a:p>
        </p:txBody>
      </p:sp>
      <p:sp>
        <p:nvSpPr>
          <p:cNvPr id="58377" name="左大括号 58376"/>
          <p:cNvSpPr/>
          <p:nvPr/>
        </p:nvSpPr>
        <p:spPr>
          <a:xfrm>
            <a:off x="1116013" y="1484313"/>
            <a:ext cx="142875" cy="1223962"/>
          </a:xfrm>
          <a:prstGeom prst="leftBrace">
            <a:avLst>
              <a:gd name="adj1" fmla="val 7138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378" name="左大括号 58377"/>
          <p:cNvSpPr/>
          <p:nvPr/>
        </p:nvSpPr>
        <p:spPr>
          <a:xfrm>
            <a:off x="1116013" y="4149725"/>
            <a:ext cx="142875" cy="1223963"/>
          </a:xfrm>
          <a:prstGeom prst="leftBrace">
            <a:avLst>
              <a:gd name="adj1" fmla="val 7138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/>
      <p:bldP spid="58374" grpId="0"/>
      <p:bldP spid="58375" grpId="0"/>
      <p:bldP spid="58376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59393"/>
          <p:cNvSpPr/>
          <p:nvPr/>
        </p:nvSpPr>
        <p:spPr>
          <a:xfrm>
            <a:off x="1143000" y="1447800"/>
            <a:ext cx="6551613" cy="16859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愿陛下托臣以讨贼兴复之效。</a:t>
            </a: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不效则治臣之罪。</a:t>
            </a:r>
          </a:p>
        </p:txBody>
      </p:sp>
      <p:sp>
        <p:nvSpPr>
          <p:cNvPr id="59395" name="矩形 59394"/>
          <p:cNvSpPr/>
          <p:nvPr/>
        </p:nvSpPr>
        <p:spPr>
          <a:xfrm>
            <a:off x="7253288" y="1676400"/>
            <a:ext cx="1890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重任</a:t>
            </a:r>
          </a:p>
        </p:txBody>
      </p:sp>
      <p:sp>
        <p:nvSpPr>
          <p:cNvPr id="59396" name="矩形 59395"/>
          <p:cNvSpPr/>
          <p:nvPr/>
        </p:nvSpPr>
        <p:spPr>
          <a:xfrm>
            <a:off x="4876800" y="2482850"/>
            <a:ext cx="33131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实现、完成</a:t>
            </a:r>
          </a:p>
        </p:txBody>
      </p:sp>
      <p:sp>
        <p:nvSpPr>
          <p:cNvPr id="59397" name="矩形 59396"/>
          <p:cNvSpPr/>
          <p:nvPr/>
        </p:nvSpPr>
        <p:spPr>
          <a:xfrm>
            <a:off x="3810000" y="3657600"/>
            <a:ext cx="3265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感动，激动。</a:t>
            </a:r>
          </a:p>
        </p:txBody>
      </p:sp>
      <p:sp>
        <p:nvSpPr>
          <p:cNvPr id="59398" name="矩形 59397"/>
          <p:cNvSpPr/>
          <p:nvPr/>
        </p:nvSpPr>
        <p:spPr>
          <a:xfrm>
            <a:off x="5105400" y="4724400"/>
            <a:ext cx="1978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感谢。</a:t>
            </a:r>
          </a:p>
        </p:txBody>
      </p:sp>
      <p:sp>
        <p:nvSpPr>
          <p:cNvPr id="59399" name="矩形 59398"/>
          <p:cNvSpPr/>
          <p:nvPr/>
        </p:nvSpPr>
        <p:spPr>
          <a:xfrm>
            <a:off x="381000" y="304800"/>
            <a:ext cx="2936875" cy="889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3600" b="1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二、一词多义</a:t>
            </a:r>
          </a:p>
        </p:txBody>
      </p:sp>
      <p:sp>
        <p:nvSpPr>
          <p:cNvPr id="59400" name="矩形 59399"/>
          <p:cNvSpPr/>
          <p:nvPr/>
        </p:nvSpPr>
        <p:spPr>
          <a:xfrm>
            <a:off x="533400" y="1905000"/>
            <a:ext cx="642938" cy="889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效</a:t>
            </a:r>
          </a:p>
        </p:txBody>
      </p:sp>
      <p:sp>
        <p:nvSpPr>
          <p:cNvPr id="59401" name="矩形 59400"/>
          <p:cNvSpPr/>
          <p:nvPr/>
        </p:nvSpPr>
        <p:spPr>
          <a:xfrm>
            <a:off x="304800" y="42672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感激</a:t>
            </a:r>
          </a:p>
        </p:txBody>
      </p:sp>
      <p:sp>
        <p:nvSpPr>
          <p:cNvPr id="59402" name="矩形 59401"/>
          <p:cNvSpPr/>
          <p:nvPr/>
        </p:nvSpPr>
        <p:spPr>
          <a:xfrm>
            <a:off x="1524000" y="3429000"/>
            <a:ext cx="4572000" cy="1960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  <a:spcBef>
                <a:spcPct val="50000"/>
              </a:spcBef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由是感激。</a:t>
            </a:r>
          </a:p>
          <a:p>
            <a:pPr>
              <a:lnSpc>
                <a:spcPct val="145000"/>
              </a:lnSpc>
              <a:spcBef>
                <a:spcPct val="50000"/>
              </a:spcBef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臣不胜受恩感激。</a:t>
            </a:r>
          </a:p>
        </p:txBody>
      </p:sp>
      <p:sp>
        <p:nvSpPr>
          <p:cNvPr id="59403" name="左大括号 59402"/>
          <p:cNvSpPr/>
          <p:nvPr/>
        </p:nvSpPr>
        <p:spPr>
          <a:xfrm>
            <a:off x="1143000" y="1905000"/>
            <a:ext cx="304800" cy="1066800"/>
          </a:xfrm>
          <a:prstGeom prst="leftBrace">
            <a:avLst>
              <a:gd name="adj1" fmla="val 29166"/>
              <a:gd name="adj2" fmla="val 55273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4" name="左大括号 59403"/>
          <p:cNvSpPr/>
          <p:nvPr/>
        </p:nvSpPr>
        <p:spPr>
          <a:xfrm>
            <a:off x="1447800" y="3962400"/>
            <a:ext cx="76200" cy="1295400"/>
          </a:xfrm>
          <a:prstGeom prst="leftBrace">
            <a:avLst>
              <a:gd name="adj1" fmla="val 14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7" grpId="0"/>
      <p:bldP spid="59398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60417"/>
          <p:cNvSpPr/>
          <p:nvPr/>
        </p:nvSpPr>
        <p:spPr>
          <a:xfrm>
            <a:off x="0" y="404813"/>
            <a:ext cx="4176713" cy="5362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以光先帝遗德。</a:t>
            </a:r>
          </a:p>
          <a:p>
            <a:pPr indent="269875"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恢弘志士之气。</a:t>
            </a:r>
          </a:p>
          <a:p>
            <a:pPr indent="269875"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此皆良实。</a:t>
            </a:r>
          </a:p>
          <a:p>
            <a:pPr indent="269875"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优劣得所。</a:t>
            </a:r>
          </a:p>
        </p:txBody>
      </p:sp>
      <p:sp>
        <p:nvSpPr>
          <p:cNvPr id="60419" name="矩形 60418"/>
          <p:cNvSpPr/>
          <p:nvPr/>
        </p:nvSpPr>
        <p:spPr>
          <a:xfrm>
            <a:off x="3352800" y="838200"/>
            <a:ext cx="44656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光，名词用为动词，发扬光大。</a:t>
            </a:r>
          </a:p>
        </p:txBody>
      </p:sp>
      <p:sp>
        <p:nvSpPr>
          <p:cNvPr id="60420" name="矩形 60419"/>
          <p:cNvSpPr/>
          <p:nvPr/>
        </p:nvSpPr>
        <p:spPr>
          <a:xfrm>
            <a:off x="3352800" y="2209800"/>
            <a:ext cx="53276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恢弘，形容词用为动词，发扬扩大。</a:t>
            </a:r>
          </a:p>
        </p:txBody>
      </p:sp>
      <p:sp>
        <p:nvSpPr>
          <p:cNvPr id="60421" name="矩形 60420"/>
          <p:cNvSpPr/>
          <p:nvPr/>
        </p:nvSpPr>
        <p:spPr>
          <a:xfrm>
            <a:off x="2514600" y="3429000"/>
            <a:ext cx="55816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良实，形容词用为名词，善良诚实的人。</a:t>
            </a:r>
          </a:p>
        </p:txBody>
      </p:sp>
      <p:sp>
        <p:nvSpPr>
          <p:cNvPr id="60422" name="矩形 60421"/>
          <p:cNvSpPr/>
          <p:nvPr/>
        </p:nvSpPr>
        <p:spPr>
          <a:xfrm>
            <a:off x="2555875" y="5013325"/>
            <a:ext cx="547211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优劣，形容词用为名词，才能高的和才能低的。</a:t>
            </a:r>
          </a:p>
        </p:txBody>
      </p:sp>
      <p:sp>
        <p:nvSpPr>
          <p:cNvPr id="60423" name="矩形 60422"/>
          <p:cNvSpPr/>
          <p:nvPr/>
        </p:nvSpPr>
        <p:spPr>
          <a:xfrm>
            <a:off x="0" y="0"/>
            <a:ext cx="3344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三、词类活用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  <p:bldP spid="60421" grpId="0"/>
      <p:bldP spid="604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/>
        </p:nvSpPr>
        <p:spPr>
          <a:xfrm>
            <a:off x="611188" y="404813"/>
            <a:ext cx="7921625" cy="58594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>
              <a:lnSpc>
                <a:spcPct val="15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读准下列划线字的音。</a:t>
            </a:r>
          </a:p>
          <a:p>
            <a:pPr indent="269875">
              <a:lnSpc>
                <a:spcPct val="15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崩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殂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   疲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弊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</a:t>
            </a:r>
          </a:p>
          <a:p>
            <a:pPr indent="269875">
              <a:lnSpc>
                <a:spcPct val="150000"/>
              </a:lnSpc>
            </a:pP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陛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下（    ）   恢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弘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</a:t>
            </a:r>
          </a:p>
          <a:p>
            <a:pPr indent="269875">
              <a:lnSpc>
                <a:spcPct val="15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妄自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菲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薄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 ）</a:t>
            </a:r>
          </a:p>
          <a:p>
            <a:pPr indent="269875">
              <a:lnSpc>
                <a:spcPct val="15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以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塞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   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驽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钝（    ）</a:t>
            </a:r>
          </a:p>
          <a:p>
            <a:pPr indent="269875">
              <a:lnSpc>
                <a:spcPct val="150000"/>
              </a:lnSpc>
            </a:pP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陟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）罚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臧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否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</a:t>
            </a:r>
          </a:p>
          <a:p>
            <a:pPr indent="269875">
              <a:lnSpc>
                <a:spcPct val="150000"/>
              </a:lnSpc>
            </a:pP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裨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）补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阙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     ）漏</a:t>
            </a:r>
          </a:p>
        </p:txBody>
      </p:sp>
      <p:sp>
        <p:nvSpPr>
          <p:cNvPr id="10243" name="矩形 10242"/>
          <p:cNvSpPr/>
          <p:nvPr/>
        </p:nvSpPr>
        <p:spPr>
          <a:xfrm>
            <a:off x="2339975" y="1484313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cú</a:t>
            </a:r>
          </a:p>
        </p:txBody>
      </p:sp>
      <p:sp>
        <p:nvSpPr>
          <p:cNvPr id="10244" name="矩形 10243"/>
          <p:cNvSpPr/>
          <p:nvPr/>
        </p:nvSpPr>
        <p:spPr>
          <a:xfrm>
            <a:off x="5867400" y="1484313"/>
            <a:ext cx="804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bì</a:t>
            </a:r>
          </a:p>
        </p:txBody>
      </p:sp>
      <p:sp>
        <p:nvSpPr>
          <p:cNvPr id="10245" name="矩形 10244"/>
          <p:cNvSpPr/>
          <p:nvPr/>
        </p:nvSpPr>
        <p:spPr>
          <a:xfrm>
            <a:off x="2411413" y="2276475"/>
            <a:ext cx="10366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bì</a:t>
            </a:r>
          </a:p>
        </p:txBody>
      </p:sp>
      <p:sp>
        <p:nvSpPr>
          <p:cNvPr id="10246" name="矩形 10245"/>
          <p:cNvSpPr/>
          <p:nvPr/>
        </p:nvSpPr>
        <p:spPr>
          <a:xfrm>
            <a:off x="5580063" y="2276475"/>
            <a:ext cx="1681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hóng</a:t>
            </a:r>
          </a:p>
        </p:txBody>
      </p:sp>
      <p:sp>
        <p:nvSpPr>
          <p:cNvPr id="10247" name="矩形 10246"/>
          <p:cNvSpPr/>
          <p:nvPr/>
        </p:nvSpPr>
        <p:spPr>
          <a:xfrm>
            <a:off x="2843213" y="3141663"/>
            <a:ext cx="1301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fěi</a:t>
            </a:r>
          </a:p>
        </p:txBody>
      </p:sp>
      <p:sp>
        <p:nvSpPr>
          <p:cNvPr id="10248" name="矩形 10247"/>
          <p:cNvSpPr/>
          <p:nvPr/>
        </p:nvSpPr>
        <p:spPr>
          <a:xfrm>
            <a:off x="2339975" y="3933825"/>
            <a:ext cx="1106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sè</a:t>
            </a:r>
          </a:p>
        </p:txBody>
      </p:sp>
      <p:sp>
        <p:nvSpPr>
          <p:cNvPr id="10249" name="矩形 10248"/>
          <p:cNvSpPr/>
          <p:nvPr/>
        </p:nvSpPr>
        <p:spPr>
          <a:xfrm>
            <a:off x="5795963" y="3933825"/>
            <a:ext cx="1382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nú</a:t>
            </a:r>
          </a:p>
        </p:txBody>
      </p:sp>
      <p:sp>
        <p:nvSpPr>
          <p:cNvPr id="10250" name="矩形 10249"/>
          <p:cNvSpPr/>
          <p:nvPr/>
        </p:nvSpPr>
        <p:spPr>
          <a:xfrm>
            <a:off x="1908175" y="4724400"/>
            <a:ext cx="1331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zhì</a:t>
            </a:r>
          </a:p>
        </p:txBody>
      </p:sp>
      <p:sp>
        <p:nvSpPr>
          <p:cNvPr id="10251" name="矩形 10250"/>
          <p:cNvSpPr/>
          <p:nvPr/>
        </p:nvSpPr>
        <p:spPr>
          <a:xfrm>
            <a:off x="4427538" y="4724400"/>
            <a:ext cx="1476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zāng</a:t>
            </a:r>
          </a:p>
        </p:txBody>
      </p:sp>
      <p:sp>
        <p:nvSpPr>
          <p:cNvPr id="10252" name="矩形 10251"/>
          <p:cNvSpPr/>
          <p:nvPr/>
        </p:nvSpPr>
        <p:spPr>
          <a:xfrm>
            <a:off x="1908175" y="5589588"/>
            <a:ext cx="9191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bì</a:t>
            </a:r>
          </a:p>
        </p:txBody>
      </p:sp>
      <p:sp>
        <p:nvSpPr>
          <p:cNvPr id="10253" name="矩形 10252"/>
          <p:cNvSpPr/>
          <p:nvPr/>
        </p:nvSpPr>
        <p:spPr>
          <a:xfrm>
            <a:off x="4572000" y="5589588"/>
            <a:ext cx="1389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quē</a:t>
            </a:r>
          </a:p>
        </p:txBody>
      </p:sp>
      <p:sp>
        <p:nvSpPr>
          <p:cNvPr id="10254" name="矩形 10253"/>
          <p:cNvSpPr/>
          <p:nvPr/>
        </p:nvSpPr>
        <p:spPr>
          <a:xfrm>
            <a:off x="7019925" y="4797425"/>
            <a:ext cx="904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pǐ</a:t>
            </a:r>
          </a:p>
        </p:txBody>
      </p:sp>
      <p:sp>
        <p:nvSpPr>
          <p:cNvPr id="10255" name="矩形 10254"/>
          <p:cNvSpPr/>
          <p:nvPr/>
        </p:nvSpPr>
        <p:spPr>
          <a:xfrm>
            <a:off x="5148263" y="3141663"/>
            <a:ext cx="9636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 decel="100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 decel="100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 decel="100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 decel="100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decel="100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decel="100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decel="100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 decel="100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decel="100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decel="100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decel="100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 decel="100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" decel="100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400" decel="100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decel="100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decel="100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400" decel="100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decel="100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decel="100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decel="100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 decel="100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00" decel="100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decel="100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decel="100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" decel="100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 decel="100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decel="100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decel="100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400" decel="100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decel="100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decel="100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decel="100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400" decel="100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  <p:bldP spid="10254" grpId="0"/>
      <p:bldP spid="1025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矩形 61441"/>
          <p:cNvSpPr/>
          <p:nvPr/>
        </p:nvSpPr>
        <p:spPr>
          <a:xfrm>
            <a:off x="468313" y="0"/>
            <a:ext cx="6048375" cy="536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亲贤臣。</a:t>
            </a:r>
          </a:p>
          <a:p>
            <a:pPr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远小人。</a:t>
            </a:r>
          </a:p>
          <a:p>
            <a:pPr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攘除奸凶。</a:t>
            </a:r>
          </a:p>
          <a:p>
            <a:pPr>
              <a:lnSpc>
                <a:spcPct val="240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则责攸之、讳、允等之慢。 </a:t>
            </a:r>
          </a:p>
        </p:txBody>
      </p:sp>
      <p:sp>
        <p:nvSpPr>
          <p:cNvPr id="61443" name="矩形 61442"/>
          <p:cNvSpPr/>
          <p:nvPr/>
        </p:nvSpPr>
        <p:spPr>
          <a:xfrm>
            <a:off x="2195513" y="620713"/>
            <a:ext cx="6480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亲，形容词用为动词，亲近。</a:t>
            </a:r>
          </a:p>
        </p:txBody>
      </p:sp>
      <p:sp>
        <p:nvSpPr>
          <p:cNvPr id="61444" name="矩形 61443"/>
          <p:cNvSpPr/>
          <p:nvPr/>
        </p:nvSpPr>
        <p:spPr>
          <a:xfrm>
            <a:off x="2268538" y="1989138"/>
            <a:ext cx="6467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远，形容词用为动词，疏远。</a:t>
            </a:r>
          </a:p>
        </p:txBody>
      </p:sp>
      <p:sp>
        <p:nvSpPr>
          <p:cNvPr id="61445" name="矩形 61444"/>
          <p:cNvSpPr/>
          <p:nvPr/>
        </p:nvSpPr>
        <p:spPr>
          <a:xfrm>
            <a:off x="2667000" y="3048000"/>
            <a:ext cx="54514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奸凶，形容词用为名词，奸邪凶顽的人。</a:t>
            </a:r>
          </a:p>
        </p:txBody>
      </p:sp>
      <p:sp>
        <p:nvSpPr>
          <p:cNvPr id="61446" name="矩形 61445"/>
          <p:cNvSpPr/>
          <p:nvPr/>
        </p:nvSpPr>
        <p:spPr>
          <a:xfrm>
            <a:off x="2209800" y="5149850"/>
            <a:ext cx="65690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慢，形容词用为动词，怠慢。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4" grpId="0"/>
      <p:bldP spid="61445" grpId="0"/>
      <p:bldP spid="6144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矩形 62465"/>
          <p:cNvSpPr/>
          <p:nvPr/>
        </p:nvSpPr>
        <p:spPr>
          <a:xfrm>
            <a:off x="395288" y="1125538"/>
            <a:ext cx="4895850" cy="3387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裨补阙漏。</a:t>
            </a:r>
          </a:p>
          <a:p>
            <a:pPr indent="269875"/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尔来二十有一年矣。 </a:t>
            </a:r>
          </a:p>
        </p:txBody>
      </p:sp>
      <p:sp>
        <p:nvSpPr>
          <p:cNvPr id="62467" name="矩形 62466"/>
          <p:cNvSpPr/>
          <p:nvPr/>
        </p:nvSpPr>
        <p:spPr>
          <a:xfrm>
            <a:off x="900113" y="2492375"/>
            <a:ext cx="4778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阙，通“缺”，缺点。</a:t>
            </a:r>
          </a:p>
        </p:txBody>
      </p:sp>
      <p:sp>
        <p:nvSpPr>
          <p:cNvPr id="62468" name="矩形 62467"/>
          <p:cNvSpPr/>
          <p:nvPr/>
        </p:nvSpPr>
        <p:spPr>
          <a:xfrm>
            <a:off x="971550" y="4797425"/>
            <a:ext cx="5153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有，通“又”，表余数。</a:t>
            </a:r>
          </a:p>
        </p:txBody>
      </p:sp>
      <p:sp>
        <p:nvSpPr>
          <p:cNvPr id="62469" name="矩形 62468"/>
          <p:cNvSpPr/>
          <p:nvPr/>
        </p:nvSpPr>
        <p:spPr>
          <a:xfrm>
            <a:off x="533400" y="533400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四、通假字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矩形 63489"/>
          <p:cNvSpPr/>
          <p:nvPr/>
        </p:nvSpPr>
        <p:spPr>
          <a:xfrm>
            <a:off x="0" y="404813"/>
            <a:ext cx="5256213" cy="5670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>
              <a:lnSpc>
                <a:spcPct val="145000"/>
              </a:lnSpc>
            </a:pP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</a:t>
            </a: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故临崩寄臣以大事也。</a:t>
            </a: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先帝不以臣卑鄙。</a:t>
            </a: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以光先帝遗德。</a:t>
            </a: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以塞忠谏之路也。</a:t>
            </a: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受命以来。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63491" name="矩形 63490"/>
          <p:cNvSpPr/>
          <p:nvPr/>
        </p:nvSpPr>
        <p:spPr>
          <a:xfrm>
            <a:off x="4787900" y="2205038"/>
            <a:ext cx="2470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介词，把。</a:t>
            </a:r>
          </a:p>
        </p:txBody>
      </p:sp>
      <p:sp>
        <p:nvSpPr>
          <p:cNvPr id="63492" name="矩形 63491"/>
          <p:cNvSpPr/>
          <p:nvPr/>
        </p:nvSpPr>
        <p:spPr>
          <a:xfrm>
            <a:off x="4067175" y="2997200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介词，因。</a:t>
            </a:r>
          </a:p>
        </p:txBody>
      </p:sp>
      <p:sp>
        <p:nvSpPr>
          <p:cNvPr id="63493" name="矩形 63492"/>
          <p:cNvSpPr/>
          <p:nvPr/>
        </p:nvSpPr>
        <p:spPr>
          <a:xfrm>
            <a:off x="3473450" y="3789363"/>
            <a:ext cx="5670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连词，表目的，来，用来。</a:t>
            </a:r>
          </a:p>
        </p:txBody>
      </p:sp>
      <p:sp>
        <p:nvSpPr>
          <p:cNvPr id="63494" name="矩形 63493"/>
          <p:cNvSpPr/>
          <p:nvPr/>
        </p:nvSpPr>
        <p:spPr>
          <a:xfrm>
            <a:off x="3851275" y="4581525"/>
            <a:ext cx="4968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连词，表结果，以致。</a:t>
            </a:r>
          </a:p>
        </p:txBody>
      </p:sp>
      <p:sp>
        <p:nvSpPr>
          <p:cNvPr id="63495" name="矩形 63494"/>
          <p:cNvSpPr/>
          <p:nvPr/>
        </p:nvSpPr>
        <p:spPr>
          <a:xfrm>
            <a:off x="2555875" y="5451475"/>
            <a:ext cx="4298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连词，表时间，以。</a:t>
            </a:r>
          </a:p>
        </p:txBody>
      </p:sp>
      <p:sp>
        <p:nvSpPr>
          <p:cNvPr id="63496" name="矩形 63495"/>
          <p:cNvSpPr/>
          <p:nvPr/>
        </p:nvSpPr>
        <p:spPr>
          <a:xfrm>
            <a:off x="838200" y="304800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五、虚词的用法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3494" grpId="0"/>
      <p:bldP spid="6349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64513" descr="shxs033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42900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文本框 64514"/>
          <p:cNvSpPr txBox="1"/>
          <p:nvPr/>
        </p:nvSpPr>
        <p:spPr>
          <a:xfrm>
            <a:off x="381000" y="76200"/>
            <a:ext cx="5410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课外拓展</a:t>
            </a:r>
          </a:p>
        </p:txBody>
      </p:sp>
      <p:sp>
        <p:nvSpPr>
          <p:cNvPr id="64516" name="文本框 64515"/>
          <p:cNvSpPr txBox="1"/>
          <p:nvPr/>
        </p:nvSpPr>
        <p:spPr>
          <a:xfrm>
            <a:off x="381000" y="13716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5190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下边一副对联概括了诸葛亮一生的功绩，你能说出描写了他的哪些具体的事件吗？</a:t>
            </a:r>
          </a:p>
        </p:txBody>
      </p:sp>
      <p:sp>
        <p:nvSpPr>
          <p:cNvPr id="64517" name="文本框 64516"/>
          <p:cNvSpPr txBox="1"/>
          <p:nvPr/>
        </p:nvSpPr>
        <p:spPr>
          <a:xfrm>
            <a:off x="381000" y="2590800"/>
            <a:ext cx="8229600" cy="2563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收二川，排八阵，六出七擒，五丈原前，点四十九盏明灯，一心只为酬三顾。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</a:rPr>
              <a:t>取西蜀，定南蛮，东和北拒，中军帐里，变金木土爻神卦，水面偏能用火攻。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65537"/>
          <p:cNvSpPr txBox="1"/>
          <p:nvPr/>
        </p:nvSpPr>
        <p:spPr>
          <a:xfrm>
            <a:off x="457200" y="304800"/>
            <a:ext cx="3048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C3300"/>
                </a:solidFill>
                <a:latin typeface="Times New Roman" panose="02020603050405020304" pitchFamily="18" charset="0"/>
              </a:rPr>
              <a:t>三国演义</a:t>
            </a:r>
          </a:p>
        </p:txBody>
      </p:sp>
      <p:sp>
        <p:nvSpPr>
          <p:cNvPr id="65539" name="文本框 65538"/>
          <p:cNvSpPr txBox="1"/>
          <p:nvPr/>
        </p:nvSpPr>
        <p:spPr>
          <a:xfrm>
            <a:off x="3352800" y="381000"/>
            <a:ext cx="5486400" cy="6070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 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三国演义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原名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三国志通俗演义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，也称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三国志演义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，是我国第一部章回小说，也是我国最有代表性的长篇历史演义小说。作者以东汉末年及魏、蜀、吴三国历史为题材，在民间传说和民间艺人创作的话本、戏曲基础上，运用陈寿的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三国志</a:t>
            </a:r>
            <a:r>
              <a:rPr lang="en-US" altLang="zh-CN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和裴松之注的正史材料，结合自己的生活经验而写成。小说描写了三国时期纷繁的事件和众多的人物，广泛地反映了当时的社会生活。前人用“文不甚深，言不甚俗”来说明它的语言特点。</a:t>
            </a:r>
          </a:p>
        </p:txBody>
      </p:sp>
      <p:pic>
        <p:nvPicPr>
          <p:cNvPr id="65540" name="图片 65539" descr="c9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52600"/>
            <a:ext cx="2849563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66561"/>
          <p:cNvSpPr txBox="1"/>
          <p:nvPr/>
        </p:nvSpPr>
        <p:spPr>
          <a:xfrm>
            <a:off x="0" y="0"/>
            <a:ext cx="5791200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solidFill>
                  <a:srgbClr val="CC3300"/>
                </a:solidFill>
                <a:latin typeface="Times New Roman" panose="02020603050405020304" pitchFamily="18" charset="0"/>
              </a:rPr>
              <a:t>武侯祠匾额对联选</a:t>
            </a:r>
          </a:p>
        </p:txBody>
      </p:sp>
      <p:sp>
        <p:nvSpPr>
          <p:cNvPr id="66563" name="文本框 66562"/>
          <p:cNvSpPr txBox="1"/>
          <p:nvPr/>
        </p:nvSpPr>
        <p:spPr>
          <a:xfrm>
            <a:off x="314325" y="841375"/>
            <a:ext cx="8829675" cy="578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两表酬三顾，一对足千秋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                                    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过厅对联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鞠躬尽瘁兮诸葛武侯诚哉武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公忠体国兮出师两表留楷模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                                    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诸葛亮殿对联</a:t>
            </a:r>
          </a:p>
          <a:p>
            <a:pPr>
              <a:lnSpc>
                <a:spcPct val="90000"/>
              </a:lnSpc>
            </a:pP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亲贤臣国乃兴，当年三顾频繁，始延得汉家正统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济大事人为本，今日四方靡骋，愿佑兹蜀部遗黎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                                    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过厅对联</a:t>
            </a:r>
          </a:p>
          <a:p>
            <a:pPr>
              <a:lnSpc>
                <a:spcPct val="90000"/>
              </a:lnSpc>
            </a:pPr>
            <a:endParaRPr lang="zh-CN" altLang="en-US" sz="3200" b="1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勤王事大好儿孙，三世忠贞，史笔犹褒陈庶子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出师表惊人文字，千秋涕泪，墨痕同溅岳将军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                                              </a:t>
            </a: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诸葛亮殿对联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文本框 133121"/>
          <p:cNvSpPr txBox="1"/>
          <p:nvPr/>
        </p:nvSpPr>
        <p:spPr>
          <a:xfrm>
            <a:off x="381000" y="228600"/>
            <a:ext cx="28956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课外拓展：</a:t>
            </a:r>
            <a:endParaRPr lang="zh-CN" altLang="en-US" sz="4000" b="1">
              <a:solidFill>
                <a:srgbClr val="9900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33123" name="文本框 133122"/>
          <p:cNvSpPr txBox="1"/>
          <p:nvPr/>
        </p:nvSpPr>
        <p:spPr>
          <a:xfrm>
            <a:off x="611188" y="1125538"/>
            <a:ext cx="81534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95190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下边一副对联概括了诸葛亮一生的功绩，你能说出描写了他的哪些具体的事件吗？</a:t>
            </a:r>
            <a:endParaRPr lang="zh-CN" altLang="en-US" sz="3600" b="1">
              <a:solidFill>
                <a:srgbClr val="95190F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133124" name="文本框 133123"/>
          <p:cNvSpPr txBox="1"/>
          <p:nvPr/>
        </p:nvSpPr>
        <p:spPr>
          <a:xfrm>
            <a:off x="533400" y="2971800"/>
            <a:ext cx="8610600" cy="2563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收二川，排八阵，六出七擒，五丈原前，点四十九盏明灯，一心只为酬三顾。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取西蜀，定南蛮，东和北拒，中军帐里，变金木土爻神卦，水面偏能用火攻。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bldLvl="0" animBg="1"/>
      <p:bldP spid="133123" grpId="0"/>
      <p:bldP spid="133124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文本框 134145"/>
          <p:cNvSpPr txBox="1"/>
          <p:nvPr/>
        </p:nvSpPr>
        <p:spPr>
          <a:xfrm>
            <a:off x="2819400" y="838200"/>
            <a:ext cx="40386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三顾：三顾茅庐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47" name="文本框 134146"/>
          <p:cNvSpPr txBox="1"/>
          <p:nvPr/>
        </p:nvSpPr>
        <p:spPr>
          <a:xfrm>
            <a:off x="4800600" y="2057400"/>
            <a:ext cx="38100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六出：六出祁山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48" name="文本框 134147"/>
          <p:cNvSpPr txBox="1"/>
          <p:nvPr/>
        </p:nvSpPr>
        <p:spPr>
          <a:xfrm>
            <a:off x="685800" y="2057400"/>
            <a:ext cx="39624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东和：东和东吴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49" name="文本框 134148"/>
          <p:cNvSpPr txBox="1"/>
          <p:nvPr/>
        </p:nvSpPr>
        <p:spPr>
          <a:xfrm>
            <a:off x="2057400" y="5029200"/>
            <a:ext cx="48768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收二川：收东川西川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50" name="文本框 134149"/>
          <p:cNvSpPr txBox="1"/>
          <p:nvPr/>
        </p:nvSpPr>
        <p:spPr>
          <a:xfrm>
            <a:off x="685800" y="2971800"/>
            <a:ext cx="39624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北拒：北拒曹魏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51" name="文本框 134150"/>
          <p:cNvSpPr txBox="1"/>
          <p:nvPr/>
        </p:nvSpPr>
        <p:spPr>
          <a:xfrm>
            <a:off x="4800600" y="2971800"/>
            <a:ext cx="39624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七擒：七擒孟获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52" name="文本框 134151"/>
          <p:cNvSpPr txBox="1"/>
          <p:nvPr/>
        </p:nvSpPr>
        <p:spPr>
          <a:xfrm>
            <a:off x="2057400" y="4038600"/>
            <a:ext cx="50292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排八阵：摆设八阵图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 bldLvl="0" animBg="1"/>
      <p:bldP spid="134147" grpId="0" bldLvl="0" animBg="1"/>
      <p:bldP spid="134148" grpId="0" bldLvl="0" animBg="1"/>
      <p:bldP spid="134149" grpId="0" bldLvl="0" animBg="1"/>
      <p:bldP spid="134150" grpId="0" bldLvl="0" animBg="1"/>
      <p:bldP spid="134151" grpId="0" bldLvl="0" animBg="1"/>
      <p:bldP spid="134152" grpId="0" bldLvl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矩形 68609"/>
          <p:cNvSpPr/>
          <p:nvPr/>
        </p:nvSpPr>
        <p:spPr>
          <a:xfrm>
            <a:off x="0" y="0"/>
            <a:ext cx="6769100" cy="5670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>
              <a:lnSpc>
                <a:spcPct val="145000"/>
              </a:lnSpc>
            </a:pPr>
            <a:r>
              <a:rPr lang="zh-CN" altLang="en-US" sz="3600" b="1">
                <a:solidFill>
                  <a:srgbClr val="000066"/>
                </a:solidFill>
                <a:latin typeface="宋体" panose="02010600030101010101" pitchFamily="2" charset="-122"/>
              </a:rPr>
              <a:t>㈡解释下列划线的词语。</a:t>
            </a: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⒈益州</a:t>
            </a:r>
            <a:r>
              <a:rPr lang="zh-CN" altLang="en-US" sz="3600" b="1" u="sng">
                <a:latin typeface="宋体" panose="02010600030101010101" pitchFamily="2" charset="-122"/>
              </a:rPr>
              <a:t>疲弊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⒉盖追先帝之</a:t>
            </a:r>
            <a:r>
              <a:rPr lang="zh-CN" altLang="en-US" sz="3600" b="1" u="sng">
                <a:latin typeface="宋体" panose="02010600030101010101" pitchFamily="2" charset="-122"/>
              </a:rPr>
              <a:t>殊遇</a:t>
            </a:r>
            <a:r>
              <a:rPr lang="zh-CN" altLang="en-US" sz="3600" b="1">
                <a:latin typeface="宋体" panose="02010600030101010101" pitchFamily="2" charset="-122"/>
              </a:rPr>
              <a:t> </a:t>
            </a: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⒊</a:t>
            </a:r>
            <a:r>
              <a:rPr lang="zh-CN" altLang="en-US" sz="3600" b="1" u="sng">
                <a:latin typeface="宋体" panose="02010600030101010101" pitchFamily="2" charset="-122"/>
              </a:rPr>
              <a:t>恢弘</a:t>
            </a:r>
            <a:r>
              <a:rPr lang="zh-CN" altLang="en-US" sz="3600" b="1">
                <a:latin typeface="宋体" panose="02010600030101010101" pitchFamily="2" charset="-122"/>
              </a:rPr>
              <a:t>志士之气</a:t>
            </a: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⒋未尝不叹息</a:t>
            </a:r>
            <a:r>
              <a:rPr lang="zh-CN" altLang="en-US" sz="3600" b="1" u="sng">
                <a:latin typeface="宋体" panose="02010600030101010101" pitchFamily="2" charset="-122"/>
              </a:rPr>
              <a:t>痛恨</a:t>
            </a:r>
            <a:r>
              <a:rPr lang="zh-CN" altLang="en-US" sz="3600" b="1">
                <a:latin typeface="宋体" panose="02010600030101010101" pitchFamily="2" charset="-122"/>
              </a:rPr>
              <a:t>于桓、灵也</a:t>
            </a: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⒌先帝不以臣</a:t>
            </a:r>
            <a:r>
              <a:rPr lang="zh-CN" altLang="en-US" sz="3600" b="1" u="sng">
                <a:latin typeface="宋体" panose="02010600030101010101" pitchFamily="2" charset="-122"/>
              </a:rPr>
              <a:t>卑鄙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indent="269875">
              <a:lnSpc>
                <a:spcPct val="145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⒍由是</a:t>
            </a:r>
            <a:r>
              <a:rPr lang="zh-CN" altLang="en-US" sz="3600" b="1" u="sng">
                <a:latin typeface="宋体" panose="02010600030101010101" pitchFamily="2" charset="-122"/>
              </a:rPr>
              <a:t>感激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68611" name="矩形 68610"/>
          <p:cNvSpPr/>
          <p:nvPr/>
        </p:nvSpPr>
        <p:spPr>
          <a:xfrm>
            <a:off x="2916238" y="981075"/>
            <a:ext cx="2301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民力困乏</a:t>
            </a:r>
          </a:p>
        </p:txBody>
      </p:sp>
      <p:sp>
        <p:nvSpPr>
          <p:cNvPr id="68612" name="矩形 68611"/>
          <p:cNvSpPr/>
          <p:nvPr/>
        </p:nvSpPr>
        <p:spPr>
          <a:xfrm>
            <a:off x="4211638" y="1773238"/>
            <a:ext cx="25193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特殊待遇</a:t>
            </a:r>
          </a:p>
        </p:txBody>
      </p:sp>
      <p:sp>
        <p:nvSpPr>
          <p:cNvPr id="68613" name="矩形 68612"/>
          <p:cNvSpPr/>
          <p:nvPr/>
        </p:nvSpPr>
        <p:spPr>
          <a:xfrm>
            <a:off x="3779838" y="2565400"/>
            <a:ext cx="2328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发扬光大</a:t>
            </a:r>
          </a:p>
        </p:txBody>
      </p:sp>
      <p:sp>
        <p:nvSpPr>
          <p:cNvPr id="68614" name="矩形 68613"/>
          <p:cNvSpPr/>
          <p:nvPr/>
        </p:nvSpPr>
        <p:spPr>
          <a:xfrm>
            <a:off x="6588125" y="3357563"/>
            <a:ext cx="2384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痛心遗憾</a:t>
            </a:r>
          </a:p>
        </p:txBody>
      </p:sp>
      <p:sp>
        <p:nvSpPr>
          <p:cNvPr id="68615" name="矩形 68614"/>
          <p:cNvSpPr/>
          <p:nvPr/>
        </p:nvSpPr>
        <p:spPr>
          <a:xfrm>
            <a:off x="4119563" y="4149725"/>
            <a:ext cx="462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身份低微，出身低下</a:t>
            </a:r>
          </a:p>
        </p:txBody>
      </p:sp>
      <p:sp>
        <p:nvSpPr>
          <p:cNvPr id="68616" name="矩形 68615"/>
          <p:cNvSpPr/>
          <p:nvPr/>
        </p:nvSpPr>
        <p:spPr>
          <a:xfrm>
            <a:off x="2987675" y="5013325"/>
            <a:ext cx="455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有所感而情绪激动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  <p:bldP spid="68614" grpId="0"/>
      <p:bldP spid="68615" grpId="0"/>
      <p:bldP spid="6861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矩形 69633"/>
          <p:cNvSpPr/>
          <p:nvPr/>
        </p:nvSpPr>
        <p:spPr>
          <a:xfrm>
            <a:off x="0" y="188913"/>
            <a:ext cx="8748713" cy="5584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㈢翻译下列文言句子。</a:t>
            </a:r>
          </a:p>
          <a:p>
            <a:pPr indent="269875"/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⒈庶竭驾钝，攘除奸凶。</a:t>
            </a:r>
          </a:p>
          <a:p>
            <a:pPr indent="269875"/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⒉受任于败军之际，奉命于危难之间。</a:t>
            </a:r>
          </a:p>
          <a:p>
            <a:pPr indent="269875"/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269875"/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⒊今天下三分，益州疲弊，此诚危急存亡之秋也。</a:t>
            </a:r>
          </a:p>
          <a:p>
            <a:pPr indent="269875"/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9635" name="矩形 69634"/>
          <p:cNvSpPr/>
          <p:nvPr/>
        </p:nvSpPr>
        <p:spPr>
          <a:xfrm>
            <a:off x="468313" y="1268413"/>
            <a:ext cx="82073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希望竭尽我平庸的才智，铲除奸邪凶顽的敌人。</a:t>
            </a:r>
          </a:p>
        </p:txBody>
      </p:sp>
      <p:sp>
        <p:nvSpPr>
          <p:cNvPr id="69636" name="矩形 69635"/>
          <p:cNvSpPr/>
          <p:nvPr/>
        </p:nvSpPr>
        <p:spPr>
          <a:xfrm>
            <a:off x="468313" y="2997200"/>
            <a:ext cx="79914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在兵败的时候接受重任，在危难的关头奉命出使。</a:t>
            </a:r>
          </a:p>
        </p:txBody>
      </p:sp>
      <p:sp>
        <p:nvSpPr>
          <p:cNvPr id="69637" name="矩形 69636"/>
          <p:cNvSpPr/>
          <p:nvPr/>
        </p:nvSpPr>
        <p:spPr>
          <a:xfrm>
            <a:off x="468313" y="5118100"/>
            <a:ext cx="8135937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现在天下分裂成三国，我们蜀国贫困衰弱，这真正是形势危急，决定存亡的关头啊。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6" grpId="0"/>
      <p:bldP spid="696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1265"/>
          <p:cNvSpPr/>
          <p:nvPr/>
        </p:nvSpPr>
        <p:spPr>
          <a:xfrm>
            <a:off x="395536" y="476672"/>
            <a:ext cx="8137277" cy="5909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郭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攸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 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）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之   费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祎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   ）</a:t>
            </a:r>
          </a:p>
          <a:p>
            <a:pPr>
              <a:lnSpc>
                <a:spcPct val="150000"/>
              </a:lnSpc>
            </a:pP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行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）阵和睦</a:t>
            </a:r>
          </a:p>
          <a:p>
            <a:pPr>
              <a:lnSpc>
                <a:spcPct val="150000"/>
              </a:lnSpc>
            </a:pP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长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（         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）史    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猥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）自</a:t>
            </a:r>
          </a:p>
          <a:p>
            <a:pPr>
              <a:lnSpc>
                <a:spcPct val="150000"/>
              </a:lnSpc>
            </a:pP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夙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）夜忧叹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以彰其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咎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 咨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诹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（       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以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遗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陛下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（      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斟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（       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酌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 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）损益</a:t>
            </a:r>
          </a:p>
        </p:txBody>
      </p:sp>
      <p:sp>
        <p:nvSpPr>
          <p:cNvPr id="11267" name="矩形 11266"/>
          <p:cNvSpPr/>
          <p:nvPr/>
        </p:nvSpPr>
        <p:spPr>
          <a:xfrm>
            <a:off x="1868311" y="620713"/>
            <a:ext cx="1244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yōu</a:t>
            </a:r>
          </a:p>
        </p:txBody>
      </p:sp>
      <p:sp>
        <p:nvSpPr>
          <p:cNvPr id="11268" name="矩形 11267"/>
          <p:cNvSpPr/>
          <p:nvPr/>
        </p:nvSpPr>
        <p:spPr>
          <a:xfrm>
            <a:off x="5651148" y="620713"/>
            <a:ext cx="12176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yī</a:t>
            </a:r>
          </a:p>
        </p:txBody>
      </p:sp>
      <p:sp>
        <p:nvSpPr>
          <p:cNvPr id="11269" name="矩形 11268"/>
          <p:cNvSpPr/>
          <p:nvPr/>
        </p:nvSpPr>
        <p:spPr>
          <a:xfrm>
            <a:off x="1476375" y="1412875"/>
            <a:ext cx="15986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háng</a:t>
            </a:r>
          </a:p>
        </p:txBody>
      </p:sp>
      <p:sp>
        <p:nvSpPr>
          <p:cNvPr id="11270" name="矩形 11269"/>
          <p:cNvSpPr/>
          <p:nvPr/>
        </p:nvSpPr>
        <p:spPr>
          <a:xfrm>
            <a:off x="1403350" y="2205038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Zhǎng</a:t>
            </a:r>
            <a:endParaRPr lang="en-US" altLang="zh-CN" sz="3600" b="1" i="1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271" name="矩形 11270"/>
          <p:cNvSpPr/>
          <p:nvPr/>
        </p:nvSpPr>
        <p:spPr>
          <a:xfrm>
            <a:off x="5580063" y="2276475"/>
            <a:ext cx="17605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wěi</a:t>
            </a:r>
          </a:p>
        </p:txBody>
      </p:sp>
      <p:sp>
        <p:nvSpPr>
          <p:cNvPr id="11272" name="矩形 11271"/>
          <p:cNvSpPr/>
          <p:nvPr/>
        </p:nvSpPr>
        <p:spPr>
          <a:xfrm>
            <a:off x="1692275" y="3068638"/>
            <a:ext cx="1403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sù</a:t>
            </a:r>
          </a:p>
        </p:txBody>
      </p:sp>
      <p:sp>
        <p:nvSpPr>
          <p:cNvPr id="11273" name="矩形 11272"/>
          <p:cNvSpPr/>
          <p:nvPr/>
        </p:nvSpPr>
        <p:spPr>
          <a:xfrm>
            <a:off x="3035300" y="3860800"/>
            <a:ext cx="1104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jiù</a:t>
            </a:r>
          </a:p>
        </p:txBody>
      </p:sp>
      <p:sp>
        <p:nvSpPr>
          <p:cNvPr id="11274" name="矩形 11273"/>
          <p:cNvSpPr/>
          <p:nvPr/>
        </p:nvSpPr>
        <p:spPr>
          <a:xfrm>
            <a:off x="6011863" y="3860800"/>
            <a:ext cx="162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zōu</a:t>
            </a:r>
          </a:p>
        </p:txBody>
      </p:sp>
      <p:sp>
        <p:nvSpPr>
          <p:cNvPr id="11275" name="矩形 11274"/>
          <p:cNvSpPr/>
          <p:nvPr/>
        </p:nvSpPr>
        <p:spPr>
          <a:xfrm>
            <a:off x="2843213" y="4652963"/>
            <a:ext cx="1457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wèi</a:t>
            </a:r>
          </a:p>
        </p:txBody>
      </p:sp>
      <p:sp>
        <p:nvSpPr>
          <p:cNvPr id="11276" name="矩形 11275"/>
          <p:cNvSpPr/>
          <p:nvPr/>
        </p:nvSpPr>
        <p:spPr>
          <a:xfrm>
            <a:off x="1403350" y="5516563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zhēn</a:t>
            </a:r>
          </a:p>
        </p:txBody>
      </p:sp>
      <p:sp>
        <p:nvSpPr>
          <p:cNvPr id="11277" name="矩形 11276"/>
          <p:cNvSpPr/>
          <p:nvPr/>
        </p:nvSpPr>
        <p:spPr>
          <a:xfrm>
            <a:off x="4144611" y="5640389"/>
            <a:ext cx="15065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 huó</a:t>
            </a:r>
            <a:endParaRPr lang="en-US" altLang="zh-CN" sz="3600" b="1" i="1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1278" name="图片 11277" descr="2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625" y="6419850"/>
            <a:ext cx="147637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  <p:bldP spid="11277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对象 70657"/>
          <p:cNvGraphicFramePr>
            <a:graphicFrameLocks noChangeAspect="1"/>
          </p:cNvGraphicFramePr>
          <p:nvPr/>
        </p:nvGraphicFramePr>
        <p:xfrm>
          <a:off x="4648200" y="3352800"/>
          <a:ext cx="4495800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r:id="rId3" imgW="2038350" imgH="2085975" progId="Paint.Picture">
                  <p:embed/>
                </p:oleObj>
              </mc:Choice>
              <mc:Fallback>
                <p:oleObj r:id="rId3" imgW="2038350" imgH="208597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8200" y="3352800"/>
                        <a:ext cx="4495800" cy="350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59" name="文本框 70658"/>
          <p:cNvSpPr txBox="1"/>
          <p:nvPr/>
        </p:nvSpPr>
        <p:spPr>
          <a:xfrm>
            <a:off x="609600" y="685800"/>
            <a:ext cx="7848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（四）文中隐藏了许多成语，能找出来吗？</a:t>
            </a:r>
          </a:p>
        </p:txBody>
      </p:sp>
      <p:sp>
        <p:nvSpPr>
          <p:cNvPr id="70660" name="文本框 70659"/>
          <p:cNvSpPr txBox="1"/>
          <p:nvPr/>
        </p:nvSpPr>
        <p:spPr>
          <a:xfrm>
            <a:off x="990600" y="1600200"/>
            <a:ext cx="7010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妄自菲薄      三顾茅庐    不知所云</a:t>
            </a:r>
          </a:p>
        </p:txBody>
      </p:sp>
      <p:sp>
        <p:nvSpPr>
          <p:cNvPr id="70661" name="文本框 70660"/>
          <p:cNvSpPr txBox="1"/>
          <p:nvPr/>
        </p:nvSpPr>
        <p:spPr>
          <a:xfrm>
            <a:off x="1066800" y="2362200"/>
            <a:ext cx="76200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引喻失义     作奸犯科     苟全性命 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裨补阙漏     指日可待     察纳雅言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斟酌损益     感激涕零   </a:t>
            </a:r>
          </a:p>
        </p:txBody>
      </p:sp>
      <p:sp>
        <p:nvSpPr>
          <p:cNvPr id="70662" name="文本框 70661"/>
          <p:cNvSpPr txBox="1"/>
          <p:nvPr/>
        </p:nvSpPr>
        <p:spPr>
          <a:xfrm>
            <a:off x="5867400" y="3810000"/>
            <a:ext cx="2819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方正舒体" pitchFamily="2" charset="-122"/>
              </a:rPr>
              <a:t>好聪明！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1" grpId="0"/>
      <p:bldP spid="70662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矩形 71681"/>
          <p:cNvSpPr/>
          <p:nvPr/>
        </p:nvSpPr>
        <p:spPr>
          <a:xfrm>
            <a:off x="381000" y="1050925"/>
            <a:ext cx="8424863" cy="5578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0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臣本布衣，躬耕于南阳，苟存性命于乱世，不求闻达于诸侯，先帝不以臣卑鄙，猥自枉屈，三顾臣于草庐之中，咨臣以当世之事，由是感激，遂许先帝以驱驰。后值倾覆，受任于败军之际，奉命于危难之间，尔来二十有一年矣。</a:t>
            </a:r>
          </a:p>
          <a:p>
            <a:pPr indent="269875"/>
            <a:r>
              <a:rPr lang="zh-CN" altLang="en-US" sz="30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先帝知臣谨慎，故临崩寄臣以大事也。受命以来，夙夜忧叹，恐托付不效，以伤先帝之明，故五月渡沪，深入不毛。今南方已定，兵甲已足，当奖率三军，北定中原，庶竭驽钝，攘除奸雄，兴复汉室，还于旧都。此臣所以报先帝而忠陛下之职分也。至于斟酌损益，进尽忠言，则攸之。祎、允之任也。 </a:t>
            </a:r>
          </a:p>
        </p:txBody>
      </p:sp>
      <p:sp>
        <p:nvSpPr>
          <p:cNvPr id="71683" name="矩形 71682"/>
          <p:cNvSpPr/>
          <p:nvPr/>
        </p:nvSpPr>
        <p:spPr>
          <a:xfrm>
            <a:off x="457200" y="381000"/>
            <a:ext cx="8343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（五）阅读下面文言语段，完成文后的问题。</a:t>
            </a:r>
          </a:p>
        </p:txBody>
      </p:sp>
    </p:spTree>
  </p:cSld>
  <p:clrMapOvr>
    <a:masterClrMapping/>
  </p:clrMapOvr>
  <p:transition spd="med">
    <p:random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72705"/>
          <p:cNvSpPr/>
          <p:nvPr/>
        </p:nvSpPr>
        <p:spPr>
          <a:xfrm>
            <a:off x="304800" y="381000"/>
            <a:ext cx="8229600" cy="19065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>
              <a:lnSpc>
                <a:spcPct val="11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⒈选出与“故五月渡沪”的“故”字意思相同的一项（    ）</a:t>
            </a:r>
          </a:p>
          <a:p>
            <a:pPr indent="269875">
              <a:lnSpc>
                <a:spcPct val="11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</a:p>
        </p:txBody>
      </p:sp>
      <p:sp>
        <p:nvSpPr>
          <p:cNvPr id="72707" name="矩形 72706"/>
          <p:cNvSpPr/>
          <p:nvPr/>
        </p:nvSpPr>
        <p:spPr>
          <a:xfrm>
            <a:off x="4237355" y="1224915"/>
            <a:ext cx="669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D</a:t>
            </a:r>
          </a:p>
        </p:txBody>
      </p:sp>
      <p:sp>
        <p:nvSpPr>
          <p:cNvPr id="72708" name="矩形 72707"/>
          <p:cNvSpPr/>
          <p:nvPr/>
        </p:nvSpPr>
        <p:spPr>
          <a:xfrm>
            <a:off x="304800" y="1676400"/>
            <a:ext cx="8839200" cy="130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．桓侯故使人问之 </a:t>
            </a: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．而两狼之并趋如故</a:t>
            </a:r>
          </a:p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．既克，公问其故 </a:t>
            </a: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．彼竭我盈，故克之</a:t>
            </a:r>
          </a:p>
        </p:txBody>
      </p:sp>
      <p:sp>
        <p:nvSpPr>
          <p:cNvPr id="72709" name="矩形 72708"/>
          <p:cNvSpPr/>
          <p:nvPr/>
        </p:nvSpPr>
        <p:spPr>
          <a:xfrm>
            <a:off x="381000" y="3429000"/>
            <a:ext cx="8135938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⒉选出下列各项与“咨臣以当世之事” 的“以”字意思相同的一项。（  ）</a:t>
            </a:r>
          </a:p>
        </p:txBody>
      </p:sp>
      <p:sp>
        <p:nvSpPr>
          <p:cNvPr id="72710" name="矩形 72709"/>
          <p:cNvSpPr/>
          <p:nvPr/>
        </p:nvSpPr>
        <p:spPr>
          <a:xfrm>
            <a:off x="304800" y="4648200"/>
            <a:ext cx="8839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．先帝不以臣卑鄙</a:t>
            </a: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．临崩寄臣以大事也</a:t>
            </a:r>
          </a:p>
          <a:p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．遂许先帝以驱驰 </a:t>
            </a:r>
            <a:r>
              <a:rPr lang="en-US" altLang="zh-CN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3600" b="1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．是以众议举宠为督 </a:t>
            </a:r>
          </a:p>
        </p:txBody>
      </p:sp>
      <p:sp>
        <p:nvSpPr>
          <p:cNvPr id="72711" name="矩形 72710"/>
          <p:cNvSpPr/>
          <p:nvPr/>
        </p:nvSpPr>
        <p:spPr>
          <a:xfrm>
            <a:off x="6933565" y="388747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C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11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矩形 73729"/>
          <p:cNvSpPr/>
          <p:nvPr/>
        </p:nvSpPr>
        <p:spPr>
          <a:xfrm>
            <a:off x="304800" y="304800"/>
            <a:ext cx="83820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latin typeface="宋体" panose="02010600030101010101" pitchFamily="2" charset="-122"/>
              </a:rPr>
              <a:t>⒊上文中“由是感激”的“是”是指代是什么？请用现代汉语翻译这句话。</a:t>
            </a:r>
          </a:p>
        </p:txBody>
      </p:sp>
      <p:sp>
        <p:nvSpPr>
          <p:cNvPr id="73731" name="矩形 73730"/>
          <p:cNvSpPr/>
          <p:nvPr/>
        </p:nvSpPr>
        <p:spPr>
          <a:xfrm>
            <a:off x="457200" y="1524000"/>
            <a:ext cx="81534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C3300"/>
                </a:solidFill>
                <a:latin typeface="宋体" panose="02010600030101010101" pitchFamily="2" charset="-122"/>
              </a:rPr>
              <a:t>   先帝不因为我地位低微，见识浅陋，降低自己的身分，三次到茅庐来探望我，向我询问当今的大事。</a:t>
            </a:r>
          </a:p>
        </p:txBody>
      </p:sp>
      <p:sp>
        <p:nvSpPr>
          <p:cNvPr id="73732" name="矩形 73731"/>
          <p:cNvSpPr/>
          <p:nvPr/>
        </p:nvSpPr>
        <p:spPr>
          <a:xfrm>
            <a:off x="381000" y="3733800"/>
            <a:ext cx="8305800" cy="1409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9875">
              <a:lnSpc>
                <a:spcPct val="120000"/>
              </a:lnSpc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⒋第二段中，作者指出“出师”的战略目标是：</a:t>
            </a:r>
            <a:r>
              <a:rPr lang="zh-CN" altLang="en-US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685800" y="5181600"/>
            <a:ext cx="8458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3300"/>
                </a:solidFill>
                <a:latin typeface="宋体" panose="02010600030101010101" pitchFamily="2" charset="-122"/>
              </a:rPr>
              <a:t>   北定中原，庶竭努钝，攘除奸凶，兴复汉室，还于旧都。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文本框 74753"/>
          <p:cNvSpPr txBox="1"/>
          <p:nvPr/>
        </p:nvSpPr>
        <p:spPr>
          <a:xfrm>
            <a:off x="381000" y="457200"/>
            <a:ext cx="84582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C3300"/>
                </a:solidFill>
                <a:latin typeface="Comic Sans MS" panose="030F0702030302020204" pitchFamily="66" charset="0"/>
              </a:rPr>
              <a:t>   近年</a:t>
            </a:r>
            <a:r>
              <a:rPr lang="en-US" altLang="zh-CN" sz="4400" b="1">
                <a:solidFill>
                  <a:srgbClr val="CC3300"/>
                </a:solidFill>
                <a:latin typeface="Comic Sans MS" panose="030F0702030302020204" pitchFamily="66" charset="0"/>
              </a:rPr>
              <a:t>《</a:t>
            </a:r>
            <a:r>
              <a:rPr lang="zh-CN" altLang="en-US" sz="4400" b="1">
                <a:solidFill>
                  <a:srgbClr val="CC3300"/>
                </a:solidFill>
                <a:latin typeface="Comic Sans MS" panose="030F0702030302020204" pitchFamily="66" charset="0"/>
              </a:rPr>
              <a:t>出师表</a:t>
            </a:r>
            <a:r>
              <a:rPr lang="en-US" altLang="zh-CN" sz="4400" b="1">
                <a:solidFill>
                  <a:srgbClr val="CC3300"/>
                </a:solidFill>
                <a:latin typeface="Comic Sans MS" panose="030F0702030302020204" pitchFamily="66" charset="0"/>
              </a:rPr>
              <a:t>》</a:t>
            </a:r>
            <a:r>
              <a:rPr lang="zh-CN" altLang="en-US" sz="4400" b="1">
                <a:solidFill>
                  <a:srgbClr val="CC3300"/>
                </a:solidFill>
                <a:latin typeface="Comic Sans MS" panose="030F0702030302020204" pitchFamily="66" charset="0"/>
              </a:rPr>
              <a:t>一文中中考涉及的题型：</a:t>
            </a:r>
          </a:p>
        </p:txBody>
      </p:sp>
      <p:sp>
        <p:nvSpPr>
          <p:cNvPr id="74755" name="矩形 74754"/>
          <p:cNvSpPr/>
          <p:nvPr/>
        </p:nvSpPr>
        <p:spPr>
          <a:xfrm>
            <a:off x="457200" y="1905000"/>
            <a:ext cx="5638800" cy="838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/>
          <a:p>
            <a:pPr algn="r"/>
            <a:r>
              <a:rPr lang="en-US" altLang="zh-CN" sz="40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0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、解释下列字词的意思</a:t>
            </a:r>
            <a:endParaRPr lang="zh-CN" altLang="en-US" sz="4000" b="1">
              <a:solidFill>
                <a:srgbClr val="3333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4756" name="矩形 74755"/>
          <p:cNvSpPr/>
          <p:nvPr/>
        </p:nvSpPr>
        <p:spPr>
          <a:xfrm>
            <a:off x="304800" y="2895600"/>
            <a:ext cx="8458200" cy="3429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>
                <a:latin typeface="Times New Roman" panose="02020603050405020304" pitchFamily="18" charset="0"/>
              </a:rPr>
              <a:t>   </a:t>
            </a:r>
            <a:r>
              <a:rPr lang="en-US" altLang="zh-CN" sz="3600">
                <a:latin typeface="Times New Roman" panose="02020603050405020304" pitchFamily="18" charset="0"/>
              </a:rPr>
              <a:t>[1]  </a:t>
            </a:r>
            <a:r>
              <a:rPr lang="zh-CN" altLang="en-US" sz="3600" b="1">
                <a:latin typeface="Times New Roman" panose="02020603050405020304" pitchFamily="18" charset="0"/>
              </a:rPr>
              <a:t>先帝不以臣</a:t>
            </a:r>
            <a:r>
              <a:rPr lang="zh-CN" altLang="en-US" sz="3600" b="1" u="sng">
                <a:solidFill>
                  <a:srgbClr val="FF3300"/>
                </a:solidFill>
                <a:latin typeface="Times New Roman" panose="02020603050405020304" pitchFamily="18" charset="0"/>
              </a:rPr>
              <a:t>卑鄙</a:t>
            </a:r>
            <a:r>
              <a:rPr lang="zh-CN" altLang="en-US" sz="3600" b="1">
                <a:latin typeface="Times New Roman" panose="02020603050405020304" pitchFamily="18" charset="0"/>
              </a:rPr>
              <a:t>，猥自枉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</a:rPr>
              <a:t>屈，三顾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        臣于草庐之中  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                                     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</a:t>
            </a:r>
            <a:r>
              <a:rPr lang="en-US" altLang="zh-CN" sz="3600" b="1">
                <a:latin typeface="Times New Roman" panose="02020603050405020304" pitchFamily="18" charset="0"/>
              </a:rPr>
              <a:t>[2]  </a:t>
            </a:r>
            <a:r>
              <a:rPr lang="zh-CN" altLang="en-US" sz="3600" b="1">
                <a:latin typeface="Times New Roman" panose="02020603050405020304" pitchFamily="18" charset="0"/>
              </a:rPr>
              <a:t>此诚危急存亡之</a:t>
            </a:r>
            <a:r>
              <a:rPr lang="zh-CN" altLang="en-US" sz="3600" b="1" u="sng">
                <a:solidFill>
                  <a:srgbClr val="FF3300"/>
                </a:solidFill>
                <a:latin typeface="Times New Roman" panose="02020603050405020304" pitchFamily="18" charset="0"/>
              </a:rPr>
              <a:t>秋</a:t>
            </a:r>
            <a:r>
              <a:rPr lang="zh-CN" altLang="en-US" sz="3600" b="1">
                <a:latin typeface="Times New Roman" panose="02020603050405020304" pitchFamily="18" charset="0"/>
              </a:rPr>
              <a:t>也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75777"/>
          <p:cNvSpPr/>
          <p:nvPr/>
        </p:nvSpPr>
        <p:spPr>
          <a:xfrm>
            <a:off x="304800" y="533400"/>
            <a:ext cx="4114800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4400" b="1" i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400" b="1" i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、按要求填空</a:t>
            </a:r>
          </a:p>
        </p:txBody>
      </p:sp>
      <p:sp>
        <p:nvSpPr>
          <p:cNvPr id="75779" name="矩形 75778"/>
          <p:cNvSpPr/>
          <p:nvPr/>
        </p:nvSpPr>
        <p:spPr>
          <a:xfrm>
            <a:off x="228600" y="1600200"/>
            <a:ext cx="8534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[1] 后值倾覆，</a:t>
            </a:r>
            <a:r>
              <a:rPr lang="zh-CN" altLang="en-US" sz="2800" b="1" u="sng" dirty="0">
                <a:latin typeface="Times New Roman" panose="02020603050405020304" pitchFamily="18" charset="0"/>
              </a:rPr>
              <a:t>                                  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 ，                 </a:t>
            </a:r>
            <a:endParaRPr lang="zh-CN" altLang="en-US" sz="2800" b="1" u="sng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u="sng" dirty="0">
                <a:latin typeface="Times New Roman" panose="02020603050405020304" pitchFamily="18" charset="0"/>
              </a:rPr>
              <a:t>                          ，</a:t>
            </a:r>
            <a:r>
              <a:rPr lang="zh-CN" altLang="en-US" sz="2800" b="1" dirty="0">
                <a:latin typeface="Times New Roman" panose="02020603050405020304" pitchFamily="18" charset="0"/>
              </a:rPr>
              <a:t>尔来二十有一年矣。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                                                        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[2]</a:t>
            </a:r>
            <a:r>
              <a:rPr lang="zh-CN" altLang="en-US" sz="2800" b="1" u="sng" dirty="0">
                <a:latin typeface="Times New Roman" panose="02020603050405020304" pitchFamily="18" charset="0"/>
              </a:rPr>
              <a:t>                                  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，不求闻达于诸侯 。        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                                                          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[3]陛下亦宜自谋</a:t>
            </a:r>
            <a:r>
              <a:rPr lang="zh-CN" altLang="en-US" sz="2800" b="1" u="sng" dirty="0">
                <a:latin typeface="Times New Roman" panose="02020603050405020304" pitchFamily="18" charset="0"/>
              </a:rPr>
              <a:t>，                          ，         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，深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追先帝遗诏。</a:t>
            </a:r>
            <a:endParaRPr lang="zh-CN" altLang="en-US" sz="28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矩形 76801"/>
          <p:cNvSpPr/>
          <p:nvPr/>
        </p:nvSpPr>
        <p:spPr>
          <a:xfrm>
            <a:off x="152400" y="609600"/>
            <a:ext cx="3581400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4400" i="1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4400" i="1">
                <a:solidFill>
                  <a:srgbClr val="0000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4400" b="1" i="1">
                <a:solidFill>
                  <a:srgbClr val="0000FF"/>
                </a:solidFill>
                <a:latin typeface="宋体" panose="02010600030101010101" pitchFamily="2" charset="-122"/>
              </a:rPr>
              <a:t>改正错误</a:t>
            </a:r>
            <a:endParaRPr lang="zh-CN" altLang="en-US" sz="4400" i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6803" name="矩形 76802"/>
          <p:cNvSpPr/>
          <p:nvPr/>
        </p:nvSpPr>
        <p:spPr>
          <a:xfrm>
            <a:off x="762000" y="1447800"/>
            <a:ext cx="7772400" cy="167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愿陛下亲之信之，则汉室之隆可记日而待也。（</a:t>
            </a:r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分）</a:t>
            </a:r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</a:t>
            </a:r>
            <a:endParaRPr lang="zh-CN" altLang="en-US" sz="3200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4" name="矩形 76803"/>
          <p:cNvSpPr/>
          <p:nvPr/>
        </p:nvSpPr>
        <p:spPr>
          <a:xfrm>
            <a:off x="304800" y="3429000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/>
          <a:p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</a:rPr>
              <a:t>、理解填空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5" name="矩形 76804"/>
          <p:cNvSpPr/>
          <p:nvPr/>
        </p:nvSpPr>
        <p:spPr>
          <a:xfrm>
            <a:off x="228600" y="4191000"/>
            <a:ext cx="8458200" cy="1371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3600" b="1">
                <a:latin typeface="Times New Roman" panose="02020603050405020304" pitchFamily="18" charset="0"/>
              </a:rPr>
              <a:t>   诸葛亮向后主提出的三条建议中，反复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r>
              <a:rPr lang="zh-CN" altLang="en-US" sz="3600" b="1">
                <a:latin typeface="Times New Roman" panose="02020603050405020304" pitchFamily="18" charset="0"/>
              </a:rPr>
              <a:t>   陈说的一条，其内容可概括为</a:t>
            </a:r>
            <a:r>
              <a:rPr lang="en-US" altLang="zh-CN" sz="3600" b="1">
                <a:latin typeface="Times New Roman" panose="02020603050405020304" pitchFamily="18" charset="0"/>
              </a:rPr>
              <a:t>________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6553200" y="4768850"/>
            <a:ext cx="213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FF00"/>
                </a:solidFill>
                <a:latin typeface="Times New Roman" panose="02020603050405020304" pitchFamily="18" charset="0"/>
              </a:rPr>
              <a:t>亲贤远佞</a:t>
            </a:r>
          </a:p>
        </p:txBody>
      </p:sp>
      <p:sp>
        <p:nvSpPr>
          <p:cNvPr id="76807" name="矩形 76806"/>
          <p:cNvSpPr/>
          <p:nvPr/>
        </p:nvSpPr>
        <p:spPr>
          <a:xfrm>
            <a:off x="3581400" y="2514600"/>
            <a:ext cx="27305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FF00"/>
                </a:solidFill>
                <a:latin typeface="Times New Roman" panose="02020603050405020304" pitchFamily="18" charset="0"/>
              </a:rPr>
              <a:t>（ 记</a:t>
            </a:r>
            <a:r>
              <a:rPr lang="en-US" altLang="zh-CN" sz="3200" b="1">
                <a:solidFill>
                  <a:srgbClr val="00FF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00FF00"/>
                </a:solidFill>
                <a:latin typeface="Times New Roman" panose="02020603050405020304" pitchFamily="18" charset="0"/>
              </a:rPr>
              <a:t>计）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EMIND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/>
      <p:bldP spid="76807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矩形 77825"/>
          <p:cNvSpPr/>
          <p:nvPr/>
        </p:nvSpPr>
        <p:spPr>
          <a:xfrm>
            <a:off x="381000" y="533400"/>
            <a:ext cx="2819400" cy="68421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/>
          <a:p>
            <a:pPr algn="r"/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、选择题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27" name="矩形 77826"/>
          <p:cNvSpPr/>
          <p:nvPr/>
        </p:nvSpPr>
        <p:spPr>
          <a:xfrm>
            <a:off x="0" y="1447800"/>
            <a:ext cx="9144000" cy="349408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“愿陛下亲之信之，则汉室之隆可计日而待也”表达了作者怎样的感情？理解正确的是</a:t>
            </a:r>
            <a:r>
              <a:rPr lang="zh-CN" altLang="en-US" sz="3200" dirty="0">
                <a:latin typeface="Times New Roman" panose="02020603050405020304" pitchFamily="18" charset="0"/>
              </a:rPr>
              <a:t>（     ）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A、希望刘禅亲贤的恳切感情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dirty="0">
                <a:latin typeface="Times New Roman" panose="02020603050405020304" pitchFamily="18" charset="0"/>
              </a:rPr>
              <a:t>       B、</a:t>
            </a:r>
            <a:r>
              <a:rPr lang="zh-CN" altLang="en-US" sz="3200" b="1" dirty="0">
                <a:latin typeface="Times New Roman" panose="02020603050405020304" pitchFamily="18" charset="0"/>
              </a:rPr>
              <a:t>对刘备忠贞不贰的感情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dirty="0">
                <a:latin typeface="Times New Roman" panose="02020603050405020304" pitchFamily="18" charset="0"/>
              </a:rPr>
              <a:t>       C、</a:t>
            </a:r>
            <a:r>
              <a:rPr lang="zh-CN" altLang="en-US" sz="3200" b="1" dirty="0">
                <a:latin typeface="Times New Roman" panose="02020603050405020304" pitchFamily="18" charset="0"/>
              </a:rPr>
              <a:t>对刘备的知遇之恩感恩图报的感 情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                                                                  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Char char="•"/>
            </a:pP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77828" name="文本框 77827"/>
          <p:cNvSpPr txBox="1"/>
          <p:nvPr/>
        </p:nvSpPr>
        <p:spPr>
          <a:xfrm>
            <a:off x="7451725" y="1773238"/>
            <a:ext cx="4937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CC3300"/>
                </a:solidFill>
                <a:latin typeface="Times New Roman" panose="02020603050405020304" pitchFamily="18" charset="0"/>
                <a:ea typeface="隶书" pitchFamily="49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文本占位符 8704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45815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b="1" u="sng">
                <a:effectLst>
                  <a:outerShdw blurRad="38100" dist="38100" dir="2700000">
                    <a:srgbClr val="C0C0C0"/>
                  </a:outerShdw>
                </a:effectLst>
              </a:rPr>
              <a:t>理解性默写</a:t>
            </a:r>
            <a:r>
              <a:rPr lang="zh-CN" altLang="en-US" u="sng"/>
              <a:t/>
            </a:r>
            <a:br>
              <a:rPr lang="zh-CN" altLang="en-US" u="sng"/>
            </a:br>
            <a:r>
              <a:rPr lang="en-US" altLang="zh-CN" sz="2000"/>
              <a:t>  </a:t>
            </a:r>
          </a:p>
          <a:p>
            <a:pPr>
              <a:lnSpc>
                <a:spcPct val="80000"/>
              </a:lnSpc>
            </a:pPr>
            <a:r>
              <a:rPr lang="en-US" altLang="zh-CN" u="sng"/>
              <a:t> </a:t>
            </a:r>
            <a:r>
              <a:rPr lang="en-US" altLang="zh-CN" b="1" u="sng"/>
              <a:t>1</a:t>
            </a:r>
            <a:r>
              <a:rPr lang="zh-CN" altLang="en-US" b="1" u="sng"/>
              <a:t>．写出文中与“先帝不以臣卑鄙”中的“卑鄙”一词相呼应的语句</a:t>
            </a:r>
          </a:p>
          <a:p>
            <a:pPr>
              <a:lnSpc>
                <a:spcPct val="80000"/>
              </a:lnSpc>
            </a:pPr>
            <a:r>
              <a:rPr lang="zh-CN" altLang="en-US" b="1" u="sng">
                <a:solidFill>
                  <a:srgbClr val="CC3300"/>
                </a:solidFill>
              </a:rPr>
              <a:t>臣本布衣，躬耕于南阳。</a:t>
            </a:r>
            <a:br>
              <a:rPr lang="zh-CN" altLang="en-US" b="1" u="sng">
                <a:solidFill>
                  <a:srgbClr val="CC3300"/>
                </a:solidFill>
              </a:rPr>
            </a:br>
            <a:r>
              <a:rPr lang="en-US" altLang="zh-CN" sz="2000" b="1"/>
              <a:t>   </a:t>
            </a:r>
          </a:p>
          <a:p>
            <a:pPr>
              <a:lnSpc>
                <a:spcPct val="80000"/>
              </a:lnSpc>
            </a:pPr>
            <a:r>
              <a:rPr lang="en-US" altLang="zh-CN" b="1" u="sng"/>
              <a:t>2</a:t>
            </a:r>
            <a:r>
              <a:rPr lang="zh-CN" altLang="en-US" b="1" u="sng"/>
              <a:t>．作者认为可以出师北伐的条件是什么？</a:t>
            </a:r>
          </a:p>
          <a:p>
            <a:pPr>
              <a:lnSpc>
                <a:spcPct val="80000"/>
              </a:lnSpc>
            </a:pPr>
            <a:r>
              <a:rPr lang="zh-CN" altLang="en-US" b="1" u="sng">
                <a:solidFill>
                  <a:srgbClr val="CC3300"/>
                </a:solidFill>
              </a:rPr>
              <a:t>南方已定，兵甲已足。</a:t>
            </a:r>
            <a:br>
              <a:rPr lang="zh-CN" altLang="en-US" b="1" u="sng">
                <a:solidFill>
                  <a:srgbClr val="CC3300"/>
                </a:solidFill>
              </a:rPr>
            </a:br>
            <a:r>
              <a:rPr lang="en-US" altLang="zh-CN" sz="2000" b="1"/>
              <a:t>  </a:t>
            </a:r>
            <a:r>
              <a:rPr lang="en-US" altLang="zh-CN" sz="2000" b="1" u="sng"/>
              <a:t> </a:t>
            </a:r>
          </a:p>
          <a:p>
            <a:pPr>
              <a:lnSpc>
                <a:spcPct val="80000"/>
              </a:lnSpc>
            </a:pPr>
            <a:r>
              <a:rPr lang="en-US" altLang="zh-CN" b="1" u="sng"/>
              <a:t>3</a:t>
            </a:r>
            <a:r>
              <a:rPr lang="zh-CN" altLang="en-US" b="1" u="sng"/>
              <a:t>．作者在</a:t>
            </a:r>
            <a:r>
              <a:rPr lang="en-US" altLang="zh-CN" b="1" u="sng"/>
              <a:t>《</a:t>
            </a:r>
            <a:r>
              <a:rPr lang="zh-CN" altLang="en-US" b="1" u="sng"/>
              <a:t>出师表</a:t>
            </a:r>
            <a:r>
              <a:rPr lang="en-US" altLang="zh-CN" b="1" u="sng"/>
              <a:t>》</a:t>
            </a:r>
            <a:r>
              <a:rPr lang="zh-CN" altLang="en-US" b="1" u="sng"/>
              <a:t>中写到了自己所受到的“先帝之殊遇”，把相关的文字默写出来</a:t>
            </a:r>
            <a:endParaRPr lang="zh-CN" altLang="en-US" b="1" u="sng">
              <a:solidFill>
                <a:srgbClr val="CC3300"/>
              </a:solidFill>
            </a:endParaRPr>
          </a:p>
        </p:txBody>
      </p:sp>
      <p:sp>
        <p:nvSpPr>
          <p:cNvPr id="87043" name="文本框 87042"/>
          <p:cNvSpPr txBox="1"/>
          <p:nvPr/>
        </p:nvSpPr>
        <p:spPr>
          <a:xfrm>
            <a:off x="0" y="4508500"/>
            <a:ext cx="9144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u="sng">
                <a:solidFill>
                  <a:srgbClr val="CC33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00" b="1" u="sng">
                <a:solidFill>
                  <a:srgbClr val="CC3300"/>
                </a:solidFill>
                <a:latin typeface="Arial" panose="020B0604020202020204" pitchFamily="34" charset="0"/>
              </a:rPr>
              <a:t>先帝不以臣卑鄙，猥自枉屈，三顾臣于草庐之中，咨臣以当世之事。”“临崩寄臣以大事</a:t>
            </a:r>
            <a:r>
              <a:rPr lang="zh-CN" altLang="en-US" sz="3200" b="1" u="sng">
                <a:latin typeface="Arial" panose="020B0604020202020204" pitchFamily="34" charset="0"/>
              </a:rPr>
              <a:t>” </a:t>
            </a:r>
            <a:r>
              <a:rPr lang="en-US" altLang="zh-CN" sz="3200" b="1">
                <a:latin typeface="Arial" panose="020B0604020202020204" pitchFamily="34" charset="0"/>
              </a:rPr>
              <a:t>  </a:t>
            </a:r>
            <a:r>
              <a:rPr lang="en-US" altLang="zh-CN" sz="3200" b="1" u="sng">
                <a:latin typeface="Arial" panose="020B0604020202020204" pitchFamily="34" charset="0"/>
              </a:rPr>
              <a:t> </a:t>
            </a:r>
          </a:p>
          <a:p>
            <a:r>
              <a:rPr lang="en-US" altLang="zh-CN" sz="3200" b="1" u="sng">
                <a:latin typeface="Arial" panose="020B0604020202020204" pitchFamily="34" charset="0"/>
              </a:rPr>
              <a:t>4</a:t>
            </a:r>
            <a:r>
              <a:rPr lang="zh-CN" altLang="en-US" sz="3200" b="1" u="sng">
                <a:latin typeface="Arial" panose="020B0604020202020204" pitchFamily="34" charset="0"/>
              </a:rPr>
              <a:t>．诸葛亮劝刘禅对宫中、府中官员的赏罚要坚持同一标准的句子是：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87044" name="文本框 87043"/>
          <p:cNvSpPr txBox="1"/>
          <p:nvPr/>
        </p:nvSpPr>
        <p:spPr>
          <a:xfrm>
            <a:off x="4356100" y="6021388"/>
            <a:ext cx="42640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u="sng">
                <a:solidFill>
                  <a:srgbClr val="CC3300"/>
                </a:solidFill>
                <a:latin typeface="Arial" panose="020B0604020202020204" pitchFamily="34" charset="0"/>
              </a:rPr>
              <a:t>陟罚臧否，不宜异同；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7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0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文本占位符 88065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b="1"/>
              <a:t> </a:t>
            </a:r>
            <a:r>
              <a:rPr lang="en-US" altLang="zh-CN" b="1" u="sng"/>
              <a:t>5</a:t>
            </a:r>
            <a:r>
              <a:rPr lang="zh-CN" altLang="en-US" b="1" u="sng"/>
              <a:t>．诸葛亮希望后主不要随便看轻自己的句子是：</a:t>
            </a:r>
            <a:br>
              <a:rPr lang="zh-CN" altLang="en-US" b="1" u="sng"/>
            </a:br>
            <a:endParaRPr lang="zh-CN" altLang="en-US" b="1" u="sng"/>
          </a:p>
          <a:p>
            <a:pPr>
              <a:lnSpc>
                <a:spcPct val="90000"/>
              </a:lnSpc>
              <a:buNone/>
            </a:pPr>
            <a:r>
              <a:rPr lang="en-US" altLang="zh-CN" b="1" u="sng"/>
              <a:t>6</a:t>
            </a:r>
            <a:r>
              <a:rPr lang="zh-CN" altLang="en-US" b="1" u="sng"/>
              <a:t>．诸葛亮向后主提出严明赏罚建议的语句是：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u="sng">
                <a:solidFill>
                  <a:srgbClr val="CC3300"/>
                </a:solidFill>
              </a:rPr>
              <a:t>若有作奸犯科及为忠善者，宜付有司论其刑赏，以昭陛下平明之理；不宜偏私，使内外异法也。</a:t>
            </a:r>
            <a:r>
              <a:rPr lang="zh-CN" altLang="en-US" b="1" u="sng"/>
              <a:t>　　</a:t>
            </a:r>
            <a:br>
              <a:rPr lang="zh-CN" altLang="en-US" b="1" u="sng"/>
            </a:br>
            <a:endParaRPr lang="zh-CN" altLang="en-US" b="1" u="sng"/>
          </a:p>
          <a:p>
            <a:pPr>
              <a:lnSpc>
                <a:spcPct val="90000"/>
              </a:lnSpc>
              <a:buNone/>
            </a:pPr>
            <a:endParaRPr lang="zh-CN" altLang="en-US" b="1" u="sng"/>
          </a:p>
          <a:p>
            <a:pPr>
              <a:lnSpc>
                <a:spcPct val="90000"/>
              </a:lnSpc>
              <a:buNone/>
            </a:pPr>
            <a:r>
              <a:rPr lang="zh-CN" altLang="en-US" b="1" u="sng">
                <a:solidFill>
                  <a:srgbClr val="CC3300"/>
                </a:solidFill>
              </a:rPr>
              <a:t>不宜偏私，使内外异法也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b="1" u="sng"/>
              <a:t> </a:t>
            </a:r>
            <a:r>
              <a:rPr lang="en-US" altLang="zh-CN" sz="2800" b="1" u="sng"/>
              <a:t>8</a:t>
            </a:r>
            <a:r>
              <a:rPr lang="zh-CN" altLang="en-US" sz="2800" b="1" u="sng"/>
              <a:t>．</a:t>
            </a:r>
            <a:r>
              <a:rPr lang="en-US" altLang="zh-CN" sz="2000" b="1" u="sng"/>
              <a:t>《</a:t>
            </a:r>
            <a:r>
              <a:rPr lang="zh-CN" altLang="en-US" b="1" u="sng"/>
              <a:t>出师表</a:t>
            </a:r>
            <a:r>
              <a:rPr lang="en-US" altLang="zh-CN" sz="2000" b="1" u="sng"/>
              <a:t>》</a:t>
            </a:r>
            <a:r>
              <a:rPr lang="zh-CN" altLang="en-US" b="1" u="sng"/>
              <a:t>中叙述诸葛亮追随先帝驱驰的原因是</a:t>
            </a:r>
            <a:r>
              <a:rPr lang="en-US" altLang="zh-CN" b="1" u="sng"/>
              <a:t>:</a:t>
            </a:r>
          </a:p>
          <a:p>
            <a:pPr>
              <a:lnSpc>
                <a:spcPct val="90000"/>
              </a:lnSpc>
            </a:pPr>
            <a:r>
              <a:rPr lang="zh-CN" altLang="en-US" b="1" u="sng">
                <a:solidFill>
                  <a:srgbClr val="CC3300"/>
                </a:solidFill>
              </a:rPr>
              <a:t>先帝不以臣卑鄙，猥自枉屈，三顾臣于草庐之中</a:t>
            </a:r>
            <a:r>
              <a:rPr lang="en-US" altLang="zh-CN" b="1" u="sng">
                <a:solidFill>
                  <a:srgbClr val="CC3300"/>
                </a:solidFill>
              </a:rPr>
              <a:t>,</a:t>
            </a:r>
            <a:r>
              <a:rPr lang="zh-CN" altLang="en-US" b="1" u="sng">
                <a:solidFill>
                  <a:srgbClr val="CC3300"/>
                </a:solidFill>
              </a:rPr>
              <a:t>咨臣以当世之事，由是感激，遂许先帝以驱驰。</a:t>
            </a:r>
            <a:r>
              <a:rPr lang="zh-CN" altLang="en-US" b="1" u="sng"/>
              <a:t>　</a:t>
            </a:r>
            <a:br>
              <a:rPr lang="zh-CN" altLang="en-US" b="1" u="sng"/>
            </a:br>
            <a:endParaRPr lang="zh-CN" altLang="en-US" b="1" u="sng"/>
          </a:p>
          <a:p>
            <a:pPr>
              <a:lnSpc>
                <a:spcPct val="90000"/>
              </a:lnSpc>
            </a:pPr>
            <a:r>
              <a:rPr lang="zh-CN" altLang="en-US" b="1" u="sng">
                <a:solidFill>
                  <a:srgbClr val="CC3300"/>
                </a:solidFill>
              </a:rPr>
              <a:t>当奖率三军，北定中原，庶竭驽钝，攘除奸凶，兴复汉室，还于旧都；</a:t>
            </a:r>
            <a:r>
              <a:rPr lang="en-US" altLang="zh-CN" b="1" u="sng">
                <a:solidFill>
                  <a:srgbClr val="CC3300"/>
                </a:solidFill>
              </a:rPr>
              <a:t>  </a:t>
            </a:r>
          </a:p>
        </p:txBody>
      </p:sp>
      <p:sp>
        <p:nvSpPr>
          <p:cNvPr id="88067" name="文本框 88066"/>
          <p:cNvSpPr txBox="1"/>
          <p:nvPr/>
        </p:nvSpPr>
        <p:spPr>
          <a:xfrm>
            <a:off x="1835150" y="47625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u="sng">
                <a:solidFill>
                  <a:srgbClr val="CC3300"/>
                </a:solidFill>
                <a:latin typeface="Arial" panose="020B0604020202020204" pitchFamily="34" charset="0"/>
              </a:rPr>
              <a:t>不宜妄自菲薄；</a:t>
            </a:r>
          </a:p>
        </p:txBody>
      </p:sp>
      <p:sp>
        <p:nvSpPr>
          <p:cNvPr id="88068" name="文本框 88067"/>
          <p:cNvSpPr txBox="1"/>
          <p:nvPr/>
        </p:nvSpPr>
        <p:spPr>
          <a:xfrm>
            <a:off x="0" y="2420938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u="sng">
                <a:latin typeface="Arial" panose="020B0604020202020204" pitchFamily="34" charset="0"/>
              </a:rPr>
              <a:t> 7</a:t>
            </a:r>
            <a:r>
              <a:rPr lang="zh-CN" altLang="en-US" sz="3200" b="1" u="sng">
                <a:latin typeface="Arial" panose="020B0604020202020204" pitchFamily="34" charset="0"/>
              </a:rPr>
              <a:t>．</a:t>
            </a:r>
            <a:r>
              <a:rPr lang="en-US" altLang="zh-CN" sz="3200" b="1" u="sng">
                <a:latin typeface="Arial" panose="020B0604020202020204" pitchFamily="34" charset="0"/>
              </a:rPr>
              <a:t>《</a:t>
            </a:r>
            <a:r>
              <a:rPr lang="zh-CN" altLang="en-US" sz="3200" b="1" u="sng">
                <a:latin typeface="Arial" panose="020B0604020202020204" pitchFamily="34" charset="0"/>
              </a:rPr>
              <a:t>诸葛亮集</a:t>
            </a:r>
            <a:r>
              <a:rPr lang="en-US" altLang="zh-CN" sz="3200" b="1" u="sng">
                <a:latin typeface="Arial" panose="020B0604020202020204" pitchFamily="34" charset="0"/>
              </a:rPr>
              <a:t>》</a:t>
            </a:r>
            <a:r>
              <a:rPr lang="zh-CN" altLang="en-US" sz="3200" b="1" u="sng">
                <a:latin typeface="Arial" panose="020B0604020202020204" pitchFamily="34" charset="0"/>
              </a:rPr>
              <a:t>中有这样的话：“赏不可不平，罚不可不均”。这与</a:t>
            </a:r>
            <a:r>
              <a:rPr lang="en-US" altLang="zh-CN" sz="3200" b="1" u="sng">
                <a:latin typeface="Arial" panose="020B0604020202020204" pitchFamily="34" charset="0"/>
              </a:rPr>
              <a:t>《</a:t>
            </a:r>
            <a:r>
              <a:rPr lang="zh-CN" altLang="en-US" sz="3200" b="1" u="sng">
                <a:latin typeface="Arial" panose="020B0604020202020204" pitchFamily="34" charset="0"/>
              </a:rPr>
              <a:t>出师表</a:t>
            </a:r>
            <a:r>
              <a:rPr lang="en-US" altLang="zh-CN" sz="3200" b="1" u="sng">
                <a:latin typeface="Arial" panose="020B0604020202020204" pitchFamily="34" charset="0"/>
              </a:rPr>
              <a:t>》</a:t>
            </a:r>
            <a:r>
              <a:rPr lang="zh-CN" altLang="en-US" sz="3200" b="1" u="sng">
                <a:latin typeface="Arial" panose="020B0604020202020204" pitchFamily="34" charset="0"/>
              </a:rPr>
              <a:t>中的哪两句一致。</a:t>
            </a:r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88069" name="文本框 88068"/>
          <p:cNvSpPr txBox="1"/>
          <p:nvPr/>
        </p:nvSpPr>
        <p:spPr>
          <a:xfrm>
            <a:off x="0" y="5445125"/>
            <a:ext cx="6121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u="sng">
                <a:latin typeface="Arial" panose="020B0604020202020204" pitchFamily="34" charset="0"/>
              </a:rPr>
              <a:t>9</a:t>
            </a:r>
            <a:r>
              <a:rPr lang="zh-CN" altLang="en-US" sz="3200" b="1" u="sng">
                <a:latin typeface="Arial" panose="020B0604020202020204" pitchFamily="34" charset="0"/>
              </a:rPr>
              <a:t>．指出出师战略目标的句子是：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8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8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</p:bldLst>
  </p:timing>
</p:sld>
</file>

<file path=ppt/theme/theme1.xml><?xml version="1.0" encoding="utf-8"?>
<a:theme xmlns:a="http://schemas.openxmlformats.org/drawingml/2006/main" name="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4</TotalTime>
  <Words>9794</Words>
  <Application>Microsoft Office PowerPoint</Application>
  <PresentationFormat>全屏显示(4:3)</PresentationFormat>
  <Paragraphs>682</Paragraphs>
  <Slides>100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100</vt:i4>
      </vt:variant>
    </vt:vector>
  </HeadingPairs>
  <TitlesOfParts>
    <vt:vector size="103" baseType="lpstr">
      <vt:lpstr>Network</vt:lpstr>
      <vt:lpstr>1_Network</vt:lpstr>
      <vt:lpstr>Bitmap Image</vt:lpstr>
      <vt:lpstr>PowerPoint 演示文稿</vt:lpstr>
      <vt:lpstr>PowerPoint 演示文稿</vt:lpstr>
      <vt:lpstr>教学目标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阅读理解第一自然段</vt:lpstr>
      <vt:lpstr>　　作者分析形势时，指出不利的客观条件是：   　　 　　有利的主观条件是： </vt:lpstr>
      <vt:lpstr>PowerPoint 演示文稿</vt:lpstr>
      <vt:lpstr>妄自菲薄，引喻失义，以塞忠谏之路。</vt:lpstr>
      <vt:lpstr>PowerPoint 演示文稿</vt:lpstr>
      <vt:lpstr>PowerPoint 演示文稿</vt:lpstr>
      <vt:lpstr>阅读理解第二自然段</vt:lpstr>
      <vt:lpstr>PowerPoint 演示文稿</vt:lpstr>
      <vt:lpstr>PowerPoint 演示文稿</vt:lpstr>
      <vt:lpstr>阅读理解第三,四自然段</vt:lpstr>
      <vt:lpstr>PowerPoint 演示文稿</vt:lpstr>
      <vt:lpstr>阅读理解第五自然段</vt:lpstr>
      <vt:lpstr>本段诸葛亮提出了什么建议？    先帝为什么“痛恨”桓灵二帝？</vt:lpstr>
      <vt:lpstr>“此事”指的是什么事？    “亲之信之”的“之”指代的是谁？ </vt:lpstr>
      <vt:lpstr>PowerPoint 演示文稿</vt:lpstr>
      <vt:lpstr>PowerPoint 演示文稿</vt:lpstr>
      <vt:lpstr>三条建议中，哪一条最重要？为什么？</vt:lpstr>
      <vt:lpstr>PowerPoint 演示文稿</vt:lpstr>
      <vt:lpstr>阅读理解第六自然段</vt:lpstr>
      <vt:lpstr> 叙述作者身世的是哪几句？</vt:lpstr>
      <vt:lpstr>        表现了他生活淡泊，无意功名利禄的过人志趣和高远品格。</vt:lpstr>
      <vt:lpstr>PowerPoint 演示文稿</vt:lpstr>
      <vt:lpstr>　　“三顾臣于草庐之中”已成为一个成语，这个成语是：</vt:lpstr>
      <vt:lpstr>阅读理解第七自然段</vt:lpstr>
      <vt:lpstr>“临崩寄臣以大事”指的是什么事？ *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能点明全文感情基调的六个字是：</vt:lpstr>
      <vt:lpstr>阅读理解第八、九自然段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hanqy</dc:creator>
  <cp:lastModifiedBy>xb21cn</cp:lastModifiedBy>
  <cp:revision>118</cp:revision>
  <dcterms:created xsi:type="dcterms:W3CDTF">2004-12-07T00:44:10Z</dcterms:created>
  <dcterms:modified xsi:type="dcterms:W3CDTF">2019-11-11T01:25:27Z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