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  <p:sldId id="288" r:id="rId5"/>
    <p:sldId id="310" r:id="rId6"/>
    <p:sldId id="293" r:id="rId7"/>
    <p:sldId id="329" r:id="rId8"/>
    <p:sldId id="330" r:id="rId9"/>
    <p:sldId id="289" r:id="rId10"/>
    <p:sldId id="290" r:id="rId11"/>
    <p:sldId id="331" r:id="rId12"/>
    <p:sldId id="327" r:id="rId13"/>
    <p:sldId id="328" r:id="rId14"/>
    <p:sldId id="312" r:id="rId15"/>
    <p:sldId id="292" r:id="rId16"/>
    <p:sldId id="333" r:id="rId17"/>
    <p:sldId id="334" r:id="rId18"/>
    <p:sldId id="30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B"/>
    <a:srgbClr val="F7FA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71" d="100"/>
          <a:sy n="71" d="100"/>
        </p:scale>
        <p:origin x="-252" y="-138"/>
      </p:cViewPr>
      <p:guideLst>
        <p:guide orient="horz" pos="2122"/>
        <p:guide pos="21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33685-EBFB-4B95-913A-DFEFCEB199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/>
          <a:srcRect l="398" t="28519"/>
          <a:stretch>
            <a:fillRect/>
          </a:stretch>
        </p:blipFill>
        <p:spPr>
          <a:xfrm>
            <a:off x="1" y="-12701"/>
            <a:ext cx="12189980" cy="6857031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632188" y="3178254"/>
            <a:ext cx="8262165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632188" y="1341121"/>
            <a:ext cx="8262165" cy="1716487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gradFill flip="none" rotWithShape="1">
                  <a:gsLst>
                    <a:gs pos="65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71551" y="76620"/>
            <a:ext cx="10277474" cy="7960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971550" y="1047750"/>
            <a:ext cx="10277475" cy="4863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45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4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33115" y="236258"/>
            <a:ext cx="2730782" cy="2243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8520754" y="2946444"/>
            <a:ext cx="7834630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病</a:t>
            </a:r>
            <a:r>
              <a:rPr lang="zh-CN" altLang="en-US" sz="6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句类</a:t>
            </a:r>
            <a:r>
              <a:rPr lang="zh-CN" altLang="en-US" sz="6000" b="1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型的辨析及修</a:t>
            </a:r>
            <a:r>
              <a:rPr lang="zh-CN" altLang="en-US" sz="6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改</a:t>
            </a:r>
            <a:endParaRPr lang="zh-CN" altLang="en-US" sz="60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zh-CN" altLang="en-US" sz="6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第一课时</a:t>
            </a:r>
            <a:endParaRPr lang="zh-CN" altLang="en-US" sz="60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0" presetClass="pat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2484 0.102351 C -0.093567 0.061920 -0.102576 0.077797 -0.086149 0.051820 C -0.078488 0.013811 -0.072177 0.017655 -0.057323 0.010444 C -0.053951 0.016221 -0.049438 0.017655 -0.046741 0.026799 C -0.032561 0.072020 -0.057773 0.037876 -0.036158 0.060486 C -0.020612 0.056143 -0.005084 0.043632 0.011118 0.043632 C 0.025989 0.043632 0.044007 0.061920 0.058636 0.068653 C 0.074164 0.066243 0.090384 0.067697 0.106137 0.060486 C 0.109301 0.058553 0.110650 0.044609 0.113573 0.043632 C 0.120783 0.042198 0.127752 0.049410 0.134963 0.051820 C 0.136986 0.060486 0.137211 0.072997 0.140358 0.076841 C 0.146669 0.086941 0.161073 0.093674 0.161073 0.094630 C 0.212863 0.087897 0.252496 0.075387 0.303610 0.068653 C 0.308781 0.058075 0.313501 0.042198 0.319139 0.035465 C 0.321836 0.032576 0.325000 0.031143 0.327698 0.026799 C 0.352910 -0.017445 0.333093 0.000344 0.353809 -0.014078 C 0.356506 -0.019855 0.358322 -0.030433 0.361469 -0.030433 C 0.364841 -0.030433 0.366864 -0.018900 0.369354 -0.014078 C 0.372951 -0.008322 0.376323 -0.003022 0.379937 0.001799 C 0.381960 0.010444 0.382634 0.021999 0.385332 0.026799 C 0.390070 0.035943 0.401102 0.043632 0.401102 0.044609 C 0.418428 0.041242 0.436222 0.040266 0.453773 0.035465 C 0.464131 0.032576 0.469543 0.005166 0.480126 0.001799 C 0.541374 -0.017923 0.537086 -0.014078 0.593371 -0.014078 L 0.622646 0.093674 " pathEditMode="relative" rAng="0" ptsTypes="AAAAAAAAAAAAAAAAAAAAAAAAA">
                                      <p:cBhvr>
                                        <p:cTn id="16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" y="-6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2448 0.013334 L 0.857917 0.024537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115" y="129540"/>
            <a:ext cx="11875135" cy="713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巩固练习：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1. 刚上第一节课，老师就给我们留下了美好而深厚的印象。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、语文学习不是一朝一夕的事，只要多读多写，日积月累，才能真正学好语文。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  秋天的北京是一个美丽的季节。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  境内外毒品贩子企图通过贩毒发财的幻梦，在我们缉毒人员的严厉打击下，一次又一次地失败了。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1640" y="1447800"/>
            <a:ext cx="992441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深厚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”改为“</a:t>
            </a:r>
            <a:r>
              <a:rPr lang="zh-CN" altLang="en-US" sz="2400" b="1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深刻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”）【修饰语与中心语搭配不当】 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24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4030" y="2615565"/>
            <a:ext cx="80060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才能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”改为“</a:t>
            </a:r>
            <a:r>
              <a:rPr lang="zh-CN" altLang="en-US" sz="2800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就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”）【关联词语搭配不当】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5360" y="4036695"/>
            <a:ext cx="871728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季节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”改为“</a:t>
            </a:r>
            <a:r>
              <a:rPr lang="zh-CN" altLang="en-US" sz="2800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城市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”）【是字句主宾搭配不当】</a:t>
            </a:r>
            <a:endParaRPr lang="zh-CN" altLang="en-US" sz="2800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1600" y="5781040"/>
            <a:ext cx="7650480" cy="1210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失败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”改为“</a:t>
            </a:r>
            <a:r>
              <a:rPr lang="zh-CN" altLang="en-US" sz="2800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破灭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”）【主谓搭配不当】</a:t>
            </a:r>
            <a:endParaRPr lang="zh-CN" altLang="en-US" sz="2800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28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340" y="327660"/>
            <a:ext cx="11668760" cy="2251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5</a:t>
            </a:r>
            <a:r>
              <a:rPr lang="zh-CN" altLang="en-US" sz="36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.  课堂教学是对学生进行教育的重要阵地。</a:t>
            </a:r>
            <a:endParaRPr lang="zh-CN" altLang="en-US" sz="3600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3600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6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6</a:t>
            </a:r>
            <a:r>
              <a:rPr lang="zh-CN" altLang="en-US" sz="36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. 我们要广泛地阅读课外书籍，来丰富自己的知识领域。</a:t>
            </a: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160" y="1047750"/>
            <a:ext cx="9326880" cy="1531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3600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教学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”删除）【是字句主宾搭配不当】</a:t>
            </a:r>
            <a:endParaRPr lang="zh-CN" altLang="en-US" sz="3600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8180" y="2385060"/>
            <a:ext cx="10835640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丰富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”改为“</a:t>
            </a: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扩大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”【动宾搭配不当】</a:t>
            </a:r>
            <a:endParaRPr lang="zh-CN" altLang="en-US" sz="3600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0040" y="3105150"/>
            <a:ext cx="4805045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7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、我开始做不耐烦的作业。</a:t>
            </a:r>
            <a:endParaRPr lang="zh-CN" altLang="en-US" sz="28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1620" y="3916680"/>
            <a:ext cx="1125220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（将“做”与“不耐烦的”调换位置）【修饰语与中心语搭配不当 或语序不当】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28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6565" y="5029200"/>
            <a:ext cx="8225155" cy="650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8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、这部作品虽然大致翻阅一下，也要花不少时间。</a:t>
            </a:r>
            <a:endParaRPr lang="zh-CN" altLang="en-US" sz="28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9660" y="5687060"/>
            <a:ext cx="1001268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（将“虽然”改为“即使”） 【关联词语搭配不当】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56560" y="1735668"/>
            <a:ext cx="5015230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03  </a:t>
            </a:r>
            <a:r>
              <a:rPr lang="zh-CN" altLang="en-US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语序不当</a:t>
            </a:r>
            <a:endParaRPr lang="zh-CN" altLang="en-US" sz="66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9200" y="3733165"/>
            <a:ext cx="1015238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所谓语序不当,是指词语或句子的先后顺序错乱,从而造 成文理不通的毛病.</a:t>
            </a:r>
            <a:endParaRPr lang="zh-CN" altLang="en-US" sz="3200" b="1" dirty="0" smtClean="0"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29920" y="1365250"/>
            <a:ext cx="5432425" cy="3410585"/>
            <a:chOff x="1042988" y="2273002"/>
            <a:chExt cx="3503612" cy="1309688"/>
          </a:xfrm>
        </p:grpSpPr>
        <p:sp>
          <p:nvSpPr>
            <p:cNvPr id="10" name="Freeform 7"/>
            <p:cNvSpPr/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32725" y="2537330"/>
              <a:ext cx="2647265" cy="247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句子成分次序不当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22327" y="2531488"/>
              <a:ext cx="578524" cy="253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0685" y="3864610"/>
            <a:ext cx="5661660" cy="2994025"/>
            <a:chOff x="1042988" y="3331865"/>
            <a:chExt cx="3503612" cy="1309688"/>
          </a:xfrm>
          <a:solidFill>
            <a:srgbClr val="92D050"/>
          </a:solidFill>
        </p:grpSpPr>
        <p:sp>
          <p:nvSpPr>
            <p:cNvPr id="14" name="Freeform 8"/>
            <p:cNvSpPr/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50678" y="3522860"/>
              <a:ext cx="2088231" cy="30915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1" dirty="0"/>
                <a:t>词序不当</a:t>
              </a:r>
              <a:endParaRPr lang="zh-CN" altLang="en-US" sz="4000" b="1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1172248" y="3543136"/>
              <a:ext cx="578524" cy="28888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3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80455" y="1364615"/>
            <a:ext cx="5540375" cy="3411220"/>
            <a:chOff x="4635500" y="1720552"/>
            <a:chExt cx="3503612" cy="130968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8" name="Freeform 5"/>
            <p:cNvSpPr/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37663" y="1970240"/>
              <a:ext cx="2088231" cy="2713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1" dirty="0"/>
                <a:t>分句次序不当</a:t>
              </a:r>
              <a:endParaRPr lang="zh-CN" altLang="en-US" sz="4000" b="1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5159007" y="1982155"/>
              <a:ext cx="578524" cy="25355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3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80455" y="3707130"/>
            <a:ext cx="5540375" cy="3150870"/>
            <a:chOff x="4635500" y="2781002"/>
            <a:chExt cx="3503612" cy="1309688"/>
          </a:xfrm>
          <a:solidFill>
            <a:srgbClr val="92D050"/>
          </a:solidFill>
        </p:grpSpPr>
        <p:sp>
          <p:nvSpPr>
            <p:cNvPr id="22" name="Freeform 6"/>
            <p:cNvSpPr/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780227" y="2969175"/>
              <a:ext cx="2088231" cy="29376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1" dirty="0"/>
                <a:t>主客体颠倒</a:t>
              </a:r>
              <a:endParaRPr lang="zh-CN" altLang="en-US" sz="4000" b="1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159007" y="2950815"/>
              <a:ext cx="578524" cy="27450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3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15"/>
          <p:cNvGrpSpPr/>
          <p:nvPr/>
        </p:nvGrpSpPr>
        <p:grpSpPr bwMode="auto">
          <a:xfrm>
            <a:off x="-421640" y="152400"/>
            <a:ext cx="8440420" cy="601980"/>
            <a:chOff x="6168776" y="1221671"/>
            <a:chExt cx="9744949" cy="818117"/>
          </a:xfrm>
        </p:grpSpPr>
        <p:sp>
          <p:nvSpPr>
            <p:cNvPr id="26" name="圆角矩形 25"/>
            <p:cNvSpPr/>
            <p:nvPr/>
          </p:nvSpPr>
          <p:spPr>
            <a:xfrm>
              <a:off x="6168776" y="1221671"/>
              <a:ext cx="7921621" cy="81811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8065419" y="1318326"/>
              <a:ext cx="7848306" cy="6256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eaLnBrk="1" hangingPunct="1"/>
              <a:r>
                <a:rPr lang="zh-CN" altLang="en-US" sz="2400" b="1" dirty="0">
                  <a:solidFill>
                    <a:srgbClr val="92D050"/>
                  </a:solidFill>
                  <a:latin typeface="微软雅黑" panose="020B0503020204020204" pitchFamily="34" charset="-122"/>
                </a:rPr>
                <a:t>语序不当主要有以下几种情形</a:t>
              </a:r>
              <a:endParaRPr lang="zh-CN" altLang="en-US" sz="2400" b="1" dirty="0">
                <a:solidFill>
                  <a:srgbClr val="92D050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0080" y="312420"/>
            <a:ext cx="686244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1 这是三本我买的精美的很有教育意义的中文小说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635" y="883285"/>
            <a:ext cx="1142936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本句</a:t>
            </a:r>
            <a:r>
              <a:rPr lang="zh-CN" altLang="en-US" sz="2000" b="1" dirty="0" smtClean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定语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的顺序不当.正确语序应该是：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这是我买的三本很有教育意义的、精美的中文小说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.“我买的”,表领</a:t>
            </a:r>
            <a:r>
              <a:rPr lang="zh-CN" altLang="en-US" sz="2000" b="1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属性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词语；“三本”,</a:t>
            </a: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数量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短语；“很有教育意义的”,</a:t>
            </a:r>
            <a:r>
              <a:rPr lang="zh-CN" altLang="en-US" sz="20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动词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短语；“精美的”</a:t>
            </a:r>
            <a:r>
              <a:rPr lang="zh-CN" altLang="en-US" sz="2000" b="1" dirty="0" smtClean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形容词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短语；“中文”,表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性质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的名词.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080" y="2286000"/>
            <a:ext cx="341884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、他把红烧肉没有做好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500" y="2856865"/>
            <a:ext cx="1136650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本句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状语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的顺序不当.正确的语序是：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他没有把红烧肉做好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.“把”字结构做状语时,要放在</a:t>
            </a:r>
            <a:r>
              <a:rPr lang="zh-CN" altLang="en-US" sz="2000" b="1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否定词后面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0080" y="3457575"/>
            <a:ext cx="886142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3.世界上万事万物都永远在那儿发展、运动、变化,语言也是这样.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4500" y="4137025"/>
            <a:ext cx="113995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词序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不当.“发展”“运动”“变化”,三个词语之间,首先应该是“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运动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”,由运动引起“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变化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”,有变化才能“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发展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”.因此,正确的语序应该是“……永远在那儿运动、变化、发展……”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1635" y="5135880"/>
            <a:ext cx="1047242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4.我本想这次能在家乡同你见面,回家后才知道由于你正忙着搞科研,不回来了.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2610" y="5706745"/>
            <a:ext cx="1116393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关联词语位置不当</a:t>
            </a: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.在复句中,前后两个分句主语一致时,关联词应放在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主语</a:t>
            </a: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后面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.这句话正确的说法应该是“……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才知道你由于正忙着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……”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040" y="632460"/>
            <a:ext cx="83426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5 为支援灾区人民,村里的人宁愿献出大米,也要自己吃玉米面.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715" y="1203325"/>
            <a:ext cx="11407775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解析：</a:t>
            </a:r>
            <a:r>
              <a:rPr lang="zh-CN" altLang="en-US" sz="2400" b="1" u="sng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复句分句颠倒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.正确的说法应该是“……宁愿自己吃玉米面,也要献出大米.”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1040" y="2529840"/>
            <a:ext cx="68186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6 他从小在这长大,这里的山山水水,对他太熟悉了.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3935" y="3657600"/>
            <a:ext cx="614807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主客体颠倒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.应该把“对”提到“</a:t>
            </a: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这里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”前面.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27120" y="2328306"/>
            <a:ext cx="5293360" cy="1678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谢谢观赏</a:t>
            </a:r>
            <a:endParaRPr lang="zh-CN" altLang="en-US" sz="88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4687" y="649605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40250" y="1787253"/>
            <a:ext cx="311150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02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搭配不当</a:t>
            </a:r>
            <a:endParaRPr lang="zh-CN" altLang="en-US" sz="4000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40250" y="1073513"/>
            <a:ext cx="463550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01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成分残缺或赘余</a:t>
            </a:r>
            <a:endParaRPr lang="zh-CN" altLang="en-US" sz="4000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40250" y="2537188"/>
            <a:ext cx="2961005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03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语序不当</a:t>
            </a:r>
            <a:endParaRPr lang="zh-CN" altLang="en-US" sz="4000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166370"/>
            <a:ext cx="12192000" cy="9728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1520" y="1371600"/>
            <a:ext cx="221488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病句类型</a:t>
            </a:r>
            <a:endParaRPr lang="zh-CN" altLang="en-US" sz="40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8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331085" y="2299548"/>
            <a:ext cx="7529830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01  </a:t>
            </a:r>
            <a:r>
              <a:rPr lang="zh-CN" altLang="en-US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成分残缺或赘余</a:t>
            </a:r>
            <a:endParaRPr lang="zh-CN" altLang="en-US" sz="66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1373839" y="1903368"/>
            <a:ext cx="1930712" cy="17407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/>
          </a:p>
        </p:txBody>
      </p:sp>
      <p:sp>
        <p:nvSpPr>
          <p:cNvPr id="8" name="TextBox 2"/>
          <p:cNvSpPr txBox="1"/>
          <p:nvPr/>
        </p:nvSpPr>
        <p:spPr>
          <a:xfrm>
            <a:off x="1801495" y="2574925"/>
            <a:ext cx="1166495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sz="2700" dirty="0">
                <a:solidFill>
                  <a:schemeClr val="tx1">
                    <a:lumMod val="75000"/>
                  </a:schemeClr>
                </a:solidFill>
                <a:sym typeface="+mn-ea"/>
              </a:rPr>
              <a:t>残  缺</a:t>
            </a:r>
            <a:endParaRPr lang="zh-CN" altLang="en-US" sz="2700" b="1" dirty="0"/>
          </a:p>
        </p:txBody>
      </p:sp>
      <p:sp>
        <p:nvSpPr>
          <p:cNvPr id="9" name="矩形 3"/>
          <p:cNvSpPr/>
          <p:nvPr/>
        </p:nvSpPr>
        <p:spPr>
          <a:xfrm>
            <a:off x="3304240" y="1771810"/>
            <a:ext cx="8034481" cy="1544996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"/>
          <p:cNvSpPr/>
          <p:nvPr/>
        </p:nvSpPr>
        <p:spPr bwMode="auto">
          <a:xfrm>
            <a:off x="1373839" y="3952513"/>
            <a:ext cx="1930712" cy="17407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/>
          </a:p>
        </p:txBody>
      </p:sp>
      <p:sp>
        <p:nvSpPr>
          <p:cNvPr id="13" name="矩形 3"/>
          <p:cNvSpPr/>
          <p:nvPr/>
        </p:nvSpPr>
        <p:spPr>
          <a:xfrm>
            <a:off x="3551255" y="4147980"/>
            <a:ext cx="8034481" cy="1544996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1"/>
          <p:cNvSpPr txBox="1"/>
          <p:nvPr/>
        </p:nvSpPr>
        <p:spPr>
          <a:xfrm>
            <a:off x="3378835" y="3316886"/>
            <a:ext cx="85127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700" b="1" dirty="0" smtClean="0"/>
              <a:t>输入标题</a:t>
            </a:r>
            <a:endParaRPr lang="zh-CN" altLang="en-US" sz="2700" b="1" dirty="0"/>
          </a:p>
        </p:txBody>
      </p:sp>
      <p:sp>
        <p:nvSpPr>
          <p:cNvPr id="21" name="TextBox 15"/>
          <p:cNvSpPr txBox="1"/>
          <p:nvPr/>
        </p:nvSpPr>
        <p:spPr>
          <a:xfrm>
            <a:off x="1913252" y="4614449"/>
            <a:ext cx="851272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700" b="1" dirty="0" smtClean="0"/>
              <a:t>赘余</a:t>
            </a:r>
            <a:endParaRPr lang="zh-CN" altLang="en-US" sz="2700" b="1" dirty="0" smtClean="0"/>
          </a:p>
        </p:txBody>
      </p:sp>
      <p:sp>
        <p:nvSpPr>
          <p:cNvPr id="25" name="TextBox 19"/>
          <p:cNvSpPr txBox="1"/>
          <p:nvPr/>
        </p:nvSpPr>
        <p:spPr>
          <a:xfrm>
            <a:off x="3916045" y="2186305"/>
            <a:ext cx="7305040" cy="956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65"/>
              </a:lnSpc>
            </a:pPr>
            <a:r>
              <a:rPr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3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残缺：缺主、谓、宾语；缺必要的</a:t>
            </a:r>
            <a:endParaRPr sz="36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865"/>
              </a:lnSpc>
            </a:pPr>
            <a:endParaRPr sz="36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865"/>
              </a:lnSpc>
            </a:pPr>
            <a:endParaRPr sz="36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865"/>
              </a:lnSpc>
            </a:pPr>
            <a:r>
              <a:rPr sz="3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修饰成分,附加成分.</a:t>
            </a:r>
            <a:endParaRPr sz="36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1"/>
          <p:cNvSpPr txBox="1"/>
          <p:nvPr/>
        </p:nvSpPr>
        <p:spPr>
          <a:xfrm>
            <a:off x="4325620" y="4454525"/>
            <a:ext cx="6485255" cy="956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65"/>
              </a:lnSpc>
            </a:pPr>
            <a:r>
              <a:rPr sz="3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赘余：主、谓、宾语多余；</a:t>
            </a:r>
            <a:endParaRPr sz="3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865"/>
              </a:lnSpc>
            </a:pPr>
            <a:endParaRPr sz="3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865"/>
              </a:lnSpc>
            </a:pPr>
            <a:endParaRPr sz="3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865"/>
              </a:lnSpc>
            </a:pPr>
            <a:r>
              <a:rPr sz="3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修饰成分,附加成分多余</a:t>
            </a:r>
            <a:endParaRPr sz="3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bldLvl="0" animBg="1"/>
      <p:bldP spid="11" grpId="0" bldLvl="0" animBg="1"/>
      <p:bldP spid="13" grpId="0" bldLvl="0" animBg="1"/>
      <p:bldP spid="17" grpId="0"/>
      <p:bldP spid="21" grpId="0"/>
      <p:bldP spid="25" grpId="0"/>
      <p:bldP spid="27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8120" y="99060"/>
            <a:ext cx="155448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练习：</a:t>
            </a: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0485" y="403860"/>
            <a:ext cx="11018520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、你必须提前赶到那儿，否则如果你不赶去的话，就会完不成任务。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2600" y="1132205"/>
            <a:ext cx="6583680" cy="129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（将“如果你不赶去的话”删除）【重复多余】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005" y="1852295"/>
            <a:ext cx="492760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、他胸前戴着五颜六色的大红花。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9835" y="1852295"/>
            <a:ext cx="354965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将“五颜六色的”删除）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485" y="2555240"/>
            <a:ext cx="1012444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、当我和小刚走上立交桥时，望着川流不息的人群和车辆，都非常激动。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89125" y="3126105"/>
            <a:ext cx="6888480" cy="1050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当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“时”删除）【成分残缺，缺少主语】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8640" y="3795395"/>
            <a:ext cx="930084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 为了避免今后不再发生类似事故，我们必须尽快健全安全制度。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95870" y="4472305"/>
            <a:ext cx="4450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（将“不”删除）【否定多余】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1485" y="4932680"/>
            <a:ext cx="1128903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、为了全面推广利用菜籽饼或棉籽饼喂猪,加速发展养猪事业,这个县举办了三期饲养员技术培训班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93720" y="5674360"/>
            <a:ext cx="895223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宾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语残缺,句中“推广”的宾语应该是“经验”,而不应是“喂猪”；在“喂猪”</a:t>
            </a:r>
            <a:endParaRPr lang="zh-CN" altLang="en-US" sz="20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后面加上“的经验”句子就通了.</a:t>
            </a:r>
            <a:endParaRPr lang="zh-CN" altLang="en-US" sz="20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6715" y="83820"/>
            <a:ext cx="11418570" cy="129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6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最近又发动了全面的质量大检查运动,要在这个运动中建立与加强技术管理制度等一系列的工作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6080" y="883285"/>
            <a:ext cx="746125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谓语残缺.“建立与加强”的宾语是“制度”,而不可能是“工作”.</a:t>
            </a:r>
            <a:endParaRPr lang="zh-CN" altLang="en-US" sz="20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这样,只有在“建立”前加上“完成”一词,句子才通顺.</a:t>
            </a:r>
            <a:endParaRPr lang="zh-CN" altLang="en-US" sz="20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715" y="1981200"/>
            <a:ext cx="54216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7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、今天,市里不少领导来我校莅临指导.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39840" y="1981200"/>
            <a:ext cx="419862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谓语重复.“莅临”就是“来”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7680" y="3002280"/>
            <a:ext cx="90792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8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、经过广泛的讨论,反复的修改,新的奖酬金制度终于付诸于实施了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375" y="4084320"/>
            <a:ext cx="1054163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介词多余.“诸”在这里本来就有“之于”的意思,再加上介词“于”,就重复了.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303270" y="1446108"/>
            <a:ext cx="5015230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02  </a:t>
            </a:r>
            <a:r>
              <a:rPr lang="zh-CN" altLang="en-US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搭配不当</a:t>
            </a:r>
            <a:endParaRPr lang="zh-CN" altLang="en-US" sz="66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80160" y="6972935"/>
            <a:ext cx="9954895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36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所谓搭配不当,是指几个词在用作句中相关成分时,意义上不能互相搭配.</a:t>
            </a:r>
            <a:endParaRPr lang="zh-CN" altLang="en-US" sz="3600" b="1" dirty="0" smtClean="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729 -0.546204 " pathEditMode="relative" rAng="0" ptsTypes="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930090" y="2737088"/>
            <a:ext cx="2051605" cy="18497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/>
          </a:p>
        </p:txBody>
      </p:sp>
      <p:sp>
        <p:nvSpPr>
          <p:cNvPr id="9" name="椭圆 22"/>
          <p:cNvSpPr/>
          <p:nvPr/>
        </p:nvSpPr>
        <p:spPr>
          <a:xfrm>
            <a:off x="3221355" y="153035"/>
            <a:ext cx="8413750" cy="6689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2904351" y="3679384"/>
            <a:ext cx="68257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91210" y="3286125"/>
            <a:ext cx="2190750" cy="61277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 </a:t>
            </a:r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搭配不当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29305" y="1370965"/>
            <a:ext cx="8667115" cy="46164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①主语和谓语搭配不当.</a:t>
            </a:r>
            <a:endParaRPr lang="zh-CN" altLang="en-US" sz="40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②动词和宾语搭配不当.</a:t>
            </a:r>
            <a:endParaRPr lang="zh-CN" altLang="en-US" sz="40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③附加成分与中心语搭配不当</a:t>
            </a:r>
            <a:endParaRPr lang="zh-CN" altLang="en-US" sz="40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④主语和宾语意义上搭配不当</a:t>
            </a:r>
            <a:endParaRPr lang="zh-CN" altLang="en-US" sz="40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4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5234305" y="5004435"/>
            <a:ext cx="503682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5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）关联词语搭配不当</a:t>
            </a: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8750 0.017778 L 0.809115 0.017778 " pathEditMode="relative" rAng="0" ptsTypes="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23" grpId="0"/>
      <p:bldP spid="24" grpId="0"/>
      <p:bldP spid="25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7200" y="205740"/>
            <a:ext cx="63360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1.辽太祖耶律阿保机的陵墓葬于谷内西北坡上.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5430" y="532765"/>
            <a:ext cx="658114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主谓搭配不当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.“陵墓”不能“葬”,应改为“建”.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885" y="1222375"/>
            <a:ext cx="1102550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2.他马上召集常委会进行研究,统一安排了现场会的内容、时间和出席人员,以及会议中应注意的问题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080" y="2272665"/>
            <a:ext cx="96697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动宾搭配不当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.“安排”会议内容、时间等还可以,“安排”“问题”就不妥当了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0520" y="2764155"/>
            <a:ext cx="563943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3.他打量着闯王带着谦逊微笑的英明面孔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02865" y="3023235"/>
            <a:ext cx="652018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定语中心词搭配不当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.“英明”不能修饰“面孔”.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0520" y="3834765"/>
            <a:ext cx="57264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4.在他旁边,横眉立目地站着两个持枪卫兵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19345" y="4133850"/>
            <a:ext cx="671322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状语中心词搭配不当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.“横眉立目”不能修饰“站”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840" y="4808220"/>
            <a:ext cx="71234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5. 在这次考试中能否取得好成绩,关键在于刻苦用功.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283845" y="5180965"/>
            <a:ext cx="12292330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一面两面搭配不当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.前面“能否”着眼于两个方面,后面却只从“刻苦用功”一方面说,显然就不合适了.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3840" y="5992495"/>
            <a:ext cx="63360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6.畅销全国的金龙牌补脑液不愧为中成药验方.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79870" y="6233160"/>
            <a:ext cx="530733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主语宾语搭配不当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.“补脑液”不能是“验方”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46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lnSpc>
            <a:spcPct val="130000"/>
          </a:lnSpc>
          <a:defRPr lang="zh-CN" altLang="en-US" sz="3600" b="1" dirty="0" smtClean="0">
            <a:solidFill>
              <a:schemeClr val="tx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+mj-ea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2637</Words>
  <Application>WPS 演示</Application>
  <PresentationFormat>自定义</PresentationFormat>
  <Paragraphs>220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幼圆</vt:lpstr>
      <vt:lpstr>微软雅黑</vt:lpstr>
      <vt:lpstr>楷体</vt:lpstr>
      <vt:lpstr>黑体</vt:lpstr>
      <vt:lpstr>Calibri</vt:lpstr>
      <vt:lpstr>Arial Unicode MS</vt:lpstr>
      <vt:lpstr>等线</vt:lpstr>
      <vt:lpstr>Broadway</vt:lpstr>
      <vt:lpstr>Segoe Print</vt:lpstr>
      <vt:lpstr>幼圆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16说课模板</dc:title>
  <dc:creator>Administrator</dc:creator>
  <cp:lastModifiedBy>Administrator</cp:lastModifiedBy>
  <cp:revision>44</cp:revision>
  <dcterms:created xsi:type="dcterms:W3CDTF">2015-06-25T04:58:00Z</dcterms:created>
  <dcterms:modified xsi:type="dcterms:W3CDTF">2019-01-09T08:46:36Z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