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6"/>
  </p:notesMasterIdLst>
  <p:sldIdLst>
    <p:sldId id="313" r:id="rId5"/>
    <p:sldId id="295" r:id="rId7"/>
    <p:sldId id="355" r:id="rId8"/>
    <p:sldId id="275" r:id="rId9"/>
    <p:sldId id="297" r:id="rId10"/>
    <p:sldId id="276" r:id="rId11"/>
    <p:sldId id="277" r:id="rId12"/>
    <p:sldId id="278" r:id="rId13"/>
    <p:sldId id="279" r:id="rId14"/>
    <p:sldId id="298" r:id="rId15"/>
    <p:sldId id="280" r:id="rId16"/>
    <p:sldId id="281" r:id="rId17"/>
    <p:sldId id="282" r:id="rId18"/>
    <p:sldId id="283" r:id="rId19"/>
    <p:sldId id="284" r:id="rId20"/>
    <p:sldId id="285" r:id="rId21"/>
    <p:sldId id="299" r:id="rId22"/>
    <p:sldId id="310" r:id="rId23"/>
    <p:sldId id="334" r:id="rId24"/>
    <p:sldId id="335" r:id="rId25"/>
    <p:sldId id="336" r:id="rId26"/>
    <p:sldId id="337" r:id="rId27"/>
    <p:sldId id="338" r:id="rId28"/>
    <p:sldId id="339" r:id="rId29"/>
    <p:sldId id="340" r:id="rId30"/>
    <p:sldId id="341" r:id="rId31"/>
    <p:sldId id="342" r:id="rId32"/>
    <p:sldId id="343" r:id="rId33"/>
    <p:sldId id="344" r:id="rId34"/>
    <p:sldId id="345" r:id="rId35"/>
    <p:sldId id="346" r:id="rId36"/>
    <p:sldId id="347" r:id="rId37"/>
    <p:sldId id="348" r:id="rId38"/>
    <p:sldId id="349" r:id="rId39"/>
    <p:sldId id="350" r:id="rId40"/>
    <p:sldId id="351" r:id="rId41"/>
    <p:sldId id="352" r:id="rId42"/>
    <p:sldId id="353" r:id="rId43"/>
    <p:sldId id="354" r:id="rId4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10696"/>
    <a:srgbClr val="D2E2D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8197" autoAdjust="0"/>
  </p:normalViewPr>
  <p:slideViewPr>
    <p:cSldViewPr snapToGrid="0">
      <p:cViewPr varScale="1">
        <p:scale>
          <a:sx n="62" d="100"/>
          <a:sy n="62" d="100"/>
        </p:scale>
        <p:origin x="-1020"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4538F6-2A11-488F-A201-5EE856FE767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851AE2-8B64-4B4E-8FDB-35E5BFC4502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822CD9-9868-4AAF-9899-6CC4FBEACD4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a:t> </a:t>
            </a:r>
            <a:endParaRPr dirty="0"/>
          </a:p>
        </p:txBody>
      </p:sp>
      <p:sp>
        <p:nvSpPr>
          <p:cNvPr id="4" name="Slide Number Placeholder 3"/>
          <p:cNvSpPr>
            <a:spLocks noGrp="1"/>
          </p:cNvSpPr>
          <p:nvPr>
            <p:ph type="sldNum" sz="quarter" idx="10"/>
          </p:nvPr>
        </p:nvSpPr>
        <p:spPr/>
        <p:txBody>
          <a:bodyPr/>
          <a:lstStyle/>
          <a:p>
            <a:pPr>
              <a:defRPr/>
            </a:pPr>
            <a:fld id="{6101C5E1-D8E9-464D-A93E-CE21651935A7}" type="slidenum">
              <a:rPr lang="en-US" smtClean="0">
                <a:solidFill>
                  <a:prstClr val="black"/>
                </a:solidFill>
                <a:latin typeface="Calibri" panose="020F0502020204030204"/>
                <a:cs typeface="Arial" panose="020B0604020202020204"/>
              </a:rPr>
            </a:fld>
            <a:endParaRPr lang="en-US">
              <a:solidFill>
                <a:prstClr val="black"/>
              </a:solidFill>
              <a:latin typeface="Calibri" panose="020F0502020204030204"/>
              <a:cs typeface="Arial" panose="020B0604020202020204"/>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a:t> </a:t>
            </a:r>
            <a:endParaRPr dirty="0"/>
          </a:p>
        </p:txBody>
      </p:sp>
      <p:sp>
        <p:nvSpPr>
          <p:cNvPr id="4" name="Slide Number Placeholder 3"/>
          <p:cNvSpPr>
            <a:spLocks noGrp="1"/>
          </p:cNvSpPr>
          <p:nvPr>
            <p:ph type="sldNum" sz="quarter" idx="10"/>
          </p:nvPr>
        </p:nvSpPr>
        <p:spPr/>
        <p:txBody>
          <a:bodyPr/>
          <a:lstStyle/>
          <a:p>
            <a:pPr>
              <a:defRPr/>
            </a:pPr>
            <a:fld id="{6101C5E1-D8E9-464D-A93E-CE21651935A7}" type="slidenum">
              <a:rPr lang="en-US" smtClean="0">
                <a:solidFill>
                  <a:prstClr val="black"/>
                </a:solidFill>
                <a:latin typeface="Calibri" panose="020F0502020204030204"/>
                <a:cs typeface="Arial" panose="020B0604020202020204"/>
              </a:rPr>
            </a:fld>
            <a:endParaRPr lang="en-US">
              <a:solidFill>
                <a:prstClr val="black"/>
              </a:solidFill>
              <a:latin typeface="Calibri" panose="020F0502020204030204"/>
              <a:cs typeface="Arial" panose="020B0604020202020204"/>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0A70DD87-CEF1-45E0-9AB0-A0C21E8409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6EBAFB-D9BF-4A62-9E16-198D07BB24F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A70DD87-CEF1-45E0-9AB0-A0C21E8409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6EBAFB-D9BF-4A62-9E16-198D07BB24F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A70DD87-CEF1-45E0-9AB0-A0C21E8409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6EBAFB-D9BF-4A62-9E16-198D07BB24FC}"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DA4F503-60F6-4CC2-9E70-F15F62FD0C4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E0E917-2B26-4C24-BADC-626B1D94F108}" type="slidenum">
              <a:rPr lang="zh-CN" altLang="en-US" smtClean="0"/>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DA4F503-60F6-4CC2-9E70-F15F62FD0C4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E0E917-2B26-4C24-BADC-626B1D94F108}" type="slidenum">
              <a:rPr lang="zh-CN" altLang="en-US" smtClean="0"/>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5335"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DA4F503-60F6-4CC2-9E70-F15F62FD0C4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E0E917-2B26-4C24-BADC-626B1D94F108}" type="slidenum">
              <a:rPr lang="zh-CN" altLang="en-US" smtClean="0"/>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DA4F503-60F6-4CC2-9E70-F15F62FD0C4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1E0E917-2B26-4C24-BADC-626B1D94F108}" type="slidenum">
              <a:rPr lang="zh-CN" altLang="en-US" smtClean="0"/>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9"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9"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DA4F503-60F6-4CC2-9E70-F15F62FD0C4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1E0E917-2B26-4C24-BADC-626B1D94F108}" type="slidenum">
              <a:rPr lang="zh-CN" altLang="en-US" smtClean="0"/>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DA4F503-60F6-4CC2-9E70-F15F62FD0C4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1E0E917-2B26-4C24-BADC-626B1D94F108}" type="slidenum">
              <a:rPr lang="zh-CN" altLang="en-US" smtClean="0"/>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DA4F503-60F6-4CC2-9E70-F15F62FD0C4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1E0E917-2B26-4C24-BADC-626B1D94F108}" type="slidenum">
              <a:rPr lang="zh-CN" altLang="en-US" smtClean="0"/>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49"/>
            <a:ext cx="4011084" cy="1162051"/>
          </a:xfrm>
        </p:spPr>
        <p:txBody>
          <a:bodyPr anchor="b"/>
          <a:lstStyle>
            <a:lvl1pPr algn="l">
              <a:defRPr sz="2665"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2"/>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2" y="1435102"/>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DA4F503-60F6-4CC2-9E70-F15F62FD0C4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1E0E917-2B26-4C24-BADC-626B1D94F108}" type="slidenum">
              <a:rPr lang="zh-CN" altLang="en-US" smtClean="0"/>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A70DD87-CEF1-45E0-9AB0-A0C21E8409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6EBAFB-D9BF-4A62-9E16-198D07BB24FC}"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p:spPr>
        <p:txBody>
          <a:bodyPr anchor="b"/>
          <a:lstStyle>
            <a:lvl1pPr algn="l">
              <a:defRPr sz="2665"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endParaRPr lang="zh-CN" altLang="en-US"/>
          </a:p>
        </p:txBody>
      </p:sp>
      <p:sp>
        <p:nvSpPr>
          <p:cNvPr id="4" name="文本占位符 3"/>
          <p:cNvSpPr>
            <a:spLocks noGrp="1"/>
          </p:cNvSpPr>
          <p:nvPr>
            <p:ph type="body" sz="half" idx="2"/>
          </p:nvPr>
        </p:nvSpPr>
        <p:spPr>
          <a:xfrm>
            <a:off x="2389717" y="5367338"/>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DA4F503-60F6-4CC2-9E70-F15F62FD0C4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1E0E917-2B26-4C24-BADC-626B1D94F108}" type="slidenum">
              <a:rPr lang="zh-CN" altLang="en-US" smtClean="0"/>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DA4F503-60F6-4CC2-9E70-F15F62FD0C4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E0E917-2B26-4C24-BADC-626B1D94F108}" type="slidenum">
              <a:rPr lang="zh-CN" altLang="en-US" smtClean="0"/>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DA4F503-60F6-4CC2-9E70-F15F62FD0C4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E0E917-2B26-4C24-BADC-626B1D94F108}" type="slidenum">
              <a:rPr lang="zh-CN" altLang="en-US" smtClean="0"/>
            </a:fld>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0A70DD87-CEF1-45E0-9AB0-A0C21E8409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6EBAFB-D9BF-4A62-9E16-198D07BB24FC}"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99B9EB2-0717-409A-B1C1-EC7F80FF8E5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62DDA3C-55E3-436C-8907-1B92F441DF6A}"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0A70DD87-CEF1-45E0-9AB0-A0C21E84091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6EBAFB-D9BF-4A62-9E16-198D07BB24F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A70DD87-CEF1-45E0-9AB0-A0C21E84091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D6EBAFB-D9BF-4A62-9E16-198D07BB24F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A70DD87-CEF1-45E0-9AB0-A0C21E84091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D6EBAFB-D9BF-4A62-9E16-198D07BB24F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A70DD87-CEF1-45E0-9AB0-A0C21E84091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D6EBAFB-D9BF-4A62-9E16-198D07BB24F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A70DD87-CEF1-45E0-9AB0-A0C21E84091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6EBAFB-D9BF-4A62-9E16-198D07BB24F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A70DD87-CEF1-45E0-9AB0-A0C21E84091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6EBAFB-D9BF-4A62-9E16-198D07BB24F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2E2D7"/>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70DD87-CEF1-45E0-9AB0-A0C21E84091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6EBAFB-D9BF-4A62-9E16-198D07BB24F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D2E2D7"/>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8DA4F503-60F6-4CC2-9E70-F15F62FD0C45}" type="datetimeFigureOut">
              <a:rPr lang="zh-CN" altLang="en-US" smtClean="0"/>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31E0E917-2B26-4C24-BADC-626B1D94F10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D2E2D7"/>
        </a:solidFill>
        <a:effectLst/>
      </p:bgPr>
    </p:bg>
    <p:spTree>
      <p:nvGrpSpPr>
        <p:cNvPr id="1" name=""/>
        <p:cNvGrpSpPr/>
        <p:nvPr/>
      </p:nvGrpSpPr>
      <p:grpSpPr>
        <a:xfrm>
          <a:off x="0" y="0"/>
          <a:ext cx="0" cy="0"/>
          <a:chOff x="0" y="0"/>
          <a:chExt cx="0" cy="0"/>
        </a:xfrm>
      </p:grpSpPr>
      <p:sp>
        <p:nvSpPr>
          <p:cNvPr id="7" name="文本框 6"/>
          <p:cNvSpPr txBox="1"/>
          <p:nvPr userDrawn="1"/>
        </p:nvSpPr>
        <p:spPr>
          <a:xfrm>
            <a:off x="1909192" y="2652141"/>
            <a:ext cx="7406640" cy="230832"/>
          </a:xfrm>
          <a:prstGeom prst="rect">
            <a:avLst/>
          </a:prstGeom>
          <a:noFill/>
        </p:spPr>
        <p:txBody>
          <a:bodyPr wrap="square" rtlCol="0">
            <a:spAutoFit/>
          </a:bodyPr>
          <a:lstStyle/>
          <a:p>
            <a:r>
              <a:rPr lang="zh-CN" altLang="en-US" sz="900" dirty="0">
                <a:no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雷锋</a:t>
            </a:r>
            <a:r>
              <a:rPr lang="en-US" altLang="zh-CN" sz="900" dirty="0">
                <a:no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900" dirty="0">
                <a:no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900" dirty="0">
                <a:no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a:t>
            </a:r>
            <a:r>
              <a:rPr lang="zh-CN" altLang="en-US" sz="900" dirty="0">
                <a:no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免费</a:t>
            </a:r>
            <a:r>
              <a:rPr lang="en-US" altLang="zh-CN" sz="900" dirty="0">
                <a:no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900" dirty="0">
                <a:no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模板下载，精品</a:t>
            </a:r>
            <a:r>
              <a:rPr lang="en-US" altLang="zh-CN" sz="900" dirty="0">
                <a:no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900" dirty="0">
                <a:no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模板，雷锋</a:t>
            </a:r>
            <a:r>
              <a:rPr lang="en-US" altLang="zh-CN" sz="900" dirty="0">
                <a:no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900" dirty="0">
                <a:no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网</a:t>
            </a:r>
            <a:r>
              <a:rPr lang="en-US" altLang="zh-CN" sz="900" dirty="0">
                <a:no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-WWW.LFPPT.COM</a:t>
            </a:r>
            <a:r>
              <a:rPr lang="zh-CN" altLang="en-US" sz="900" dirty="0">
                <a:no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每天更新</a:t>
            </a:r>
            <a:r>
              <a:rPr lang="en-US" altLang="zh-CN" sz="900" dirty="0">
                <a:no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PPT</a:t>
            </a:r>
            <a:r>
              <a:rPr lang="zh-CN" altLang="en-US" sz="900" dirty="0">
                <a:noFill/>
                <a:effectLst>
                  <a:outerShdw sx="1000" sy="1000" algn="ctr" rotWithShape="0">
                    <a:schemeClr val="tx1"/>
                  </a:outerShdw>
                </a:effectLst>
                <a:latin typeface="微软雅黑" panose="020B0503020204020204" pitchFamily="34" charset="-122"/>
                <a:ea typeface="微软雅黑" panose="020B0503020204020204" pitchFamily="34" charset="-122"/>
                <a:sym typeface="+mn-ea"/>
              </a:rPr>
              <a:t>模板</a:t>
            </a:r>
            <a:endParaRPr lang="zh-CN" altLang="en-US" sz="900" dirty="0">
              <a:noFill/>
              <a:effectLst>
                <a:outerShdw sx="1000" sy="1000" algn="ctr" rotWithShape="0">
                  <a:schemeClr val="tx1"/>
                </a:outerShdw>
              </a:effectLst>
              <a:latin typeface="微软雅黑" panose="020B0503020204020204" pitchFamily="34" charset="-122"/>
              <a:ea typeface="微软雅黑" panose="020B0503020204020204" pitchFamily="34" charset="-122"/>
              <a:sym typeface="+mn-ea"/>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8.xml"/><Relationship Id="rId7" Type="http://schemas.openxmlformats.org/officeDocument/2006/relationships/image" Target="../media/image5.png"/><Relationship Id="rId6" Type="http://schemas.microsoft.com/office/2007/relationships/media" Target="../media/media1.mp3"/><Relationship Id="rId5" Type="http://schemas.openxmlformats.org/officeDocument/2006/relationships/audio" Target="../media/media1.mp3"/><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1.png"/><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1.png"/><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4.png"/><Relationship Id="rId2" Type="http://schemas.microsoft.com/office/2007/relationships/hdphoto" Target="../media/image13.wdp"/><Relationship Id="rId1" Type="http://schemas.openxmlformats.org/officeDocument/2006/relationships/image" Target="../media/image12.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8.xml"/><Relationship Id="rId2" Type="http://schemas.openxmlformats.org/officeDocument/2006/relationships/image" Target="../media/image7.png"/><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8.xml"/><Relationship Id="rId2" Type="http://schemas.openxmlformats.org/officeDocument/2006/relationships/image" Target="../media/image7.png"/><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1.png"/><Relationship Id="rId1" Type="http://schemas.openxmlformats.org/officeDocument/2006/relationships/image" Target="../media/image10.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xml"/><Relationship Id="rId1"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5.png"/><Relationship Id="rId1" Type="http://schemas.openxmlformats.org/officeDocument/2006/relationships/image" Target="../media/image10.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5.png"/><Relationship Id="rId1" Type="http://schemas.openxmlformats.org/officeDocument/2006/relationships/image" Target="../media/image1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5.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5.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5.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5.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5.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6.png"/></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4.png"/><Relationship Id="rId2" Type="http://schemas.microsoft.com/office/2007/relationships/hdphoto" Target="../media/image13.wdp"/><Relationship Id="rId1"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microsoft.com/office/2007/relationships/hdphoto" Target="../media/image9.wdp"/><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1.png"/><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88821" y="568438"/>
            <a:ext cx="7160820" cy="5919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9" name="雷锋PPT网www.lfppt.com"/>
          <p:cNvGrpSpPr/>
          <p:nvPr/>
        </p:nvGrpSpPr>
        <p:grpSpPr>
          <a:xfrm>
            <a:off x="-2277" y="2858"/>
            <a:ext cx="1024491" cy="6855142"/>
            <a:chOff x="-2277" y="2858"/>
            <a:chExt cx="1024491" cy="6855142"/>
          </a:xfrm>
          <a:effectLst>
            <a:outerShdw blurRad="215900" sx="102000" sy="102000" algn="ctr" rotWithShape="0">
              <a:prstClr val="black">
                <a:alpha val="27000"/>
              </a:prstClr>
            </a:outerShdw>
          </a:effectLst>
        </p:grpSpPr>
        <p:pic>
          <p:nvPicPr>
            <p:cNvPr id="15" name="图片 14"/>
            <p:cNvPicPr>
              <a:picLocks noChangeAspect="1"/>
            </p:cNvPicPr>
            <p:nvPr/>
          </p:nvPicPr>
          <p:blipFill rotWithShape="1">
            <a:blip r:embed="rId2" cstate="screen"/>
            <a:srcRect/>
            <a:stretch>
              <a:fillRect/>
            </a:stretch>
          </p:blipFill>
          <p:spPr>
            <a:xfrm rot="10800000" flipV="1">
              <a:off x="0" y="701040"/>
              <a:ext cx="975360" cy="108509"/>
            </a:xfrm>
            <a:prstGeom prst="rect">
              <a:avLst/>
            </a:prstGeom>
          </p:spPr>
        </p:pic>
        <p:pic>
          <p:nvPicPr>
            <p:cNvPr id="16" name="图片 15"/>
            <p:cNvPicPr>
              <a:picLocks noChangeAspect="1"/>
            </p:cNvPicPr>
            <p:nvPr/>
          </p:nvPicPr>
          <p:blipFill rotWithShape="1">
            <a:blip r:embed="rId2" cstate="screen"/>
            <a:srcRect/>
            <a:stretch>
              <a:fillRect/>
            </a:stretch>
          </p:blipFill>
          <p:spPr>
            <a:xfrm rot="10800000" flipV="1">
              <a:off x="0" y="2518924"/>
              <a:ext cx="975360" cy="108509"/>
            </a:xfrm>
            <a:prstGeom prst="rect">
              <a:avLst/>
            </a:prstGeom>
          </p:spPr>
        </p:pic>
        <p:pic>
          <p:nvPicPr>
            <p:cNvPr id="17" name="图片 16"/>
            <p:cNvPicPr>
              <a:picLocks noChangeAspect="1"/>
            </p:cNvPicPr>
            <p:nvPr/>
          </p:nvPicPr>
          <p:blipFill rotWithShape="1">
            <a:blip r:embed="rId2" cstate="screen"/>
            <a:srcRect/>
            <a:stretch>
              <a:fillRect/>
            </a:stretch>
          </p:blipFill>
          <p:spPr>
            <a:xfrm rot="10800000" flipV="1">
              <a:off x="-2276" y="4342052"/>
              <a:ext cx="975360" cy="108509"/>
            </a:xfrm>
            <a:prstGeom prst="rect">
              <a:avLst/>
            </a:prstGeom>
          </p:spPr>
        </p:pic>
        <p:pic>
          <p:nvPicPr>
            <p:cNvPr id="18" name="图片 17"/>
            <p:cNvPicPr>
              <a:picLocks noChangeAspect="1"/>
            </p:cNvPicPr>
            <p:nvPr/>
          </p:nvPicPr>
          <p:blipFill rotWithShape="1">
            <a:blip r:embed="rId2" cstate="screen"/>
            <a:srcRect/>
            <a:stretch>
              <a:fillRect/>
            </a:stretch>
          </p:blipFill>
          <p:spPr>
            <a:xfrm rot="10800000" flipV="1">
              <a:off x="-2277" y="6056552"/>
              <a:ext cx="975360" cy="108509"/>
            </a:xfrm>
            <a:prstGeom prst="rect">
              <a:avLst/>
            </a:prstGeom>
          </p:spPr>
        </p:pic>
        <p:grpSp>
          <p:nvGrpSpPr>
            <p:cNvPr id="14" name="组合 13"/>
            <p:cNvGrpSpPr/>
            <p:nvPr/>
          </p:nvGrpSpPr>
          <p:grpSpPr>
            <a:xfrm>
              <a:off x="923954" y="2858"/>
              <a:ext cx="98260" cy="6855142"/>
              <a:chOff x="923954" y="2858"/>
              <a:chExt cx="98260" cy="6855142"/>
            </a:xfrm>
          </p:grpSpPr>
          <p:grpSp>
            <p:nvGrpSpPr>
              <p:cNvPr id="10" name="组合 9"/>
              <p:cNvGrpSpPr/>
              <p:nvPr/>
            </p:nvGrpSpPr>
            <p:grpSpPr>
              <a:xfrm>
                <a:off x="923954" y="3429000"/>
                <a:ext cx="98260" cy="3429000"/>
                <a:chOff x="842674" y="3429000"/>
                <a:chExt cx="98260" cy="3429000"/>
              </a:xfrm>
            </p:grpSpPr>
            <p:pic>
              <p:nvPicPr>
                <p:cNvPr id="7" name="图片 6"/>
                <p:cNvPicPr>
                  <a:picLocks noChangeAspect="1"/>
                </p:cNvPicPr>
                <p:nvPr/>
              </p:nvPicPr>
              <p:blipFill rotWithShape="1">
                <a:blip r:embed="rId3" cstate="screen"/>
                <a:srcRect/>
                <a:stretch>
                  <a:fillRect/>
                </a:stretch>
              </p:blipFill>
              <p:spPr>
                <a:xfrm rot="5400000" flipV="1">
                  <a:off x="33125" y="5950191"/>
                  <a:ext cx="1717358" cy="98260"/>
                </a:xfrm>
                <a:prstGeom prst="rect">
                  <a:avLst/>
                </a:prstGeom>
              </p:spPr>
            </p:pic>
            <p:pic>
              <p:nvPicPr>
                <p:cNvPr id="8" name="图片 7"/>
                <p:cNvPicPr>
                  <a:picLocks noChangeAspect="1"/>
                </p:cNvPicPr>
                <p:nvPr/>
              </p:nvPicPr>
              <p:blipFill rotWithShape="1">
                <a:blip r:embed="rId3" cstate="screen"/>
                <a:srcRect/>
                <a:stretch>
                  <a:fillRect/>
                </a:stretch>
              </p:blipFill>
              <p:spPr>
                <a:xfrm rot="5400000" flipV="1">
                  <a:off x="33125" y="4238549"/>
                  <a:ext cx="1717358" cy="98260"/>
                </a:xfrm>
                <a:prstGeom prst="rect">
                  <a:avLst/>
                </a:prstGeom>
              </p:spPr>
            </p:pic>
          </p:grpSp>
          <p:grpSp>
            <p:nvGrpSpPr>
              <p:cNvPr id="11" name="组合 10"/>
              <p:cNvGrpSpPr/>
              <p:nvPr/>
            </p:nvGrpSpPr>
            <p:grpSpPr>
              <a:xfrm>
                <a:off x="923954" y="2858"/>
                <a:ext cx="98260" cy="3429000"/>
                <a:chOff x="842674" y="3429000"/>
                <a:chExt cx="98260" cy="3429000"/>
              </a:xfrm>
            </p:grpSpPr>
            <p:pic>
              <p:nvPicPr>
                <p:cNvPr id="12" name="图片 11"/>
                <p:cNvPicPr>
                  <a:picLocks noChangeAspect="1"/>
                </p:cNvPicPr>
                <p:nvPr/>
              </p:nvPicPr>
              <p:blipFill rotWithShape="1">
                <a:blip r:embed="rId3" cstate="screen"/>
                <a:srcRect/>
                <a:stretch>
                  <a:fillRect/>
                </a:stretch>
              </p:blipFill>
              <p:spPr>
                <a:xfrm rot="5400000" flipV="1">
                  <a:off x="33125" y="5950191"/>
                  <a:ext cx="1717358" cy="98260"/>
                </a:xfrm>
                <a:prstGeom prst="rect">
                  <a:avLst/>
                </a:prstGeom>
              </p:spPr>
            </p:pic>
            <p:pic>
              <p:nvPicPr>
                <p:cNvPr id="13" name="图片 12"/>
                <p:cNvPicPr>
                  <a:picLocks noChangeAspect="1"/>
                </p:cNvPicPr>
                <p:nvPr/>
              </p:nvPicPr>
              <p:blipFill rotWithShape="1">
                <a:blip r:embed="rId3" cstate="screen"/>
                <a:srcRect/>
                <a:stretch>
                  <a:fillRect/>
                </a:stretch>
              </p:blipFill>
              <p:spPr>
                <a:xfrm rot="5400000" flipV="1">
                  <a:off x="33125" y="4238549"/>
                  <a:ext cx="1717358" cy="98260"/>
                </a:xfrm>
                <a:prstGeom prst="rect">
                  <a:avLst/>
                </a:prstGeom>
              </p:spPr>
            </p:pic>
          </p:grpSp>
        </p:grpSp>
      </p:grpSp>
      <p:pic>
        <p:nvPicPr>
          <p:cNvPr id="36" name="图片 35"/>
          <p:cNvPicPr>
            <a:picLocks noChangeAspect="1"/>
          </p:cNvPicPr>
          <p:nvPr/>
        </p:nvPicPr>
        <p:blipFill>
          <a:blip r:embed="rId4" cstate="screen"/>
          <a:stretch>
            <a:fillRect/>
          </a:stretch>
        </p:blipFill>
        <p:spPr>
          <a:xfrm>
            <a:off x="9828522" y="5106804"/>
            <a:ext cx="2003547" cy="1327167"/>
          </a:xfrm>
          <a:prstGeom prst="rect">
            <a:avLst/>
          </a:prstGeom>
        </p:spPr>
      </p:pic>
      <p:pic>
        <p:nvPicPr>
          <p:cNvPr id="2" name="骆集益 - 劫烬吟.变调">
            <a:hlinkClick r:id="" action="ppaction://media"/>
          </p:cNvPr>
          <p:cNvPicPr>
            <a:picLocks noChangeAspect="1"/>
          </p:cNvPicPr>
          <p:nvPr>
            <a:audioFile r:link="rId5"/>
            <p:extLst>
              <p:ext uri="{DAA4B4D4-6D71-4841-9C94-3DE7FCFB9230}">
                <p14:media xmlns:p14="http://schemas.microsoft.com/office/powerpoint/2010/main" r:embed="rId6">
                  <p14:fade in="5000.000000" out="5000.000000"/>
                </p14:media>
              </p:ext>
            </p:extLst>
          </p:nvPr>
        </p:nvPicPr>
        <p:blipFill>
          <a:blip r:embed="rId7"/>
          <a:stretch>
            <a:fillRect/>
          </a:stretch>
        </p:blipFill>
        <p:spPr>
          <a:xfrm>
            <a:off x="325707" y="6313735"/>
            <a:ext cx="406400" cy="406400"/>
          </a:xfrm>
          <a:prstGeom prst="rect">
            <a:avLst/>
          </a:prstGeom>
        </p:spPr>
      </p:pic>
      <p:sp>
        <p:nvSpPr>
          <p:cNvPr id="4" name="TextBox 3"/>
          <p:cNvSpPr txBox="1"/>
          <p:nvPr/>
        </p:nvSpPr>
        <p:spPr>
          <a:xfrm>
            <a:off x="1433424" y="1413164"/>
            <a:ext cx="11019364" cy="707886"/>
          </a:xfrm>
          <a:prstGeom prst="rect">
            <a:avLst/>
          </a:prstGeom>
          <a:noFill/>
        </p:spPr>
        <p:txBody>
          <a:bodyPr wrap="square" rtlCol="0">
            <a:spAutoFit/>
          </a:bodyPr>
          <a:lstStyle/>
          <a:p>
            <a:r>
              <a:rPr lang="zh-CN" altLang="en-US" sz="4000" dirty="0" smtClean="0">
                <a:latin typeface="华文楷体" panose="02010600040101010101" pitchFamily="2" charset="-122"/>
                <a:ea typeface="华文楷体" panose="02010600040101010101" pitchFamily="2" charset="-122"/>
              </a:rPr>
              <a:t>      高中                  语文                一年级</a:t>
            </a:r>
            <a:endParaRPr lang="zh-CN" altLang="en-US" sz="4000" dirty="0">
              <a:latin typeface="华文楷体" panose="02010600040101010101" pitchFamily="2" charset="-122"/>
              <a:ea typeface="华文楷体" panose="02010600040101010101" pitchFamily="2" charset="-122"/>
            </a:endParaRPr>
          </a:p>
        </p:txBody>
      </p:sp>
      <p:sp>
        <p:nvSpPr>
          <p:cNvPr id="5" name="TextBox 4"/>
          <p:cNvSpPr txBox="1"/>
          <p:nvPr/>
        </p:nvSpPr>
        <p:spPr>
          <a:xfrm>
            <a:off x="3336967" y="2921168"/>
            <a:ext cx="6198919" cy="1014730"/>
          </a:xfrm>
          <a:prstGeom prst="rect">
            <a:avLst/>
          </a:prstGeom>
          <a:noFill/>
        </p:spPr>
        <p:txBody>
          <a:bodyPr wrap="square" rtlCol="0">
            <a:spAutoFit/>
          </a:bodyPr>
          <a:lstStyle/>
          <a:p>
            <a:r>
              <a:rPr lang="zh-CN" altLang="en-US" sz="6000" dirty="0" smtClean="0">
                <a:latin typeface="华文楷体" panose="02010600040101010101" pitchFamily="2" charset="-122"/>
                <a:ea typeface="华文楷体" panose="02010600040101010101" pitchFamily="2" charset="-122"/>
              </a:rPr>
              <a:t>         </a:t>
            </a:r>
            <a:r>
              <a:rPr lang="zh-CN" altLang="en-US" sz="6000" b="1" dirty="0" smtClean="0">
                <a:latin typeface="华文楷体" panose="02010600040101010101" pitchFamily="2" charset="-122"/>
                <a:ea typeface="华文楷体" panose="02010600040101010101" pitchFamily="2" charset="-122"/>
              </a:rPr>
              <a:t>促织</a:t>
            </a:r>
            <a:endParaRPr lang="zh-CN" altLang="en-US" sz="3600" b="1" dirty="0">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12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3700" numSld="999">
                <p:cTn id="11"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10"/>
          <p:cNvSpPr txBox="1">
            <a:spLocks noChangeArrowheads="1"/>
          </p:cNvSpPr>
          <p:nvPr/>
        </p:nvSpPr>
        <p:spPr bwMode="auto">
          <a:xfrm>
            <a:off x="1052408" y="2025610"/>
            <a:ext cx="9514417" cy="369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200" dirty="0">
                <a:latin typeface="微软雅黑" panose="020B0503020204020204" pitchFamily="34" charset="-122"/>
                <a:ea typeface="微软雅黑" panose="020B0503020204020204" pitchFamily="34" charset="-122"/>
              </a:rPr>
              <a:t>       成名妻子求神问卜得佳虫</a:t>
            </a:r>
            <a:r>
              <a:rPr lang="en-US" altLang="zh-CN" sz="3200" dirty="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这个情节提炼了当时社会中人们陷入绝境时往往寄希望于求神问卜的现实，但神灵的灵验却是虚幻的。作者虚构这个虚幻的情节，实际上反映了成名夫妇现实中已无生路。</a:t>
            </a:r>
            <a:endParaRPr lang="zh-CN" altLang="en-US" sz="3200" dirty="0">
              <a:latin typeface="微软雅黑" panose="020B0503020204020204" pitchFamily="34" charset="-122"/>
              <a:ea typeface="微软雅黑" panose="020B0503020204020204" pitchFamily="34" charset="-122"/>
            </a:endParaRPr>
          </a:p>
        </p:txBody>
      </p:sp>
      <p:sp>
        <p:nvSpPr>
          <p:cNvPr id="7170" name="Text Box 10"/>
          <p:cNvSpPr txBox="1">
            <a:spLocks noChangeArrowheads="1"/>
          </p:cNvSpPr>
          <p:nvPr/>
        </p:nvSpPr>
        <p:spPr bwMode="auto">
          <a:xfrm>
            <a:off x="1189568" y="1200191"/>
            <a:ext cx="951441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3600" b="1" dirty="0">
                <a:latin typeface="微软雅黑" panose="020B0503020204020204" pitchFamily="34" charset="-122"/>
                <a:ea typeface="微软雅黑" panose="020B0503020204020204" pitchFamily="34" charset="-122"/>
              </a:rPr>
              <a:t>2.</a:t>
            </a:r>
            <a:r>
              <a:rPr lang="zh-CN" altLang="en-US" sz="3600" b="1" dirty="0">
                <a:latin typeface="微软雅黑" panose="020B0503020204020204" pitchFamily="34" charset="-122"/>
                <a:ea typeface="微软雅黑" panose="020B0503020204020204" pitchFamily="34" charset="-122"/>
              </a:rPr>
              <a:t>写成名妻子求神有什么</a:t>
            </a:r>
            <a:r>
              <a:rPr lang="zh-CN" altLang="en-US" sz="3600" b="1">
                <a:latin typeface="微软雅黑" panose="020B0503020204020204" pitchFamily="34" charset="-122"/>
                <a:ea typeface="微软雅黑" panose="020B0503020204020204" pitchFamily="34" charset="-122"/>
              </a:rPr>
              <a:t>深刻</a:t>
            </a:r>
            <a:r>
              <a:rPr lang="zh-CN" altLang="en-US" sz="3600" b="1" smtClean="0">
                <a:latin typeface="微软雅黑" panose="020B0503020204020204" pitchFamily="34" charset="-122"/>
                <a:ea typeface="微软雅黑" panose="020B0503020204020204" pitchFamily="34" charset="-122"/>
              </a:rPr>
              <a:t>用意？</a:t>
            </a:r>
            <a:endParaRPr lang="zh-CN" altLang="en-US" sz="3600" b="1" dirty="0">
              <a:latin typeface="微软雅黑" panose="020B0503020204020204" pitchFamily="34" charset="-122"/>
              <a:ea typeface="微软雅黑" panose="020B0503020204020204" pitchFamily="34" charset="-122"/>
            </a:endParaRPr>
          </a:p>
        </p:txBody>
      </p:sp>
      <p:pic>
        <p:nvPicPr>
          <p:cNvPr id="4" name="图片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72448" y="504509"/>
            <a:ext cx="2351616"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标题 1"/>
          <p:cNvSpPr txBox="1">
            <a:spLocks noChangeArrowheads="1"/>
          </p:cNvSpPr>
          <p:nvPr/>
        </p:nvSpPr>
        <p:spPr bwMode="auto">
          <a:xfrm>
            <a:off x="1706034" y="452141"/>
            <a:ext cx="2292350" cy="690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r>
              <a:rPr lang="zh-CN" altLang="en-US" sz="2400" b="1" dirty="0">
                <a:solidFill>
                  <a:srgbClr val="FF0000"/>
                </a:solidFill>
                <a:latin typeface="宋体" panose="02010600030101010101" pitchFamily="2" charset="-122"/>
              </a:rPr>
              <a:t> </a:t>
            </a:r>
            <a:r>
              <a:rPr lang="zh-CN" altLang="en-US" sz="2100" b="1" dirty="0">
                <a:solidFill>
                  <a:srgbClr val="0000FF"/>
                </a:solidFill>
                <a:latin typeface="微软雅黑" panose="020B0503020204020204" pitchFamily="34" charset="-122"/>
                <a:ea typeface="微软雅黑" panose="020B0503020204020204" pitchFamily="34" charset="-122"/>
              </a:rPr>
              <a:t>课文探究</a:t>
            </a:r>
            <a:endParaRPr lang="zh-CN" altLang="en-US" sz="2100" b="1" dirty="0">
              <a:solidFill>
                <a:srgbClr val="0000FF"/>
              </a:solidFill>
              <a:latin typeface="微软雅黑" panose="020B0503020204020204" pitchFamily="34" charset="-122"/>
              <a:ea typeface="微软雅黑" panose="020B0503020204020204" pitchFamily="34" charset="-122"/>
            </a:endParaRPr>
          </a:p>
        </p:txBody>
      </p:sp>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31300" y="-512762"/>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文本框 147457"/>
          <p:cNvSpPr txBox="1">
            <a:spLocks noChangeArrowheads="1"/>
          </p:cNvSpPr>
          <p:nvPr/>
        </p:nvSpPr>
        <p:spPr bwMode="auto">
          <a:xfrm>
            <a:off x="1390651" y="260350"/>
            <a:ext cx="6432549"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dirty="0"/>
              <a:t>第四段：</a:t>
            </a:r>
            <a:endParaRPr lang="zh-CN" altLang="en-US" sz="3200" b="1" dirty="0"/>
          </a:p>
        </p:txBody>
      </p:sp>
      <p:sp>
        <p:nvSpPr>
          <p:cNvPr id="33794" name="文本框 147458"/>
          <p:cNvSpPr txBox="1">
            <a:spLocks noChangeArrowheads="1"/>
          </p:cNvSpPr>
          <p:nvPr/>
        </p:nvSpPr>
        <p:spPr bwMode="auto">
          <a:xfrm>
            <a:off x="334434" y="2060576"/>
            <a:ext cx="652991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endParaRPr lang="zh-CN" altLang="zh-CN"/>
          </a:p>
        </p:txBody>
      </p:sp>
      <p:sp>
        <p:nvSpPr>
          <p:cNvPr id="26627" name="文本框 147459"/>
          <p:cNvSpPr txBox="1"/>
          <p:nvPr/>
        </p:nvSpPr>
        <p:spPr>
          <a:xfrm>
            <a:off x="121074" y="767080"/>
            <a:ext cx="5212927" cy="3046988"/>
          </a:xfrm>
          <a:prstGeom prst="rect">
            <a:avLst/>
          </a:prstGeom>
          <a:noFill/>
          <a:ln w="9525">
            <a:noFill/>
          </a:ln>
        </p:spPr>
        <p:txBody>
          <a:bodyPr>
            <a:spAutoFit/>
          </a:bodyPr>
          <a:lstStyle/>
          <a:p>
            <a:pPr>
              <a:spcBef>
                <a:spcPct val="50000"/>
              </a:spcBef>
            </a:pPr>
            <a:r>
              <a:rPr lang="zh-CN" altLang="en-US" sz="2400" b="1" noProof="1"/>
              <a:t>成反复自念，</a:t>
            </a:r>
            <a:r>
              <a:rPr lang="zh-CN" altLang="en-US" sz="2400" b="1" noProof="1">
                <a:solidFill>
                  <a:schemeClr val="hlink"/>
                </a:solidFill>
              </a:rPr>
              <a:t>得无</a:t>
            </a:r>
            <a:r>
              <a:rPr lang="zh-CN" altLang="en-US" sz="2400" b="1" noProof="1"/>
              <a:t>教我猎虫</a:t>
            </a:r>
            <a:r>
              <a:rPr lang="zh-CN" altLang="en-US" sz="2400" b="1" noProof="1">
                <a:solidFill>
                  <a:srgbClr val="FF3300"/>
                </a:solidFill>
              </a:rPr>
              <a:t>所</a:t>
            </a:r>
            <a:r>
              <a:rPr lang="zh-CN" altLang="en-US" sz="2400" b="1" noProof="1">
                <a:solidFill>
                  <a:schemeClr val="hlink"/>
                </a:solidFill>
              </a:rPr>
              <a:t>耶</a:t>
            </a:r>
            <a:r>
              <a:rPr lang="zh-CN" altLang="en-US" sz="2400" b="1" noProof="1"/>
              <a:t>？细瞻景状，与村东大佛阁逼似。</a:t>
            </a:r>
            <a:r>
              <a:rPr lang="zh-CN" altLang="en-US" sz="2400" b="1" noProof="1">
                <a:solidFill>
                  <a:schemeClr val="hlink"/>
                </a:solidFill>
              </a:rPr>
              <a:t>乃</a:t>
            </a:r>
            <a:r>
              <a:rPr lang="zh-CN" altLang="en-US" sz="2400" b="1" noProof="1">
                <a:ln w="22225">
                  <a:solidFill>
                    <a:schemeClr val="accent2"/>
                  </a:solidFill>
                  <a:prstDash val="solid"/>
                </a:ln>
                <a:solidFill>
                  <a:schemeClr val="accent2">
                    <a:lumMod val="40000"/>
                    <a:lumOff val="60000"/>
                  </a:schemeClr>
                </a:solidFill>
              </a:rPr>
              <a:t>强</a:t>
            </a:r>
            <a:r>
              <a:rPr lang="zh-CN" altLang="en-US" sz="2400" b="1" noProof="1"/>
              <a:t>起扶杖，执图</a:t>
            </a:r>
            <a:r>
              <a:rPr lang="zh-CN" altLang="en-US" sz="2400" b="1" noProof="1">
                <a:solidFill>
                  <a:schemeClr val="hlink"/>
                </a:solidFill>
              </a:rPr>
              <a:t>诣</a:t>
            </a:r>
            <a:r>
              <a:rPr lang="zh-CN" altLang="en-US" sz="2400" b="1" noProof="1"/>
              <a:t>寺后，有古陵蔚起。</a:t>
            </a:r>
            <a:r>
              <a:rPr lang="zh-CN" altLang="en-US" sz="2400" b="1" noProof="1">
                <a:ln w="22225">
                  <a:solidFill>
                    <a:schemeClr val="accent2"/>
                  </a:solidFill>
                  <a:prstDash val="solid"/>
                </a:ln>
                <a:solidFill>
                  <a:schemeClr val="accent2">
                    <a:lumMod val="40000"/>
                    <a:lumOff val="60000"/>
                  </a:schemeClr>
                </a:solidFill>
              </a:rPr>
              <a:t>循</a:t>
            </a:r>
            <a:r>
              <a:rPr lang="zh-CN" altLang="en-US" sz="2400" b="1" noProof="1"/>
              <a:t>陵而走，见蹲石鳞鳞，俨然类画。遂于蒿莱中侧听</a:t>
            </a:r>
            <a:r>
              <a:rPr lang="zh-CN" altLang="en-US" sz="2400" b="1" noProof="1">
                <a:solidFill>
                  <a:schemeClr val="hlink"/>
                </a:solidFill>
              </a:rPr>
              <a:t>徐</a:t>
            </a:r>
            <a:r>
              <a:rPr lang="zh-CN" altLang="en-US" sz="2400" b="1" noProof="1"/>
              <a:t>行，似寻针芥。而心目耳力俱</a:t>
            </a:r>
            <a:r>
              <a:rPr lang="zh-CN" altLang="en-US" sz="2400" b="1" noProof="1">
                <a:solidFill>
                  <a:schemeClr val="hlink"/>
                </a:solidFill>
              </a:rPr>
              <a:t>穷</a:t>
            </a:r>
            <a:r>
              <a:rPr lang="zh-CN" altLang="en-US" sz="2400" b="1" noProof="1"/>
              <a:t>，</a:t>
            </a:r>
            <a:r>
              <a:rPr lang="zh-CN" altLang="en-US" sz="2400" b="1" noProof="1">
                <a:ln w="22225">
                  <a:solidFill>
                    <a:schemeClr val="accent2"/>
                  </a:solidFill>
                  <a:prstDash val="solid"/>
                </a:ln>
                <a:solidFill>
                  <a:schemeClr val="accent2">
                    <a:lumMod val="40000"/>
                    <a:lumOff val="60000"/>
                  </a:schemeClr>
                </a:solidFill>
              </a:rPr>
              <a:t>绝</a:t>
            </a:r>
            <a:r>
              <a:rPr lang="zh-CN" altLang="en-US" sz="2400" b="1" noProof="1"/>
              <a:t>无踪响。</a:t>
            </a:r>
            <a:r>
              <a:rPr lang="zh-CN" altLang="en-US" sz="2400" b="1" noProof="1">
                <a:solidFill>
                  <a:schemeClr val="accent1"/>
                </a:solidFill>
                <a:effectLst>
                  <a:outerShdw blurRad="38100" dist="25400" dir="5400000" algn="ctr" rotWithShape="0">
                    <a:srgbClr val="6E747A">
                      <a:alpha val="43000"/>
                    </a:srgbClr>
                  </a:outerShdw>
                </a:effectLst>
              </a:rPr>
              <a:t>冥搜</a:t>
            </a:r>
            <a:r>
              <a:rPr lang="zh-CN" altLang="en-US" sz="2400" b="1" noProof="1"/>
              <a:t>未已，一癞头蟆猝然跃去。成</a:t>
            </a:r>
            <a:r>
              <a:rPr lang="zh-CN" altLang="en-US" sz="2400" b="1" noProof="1">
                <a:solidFill>
                  <a:schemeClr val="hlink"/>
                </a:solidFill>
              </a:rPr>
              <a:t>益</a:t>
            </a:r>
            <a:r>
              <a:rPr lang="zh-CN" altLang="en-US" sz="2400" b="1" noProof="1"/>
              <a:t>愕，急逐</a:t>
            </a:r>
            <a:r>
              <a:rPr lang="zh-CN" altLang="en-US" sz="2400" b="1" noProof="1">
                <a:ln w="22225">
                  <a:solidFill>
                    <a:schemeClr val="accent2"/>
                  </a:solidFill>
                  <a:prstDash val="solid"/>
                </a:ln>
                <a:solidFill>
                  <a:schemeClr val="accent2">
                    <a:lumMod val="40000"/>
                    <a:lumOff val="60000"/>
                  </a:schemeClr>
                </a:solidFill>
              </a:rPr>
              <a:t>趁</a:t>
            </a:r>
            <a:r>
              <a:rPr lang="zh-CN" altLang="en-US" sz="2400" b="1" noProof="1"/>
              <a:t>之，蟆入草间。</a:t>
            </a:r>
            <a:endParaRPr lang="zh-CN" altLang="en-US" sz="2400" b="1" noProof="1"/>
          </a:p>
        </p:txBody>
      </p:sp>
      <p:sp>
        <p:nvSpPr>
          <p:cNvPr id="2" name="文本框 1"/>
          <p:cNvSpPr txBox="1"/>
          <p:nvPr/>
        </p:nvSpPr>
        <p:spPr>
          <a:xfrm>
            <a:off x="5334001" y="28575"/>
            <a:ext cx="6463453" cy="4524315"/>
          </a:xfrm>
          <a:prstGeom prst="rect">
            <a:avLst/>
          </a:prstGeom>
          <a:noFill/>
        </p:spPr>
        <p:txBody>
          <a:bodyPr>
            <a:spAutoFit/>
          </a:bodyPr>
          <a:lstStyle/>
          <a:p>
            <a:r>
              <a:rPr lang="zh-CN" altLang="en-US" sz="2400" b="1" noProof="1">
                <a:sym typeface="+mn-ea"/>
              </a:rPr>
              <a:t>成名反复思索，</a:t>
            </a:r>
            <a:r>
              <a:rPr lang="zh-CN" altLang="en-US" sz="2400" b="1" noProof="1">
                <a:solidFill>
                  <a:schemeClr val="hlink"/>
                </a:solidFill>
                <a:sym typeface="+mn-ea"/>
              </a:rPr>
              <a:t>莫非是指给我捉蟋蟀的地方吗？</a:t>
            </a:r>
            <a:r>
              <a:rPr lang="zh-CN" altLang="en-US" sz="2400" b="1" noProof="1">
                <a:sym typeface="+mn-ea"/>
              </a:rPr>
              <a:t>细看图上面的景物，和村东的大佛阁很相像。</a:t>
            </a:r>
            <a:r>
              <a:rPr lang="zh-CN" altLang="en-US" sz="2400" b="1" noProof="1">
                <a:solidFill>
                  <a:schemeClr val="hlink"/>
                </a:solidFill>
                <a:sym typeface="+mn-ea"/>
              </a:rPr>
              <a:t>于是</a:t>
            </a:r>
            <a:r>
              <a:rPr lang="zh-CN" altLang="en-US" sz="2400" b="1" noProof="1">
                <a:sym typeface="+mn-ea"/>
              </a:rPr>
              <a:t>他就</a:t>
            </a:r>
            <a:r>
              <a:rPr lang="zh-CN" altLang="en-US" sz="2400" b="1" noProof="1">
                <a:ln w="22225">
                  <a:solidFill>
                    <a:schemeClr val="accent2"/>
                  </a:solidFill>
                  <a:prstDash val="solid"/>
                </a:ln>
                <a:solidFill>
                  <a:schemeClr val="accent2">
                    <a:lumMod val="40000"/>
                    <a:lumOff val="60000"/>
                  </a:schemeClr>
                </a:solidFill>
                <a:sym typeface="+mn-ea"/>
              </a:rPr>
              <a:t>勉强</a:t>
            </a:r>
            <a:r>
              <a:rPr lang="zh-CN" altLang="en-US" sz="2400" b="1" noProof="1">
                <a:sym typeface="+mn-ea"/>
              </a:rPr>
              <a:t>爬起来，扶着杖，拿着图来</a:t>
            </a:r>
            <a:r>
              <a:rPr lang="zh-CN" altLang="en-US" sz="2400" b="1" noProof="1">
                <a:solidFill>
                  <a:schemeClr val="hlink"/>
                </a:solidFill>
                <a:sym typeface="+mn-ea"/>
              </a:rPr>
              <a:t>到</a:t>
            </a:r>
            <a:r>
              <a:rPr lang="zh-CN" altLang="en-US" sz="2400" b="1" noProof="1">
                <a:sym typeface="+mn-ea"/>
              </a:rPr>
              <a:t>寺庙的后面，（看到）有一座古坟高高隆起。成名</a:t>
            </a:r>
            <a:r>
              <a:rPr lang="zh-CN" altLang="en-US" sz="2400" b="1" noProof="1">
                <a:ln w="22225">
                  <a:solidFill>
                    <a:schemeClr val="accent2"/>
                  </a:solidFill>
                  <a:prstDash val="solid"/>
                </a:ln>
                <a:solidFill>
                  <a:schemeClr val="accent2">
                    <a:lumMod val="40000"/>
                    <a:lumOff val="60000"/>
                  </a:schemeClr>
                </a:solidFill>
                <a:sym typeface="+mn-ea"/>
              </a:rPr>
              <a:t>沿着</a:t>
            </a:r>
            <a:r>
              <a:rPr lang="zh-CN" altLang="en-US" sz="2400" b="1" noProof="1">
                <a:sym typeface="+mn-ea"/>
              </a:rPr>
              <a:t>古坟向前走，只见一块块石头，好象鱼鳞似的排列着，就像画中的一样。他于是在野草中一面侧耳细听一面</a:t>
            </a:r>
            <a:r>
              <a:rPr lang="zh-CN" altLang="en-US" sz="2400" b="1" noProof="1">
                <a:solidFill>
                  <a:schemeClr val="hlink"/>
                </a:solidFill>
                <a:sym typeface="+mn-ea"/>
              </a:rPr>
              <a:t>慢</a:t>
            </a:r>
            <a:r>
              <a:rPr lang="zh-CN" altLang="en-US" sz="2400" b="1" noProof="1">
                <a:sym typeface="+mn-ea"/>
              </a:rPr>
              <a:t>走，好象在找一根针和一粒小芥菜子似的。然而心力、视力、耳力都</a:t>
            </a:r>
            <a:r>
              <a:rPr lang="zh-CN" altLang="en-US" sz="2400" b="1" noProof="1">
                <a:solidFill>
                  <a:schemeClr val="hlink"/>
                </a:solidFill>
                <a:sym typeface="+mn-ea"/>
              </a:rPr>
              <a:t>用尽</a:t>
            </a:r>
            <a:r>
              <a:rPr lang="zh-CN" altLang="en-US" sz="2400" b="1" noProof="1">
                <a:sym typeface="+mn-ea"/>
              </a:rPr>
              <a:t>了，却</a:t>
            </a:r>
            <a:r>
              <a:rPr lang="zh-CN" altLang="en-US" sz="2400" b="1" noProof="1">
                <a:ln w="22225">
                  <a:solidFill>
                    <a:schemeClr val="accent2"/>
                  </a:solidFill>
                  <a:prstDash val="solid"/>
                </a:ln>
                <a:solidFill>
                  <a:schemeClr val="accent2">
                    <a:lumMod val="40000"/>
                    <a:lumOff val="60000"/>
                  </a:schemeClr>
                </a:solidFill>
                <a:sym typeface="+mn-ea"/>
              </a:rPr>
              <a:t>全然没有</a:t>
            </a:r>
            <a:r>
              <a:rPr lang="zh-CN" altLang="en-US" sz="2400" b="1" noProof="1">
                <a:sym typeface="+mn-ea"/>
              </a:rPr>
              <a:t>一点蟋蟀的踪迹响声。他</a:t>
            </a:r>
            <a:r>
              <a:rPr lang="zh-CN" altLang="en-US" sz="2400" b="1" noProof="1">
                <a:solidFill>
                  <a:schemeClr val="accent1"/>
                </a:solidFill>
                <a:effectLst>
                  <a:outerShdw blurRad="38100" dist="25400" dir="5400000" algn="ctr" rotWithShape="0">
                    <a:srgbClr val="6E747A">
                      <a:alpha val="43000"/>
                    </a:srgbClr>
                  </a:outerShdw>
                </a:effectLst>
                <a:sym typeface="+mn-ea"/>
              </a:rPr>
              <a:t>用尽心思搜索</a:t>
            </a:r>
            <a:r>
              <a:rPr lang="zh-CN" altLang="en-US" sz="2400" b="1" noProof="1">
                <a:sym typeface="+mn-ea"/>
              </a:rPr>
              <a:t>，突然一只癞哈蟆跳过去了。成名</a:t>
            </a:r>
            <a:r>
              <a:rPr lang="zh-CN" altLang="en-US" sz="2400" b="1" noProof="1">
                <a:solidFill>
                  <a:schemeClr val="hlink"/>
                </a:solidFill>
                <a:sym typeface="+mn-ea"/>
              </a:rPr>
              <a:t>更加</a:t>
            </a:r>
            <a:r>
              <a:rPr lang="zh-CN" altLang="en-US" sz="2400" b="1" noProof="1">
                <a:sym typeface="+mn-ea"/>
              </a:rPr>
              <a:t>惊奇了，急忙去</a:t>
            </a:r>
            <a:r>
              <a:rPr lang="zh-CN" altLang="en-US" sz="2400" b="1" noProof="1">
                <a:ln w="22225">
                  <a:solidFill>
                    <a:schemeClr val="accent2"/>
                  </a:solidFill>
                  <a:prstDash val="solid"/>
                </a:ln>
                <a:solidFill>
                  <a:schemeClr val="accent2">
                    <a:lumMod val="40000"/>
                    <a:lumOff val="60000"/>
                  </a:schemeClr>
                </a:solidFill>
                <a:sym typeface="+mn-ea"/>
              </a:rPr>
              <a:t>追</a:t>
            </a:r>
            <a:r>
              <a:rPr lang="zh-CN" altLang="en-US" sz="2400" b="1" noProof="1">
                <a:sym typeface="+mn-ea"/>
              </a:rPr>
              <a:t>它，癞蛤蟆（已经）跳入草中。</a:t>
            </a:r>
            <a:endParaRPr lang="zh-CN" altLang="en-US" sz="2400" b="1" noProof="1">
              <a:sym typeface="+mn-ea"/>
            </a:endParaRPr>
          </a:p>
        </p:txBody>
      </p:sp>
      <p:sp>
        <p:nvSpPr>
          <p:cNvPr id="3" name="文本框 2"/>
          <p:cNvSpPr txBox="1"/>
          <p:nvPr/>
        </p:nvSpPr>
        <p:spPr>
          <a:xfrm>
            <a:off x="583353" y="4792980"/>
            <a:ext cx="4936067" cy="1198880"/>
          </a:xfrm>
          <a:prstGeom prst="rect">
            <a:avLst/>
          </a:prstGeom>
          <a:noFill/>
        </p:spPr>
        <p:txBody>
          <a:bodyPr>
            <a:spAutoFit/>
          </a:bodyPr>
          <a:lstStyle/>
          <a:p>
            <a:r>
              <a:rPr lang="zh-CN" altLang="en-US" sz="2400" b="1" noProof="1">
                <a:solidFill>
                  <a:schemeClr val="hlink"/>
                </a:solidFill>
                <a:sym typeface="+mn-ea"/>
              </a:rPr>
              <a:t>得无</a:t>
            </a:r>
            <a:r>
              <a:rPr lang="en-US" altLang="zh-CN" sz="2400" b="1" noProof="1">
                <a:solidFill>
                  <a:schemeClr val="hlink"/>
                </a:solidFill>
                <a:sym typeface="+mn-ea"/>
              </a:rPr>
              <a:t>……</a:t>
            </a:r>
            <a:r>
              <a:rPr lang="zh-CN" altLang="en-US" sz="2400" b="1" noProof="1">
                <a:solidFill>
                  <a:schemeClr val="hlink"/>
                </a:solidFill>
                <a:sym typeface="+mn-ea"/>
              </a:rPr>
              <a:t>耶：</a:t>
            </a:r>
            <a:r>
              <a:rPr lang="zh-CN" altLang="en-US" sz="2400" b="1" noProof="1">
                <a:effectLst>
                  <a:outerShdw blurRad="38100" dist="19050" dir="2700000" algn="tl" rotWithShape="0">
                    <a:schemeClr val="dk1">
                      <a:alpha val="40000"/>
                    </a:schemeClr>
                  </a:outerShdw>
                </a:effectLst>
                <a:sym typeface="+mn-ea"/>
              </a:rPr>
              <a:t>固定用法</a:t>
            </a:r>
            <a:endParaRPr lang="zh-CN" altLang="en-US" sz="2400" b="1" noProof="1">
              <a:solidFill>
                <a:schemeClr val="hlink"/>
              </a:solidFill>
              <a:sym typeface="+mn-ea"/>
            </a:endParaRPr>
          </a:p>
          <a:p>
            <a:r>
              <a:rPr lang="zh-CN" altLang="en-US" sz="2400" b="1" noProof="1">
                <a:ln w="22225">
                  <a:solidFill>
                    <a:schemeClr val="accent2"/>
                  </a:solidFill>
                  <a:prstDash val="solid"/>
                </a:ln>
                <a:solidFill>
                  <a:schemeClr val="accent2">
                    <a:lumMod val="40000"/>
                    <a:lumOff val="60000"/>
                  </a:schemeClr>
                </a:solidFill>
                <a:sym typeface="+mn-ea"/>
              </a:rPr>
              <a:t>莫非</a:t>
            </a:r>
            <a:r>
              <a:rPr lang="en-US" altLang="zh-CN" sz="2400" b="1" noProof="1">
                <a:ln w="22225">
                  <a:solidFill>
                    <a:schemeClr val="accent2"/>
                  </a:solidFill>
                  <a:prstDash val="solid"/>
                </a:ln>
                <a:solidFill>
                  <a:schemeClr val="accent2">
                    <a:lumMod val="40000"/>
                    <a:lumOff val="60000"/>
                  </a:schemeClr>
                </a:solidFill>
                <a:sym typeface="+mn-ea"/>
              </a:rPr>
              <a:t>……</a:t>
            </a:r>
            <a:r>
              <a:rPr lang="zh-CN" altLang="en-US" sz="2400" b="1" noProof="1">
                <a:ln w="22225">
                  <a:solidFill>
                    <a:schemeClr val="accent2"/>
                  </a:solidFill>
                  <a:prstDash val="solid"/>
                </a:ln>
                <a:solidFill>
                  <a:schemeClr val="accent2">
                    <a:lumMod val="40000"/>
                    <a:lumOff val="60000"/>
                  </a:schemeClr>
                </a:solidFill>
                <a:sym typeface="+mn-ea"/>
              </a:rPr>
              <a:t>吗？</a:t>
            </a:r>
            <a:endParaRPr lang="zh-CN" altLang="en-US" sz="2400" b="1" noProof="1">
              <a:solidFill>
                <a:schemeClr val="hlink"/>
              </a:solidFill>
              <a:sym typeface="+mn-ea"/>
            </a:endParaRPr>
          </a:p>
          <a:p>
            <a:r>
              <a:rPr lang="zh-CN" altLang="en-US" sz="2400" b="1" noProof="1">
                <a:solidFill>
                  <a:schemeClr val="hlink"/>
                </a:solidFill>
                <a:sym typeface="+mn-ea"/>
              </a:rPr>
              <a:t>恐怕</a:t>
            </a:r>
            <a:r>
              <a:rPr lang="en-US" altLang="zh-CN" sz="2400" b="1" noProof="1">
                <a:solidFill>
                  <a:schemeClr val="hlink"/>
                </a:solidFill>
                <a:sym typeface="+mn-ea"/>
              </a:rPr>
              <a:t>……</a:t>
            </a:r>
            <a:r>
              <a:rPr lang="zh-CN" altLang="en-US" sz="2400" b="1" noProof="1">
                <a:solidFill>
                  <a:schemeClr val="hlink"/>
                </a:solidFill>
                <a:sym typeface="+mn-ea"/>
              </a:rPr>
              <a:t>吧？</a:t>
            </a:r>
            <a:r>
              <a:rPr lang="zh-CN" altLang="en-US" sz="2400" b="1" noProof="1">
                <a:ln w="22225">
                  <a:solidFill>
                    <a:schemeClr val="accent2"/>
                  </a:solidFill>
                  <a:prstDash val="solid"/>
                </a:ln>
                <a:solidFill>
                  <a:schemeClr val="accent2">
                    <a:lumMod val="40000"/>
                    <a:lumOff val="60000"/>
                  </a:schemeClr>
                </a:solidFill>
                <a:sym typeface="+mn-ea"/>
              </a:rPr>
              <a:t>难道</a:t>
            </a:r>
            <a:r>
              <a:rPr lang="en-US" altLang="zh-CN" sz="2400" b="1" noProof="1">
                <a:ln w="22225">
                  <a:solidFill>
                    <a:schemeClr val="accent2"/>
                  </a:solidFill>
                  <a:prstDash val="solid"/>
                </a:ln>
                <a:solidFill>
                  <a:schemeClr val="accent2">
                    <a:lumMod val="40000"/>
                    <a:lumOff val="60000"/>
                  </a:schemeClr>
                </a:solidFill>
                <a:sym typeface="+mn-ea"/>
              </a:rPr>
              <a:t>……</a:t>
            </a:r>
            <a:r>
              <a:rPr lang="zh-CN" altLang="en-US" sz="2400" b="1" noProof="1">
                <a:ln w="22225">
                  <a:solidFill>
                    <a:schemeClr val="accent2"/>
                  </a:solidFill>
                  <a:prstDash val="solid"/>
                </a:ln>
                <a:solidFill>
                  <a:schemeClr val="accent2">
                    <a:lumMod val="40000"/>
                    <a:lumOff val="60000"/>
                  </a:schemeClr>
                </a:solidFill>
                <a:sym typeface="+mn-ea"/>
              </a:rPr>
              <a:t>吗？</a:t>
            </a:r>
            <a:endParaRPr lang="zh-CN" altLang="en-US" sz="2400" b="1" noProof="1">
              <a:ln w="22225">
                <a:solidFill>
                  <a:schemeClr val="accent2"/>
                </a:solidFill>
                <a:prstDash val="solid"/>
              </a:ln>
              <a:solidFill>
                <a:schemeClr val="accent2">
                  <a:lumMod val="40000"/>
                  <a:lumOff val="60000"/>
                </a:schemeClr>
              </a:solidFill>
              <a:sym typeface="+mn-ea"/>
            </a:endParaRPr>
          </a:p>
        </p:txBody>
      </p:sp>
      <p:pic>
        <p:nvPicPr>
          <p:cNvPr id="819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70140" y="3814068"/>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ox(in)">
                                      <p:cBhvr>
                                        <p:cTn id="16"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7480" y="50166"/>
            <a:ext cx="4958080" cy="3970318"/>
          </a:xfrm>
          <a:prstGeom prst="rect">
            <a:avLst/>
          </a:prstGeom>
          <a:noFill/>
        </p:spPr>
        <p:txBody>
          <a:bodyPr>
            <a:spAutoFit/>
          </a:bodyPr>
          <a:lstStyle/>
          <a:p>
            <a:r>
              <a:rPr lang="zh-CN" altLang="en-US" sz="2800" b="1" noProof="1">
                <a:ln w="22225">
                  <a:solidFill>
                    <a:schemeClr val="accent2"/>
                  </a:solidFill>
                  <a:prstDash val="solid"/>
                </a:ln>
                <a:solidFill>
                  <a:schemeClr val="accent2">
                    <a:lumMod val="40000"/>
                    <a:lumOff val="60000"/>
                  </a:schemeClr>
                </a:solidFill>
                <a:sym typeface="+mn-ea"/>
              </a:rPr>
              <a:t>蹑</a:t>
            </a:r>
            <a:r>
              <a:rPr lang="zh-CN" altLang="en-US" sz="2800" b="1" noProof="1">
                <a:sym typeface="+mn-ea"/>
              </a:rPr>
              <a:t>迹</a:t>
            </a:r>
            <a:r>
              <a:rPr lang="zh-CN" altLang="en-US" sz="2800" b="1" noProof="1">
                <a:solidFill>
                  <a:schemeClr val="hlink"/>
                </a:solidFill>
                <a:sym typeface="+mn-ea"/>
              </a:rPr>
              <a:t>披</a:t>
            </a:r>
            <a:r>
              <a:rPr lang="zh-CN" altLang="en-US" sz="2800" b="1" noProof="1">
                <a:sym typeface="+mn-ea"/>
              </a:rPr>
              <a:t>求，见有虫伏棘根。</a:t>
            </a:r>
            <a:r>
              <a:rPr lang="zh-CN" altLang="en-US" sz="2800" b="1" noProof="1">
                <a:solidFill>
                  <a:schemeClr val="hlink"/>
                </a:solidFill>
                <a:sym typeface="+mn-ea"/>
              </a:rPr>
              <a:t>遽</a:t>
            </a:r>
            <a:r>
              <a:rPr lang="zh-CN" altLang="en-US" sz="2800" b="1" noProof="1">
                <a:sym typeface="+mn-ea"/>
              </a:rPr>
              <a:t>扑之，入石穴中。</a:t>
            </a:r>
            <a:r>
              <a:rPr lang="zh-CN" altLang="en-US" sz="2800" b="1" u="sng" noProof="1">
                <a:ln w="22225">
                  <a:solidFill>
                    <a:schemeClr val="accent2"/>
                  </a:solidFill>
                  <a:prstDash val="solid"/>
                </a:ln>
                <a:solidFill>
                  <a:schemeClr val="accent2">
                    <a:lumMod val="40000"/>
                    <a:lumOff val="60000"/>
                  </a:schemeClr>
                </a:solidFill>
                <a:sym typeface="+mn-ea"/>
              </a:rPr>
              <a:t>掭</a:t>
            </a:r>
            <a:r>
              <a:rPr lang="zh-CN" altLang="en-US" sz="2800" b="1" u="sng" noProof="1">
                <a:solidFill>
                  <a:schemeClr val="hlink"/>
                </a:solidFill>
                <a:sym typeface="+mn-ea"/>
              </a:rPr>
              <a:t>以尖草</a:t>
            </a:r>
            <a:r>
              <a:rPr lang="zh-CN" altLang="en-US" sz="2800" b="1" noProof="1">
                <a:sym typeface="+mn-ea"/>
              </a:rPr>
              <a:t>，不出；以筒水灌之，</a:t>
            </a:r>
            <a:r>
              <a:rPr lang="zh-CN" altLang="en-US" sz="2800" b="1" noProof="1">
                <a:solidFill>
                  <a:schemeClr val="hlink"/>
                </a:solidFill>
                <a:sym typeface="+mn-ea"/>
              </a:rPr>
              <a:t>始</a:t>
            </a:r>
            <a:r>
              <a:rPr lang="zh-CN" altLang="en-US" sz="2800" b="1" noProof="1">
                <a:sym typeface="+mn-ea"/>
              </a:rPr>
              <a:t>出，状极俊健，</a:t>
            </a:r>
            <a:r>
              <a:rPr lang="zh-CN" altLang="en-US" sz="2800" b="1" noProof="1">
                <a:ln w="22225">
                  <a:solidFill>
                    <a:schemeClr val="accent2"/>
                  </a:solidFill>
                  <a:prstDash val="solid"/>
                </a:ln>
                <a:solidFill>
                  <a:schemeClr val="accent2">
                    <a:lumMod val="40000"/>
                    <a:lumOff val="60000"/>
                  </a:schemeClr>
                </a:solidFill>
                <a:sym typeface="+mn-ea"/>
              </a:rPr>
              <a:t>逐</a:t>
            </a:r>
            <a:r>
              <a:rPr lang="zh-CN" altLang="en-US" sz="2800" b="1" noProof="1">
                <a:solidFill>
                  <a:schemeClr val="hlink"/>
                </a:solidFill>
                <a:sym typeface="+mn-ea"/>
              </a:rPr>
              <a:t>而</a:t>
            </a:r>
            <a:r>
              <a:rPr lang="zh-CN" altLang="en-US" sz="2800" b="1" noProof="1">
                <a:sym typeface="+mn-ea"/>
              </a:rPr>
              <a:t>得之。</a:t>
            </a:r>
            <a:r>
              <a:rPr lang="zh-CN" altLang="en-US" sz="2800" b="1" noProof="1">
                <a:solidFill>
                  <a:schemeClr val="hlink"/>
                </a:solidFill>
                <a:sym typeface="+mn-ea"/>
              </a:rPr>
              <a:t>审</a:t>
            </a:r>
            <a:r>
              <a:rPr lang="zh-CN" altLang="en-US" sz="2800" b="1" noProof="1">
                <a:sym typeface="+mn-ea"/>
              </a:rPr>
              <a:t>视，巨身</a:t>
            </a:r>
            <a:r>
              <a:rPr lang="zh-CN" altLang="en-US" sz="2800" b="1" noProof="1">
                <a:solidFill>
                  <a:schemeClr val="hlink"/>
                </a:solidFill>
                <a:sym typeface="+mn-ea"/>
              </a:rPr>
              <a:t>修</a:t>
            </a:r>
            <a:r>
              <a:rPr lang="zh-CN" altLang="en-US" sz="2800" b="1" noProof="1">
                <a:sym typeface="+mn-ea"/>
              </a:rPr>
              <a:t>尾，青项金翅。大喜，</a:t>
            </a:r>
            <a:r>
              <a:rPr lang="zh-CN" altLang="en-US" sz="2800" b="1" noProof="1">
                <a:solidFill>
                  <a:schemeClr val="hlink"/>
                </a:solidFill>
                <a:sym typeface="+mn-ea"/>
              </a:rPr>
              <a:t>笼</a:t>
            </a:r>
            <a:r>
              <a:rPr lang="zh-CN" altLang="en-US" sz="2800" b="1" noProof="1">
                <a:sym typeface="+mn-ea"/>
              </a:rPr>
              <a:t>归，举家庆贺，</a:t>
            </a:r>
            <a:r>
              <a:rPr lang="zh-CN" altLang="en-US" sz="2800" b="1" noProof="1">
                <a:solidFill>
                  <a:schemeClr val="hlink"/>
                </a:solidFill>
                <a:sym typeface="+mn-ea"/>
              </a:rPr>
              <a:t>虽</a:t>
            </a:r>
            <a:r>
              <a:rPr lang="zh-CN" altLang="en-US" sz="2800" b="1" noProof="1">
                <a:sym typeface="+mn-ea"/>
              </a:rPr>
              <a:t>连城拱璧</a:t>
            </a:r>
            <a:r>
              <a:rPr lang="zh-CN" altLang="en-US" sz="2800" b="1" noProof="1">
                <a:solidFill>
                  <a:schemeClr val="hlink"/>
                </a:solidFill>
                <a:sym typeface="+mn-ea"/>
              </a:rPr>
              <a:t>不啻</a:t>
            </a:r>
            <a:r>
              <a:rPr lang="zh-CN" altLang="en-US" sz="2800" b="1" noProof="1">
                <a:sym typeface="+mn-ea"/>
              </a:rPr>
              <a:t>也。</a:t>
            </a:r>
            <a:r>
              <a:rPr lang="zh-CN" altLang="en-US" sz="2800" b="1" noProof="1">
                <a:ln w="22225">
                  <a:solidFill>
                    <a:schemeClr val="accent2"/>
                  </a:solidFill>
                  <a:prstDash val="solid"/>
                </a:ln>
                <a:solidFill>
                  <a:schemeClr val="accent2">
                    <a:lumMod val="40000"/>
                    <a:lumOff val="60000"/>
                  </a:schemeClr>
                </a:solidFill>
                <a:sym typeface="+mn-ea"/>
              </a:rPr>
              <a:t>上</a:t>
            </a:r>
            <a:r>
              <a:rPr lang="zh-CN" altLang="en-US" sz="2800" b="1" noProof="1">
                <a:sym typeface="+mn-ea"/>
              </a:rPr>
              <a:t>于盆</a:t>
            </a:r>
            <a:r>
              <a:rPr lang="zh-CN" altLang="en-US" sz="2800" b="1" noProof="1">
                <a:solidFill>
                  <a:schemeClr val="hlink"/>
                </a:solidFill>
                <a:sym typeface="+mn-ea"/>
              </a:rPr>
              <a:t>而</a:t>
            </a:r>
            <a:r>
              <a:rPr lang="zh-CN" altLang="en-US" sz="2800" b="1" noProof="1">
                <a:sym typeface="+mn-ea"/>
              </a:rPr>
              <a:t>养之，</a:t>
            </a:r>
            <a:r>
              <a:rPr lang="zh-CN" altLang="en-US" sz="2800" b="1" noProof="1">
                <a:solidFill>
                  <a:schemeClr val="hlink"/>
                </a:solidFill>
                <a:sym typeface="+mn-ea"/>
              </a:rPr>
              <a:t>蟹白栗黄</a:t>
            </a:r>
            <a:r>
              <a:rPr lang="zh-CN" altLang="en-US" sz="2800" b="1" noProof="1">
                <a:sym typeface="+mn-ea"/>
              </a:rPr>
              <a:t>，备极护爱，留待限期，</a:t>
            </a:r>
            <a:r>
              <a:rPr lang="zh-CN" altLang="en-US" sz="2800" b="1" noProof="1">
                <a:solidFill>
                  <a:schemeClr val="hlink"/>
                </a:solidFill>
                <a:sym typeface="+mn-ea"/>
              </a:rPr>
              <a:t>以</a:t>
            </a:r>
            <a:r>
              <a:rPr lang="zh-CN" altLang="en-US" sz="2800" b="1" noProof="1">
                <a:solidFill>
                  <a:srgbClr val="FF3300"/>
                </a:solidFill>
                <a:sym typeface="+mn-ea"/>
              </a:rPr>
              <a:t>塞</a:t>
            </a:r>
            <a:r>
              <a:rPr lang="zh-CN" altLang="en-US" sz="2800" b="1" noProof="1">
                <a:sym typeface="+mn-ea"/>
              </a:rPr>
              <a:t>官</a:t>
            </a:r>
            <a:r>
              <a:rPr lang="zh-CN" altLang="en-US" sz="2800" b="1" noProof="1">
                <a:ln w="22225">
                  <a:solidFill>
                    <a:schemeClr val="accent2"/>
                  </a:solidFill>
                  <a:prstDash val="solid"/>
                </a:ln>
                <a:solidFill>
                  <a:schemeClr val="accent2">
                    <a:lumMod val="40000"/>
                    <a:lumOff val="60000"/>
                  </a:schemeClr>
                </a:solidFill>
                <a:sym typeface="+mn-ea"/>
              </a:rPr>
              <a:t>责</a:t>
            </a:r>
            <a:r>
              <a:rPr lang="zh-CN" altLang="en-US" sz="2800" b="1" noProof="1">
                <a:sym typeface="+mn-ea"/>
              </a:rPr>
              <a:t>。</a:t>
            </a:r>
            <a:endParaRPr lang="zh-CN" altLang="en-US" sz="2800" b="1" noProof="1">
              <a:sym typeface="+mn-ea"/>
            </a:endParaRPr>
          </a:p>
        </p:txBody>
      </p:sp>
      <p:sp>
        <p:nvSpPr>
          <p:cNvPr id="27649" name="文本框 148481"/>
          <p:cNvSpPr txBox="1"/>
          <p:nvPr/>
        </p:nvSpPr>
        <p:spPr>
          <a:xfrm>
            <a:off x="5115560" y="50165"/>
            <a:ext cx="6515947" cy="5693866"/>
          </a:xfrm>
          <a:prstGeom prst="rect">
            <a:avLst/>
          </a:prstGeom>
          <a:noFill/>
          <a:ln w="9525">
            <a:noFill/>
          </a:ln>
        </p:spPr>
        <p:txBody>
          <a:bodyPr>
            <a:spAutoFit/>
          </a:bodyPr>
          <a:lstStyle/>
          <a:p>
            <a:pPr>
              <a:spcBef>
                <a:spcPct val="50000"/>
              </a:spcBef>
            </a:pPr>
            <a:r>
              <a:rPr lang="en-US" altLang="zh-CN" sz="2800" b="1" noProof="1"/>
              <a:t>       </a:t>
            </a:r>
            <a:r>
              <a:rPr lang="zh-CN" altLang="en-US" sz="2800" b="1" noProof="1"/>
              <a:t>他</a:t>
            </a:r>
            <a:r>
              <a:rPr lang="zh-CN" altLang="en-US" sz="2800" b="1" noProof="1">
                <a:ln w="22225">
                  <a:solidFill>
                    <a:schemeClr val="accent2"/>
                  </a:solidFill>
                  <a:prstDash val="solid"/>
                </a:ln>
                <a:solidFill>
                  <a:schemeClr val="accent2">
                    <a:lumMod val="40000"/>
                    <a:lumOff val="60000"/>
                  </a:schemeClr>
                </a:solidFill>
              </a:rPr>
              <a:t>悄悄追随</a:t>
            </a:r>
            <a:r>
              <a:rPr lang="zh-CN" altLang="en-US" sz="2800" b="1" noProof="1"/>
              <a:t>蛤蟆的踪迹，</a:t>
            </a:r>
            <a:r>
              <a:rPr lang="zh-CN" altLang="en-US" sz="2800" b="1" noProof="1">
                <a:solidFill>
                  <a:schemeClr val="hlink"/>
                </a:solidFill>
              </a:rPr>
              <a:t>分开</a:t>
            </a:r>
            <a:r>
              <a:rPr lang="zh-CN" altLang="en-US" sz="2800" b="1" noProof="1"/>
              <a:t>丛草去寻找，只见一只蟋蟀趴在棘根下面，他</a:t>
            </a:r>
            <a:r>
              <a:rPr lang="zh-CN" altLang="en-US" sz="2800" b="1" noProof="1">
                <a:solidFill>
                  <a:schemeClr val="hlink"/>
                </a:solidFill>
              </a:rPr>
              <a:t>急忙</a:t>
            </a:r>
            <a:r>
              <a:rPr lang="zh-CN" altLang="en-US" sz="2800" b="1" noProof="1"/>
              <a:t>扑过去捉它，蟋蟀跳进了石洞。</a:t>
            </a:r>
            <a:r>
              <a:rPr lang="zh-CN" altLang="en-US" sz="2800" b="1" noProof="1">
                <a:solidFill>
                  <a:schemeClr val="hlink"/>
                </a:solidFill>
              </a:rPr>
              <a:t>他用细草</a:t>
            </a:r>
            <a:r>
              <a:rPr lang="zh-CN" altLang="en-US" sz="2800" b="1" noProof="1">
                <a:ln w="22225">
                  <a:solidFill>
                    <a:schemeClr val="accent2"/>
                  </a:solidFill>
                  <a:prstDash val="solid"/>
                </a:ln>
                <a:solidFill>
                  <a:schemeClr val="accent2">
                    <a:lumMod val="40000"/>
                    <a:lumOff val="60000"/>
                  </a:schemeClr>
                </a:solidFill>
              </a:rPr>
              <a:t>撩拨</a:t>
            </a:r>
            <a:r>
              <a:rPr lang="zh-CN" altLang="en-US" sz="2800" b="1" noProof="1"/>
              <a:t>，蟋蟀不出来；又用竹筒取水灌进石洞里，蟋蟀</a:t>
            </a:r>
            <a:r>
              <a:rPr lang="zh-CN" altLang="en-US" sz="2800" b="1" noProof="1">
                <a:solidFill>
                  <a:schemeClr val="accent1"/>
                </a:solidFill>
                <a:effectLst>
                  <a:outerShdw blurRad="38100" dist="25400" dir="5400000" algn="ctr" rotWithShape="0">
                    <a:srgbClr val="6E747A">
                      <a:alpha val="43000"/>
                    </a:srgbClr>
                  </a:outerShdw>
                </a:effectLst>
              </a:rPr>
              <a:t>才</a:t>
            </a:r>
            <a:r>
              <a:rPr lang="zh-CN" altLang="en-US" sz="2800" b="1" noProof="1"/>
              <a:t>出来，形状极其俊美健壮。他便</a:t>
            </a:r>
            <a:r>
              <a:rPr lang="zh-CN" altLang="en-US" sz="2800" b="1" noProof="1">
                <a:ln w="22225">
                  <a:solidFill>
                    <a:schemeClr val="accent2"/>
                  </a:solidFill>
                  <a:prstDash val="solid"/>
                </a:ln>
                <a:solidFill>
                  <a:schemeClr val="accent2">
                    <a:lumMod val="40000"/>
                    <a:lumOff val="60000"/>
                  </a:schemeClr>
                </a:solidFill>
              </a:rPr>
              <a:t>追赶</a:t>
            </a:r>
            <a:r>
              <a:rPr lang="zh-CN" altLang="en-US" sz="2800" b="1" noProof="1">
                <a:solidFill>
                  <a:schemeClr val="accent1"/>
                </a:solidFill>
                <a:effectLst>
                  <a:outerShdw blurRad="38100" dist="25400" dir="5400000" algn="ctr" rotWithShape="0">
                    <a:srgbClr val="6E747A">
                      <a:alpha val="43000"/>
                    </a:srgbClr>
                  </a:outerShdw>
                </a:effectLst>
              </a:rPr>
              <a:t>着</a:t>
            </a:r>
            <a:r>
              <a:rPr lang="zh-CN" altLang="en-US" sz="2800" b="1" noProof="1"/>
              <a:t>抓住了它。</a:t>
            </a:r>
            <a:r>
              <a:rPr lang="zh-CN" altLang="en-US" sz="2800" b="1" noProof="1">
                <a:solidFill>
                  <a:schemeClr val="hlink"/>
                </a:solidFill>
              </a:rPr>
              <a:t>仔细</a:t>
            </a:r>
            <a:r>
              <a:rPr lang="zh-CN" altLang="en-US" sz="2800" b="1" noProof="1"/>
              <a:t>一看，只见蟋蟀个儿大，尾巴长，青色的脖项，金黄色的翅膀。成名特别高兴，</a:t>
            </a:r>
            <a:r>
              <a:rPr lang="zh-CN" altLang="en-US" sz="2800" b="1" noProof="1">
                <a:solidFill>
                  <a:schemeClr val="hlink"/>
                </a:solidFill>
              </a:rPr>
              <a:t>用笼子装上</a:t>
            </a:r>
            <a:r>
              <a:rPr lang="zh-CN" altLang="en-US" sz="2800" b="1" noProof="1"/>
              <a:t>提回家，全家庆贺，</a:t>
            </a:r>
            <a:r>
              <a:rPr lang="zh-CN" altLang="en-US" sz="2800" b="1" noProof="1">
                <a:solidFill>
                  <a:schemeClr val="hlink"/>
                </a:solidFill>
              </a:rPr>
              <a:t>即使</a:t>
            </a:r>
            <a:r>
              <a:rPr lang="zh-CN" altLang="en-US" sz="2800" b="1" noProof="1"/>
              <a:t>价值连城的宝玉也</a:t>
            </a:r>
            <a:r>
              <a:rPr lang="zh-CN" altLang="en-US" sz="2800" b="1" noProof="1">
                <a:solidFill>
                  <a:schemeClr val="hlink"/>
                </a:solidFill>
              </a:rPr>
              <a:t>比不上它</a:t>
            </a:r>
            <a:r>
              <a:rPr lang="zh-CN" altLang="en-US" sz="2800" b="1" noProof="1"/>
              <a:t>，</a:t>
            </a:r>
            <a:r>
              <a:rPr lang="zh-CN" altLang="en-US" sz="2800" b="1" noProof="1">
                <a:ln w="22225">
                  <a:solidFill>
                    <a:schemeClr val="accent2"/>
                  </a:solidFill>
                  <a:prstDash val="solid"/>
                </a:ln>
                <a:solidFill>
                  <a:schemeClr val="accent2">
                    <a:lumMod val="40000"/>
                    <a:lumOff val="60000"/>
                  </a:schemeClr>
                </a:solidFill>
              </a:rPr>
              <a:t>装</a:t>
            </a:r>
            <a:r>
              <a:rPr lang="zh-CN" altLang="en-US" sz="2800" b="1" noProof="1">
                <a:solidFill>
                  <a:schemeClr val="hlink"/>
                </a:solidFill>
              </a:rPr>
              <a:t>在</a:t>
            </a:r>
            <a:r>
              <a:rPr lang="zh-CN" altLang="en-US" sz="2800" b="1" noProof="1"/>
              <a:t>盆子里养着，</a:t>
            </a:r>
            <a:r>
              <a:rPr lang="zh-CN" altLang="en-US" sz="2800" b="1" noProof="1">
                <a:solidFill>
                  <a:schemeClr val="hlink"/>
                </a:solidFill>
              </a:rPr>
              <a:t>用蟹肉栗子粉喂它</a:t>
            </a:r>
            <a:r>
              <a:rPr lang="zh-CN" altLang="en-US" sz="2800" b="1" noProof="1"/>
              <a:t>，爱护得周到极了，只等到了期限，</a:t>
            </a:r>
            <a:r>
              <a:rPr lang="zh-CN" altLang="en-US" sz="2800" b="1" noProof="1">
                <a:solidFill>
                  <a:schemeClr val="accent1"/>
                </a:solidFill>
                <a:effectLst>
                  <a:outerShdw blurRad="38100" dist="25400" dir="5400000" algn="ctr" rotWithShape="0">
                    <a:srgbClr val="6E747A">
                      <a:alpha val="43000"/>
                    </a:srgbClr>
                  </a:outerShdw>
                </a:effectLst>
              </a:rPr>
              <a:t>来</a:t>
            </a:r>
            <a:r>
              <a:rPr lang="zh-CN" altLang="en-US" sz="2800" b="1" noProof="1">
                <a:ln w="22225">
                  <a:solidFill>
                    <a:schemeClr val="accent2"/>
                  </a:solidFill>
                  <a:prstDash val="solid"/>
                </a:ln>
                <a:solidFill>
                  <a:schemeClr val="accent2">
                    <a:lumMod val="40000"/>
                    <a:lumOff val="60000"/>
                  </a:schemeClr>
                </a:solidFill>
              </a:rPr>
              <a:t>应付</a:t>
            </a:r>
            <a:r>
              <a:rPr lang="zh-CN" altLang="en-US" sz="2800" b="1" noProof="1">
                <a:effectLst>
                  <a:outerShdw blurRad="38100" dist="19050" dir="2700000" algn="tl" rotWithShape="0">
                    <a:schemeClr val="dk1">
                      <a:alpha val="40000"/>
                    </a:schemeClr>
                  </a:outerShdw>
                </a:effectLst>
              </a:rPr>
              <a:t>官府的</a:t>
            </a:r>
            <a:r>
              <a:rPr lang="zh-CN" altLang="en-US" sz="2800" b="1" noProof="1">
                <a:ln w="22225">
                  <a:solidFill>
                    <a:schemeClr val="accent2"/>
                  </a:solidFill>
                  <a:prstDash val="solid"/>
                </a:ln>
                <a:solidFill>
                  <a:schemeClr val="accent2">
                    <a:lumMod val="40000"/>
                    <a:lumOff val="60000"/>
                  </a:schemeClr>
                </a:solidFill>
              </a:rPr>
              <a:t>差使</a:t>
            </a:r>
            <a:r>
              <a:rPr lang="zh-CN" altLang="en-US" sz="2800" b="1" noProof="1"/>
              <a:t>。 </a:t>
            </a:r>
            <a:endParaRPr lang="zh-CN" altLang="en-US" sz="2800" b="1" noProof="1"/>
          </a:p>
        </p:txBody>
      </p:sp>
      <p:sp>
        <p:nvSpPr>
          <p:cNvPr id="3" name="文本框 2"/>
          <p:cNvSpPr txBox="1"/>
          <p:nvPr/>
        </p:nvSpPr>
        <p:spPr>
          <a:xfrm>
            <a:off x="157481" y="5500370"/>
            <a:ext cx="4689687" cy="521970"/>
          </a:xfrm>
          <a:prstGeom prst="rect">
            <a:avLst/>
          </a:prstGeom>
          <a:noFill/>
        </p:spPr>
        <p:txBody>
          <a:bodyPr>
            <a:spAutoFit/>
            <a:scene3d>
              <a:camera prst="orthographicFront"/>
              <a:lightRig rig="threePt" dir="t"/>
            </a:scene3d>
          </a:bodyPr>
          <a:lstStyle/>
          <a:p>
            <a:r>
              <a:rPr lang="zh-CN" altLang="en-US" sz="2800" b="1" noProof="1">
                <a:ln w="22225">
                  <a:solidFill>
                    <a:schemeClr val="accent2"/>
                  </a:solidFill>
                  <a:prstDash val="solid"/>
                </a:ln>
                <a:solidFill>
                  <a:schemeClr val="accent2">
                    <a:lumMod val="40000"/>
                    <a:lumOff val="60000"/>
                  </a:schemeClr>
                </a:solidFill>
                <a:sym typeface="+mn-ea"/>
              </a:rPr>
              <a:t>啻：止。</a:t>
            </a:r>
            <a:endParaRPr lang="zh-CN" altLang="en-US" sz="2800" b="1" noProof="1">
              <a:ln w="22225">
                <a:solidFill>
                  <a:schemeClr val="accent2"/>
                </a:solidFill>
                <a:prstDash val="solid"/>
              </a:ln>
              <a:solidFill>
                <a:schemeClr val="accent2">
                  <a:lumMod val="40000"/>
                  <a:lumOff val="60000"/>
                </a:schemeClr>
              </a:solidFill>
              <a:sym typeface="+mn-ea"/>
            </a:endParaRPr>
          </a:p>
        </p:txBody>
      </p:sp>
      <p:pic>
        <p:nvPicPr>
          <p:cNvPr id="921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62013" y="3221038"/>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文本框 149505"/>
          <p:cNvSpPr txBox="1">
            <a:spLocks noChangeArrowheads="1"/>
          </p:cNvSpPr>
          <p:nvPr/>
        </p:nvSpPr>
        <p:spPr bwMode="auto">
          <a:xfrm>
            <a:off x="127000" y="42863"/>
            <a:ext cx="508846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t>第五段：</a:t>
            </a:r>
            <a:endParaRPr lang="zh-CN" altLang="en-US" sz="3200" b="1"/>
          </a:p>
        </p:txBody>
      </p:sp>
      <p:sp>
        <p:nvSpPr>
          <p:cNvPr id="28674" name="文本框 149506"/>
          <p:cNvSpPr txBox="1"/>
          <p:nvPr/>
        </p:nvSpPr>
        <p:spPr>
          <a:xfrm>
            <a:off x="334434" y="626745"/>
            <a:ext cx="4672753" cy="4031873"/>
          </a:xfrm>
          <a:prstGeom prst="rect">
            <a:avLst/>
          </a:prstGeom>
          <a:noFill/>
          <a:ln w="9525">
            <a:noFill/>
          </a:ln>
        </p:spPr>
        <p:txBody>
          <a:bodyPr>
            <a:spAutoFit/>
          </a:bodyPr>
          <a:lstStyle/>
          <a:p>
            <a:pPr>
              <a:spcBef>
                <a:spcPct val="50000"/>
              </a:spcBef>
            </a:pPr>
            <a:r>
              <a:rPr lang="zh-CN" altLang="en-US" sz="3200" b="1" noProof="1"/>
              <a:t>成有子九岁，窥父不在，</a:t>
            </a:r>
            <a:r>
              <a:rPr lang="zh-CN" altLang="en-US" sz="3200" b="1" noProof="1">
                <a:ln w="22225">
                  <a:solidFill>
                    <a:schemeClr val="accent2"/>
                  </a:solidFill>
                  <a:prstDash val="solid"/>
                </a:ln>
                <a:solidFill>
                  <a:schemeClr val="accent2">
                    <a:lumMod val="40000"/>
                    <a:lumOff val="60000"/>
                  </a:schemeClr>
                </a:solidFill>
              </a:rPr>
              <a:t>窃</a:t>
            </a:r>
            <a:r>
              <a:rPr lang="zh-CN" altLang="en-US" sz="3200" b="1" noProof="1">
                <a:solidFill>
                  <a:schemeClr val="hlink"/>
                </a:solidFill>
              </a:rPr>
              <a:t>发</a:t>
            </a:r>
            <a:r>
              <a:rPr lang="zh-CN" altLang="en-US" sz="3200" b="1" noProof="1"/>
              <a:t>盆。虫跃掷径出，</a:t>
            </a:r>
            <a:r>
              <a:rPr lang="zh-CN" altLang="en-US" sz="3200" b="1" noProof="1">
                <a:ln w="22225">
                  <a:solidFill>
                    <a:schemeClr val="accent2"/>
                  </a:solidFill>
                  <a:prstDash val="solid"/>
                </a:ln>
                <a:solidFill>
                  <a:schemeClr val="accent2">
                    <a:lumMod val="40000"/>
                    <a:lumOff val="60000"/>
                  </a:schemeClr>
                </a:solidFill>
              </a:rPr>
              <a:t>迅</a:t>
            </a:r>
            <a:r>
              <a:rPr lang="zh-CN" altLang="en-US" sz="3200" b="1" noProof="1"/>
              <a:t>不可捉。</a:t>
            </a:r>
            <a:r>
              <a:rPr lang="zh-CN" altLang="en-US" sz="3200" b="1" noProof="1">
                <a:solidFill>
                  <a:schemeClr val="hlink"/>
                </a:solidFill>
              </a:rPr>
              <a:t>及</a:t>
            </a:r>
            <a:r>
              <a:rPr lang="zh-CN" altLang="en-US" sz="3200" b="1" noProof="1"/>
              <a:t>扑入手，已股落腹裂，</a:t>
            </a:r>
            <a:r>
              <a:rPr lang="zh-CN" altLang="en-US" sz="3200" b="1" noProof="1">
                <a:solidFill>
                  <a:schemeClr val="hlink"/>
                </a:solidFill>
              </a:rPr>
              <a:t>斯须</a:t>
            </a:r>
            <a:r>
              <a:rPr lang="zh-CN" altLang="en-US" sz="3200" b="1" noProof="1"/>
              <a:t>就毙。儿惧，啼告母。母闻之，面色灰死，大惊曰：“业根，死期至矣！</a:t>
            </a:r>
            <a:r>
              <a:rPr lang="zh-CN" altLang="en-US" sz="3200" b="1" noProof="1">
                <a:solidFill>
                  <a:schemeClr val="hlink"/>
                </a:solidFill>
              </a:rPr>
              <a:t>而</a:t>
            </a:r>
            <a:r>
              <a:rPr lang="zh-CN" altLang="en-US" sz="3200" b="1" noProof="1"/>
              <a:t>翁归，自与汝复算</a:t>
            </a:r>
            <a:r>
              <a:rPr lang="zh-CN" altLang="en-US" sz="3200" b="1" noProof="1">
                <a:solidFill>
                  <a:schemeClr val="hlink"/>
                </a:solidFill>
              </a:rPr>
              <a:t>耳</a:t>
            </a:r>
            <a:r>
              <a:rPr lang="zh-CN" altLang="en-US" sz="3200" b="1" noProof="1"/>
              <a:t>！”儿涕</a:t>
            </a:r>
            <a:r>
              <a:rPr lang="zh-CN" altLang="en-US" sz="3200" b="1" noProof="1">
                <a:solidFill>
                  <a:schemeClr val="hlink"/>
                </a:solidFill>
              </a:rPr>
              <a:t>而</a:t>
            </a:r>
            <a:r>
              <a:rPr lang="zh-CN" altLang="en-US" sz="3200" b="1" noProof="1"/>
              <a:t>去。</a:t>
            </a:r>
            <a:endParaRPr lang="zh-CN" altLang="en-US" sz="3200" b="1" noProof="1"/>
          </a:p>
        </p:txBody>
      </p:sp>
      <p:sp>
        <p:nvSpPr>
          <p:cNvPr id="29697" name="文本框 150529"/>
          <p:cNvSpPr txBox="1"/>
          <p:nvPr/>
        </p:nvSpPr>
        <p:spPr>
          <a:xfrm>
            <a:off x="5007187" y="43180"/>
            <a:ext cx="7040880" cy="3539430"/>
          </a:xfrm>
          <a:prstGeom prst="rect">
            <a:avLst/>
          </a:prstGeom>
          <a:noFill/>
          <a:ln w="9525">
            <a:noFill/>
          </a:ln>
        </p:spPr>
        <p:txBody>
          <a:bodyPr>
            <a:spAutoFit/>
          </a:bodyPr>
          <a:lstStyle/>
          <a:p>
            <a:pPr>
              <a:spcBef>
                <a:spcPct val="50000"/>
              </a:spcBef>
            </a:pPr>
            <a:r>
              <a:rPr lang="en-US" altLang="zh-CN" sz="2800" b="1" noProof="1"/>
              <a:t>       </a:t>
            </a:r>
            <a:r>
              <a:rPr lang="zh-CN" altLang="en-US" sz="2800" b="1" noProof="1"/>
              <a:t>成名有个儿子，年九岁，看到父亲不在（家），</a:t>
            </a:r>
            <a:r>
              <a:rPr lang="zh-CN" altLang="en-US" sz="2800" b="1" noProof="1">
                <a:ln w="22225">
                  <a:solidFill>
                    <a:schemeClr val="accent2"/>
                  </a:solidFill>
                  <a:prstDash val="solid"/>
                </a:ln>
                <a:solidFill>
                  <a:schemeClr val="accent2">
                    <a:lumMod val="40000"/>
                    <a:lumOff val="60000"/>
                  </a:schemeClr>
                </a:solidFill>
              </a:rPr>
              <a:t>偷偷</a:t>
            </a:r>
            <a:r>
              <a:rPr lang="zh-CN" altLang="en-US" sz="2800" b="1" noProof="1">
                <a:solidFill>
                  <a:schemeClr val="hlink"/>
                </a:solidFill>
              </a:rPr>
              <a:t>打开</a:t>
            </a:r>
            <a:r>
              <a:rPr lang="zh-CN" altLang="en-US" sz="2800" b="1" noProof="1"/>
              <a:t>盆子来看。蟋蟀一下子跳出来了，</a:t>
            </a:r>
            <a:r>
              <a:rPr lang="zh-CN" altLang="en-US" sz="2800" b="1" noProof="1">
                <a:ln w="22225">
                  <a:solidFill>
                    <a:schemeClr val="accent2"/>
                  </a:solidFill>
                  <a:prstDash val="solid"/>
                </a:ln>
                <a:solidFill>
                  <a:schemeClr val="accent2">
                    <a:lumMod val="40000"/>
                    <a:lumOff val="60000"/>
                  </a:schemeClr>
                </a:solidFill>
              </a:rPr>
              <a:t>快</a:t>
            </a:r>
            <a:r>
              <a:rPr lang="zh-CN" altLang="en-US" sz="2800" b="1" noProof="1"/>
              <a:t>得来不及捕捉。</a:t>
            </a:r>
            <a:r>
              <a:rPr lang="zh-CN" altLang="en-US" sz="2800" b="1" noProof="1">
                <a:solidFill>
                  <a:schemeClr val="hlink"/>
                </a:solidFill>
              </a:rPr>
              <a:t>等</a:t>
            </a:r>
            <a:r>
              <a:rPr lang="zh-CN" altLang="en-US" sz="2800" b="1" noProof="1"/>
              <a:t>抓到手后，（蟋蟀）的腿已掉了，肚子也破了，</a:t>
            </a:r>
            <a:r>
              <a:rPr lang="zh-CN" altLang="en-US" sz="2800" b="1" noProof="1">
                <a:solidFill>
                  <a:schemeClr val="hlink"/>
                </a:solidFill>
              </a:rPr>
              <a:t>一会儿</a:t>
            </a:r>
            <a:r>
              <a:rPr lang="zh-CN" altLang="en-US" sz="2800" b="1" noProof="1"/>
              <a:t>就死了。孩子害怕了，就哭着告诉母亲，母亲听了，（吓得）面色灰白，大惊说：“祸根，你的死期到了！</a:t>
            </a:r>
            <a:r>
              <a:rPr lang="zh-CN" altLang="en-US" sz="2800" b="1" noProof="1">
                <a:solidFill>
                  <a:schemeClr val="hlink"/>
                </a:solidFill>
              </a:rPr>
              <a:t>你</a:t>
            </a:r>
            <a:r>
              <a:rPr lang="zh-CN" altLang="en-US" sz="2800" b="1" noProof="1"/>
              <a:t>父亲回来，自然会跟你算帐！”孩子哭</a:t>
            </a:r>
            <a:r>
              <a:rPr lang="zh-CN" altLang="en-US" sz="2800" b="1" noProof="1">
                <a:solidFill>
                  <a:schemeClr val="hlink"/>
                </a:solidFill>
              </a:rPr>
              <a:t>着</a:t>
            </a:r>
            <a:r>
              <a:rPr lang="zh-CN" altLang="en-US" sz="2800" b="1" noProof="1"/>
              <a:t>跑了。 </a:t>
            </a:r>
            <a:endParaRPr lang="zh-CN" altLang="en-US" sz="2800" b="1" noProof="1"/>
          </a:p>
        </p:txBody>
      </p:sp>
      <p:sp>
        <p:nvSpPr>
          <p:cNvPr id="2" name="文本框 1"/>
          <p:cNvSpPr txBox="1"/>
          <p:nvPr/>
        </p:nvSpPr>
        <p:spPr>
          <a:xfrm>
            <a:off x="5610013" y="5612765"/>
            <a:ext cx="3071707" cy="521970"/>
          </a:xfrm>
          <a:prstGeom prst="rect">
            <a:avLst/>
          </a:prstGeom>
          <a:noFill/>
        </p:spPr>
        <p:txBody>
          <a:bodyPr>
            <a:spAutoFit/>
            <a:scene3d>
              <a:camera prst="orthographicFront"/>
              <a:lightRig rig="threePt" dir="t"/>
            </a:scene3d>
          </a:bodyPr>
          <a:lstStyle/>
          <a:p>
            <a:r>
              <a:rPr lang="zh-CN" altLang="en-US" sz="2800" noProof="1">
                <a:ln w="22225">
                  <a:solidFill>
                    <a:schemeClr val="accent2"/>
                  </a:solidFill>
                  <a:prstDash val="solid"/>
                </a:ln>
                <a:solidFill>
                  <a:schemeClr val="accent2">
                    <a:lumMod val="40000"/>
                    <a:lumOff val="60000"/>
                  </a:schemeClr>
                </a:solidFill>
              </a:rPr>
              <a:t>业，罪恶。</a:t>
            </a:r>
            <a:endParaRPr lang="zh-CN" altLang="en-US" sz="2800" noProof="1">
              <a:ln w="22225">
                <a:solidFill>
                  <a:schemeClr val="accent2"/>
                </a:solidFill>
                <a:prstDash val="solid"/>
              </a:ln>
              <a:solidFill>
                <a:schemeClr val="accent2">
                  <a:lumMod val="40000"/>
                  <a:lumOff val="60000"/>
                </a:schemeClr>
              </a:solidFill>
            </a:endParaRPr>
          </a:p>
        </p:txBody>
      </p:sp>
      <p:pic>
        <p:nvPicPr>
          <p:cNvPr id="1024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679213" y="3582610"/>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674"/>
                                        </p:tgtEl>
                                        <p:attrNameLst>
                                          <p:attrName>style.visibility</p:attrName>
                                        </p:attrNameLst>
                                      </p:cBhvr>
                                      <p:to>
                                        <p:strVal val="visible"/>
                                      </p:to>
                                    </p:set>
                                    <p:animEffect transition="in" filter="blinds(horizontal)">
                                      <p:cBhvr>
                                        <p:cTn id="7" dur="500"/>
                                        <p:tgtEl>
                                          <p:spTgt spid="2867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9697"/>
                                        </p:tgtEl>
                                        <p:attrNameLst>
                                          <p:attrName>style.visibility</p:attrName>
                                        </p:attrNameLst>
                                      </p:cBhvr>
                                      <p:to>
                                        <p:strVal val="visible"/>
                                      </p:to>
                                    </p:set>
                                    <p:animEffect transition="in" filter="box(in)">
                                      <p:cBhvr>
                                        <p:cTn id="12" dur="2000"/>
                                        <p:tgtEl>
                                          <p:spTgt spid="2969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ox(in)">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p:bldP spid="29697"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5053" y="21590"/>
            <a:ext cx="4612640" cy="4524315"/>
          </a:xfrm>
          <a:prstGeom prst="rect">
            <a:avLst/>
          </a:prstGeom>
          <a:noFill/>
        </p:spPr>
        <p:txBody>
          <a:bodyPr>
            <a:spAutoFit/>
          </a:bodyPr>
          <a:lstStyle/>
          <a:p>
            <a:r>
              <a:rPr lang="zh-CN" altLang="en-US" sz="3200" b="1" noProof="1">
                <a:solidFill>
                  <a:schemeClr val="tx2"/>
                </a:solidFill>
                <a:sym typeface="+mn-ea"/>
              </a:rPr>
              <a:t>第六段：</a:t>
            </a:r>
            <a:endParaRPr lang="zh-CN" altLang="en-US" sz="3200" b="1" noProof="1">
              <a:solidFill>
                <a:schemeClr val="tx2"/>
              </a:solidFill>
              <a:sym typeface="+mn-ea"/>
            </a:endParaRPr>
          </a:p>
          <a:p>
            <a:r>
              <a:rPr lang="zh-CN" altLang="en-US" sz="3200" b="1" noProof="1">
                <a:solidFill>
                  <a:schemeClr val="hlink"/>
                </a:solidFill>
                <a:sym typeface="+mn-ea"/>
              </a:rPr>
              <a:t>未几</a:t>
            </a:r>
            <a:r>
              <a:rPr lang="zh-CN" altLang="en-US" sz="3200" b="1" noProof="1">
                <a:sym typeface="+mn-ea"/>
              </a:rPr>
              <a:t>，成归，闻妻言，如</a:t>
            </a:r>
            <a:r>
              <a:rPr lang="zh-CN" altLang="en-US" sz="3200" b="1" noProof="1">
                <a:solidFill>
                  <a:schemeClr val="hlink"/>
                </a:solidFill>
                <a:sym typeface="+mn-ea"/>
              </a:rPr>
              <a:t>被</a:t>
            </a:r>
            <a:r>
              <a:rPr lang="zh-CN" altLang="en-US" sz="3200" b="1" noProof="1">
                <a:sym typeface="+mn-ea"/>
              </a:rPr>
              <a:t>冰雪。怒索儿，儿</a:t>
            </a:r>
            <a:r>
              <a:rPr lang="zh-CN" altLang="en-US" sz="3200" b="1" noProof="1">
                <a:ln w="22225">
                  <a:solidFill>
                    <a:schemeClr val="accent2"/>
                  </a:solidFill>
                  <a:prstDash val="solid"/>
                </a:ln>
                <a:solidFill>
                  <a:schemeClr val="accent2">
                    <a:lumMod val="40000"/>
                    <a:lumOff val="60000"/>
                  </a:schemeClr>
                </a:solidFill>
                <a:sym typeface="+mn-ea"/>
              </a:rPr>
              <a:t>渺然</a:t>
            </a:r>
            <a:r>
              <a:rPr lang="zh-CN" altLang="en-US" sz="3200" b="1" noProof="1">
                <a:sym typeface="+mn-ea"/>
              </a:rPr>
              <a:t>不知所往。</a:t>
            </a:r>
            <a:r>
              <a:rPr lang="zh-CN" altLang="en-US" sz="3200" b="1" noProof="1">
                <a:solidFill>
                  <a:schemeClr val="hlink"/>
                </a:solidFill>
                <a:sym typeface="+mn-ea"/>
              </a:rPr>
              <a:t>既而</a:t>
            </a:r>
            <a:r>
              <a:rPr lang="zh-CN" altLang="en-US" sz="3200" b="1" u="sng" noProof="1">
                <a:solidFill>
                  <a:srgbClr val="FF3300"/>
                </a:solidFill>
                <a:sym typeface="+mn-ea"/>
              </a:rPr>
              <a:t>得其尸于井</a:t>
            </a:r>
            <a:r>
              <a:rPr lang="zh-CN" altLang="en-US" sz="3200" b="1" noProof="1">
                <a:sym typeface="+mn-ea"/>
              </a:rPr>
              <a:t>，</a:t>
            </a:r>
            <a:r>
              <a:rPr lang="zh-CN" altLang="en-US" sz="3200" b="1" noProof="1">
                <a:solidFill>
                  <a:schemeClr val="hlink"/>
                </a:solidFill>
                <a:sym typeface="+mn-ea"/>
              </a:rPr>
              <a:t>因</a:t>
            </a:r>
            <a:r>
              <a:rPr lang="zh-CN" altLang="en-US" sz="3200" b="1" noProof="1">
                <a:sym typeface="+mn-ea"/>
              </a:rPr>
              <a:t>而化怒为悲，抢呼欲绝。夫妻</a:t>
            </a:r>
            <a:r>
              <a:rPr lang="zh-CN" altLang="en-US" sz="3200" b="1" noProof="1">
                <a:solidFill>
                  <a:schemeClr val="hlink"/>
                </a:solidFill>
                <a:sym typeface="+mn-ea"/>
              </a:rPr>
              <a:t>向隅</a:t>
            </a:r>
            <a:r>
              <a:rPr lang="zh-CN" altLang="en-US" sz="3200" b="1" noProof="1">
                <a:sym typeface="+mn-ea"/>
              </a:rPr>
              <a:t>，茅舍无烟，相对默然，不复</a:t>
            </a:r>
            <a:r>
              <a:rPr lang="zh-CN" altLang="en-US" sz="3200" b="1" noProof="1">
                <a:solidFill>
                  <a:schemeClr val="hlink"/>
                </a:solidFill>
                <a:sym typeface="+mn-ea"/>
              </a:rPr>
              <a:t>聊赖</a:t>
            </a:r>
            <a:r>
              <a:rPr lang="zh-CN" altLang="en-US" sz="3200" b="1" noProof="1">
                <a:sym typeface="+mn-ea"/>
              </a:rPr>
              <a:t>。日将暮，</a:t>
            </a:r>
            <a:r>
              <a:rPr lang="zh-CN" altLang="en-US" sz="3200" b="1" noProof="1">
                <a:ln w="22225">
                  <a:solidFill>
                    <a:schemeClr val="accent2"/>
                  </a:solidFill>
                  <a:prstDash val="solid"/>
                </a:ln>
                <a:solidFill>
                  <a:schemeClr val="accent2">
                    <a:lumMod val="40000"/>
                    <a:lumOff val="60000"/>
                  </a:schemeClr>
                </a:solidFill>
                <a:sym typeface="+mn-ea"/>
              </a:rPr>
              <a:t>取</a:t>
            </a:r>
            <a:r>
              <a:rPr lang="zh-CN" altLang="en-US" sz="3200" b="1" noProof="1">
                <a:sym typeface="+mn-ea"/>
              </a:rPr>
              <a:t>儿藁（</a:t>
            </a:r>
            <a:r>
              <a:rPr lang="en-US" altLang="zh-CN" sz="3200" b="1" noProof="1" smtClean="0">
                <a:sym typeface="+mn-ea"/>
              </a:rPr>
              <a:t>gǎo</a:t>
            </a:r>
            <a:r>
              <a:rPr lang="zh-CN" altLang="en-US" sz="3200" b="1" noProof="1" smtClean="0">
                <a:sym typeface="+mn-ea"/>
              </a:rPr>
              <a:t>）</a:t>
            </a:r>
            <a:r>
              <a:rPr lang="zh-CN" altLang="en-US" sz="3200" b="1" noProof="1">
                <a:sym typeface="+mn-ea"/>
              </a:rPr>
              <a:t>葬。</a:t>
            </a:r>
            <a:endParaRPr lang="zh-CN" altLang="en-US" sz="3200" b="1" noProof="1">
              <a:sym typeface="+mn-ea"/>
            </a:endParaRPr>
          </a:p>
        </p:txBody>
      </p:sp>
      <p:sp>
        <p:nvSpPr>
          <p:cNvPr id="3" name="文本框 2"/>
          <p:cNvSpPr txBox="1"/>
          <p:nvPr/>
        </p:nvSpPr>
        <p:spPr>
          <a:xfrm>
            <a:off x="4671061" y="128271"/>
            <a:ext cx="6713220" cy="3970318"/>
          </a:xfrm>
          <a:prstGeom prst="rect">
            <a:avLst/>
          </a:prstGeom>
          <a:noFill/>
        </p:spPr>
        <p:txBody>
          <a:bodyPr>
            <a:spAutoFit/>
          </a:bodyPr>
          <a:lstStyle/>
          <a:p>
            <a:r>
              <a:rPr lang="zh-CN" altLang="en-US" sz="2800" b="1" noProof="1">
                <a:solidFill>
                  <a:schemeClr val="hlink"/>
                </a:solidFill>
                <a:sym typeface="+mn-ea"/>
              </a:rPr>
              <a:t>不多时</a:t>
            </a:r>
            <a:r>
              <a:rPr lang="zh-CN" altLang="en-US" sz="2800" b="1" noProof="1">
                <a:sym typeface="+mn-ea"/>
              </a:rPr>
              <a:t>，成名回来了，听了妻子的话，全身好象</a:t>
            </a:r>
            <a:r>
              <a:rPr lang="zh-CN" altLang="en-US" sz="2800" b="1" noProof="1">
                <a:solidFill>
                  <a:schemeClr val="hlink"/>
                </a:solidFill>
                <a:sym typeface="+mn-ea"/>
              </a:rPr>
              <a:t>盖上</a:t>
            </a:r>
            <a:r>
              <a:rPr lang="zh-CN" altLang="en-US" sz="2800" b="1" noProof="1">
                <a:sym typeface="+mn-ea"/>
              </a:rPr>
              <a:t>冰雪一样。怒气冲冲地去找儿子，儿子无影无踪不知到哪里去了。</a:t>
            </a:r>
            <a:r>
              <a:rPr lang="zh-CN" altLang="en-US" sz="2800" b="1" noProof="1">
                <a:solidFill>
                  <a:schemeClr val="hlink"/>
                </a:solidFill>
                <a:sym typeface="+mn-ea"/>
              </a:rPr>
              <a:t>后来</a:t>
            </a:r>
            <a:r>
              <a:rPr lang="zh-CN" altLang="en-US" sz="2800" b="1" noProof="1">
                <a:ln w="22225">
                  <a:solidFill>
                    <a:schemeClr val="accent2"/>
                  </a:solidFill>
                  <a:prstDash val="solid"/>
                </a:ln>
                <a:solidFill>
                  <a:schemeClr val="accent2">
                    <a:lumMod val="40000"/>
                    <a:lumOff val="60000"/>
                  </a:schemeClr>
                </a:solidFill>
                <a:sym typeface="+mn-ea"/>
              </a:rPr>
              <a:t>在井里找到他的尸体</a:t>
            </a:r>
            <a:r>
              <a:rPr lang="zh-CN" altLang="en-US" sz="2800" b="1" noProof="1">
                <a:sym typeface="+mn-ea"/>
              </a:rPr>
              <a:t>，</a:t>
            </a:r>
            <a:r>
              <a:rPr lang="zh-CN" altLang="en-US" sz="2800" b="1" noProof="1">
                <a:solidFill>
                  <a:schemeClr val="accent1"/>
                </a:solidFill>
                <a:effectLst>
                  <a:outerShdw blurRad="38100" dist="25400" dir="5400000" algn="ctr" rotWithShape="0">
                    <a:srgbClr val="6E747A">
                      <a:alpha val="43000"/>
                    </a:srgbClr>
                  </a:outerShdw>
                </a:effectLst>
                <a:sym typeface="+mn-ea"/>
              </a:rPr>
              <a:t>于是</a:t>
            </a:r>
            <a:r>
              <a:rPr lang="zh-CN" altLang="en-US" sz="2800" b="1" noProof="1">
                <a:sym typeface="+mn-ea"/>
              </a:rPr>
              <a:t>怒气立刻化为悲痛，呼天喊地，悲痛欲绝。夫妻二人</a:t>
            </a:r>
            <a:r>
              <a:rPr lang="zh-CN" altLang="en-US" sz="2800" b="1" noProof="1">
                <a:solidFill>
                  <a:schemeClr val="hlink"/>
                </a:solidFill>
                <a:sym typeface="+mn-ea"/>
              </a:rPr>
              <a:t>对着墙角</a:t>
            </a:r>
            <a:r>
              <a:rPr lang="zh-CN" altLang="en-US" sz="2800" b="1" noProof="1">
                <a:sym typeface="+mn-ea"/>
              </a:rPr>
              <a:t>流泪哭泣，茅屋里没有炊烟，面对面坐着不说一句话，不再有一点</a:t>
            </a:r>
            <a:r>
              <a:rPr lang="zh-CN" altLang="en-US" sz="2800" b="1" noProof="1">
                <a:ln w="22225">
                  <a:solidFill>
                    <a:schemeClr val="accent2"/>
                  </a:solidFill>
                  <a:prstDash val="solid"/>
                </a:ln>
                <a:solidFill>
                  <a:schemeClr val="accent2">
                    <a:lumMod val="40000"/>
                    <a:lumOff val="60000"/>
                  </a:schemeClr>
                </a:solidFill>
                <a:sym typeface="+mn-ea"/>
              </a:rPr>
              <a:t>生趣</a:t>
            </a:r>
            <a:r>
              <a:rPr lang="zh-CN" altLang="en-US" sz="2800" b="1" noProof="1">
                <a:sym typeface="+mn-ea"/>
              </a:rPr>
              <a:t>。直到傍晚时，才</a:t>
            </a:r>
            <a:r>
              <a:rPr lang="zh-CN" altLang="en-US" sz="2800" b="1" noProof="1">
                <a:ln w="22225">
                  <a:solidFill>
                    <a:schemeClr val="accent2"/>
                  </a:solidFill>
                  <a:prstDash val="solid"/>
                </a:ln>
                <a:solidFill>
                  <a:schemeClr val="accent2">
                    <a:lumMod val="40000"/>
                    <a:lumOff val="60000"/>
                  </a:schemeClr>
                </a:solidFill>
                <a:sym typeface="+mn-ea"/>
              </a:rPr>
              <a:t>抬着</a:t>
            </a:r>
            <a:r>
              <a:rPr lang="zh-CN" altLang="en-US" sz="2800" b="1" noProof="1">
                <a:sym typeface="+mn-ea"/>
              </a:rPr>
              <a:t>孩子用草席准备把孩子埋葬。</a:t>
            </a:r>
            <a:endParaRPr lang="zh-CN" altLang="en-US" sz="2800" b="1" noProof="1">
              <a:sym typeface="+mn-ea"/>
            </a:endParaRPr>
          </a:p>
        </p:txBody>
      </p:sp>
      <p:sp>
        <p:nvSpPr>
          <p:cNvPr id="4" name="文本框 3"/>
          <p:cNvSpPr txBox="1"/>
          <p:nvPr/>
        </p:nvSpPr>
        <p:spPr>
          <a:xfrm>
            <a:off x="5512648" y="5529581"/>
            <a:ext cx="6344073" cy="1076325"/>
          </a:xfrm>
          <a:prstGeom prst="rect">
            <a:avLst/>
          </a:prstGeom>
          <a:noFill/>
        </p:spPr>
        <p:txBody>
          <a:bodyPr>
            <a:spAutoFit/>
            <a:scene3d>
              <a:camera prst="orthographicFront"/>
              <a:lightRig rig="threePt" dir="t"/>
            </a:scene3d>
          </a:bodyPr>
          <a:lstStyle/>
          <a:p>
            <a:r>
              <a:rPr lang="zh-CN" altLang="en-US" sz="3200" b="1" noProof="1">
                <a:ln w="22225">
                  <a:solidFill>
                    <a:schemeClr val="accent2"/>
                  </a:solidFill>
                  <a:prstDash val="solid"/>
                </a:ln>
                <a:solidFill>
                  <a:schemeClr val="accent2">
                    <a:lumMod val="40000"/>
                    <a:lumOff val="60000"/>
                  </a:schemeClr>
                </a:solidFill>
                <a:sym typeface="+mn-ea"/>
              </a:rPr>
              <a:t>聊赖：精神寄托。</a:t>
            </a:r>
            <a:endParaRPr lang="zh-CN" altLang="en-US" sz="3200" b="1" noProof="1">
              <a:ln w="22225">
                <a:solidFill>
                  <a:schemeClr val="accent2"/>
                </a:solidFill>
                <a:prstDash val="solid"/>
              </a:ln>
              <a:solidFill>
                <a:schemeClr val="accent2">
                  <a:lumMod val="40000"/>
                  <a:lumOff val="60000"/>
                </a:schemeClr>
              </a:solidFill>
              <a:sym typeface="+mn-ea"/>
            </a:endParaRPr>
          </a:p>
          <a:p>
            <a:r>
              <a:rPr lang="zh-CN" altLang="en-US" sz="3200" b="1" noProof="1">
                <a:ln w="22225">
                  <a:solidFill>
                    <a:schemeClr val="accent2"/>
                  </a:solidFill>
                  <a:prstDash val="solid"/>
                </a:ln>
                <a:solidFill>
                  <a:schemeClr val="accent2">
                    <a:lumMod val="40000"/>
                    <a:lumOff val="60000"/>
                  </a:schemeClr>
                </a:solidFill>
                <a:sym typeface="+mn-ea"/>
              </a:rPr>
              <a:t>藁葬：用草席埋葬。</a:t>
            </a:r>
            <a:endParaRPr lang="zh-CN" altLang="en-US" sz="3200" b="1" noProof="1">
              <a:ln w="22225">
                <a:solidFill>
                  <a:schemeClr val="accent2"/>
                </a:solidFill>
                <a:prstDash val="solid"/>
              </a:ln>
              <a:solidFill>
                <a:schemeClr val="accent2">
                  <a:lumMod val="40000"/>
                  <a:lumOff val="60000"/>
                </a:schemeClr>
              </a:solidFill>
              <a:sym typeface="+mn-ea"/>
            </a:endParaRPr>
          </a:p>
        </p:txBody>
      </p:sp>
      <p:pic>
        <p:nvPicPr>
          <p:cNvPr id="1126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856980" y="3134044"/>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文本框 151553"/>
          <p:cNvSpPr txBox="1">
            <a:spLocks noChangeArrowheads="1"/>
          </p:cNvSpPr>
          <p:nvPr/>
        </p:nvSpPr>
        <p:spPr bwMode="auto">
          <a:xfrm>
            <a:off x="334434" y="404814"/>
            <a:ext cx="4745567"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t>近抚之，气息</a:t>
            </a:r>
            <a:r>
              <a:rPr lang="zh-CN" altLang="en-US" sz="3200" b="1">
                <a:solidFill>
                  <a:schemeClr val="hlink"/>
                </a:solidFill>
              </a:rPr>
              <a:t>惙然</a:t>
            </a:r>
            <a:r>
              <a:rPr lang="zh-CN" altLang="en-US" sz="3200" b="1"/>
              <a:t>。喜置榻上，半夜复苏。夫妻心稍慰，但儿神气痴木，奄奄思睡。成</a:t>
            </a:r>
            <a:r>
              <a:rPr lang="zh-CN" altLang="en-US" sz="3200" b="1">
                <a:solidFill>
                  <a:schemeClr val="hlink"/>
                </a:solidFill>
              </a:rPr>
              <a:t>顾</a:t>
            </a:r>
            <a:r>
              <a:rPr lang="zh-CN" altLang="en-US" sz="3200" b="1"/>
              <a:t>蟋蟀笼虚，则气断声吞，亦不复</a:t>
            </a:r>
            <a:r>
              <a:rPr lang="zh-CN" altLang="en-US" sz="3200" b="1">
                <a:solidFill>
                  <a:schemeClr val="hlink"/>
                </a:solidFill>
              </a:rPr>
              <a:t>以</a:t>
            </a:r>
            <a:r>
              <a:rPr lang="zh-CN" altLang="en-US" sz="3200" b="1"/>
              <a:t>儿</a:t>
            </a:r>
            <a:r>
              <a:rPr lang="zh-CN" altLang="en-US" sz="3200" b="1">
                <a:solidFill>
                  <a:schemeClr val="hlink"/>
                </a:solidFill>
              </a:rPr>
              <a:t>为</a:t>
            </a:r>
            <a:r>
              <a:rPr lang="zh-CN" altLang="en-US" sz="3200" b="1"/>
              <a:t>念。自昏达曙，目不交睫。</a:t>
            </a:r>
            <a:endParaRPr lang="zh-CN" altLang="en-US" sz="3200" b="1"/>
          </a:p>
        </p:txBody>
      </p:sp>
      <p:sp>
        <p:nvSpPr>
          <p:cNvPr id="2" name="文本框 1"/>
          <p:cNvSpPr txBox="1"/>
          <p:nvPr/>
        </p:nvSpPr>
        <p:spPr>
          <a:xfrm>
            <a:off x="5080001" y="129541"/>
            <a:ext cx="6464300" cy="3539430"/>
          </a:xfrm>
          <a:prstGeom prst="rect">
            <a:avLst/>
          </a:prstGeom>
          <a:noFill/>
        </p:spPr>
        <p:txBody>
          <a:bodyPr>
            <a:spAutoFit/>
          </a:bodyPr>
          <a:lstStyle/>
          <a:p>
            <a:r>
              <a:rPr lang="zh-CN" altLang="en-US" sz="2800" b="1" noProof="1">
                <a:sym typeface="+mn-ea"/>
              </a:rPr>
              <a:t>夫妻走近一摸，还有一丝</a:t>
            </a:r>
            <a:r>
              <a:rPr lang="zh-CN" altLang="en-US" sz="2800" b="1" noProof="1">
                <a:solidFill>
                  <a:schemeClr val="accent1"/>
                </a:solidFill>
                <a:effectLst>
                  <a:outerShdw blurRad="38100" dist="25400" dir="5400000" algn="ctr" rotWithShape="0">
                    <a:srgbClr val="6E747A">
                      <a:alpha val="43000"/>
                    </a:srgbClr>
                  </a:outerShdw>
                </a:effectLst>
                <a:sym typeface="+mn-ea"/>
              </a:rPr>
              <a:t>微弱</a:t>
            </a:r>
            <a:r>
              <a:rPr lang="zh-CN" altLang="en-US" sz="2800" b="1" noProof="1">
                <a:sym typeface="+mn-ea"/>
              </a:rPr>
              <a:t>的气息。他们高兴地把他放在床上，半夜里孩子又苏醒过来。夫妻二人心里稍稍宽慰一些，但是孩子神气呆呆的，气息微弱，只想睡觉。成名</a:t>
            </a:r>
            <a:r>
              <a:rPr lang="zh-CN" altLang="en-US" sz="2800" b="1" noProof="1">
                <a:solidFill>
                  <a:schemeClr val="accent1"/>
                </a:solidFill>
                <a:effectLst>
                  <a:outerShdw blurRad="38100" dist="25400" dir="5400000" algn="ctr" rotWithShape="0">
                    <a:srgbClr val="6E747A">
                      <a:alpha val="43000"/>
                    </a:srgbClr>
                  </a:outerShdw>
                </a:effectLst>
                <a:sym typeface="+mn-ea"/>
              </a:rPr>
              <a:t>回头</a:t>
            </a:r>
            <a:r>
              <a:rPr lang="zh-CN" altLang="en-US" sz="2800" b="1" noProof="1">
                <a:sym typeface="+mn-ea"/>
              </a:rPr>
              <a:t>看到蟋蟀笼空着，就急得气也吐不出，话也说不上来，也不再</a:t>
            </a:r>
            <a:r>
              <a:rPr lang="zh-CN" altLang="en-US" sz="2800" b="1" noProof="1">
                <a:solidFill>
                  <a:schemeClr val="hlink"/>
                </a:solidFill>
                <a:sym typeface="+mn-ea"/>
              </a:rPr>
              <a:t>把</a:t>
            </a:r>
            <a:r>
              <a:rPr lang="zh-CN" altLang="en-US" sz="2800" b="1" noProof="1">
                <a:sym typeface="+mn-ea"/>
              </a:rPr>
              <a:t>儿子</a:t>
            </a:r>
            <a:r>
              <a:rPr lang="zh-CN" altLang="en-US" sz="2800" b="1" noProof="1">
                <a:solidFill>
                  <a:schemeClr val="hlink"/>
                </a:solidFill>
                <a:sym typeface="+mn-ea"/>
              </a:rPr>
              <a:t>放在</a:t>
            </a:r>
            <a:r>
              <a:rPr lang="zh-CN" altLang="en-US" sz="2800" b="1" noProof="1">
                <a:sym typeface="+mn-ea"/>
              </a:rPr>
              <a:t>心上了，从晚上到天明，连眼睛也没合一下。</a:t>
            </a:r>
            <a:endParaRPr lang="zh-CN" altLang="en-US" sz="2800" b="1" noProof="1">
              <a:sym typeface="+mn-ea"/>
            </a:endParaRPr>
          </a:p>
        </p:txBody>
      </p:sp>
      <p:pic>
        <p:nvPicPr>
          <p:cNvPr id="1229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095206" y="3668971"/>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4914" y="443866"/>
            <a:ext cx="4647353" cy="3539430"/>
          </a:xfrm>
          <a:prstGeom prst="rect">
            <a:avLst/>
          </a:prstGeom>
          <a:noFill/>
        </p:spPr>
        <p:txBody>
          <a:bodyPr>
            <a:spAutoFit/>
          </a:bodyPr>
          <a:lstStyle/>
          <a:p>
            <a:pPr>
              <a:spcBef>
                <a:spcPct val="50000"/>
              </a:spcBef>
            </a:pPr>
            <a:r>
              <a:rPr lang="zh-CN" altLang="en-US" sz="2800" b="1" noProof="1">
                <a:sym typeface="+mn-ea"/>
              </a:rPr>
              <a:t>东</a:t>
            </a:r>
            <a:r>
              <a:rPr lang="zh-CN" altLang="en-US" sz="2800" b="1" noProof="1">
                <a:ln w="22225">
                  <a:solidFill>
                    <a:schemeClr val="accent2"/>
                  </a:solidFill>
                  <a:prstDash val="solid"/>
                </a:ln>
                <a:solidFill>
                  <a:schemeClr val="accent2">
                    <a:lumMod val="40000"/>
                    <a:lumOff val="60000"/>
                  </a:schemeClr>
                </a:solidFill>
                <a:sym typeface="+mn-ea"/>
              </a:rPr>
              <a:t>曦</a:t>
            </a:r>
            <a:r>
              <a:rPr lang="zh-CN" altLang="en-US" sz="2800" b="1" noProof="1">
                <a:sym typeface="+mn-ea"/>
              </a:rPr>
              <a:t>既驾，僵卧长愁。忽闻门外虫鸣，惊起</a:t>
            </a:r>
            <a:r>
              <a:rPr lang="zh-CN" altLang="en-US" sz="2800" b="1" noProof="1">
                <a:solidFill>
                  <a:schemeClr val="hlink"/>
                </a:solidFill>
                <a:sym typeface="+mn-ea"/>
              </a:rPr>
              <a:t>觇视</a:t>
            </a:r>
            <a:r>
              <a:rPr lang="zh-CN" altLang="en-US" sz="2800" b="1" noProof="1">
                <a:sym typeface="+mn-ea"/>
              </a:rPr>
              <a:t>，虫宛然尚在。喜而捕之，一鸣辄跃</a:t>
            </a:r>
            <a:r>
              <a:rPr lang="zh-CN" altLang="en-US" sz="2800" b="1" noProof="1">
                <a:solidFill>
                  <a:schemeClr val="hlink"/>
                </a:solidFill>
                <a:sym typeface="+mn-ea"/>
              </a:rPr>
              <a:t>去</a:t>
            </a:r>
            <a:r>
              <a:rPr lang="zh-CN" altLang="en-US" sz="2800" b="1" noProof="1">
                <a:sym typeface="+mn-ea"/>
              </a:rPr>
              <a:t>，行且速。</a:t>
            </a:r>
            <a:r>
              <a:rPr lang="zh-CN" altLang="en-US" sz="2800" b="1" u="sng" noProof="1">
                <a:solidFill>
                  <a:schemeClr val="hlink"/>
                </a:solidFill>
                <a:sym typeface="+mn-ea"/>
              </a:rPr>
              <a:t>覆之以掌</a:t>
            </a:r>
            <a:r>
              <a:rPr lang="zh-CN" altLang="en-US" sz="2800" b="1" noProof="1">
                <a:sym typeface="+mn-ea"/>
              </a:rPr>
              <a:t>，虚若无物；手</a:t>
            </a:r>
            <a:r>
              <a:rPr lang="zh-CN" altLang="en-US" sz="2800" b="1" noProof="1">
                <a:solidFill>
                  <a:schemeClr val="hlink"/>
                </a:solidFill>
                <a:sym typeface="+mn-ea"/>
              </a:rPr>
              <a:t>裁</a:t>
            </a:r>
            <a:r>
              <a:rPr lang="zh-CN" altLang="en-US" sz="2800" b="1" noProof="1">
                <a:sym typeface="+mn-ea"/>
              </a:rPr>
              <a:t>举，则又</a:t>
            </a:r>
            <a:r>
              <a:rPr lang="zh-CN" altLang="en-US" sz="2800" b="1" noProof="1">
                <a:ln w="22225">
                  <a:solidFill>
                    <a:schemeClr val="accent2"/>
                  </a:solidFill>
                  <a:prstDash val="solid"/>
                </a:ln>
                <a:solidFill>
                  <a:schemeClr val="accent2">
                    <a:lumMod val="40000"/>
                    <a:lumOff val="60000"/>
                  </a:schemeClr>
                </a:solidFill>
                <a:sym typeface="+mn-ea"/>
              </a:rPr>
              <a:t>超</a:t>
            </a:r>
            <a:r>
              <a:rPr lang="zh-CN" altLang="en-US" sz="2800" b="1" noProof="1">
                <a:sym typeface="+mn-ea"/>
              </a:rPr>
              <a:t>忽而跃。急趋之，折过墙隅，</a:t>
            </a:r>
            <a:r>
              <a:rPr lang="zh-CN" altLang="en-US" sz="2800" b="1" noProof="1">
                <a:ln w="22225">
                  <a:solidFill>
                    <a:schemeClr val="accent2"/>
                  </a:solidFill>
                  <a:prstDash val="solid"/>
                </a:ln>
                <a:solidFill>
                  <a:schemeClr val="accent2">
                    <a:lumMod val="40000"/>
                    <a:lumOff val="60000"/>
                  </a:schemeClr>
                </a:solidFill>
                <a:sym typeface="+mn-ea"/>
              </a:rPr>
              <a:t>迷</a:t>
            </a:r>
            <a:r>
              <a:rPr lang="zh-CN" altLang="en-US" sz="2800" b="1" noProof="1">
                <a:sym typeface="+mn-ea"/>
              </a:rPr>
              <a:t>其所在。徘徊四顾，见虫伏壁上。</a:t>
            </a:r>
            <a:endParaRPr lang="zh-CN" altLang="en-US" sz="2800" b="1" noProof="1">
              <a:sym typeface="+mn-ea"/>
            </a:endParaRPr>
          </a:p>
        </p:txBody>
      </p:sp>
      <p:sp>
        <p:nvSpPr>
          <p:cNvPr id="3" name="文本框 2"/>
          <p:cNvSpPr txBox="1"/>
          <p:nvPr/>
        </p:nvSpPr>
        <p:spPr>
          <a:xfrm>
            <a:off x="4914054" y="228422"/>
            <a:ext cx="6688667" cy="3970318"/>
          </a:xfrm>
          <a:prstGeom prst="rect">
            <a:avLst/>
          </a:prstGeom>
          <a:noFill/>
        </p:spPr>
        <p:txBody>
          <a:bodyPr>
            <a:spAutoFit/>
          </a:bodyPr>
          <a:lstStyle/>
          <a:p>
            <a:pPr>
              <a:spcBef>
                <a:spcPct val="50000"/>
              </a:spcBef>
            </a:pPr>
            <a:r>
              <a:rPr lang="zh-CN" altLang="en-US" sz="2800" b="1" noProof="1">
                <a:sym typeface="+mn-ea"/>
              </a:rPr>
              <a:t>东方的</a:t>
            </a:r>
            <a:r>
              <a:rPr lang="zh-CN" altLang="en-US" sz="2800" b="1" noProof="1">
                <a:ln w="22225">
                  <a:solidFill>
                    <a:schemeClr val="accent2"/>
                  </a:solidFill>
                  <a:prstDash val="solid"/>
                </a:ln>
                <a:solidFill>
                  <a:schemeClr val="accent2">
                    <a:lumMod val="40000"/>
                    <a:lumOff val="60000"/>
                  </a:schemeClr>
                </a:solidFill>
                <a:sym typeface="+mn-ea"/>
              </a:rPr>
              <a:t>太阳</a:t>
            </a:r>
            <a:r>
              <a:rPr lang="zh-CN" altLang="en-US" sz="2800" b="1" noProof="1">
                <a:solidFill>
                  <a:schemeClr val="hlink"/>
                </a:solidFill>
                <a:sym typeface="+mn-ea"/>
              </a:rPr>
              <a:t>已经</a:t>
            </a:r>
            <a:r>
              <a:rPr lang="zh-CN" altLang="en-US" sz="2800" b="1" noProof="1">
                <a:sym typeface="+mn-ea"/>
              </a:rPr>
              <a:t>升起来了，他还直挺挺地躺在床上发愁。他</a:t>
            </a:r>
            <a:r>
              <a:rPr lang="zh-CN" altLang="en-US" sz="2800" b="1" noProof="1">
                <a:solidFill>
                  <a:schemeClr val="hlink"/>
                </a:solidFill>
                <a:sym typeface="+mn-ea"/>
              </a:rPr>
              <a:t>忽然</a:t>
            </a:r>
            <a:r>
              <a:rPr lang="zh-CN" altLang="en-US" sz="2800" b="1" noProof="1">
                <a:sym typeface="+mn-ea"/>
              </a:rPr>
              <a:t>听到门外有蟋蟀的叫声，吃惊地起来</a:t>
            </a:r>
            <a:r>
              <a:rPr lang="zh-CN" altLang="en-US" sz="2800" b="1" noProof="1">
                <a:solidFill>
                  <a:schemeClr val="accent1"/>
                </a:solidFill>
                <a:effectLst>
                  <a:outerShdw blurRad="38100" dist="25400" dir="5400000" algn="ctr" rotWithShape="0">
                    <a:srgbClr val="6E747A">
                      <a:alpha val="43000"/>
                    </a:srgbClr>
                  </a:outerShdw>
                </a:effectLst>
                <a:sym typeface="+mn-ea"/>
              </a:rPr>
              <a:t>探看</a:t>
            </a:r>
            <a:r>
              <a:rPr lang="zh-CN" altLang="en-US" sz="2800" b="1" noProof="1">
                <a:sym typeface="+mn-ea"/>
              </a:rPr>
              <a:t>，那只蟋蟀仿佛还在。他高兴得动手捉它，那蟋蟀叫一声一跳就跑了，跳得非常快。</a:t>
            </a:r>
            <a:r>
              <a:rPr lang="zh-CN" altLang="en-US" sz="2800" b="1" noProof="1">
                <a:solidFill>
                  <a:schemeClr val="accent1"/>
                </a:solidFill>
                <a:effectLst>
                  <a:outerShdw blurRad="38100" dist="25400" dir="5400000" algn="ctr" rotWithShape="0">
                    <a:srgbClr val="6E747A">
                      <a:alpha val="43000"/>
                    </a:srgbClr>
                  </a:outerShdw>
                </a:effectLst>
                <a:sym typeface="+mn-ea"/>
              </a:rPr>
              <a:t>他用手掌去罩住它</a:t>
            </a:r>
            <a:r>
              <a:rPr lang="zh-CN" altLang="en-US" sz="2800" b="1" noProof="1">
                <a:sym typeface="+mn-ea"/>
              </a:rPr>
              <a:t>，手心空荡荡地好象没有什么东西；手</a:t>
            </a:r>
            <a:r>
              <a:rPr lang="zh-CN" altLang="en-US" sz="2800" b="1" noProof="1">
                <a:solidFill>
                  <a:schemeClr val="hlink"/>
                </a:solidFill>
                <a:sym typeface="+mn-ea"/>
              </a:rPr>
              <a:t>刚</a:t>
            </a:r>
            <a:r>
              <a:rPr lang="zh-CN" altLang="en-US" sz="2800" b="1" noProof="1">
                <a:sym typeface="+mn-ea"/>
              </a:rPr>
              <a:t>举起，却又</a:t>
            </a:r>
            <a:r>
              <a:rPr lang="zh-CN" altLang="en-US" sz="2800" b="1" noProof="1">
                <a:ln w="22225">
                  <a:solidFill>
                    <a:schemeClr val="accent2"/>
                  </a:solidFill>
                  <a:prstDash val="solid"/>
                </a:ln>
                <a:solidFill>
                  <a:schemeClr val="accent2">
                    <a:lumMod val="40000"/>
                    <a:lumOff val="60000"/>
                  </a:schemeClr>
                </a:solidFill>
                <a:sym typeface="+mn-ea"/>
              </a:rPr>
              <a:t>远远地</a:t>
            </a:r>
            <a:r>
              <a:rPr lang="zh-CN" altLang="en-US" sz="2800" b="1" noProof="1">
                <a:sym typeface="+mn-ea"/>
              </a:rPr>
              <a:t>跳开了。成名</a:t>
            </a:r>
            <a:r>
              <a:rPr lang="zh-CN" altLang="en-US" sz="2800" b="1" noProof="1">
                <a:solidFill>
                  <a:schemeClr val="hlink"/>
                </a:solidFill>
                <a:sym typeface="+mn-ea"/>
              </a:rPr>
              <a:t>急忙</a:t>
            </a:r>
            <a:r>
              <a:rPr lang="zh-CN" altLang="en-US" sz="2800" b="1" noProof="1">
                <a:sym typeface="+mn-ea"/>
              </a:rPr>
              <a:t>追它，转过墙角，迷失了它的踪迹。他四下寻找，看见蟋蟀趴在墙壁上。</a:t>
            </a:r>
            <a:endParaRPr lang="zh-CN" altLang="en-US" sz="2800" b="1" noProof="1">
              <a:sym typeface="+mn-ea"/>
            </a:endParaRPr>
          </a:p>
        </p:txBody>
      </p:sp>
      <p:sp>
        <p:nvSpPr>
          <p:cNvPr id="4" name="文本框 3"/>
          <p:cNvSpPr txBox="1">
            <a:spLocks noChangeArrowheads="1"/>
          </p:cNvSpPr>
          <p:nvPr/>
        </p:nvSpPr>
        <p:spPr bwMode="auto">
          <a:xfrm>
            <a:off x="488951" y="5254626"/>
            <a:ext cx="4400549"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chemeClr val="hlink"/>
                </a:solidFill>
                <a:sym typeface="微软雅黑" panose="020B0503020204020204" pitchFamily="34" charset="-122"/>
              </a:rPr>
              <a:t>裁，通假字，同</a:t>
            </a:r>
            <a:r>
              <a:rPr lang="en-US" altLang="zh-CN" sz="2400" b="1">
                <a:solidFill>
                  <a:schemeClr val="hlink"/>
                </a:solidFill>
                <a:sym typeface="微软雅黑" panose="020B0503020204020204" pitchFamily="34" charset="-122"/>
              </a:rPr>
              <a:t>“</a:t>
            </a:r>
            <a:r>
              <a:rPr lang="zh-CN" altLang="en-US" sz="2400" b="1">
                <a:solidFill>
                  <a:schemeClr val="hlink"/>
                </a:solidFill>
                <a:sym typeface="微软雅黑" panose="020B0503020204020204" pitchFamily="34" charset="-122"/>
              </a:rPr>
              <a:t>才</a:t>
            </a:r>
            <a:r>
              <a:rPr lang="en-US" altLang="zh-CN" sz="2400" b="1">
                <a:solidFill>
                  <a:schemeClr val="hlink"/>
                </a:solidFill>
                <a:sym typeface="微软雅黑" panose="020B0503020204020204" pitchFamily="34" charset="-122"/>
              </a:rPr>
              <a:t>”</a:t>
            </a:r>
            <a:r>
              <a:rPr lang="zh-CN" altLang="en-US" sz="2400" b="1">
                <a:solidFill>
                  <a:schemeClr val="hlink"/>
                </a:solidFill>
                <a:sym typeface="微软雅黑" panose="020B0503020204020204" pitchFamily="34" charset="-122"/>
              </a:rPr>
              <a:t>。</a:t>
            </a:r>
            <a:endParaRPr lang="zh-CN" altLang="en-US" sz="2400" b="1">
              <a:solidFill>
                <a:schemeClr val="hlink"/>
              </a:solidFill>
              <a:sym typeface="微软雅黑" panose="020B0503020204020204" pitchFamily="34" charset="-122"/>
            </a:endParaRPr>
          </a:p>
          <a:p>
            <a:r>
              <a:rPr lang="zh-CN" altLang="en-US" sz="2400" b="1">
                <a:solidFill>
                  <a:schemeClr val="hlink"/>
                </a:solidFill>
                <a:sym typeface="微软雅黑" panose="020B0503020204020204" pitchFamily="34" charset="-122"/>
              </a:rPr>
              <a:t>迷，迷失。</a:t>
            </a:r>
            <a:endParaRPr lang="zh-CN" altLang="en-US" sz="2400" b="1">
              <a:solidFill>
                <a:schemeClr val="hlink"/>
              </a:solidFill>
              <a:sym typeface="微软雅黑" panose="020B0503020204020204" pitchFamily="34" charset="-122"/>
            </a:endParaRPr>
          </a:p>
        </p:txBody>
      </p:sp>
      <p:pic>
        <p:nvPicPr>
          <p:cNvPr id="1433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601460" y="3541078"/>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10"/>
          <p:cNvSpPr txBox="1">
            <a:spLocks noChangeArrowheads="1"/>
          </p:cNvSpPr>
          <p:nvPr/>
        </p:nvSpPr>
        <p:spPr bwMode="auto">
          <a:xfrm>
            <a:off x="1199729" y="3163511"/>
            <a:ext cx="9512300" cy="2601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2800" dirty="0">
                <a:latin typeface="微软雅黑" panose="020B0503020204020204" pitchFamily="34" charset="-122"/>
                <a:ea typeface="微软雅黑" panose="020B0503020204020204" pitchFamily="34" charset="-122"/>
              </a:rPr>
              <a:t>成名一夜未眠，愁的不是儿子的安危，而是上哪儿捉蟋蟀，眼看期限在即，交不了差，唯有死路一条，真是一筹莫展，愁肠百结。儿子的生命竟然不如一只小小的蟋蟀，作者写来真是满含悲愤。</a:t>
            </a:r>
            <a:endParaRPr lang="zh-CN" altLang="en-US" sz="2800" dirty="0">
              <a:latin typeface="微软雅黑" panose="020B0503020204020204" pitchFamily="34" charset="-122"/>
              <a:ea typeface="微软雅黑" panose="020B0503020204020204" pitchFamily="34" charset="-122"/>
            </a:endParaRPr>
          </a:p>
        </p:txBody>
      </p:sp>
      <p:sp>
        <p:nvSpPr>
          <p:cNvPr id="8194" name="Text Box 10"/>
          <p:cNvSpPr txBox="1">
            <a:spLocks noChangeArrowheads="1"/>
          </p:cNvSpPr>
          <p:nvPr/>
        </p:nvSpPr>
        <p:spPr bwMode="auto">
          <a:xfrm>
            <a:off x="1102785" y="1593851"/>
            <a:ext cx="95123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200" b="1" dirty="0" smtClean="0">
                <a:latin typeface="微软雅黑" panose="020B0503020204020204" pitchFamily="34" charset="-122"/>
                <a:ea typeface="微软雅黑" panose="020B0503020204020204" pitchFamily="34" charset="-122"/>
              </a:rPr>
              <a:t>成名 “</a:t>
            </a:r>
            <a:r>
              <a:rPr lang="zh-CN" altLang="en-US" sz="3200" b="1" dirty="0">
                <a:latin typeface="微软雅黑" panose="020B0503020204020204" pitchFamily="34" charset="-122"/>
                <a:ea typeface="微软雅黑" panose="020B0503020204020204" pitchFamily="34" charset="-122"/>
              </a:rPr>
              <a:t>僵卧长愁</a:t>
            </a:r>
            <a:r>
              <a:rPr lang="zh-CN" altLang="en-US" sz="3200" b="1" dirty="0" smtClean="0">
                <a:latin typeface="微软雅黑" panose="020B0503020204020204" pitchFamily="34" charset="-122"/>
                <a:ea typeface="微软雅黑" panose="020B0503020204020204" pitchFamily="34" charset="-122"/>
              </a:rPr>
              <a:t>”“目不交睫”是</a:t>
            </a:r>
            <a:r>
              <a:rPr lang="zh-CN" altLang="en-US" sz="3200" b="1" dirty="0">
                <a:latin typeface="微软雅黑" panose="020B0503020204020204" pitchFamily="34" charset="-122"/>
                <a:ea typeface="微软雅黑" panose="020B0503020204020204" pitchFamily="34" charset="-122"/>
              </a:rPr>
              <a:t>担心儿子的安危吗？</a:t>
            </a:r>
            <a:endParaRPr lang="zh-CN" altLang="en-US" sz="3200" b="1" dirty="0">
              <a:latin typeface="微软雅黑" panose="020B0503020204020204" pitchFamily="34" charset="-122"/>
              <a:ea typeface="微软雅黑" panose="020B0503020204020204" pitchFamily="34" charset="-122"/>
            </a:endParaRPr>
          </a:p>
        </p:txBody>
      </p:sp>
      <p:pic>
        <p:nvPicPr>
          <p:cNvPr id="4" name="图片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72448" y="504509"/>
            <a:ext cx="2351616"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标题 1"/>
          <p:cNvSpPr txBox="1">
            <a:spLocks noChangeArrowheads="1"/>
          </p:cNvSpPr>
          <p:nvPr/>
        </p:nvSpPr>
        <p:spPr bwMode="auto">
          <a:xfrm>
            <a:off x="1706034" y="452141"/>
            <a:ext cx="2292350" cy="690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r>
              <a:rPr lang="zh-CN" altLang="en-US" sz="2400" b="1" dirty="0">
                <a:solidFill>
                  <a:srgbClr val="FF0000"/>
                </a:solidFill>
                <a:latin typeface="宋体" panose="02010600030101010101" pitchFamily="2" charset="-122"/>
              </a:rPr>
              <a:t> </a:t>
            </a:r>
            <a:r>
              <a:rPr lang="zh-CN" altLang="en-US" sz="2100" b="1" dirty="0">
                <a:solidFill>
                  <a:srgbClr val="0000FF"/>
                </a:solidFill>
                <a:latin typeface="微软雅黑" panose="020B0503020204020204" pitchFamily="34" charset="-122"/>
                <a:ea typeface="微软雅黑" panose="020B0503020204020204" pitchFamily="34" charset="-122"/>
              </a:rPr>
              <a:t>课文探究</a:t>
            </a:r>
            <a:endParaRPr lang="zh-CN" altLang="en-US" sz="2100" b="1" dirty="0">
              <a:solidFill>
                <a:srgbClr val="0000FF"/>
              </a:solidFill>
              <a:latin typeface="微软雅黑" panose="020B0503020204020204" pitchFamily="34" charset="-122"/>
              <a:ea typeface="微软雅黑" panose="020B0503020204020204" pitchFamily="34" charset="-122"/>
            </a:endParaRP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12578" y="-474801"/>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saturation sat="33000"/>
                    </a14:imgEffect>
                  </a14:imgLayer>
                </a14:imgProps>
              </a:ext>
              <a:ext uri="{28A0092B-C50C-407E-A947-70E740481C1C}">
                <a14:useLocalDpi xmlns:a14="http://schemas.microsoft.com/office/drawing/2010/main" val="0"/>
              </a:ext>
            </a:extLst>
          </a:blip>
          <a:stretch>
            <a:fillRect/>
          </a:stretch>
        </p:blipFill>
        <p:spPr>
          <a:xfrm>
            <a:off x="0" y="-1"/>
            <a:ext cx="12192000" cy="6858001"/>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4979989" cy="3315037"/>
          </a:xfrm>
          <a:prstGeom prst="rect">
            <a:avLst/>
          </a:prstGeom>
        </p:spPr>
      </p:pic>
      <p:grpSp>
        <p:nvGrpSpPr>
          <p:cNvPr id="8" name="组合 7"/>
          <p:cNvGrpSpPr/>
          <p:nvPr/>
        </p:nvGrpSpPr>
        <p:grpSpPr>
          <a:xfrm>
            <a:off x="6280099" y="2188007"/>
            <a:ext cx="283845" cy="387350"/>
            <a:chOff x="4755469" y="4479245"/>
            <a:chExt cx="355600" cy="484188"/>
          </a:xfrm>
        </p:grpSpPr>
        <p:sp>
          <p:nvSpPr>
            <p:cNvPr id="9" name="Freeform 150"/>
            <p:cNvSpPr/>
            <p:nvPr/>
          </p:nvSpPr>
          <p:spPr bwMode="auto">
            <a:xfrm>
              <a:off x="4755469" y="4479245"/>
              <a:ext cx="355600" cy="484188"/>
            </a:xfrm>
            <a:custGeom>
              <a:avLst/>
              <a:gdLst>
                <a:gd name="T0" fmla="*/ 12 w 931"/>
                <a:gd name="T1" fmla="*/ 1096 h 1310"/>
                <a:gd name="T2" fmla="*/ 16 w 931"/>
                <a:gd name="T3" fmla="*/ 1046 h 1310"/>
                <a:gd name="T4" fmla="*/ 16 w 931"/>
                <a:gd name="T5" fmla="*/ 967 h 1310"/>
                <a:gd name="T6" fmla="*/ 19 w 931"/>
                <a:gd name="T7" fmla="*/ 909 h 1310"/>
                <a:gd name="T8" fmla="*/ 19 w 931"/>
                <a:gd name="T9" fmla="*/ 785 h 1310"/>
                <a:gd name="T10" fmla="*/ 28 w 931"/>
                <a:gd name="T11" fmla="*/ 529 h 1310"/>
                <a:gd name="T12" fmla="*/ 16 w 931"/>
                <a:gd name="T13" fmla="*/ 388 h 1310"/>
                <a:gd name="T14" fmla="*/ 19 w 931"/>
                <a:gd name="T15" fmla="*/ 356 h 1310"/>
                <a:gd name="T16" fmla="*/ 191 w 931"/>
                <a:gd name="T17" fmla="*/ 254 h 1310"/>
                <a:gd name="T18" fmla="*/ 236 w 931"/>
                <a:gd name="T19" fmla="*/ 136 h 1310"/>
                <a:gd name="T20" fmla="*/ 278 w 931"/>
                <a:gd name="T21" fmla="*/ 147 h 1310"/>
                <a:gd name="T22" fmla="*/ 316 w 931"/>
                <a:gd name="T23" fmla="*/ 129 h 1310"/>
                <a:gd name="T24" fmla="*/ 317 w 931"/>
                <a:gd name="T25" fmla="*/ 72 h 1310"/>
                <a:gd name="T26" fmla="*/ 359 w 931"/>
                <a:gd name="T27" fmla="*/ 7 h 1310"/>
                <a:gd name="T28" fmla="*/ 431 w 931"/>
                <a:gd name="T29" fmla="*/ 18 h 1310"/>
                <a:gd name="T30" fmla="*/ 479 w 931"/>
                <a:gd name="T31" fmla="*/ 18 h 1310"/>
                <a:gd name="T32" fmla="*/ 542 w 931"/>
                <a:gd name="T33" fmla="*/ 18 h 1310"/>
                <a:gd name="T34" fmla="*/ 602 w 931"/>
                <a:gd name="T35" fmla="*/ 18 h 1310"/>
                <a:gd name="T36" fmla="*/ 641 w 931"/>
                <a:gd name="T37" fmla="*/ 13 h 1310"/>
                <a:gd name="T38" fmla="*/ 694 w 931"/>
                <a:gd name="T39" fmla="*/ 32 h 1310"/>
                <a:gd name="T40" fmla="*/ 725 w 931"/>
                <a:gd name="T41" fmla="*/ 32 h 1310"/>
                <a:gd name="T42" fmla="*/ 776 w 931"/>
                <a:gd name="T43" fmla="*/ 42 h 1310"/>
                <a:gd name="T44" fmla="*/ 847 w 931"/>
                <a:gd name="T45" fmla="*/ 13 h 1310"/>
                <a:gd name="T46" fmla="*/ 907 w 931"/>
                <a:gd name="T47" fmla="*/ 70 h 1310"/>
                <a:gd name="T48" fmla="*/ 919 w 931"/>
                <a:gd name="T49" fmla="*/ 152 h 1310"/>
                <a:gd name="T50" fmla="*/ 922 w 931"/>
                <a:gd name="T51" fmla="*/ 216 h 1310"/>
                <a:gd name="T52" fmla="*/ 903 w 931"/>
                <a:gd name="T53" fmla="*/ 373 h 1310"/>
                <a:gd name="T54" fmla="*/ 915 w 931"/>
                <a:gd name="T55" fmla="*/ 405 h 1310"/>
                <a:gd name="T56" fmla="*/ 919 w 931"/>
                <a:gd name="T57" fmla="*/ 447 h 1310"/>
                <a:gd name="T58" fmla="*/ 908 w 931"/>
                <a:gd name="T59" fmla="*/ 578 h 1310"/>
                <a:gd name="T60" fmla="*/ 903 w 931"/>
                <a:gd name="T61" fmla="*/ 661 h 1310"/>
                <a:gd name="T62" fmla="*/ 887 w 931"/>
                <a:gd name="T63" fmla="*/ 738 h 1310"/>
                <a:gd name="T64" fmla="*/ 903 w 931"/>
                <a:gd name="T65" fmla="*/ 795 h 1310"/>
                <a:gd name="T66" fmla="*/ 903 w 931"/>
                <a:gd name="T67" fmla="*/ 872 h 1310"/>
                <a:gd name="T68" fmla="*/ 907 w 931"/>
                <a:gd name="T69" fmla="*/ 939 h 1310"/>
                <a:gd name="T70" fmla="*/ 910 w 931"/>
                <a:gd name="T71" fmla="*/ 1026 h 1310"/>
                <a:gd name="T72" fmla="*/ 903 w 931"/>
                <a:gd name="T73" fmla="*/ 1091 h 1310"/>
                <a:gd name="T74" fmla="*/ 900 w 931"/>
                <a:gd name="T75" fmla="*/ 1198 h 1310"/>
                <a:gd name="T76" fmla="*/ 861 w 931"/>
                <a:gd name="T77" fmla="*/ 1290 h 1310"/>
                <a:gd name="T78" fmla="*/ 806 w 931"/>
                <a:gd name="T79" fmla="*/ 1287 h 1310"/>
                <a:gd name="T80" fmla="*/ 739 w 931"/>
                <a:gd name="T81" fmla="*/ 1300 h 1310"/>
                <a:gd name="T82" fmla="*/ 680 w 931"/>
                <a:gd name="T83" fmla="*/ 1305 h 1310"/>
                <a:gd name="T84" fmla="*/ 618 w 931"/>
                <a:gd name="T85" fmla="*/ 1282 h 1310"/>
                <a:gd name="T86" fmla="*/ 546 w 931"/>
                <a:gd name="T87" fmla="*/ 1282 h 1310"/>
                <a:gd name="T88" fmla="*/ 477 w 931"/>
                <a:gd name="T89" fmla="*/ 1295 h 1310"/>
                <a:gd name="T90" fmla="*/ 438 w 931"/>
                <a:gd name="T91" fmla="*/ 1300 h 1310"/>
                <a:gd name="T92" fmla="*/ 354 w 931"/>
                <a:gd name="T93" fmla="*/ 1295 h 1310"/>
                <a:gd name="T94" fmla="*/ 236 w 931"/>
                <a:gd name="T95" fmla="*/ 1300 h 1310"/>
                <a:gd name="T96" fmla="*/ 174 w 931"/>
                <a:gd name="T97" fmla="*/ 1299 h 1310"/>
                <a:gd name="T98" fmla="*/ 92 w 931"/>
                <a:gd name="T99" fmla="*/ 1305 h 1310"/>
                <a:gd name="T100" fmla="*/ 0 w 931"/>
                <a:gd name="T101" fmla="*/ 1213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31" h="1310">
                  <a:moveTo>
                    <a:pt x="5" y="1138"/>
                  </a:moveTo>
                  <a:lnTo>
                    <a:pt x="5" y="1121"/>
                  </a:lnTo>
                  <a:cubicBezTo>
                    <a:pt x="8" y="1116"/>
                    <a:pt x="9" y="1116"/>
                    <a:pt x="9" y="1111"/>
                  </a:cubicBezTo>
                  <a:lnTo>
                    <a:pt x="9" y="1096"/>
                  </a:lnTo>
                  <a:lnTo>
                    <a:pt x="12" y="1096"/>
                  </a:lnTo>
                  <a:lnTo>
                    <a:pt x="12" y="1091"/>
                  </a:lnTo>
                  <a:lnTo>
                    <a:pt x="18" y="1091"/>
                  </a:lnTo>
                  <a:cubicBezTo>
                    <a:pt x="22" y="1091"/>
                    <a:pt x="23" y="1092"/>
                    <a:pt x="26" y="1093"/>
                  </a:cubicBezTo>
                  <a:lnTo>
                    <a:pt x="28" y="1066"/>
                  </a:lnTo>
                  <a:cubicBezTo>
                    <a:pt x="23" y="1062"/>
                    <a:pt x="16" y="1057"/>
                    <a:pt x="16" y="1046"/>
                  </a:cubicBezTo>
                  <a:lnTo>
                    <a:pt x="16" y="1044"/>
                  </a:lnTo>
                  <a:cubicBezTo>
                    <a:pt x="16" y="1031"/>
                    <a:pt x="32" y="1039"/>
                    <a:pt x="32" y="1004"/>
                  </a:cubicBezTo>
                  <a:cubicBezTo>
                    <a:pt x="32" y="1000"/>
                    <a:pt x="27" y="975"/>
                    <a:pt x="25" y="970"/>
                  </a:cubicBezTo>
                  <a:lnTo>
                    <a:pt x="16" y="987"/>
                  </a:lnTo>
                  <a:lnTo>
                    <a:pt x="16" y="967"/>
                  </a:lnTo>
                  <a:cubicBezTo>
                    <a:pt x="18" y="962"/>
                    <a:pt x="19" y="962"/>
                    <a:pt x="19" y="957"/>
                  </a:cubicBezTo>
                  <a:lnTo>
                    <a:pt x="19" y="934"/>
                  </a:lnTo>
                  <a:cubicBezTo>
                    <a:pt x="19" y="925"/>
                    <a:pt x="17" y="934"/>
                    <a:pt x="16" y="919"/>
                  </a:cubicBezTo>
                  <a:lnTo>
                    <a:pt x="19" y="919"/>
                  </a:lnTo>
                  <a:lnTo>
                    <a:pt x="19" y="909"/>
                  </a:lnTo>
                  <a:cubicBezTo>
                    <a:pt x="19" y="903"/>
                    <a:pt x="24" y="900"/>
                    <a:pt x="27" y="894"/>
                  </a:cubicBezTo>
                  <a:lnTo>
                    <a:pt x="23" y="887"/>
                  </a:lnTo>
                  <a:lnTo>
                    <a:pt x="23" y="857"/>
                  </a:lnTo>
                  <a:cubicBezTo>
                    <a:pt x="21" y="853"/>
                    <a:pt x="19" y="853"/>
                    <a:pt x="19" y="847"/>
                  </a:cubicBezTo>
                  <a:lnTo>
                    <a:pt x="19" y="785"/>
                  </a:lnTo>
                  <a:cubicBezTo>
                    <a:pt x="23" y="783"/>
                    <a:pt x="28" y="770"/>
                    <a:pt x="28" y="763"/>
                  </a:cubicBezTo>
                  <a:lnTo>
                    <a:pt x="28" y="572"/>
                  </a:lnTo>
                  <a:cubicBezTo>
                    <a:pt x="28" y="562"/>
                    <a:pt x="23" y="566"/>
                    <a:pt x="23" y="557"/>
                  </a:cubicBezTo>
                  <a:lnTo>
                    <a:pt x="23" y="544"/>
                  </a:lnTo>
                  <a:cubicBezTo>
                    <a:pt x="23" y="535"/>
                    <a:pt x="28" y="538"/>
                    <a:pt x="28" y="529"/>
                  </a:cubicBezTo>
                  <a:lnTo>
                    <a:pt x="28" y="465"/>
                  </a:lnTo>
                  <a:cubicBezTo>
                    <a:pt x="28" y="459"/>
                    <a:pt x="25" y="457"/>
                    <a:pt x="23" y="452"/>
                  </a:cubicBezTo>
                  <a:lnTo>
                    <a:pt x="23" y="437"/>
                  </a:lnTo>
                  <a:cubicBezTo>
                    <a:pt x="22" y="435"/>
                    <a:pt x="16" y="415"/>
                    <a:pt x="16" y="413"/>
                  </a:cubicBezTo>
                  <a:lnTo>
                    <a:pt x="16" y="388"/>
                  </a:lnTo>
                  <a:lnTo>
                    <a:pt x="19" y="388"/>
                  </a:lnTo>
                  <a:lnTo>
                    <a:pt x="19" y="375"/>
                  </a:lnTo>
                  <a:lnTo>
                    <a:pt x="16" y="375"/>
                  </a:lnTo>
                  <a:cubicBezTo>
                    <a:pt x="17" y="361"/>
                    <a:pt x="19" y="370"/>
                    <a:pt x="19" y="360"/>
                  </a:cubicBezTo>
                  <a:lnTo>
                    <a:pt x="19" y="356"/>
                  </a:lnTo>
                  <a:lnTo>
                    <a:pt x="105" y="323"/>
                  </a:lnTo>
                  <a:cubicBezTo>
                    <a:pt x="108" y="319"/>
                    <a:pt x="113" y="316"/>
                    <a:pt x="117" y="315"/>
                  </a:cubicBezTo>
                  <a:cubicBezTo>
                    <a:pt x="124" y="313"/>
                    <a:pt x="122" y="310"/>
                    <a:pt x="128" y="309"/>
                  </a:cubicBezTo>
                  <a:cubicBezTo>
                    <a:pt x="138" y="306"/>
                    <a:pt x="164" y="335"/>
                    <a:pt x="176" y="292"/>
                  </a:cubicBezTo>
                  <a:cubicBezTo>
                    <a:pt x="179" y="283"/>
                    <a:pt x="187" y="263"/>
                    <a:pt x="191" y="254"/>
                  </a:cubicBezTo>
                  <a:cubicBezTo>
                    <a:pt x="197" y="240"/>
                    <a:pt x="204" y="238"/>
                    <a:pt x="210" y="230"/>
                  </a:cubicBezTo>
                  <a:cubicBezTo>
                    <a:pt x="211" y="228"/>
                    <a:pt x="216" y="193"/>
                    <a:pt x="217" y="189"/>
                  </a:cubicBezTo>
                  <a:cubicBezTo>
                    <a:pt x="218" y="184"/>
                    <a:pt x="226" y="152"/>
                    <a:pt x="225" y="149"/>
                  </a:cubicBezTo>
                  <a:lnTo>
                    <a:pt x="228" y="150"/>
                  </a:lnTo>
                  <a:cubicBezTo>
                    <a:pt x="227" y="141"/>
                    <a:pt x="231" y="137"/>
                    <a:pt x="236" y="136"/>
                  </a:cubicBezTo>
                  <a:lnTo>
                    <a:pt x="239" y="135"/>
                  </a:lnTo>
                  <a:lnTo>
                    <a:pt x="244" y="135"/>
                  </a:lnTo>
                  <a:cubicBezTo>
                    <a:pt x="245" y="142"/>
                    <a:pt x="250" y="142"/>
                    <a:pt x="252" y="147"/>
                  </a:cubicBezTo>
                  <a:cubicBezTo>
                    <a:pt x="254" y="151"/>
                    <a:pt x="254" y="157"/>
                    <a:pt x="259" y="158"/>
                  </a:cubicBezTo>
                  <a:cubicBezTo>
                    <a:pt x="263" y="159"/>
                    <a:pt x="271" y="148"/>
                    <a:pt x="278" y="147"/>
                  </a:cubicBezTo>
                  <a:lnTo>
                    <a:pt x="283" y="145"/>
                  </a:lnTo>
                  <a:lnTo>
                    <a:pt x="288" y="144"/>
                  </a:lnTo>
                  <a:cubicBezTo>
                    <a:pt x="294" y="144"/>
                    <a:pt x="298" y="145"/>
                    <a:pt x="302" y="147"/>
                  </a:cubicBezTo>
                  <a:lnTo>
                    <a:pt x="305" y="162"/>
                  </a:lnTo>
                  <a:lnTo>
                    <a:pt x="316" y="129"/>
                  </a:lnTo>
                  <a:cubicBezTo>
                    <a:pt x="321" y="131"/>
                    <a:pt x="334" y="137"/>
                    <a:pt x="340" y="136"/>
                  </a:cubicBezTo>
                  <a:cubicBezTo>
                    <a:pt x="347" y="134"/>
                    <a:pt x="346" y="103"/>
                    <a:pt x="352" y="96"/>
                  </a:cubicBezTo>
                  <a:cubicBezTo>
                    <a:pt x="349" y="90"/>
                    <a:pt x="345" y="76"/>
                    <a:pt x="340" y="81"/>
                  </a:cubicBezTo>
                  <a:lnTo>
                    <a:pt x="339" y="76"/>
                  </a:lnTo>
                  <a:cubicBezTo>
                    <a:pt x="337" y="78"/>
                    <a:pt x="321" y="71"/>
                    <a:pt x="317" y="72"/>
                  </a:cubicBezTo>
                  <a:cubicBezTo>
                    <a:pt x="314" y="73"/>
                    <a:pt x="296" y="75"/>
                    <a:pt x="291" y="78"/>
                  </a:cubicBezTo>
                  <a:cubicBezTo>
                    <a:pt x="277" y="72"/>
                    <a:pt x="297" y="58"/>
                    <a:pt x="299" y="51"/>
                  </a:cubicBezTo>
                  <a:cubicBezTo>
                    <a:pt x="304" y="54"/>
                    <a:pt x="305" y="53"/>
                    <a:pt x="311" y="51"/>
                  </a:cubicBezTo>
                  <a:cubicBezTo>
                    <a:pt x="324" y="48"/>
                    <a:pt x="322" y="46"/>
                    <a:pt x="336" y="31"/>
                  </a:cubicBezTo>
                  <a:cubicBezTo>
                    <a:pt x="343" y="22"/>
                    <a:pt x="349" y="9"/>
                    <a:pt x="359" y="7"/>
                  </a:cubicBezTo>
                  <a:lnTo>
                    <a:pt x="362" y="6"/>
                  </a:lnTo>
                  <a:cubicBezTo>
                    <a:pt x="366" y="5"/>
                    <a:pt x="374" y="10"/>
                    <a:pt x="373" y="0"/>
                  </a:cubicBezTo>
                  <a:lnTo>
                    <a:pt x="403" y="0"/>
                  </a:lnTo>
                  <a:cubicBezTo>
                    <a:pt x="406" y="9"/>
                    <a:pt x="409" y="8"/>
                    <a:pt x="417" y="8"/>
                  </a:cubicBezTo>
                  <a:cubicBezTo>
                    <a:pt x="419" y="9"/>
                    <a:pt x="429" y="17"/>
                    <a:pt x="431" y="18"/>
                  </a:cubicBezTo>
                  <a:lnTo>
                    <a:pt x="435" y="18"/>
                  </a:lnTo>
                  <a:cubicBezTo>
                    <a:pt x="441" y="18"/>
                    <a:pt x="438" y="13"/>
                    <a:pt x="444" y="13"/>
                  </a:cubicBezTo>
                  <a:lnTo>
                    <a:pt x="458" y="13"/>
                  </a:lnTo>
                  <a:lnTo>
                    <a:pt x="458" y="18"/>
                  </a:lnTo>
                  <a:lnTo>
                    <a:pt x="479" y="18"/>
                  </a:lnTo>
                  <a:cubicBezTo>
                    <a:pt x="481" y="18"/>
                    <a:pt x="494" y="27"/>
                    <a:pt x="496" y="27"/>
                  </a:cubicBezTo>
                  <a:lnTo>
                    <a:pt x="504" y="27"/>
                  </a:lnTo>
                  <a:cubicBezTo>
                    <a:pt x="507" y="27"/>
                    <a:pt x="507" y="26"/>
                    <a:pt x="511" y="23"/>
                  </a:cubicBezTo>
                  <a:cubicBezTo>
                    <a:pt x="512" y="27"/>
                    <a:pt x="523" y="37"/>
                    <a:pt x="526" y="37"/>
                  </a:cubicBezTo>
                  <a:cubicBezTo>
                    <a:pt x="532" y="37"/>
                    <a:pt x="541" y="23"/>
                    <a:pt x="542" y="18"/>
                  </a:cubicBezTo>
                  <a:lnTo>
                    <a:pt x="560" y="18"/>
                  </a:lnTo>
                  <a:cubicBezTo>
                    <a:pt x="566" y="18"/>
                    <a:pt x="563" y="13"/>
                    <a:pt x="569" y="13"/>
                  </a:cubicBezTo>
                  <a:lnTo>
                    <a:pt x="595" y="13"/>
                  </a:lnTo>
                  <a:lnTo>
                    <a:pt x="595" y="18"/>
                  </a:lnTo>
                  <a:lnTo>
                    <a:pt x="602" y="18"/>
                  </a:lnTo>
                  <a:cubicBezTo>
                    <a:pt x="608" y="18"/>
                    <a:pt x="605" y="13"/>
                    <a:pt x="611" y="13"/>
                  </a:cubicBezTo>
                  <a:lnTo>
                    <a:pt x="618" y="13"/>
                  </a:lnTo>
                  <a:lnTo>
                    <a:pt x="618" y="18"/>
                  </a:lnTo>
                  <a:cubicBezTo>
                    <a:pt x="630" y="17"/>
                    <a:pt x="623" y="13"/>
                    <a:pt x="630" y="13"/>
                  </a:cubicBezTo>
                  <a:lnTo>
                    <a:pt x="641" y="13"/>
                  </a:lnTo>
                  <a:cubicBezTo>
                    <a:pt x="646" y="13"/>
                    <a:pt x="644" y="14"/>
                    <a:pt x="646" y="18"/>
                  </a:cubicBezTo>
                  <a:cubicBezTo>
                    <a:pt x="647" y="16"/>
                    <a:pt x="650" y="13"/>
                    <a:pt x="651" y="13"/>
                  </a:cubicBezTo>
                  <a:cubicBezTo>
                    <a:pt x="655" y="13"/>
                    <a:pt x="655" y="14"/>
                    <a:pt x="658" y="18"/>
                  </a:cubicBezTo>
                  <a:lnTo>
                    <a:pt x="676" y="18"/>
                  </a:lnTo>
                  <a:lnTo>
                    <a:pt x="694" y="32"/>
                  </a:lnTo>
                  <a:lnTo>
                    <a:pt x="702" y="32"/>
                  </a:lnTo>
                  <a:lnTo>
                    <a:pt x="702" y="28"/>
                  </a:lnTo>
                  <a:lnTo>
                    <a:pt x="716" y="27"/>
                  </a:lnTo>
                  <a:lnTo>
                    <a:pt x="716" y="32"/>
                  </a:lnTo>
                  <a:lnTo>
                    <a:pt x="725" y="32"/>
                  </a:lnTo>
                  <a:cubicBezTo>
                    <a:pt x="731" y="32"/>
                    <a:pt x="728" y="27"/>
                    <a:pt x="734" y="27"/>
                  </a:cubicBezTo>
                  <a:lnTo>
                    <a:pt x="739" y="27"/>
                  </a:lnTo>
                  <a:cubicBezTo>
                    <a:pt x="740" y="30"/>
                    <a:pt x="752" y="55"/>
                    <a:pt x="755" y="55"/>
                  </a:cubicBezTo>
                  <a:cubicBezTo>
                    <a:pt x="761" y="55"/>
                    <a:pt x="767" y="41"/>
                    <a:pt x="771" y="37"/>
                  </a:cubicBezTo>
                  <a:lnTo>
                    <a:pt x="776" y="42"/>
                  </a:lnTo>
                  <a:lnTo>
                    <a:pt x="794" y="23"/>
                  </a:lnTo>
                  <a:lnTo>
                    <a:pt x="801" y="22"/>
                  </a:lnTo>
                  <a:cubicBezTo>
                    <a:pt x="805" y="22"/>
                    <a:pt x="805" y="21"/>
                    <a:pt x="808" y="18"/>
                  </a:cubicBezTo>
                  <a:lnTo>
                    <a:pt x="840" y="18"/>
                  </a:lnTo>
                  <a:cubicBezTo>
                    <a:pt x="843" y="15"/>
                    <a:pt x="843" y="13"/>
                    <a:pt x="847" y="13"/>
                  </a:cubicBezTo>
                  <a:lnTo>
                    <a:pt x="857" y="13"/>
                  </a:lnTo>
                  <a:cubicBezTo>
                    <a:pt x="863" y="12"/>
                    <a:pt x="860" y="18"/>
                    <a:pt x="866" y="18"/>
                  </a:cubicBezTo>
                  <a:lnTo>
                    <a:pt x="877" y="18"/>
                  </a:lnTo>
                  <a:cubicBezTo>
                    <a:pt x="879" y="25"/>
                    <a:pt x="907" y="36"/>
                    <a:pt x="907" y="60"/>
                  </a:cubicBezTo>
                  <a:lnTo>
                    <a:pt x="907" y="70"/>
                  </a:lnTo>
                  <a:lnTo>
                    <a:pt x="910" y="70"/>
                  </a:lnTo>
                  <a:lnTo>
                    <a:pt x="910" y="95"/>
                  </a:lnTo>
                  <a:cubicBezTo>
                    <a:pt x="910" y="104"/>
                    <a:pt x="915" y="100"/>
                    <a:pt x="915" y="109"/>
                  </a:cubicBezTo>
                  <a:lnTo>
                    <a:pt x="915" y="152"/>
                  </a:lnTo>
                  <a:lnTo>
                    <a:pt x="919" y="152"/>
                  </a:lnTo>
                  <a:lnTo>
                    <a:pt x="919" y="172"/>
                  </a:lnTo>
                  <a:cubicBezTo>
                    <a:pt x="919" y="177"/>
                    <a:pt x="920" y="177"/>
                    <a:pt x="922" y="182"/>
                  </a:cubicBezTo>
                  <a:lnTo>
                    <a:pt x="919" y="181"/>
                  </a:lnTo>
                  <a:lnTo>
                    <a:pt x="919" y="204"/>
                  </a:lnTo>
                  <a:cubicBezTo>
                    <a:pt x="919" y="213"/>
                    <a:pt x="922" y="208"/>
                    <a:pt x="922" y="216"/>
                  </a:cubicBezTo>
                  <a:lnTo>
                    <a:pt x="922" y="219"/>
                  </a:lnTo>
                  <a:cubicBezTo>
                    <a:pt x="922" y="227"/>
                    <a:pt x="919" y="223"/>
                    <a:pt x="919" y="231"/>
                  </a:cubicBezTo>
                  <a:lnTo>
                    <a:pt x="919" y="273"/>
                  </a:lnTo>
                  <a:cubicBezTo>
                    <a:pt x="919" y="282"/>
                    <a:pt x="931" y="297"/>
                    <a:pt x="931" y="311"/>
                  </a:cubicBezTo>
                  <a:cubicBezTo>
                    <a:pt x="931" y="326"/>
                    <a:pt x="909" y="361"/>
                    <a:pt x="903" y="373"/>
                  </a:cubicBezTo>
                  <a:cubicBezTo>
                    <a:pt x="905" y="377"/>
                    <a:pt x="907" y="377"/>
                    <a:pt x="907" y="383"/>
                  </a:cubicBezTo>
                  <a:lnTo>
                    <a:pt x="906" y="390"/>
                  </a:lnTo>
                  <a:lnTo>
                    <a:pt x="899" y="393"/>
                  </a:lnTo>
                  <a:lnTo>
                    <a:pt x="905" y="405"/>
                  </a:lnTo>
                  <a:lnTo>
                    <a:pt x="915" y="405"/>
                  </a:lnTo>
                  <a:cubicBezTo>
                    <a:pt x="918" y="410"/>
                    <a:pt x="919" y="409"/>
                    <a:pt x="919" y="415"/>
                  </a:cubicBezTo>
                  <a:lnTo>
                    <a:pt x="919" y="427"/>
                  </a:lnTo>
                  <a:cubicBezTo>
                    <a:pt x="919" y="436"/>
                    <a:pt x="915" y="431"/>
                    <a:pt x="915" y="440"/>
                  </a:cubicBezTo>
                  <a:lnTo>
                    <a:pt x="915" y="447"/>
                  </a:lnTo>
                  <a:lnTo>
                    <a:pt x="919" y="447"/>
                  </a:lnTo>
                  <a:lnTo>
                    <a:pt x="918" y="481"/>
                  </a:lnTo>
                  <a:lnTo>
                    <a:pt x="910" y="500"/>
                  </a:lnTo>
                  <a:lnTo>
                    <a:pt x="910" y="545"/>
                  </a:lnTo>
                  <a:lnTo>
                    <a:pt x="907" y="552"/>
                  </a:lnTo>
                  <a:lnTo>
                    <a:pt x="908" y="578"/>
                  </a:lnTo>
                  <a:lnTo>
                    <a:pt x="888" y="607"/>
                  </a:lnTo>
                  <a:lnTo>
                    <a:pt x="890" y="607"/>
                  </a:lnTo>
                  <a:lnTo>
                    <a:pt x="900" y="624"/>
                  </a:lnTo>
                  <a:lnTo>
                    <a:pt x="900" y="661"/>
                  </a:lnTo>
                  <a:lnTo>
                    <a:pt x="903" y="661"/>
                  </a:lnTo>
                  <a:lnTo>
                    <a:pt x="903" y="693"/>
                  </a:lnTo>
                  <a:lnTo>
                    <a:pt x="907" y="693"/>
                  </a:lnTo>
                  <a:cubicBezTo>
                    <a:pt x="906" y="710"/>
                    <a:pt x="903" y="701"/>
                    <a:pt x="903" y="711"/>
                  </a:cubicBezTo>
                  <a:lnTo>
                    <a:pt x="903" y="718"/>
                  </a:lnTo>
                  <a:cubicBezTo>
                    <a:pt x="897" y="719"/>
                    <a:pt x="887" y="729"/>
                    <a:pt x="887" y="738"/>
                  </a:cubicBezTo>
                  <a:lnTo>
                    <a:pt x="887" y="745"/>
                  </a:lnTo>
                  <a:cubicBezTo>
                    <a:pt x="887" y="757"/>
                    <a:pt x="899" y="757"/>
                    <a:pt x="900" y="773"/>
                  </a:cubicBezTo>
                  <a:lnTo>
                    <a:pt x="896" y="773"/>
                  </a:lnTo>
                  <a:lnTo>
                    <a:pt x="897" y="784"/>
                  </a:lnTo>
                  <a:lnTo>
                    <a:pt x="903" y="795"/>
                  </a:lnTo>
                  <a:lnTo>
                    <a:pt x="903" y="805"/>
                  </a:lnTo>
                  <a:cubicBezTo>
                    <a:pt x="903" y="814"/>
                    <a:pt x="907" y="809"/>
                    <a:pt x="907" y="818"/>
                  </a:cubicBezTo>
                  <a:lnTo>
                    <a:pt x="907" y="842"/>
                  </a:lnTo>
                  <a:cubicBezTo>
                    <a:pt x="907" y="848"/>
                    <a:pt x="905" y="848"/>
                    <a:pt x="903" y="852"/>
                  </a:cubicBezTo>
                  <a:lnTo>
                    <a:pt x="903" y="872"/>
                  </a:lnTo>
                  <a:cubicBezTo>
                    <a:pt x="901" y="877"/>
                    <a:pt x="900" y="877"/>
                    <a:pt x="900" y="882"/>
                  </a:cubicBezTo>
                  <a:lnTo>
                    <a:pt x="900" y="902"/>
                  </a:lnTo>
                  <a:lnTo>
                    <a:pt x="896" y="902"/>
                  </a:lnTo>
                  <a:lnTo>
                    <a:pt x="907" y="924"/>
                  </a:lnTo>
                  <a:lnTo>
                    <a:pt x="907" y="939"/>
                  </a:lnTo>
                  <a:cubicBezTo>
                    <a:pt x="907" y="948"/>
                    <a:pt x="910" y="943"/>
                    <a:pt x="910" y="952"/>
                  </a:cubicBezTo>
                  <a:lnTo>
                    <a:pt x="910" y="972"/>
                  </a:lnTo>
                  <a:cubicBezTo>
                    <a:pt x="910" y="980"/>
                    <a:pt x="907" y="975"/>
                    <a:pt x="907" y="984"/>
                  </a:cubicBezTo>
                  <a:lnTo>
                    <a:pt x="907" y="1014"/>
                  </a:lnTo>
                  <a:cubicBezTo>
                    <a:pt x="907" y="1022"/>
                    <a:pt x="910" y="1018"/>
                    <a:pt x="910" y="1026"/>
                  </a:cubicBezTo>
                  <a:lnTo>
                    <a:pt x="910" y="1059"/>
                  </a:lnTo>
                  <a:lnTo>
                    <a:pt x="907" y="1059"/>
                  </a:lnTo>
                  <a:lnTo>
                    <a:pt x="907" y="1069"/>
                  </a:lnTo>
                  <a:cubicBezTo>
                    <a:pt x="907" y="1077"/>
                    <a:pt x="903" y="1072"/>
                    <a:pt x="903" y="1081"/>
                  </a:cubicBezTo>
                  <a:lnTo>
                    <a:pt x="903" y="1091"/>
                  </a:lnTo>
                  <a:lnTo>
                    <a:pt x="907" y="1091"/>
                  </a:lnTo>
                  <a:lnTo>
                    <a:pt x="907" y="1101"/>
                  </a:lnTo>
                  <a:cubicBezTo>
                    <a:pt x="907" y="1109"/>
                    <a:pt x="903" y="1105"/>
                    <a:pt x="903" y="1113"/>
                  </a:cubicBezTo>
                  <a:lnTo>
                    <a:pt x="903" y="1198"/>
                  </a:lnTo>
                  <a:lnTo>
                    <a:pt x="900" y="1198"/>
                  </a:lnTo>
                  <a:lnTo>
                    <a:pt x="900" y="1208"/>
                  </a:lnTo>
                  <a:cubicBezTo>
                    <a:pt x="900" y="1209"/>
                    <a:pt x="893" y="1233"/>
                    <a:pt x="893" y="1235"/>
                  </a:cubicBezTo>
                  <a:lnTo>
                    <a:pt x="893" y="1245"/>
                  </a:lnTo>
                  <a:cubicBezTo>
                    <a:pt x="886" y="1248"/>
                    <a:pt x="882" y="1290"/>
                    <a:pt x="868" y="1290"/>
                  </a:cubicBezTo>
                  <a:lnTo>
                    <a:pt x="861" y="1290"/>
                  </a:lnTo>
                  <a:lnTo>
                    <a:pt x="861" y="1295"/>
                  </a:lnTo>
                  <a:lnTo>
                    <a:pt x="836" y="1295"/>
                  </a:lnTo>
                  <a:cubicBezTo>
                    <a:pt x="835" y="1290"/>
                    <a:pt x="826" y="1282"/>
                    <a:pt x="822" y="1282"/>
                  </a:cubicBezTo>
                  <a:lnTo>
                    <a:pt x="820" y="1282"/>
                  </a:lnTo>
                  <a:cubicBezTo>
                    <a:pt x="814" y="1282"/>
                    <a:pt x="810" y="1284"/>
                    <a:pt x="806" y="1287"/>
                  </a:cubicBezTo>
                  <a:cubicBezTo>
                    <a:pt x="800" y="1283"/>
                    <a:pt x="759" y="1257"/>
                    <a:pt x="755" y="1257"/>
                  </a:cubicBezTo>
                  <a:lnTo>
                    <a:pt x="694" y="1257"/>
                  </a:lnTo>
                  <a:cubicBezTo>
                    <a:pt x="696" y="1267"/>
                    <a:pt x="705" y="1267"/>
                    <a:pt x="712" y="1276"/>
                  </a:cubicBezTo>
                  <a:cubicBezTo>
                    <a:pt x="717" y="1282"/>
                    <a:pt x="726" y="1290"/>
                    <a:pt x="734" y="1290"/>
                  </a:cubicBezTo>
                  <a:lnTo>
                    <a:pt x="739" y="1300"/>
                  </a:lnTo>
                  <a:lnTo>
                    <a:pt x="736" y="1300"/>
                  </a:lnTo>
                  <a:lnTo>
                    <a:pt x="736" y="1305"/>
                  </a:lnTo>
                  <a:cubicBezTo>
                    <a:pt x="733" y="1301"/>
                    <a:pt x="733" y="1300"/>
                    <a:pt x="729" y="1300"/>
                  </a:cubicBezTo>
                  <a:cubicBezTo>
                    <a:pt x="723" y="1300"/>
                    <a:pt x="726" y="1305"/>
                    <a:pt x="720" y="1304"/>
                  </a:cubicBezTo>
                  <a:lnTo>
                    <a:pt x="680" y="1305"/>
                  </a:lnTo>
                  <a:cubicBezTo>
                    <a:pt x="678" y="1305"/>
                    <a:pt x="661" y="1295"/>
                    <a:pt x="660" y="1295"/>
                  </a:cubicBezTo>
                  <a:lnTo>
                    <a:pt x="650" y="1295"/>
                  </a:lnTo>
                  <a:lnTo>
                    <a:pt x="650" y="1290"/>
                  </a:lnTo>
                  <a:lnTo>
                    <a:pt x="627" y="1290"/>
                  </a:lnTo>
                  <a:cubicBezTo>
                    <a:pt x="622" y="1290"/>
                    <a:pt x="622" y="1286"/>
                    <a:pt x="618" y="1282"/>
                  </a:cubicBezTo>
                  <a:lnTo>
                    <a:pt x="609" y="1295"/>
                  </a:lnTo>
                  <a:lnTo>
                    <a:pt x="562" y="1295"/>
                  </a:lnTo>
                  <a:lnTo>
                    <a:pt x="562" y="1290"/>
                  </a:lnTo>
                  <a:lnTo>
                    <a:pt x="555" y="1290"/>
                  </a:lnTo>
                  <a:cubicBezTo>
                    <a:pt x="548" y="1290"/>
                    <a:pt x="549" y="1282"/>
                    <a:pt x="546" y="1282"/>
                  </a:cubicBezTo>
                  <a:cubicBezTo>
                    <a:pt x="541" y="1282"/>
                    <a:pt x="538" y="1290"/>
                    <a:pt x="537" y="1295"/>
                  </a:cubicBezTo>
                  <a:lnTo>
                    <a:pt x="511" y="1295"/>
                  </a:lnTo>
                  <a:lnTo>
                    <a:pt x="511" y="1300"/>
                  </a:lnTo>
                  <a:lnTo>
                    <a:pt x="477" y="1300"/>
                  </a:lnTo>
                  <a:lnTo>
                    <a:pt x="477" y="1295"/>
                  </a:lnTo>
                  <a:cubicBezTo>
                    <a:pt x="470" y="1297"/>
                    <a:pt x="474" y="1300"/>
                    <a:pt x="468" y="1300"/>
                  </a:cubicBezTo>
                  <a:lnTo>
                    <a:pt x="451" y="1300"/>
                  </a:lnTo>
                  <a:lnTo>
                    <a:pt x="451" y="1295"/>
                  </a:lnTo>
                  <a:lnTo>
                    <a:pt x="438" y="1295"/>
                  </a:lnTo>
                  <a:lnTo>
                    <a:pt x="438" y="1300"/>
                  </a:lnTo>
                  <a:lnTo>
                    <a:pt x="383" y="1299"/>
                  </a:lnTo>
                  <a:lnTo>
                    <a:pt x="379" y="1290"/>
                  </a:lnTo>
                  <a:lnTo>
                    <a:pt x="371" y="1290"/>
                  </a:lnTo>
                  <a:cubicBezTo>
                    <a:pt x="365" y="1290"/>
                    <a:pt x="366" y="1282"/>
                    <a:pt x="363" y="1282"/>
                  </a:cubicBezTo>
                  <a:cubicBezTo>
                    <a:pt x="358" y="1282"/>
                    <a:pt x="355" y="1290"/>
                    <a:pt x="354" y="1295"/>
                  </a:cubicBezTo>
                  <a:lnTo>
                    <a:pt x="271" y="1295"/>
                  </a:lnTo>
                  <a:cubicBezTo>
                    <a:pt x="265" y="1295"/>
                    <a:pt x="267" y="1300"/>
                    <a:pt x="264" y="1300"/>
                  </a:cubicBezTo>
                  <a:cubicBezTo>
                    <a:pt x="258" y="1300"/>
                    <a:pt x="261" y="1295"/>
                    <a:pt x="255" y="1295"/>
                  </a:cubicBezTo>
                  <a:lnTo>
                    <a:pt x="236" y="1295"/>
                  </a:lnTo>
                  <a:lnTo>
                    <a:pt x="236" y="1300"/>
                  </a:lnTo>
                  <a:lnTo>
                    <a:pt x="218" y="1300"/>
                  </a:lnTo>
                  <a:lnTo>
                    <a:pt x="218" y="1295"/>
                  </a:lnTo>
                  <a:lnTo>
                    <a:pt x="203" y="1295"/>
                  </a:lnTo>
                  <a:cubicBezTo>
                    <a:pt x="199" y="1295"/>
                    <a:pt x="199" y="1297"/>
                    <a:pt x="195" y="1300"/>
                  </a:cubicBezTo>
                  <a:lnTo>
                    <a:pt x="174" y="1299"/>
                  </a:lnTo>
                  <a:lnTo>
                    <a:pt x="169" y="1305"/>
                  </a:lnTo>
                  <a:lnTo>
                    <a:pt x="106" y="1305"/>
                  </a:lnTo>
                  <a:cubicBezTo>
                    <a:pt x="103" y="1308"/>
                    <a:pt x="103" y="1310"/>
                    <a:pt x="99" y="1310"/>
                  </a:cubicBezTo>
                  <a:lnTo>
                    <a:pt x="92" y="1309"/>
                  </a:lnTo>
                  <a:lnTo>
                    <a:pt x="92" y="1305"/>
                  </a:lnTo>
                  <a:lnTo>
                    <a:pt x="51" y="1305"/>
                  </a:lnTo>
                  <a:cubicBezTo>
                    <a:pt x="47" y="1304"/>
                    <a:pt x="47" y="1303"/>
                    <a:pt x="44" y="1300"/>
                  </a:cubicBezTo>
                  <a:lnTo>
                    <a:pt x="34" y="1300"/>
                  </a:lnTo>
                  <a:cubicBezTo>
                    <a:pt x="23" y="1289"/>
                    <a:pt x="13" y="1275"/>
                    <a:pt x="5" y="1260"/>
                  </a:cubicBezTo>
                  <a:cubicBezTo>
                    <a:pt x="5" y="1244"/>
                    <a:pt x="9" y="1217"/>
                    <a:pt x="0" y="1213"/>
                  </a:cubicBezTo>
                  <a:lnTo>
                    <a:pt x="0" y="1141"/>
                  </a:lnTo>
                  <a:lnTo>
                    <a:pt x="5" y="1138"/>
                  </a:lnTo>
                  <a:close/>
                </a:path>
              </a:pathLst>
            </a:custGeom>
            <a:solidFill>
              <a:srgbClr val="E50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51"/>
            <p:cNvSpPr>
              <a:spLocks noEditPoints="1"/>
            </p:cNvSpPr>
            <p:nvPr/>
          </p:nvSpPr>
          <p:spPr bwMode="auto">
            <a:xfrm>
              <a:off x="4933269" y="4482420"/>
              <a:ext cx="138113" cy="458788"/>
            </a:xfrm>
            <a:custGeom>
              <a:avLst/>
              <a:gdLst>
                <a:gd name="T0" fmla="*/ 170 w 366"/>
                <a:gd name="T1" fmla="*/ 179 h 1245"/>
                <a:gd name="T2" fmla="*/ 182 w 366"/>
                <a:gd name="T3" fmla="*/ 3 h 1245"/>
                <a:gd name="T4" fmla="*/ 208 w 366"/>
                <a:gd name="T5" fmla="*/ 118 h 1245"/>
                <a:gd name="T6" fmla="*/ 310 w 366"/>
                <a:gd name="T7" fmla="*/ 92 h 1245"/>
                <a:gd name="T8" fmla="*/ 342 w 366"/>
                <a:gd name="T9" fmla="*/ 74 h 1245"/>
                <a:gd name="T10" fmla="*/ 352 w 366"/>
                <a:gd name="T11" fmla="*/ 184 h 1245"/>
                <a:gd name="T12" fmla="*/ 209 w 366"/>
                <a:gd name="T13" fmla="*/ 337 h 1245"/>
                <a:gd name="T14" fmla="*/ 212 w 366"/>
                <a:gd name="T15" fmla="*/ 610 h 1245"/>
                <a:gd name="T16" fmla="*/ 170 w 366"/>
                <a:gd name="T17" fmla="*/ 592 h 1245"/>
                <a:gd name="T18" fmla="*/ 70 w 366"/>
                <a:gd name="T19" fmla="*/ 330 h 1245"/>
                <a:gd name="T20" fmla="*/ 15 w 366"/>
                <a:gd name="T21" fmla="*/ 191 h 1245"/>
                <a:gd name="T22" fmla="*/ 39 w 366"/>
                <a:gd name="T23" fmla="*/ 76 h 1245"/>
                <a:gd name="T24" fmla="*/ 57 w 366"/>
                <a:gd name="T25" fmla="*/ 144 h 1245"/>
                <a:gd name="T26" fmla="*/ 54 w 366"/>
                <a:gd name="T27" fmla="*/ 220 h 1245"/>
                <a:gd name="T28" fmla="*/ 79 w 366"/>
                <a:gd name="T29" fmla="*/ 287 h 1245"/>
                <a:gd name="T30" fmla="*/ 170 w 366"/>
                <a:gd name="T31" fmla="*/ 295 h 1245"/>
                <a:gd name="T32" fmla="*/ 209 w 366"/>
                <a:gd name="T33" fmla="*/ 254 h 1245"/>
                <a:gd name="T34" fmla="*/ 315 w 366"/>
                <a:gd name="T35" fmla="*/ 230 h 1245"/>
                <a:gd name="T36" fmla="*/ 209 w 366"/>
                <a:gd name="T37" fmla="*/ 254 h 1245"/>
                <a:gd name="T38" fmla="*/ 134 w 366"/>
                <a:gd name="T39" fmla="*/ 909 h 1245"/>
                <a:gd name="T40" fmla="*/ 200 w 366"/>
                <a:gd name="T41" fmla="*/ 987 h 1245"/>
                <a:gd name="T42" fmla="*/ 74 w 366"/>
                <a:gd name="T43" fmla="*/ 1026 h 1245"/>
                <a:gd name="T44" fmla="*/ 157 w 366"/>
                <a:gd name="T45" fmla="*/ 1000 h 1245"/>
                <a:gd name="T46" fmla="*/ 142 w 366"/>
                <a:gd name="T47" fmla="*/ 947 h 1245"/>
                <a:gd name="T48" fmla="*/ 101 w 366"/>
                <a:gd name="T49" fmla="*/ 994 h 1245"/>
                <a:gd name="T50" fmla="*/ 0 w 366"/>
                <a:gd name="T51" fmla="*/ 880 h 1245"/>
                <a:gd name="T52" fmla="*/ 232 w 366"/>
                <a:gd name="T53" fmla="*/ 697 h 1245"/>
                <a:gd name="T54" fmla="*/ 364 w 366"/>
                <a:gd name="T55" fmla="*/ 859 h 1245"/>
                <a:gd name="T56" fmla="*/ 338 w 366"/>
                <a:gd name="T57" fmla="*/ 1192 h 1245"/>
                <a:gd name="T58" fmla="*/ 156 w 366"/>
                <a:gd name="T59" fmla="*/ 1245 h 1245"/>
                <a:gd name="T60" fmla="*/ 7 w 366"/>
                <a:gd name="T61" fmla="*/ 1120 h 1245"/>
                <a:gd name="T62" fmla="*/ 41 w 366"/>
                <a:gd name="T63" fmla="*/ 1002 h 1245"/>
                <a:gd name="T64" fmla="*/ 57 w 366"/>
                <a:gd name="T65" fmla="*/ 1156 h 1245"/>
                <a:gd name="T66" fmla="*/ 294 w 366"/>
                <a:gd name="T67" fmla="*/ 1190 h 1245"/>
                <a:gd name="T68" fmla="*/ 323 w 366"/>
                <a:gd name="T69" fmla="*/ 1062 h 1245"/>
                <a:gd name="T70" fmla="*/ 249 w 366"/>
                <a:gd name="T71" fmla="*/ 1036 h 1245"/>
                <a:gd name="T72" fmla="*/ 271 w 366"/>
                <a:gd name="T73" fmla="*/ 1178 h 1245"/>
                <a:gd name="T74" fmla="*/ 259 w 366"/>
                <a:gd name="T75" fmla="*/ 1203 h 1245"/>
                <a:gd name="T76" fmla="*/ 212 w 366"/>
                <a:gd name="T77" fmla="*/ 1103 h 1245"/>
                <a:gd name="T78" fmla="*/ 81 w 366"/>
                <a:gd name="T79" fmla="*/ 1117 h 1245"/>
                <a:gd name="T80" fmla="*/ 192 w 366"/>
                <a:gd name="T81" fmla="*/ 1081 h 1245"/>
                <a:gd name="T82" fmla="*/ 211 w 366"/>
                <a:gd name="T83" fmla="*/ 1074 h 1245"/>
                <a:gd name="T84" fmla="*/ 221 w 366"/>
                <a:gd name="T85" fmla="*/ 975 h 1245"/>
                <a:gd name="T86" fmla="*/ 113 w 366"/>
                <a:gd name="T87" fmla="*/ 869 h 1245"/>
                <a:gd name="T88" fmla="*/ 90 w 366"/>
                <a:gd name="T89" fmla="*/ 833 h 1245"/>
                <a:gd name="T90" fmla="*/ 184 w 366"/>
                <a:gd name="T91" fmla="*/ 802 h 1245"/>
                <a:gd name="T92" fmla="*/ 192 w 366"/>
                <a:gd name="T93" fmla="*/ 735 h 1245"/>
                <a:gd name="T94" fmla="*/ 86 w 366"/>
                <a:gd name="T95" fmla="*/ 745 h 1245"/>
                <a:gd name="T96" fmla="*/ 42 w 366"/>
                <a:gd name="T97" fmla="*/ 888 h 1245"/>
                <a:gd name="T98" fmla="*/ 223 w 366"/>
                <a:gd name="T99" fmla="*/ 761 h 1245"/>
                <a:gd name="T100" fmla="*/ 235 w 366"/>
                <a:gd name="T101" fmla="*/ 781 h 1245"/>
                <a:gd name="T102" fmla="*/ 310 w 366"/>
                <a:gd name="T103" fmla="*/ 767 h 1245"/>
                <a:gd name="T104" fmla="*/ 274 w 366"/>
                <a:gd name="T105" fmla="*/ 829 h 1245"/>
                <a:gd name="T106" fmla="*/ 292 w 366"/>
                <a:gd name="T107" fmla="*/ 867 h 1245"/>
                <a:gd name="T108" fmla="*/ 227 w 366"/>
                <a:gd name="T109" fmla="*/ 867 h 1245"/>
                <a:gd name="T110" fmla="*/ 299 w 366"/>
                <a:gd name="T111" fmla="*/ 891 h 1245"/>
                <a:gd name="T112" fmla="*/ 276 w 366"/>
                <a:gd name="T113" fmla="*/ 950 h 1245"/>
                <a:gd name="T114" fmla="*/ 266 w 366"/>
                <a:gd name="T115" fmla="*/ 972 h 1245"/>
                <a:gd name="T116" fmla="*/ 324 w 366"/>
                <a:gd name="T117" fmla="*/ 1035 h 1245"/>
                <a:gd name="T118" fmla="*/ 322 w 366"/>
                <a:gd name="T119" fmla="*/ 869 h 1245"/>
                <a:gd name="T120" fmla="*/ 213 w 366"/>
                <a:gd name="T121" fmla="*/ 735 h 1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66" h="1245">
                  <a:moveTo>
                    <a:pt x="54" y="181"/>
                  </a:moveTo>
                  <a:lnTo>
                    <a:pt x="62" y="180"/>
                  </a:lnTo>
                  <a:lnTo>
                    <a:pt x="170" y="179"/>
                  </a:lnTo>
                  <a:lnTo>
                    <a:pt x="165" y="49"/>
                  </a:lnTo>
                  <a:cubicBezTo>
                    <a:pt x="164" y="31"/>
                    <a:pt x="165" y="20"/>
                    <a:pt x="168" y="15"/>
                  </a:cubicBezTo>
                  <a:cubicBezTo>
                    <a:pt x="172" y="11"/>
                    <a:pt x="176" y="7"/>
                    <a:pt x="182" y="3"/>
                  </a:cubicBezTo>
                  <a:cubicBezTo>
                    <a:pt x="188" y="0"/>
                    <a:pt x="194" y="0"/>
                    <a:pt x="200" y="3"/>
                  </a:cubicBezTo>
                  <a:cubicBezTo>
                    <a:pt x="205" y="8"/>
                    <a:pt x="208" y="14"/>
                    <a:pt x="208" y="21"/>
                  </a:cubicBezTo>
                  <a:lnTo>
                    <a:pt x="208" y="118"/>
                  </a:lnTo>
                  <a:lnTo>
                    <a:pt x="209" y="177"/>
                  </a:lnTo>
                  <a:lnTo>
                    <a:pt x="315" y="176"/>
                  </a:lnTo>
                  <a:lnTo>
                    <a:pt x="310" y="92"/>
                  </a:lnTo>
                  <a:cubicBezTo>
                    <a:pt x="309" y="84"/>
                    <a:pt x="310" y="77"/>
                    <a:pt x="314" y="73"/>
                  </a:cubicBezTo>
                  <a:cubicBezTo>
                    <a:pt x="317" y="68"/>
                    <a:pt x="322" y="66"/>
                    <a:pt x="328" y="65"/>
                  </a:cubicBezTo>
                  <a:cubicBezTo>
                    <a:pt x="333" y="65"/>
                    <a:pt x="337" y="68"/>
                    <a:pt x="342" y="74"/>
                  </a:cubicBezTo>
                  <a:cubicBezTo>
                    <a:pt x="346" y="81"/>
                    <a:pt x="349" y="93"/>
                    <a:pt x="350" y="112"/>
                  </a:cubicBezTo>
                  <a:lnTo>
                    <a:pt x="352" y="156"/>
                  </a:lnTo>
                  <a:cubicBezTo>
                    <a:pt x="352" y="163"/>
                    <a:pt x="352" y="172"/>
                    <a:pt x="352" y="184"/>
                  </a:cubicBezTo>
                  <a:cubicBezTo>
                    <a:pt x="352" y="215"/>
                    <a:pt x="349" y="242"/>
                    <a:pt x="345" y="264"/>
                  </a:cubicBezTo>
                  <a:cubicBezTo>
                    <a:pt x="341" y="287"/>
                    <a:pt x="331" y="303"/>
                    <a:pt x="314" y="313"/>
                  </a:cubicBezTo>
                  <a:cubicBezTo>
                    <a:pt x="298" y="324"/>
                    <a:pt x="263" y="331"/>
                    <a:pt x="209" y="337"/>
                  </a:cubicBezTo>
                  <a:lnTo>
                    <a:pt x="209" y="519"/>
                  </a:lnTo>
                  <a:cubicBezTo>
                    <a:pt x="209" y="548"/>
                    <a:pt x="210" y="570"/>
                    <a:pt x="211" y="583"/>
                  </a:cubicBezTo>
                  <a:cubicBezTo>
                    <a:pt x="211" y="596"/>
                    <a:pt x="212" y="605"/>
                    <a:pt x="212" y="610"/>
                  </a:cubicBezTo>
                  <a:cubicBezTo>
                    <a:pt x="211" y="620"/>
                    <a:pt x="209" y="628"/>
                    <a:pt x="205" y="634"/>
                  </a:cubicBezTo>
                  <a:cubicBezTo>
                    <a:pt x="202" y="641"/>
                    <a:pt x="197" y="644"/>
                    <a:pt x="192" y="643"/>
                  </a:cubicBezTo>
                  <a:cubicBezTo>
                    <a:pt x="178" y="643"/>
                    <a:pt x="170" y="626"/>
                    <a:pt x="170" y="592"/>
                  </a:cubicBezTo>
                  <a:lnTo>
                    <a:pt x="170" y="507"/>
                  </a:lnTo>
                  <a:lnTo>
                    <a:pt x="169" y="337"/>
                  </a:lnTo>
                  <a:cubicBezTo>
                    <a:pt x="125" y="337"/>
                    <a:pt x="92" y="334"/>
                    <a:pt x="70" y="330"/>
                  </a:cubicBezTo>
                  <a:cubicBezTo>
                    <a:pt x="48" y="325"/>
                    <a:pt x="33" y="310"/>
                    <a:pt x="26" y="284"/>
                  </a:cubicBezTo>
                  <a:cubicBezTo>
                    <a:pt x="19" y="259"/>
                    <a:pt x="15" y="237"/>
                    <a:pt x="15" y="221"/>
                  </a:cubicBezTo>
                  <a:cubicBezTo>
                    <a:pt x="15" y="204"/>
                    <a:pt x="15" y="194"/>
                    <a:pt x="15" y="191"/>
                  </a:cubicBezTo>
                  <a:lnTo>
                    <a:pt x="15" y="121"/>
                  </a:lnTo>
                  <a:cubicBezTo>
                    <a:pt x="15" y="106"/>
                    <a:pt x="18" y="95"/>
                    <a:pt x="22" y="87"/>
                  </a:cubicBezTo>
                  <a:cubicBezTo>
                    <a:pt x="27" y="79"/>
                    <a:pt x="33" y="76"/>
                    <a:pt x="39" y="76"/>
                  </a:cubicBezTo>
                  <a:cubicBezTo>
                    <a:pt x="45" y="77"/>
                    <a:pt x="50" y="80"/>
                    <a:pt x="54" y="87"/>
                  </a:cubicBezTo>
                  <a:cubicBezTo>
                    <a:pt x="58" y="94"/>
                    <a:pt x="61" y="102"/>
                    <a:pt x="61" y="112"/>
                  </a:cubicBezTo>
                  <a:lnTo>
                    <a:pt x="57" y="144"/>
                  </a:lnTo>
                  <a:lnTo>
                    <a:pt x="55" y="168"/>
                  </a:lnTo>
                  <a:lnTo>
                    <a:pt x="54" y="181"/>
                  </a:lnTo>
                  <a:close/>
                  <a:moveTo>
                    <a:pt x="54" y="220"/>
                  </a:moveTo>
                  <a:cubicBezTo>
                    <a:pt x="53" y="231"/>
                    <a:pt x="53" y="239"/>
                    <a:pt x="54" y="243"/>
                  </a:cubicBezTo>
                  <a:cubicBezTo>
                    <a:pt x="55" y="247"/>
                    <a:pt x="57" y="254"/>
                    <a:pt x="61" y="264"/>
                  </a:cubicBezTo>
                  <a:cubicBezTo>
                    <a:pt x="65" y="273"/>
                    <a:pt x="71" y="281"/>
                    <a:pt x="79" y="287"/>
                  </a:cubicBezTo>
                  <a:cubicBezTo>
                    <a:pt x="86" y="293"/>
                    <a:pt x="111" y="296"/>
                    <a:pt x="152" y="295"/>
                  </a:cubicBezTo>
                  <a:lnTo>
                    <a:pt x="161" y="295"/>
                  </a:lnTo>
                  <a:lnTo>
                    <a:pt x="170" y="295"/>
                  </a:lnTo>
                  <a:lnTo>
                    <a:pt x="169" y="218"/>
                  </a:lnTo>
                  <a:lnTo>
                    <a:pt x="54" y="220"/>
                  </a:lnTo>
                  <a:close/>
                  <a:moveTo>
                    <a:pt x="209" y="254"/>
                  </a:moveTo>
                  <a:lnTo>
                    <a:pt x="209" y="294"/>
                  </a:lnTo>
                  <a:cubicBezTo>
                    <a:pt x="245" y="294"/>
                    <a:pt x="272" y="289"/>
                    <a:pt x="289" y="280"/>
                  </a:cubicBezTo>
                  <a:cubicBezTo>
                    <a:pt x="306" y="272"/>
                    <a:pt x="315" y="255"/>
                    <a:pt x="315" y="230"/>
                  </a:cubicBezTo>
                  <a:lnTo>
                    <a:pt x="315" y="216"/>
                  </a:lnTo>
                  <a:lnTo>
                    <a:pt x="209" y="218"/>
                  </a:lnTo>
                  <a:lnTo>
                    <a:pt x="209" y="254"/>
                  </a:lnTo>
                  <a:close/>
                  <a:moveTo>
                    <a:pt x="62" y="975"/>
                  </a:moveTo>
                  <a:cubicBezTo>
                    <a:pt x="61" y="946"/>
                    <a:pt x="67" y="929"/>
                    <a:pt x="80" y="921"/>
                  </a:cubicBezTo>
                  <a:cubicBezTo>
                    <a:pt x="93" y="914"/>
                    <a:pt x="111" y="910"/>
                    <a:pt x="134" y="909"/>
                  </a:cubicBezTo>
                  <a:cubicBezTo>
                    <a:pt x="158" y="907"/>
                    <a:pt x="173" y="909"/>
                    <a:pt x="181" y="915"/>
                  </a:cubicBezTo>
                  <a:cubicBezTo>
                    <a:pt x="192" y="924"/>
                    <a:pt x="198" y="937"/>
                    <a:pt x="199" y="956"/>
                  </a:cubicBezTo>
                  <a:cubicBezTo>
                    <a:pt x="199" y="974"/>
                    <a:pt x="200" y="984"/>
                    <a:pt x="200" y="987"/>
                  </a:cubicBezTo>
                  <a:cubicBezTo>
                    <a:pt x="199" y="998"/>
                    <a:pt x="195" y="1010"/>
                    <a:pt x="187" y="1024"/>
                  </a:cubicBezTo>
                  <a:cubicBezTo>
                    <a:pt x="178" y="1038"/>
                    <a:pt x="158" y="1045"/>
                    <a:pt x="126" y="1045"/>
                  </a:cubicBezTo>
                  <a:cubicBezTo>
                    <a:pt x="99" y="1045"/>
                    <a:pt x="82" y="1039"/>
                    <a:pt x="74" y="1026"/>
                  </a:cubicBezTo>
                  <a:cubicBezTo>
                    <a:pt x="66" y="1014"/>
                    <a:pt x="62" y="996"/>
                    <a:pt x="62" y="975"/>
                  </a:cubicBezTo>
                  <a:close/>
                  <a:moveTo>
                    <a:pt x="124" y="1006"/>
                  </a:moveTo>
                  <a:cubicBezTo>
                    <a:pt x="141" y="1007"/>
                    <a:pt x="153" y="1006"/>
                    <a:pt x="157" y="1000"/>
                  </a:cubicBezTo>
                  <a:cubicBezTo>
                    <a:pt x="162" y="995"/>
                    <a:pt x="164" y="987"/>
                    <a:pt x="164" y="977"/>
                  </a:cubicBezTo>
                  <a:cubicBezTo>
                    <a:pt x="165" y="967"/>
                    <a:pt x="164" y="960"/>
                    <a:pt x="162" y="956"/>
                  </a:cubicBezTo>
                  <a:cubicBezTo>
                    <a:pt x="158" y="951"/>
                    <a:pt x="151" y="948"/>
                    <a:pt x="142" y="947"/>
                  </a:cubicBezTo>
                  <a:cubicBezTo>
                    <a:pt x="110" y="946"/>
                    <a:pt x="95" y="954"/>
                    <a:pt x="98" y="970"/>
                  </a:cubicBezTo>
                  <a:lnTo>
                    <a:pt x="99" y="975"/>
                  </a:lnTo>
                  <a:lnTo>
                    <a:pt x="101" y="994"/>
                  </a:lnTo>
                  <a:cubicBezTo>
                    <a:pt x="102" y="1002"/>
                    <a:pt x="109" y="1006"/>
                    <a:pt x="124" y="1006"/>
                  </a:cubicBezTo>
                  <a:close/>
                  <a:moveTo>
                    <a:pt x="0" y="964"/>
                  </a:moveTo>
                  <a:lnTo>
                    <a:pt x="0" y="880"/>
                  </a:lnTo>
                  <a:cubicBezTo>
                    <a:pt x="0" y="865"/>
                    <a:pt x="2" y="842"/>
                    <a:pt x="4" y="811"/>
                  </a:cubicBezTo>
                  <a:cubicBezTo>
                    <a:pt x="6" y="780"/>
                    <a:pt x="15" y="752"/>
                    <a:pt x="30" y="727"/>
                  </a:cubicBezTo>
                  <a:cubicBezTo>
                    <a:pt x="46" y="702"/>
                    <a:pt x="113" y="692"/>
                    <a:pt x="232" y="697"/>
                  </a:cubicBezTo>
                  <a:cubicBezTo>
                    <a:pt x="286" y="699"/>
                    <a:pt x="320" y="709"/>
                    <a:pt x="335" y="727"/>
                  </a:cubicBezTo>
                  <a:cubicBezTo>
                    <a:pt x="350" y="744"/>
                    <a:pt x="359" y="764"/>
                    <a:pt x="360" y="788"/>
                  </a:cubicBezTo>
                  <a:lnTo>
                    <a:pt x="364" y="859"/>
                  </a:lnTo>
                  <a:lnTo>
                    <a:pt x="366" y="991"/>
                  </a:lnTo>
                  <a:lnTo>
                    <a:pt x="362" y="1090"/>
                  </a:lnTo>
                  <a:cubicBezTo>
                    <a:pt x="359" y="1136"/>
                    <a:pt x="351" y="1170"/>
                    <a:pt x="338" y="1192"/>
                  </a:cubicBezTo>
                  <a:cubicBezTo>
                    <a:pt x="326" y="1213"/>
                    <a:pt x="312" y="1227"/>
                    <a:pt x="299" y="1235"/>
                  </a:cubicBezTo>
                  <a:cubicBezTo>
                    <a:pt x="286" y="1242"/>
                    <a:pt x="267" y="1245"/>
                    <a:pt x="244" y="1245"/>
                  </a:cubicBezTo>
                  <a:lnTo>
                    <a:pt x="156" y="1245"/>
                  </a:lnTo>
                  <a:cubicBezTo>
                    <a:pt x="111" y="1245"/>
                    <a:pt x="81" y="1241"/>
                    <a:pt x="67" y="1232"/>
                  </a:cubicBezTo>
                  <a:cubicBezTo>
                    <a:pt x="52" y="1223"/>
                    <a:pt x="39" y="1209"/>
                    <a:pt x="26" y="1191"/>
                  </a:cubicBezTo>
                  <a:cubicBezTo>
                    <a:pt x="14" y="1173"/>
                    <a:pt x="8" y="1149"/>
                    <a:pt x="7" y="1120"/>
                  </a:cubicBezTo>
                  <a:lnTo>
                    <a:pt x="3" y="1049"/>
                  </a:lnTo>
                  <a:lnTo>
                    <a:pt x="0" y="964"/>
                  </a:lnTo>
                  <a:close/>
                  <a:moveTo>
                    <a:pt x="41" y="1002"/>
                  </a:moveTo>
                  <a:lnTo>
                    <a:pt x="43" y="1063"/>
                  </a:lnTo>
                  <a:cubicBezTo>
                    <a:pt x="43" y="1070"/>
                    <a:pt x="44" y="1084"/>
                    <a:pt x="47" y="1105"/>
                  </a:cubicBezTo>
                  <a:cubicBezTo>
                    <a:pt x="49" y="1125"/>
                    <a:pt x="52" y="1142"/>
                    <a:pt x="57" y="1156"/>
                  </a:cubicBezTo>
                  <a:cubicBezTo>
                    <a:pt x="62" y="1170"/>
                    <a:pt x="72" y="1183"/>
                    <a:pt x="86" y="1194"/>
                  </a:cubicBezTo>
                  <a:cubicBezTo>
                    <a:pt x="100" y="1206"/>
                    <a:pt x="136" y="1211"/>
                    <a:pt x="193" y="1211"/>
                  </a:cubicBezTo>
                  <a:cubicBezTo>
                    <a:pt x="251" y="1211"/>
                    <a:pt x="285" y="1204"/>
                    <a:pt x="294" y="1190"/>
                  </a:cubicBezTo>
                  <a:cubicBezTo>
                    <a:pt x="304" y="1176"/>
                    <a:pt x="311" y="1157"/>
                    <a:pt x="316" y="1134"/>
                  </a:cubicBezTo>
                  <a:cubicBezTo>
                    <a:pt x="321" y="1111"/>
                    <a:pt x="323" y="1092"/>
                    <a:pt x="323" y="1077"/>
                  </a:cubicBezTo>
                  <a:lnTo>
                    <a:pt x="323" y="1062"/>
                  </a:lnTo>
                  <a:cubicBezTo>
                    <a:pt x="314" y="1066"/>
                    <a:pt x="306" y="1066"/>
                    <a:pt x="299" y="1063"/>
                  </a:cubicBezTo>
                  <a:cubicBezTo>
                    <a:pt x="292" y="1059"/>
                    <a:pt x="276" y="1045"/>
                    <a:pt x="251" y="1019"/>
                  </a:cubicBezTo>
                  <a:cubicBezTo>
                    <a:pt x="250" y="1025"/>
                    <a:pt x="249" y="1030"/>
                    <a:pt x="249" y="1036"/>
                  </a:cubicBezTo>
                  <a:cubicBezTo>
                    <a:pt x="248" y="1042"/>
                    <a:pt x="248" y="1053"/>
                    <a:pt x="247" y="1071"/>
                  </a:cubicBezTo>
                  <a:cubicBezTo>
                    <a:pt x="247" y="1088"/>
                    <a:pt x="249" y="1105"/>
                    <a:pt x="255" y="1121"/>
                  </a:cubicBezTo>
                  <a:cubicBezTo>
                    <a:pt x="265" y="1158"/>
                    <a:pt x="270" y="1178"/>
                    <a:pt x="271" y="1178"/>
                  </a:cubicBezTo>
                  <a:lnTo>
                    <a:pt x="271" y="1185"/>
                  </a:lnTo>
                  <a:cubicBezTo>
                    <a:pt x="271" y="1191"/>
                    <a:pt x="270" y="1195"/>
                    <a:pt x="269" y="1196"/>
                  </a:cubicBezTo>
                  <a:cubicBezTo>
                    <a:pt x="268" y="1198"/>
                    <a:pt x="264" y="1201"/>
                    <a:pt x="259" y="1203"/>
                  </a:cubicBezTo>
                  <a:cubicBezTo>
                    <a:pt x="254" y="1205"/>
                    <a:pt x="249" y="1204"/>
                    <a:pt x="244" y="1198"/>
                  </a:cubicBezTo>
                  <a:cubicBezTo>
                    <a:pt x="235" y="1192"/>
                    <a:pt x="228" y="1178"/>
                    <a:pt x="223" y="1154"/>
                  </a:cubicBezTo>
                  <a:cubicBezTo>
                    <a:pt x="217" y="1131"/>
                    <a:pt x="214" y="1114"/>
                    <a:pt x="212" y="1103"/>
                  </a:cubicBezTo>
                  <a:cubicBezTo>
                    <a:pt x="207" y="1109"/>
                    <a:pt x="204" y="1112"/>
                    <a:pt x="201" y="1114"/>
                  </a:cubicBezTo>
                  <a:cubicBezTo>
                    <a:pt x="197" y="1116"/>
                    <a:pt x="189" y="1117"/>
                    <a:pt x="174" y="1117"/>
                  </a:cubicBezTo>
                  <a:lnTo>
                    <a:pt x="81" y="1117"/>
                  </a:lnTo>
                  <a:cubicBezTo>
                    <a:pt x="64" y="1117"/>
                    <a:pt x="56" y="1112"/>
                    <a:pt x="57" y="1102"/>
                  </a:cubicBezTo>
                  <a:cubicBezTo>
                    <a:pt x="57" y="1087"/>
                    <a:pt x="75" y="1080"/>
                    <a:pt x="111" y="1081"/>
                  </a:cubicBezTo>
                  <a:lnTo>
                    <a:pt x="192" y="1081"/>
                  </a:lnTo>
                  <a:cubicBezTo>
                    <a:pt x="198" y="1082"/>
                    <a:pt x="204" y="1084"/>
                    <a:pt x="211" y="1087"/>
                  </a:cubicBezTo>
                  <a:cubicBezTo>
                    <a:pt x="211" y="1084"/>
                    <a:pt x="210" y="1081"/>
                    <a:pt x="210" y="1079"/>
                  </a:cubicBezTo>
                  <a:cubicBezTo>
                    <a:pt x="209" y="1076"/>
                    <a:pt x="210" y="1075"/>
                    <a:pt x="211" y="1074"/>
                  </a:cubicBezTo>
                  <a:lnTo>
                    <a:pt x="213" y="1022"/>
                  </a:lnTo>
                  <a:cubicBezTo>
                    <a:pt x="213" y="1006"/>
                    <a:pt x="215" y="995"/>
                    <a:pt x="217" y="988"/>
                  </a:cubicBezTo>
                  <a:cubicBezTo>
                    <a:pt x="220" y="982"/>
                    <a:pt x="221" y="978"/>
                    <a:pt x="221" y="975"/>
                  </a:cubicBezTo>
                  <a:lnTo>
                    <a:pt x="195" y="895"/>
                  </a:lnTo>
                  <a:lnTo>
                    <a:pt x="188" y="867"/>
                  </a:lnTo>
                  <a:lnTo>
                    <a:pt x="113" y="869"/>
                  </a:lnTo>
                  <a:lnTo>
                    <a:pt x="74" y="872"/>
                  </a:lnTo>
                  <a:cubicBezTo>
                    <a:pt x="64" y="870"/>
                    <a:pt x="60" y="864"/>
                    <a:pt x="61" y="855"/>
                  </a:cubicBezTo>
                  <a:cubicBezTo>
                    <a:pt x="61" y="841"/>
                    <a:pt x="70" y="834"/>
                    <a:pt x="90" y="833"/>
                  </a:cubicBezTo>
                  <a:lnTo>
                    <a:pt x="188" y="829"/>
                  </a:lnTo>
                  <a:cubicBezTo>
                    <a:pt x="187" y="824"/>
                    <a:pt x="187" y="820"/>
                    <a:pt x="187" y="817"/>
                  </a:cubicBezTo>
                  <a:lnTo>
                    <a:pt x="184" y="802"/>
                  </a:lnTo>
                  <a:lnTo>
                    <a:pt x="184" y="770"/>
                  </a:lnTo>
                  <a:cubicBezTo>
                    <a:pt x="183" y="756"/>
                    <a:pt x="183" y="748"/>
                    <a:pt x="185" y="746"/>
                  </a:cubicBezTo>
                  <a:lnTo>
                    <a:pt x="192" y="735"/>
                  </a:lnTo>
                  <a:lnTo>
                    <a:pt x="183" y="735"/>
                  </a:lnTo>
                  <a:cubicBezTo>
                    <a:pt x="172" y="735"/>
                    <a:pt x="159" y="736"/>
                    <a:pt x="145" y="738"/>
                  </a:cubicBezTo>
                  <a:lnTo>
                    <a:pt x="86" y="745"/>
                  </a:lnTo>
                  <a:cubicBezTo>
                    <a:pt x="71" y="747"/>
                    <a:pt x="60" y="755"/>
                    <a:pt x="53" y="767"/>
                  </a:cubicBezTo>
                  <a:cubicBezTo>
                    <a:pt x="47" y="779"/>
                    <a:pt x="43" y="793"/>
                    <a:pt x="43" y="808"/>
                  </a:cubicBezTo>
                  <a:lnTo>
                    <a:pt x="42" y="888"/>
                  </a:lnTo>
                  <a:lnTo>
                    <a:pt x="41" y="1002"/>
                  </a:lnTo>
                  <a:close/>
                  <a:moveTo>
                    <a:pt x="213" y="735"/>
                  </a:moveTo>
                  <a:cubicBezTo>
                    <a:pt x="219" y="742"/>
                    <a:pt x="222" y="751"/>
                    <a:pt x="223" y="761"/>
                  </a:cubicBezTo>
                  <a:cubicBezTo>
                    <a:pt x="223" y="767"/>
                    <a:pt x="223" y="771"/>
                    <a:pt x="223" y="771"/>
                  </a:cubicBezTo>
                  <a:lnTo>
                    <a:pt x="221" y="783"/>
                  </a:lnTo>
                  <a:cubicBezTo>
                    <a:pt x="226" y="783"/>
                    <a:pt x="230" y="782"/>
                    <a:pt x="235" y="781"/>
                  </a:cubicBezTo>
                  <a:cubicBezTo>
                    <a:pt x="240" y="780"/>
                    <a:pt x="244" y="779"/>
                    <a:pt x="247" y="777"/>
                  </a:cubicBezTo>
                  <a:lnTo>
                    <a:pt x="299" y="754"/>
                  </a:lnTo>
                  <a:cubicBezTo>
                    <a:pt x="306" y="757"/>
                    <a:pt x="310" y="761"/>
                    <a:pt x="310" y="767"/>
                  </a:cubicBezTo>
                  <a:cubicBezTo>
                    <a:pt x="309" y="792"/>
                    <a:pt x="280" y="808"/>
                    <a:pt x="223" y="816"/>
                  </a:cubicBezTo>
                  <a:lnTo>
                    <a:pt x="223" y="828"/>
                  </a:lnTo>
                  <a:cubicBezTo>
                    <a:pt x="238" y="830"/>
                    <a:pt x="255" y="830"/>
                    <a:pt x="274" y="829"/>
                  </a:cubicBezTo>
                  <a:cubicBezTo>
                    <a:pt x="293" y="828"/>
                    <a:pt x="303" y="832"/>
                    <a:pt x="302" y="840"/>
                  </a:cubicBezTo>
                  <a:cubicBezTo>
                    <a:pt x="302" y="848"/>
                    <a:pt x="301" y="854"/>
                    <a:pt x="299" y="858"/>
                  </a:cubicBezTo>
                  <a:cubicBezTo>
                    <a:pt x="297" y="862"/>
                    <a:pt x="295" y="865"/>
                    <a:pt x="292" y="867"/>
                  </a:cubicBezTo>
                  <a:cubicBezTo>
                    <a:pt x="288" y="868"/>
                    <a:pt x="284" y="869"/>
                    <a:pt x="278" y="868"/>
                  </a:cubicBezTo>
                  <a:lnTo>
                    <a:pt x="245" y="867"/>
                  </a:lnTo>
                  <a:lnTo>
                    <a:pt x="227" y="867"/>
                  </a:lnTo>
                  <a:cubicBezTo>
                    <a:pt x="234" y="898"/>
                    <a:pt x="238" y="915"/>
                    <a:pt x="240" y="917"/>
                  </a:cubicBezTo>
                  <a:lnTo>
                    <a:pt x="245" y="932"/>
                  </a:lnTo>
                  <a:cubicBezTo>
                    <a:pt x="268" y="905"/>
                    <a:pt x="286" y="892"/>
                    <a:pt x="299" y="891"/>
                  </a:cubicBezTo>
                  <a:cubicBezTo>
                    <a:pt x="309" y="891"/>
                    <a:pt x="314" y="895"/>
                    <a:pt x="314" y="905"/>
                  </a:cubicBezTo>
                  <a:cubicBezTo>
                    <a:pt x="315" y="914"/>
                    <a:pt x="315" y="920"/>
                    <a:pt x="314" y="921"/>
                  </a:cubicBezTo>
                  <a:cubicBezTo>
                    <a:pt x="312" y="925"/>
                    <a:pt x="299" y="934"/>
                    <a:pt x="276" y="950"/>
                  </a:cubicBezTo>
                  <a:lnTo>
                    <a:pt x="267" y="963"/>
                  </a:lnTo>
                  <a:cubicBezTo>
                    <a:pt x="264" y="966"/>
                    <a:pt x="263" y="967"/>
                    <a:pt x="264" y="968"/>
                  </a:cubicBezTo>
                  <a:cubicBezTo>
                    <a:pt x="264" y="969"/>
                    <a:pt x="265" y="970"/>
                    <a:pt x="266" y="972"/>
                  </a:cubicBezTo>
                  <a:cubicBezTo>
                    <a:pt x="268" y="973"/>
                    <a:pt x="273" y="980"/>
                    <a:pt x="282" y="992"/>
                  </a:cubicBezTo>
                  <a:lnTo>
                    <a:pt x="316" y="1026"/>
                  </a:lnTo>
                  <a:lnTo>
                    <a:pt x="324" y="1035"/>
                  </a:lnTo>
                  <a:lnTo>
                    <a:pt x="324" y="945"/>
                  </a:lnTo>
                  <a:cubicBezTo>
                    <a:pt x="324" y="938"/>
                    <a:pt x="324" y="926"/>
                    <a:pt x="323" y="909"/>
                  </a:cubicBezTo>
                  <a:cubicBezTo>
                    <a:pt x="322" y="892"/>
                    <a:pt x="322" y="879"/>
                    <a:pt x="322" y="869"/>
                  </a:cubicBezTo>
                  <a:lnTo>
                    <a:pt x="322" y="801"/>
                  </a:lnTo>
                  <a:cubicBezTo>
                    <a:pt x="320" y="775"/>
                    <a:pt x="315" y="759"/>
                    <a:pt x="307" y="753"/>
                  </a:cubicBezTo>
                  <a:cubicBezTo>
                    <a:pt x="299" y="748"/>
                    <a:pt x="268" y="742"/>
                    <a:pt x="213" y="735"/>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52"/>
            <p:cNvSpPr>
              <a:spLocks noEditPoints="1"/>
            </p:cNvSpPr>
            <p:nvPr/>
          </p:nvSpPr>
          <p:spPr bwMode="auto">
            <a:xfrm>
              <a:off x="4777694" y="4674508"/>
              <a:ext cx="138113" cy="228600"/>
            </a:xfrm>
            <a:custGeom>
              <a:avLst/>
              <a:gdLst>
                <a:gd name="T0" fmla="*/ 201 w 361"/>
                <a:gd name="T1" fmla="*/ 259 h 618"/>
                <a:gd name="T2" fmla="*/ 202 w 361"/>
                <a:gd name="T3" fmla="*/ 287 h 618"/>
                <a:gd name="T4" fmla="*/ 309 w 361"/>
                <a:gd name="T5" fmla="*/ 337 h 618"/>
                <a:gd name="T6" fmla="*/ 242 w 361"/>
                <a:gd name="T7" fmla="*/ 421 h 618"/>
                <a:gd name="T8" fmla="*/ 197 w 361"/>
                <a:gd name="T9" fmla="*/ 394 h 618"/>
                <a:gd name="T10" fmla="*/ 211 w 361"/>
                <a:gd name="T11" fmla="*/ 374 h 618"/>
                <a:gd name="T12" fmla="*/ 268 w 361"/>
                <a:gd name="T13" fmla="*/ 378 h 618"/>
                <a:gd name="T14" fmla="*/ 256 w 361"/>
                <a:gd name="T15" fmla="*/ 328 h 618"/>
                <a:gd name="T16" fmla="*/ 184 w 361"/>
                <a:gd name="T17" fmla="*/ 321 h 618"/>
                <a:gd name="T18" fmla="*/ 94 w 361"/>
                <a:gd name="T19" fmla="*/ 358 h 618"/>
                <a:gd name="T20" fmla="*/ 110 w 361"/>
                <a:gd name="T21" fmla="*/ 398 h 618"/>
                <a:gd name="T22" fmla="*/ 189 w 361"/>
                <a:gd name="T23" fmla="*/ 391 h 618"/>
                <a:gd name="T24" fmla="*/ 168 w 361"/>
                <a:gd name="T25" fmla="*/ 483 h 618"/>
                <a:gd name="T26" fmla="*/ 211 w 361"/>
                <a:gd name="T27" fmla="*/ 567 h 618"/>
                <a:gd name="T28" fmla="*/ 213 w 361"/>
                <a:gd name="T29" fmla="*/ 494 h 618"/>
                <a:gd name="T30" fmla="*/ 300 w 361"/>
                <a:gd name="T31" fmla="*/ 440 h 618"/>
                <a:gd name="T32" fmla="*/ 321 w 361"/>
                <a:gd name="T33" fmla="*/ 502 h 618"/>
                <a:gd name="T34" fmla="*/ 280 w 361"/>
                <a:gd name="T35" fmla="*/ 475 h 618"/>
                <a:gd name="T36" fmla="*/ 248 w 361"/>
                <a:gd name="T37" fmla="*/ 501 h 618"/>
                <a:gd name="T38" fmla="*/ 246 w 361"/>
                <a:gd name="T39" fmla="*/ 583 h 618"/>
                <a:gd name="T40" fmla="*/ 133 w 361"/>
                <a:gd name="T41" fmla="*/ 590 h 618"/>
                <a:gd name="T42" fmla="*/ 158 w 361"/>
                <a:gd name="T43" fmla="*/ 432 h 618"/>
                <a:gd name="T44" fmla="*/ 136 w 361"/>
                <a:gd name="T45" fmla="*/ 426 h 618"/>
                <a:gd name="T46" fmla="*/ 55 w 361"/>
                <a:gd name="T47" fmla="*/ 380 h 618"/>
                <a:gd name="T48" fmla="*/ 110 w 361"/>
                <a:gd name="T49" fmla="*/ 302 h 618"/>
                <a:gd name="T50" fmla="*/ 166 w 361"/>
                <a:gd name="T51" fmla="*/ 281 h 618"/>
                <a:gd name="T52" fmla="*/ 166 w 361"/>
                <a:gd name="T53" fmla="*/ 257 h 618"/>
                <a:gd name="T54" fmla="*/ 103 w 361"/>
                <a:gd name="T55" fmla="*/ 231 h 618"/>
                <a:gd name="T56" fmla="*/ 172 w 361"/>
                <a:gd name="T57" fmla="*/ 142 h 618"/>
                <a:gd name="T58" fmla="*/ 287 w 361"/>
                <a:gd name="T59" fmla="*/ 94 h 618"/>
                <a:gd name="T60" fmla="*/ 250 w 361"/>
                <a:gd name="T61" fmla="*/ 39 h 618"/>
                <a:gd name="T62" fmla="*/ 80 w 361"/>
                <a:gd name="T63" fmla="*/ 160 h 618"/>
                <a:gd name="T64" fmla="*/ 51 w 361"/>
                <a:gd name="T65" fmla="*/ 324 h 618"/>
                <a:gd name="T66" fmla="*/ 0 w 361"/>
                <a:gd name="T67" fmla="*/ 344 h 618"/>
                <a:gd name="T68" fmla="*/ 41 w 361"/>
                <a:gd name="T69" fmla="*/ 179 h 618"/>
                <a:gd name="T70" fmla="*/ 53 w 361"/>
                <a:gd name="T71" fmla="*/ 34 h 618"/>
                <a:gd name="T72" fmla="*/ 321 w 361"/>
                <a:gd name="T73" fmla="*/ 31 h 618"/>
                <a:gd name="T74" fmla="*/ 246 w 361"/>
                <a:gd name="T75" fmla="*/ 177 h 618"/>
                <a:gd name="T76" fmla="*/ 132 w 361"/>
                <a:gd name="T77" fmla="*/ 202 h 618"/>
                <a:gd name="T78" fmla="*/ 222 w 361"/>
                <a:gd name="T79" fmla="*/ 204 h 618"/>
                <a:gd name="T80" fmla="*/ 358 w 361"/>
                <a:gd name="T81" fmla="*/ 324 h 618"/>
                <a:gd name="T82" fmla="*/ 343 w 361"/>
                <a:gd name="T83" fmla="*/ 379 h 618"/>
                <a:gd name="T84" fmla="*/ 321 w 361"/>
                <a:gd name="T85" fmla="*/ 337 h 618"/>
                <a:gd name="T86" fmla="*/ 247 w 361"/>
                <a:gd name="T87" fmla="*/ 246 h 618"/>
                <a:gd name="T88" fmla="*/ 166 w 361"/>
                <a:gd name="T89" fmla="*/ 112 h 618"/>
                <a:gd name="T90" fmla="*/ 104 w 361"/>
                <a:gd name="T91" fmla="*/ 113 h 618"/>
                <a:gd name="T92" fmla="*/ 112 w 361"/>
                <a:gd name="T93" fmla="*/ 83 h 618"/>
                <a:gd name="T94" fmla="*/ 264 w 361"/>
                <a:gd name="T95" fmla="*/ 83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1" h="618">
                  <a:moveTo>
                    <a:pt x="199" y="244"/>
                  </a:moveTo>
                  <a:cubicBezTo>
                    <a:pt x="200" y="250"/>
                    <a:pt x="201" y="253"/>
                    <a:pt x="201" y="255"/>
                  </a:cubicBezTo>
                  <a:cubicBezTo>
                    <a:pt x="202" y="256"/>
                    <a:pt x="202" y="258"/>
                    <a:pt x="201" y="259"/>
                  </a:cubicBezTo>
                  <a:cubicBezTo>
                    <a:pt x="201" y="261"/>
                    <a:pt x="201" y="265"/>
                    <a:pt x="202" y="273"/>
                  </a:cubicBezTo>
                  <a:lnTo>
                    <a:pt x="202" y="283"/>
                  </a:lnTo>
                  <a:lnTo>
                    <a:pt x="202" y="287"/>
                  </a:lnTo>
                  <a:cubicBezTo>
                    <a:pt x="211" y="286"/>
                    <a:pt x="219" y="286"/>
                    <a:pt x="228" y="286"/>
                  </a:cubicBezTo>
                  <a:cubicBezTo>
                    <a:pt x="266" y="288"/>
                    <a:pt x="288" y="296"/>
                    <a:pt x="295" y="307"/>
                  </a:cubicBezTo>
                  <a:cubicBezTo>
                    <a:pt x="302" y="319"/>
                    <a:pt x="307" y="329"/>
                    <a:pt x="309" y="337"/>
                  </a:cubicBezTo>
                  <a:cubicBezTo>
                    <a:pt x="311" y="345"/>
                    <a:pt x="312" y="353"/>
                    <a:pt x="312" y="361"/>
                  </a:cubicBezTo>
                  <a:cubicBezTo>
                    <a:pt x="313" y="368"/>
                    <a:pt x="310" y="377"/>
                    <a:pt x="304" y="386"/>
                  </a:cubicBezTo>
                  <a:cubicBezTo>
                    <a:pt x="291" y="409"/>
                    <a:pt x="270" y="421"/>
                    <a:pt x="242" y="421"/>
                  </a:cubicBezTo>
                  <a:cubicBezTo>
                    <a:pt x="229" y="422"/>
                    <a:pt x="219" y="420"/>
                    <a:pt x="213" y="416"/>
                  </a:cubicBezTo>
                  <a:cubicBezTo>
                    <a:pt x="208" y="412"/>
                    <a:pt x="204" y="408"/>
                    <a:pt x="201" y="404"/>
                  </a:cubicBezTo>
                  <a:cubicBezTo>
                    <a:pt x="199" y="400"/>
                    <a:pt x="198" y="397"/>
                    <a:pt x="197" y="394"/>
                  </a:cubicBezTo>
                  <a:cubicBezTo>
                    <a:pt x="197" y="392"/>
                    <a:pt x="197" y="390"/>
                    <a:pt x="197" y="388"/>
                  </a:cubicBezTo>
                  <a:cubicBezTo>
                    <a:pt x="198" y="386"/>
                    <a:pt x="199" y="383"/>
                    <a:pt x="203" y="379"/>
                  </a:cubicBezTo>
                  <a:cubicBezTo>
                    <a:pt x="206" y="376"/>
                    <a:pt x="209" y="374"/>
                    <a:pt x="211" y="374"/>
                  </a:cubicBezTo>
                  <a:cubicBezTo>
                    <a:pt x="211" y="375"/>
                    <a:pt x="213" y="377"/>
                    <a:pt x="217" y="379"/>
                  </a:cubicBezTo>
                  <a:cubicBezTo>
                    <a:pt x="221" y="382"/>
                    <a:pt x="233" y="383"/>
                    <a:pt x="253" y="382"/>
                  </a:cubicBezTo>
                  <a:cubicBezTo>
                    <a:pt x="261" y="382"/>
                    <a:pt x="266" y="381"/>
                    <a:pt x="268" y="378"/>
                  </a:cubicBezTo>
                  <a:cubicBezTo>
                    <a:pt x="271" y="375"/>
                    <a:pt x="272" y="369"/>
                    <a:pt x="272" y="361"/>
                  </a:cubicBezTo>
                  <a:cubicBezTo>
                    <a:pt x="271" y="350"/>
                    <a:pt x="269" y="343"/>
                    <a:pt x="267" y="339"/>
                  </a:cubicBezTo>
                  <a:cubicBezTo>
                    <a:pt x="264" y="335"/>
                    <a:pt x="261" y="331"/>
                    <a:pt x="256" y="328"/>
                  </a:cubicBezTo>
                  <a:cubicBezTo>
                    <a:pt x="251" y="325"/>
                    <a:pt x="240" y="324"/>
                    <a:pt x="223" y="325"/>
                  </a:cubicBezTo>
                  <a:cubicBezTo>
                    <a:pt x="206" y="325"/>
                    <a:pt x="196" y="325"/>
                    <a:pt x="191" y="323"/>
                  </a:cubicBezTo>
                  <a:cubicBezTo>
                    <a:pt x="187" y="322"/>
                    <a:pt x="185" y="321"/>
                    <a:pt x="184" y="321"/>
                  </a:cubicBezTo>
                  <a:cubicBezTo>
                    <a:pt x="183" y="322"/>
                    <a:pt x="176" y="325"/>
                    <a:pt x="164" y="330"/>
                  </a:cubicBezTo>
                  <a:lnTo>
                    <a:pt x="124" y="335"/>
                  </a:lnTo>
                  <a:cubicBezTo>
                    <a:pt x="105" y="341"/>
                    <a:pt x="95" y="349"/>
                    <a:pt x="94" y="358"/>
                  </a:cubicBezTo>
                  <a:cubicBezTo>
                    <a:pt x="93" y="367"/>
                    <a:pt x="93" y="375"/>
                    <a:pt x="94" y="381"/>
                  </a:cubicBezTo>
                  <a:cubicBezTo>
                    <a:pt x="94" y="387"/>
                    <a:pt x="96" y="392"/>
                    <a:pt x="100" y="395"/>
                  </a:cubicBezTo>
                  <a:cubicBezTo>
                    <a:pt x="104" y="398"/>
                    <a:pt x="107" y="399"/>
                    <a:pt x="110" y="398"/>
                  </a:cubicBezTo>
                  <a:cubicBezTo>
                    <a:pt x="111" y="398"/>
                    <a:pt x="117" y="394"/>
                    <a:pt x="130" y="387"/>
                  </a:cubicBezTo>
                  <a:cubicBezTo>
                    <a:pt x="143" y="380"/>
                    <a:pt x="153" y="376"/>
                    <a:pt x="161" y="375"/>
                  </a:cubicBezTo>
                  <a:cubicBezTo>
                    <a:pt x="174" y="375"/>
                    <a:pt x="184" y="380"/>
                    <a:pt x="189" y="391"/>
                  </a:cubicBezTo>
                  <a:cubicBezTo>
                    <a:pt x="195" y="401"/>
                    <a:pt x="198" y="411"/>
                    <a:pt x="198" y="419"/>
                  </a:cubicBezTo>
                  <a:cubicBezTo>
                    <a:pt x="197" y="430"/>
                    <a:pt x="194" y="440"/>
                    <a:pt x="189" y="449"/>
                  </a:cubicBezTo>
                  <a:lnTo>
                    <a:pt x="168" y="483"/>
                  </a:lnTo>
                  <a:cubicBezTo>
                    <a:pt x="160" y="497"/>
                    <a:pt x="157" y="513"/>
                    <a:pt x="158" y="530"/>
                  </a:cubicBezTo>
                  <a:cubicBezTo>
                    <a:pt x="158" y="561"/>
                    <a:pt x="169" y="577"/>
                    <a:pt x="191" y="577"/>
                  </a:cubicBezTo>
                  <a:cubicBezTo>
                    <a:pt x="200" y="578"/>
                    <a:pt x="207" y="575"/>
                    <a:pt x="211" y="567"/>
                  </a:cubicBezTo>
                  <a:cubicBezTo>
                    <a:pt x="216" y="559"/>
                    <a:pt x="218" y="553"/>
                    <a:pt x="218" y="548"/>
                  </a:cubicBezTo>
                  <a:cubicBezTo>
                    <a:pt x="219" y="544"/>
                    <a:pt x="218" y="536"/>
                    <a:pt x="216" y="524"/>
                  </a:cubicBezTo>
                  <a:cubicBezTo>
                    <a:pt x="214" y="513"/>
                    <a:pt x="213" y="503"/>
                    <a:pt x="213" y="494"/>
                  </a:cubicBezTo>
                  <a:cubicBezTo>
                    <a:pt x="212" y="485"/>
                    <a:pt x="216" y="474"/>
                    <a:pt x="223" y="462"/>
                  </a:cubicBezTo>
                  <a:cubicBezTo>
                    <a:pt x="233" y="445"/>
                    <a:pt x="249" y="436"/>
                    <a:pt x="273" y="435"/>
                  </a:cubicBezTo>
                  <a:cubicBezTo>
                    <a:pt x="285" y="435"/>
                    <a:pt x="294" y="437"/>
                    <a:pt x="300" y="440"/>
                  </a:cubicBezTo>
                  <a:cubicBezTo>
                    <a:pt x="307" y="444"/>
                    <a:pt x="314" y="452"/>
                    <a:pt x="323" y="465"/>
                  </a:cubicBezTo>
                  <a:cubicBezTo>
                    <a:pt x="331" y="478"/>
                    <a:pt x="336" y="487"/>
                    <a:pt x="336" y="492"/>
                  </a:cubicBezTo>
                  <a:cubicBezTo>
                    <a:pt x="335" y="497"/>
                    <a:pt x="330" y="501"/>
                    <a:pt x="321" y="502"/>
                  </a:cubicBezTo>
                  <a:cubicBezTo>
                    <a:pt x="318" y="503"/>
                    <a:pt x="315" y="503"/>
                    <a:pt x="313" y="502"/>
                  </a:cubicBezTo>
                  <a:cubicBezTo>
                    <a:pt x="311" y="501"/>
                    <a:pt x="306" y="496"/>
                    <a:pt x="298" y="489"/>
                  </a:cubicBezTo>
                  <a:cubicBezTo>
                    <a:pt x="290" y="481"/>
                    <a:pt x="284" y="477"/>
                    <a:pt x="280" y="475"/>
                  </a:cubicBezTo>
                  <a:cubicBezTo>
                    <a:pt x="276" y="474"/>
                    <a:pt x="273" y="473"/>
                    <a:pt x="269" y="473"/>
                  </a:cubicBezTo>
                  <a:cubicBezTo>
                    <a:pt x="260" y="474"/>
                    <a:pt x="255" y="477"/>
                    <a:pt x="253" y="482"/>
                  </a:cubicBezTo>
                  <a:cubicBezTo>
                    <a:pt x="250" y="486"/>
                    <a:pt x="249" y="493"/>
                    <a:pt x="248" y="501"/>
                  </a:cubicBezTo>
                  <a:cubicBezTo>
                    <a:pt x="247" y="509"/>
                    <a:pt x="247" y="519"/>
                    <a:pt x="249" y="530"/>
                  </a:cubicBezTo>
                  <a:cubicBezTo>
                    <a:pt x="251" y="541"/>
                    <a:pt x="252" y="551"/>
                    <a:pt x="253" y="558"/>
                  </a:cubicBezTo>
                  <a:cubicBezTo>
                    <a:pt x="253" y="565"/>
                    <a:pt x="251" y="573"/>
                    <a:pt x="246" y="583"/>
                  </a:cubicBezTo>
                  <a:cubicBezTo>
                    <a:pt x="240" y="593"/>
                    <a:pt x="232" y="602"/>
                    <a:pt x="221" y="608"/>
                  </a:cubicBezTo>
                  <a:cubicBezTo>
                    <a:pt x="210" y="615"/>
                    <a:pt x="199" y="618"/>
                    <a:pt x="188" y="617"/>
                  </a:cubicBezTo>
                  <a:cubicBezTo>
                    <a:pt x="163" y="617"/>
                    <a:pt x="145" y="608"/>
                    <a:pt x="133" y="590"/>
                  </a:cubicBezTo>
                  <a:cubicBezTo>
                    <a:pt x="121" y="572"/>
                    <a:pt x="116" y="555"/>
                    <a:pt x="117" y="539"/>
                  </a:cubicBezTo>
                  <a:cubicBezTo>
                    <a:pt x="117" y="507"/>
                    <a:pt x="123" y="482"/>
                    <a:pt x="137" y="462"/>
                  </a:cubicBezTo>
                  <a:lnTo>
                    <a:pt x="158" y="432"/>
                  </a:lnTo>
                  <a:cubicBezTo>
                    <a:pt x="161" y="427"/>
                    <a:pt x="162" y="423"/>
                    <a:pt x="162" y="421"/>
                  </a:cubicBezTo>
                  <a:cubicBezTo>
                    <a:pt x="160" y="416"/>
                    <a:pt x="157" y="413"/>
                    <a:pt x="152" y="413"/>
                  </a:cubicBezTo>
                  <a:cubicBezTo>
                    <a:pt x="151" y="414"/>
                    <a:pt x="146" y="419"/>
                    <a:pt x="136" y="426"/>
                  </a:cubicBezTo>
                  <a:cubicBezTo>
                    <a:pt x="126" y="434"/>
                    <a:pt x="116" y="437"/>
                    <a:pt x="107" y="436"/>
                  </a:cubicBezTo>
                  <a:cubicBezTo>
                    <a:pt x="87" y="436"/>
                    <a:pt x="73" y="431"/>
                    <a:pt x="66" y="420"/>
                  </a:cubicBezTo>
                  <a:cubicBezTo>
                    <a:pt x="59" y="409"/>
                    <a:pt x="55" y="396"/>
                    <a:pt x="55" y="380"/>
                  </a:cubicBezTo>
                  <a:cubicBezTo>
                    <a:pt x="54" y="364"/>
                    <a:pt x="59" y="349"/>
                    <a:pt x="68" y="334"/>
                  </a:cubicBezTo>
                  <a:cubicBezTo>
                    <a:pt x="72" y="327"/>
                    <a:pt x="77" y="321"/>
                    <a:pt x="83" y="316"/>
                  </a:cubicBezTo>
                  <a:cubicBezTo>
                    <a:pt x="89" y="311"/>
                    <a:pt x="98" y="306"/>
                    <a:pt x="110" y="302"/>
                  </a:cubicBezTo>
                  <a:cubicBezTo>
                    <a:pt x="121" y="298"/>
                    <a:pt x="133" y="295"/>
                    <a:pt x="145" y="293"/>
                  </a:cubicBezTo>
                  <a:cubicBezTo>
                    <a:pt x="158" y="292"/>
                    <a:pt x="164" y="290"/>
                    <a:pt x="165" y="288"/>
                  </a:cubicBezTo>
                  <a:cubicBezTo>
                    <a:pt x="166" y="286"/>
                    <a:pt x="166" y="284"/>
                    <a:pt x="166" y="281"/>
                  </a:cubicBezTo>
                  <a:lnTo>
                    <a:pt x="166" y="268"/>
                  </a:lnTo>
                  <a:cubicBezTo>
                    <a:pt x="165" y="265"/>
                    <a:pt x="164" y="262"/>
                    <a:pt x="165" y="261"/>
                  </a:cubicBezTo>
                  <a:lnTo>
                    <a:pt x="166" y="257"/>
                  </a:lnTo>
                  <a:lnTo>
                    <a:pt x="168" y="247"/>
                  </a:lnTo>
                  <a:cubicBezTo>
                    <a:pt x="138" y="252"/>
                    <a:pt x="120" y="251"/>
                    <a:pt x="114" y="246"/>
                  </a:cubicBezTo>
                  <a:cubicBezTo>
                    <a:pt x="110" y="244"/>
                    <a:pt x="106" y="239"/>
                    <a:pt x="103" y="231"/>
                  </a:cubicBezTo>
                  <a:cubicBezTo>
                    <a:pt x="99" y="224"/>
                    <a:pt x="96" y="212"/>
                    <a:pt x="95" y="197"/>
                  </a:cubicBezTo>
                  <a:cubicBezTo>
                    <a:pt x="94" y="181"/>
                    <a:pt x="102" y="168"/>
                    <a:pt x="117" y="158"/>
                  </a:cubicBezTo>
                  <a:cubicBezTo>
                    <a:pt x="132" y="148"/>
                    <a:pt x="150" y="143"/>
                    <a:pt x="172" y="142"/>
                  </a:cubicBezTo>
                  <a:lnTo>
                    <a:pt x="233" y="140"/>
                  </a:lnTo>
                  <a:cubicBezTo>
                    <a:pt x="256" y="140"/>
                    <a:pt x="271" y="136"/>
                    <a:pt x="277" y="126"/>
                  </a:cubicBezTo>
                  <a:cubicBezTo>
                    <a:pt x="284" y="117"/>
                    <a:pt x="287" y="106"/>
                    <a:pt x="287" y="94"/>
                  </a:cubicBezTo>
                  <a:cubicBezTo>
                    <a:pt x="286" y="82"/>
                    <a:pt x="286" y="73"/>
                    <a:pt x="287" y="65"/>
                  </a:cubicBezTo>
                  <a:cubicBezTo>
                    <a:pt x="287" y="58"/>
                    <a:pt x="286" y="52"/>
                    <a:pt x="283" y="48"/>
                  </a:cubicBezTo>
                  <a:cubicBezTo>
                    <a:pt x="277" y="42"/>
                    <a:pt x="266" y="39"/>
                    <a:pt x="250" y="39"/>
                  </a:cubicBezTo>
                  <a:cubicBezTo>
                    <a:pt x="157" y="40"/>
                    <a:pt x="104" y="45"/>
                    <a:pt x="93" y="52"/>
                  </a:cubicBezTo>
                  <a:cubicBezTo>
                    <a:pt x="81" y="60"/>
                    <a:pt x="76" y="69"/>
                    <a:pt x="77" y="81"/>
                  </a:cubicBezTo>
                  <a:lnTo>
                    <a:pt x="80" y="160"/>
                  </a:lnTo>
                  <a:cubicBezTo>
                    <a:pt x="80" y="172"/>
                    <a:pt x="78" y="190"/>
                    <a:pt x="75" y="216"/>
                  </a:cubicBezTo>
                  <a:cubicBezTo>
                    <a:pt x="71" y="241"/>
                    <a:pt x="69" y="259"/>
                    <a:pt x="67" y="268"/>
                  </a:cubicBezTo>
                  <a:cubicBezTo>
                    <a:pt x="65" y="277"/>
                    <a:pt x="60" y="295"/>
                    <a:pt x="51" y="324"/>
                  </a:cubicBezTo>
                  <a:cubicBezTo>
                    <a:pt x="43" y="352"/>
                    <a:pt x="30" y="366"/>
                    <a:pt x="13" y="366"/>
                  </a:cubicBezTo>
                  <a:cubicBezTo>
                    <a:pt x="4" y="367"/>
                    <a:pt x="0" y="364"/>
                    <a:pt x="0" y="357"/>
                  </a:cubicBezTo>
                  <a:cubicBezTo>
                    <a:pt x="0" y="349"/>
                    <a:pt x="0" y="345"/>
                    <a:pt x="0" y="344"/>
                  </a:cubicBezTo>
                  <a:cubicBezTo>
                    <a:pt x="0" y="340"/>
                    <a:pt x="4" y="329"/>
                    <a:pt x="12" y="311"/>
                  </a:cubicBezTo>
                  <a:cubicBezTo>
                    <a:pt x="20" y="293"/>
                    <a:pt x="27" y="270"/>
                    <a:pt x="32" y="241"/>
                  </a:cubicBezTo>
                  <a:cubicBezTo>
                    <a:pt x="37" y="213"/>
                    <a:pt x="40" y="192"/>
                    <a:pt x="41" y="179"/>
                  </a:cubicBezTo>
                  <a:cubicBezTo>
                    <a:pt x="41" y="166"/>
                    <a:pt x="41" y="158"/>
                    <a:pt x="41" y="158"/>
                  </a:cubicBezTo>
                  <a:lnTo>
                    <a:pt x="38" y="86"/>
                  </a:lnTo>
                  <a:cubicBezTo>
                    <a:pt x="38" y="70"/>
                    <a:pt x="42" y="53"/>
                    <a:pt x="53" y="34"/>
                  </a:cubicBezTo>
                  <a:cubicBezTo>
                    <a:pt x="63" y="16"/>
                    <a:pt x="95" y="6"/>
                    <a:pt x="148" y="4"/>
                  </a:cubicBezTo>
                  <a:lnTo>
                    <a:pt x="256" y="0"/>
                  </a:lnTo>
                  <a:cubicBezTo>
                    <a:pt x="296" y="2"/>
                    <a:pt x="317" y="12"/>
                    <a:pt x="321" y="31"/>
                  </a:cubicBezTo>
                  <a:cubicBezTo>
                    <a:pt x="324" y="50"/>
                    <a:pt x="326" y="66"/>
                    <a:pt x="326" y="78"/>
                  </a:cubicBezTo>
                  <a:cubicBezTo>
                    <a:pt x="325" y="100"/>
                    <a:pt x="321" y="121"/>
                    <a:pt x="316" y="143"/>
                  </a:cubicBezTo>
                  <a:cubicBezTo>
                    <a:pt x="310" y="165"/>
                    <a:pt x="287" y="176"/>
                    <a:pt x="246" y="177"/>
                  </a:cubicBezTo>
                  <a:lnTo>
                    <a:pt x="154" y="180"/>
                  </a:lnTo>
                  <a:cubicBezTo>
                    <a:pt x="144" y="181"/>
                    <a:pt x="138" y="184"/>
                    <a:pt x="135" y="190"/>
                  </a:cubicBezTo>
                  <a:cubicBezTo>
                    <a:pt x="132" y="195"/>
                    <a:pt x="131" y="199"/>
                    <a:pt x="132" y="202"/>
                  </a:cubicBezTo>
                  <a:cubicBezTo>
                    <a:pt x="132" y="207"/>
                    <a:pt x="136" y="211"/>
                    <a:pt x="144" y="212"/>
                  </a:cubicBezTo>
                  <a:cubicBezTo>
                    <a:pt x="148" y="212"/>
                    <a:pt x="156" y="212"/>
                    <a:pt x="169" y="209"/>
                  </a:cubicBezTo>
                  <a:cubicBezTo>
                    <a:pt x="183" y="206"/>
                    <a:pt x="200" y="204"/>
                    <a:pt x="222" y="204"/>
                  </a:cubicBezTo>
                  <a:cubicBezTo>
                    <a:pt x="265" y="205"/>
                    <a:pt x="295" y="212"/>
                    <a:pt x="314" y="224"/>
                  </a:cubicBezTo>
                  <a:cubicBezTo>
                    <a:pt x="332" y="237"/>
                    <a:pt x="344" y="253"/>
                    <a:pt x="348" y="273"/>
                  </a:cubicBezTo>
                  <a:cubicBezTo>
                    <a:pt x="353" y="294"/>
                    <a:pt x="357" y="311"/>
                    <a:pt x="358" y="324"/>
                  </a:cubicBezTo>
                  <a:cubicBezTo>
                    <a:pt x="360" y="337"/>
                    <a:pt x="361" y="346"/>
                    <a:pt x="361" y="349"/>
                  </a:cubicBezTo>
                  <a:cubicBezTo>
                    <a:pt x="360" y="357"/>
                    <a:pt x="358" y="364"/>
                    <a:pt x="356" y="369"/>
                  </a:cubicBezTo>
                  <a:cubicBezTo>
                    <a:pt x="353" y="375"/>
                    <a:pt x="348" y="378"/>
                    <a:pt x="343" y="379"/>
                  </a:cubicBezTo>
                  <a:cubicBezTo>
                    <a:pt x="337" y="379"/>
                    <a:pt x="333" y="378"/>
                    <a:pt x="331" y="375"/>
                  </a:cubicBezTo>
                  <a:cubicBezTo>
                    <a:pt x="330" y="374"/>
                    <a:pt x="328" y="372"/>
                    <a:pt x="326" y="370"/>
                  </a:cubicBezTo>
                  <a:cubicBezTo>
                    <a:pt x="325" y="368"/>
                    <a:pt x="323" y="357"/>
                    <a:pt x="321" y="337"/>
                  </a:cubicBezTo>
                  <a:cubicBezTo>
                    <a:pt x="320" y="318"/>
                    <a:pt x="316" y="301"/>
                    <a:pt x="311" y="287"/>
                  </a:cubicBezTo>
                  <a:cubicBezTo>
                    <a:pt x="307" y="273"/>
                    <a:pt x="300" y="263"/>
                    <a:pt x="291" y="258"/>
                  </a:cubicBezTo>
                  <a:cubicBezTo>
                    <a:pt x="282" y="253"/>
                    <a:pt x="267" y="249"/>
                    <a:pt x="247" y="246"/>
                  </a:cubicBezTo>
                  <a:cubicBezTo>
                    <a:pt x="226" y="244"/>
                    <a:pt x="211" y="243"/>
                    <a:pt x="199" y="244"/>
                  </a:cubicBezTo>
                  <a:close/>
                  <a:moveTo>
                    <a:pt x="232" y="112"/>
                  </a:moveTo>
                  <a:lnTo>
                    <a:pt x="166" y="112"/>
                  </a:lnTo>
                  <a:cubicBezTo>
                    <a:pt x="149" y="112"/>
                    <a:pt x="137" y="113"/>
                    <a:pt x="130" y="115"/>
                  </a:cubicBezTo>
                  <a:cubicBezTo>
                    <a:pt x="123" y="117"/>
                    <a:pt x="119" y="118"/>
                    <a:pt x="118" y="118"/>
                  </a:cubicBezTo>
                  <a:cubicBezTo>
                    <a:pt x="112" y="119"/>
                    <a:pt x="107" y="117"/>
                    <a:pt x="104" y="113"/>
                  </a:cubicBezTo>
                  <a:cubicBezTo>
                    <a:pt x="101" y="108"/>
                    <a:pt x="99" y="105"/>
                    <a:pt x="99" y="102"/>
                  </a:cubicBezTo>
                  <a:cubicBezTo>
                    <a:pt x="99" y="99"/>
                    <a:pt x="99" y="96"/>
                    <a:pt x="101" y="93"/>
                  </a:cubicBezTo>
                  <a:cubicBezTo>
                    <a:pt x="103" y="89"/>
                    <a:pt x="107" y="85"/>
                    <a:pt x="112" y="83"/>
                  </a:cubicBezTo>
                  <a:cubicBezTo>
                    <a:pt x="118" y="82"/>
                    <a:pt x="137" y="79"/>
                    <a:pt x="169" y="76"/>
                  </a:cubicBezTo>
                  <a:cubicBezTo>
                    <a:pt x="205" y="75"/>
                    <a:pt x="229" y="74"/>
                    <a:pt x="240" y="74"/>
                  </a:cubicBezTo>
                  <a:cubicBezTo>
                    <a:pt x="253" y="75"/>
                    <a:pt x="261" y="78"/>
                    <a:pt x="264" y="83"/>
                  </a:cubicBezTo>
                  <a:cubicBezTo>
                    <a:pt x="267" y="88"/>
                    <a:pt x="269" y="92"/>
                    <a:pt x="269" y="93"/>
                  </a:cubicBezTo>
                  <a:cubicBezTo>
                    <a:pt x="268" y="106"/>
                    <a:pt x="256" y="112"/>
                    <a:pt x="232" y="112"/>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2" name="Freeform 682"/>
          <p:cNvSpPr>
            <a:spLocks noEditPoints="1"/>
          </p:cNvSpPr>
          <p:nvPr/>
        </p:nvSpPr>
        <p:spPr bwMode="auto">
          <a:xfrm rot="806556">
            <a:off x="4552477" y="3343814"/>
            <a:ext cx="889000" cy="414338"/>
          </a:xfrm>
          <a:custGeom>
            <a:avLst/>
            <a:gdLst>
              <a:gd name="T0" fmla="*/ 178 w 234"/>
              <a:gd name="T1" fmla="*/ 70 h 107"/>
              <a:gd name="T2" fmla="*/ 185 w 234"/>
              <a:gd name="T3" fmla="*/ 57 h 107"/>
              <a:gd name="T4" fmla="*/ 178 w 234"/>
              <a:gd name="T5" fmla="*/ 47 h 107"/>
              <a:gd name="T6" fmla="*/ 178 w 234"/>
              <a:gd name="T7" fmla="*/ 55 h 107"/>
              <a:gd name="T8" fmla="*/ 168 w 234"/>
              <a:gd name="T9" fmla="*/ 48 h 107"/>
              <a:gd name="T10" fmla="*/ 189 w 234"/>
              <a:gd name="T11" fmla="*/ 50 h 107"/>
              <a:gd name="T12" fmla="*/ 178 w 234"/>
              <a:gd name="T13" fmla="*/ 70 h 107"/>
              <a:gd name="T14" fmla="*/ 178 w 234"/>
              <a:gd name="T15" fmla="*/ 70 h 107"/>
              <a:gd name="T16" fmla="*/ 227 w 234"/>
              <a:gd name="T17" fmla="*/ 33 h 107"/>
              <a:gd name="T18" fmla="*/ 214 w 234"/>
              <a:gd name="T19" fmla="*/ 22 h 107"/>
              <a:gd name="T20" fmla="*/ 192 w 234"/>
              <a:gd name="T21" fmla="*/ 31 h 107"/>
              <a:gd name="T22" fmla="*/ 168 w 234"/>
              <a:gd name="T23" fmla="*/ 32 h 107"/>
              <a:gd name="T24" fmla="*/ 176 w 234"/>
              <a:gd name="T25" fmla="*/ 14 h 107"/>
              <a:gd name="T26" fmla="*/ 180 w 234"/>
              <a:gd name="T27" fmla="*/ 28 h 107"/>
              <a:gd name="T28" fmla="*/ 174 w 234"/>
              <a:gd name="T29" fmla="*/ 25 h 107"/>
              <a:gd name="T30" fmla="*/ 178 w 234"/>
              <a:gd name="T31" fmla="*/ 23 h 107"/>
              <a:gd name="T32" fmla="*/ 171 w 234"/>
              <a:gd name="T33" fmla="*/ 23 h 107"/>
              <a:gd name="T34" fmla="*/ 175 w 234"/>
              <a:gd name="T35" fmla="*/ 32 h 107"/>
              <a:gd name="T36" fmla="*/ 192 w 234"/>
              <a:gd name="T37" fmla="*/ 20 h 107"/>
              <a:gd name="T38" fmla="*/ 178 w 234"/>
              <a:gd name="T39" fmla="*/ 7 h 107"/>
              <a:gd name="T40" fmla="*/ 168 w 234"/>
              <a:gd name="T41" fmla="*/ 1 h 107"/>
              <a:gd name="T42" fmla="*/ 153 w 234"/>
              <a:gd name="T43" fmla="*/ 16 h 107"/>
              <a:gd name="T44" fmla="*/ 138 w 234"/>
              <a:gd name="T45" fmla="*/ 28 h 107"/>
              <a:gd name="T46" fmla="*/ 156 w 234"/>
              <a:gd name="T47" fmla="*/ 33 h 107"/>
              <a:gd name="T48" fmla="*/ 165 w 234"/>
              <a:gd name="T49" fmla="*/ 38 h 107"/>
              <a:gd name="T50" fmla="*/ 158 w 234"/>
              <a:gd name="T51" fmla="*/ 44 h 107"/>
              <a:gd name="T52" fmla="*/ 138 w 234"/>
              <a:gd name="T53" fmla="*/ 40 h 107"/>
              <a:gd name="T54" fmla="*/ 134 w 234"/>
              <a:gd name="T55" fmla="*/ 30 h 107"/>
              <a:gd name="T56" fmla="*/ 111 w 234"/>
              <a:gd name="T57" fmla="*/ 28 h 107"/>
              <a:gd name="T58" fmla="*/ 118 w 234"/>
              <a:gd name="T59" fmla="*/ 43 h 107"/>
              <a:gd name="T60" fmla="*/ 127 w 234"/>
              <a:gd name="T61" fmla="*/ 33 h 107"/>
              <a:gd name="T62" fmla="*/ 128 w 234"/>
              <a:gd name="T63" fmla="*/ 46 h 107"/>
              <a:gd name="T64" fmla="*/ 96 w 234"/>
              <a:gd name="T65" fmla="*/ 50 h 107"/>
              <a:gd name="T66" fmla="*/ 66 w 234"/>
              <a:gd name="T67" fmla="*/ 51 h 107"/>
              <a:gd name="T68" fmla="*/ 100 w 234"/>
              <a:gd name="T69" fmla="*/ 55 h 107"/>
              <a:gd name="T70" fmla="*/ 125 w 234"/>
              <a:gd name="T71" fmla="*/ 58 h 107"/>
              <a:gd name="T72" fmla="*/ 145 w 234"/>
              <a:gd name="T73" fmla="*/ 72 h 107"/>
              <a:gd name="T74" fmla="*/ 150 w 234"/>
              <a:gd name="T75" fmla="*/ 55 h 107"/>
              <a:gd name="T76" fmla="*/ 146 w 234"/>
              <a:gd name="T77" fmla="*/ 62 h 107"/>
              <a:gd name="T78" fmla="*/ 140 w 234"/>
              <a:gd name="T79" fmla="*/ 51 h 107"/>
              <a:gd name="T80" fmla="*/ 154 w 234"/>
              <a:gd name="T81" fmla="*/ 50 h 107"/>
              <a:gd name="T82" fmla="*/ 160 w 234"/>
              <a:gd name="T83" fmla="*/ 74 h 107"/>
              <a:gd name="T84" fmla="*/ 124 w 234"/>
              <a:gd name="T85" fmla="*/ 75 h 107"/>
              <a:gd name="T86" fmla="*/ 49 w 234"/>
              <a:gd name="T87" fmla="*/ 59 h 107"/>
              <a:gd name="T88" fmla="*/ 1 w 234"/>
              <a:gd name="T89" fmla="*/ 106 h 107"/>
              <a:gd name="T90" fmla="*/ 45 w 234"/>
              <a:gd name="T91" fmla="*/ 65 h 107"/>
              <a:gd name="T92" fmla="*/ 111 w 234"/>
              <a:gd name="T93" fmla="*/ 80 h 107"/>
              <a:gd name="T94" fmla="*/ 155 w 234"/>
              <a:gd name="T95" fmla="*/ 97 h 107"/>
              <a:gd name="T96" fmla="*/ 195 w 234"/>
              <a:gd name="T97" fmla="*/ 66 h 107"/>
              <a:gd name="T98" fmla="*/ 204 w 234"/>
              <a:gd name="T99" fmla="*/ 39 h 107"/>
              <a:gd name="T100" fmla="*/ 222 w 234"/>
              <a:gd name="T101" fmla="*/ 39 h 107"/>
              <a:gd name="T102" fmla="*/ 214 w 234"/>
              <a:gd name="T103" fmla="*/ 46 h 107"/>
              <a:gd name="T104" fmla="*/ 216 w 234"/>
              <a:gd name="T105" fmla="*/ 40 h 107"/>
              <a:gd name="T106" fmla="*/ 208 w 234"/>
              <a:gd name="T107" fmla="*/ 43 h 107"/>
              <a:gd name="T108" fmla="*/ 222 w 234"/>
              <a:gd name="T109" fmla="*/ 55 h 107"/>
              <a:gd name="T110" fmla="*/ 227 w 234"/>
              <a:gd name="T111" fmla="*/ 35 h 107"/>
              <a:gd name="T112" fmla="*/ 227 w 234"/>
              <a:gd name="T113" fmla="*/ 33 h 107"/>
              <a:gd name="T114" fmla="*/ 227 w 234"/>
              <a:gd name="T115" fmla="*/ 35 h 107"/>
              <a:gd name="T116" fmla="*/ 227 w 234"/>
              <a:gd name="T117" fmla="*/ 33 h 107"/>
              <a:gd name="T118" fmla="*/ 227 w 234"/>
              <a:gd name="T119" fmla="*/ 3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4" h="107">
                <a:moveTo>
                  <a:pt x="178" y="70"/>
                </a:moveTo>
                <a:cubicBezTo>
                  <a:pt x="177" y="71"/>
                  <a:pt x="183" y="67"/>
                  <a:pt x="185" y="57"/>
                </a:cubicBezTo>
                <a:cubicBezTo>
                  <a:pt x="186" y="50"/>
                  <a:pt x="178" y="47"/>
                  <a:pt x="178" y="47"/>
                </a:cubicBezTo>
                <a:cubicBezTo>
                  <a:pt x="179" y="47"/>
                  <a:pt x="179" y="52"/>
                  <a:pt x="178" y="55"/>
                </a:cubicBezTo>
                <a:cubicBezTo>
                  <a:pt x="176" y="58"/>
                  <a:pt x="167" y="57"/>
                  <a:pt x="168" y="48"/>
                </a:cubicBezTo>
                <a:cubicBezTo>
                  <a:pt x="170" y="39"/>
                  <a:pt x="187" y="38"/>
                  <a:pt x="189" y="50"/>
                </a:cubicBezTo>
                <a:cubicBezTo>
                  <a:pt x="192" y="62"/>
                  <a:pt x="179" y="70"/>
                  <a:pt x="178" y="70"/>
                </a:cubicBezTo>
                <a:cubicBezTo>
                  <a:pt x="178" y="70"/>
                  <a:pt x="178" y="70"/>
                  <a:pt x="178" y="70"/>
                </a:cubicBezTo>
                <a:close/>
                <a:moveTo>
                  <a:pt x="227" y="33"/>
                </a:moveTo>
                <a:cubicBezTo>
                  <a:pt x="229" y="18"/>
                  <a:pt x="214" y="22"/>
                  <a:pt x="214" y="22"/>
                </a:cubicBezTo>
                <a:cubicBezTo>
                  <a:pt x="204" y="11"/>
                  <a:pt x="195" y="27"/>
                  <a:pt x="192" y="31"/>
                </a:cubicBezTo>
                <a:cubicBezTo>
                  <a:pt x="189" y="36"/>
                  <a:pt x="173" y="42"/>
                  <a:pt x="168" y="32"/>
                </a:cubicBezTo>
                <a:cubicBezTo>
                  <a:pt x="162" y="22"/>
                  <a:pt x="169" y="12"/>
                  <a:pt x="176" y="14"/>
                </a:cubicBezTo>
                <a:cubicBezTo>
                  <a:pt x="184" y="15"/>
                  <a:pt x="187" y="24"/>
                  <a:pt x="180" y="28"/>
                </a:cubicBezTo>
                <a:cubicBezTo>
                  <a:pt x="174" y="32"/>
                  <a:pt x="174" y="25"/>
                  <a:pt x="174" y="25"/>
                </a:cubicBezTo>
                <a:cubicBezTo>
                  <a:pt x="177" y="27"/>
                  <a:pt x="178" y="25"/>
                  <a:pt x="178" y="23"/>
                </a:cubicBezTo>
                <a:cubicBezTo>
                  <a:pt x="178" y="21"/>
                  <a:pt x="173" y="19"/>
                  <a:pt x="171" y="23"/>
                </a:cubicBezTo>
                <a:cubicBezTo>
                  <a:pt x="171" y="29"/>
                  <a:pt x="175" y="32"/>
                  <a:pt x="175" y="32"/>
                </a:cubicBezTo>
                <a:cubicBezTo>
                  <a:pt x="175" y="32"/>
                  <a:pt x="192" y="35"/>
                  <a:pt x="192" y="20"/>
                </a:cubicBezTo>
                <a:cubicBezTo>
                  <a:pt x="191" y="2"/>
                  <a:pt x="178" y="7"/>
                  <a:pt x="178" y="7"/>
                </a:cubicBezTo>
                <a:cubicBezTo>
                  <a:pt x="178" y="7"/>
                  <a:pt x="176" y="2"/>
                  <a:pt x="168" y="1"/>
                </a:cubicBezTo>
                <a:cubicBezTo>
                  <a:pt x="153" y="0"/>
                  <a:pt x="152" y="15"/>
                  <a:pt x="153" y="16"/>
                </a:cubicBezTo>
                <a:cubicBezTo>
                  <a:pt x="149" y="15"/>
                  <a:pt x="136" y="17"/>
                  <a:pt x="138" y="28"/>
                </a:cubicBezTo>
                <a:cubicBezTo>
                  <a:pt x="140" y="39"/>
                  <a:pt x="153" y="34"/>
                  <a:pt x="156" y="33"/>
                </a:cubicBezTo>
                <a:cubicBezTo>
                  <a:pt x="159" y="33"/>
                  <a:pt x="164" y="32"/>
                  <a:pt x="165" y="38"/>
                </a:cubicBezTo>
                <a:cubicBezTo>
                  <a:pt x="166" y="44"/>
                  <a:pt x="158" y="44"/>
                  <a:pt x="158" y="44"/>
                </a:cubicBezTo>
                <a:cubicBezTo>
                  <a:pt x="152" y="38"/>
                  <a:pt x="138" y="40"/>
                  <a:pt x="138" y="40"/>
                </a:cubicBezTo>
                <a:cubicBezTo>
                  <a:pt x="137" y="36"/>
                  <a:pt x="134" y="30"/>
                  <a:pt x="134" y="30"/>
                </a:cubicBezTo>
                <a:cubicBezTo>
                  <a:pt x="128" y="19"/>
                  <a:pt x="114" y="24"/>
                  <a:pt x="111" y="28"/>
                </a:cubicBezTo>
                <a:cubicBezTo>
                  <a:pt x="108" y="32"/>
                  <a:pt x="109" y="41"/>
                  <a:pt x="118" y="43"/>
                </a:cubicBezTo>
                <a:cubicBezTo>
                  <a:pt x="126" y="45"/>
                  <a:pt x="127" y="33"/>
                  <a:pt x="127" y="33"/>
                </a:cubicBezTo>
                <a:cubicBezTo>
                  <a:pt x="127" y="33"/>
                  <a:pt x="131" y="41"/>
                  <a:pt x="128" y="46"/>
                </a:cubicBezTo>
                <a:cubicBezTo>
                  <a:pt x="122" y="55"/>
                  <a:pt x="112" y="54"/>
                  <a:pt x="96" y="50"/>
                </a:cubicBezTo>
                <a:cubicBezTo>
                  <a:pt x="80" y="46"/>
                  <a:pt x="66" y="51"/>
                  <a:pt x="66" y="51"/>
                </a:cubicBezTo>
                <a:cubicBezTo>
                  <a:pt x="66" y="51"/>
                  <a:pt x="83" y="47"/>
                  <a:pt x="100" y="55"/>
                </a:cubicBezTo>
                <a:cubicBezTo>
                  <a:pt x="110" y="62"/>
                  <a:pt x="125" y="58"/>
                  <a:pt x="125" y="58"/>
                </a:cubicBezTo>
                <a:cubicBezTo>
                  <a:pt x="126" y="66"/>
                  <a:pt x="134" y="76"/>
                  <a:pt x="145" y="72"/>
                </a:cubicBezTo>
                <a:cubicBezTo>
                  <a:pt x="156" y="68"/>
                  <a:pt x="150" y="55"/>
                  <a:pt x="150" y="55"/>
                </a:cubicBezTo>
                <a:cubicBezTo>
                  <a:pt x="150" y="55"/>
                  <a:pt x="150" y="60"/>
                  <a:pt x="146" y="62"/>
                </a:cubicBezTo>
                <a:cubicBezTo>
                  <a:pt x="141" y="63"/>
                  <a:pt x="136" y="57"/>
                  <a:pt x="140" y="51"/>
                </a:cubicBezTo>
                <a:cubicBezTo>
                  <a:pt x="145" y="47"/>
                  <a:pt x="154" y="50"/>
                  <a:pt x="154" y="50"/>
                </a:cubicBezTo>
                <a:cubicBezTo>
                  <a:pt x="154" y="50"/>
                  <a:pt x="167" y="57"/>
                  <a:pt x="160" y="74"/>
                </a:cubicBezTo>
                <a:cubicBezTo>
                  <a:pt x="149" y="91"/>
                  <a:pt x="124" y="75"/>
                  <a:pt x="124" y="75"/>
                </a:cubicBezTo>
                <a:cubicBezTo>
                  <a:pt x="124" y="75"/>
                  <a:pt x="81" y="50"/>
                  <a:pt x="49" y="59"/>
                </a:cubicBezTo>
                <a:cubicBezTo>
                  <a:pt x="27" y="64"/>
                  <a:pt x="0" y="107"/>
                  <a:pt x="1" y="106"/>
                </a:cubicBezTo>
                <a:cubicBezTo>
                  <a:pt x="17" y="86"/>
                  <a:pt x="29" y="73"/>
                  <a:pt x="45" y="65"/>
                </a:cubicBezTo>
                <a:cubicBezTo>
                  <a:pt x="80" y="53"/>
                  <a:pt x="111" y="80"/>
                  <a:pt x="111" y="80"/>
                </a:cubicBezTo>
                <a:cubicBezTo>
                  <a:pt x="136" y="98"/>
                  <a:pt x="155" y="97"/>
                  <a:pt x="155" y="97"/>
                </a:cubicBezTo>
                <a:cubicBezTo>
                  <a:pt x="185" y="99"/>
                  <a:pt x="195" y="66"/>
                  <a:pt x="195" y="66"/>
                </a:cubicBezTo>
                <a:cubicBezTo>
                  <a:pt x="195" y="66"/>
                  <a:pt x="200" y="46"/>
                  <a:pt x="204" y="39"/>
                </a:cubicBezTo>
                <a:cubicBezTo>
                  <a:pt x="207" y="35"/>
                  <a:pt x="219" y="31"/>
                  <a:pt x="222" y="39"/>
                </a:cubicBezTo>
                <a:cubicBezTo>
                  <a:pt x="225" y="48"/>
                  <a:pt x="216" y="52"/>
                  <a:pt x="214" y="46"/>
                </a:cubicBezTo>
                <a:cubicBezTo>
                  <a:pt x="212" y="41"/>
                  <a:pt x="216" y="40"/>
                  <a:pt x="216" y="40"/>
                </a:cubicBezTo>
                <a:cubicBezTo>
                  <a:pt x="216" y="40"/>
                  <a:pt x="209" y="38"/>
                  <a:pt x="208" y="43"/>
                </a:cubicBezTo>
                <a:cubicBezTo>
                  <a:pt x="209" y="48"/>
                  <a:pt x="211" y="58"/>
                  <a:pt x="222" y="55"/>
                </a:cubicBezTo>
                <a:cubicBezTo>
                  <a:pt x="234" y="51"/>
                  <a:pt x="227" y="35"/>
                  <a:pt x="227" y="35"/>
                </a:cubicBezTo>
                <a:cubicBezTo>
                  <a:pt x="227" y="33"/>
                  <a:pt x="227" y="33"/>
                  <a:pt x="227" y="33"/>
                </a:cubicBezTo>
                <a:close/>
                <a:moveTo>
                  <a:pt x="227" y="35"/>
                </a:moveTo>
                <a:cubicBezTo>
                  <a:pt x="227" y="33"/>
                  <a:pt x="227" y="33"/>
                  <a:pt x="227" y="33"/>
                </a:cubicBezTo>
                <a:lnTo>
                  <a:pt x="227" y="35"/>
                </a:lnTo>
                <a:close/>
              </a:path>
            </a:pathLst>
          </a:custGeom>
          <a:solidFill>
            <a:srgbClr val="E60012"/>
          </a:solidFill>
          <a:ln>
            <a:noFill/>
          </a:ln>
        </p:spPr>
        <p:txBody>
          <a:bodyPr vert="horz" wrap="square" lIns="91440" tIns="45720" rIns="91440" bIns="45720" numCol="1" anchor="t" anchorCtr="0" compatLnSpc="1"/>
          <a:lstStyle/>
          <a:p>
            <a:endParaRPr lang="zh-CN" altLang="en-US"/>
          </a:p>
        </p:txBody>
      </p:sp>
      <p:sp>
        <p:nvSpPr>
          <p:cNvPr id="13" name="文本框 12"/>
          <p:cNvSpPr txBox="1"/>
          <p:nvPr/>
        </p:nvSpPr>
        <p:spPr>
          <a:xfrm>
            <a:off x="4588991" y="1691257"/>
            <a:ext cx="1415772" cy="1569660"/>
          </a:xfrm>
          <a:prstGeom prst="rect">
            <a:avLst/>
          </a:prstGeom>
          <a:noFill/>
          <a:effectLst/>
        </p:spPr>
        <p:txBody>
          <a:bodyPr wrap="none" rtlCol="0" anchor="ctr">
            <a:spAutoFit/>
            <a:scene3d>
              <a:camera prst="orthographicFront"/>
              <a:lightRig rig="threePt" dir="t"/>
            </a:scene3d>
          </a:bodyPr>
          <a:lstStyle/>
          <a:p>
            <a:r>
              <a:rPr lang="zh-CN" altLang="en-US" sz="9600" dirty="0">
                <a:latin typeface="禹卫书法行书简体" panose="02000603000000000000" pitchFamily="2" charset="-122"/>
                <a:ea typeface="禹卫书法行书简体" panose="02000603000000000000" pitchFamily="2" charset="-122"/>
                <a:sym typeface="+mn-ea"/>
              </a:rPr>
              <a:t>谢</a:t>
            </a:r>
            <a:endParaRPr lang="zh-CN" altLang="en-US" sz="9600" dirty="0">
              <a:latin typeface="禹卫书法行书简体" panose="02000603000000000000" pitchFamily="2" charset="-122"/>
              <a:ea typeface="禹卫书法行书简体" panose="02000603000000000000" pitchFamily="2" charset="-122"/>
            </a:endParaRPr>
          </a:p>
        </p:txBody>
      </p:sp>
      <p:sp>
        <p:nvSpPr>
          <p:cNvPr id="14" name="文本框 13"/>
          <p:cNvSpPr txBox="1"/>
          <p:nvPr/>
        </p:nvSpPr>
        <p:spPr>
          <a:xfrm>
            <a:off x="5589953" y="2677648"/>
            <a:ext cx="1415772" cy="1569660"/>
          </a:xfrm>
          <a:prstGeom prst="rect">
            <a:avLst/>
          </a:prstGeom>
          <a:noFill/>
          <a:effectLst/>
        </p:spPr>
        <p:txBody>
          <a:bodyPr wrap="none" rtlCol="0" anchor="ctr">
            <a:spAutoFit/>
            <a:scene3d>
              <a:camera prst="orthographicFront"/>
              <a:lightRig rig="threePt" dir="t"/>
            </a:scene3d>
          </a:bodyPr>
          <a:lstStyle/>
          <a:p>
            <a:r>
              <a:rPr lang="zh-CN" altLang="en-US" sz="9600" dirty="0">
                <a:latin typeface="禹卫书法行书简体" panose="02000603000000000000" pitchFamily="2" charset="-122"/>
                <a:ea typeface="禹卫书法行书简体" panose="02000603000000000000" pitchFamily="2" charset="-122"/>
                <a:sym typeface="+mn-ea"/>
              </a:rPr>
              <a:t>谢</a:t>
            </a:r>
            <a:endParaRPr lang="zh-CN" altLang="en-US" sz="9600" dirty="0">
              <a:latin typeface="禹卫书法行书简体" panose="02000603000000000000" pitchFamily="2" charset="-122"/>
              <a:ea typeface="禹卫书法行书简体" panose="02000603000000000000"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25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Effect transition="in" filter="fade">
                                      <p:cBhvr>
                                        <p:cTn id="9" dur="1000"/>
                                        <p:tgtEl>
                                          <p:spTgt spid="13"/>
                                        </p:tgtEl>
                                      </p:cBhvr>
                                    </p:animEffect>
                                    <p:anim calcmode="lin" valueType="num">
                                      <p:cBhvr>
                                        <p:cTn id="10" dur="1000" fill="hold"/>
                                        <p:tgtEl>
                                          <p:spTgt spid="13"/>
                                        </p:tgtEl>
                                        <p:attrNameLst>
                                          <p:attrName>ppt_x</p:attrName>
                                        </p:attrNameLst>
                                      </p:cBhvr>
                                      <p:tavLst>
                                        <p:tav tm="0">
                                          <p:val>
                                            <p:fltVal val="0.5"/>
                                          </p:val>
                                        </p:tav>
                                        <p:tav tm="100000">
                                          <p:val>
                                            <p:strVal val="#ppt_x"/>
                                          </p:val>
                                        </p:tav>
                                      </p:tavLst>
                                    </p:anim>
                                    <p:anim calcmode="lin" valueType="num">
                                      <p:cBhvr>
                                        <p:cTn id="11" dur="1000" fill="hold"/>
                                        <p:tgtEl>
                                          <p:spTgt spid="13"/>
                                        </p:tgtEl>
                                        <p:attrNameLst>
                                          <p:attrName>ppt_y</p:attrName>
                                        </p:attrNameLst>
                                      </p:cBhvr>
                                      <p:tavLst>
                                        <p:tav tm="0">
                                          <p:val>
                                            <p:fltVal val="0.5"/>
                                          </p:val>
                                        </p:tav>
                                        <p:tav tm="100000">
                                          <p:val>
                                            <p:strVal val="#ppt_y"/>
                                          </p:val>
                                        </p:tav>
                                      </p:tavLst>
                                    </p:anim>
                                  </p:childTnLst>
                                </p:cTn>
                              </p:par>
                              <p:par>
                                <p:cTn id="12" presetID="23" presetClass="entr" presetSubtype="528" fill="hold" nodeType="withEffect">
                                  <p:stCondLst>
                                    <p:cond delay="50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fltVal val="0"/>
                                          </p:val>
                                        </p:tav>
                                        <p:tav tm="100000">
                                          <p:val>
                                            <p:strVal val="#ppt_w"/>
                                          </p:val>
                                        </p:tav>
                                      </p:tavLst>
                                    </p:anim>
                                    <p:anim calcmode="lin" valueType="num">
                                      <p:cBhvr>
                                        <p:cTn id="15" dur="1000" fill="hold"/>
                                        <p:tgtEl>
                                          <p:spTgt spid="8"/>
                                        </p:tgtEl>
                                        <p:attrNameLst>
                                          <p:attrName>ppt_h</p:attrName>
                                        </p:attrNameLst>
                                      </p:cBhvr>
                                      <p:tavLst>
                                        <p:tav tm="0">
                                          <p:val>
                                            <p:fltVal val="0"/>
                                          </p:val>
                                        </p:tav>
                                        <p:tav tm="100000">
                                          <p:val>
                                            <p:strVal val="#ppt_h"/>
                                          </p:val>
                                        </p:tav>
                                      </p:tavLst>
                                    </p:anim>
                                    <p:anim calcmode="lin" valueType="num">
                                      <p:cBhvr>
                                        <p:cTn id="16" dur="1000" fill="hold"/>
                                        <p:tgtEl>
                                          <p:spTgt spid="8"/>
                                        </p:tgtEl>
                                        <p:attrNameLst>
                                          <p:attrName>ppt_x</p:attrName>
                                        </p:attrNameLst>
                                      </p:cBhvr>
                                      <p:tavLst>
                                        <p:tav tm="0">
                                          <p:val>
                                            <p:fltVal val="0.5"/>
                                          </p:val>
                                        </p:tav>
                                        <p:tav tm="100000">
                                          <p:val>
                                            <p:strVal val="#ppt_x"/>
                                          </p:val>
                                        </p:tav>
                                      </p:tavLst>
                                    </p:anim>
                                    <p:anim calcmode="lin" valueType="num">
                                      <p:cBhvr>
                                        <p:cTn id="17" dur="1000" fill="hold"/>
                                        <p:tgtEl>
                                          <p:spTgt spid="8"/>
                                        </p:tgtEl>
                                        <p:attrNameLst>
                                          <p:attrName>ppt_y</p:attrName>
                                        </p:attrNameLst>
                                      </p:cBhvr>
                                      <p:tavLst>
                                        <p:tav tm="0">
                                          <p:val>
                                            <p:fltVal val="0.5"/>
                                          </p:val>
                                        </p:tav>
                                        <p:tav tm="100000">
                                          <p:val>
                                            <p:strVal val="#ppt_y"/>
                                          </p:val>
                                        </p:tav>
                                      </p:tavLst>
                                    </p:anim>
                                  </p:childTnLst>
                                </p:cTn>
                              </p:par>
                              <p:par>
                                <p:cTn id="18" presetID="12" presetClass="entr" presetSubtype="8" fill="hold" grpId="0" nodeType="withEffect">
                                  <p:stCondLst>
                                    <p:cond delay="50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1000"/>
                                        <p:tgtEl>
                                          <p:spTgt spid="12"/>
                                        </p:tgtEl>
                                        <p:attrNameLst>
                                          <p:attrName>ppt_x</p:attrName>
                                        </p:attrNameLst>
                                      </p:cBhvr>
                                      <p:tavLst>
                                        <p:tav tm="0">
                                          <p:val>
                                            <p:strVal val="#ppt_x-#ppt_w*1.125000"/>
                                          </p:val>
                                        </p:tav>
                                        <p:tav tm="100000">
                                          <p:val>
                                            <p:strVal val="#ppt_x"/>
                                          </p:val>
                                        </p:tav>
                                      </p:tavLst>
                                    </p:anim>
                                    <p:animEffect transition="in" filter="wipe(right)">
                                      <p:cBhvr>
                                        <p:cTn id="21" dur="1000"/>
                                        <p:tgtEl>
                                          <p:spTgt spid="12"/>
                                        </p:tgtEl>
                                      </p:cBhvr>
                                    </p:animEffect>
                                  </p:childTnLst>
                                </p:cTn>
                              </p:par>
                              <p:par>
                                <p:cTn id="22" presetID="53" presetClass="entr" presetSubtype="528" fill="hold" grpId="0" nodeType="withEffect">
                                  <p:stCondLst>
                                    <p:cond delay="250"/>
                                  </p:stCondLst>
                                  <p:childTnLst>
                                    <p:set>
                                      <p:cBhvr>
                                        <p:cTn id="23" dur="1" fill="hold">
                                          <p:stCondLst>
                                            <p:cond delay="0"/>
                                          </p:stCondLst>
                                        </p:cTn>
                                        <p:tgtEl>
                                          <p:spTgt spid="14"/>
                                        </p:tgtEl>
                                        <p:attrNameLst>
                                          <p:attrName>style.visibility</p:attrName>
                                        </p:attrNameLst>
                                      </p:cBhvr>
                                      <p:to>
                                        <p:strVal val="visible"/>
                                      </p:to>
                                    </p:set>
                                    <p:anim calcmode="lin" valueType="num">
                                      <p:cBhvr>
                                        <p:cTn id="24" dur="1000" fill="hold"/>
                                        <p:tgtEl>
                                          <p:spTgt spid="14"/>
                                        </p:tgtEl>
                                        <p:attrNameLst>
                                          <p:attrName>ppt_w</p:attrName>
                                        </p:attrNameLst>
                                      </p:cBhvr>
                                      <p:tavLst>
                                        <p:tav tm="0">
                                          <p:val>
                                            <p:fltVal val="0"/>
                                          </p:val>
                                        </p:tav>
                                        <p:tav tm="100000">
                                          <p:val>
                                            <p:strVal val="#ppt_w"/>
                                          </p:val>
                                        </p:tav>
                                      </p:tavLst>
                                    </p:anim>
                                    <p:anim calcmode="lin" valueType="num">
                                      <p:cBhvr>
                                        <p:cTn id="25" dur="1000" fill="hold"/>
                                        <p:tgtEl>
                                          <p:spTgt spid="14"/>
                                        </p:tgtEl>
                                        <p:attrNameLst>
                                          <p:attrName>ppt_h</p:attrName>
                                        </p:attrNameLst>
                                      </p:cBhvr>
                                      <p:tavLst>
                                        <p:tav tm="0">
                                          <p:val>
                                            <p:fltVal val="0"/>
                                          </p:val>
                                        </p:tav>
                                        <p:tav tm="100000">
                                          <p:val>
                                            <p:strVal val="#ppt_h"/>
                                          </p:val>
                                        </p:tav>
                                      </p:tavLst>
                                    </p:anim>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fltVal val="0.5"/>
                                          </p:val>
                                        </p:tav>
                                        <p:tav tm="100000">
                                          <p:val>
                                            <p:strVal val="#ppt_x"/>
                                          </p:val>
                                        </p:tav>
                                      </p:tavLst>
                                    </p:anim>
                                    <p:anim calcmode="lin" valueType="num">
                                      <p:cBhvr>
                                        <p:cTn id="28" dur="1000" fill="hold"/>
                                        <p:tgtEl>
                                          <p:spTgt spid="1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p:bldP spid="14" grpId="0" bldLvl="0"/>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880125" y="35657"/>
            <a:ext cx="2112235" cy="6858000"/>
          </a:xfrm>
          <a:prstGeom prst="rect">
            <a:avLst/>
          </a:prstGeom>
          <a:solidFill>
            <a:srgbClr val="B300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grpSp>
        <p:nvGrpSpPr>
          <p:cNvPr id="2" name="组合 1"/>
          <p:cNvGrpSpPr/>
          <p:nvPr/>
        </p:nvGrpSpPr>
        <p:grpSpPr>
          <a:xfrm>
            <a:off x="142605" y="1767959"/>
            <a:ext cx="4048640" cy="4323697"/>
            <a:chOff x="483049" y="1335218"/>
            <a:chExt cx="3036480" cy="3242773"/>
          </a:xfrm>
        </p:grpSpPr>
        <p:sp>
          <p:nvSpPr>
            <p:cNvPr id="4" name="椭圆 3"/>
            <p:cNvSpPr/>
            <p:nvPr/>
          </p:nvSpPr>
          <p:spPr>
            <a:xfrm>
              <a:off x="483049" y="1335218"/>
              <a:ext cx="2676691" cy="2676691"/>
            </a:xfrm>
            <a:prstGeom prst="ellipse">
              <a:avLst/>
            </a:prstGeom>
            <a:solidFill>
              <a:srgbClr val="1326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pic>
          <p:nvPicPr>
            <p:cNvPr id="39" name="图片 3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57374" y="2171795"/>
              <a:ext cx="2462155" cy="2406196"/>
            </a:xfrm>
            <a:custGeom>
              <a:avLst/>
              <a:gdLst>
                <a:gd name="connsiteX0" fmla="*/ 0 w 2462155"/>
                <a:gd name="connsiteY0" fmla="*/ 0 h 2406196"/>
                <a:gd name="connsiteX1" fmla="*/ 2462155 w 2462155"/>
                <a:gd name="connsiteY1" fmla="*/ 0 h 2406196"/>
                <a:gd name="connsiteX2" fmla="*/ 2462155 w 2462155"/>
                <a:gd name="connsiteY2" fmla="*/ 813277 h 2406196"/>
                <a:gd name="connsiteX3" fmla="*/ 2145818 w 2462155"/>
                <a:gd name="connsiteY3" fmla="*/ 813277 h 2406196"/>
                <a:gd name="connsiteX4" fmla="*/ 2136444 w 2462155"/>
                <a:gd name="connsiteY4" fmla="*/ 874699 h 2406196"/>
                <a:gd name="connsiteX5" fmla="*/ 2058460 w 2462155"/>
                <a:gd name="connsiteY5" fmla="*/ 1125920 h 2406196"/>
                <a:gd name="connsiteX6" fmla="*/ 2027327 w 2462155"/>
                <a:gd name="connsiteY6" fmla="*/ 1190549 h 2406196"/>
                <a:gd name="connsiteX7" fmla="*/ 2462155 w 2462155"/>
                <a:gd name="connsiteY7" fmla="*/ 1190549 h 2406196"/>
                <a:gd name="connsiteX8" fmla="*/ 2462155 w 2462155"/>
                <a:gd name="connsiteY8" fmla="*/ 2406196 h 2406196"/>
                <a:gd name="connsiteX9" fmla="*/ 0 w 2462155"/>
                <a:gd name="connsiteY9" fmla="*/ 2406196 h 2406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2155" h="2406196">
                  <a:moveTo>
                    <a:pt x="0" y="0"/>
                  </a:moveTo>
                  <a:lnTo>
                    <a:pt x="2462155" y="0"/>
                  </a:lnTo>
                  <a:lnTo>
                    <a:pt x="2462155" y="813277"/>
                  </a:lnTo>
                  <a:lnTo>
                    <a:pt x="2145818" y="813277"/>
                  </a:lnTo>
                  <a:lnTo>
                    <a:pt x="2136444" y="874699"/>
                  </a:lnTo>
                  <a:cubicBezTo>
                    <a:pt x="2118616" y="961822"/>
                    <a:pt x="2092322" y="1045861"/>
                    <a:pt x="2058460" y="1125920"/>
                  </a:cubicBezTo>
                  <a:lnTo>
                    <a:pt x="2027327" y="1190549"/>
                  </a:lnTo>
                  <a:lnTo>
                    <a:pt x="2462155" y="1190549"/>
                  </a:lnTo>
                  <a:lnTo>
                    <a:pt x="2462155" y="2406196"/>
                  </a:lnTo>
                  <a:lnTo>
                    <a:pt x="0" y="2406196"/>
                  </a:lnTo>
                  <a:close/>
                </a:path>
              </a:pathLst>
            </a:custGeom>
          </p:spPr>
        </p:pic>
        <p:sp>
          <p:nvSpPr>
            <p:cNvPr id="7" name="文本框 6"/>
            <p:cNvSpPr txBox="1"/>
            <p:nvPr/>
          </p:nvSpPr>
          <p:spPr>
            <a:xfrm>
              <a:off x="1259653" y="1993674"/>
              <a:ext cx="1123481" cy="1224136"/>
            </a:xfrm>
            <a:prstGeom prst="rect">
              <a:avLst/>
            </a:prstGeom>
            <a:noFill/>
          </p:spPr>
          <p:txBody>
            <a:bodyPr vert="eaVert" wrap="square" rtlCol="0">
              <a:spAutoFit/>
            </a:bodyPr>
            <a:lstStyle/>
            <a:p>
              <a:pPr algn="ctr" defTabSz="1219200"/>
              <a:r>
                <a:rPr lang="zh-CN" altLang="en-US" sz="4265" b="1" spc="800" dirty="0">
                  <a:solidFill>
                    <a:prstClr val="white"/>
                  </a:solidFill>
                  <a:latin typeface="文悦古典明朝体 (非商业使用) W5" pitchFamily="50" charset="-122"/>
                  <a:ea typeface="文悦古典明朝体 (非商业使用) W5" pitchFamily="50" charset="-122"/>
                </a:rPr>
                <a:t>学习目标</a:t>
              </a:r>
              <a:endParaRPr lang="zh-CN" altLang="en-US" sz="4265" b="1" spc="800" dirty="0">
                <a:solidFill>
                  <a:prstClr val="white"/>
                </a:solidFill>
                <a:latin typeface="文悦古典明朝体 (非商业使用) W5" pitchFamily="50" charset="-122"/>
                <a:ea typeface="文悦古典明朝体 (非商业使用) W5" pitchFamily="50" charset="-122"/>
              </a:endParaRPr>
            </a:p>
          </p:txBody>
        </p:sp>
      </p:grpSp>
      <p:grpSp>
        <p:nvGrpSpPr>
          <p:cNvPr id="17" name="组合 16"/>
          <p:cNvGrpSpPr/>
          <p:nvPr/>
        </p:nvGrpSpPr>
        <p:grpSpPr>
          <a:xfrm>
            <a:off x="3984077" y="3216452"/>
            <a:ext cx="7629741" cy="1569660"/>
            <a:chOff x="4406215" y="1461363"/>
            <a:chExt cx="3444201" cy="1177245"/>
          </a:xfrm>
        </p:grpSpPr>
        <p:grpSp>
          <p:nvGrpSpPr>
            <p:cNvPr id="10" name="组合 9"/>
            <p:cNvGrpSpPr/>
            <p:nvPr/>
          </p:nvGrpSpPr>
          <p:grpSpPr>
            <a:xfrm>
              <a:off x="4406215" y="1461363"/>
              <a:ext cx="510677" cy="792088"/>
              <a:chOff x="4406215" y="1491630"/>
              <a:chExt cx="510677" cy="792088"/>
            </a:xfrm>
          </p:grpSpPr>
          <p:sp>
            <p:nvSpPr>
              <p:cNvPr id="8" name="菱形 7"/>
              <p:cNvSpPr/>
              <p:nvPr/>
            </p:nvSpPr>
            <p:spPr>
              <a:xfrm>
                <a:off x="4406215" y="1491630"/>
                <a:ext cx="510677" cy="792088"/>
              </a:xfrm>
              <a:prstGeom prst="diamond">
                <a:avLst/>
              </a:prstGeom>
              <a:solidFill>
                <a:srgbClr val="1326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9" name="文本框 8"/>
              <p:cNvSpPr txBox="1"/>
              <p:nvPr/>
            </p:nvSpPr>
            <p:spPr>
              <a:xfrm>
                <a:off x="4500299" y="1656842"/>
                <a:ext cx="359427" cy="438581"/>
              </a:xfrm>
              <a:prstGeom prst="rect">
                <a:avLst/>
              </a:prstGeom>
              <a:noFill/>
            </p:spPr>
            <p:txBody>
              <a:bodyPr wrap="square" rtlCol="0">
                <a:spAutoFit/>
              </a:bodyPr>
              <a:lstStyle/>
              <a:p>
                <a:pPr algn="ctr" defTabSz="1219200"/>
                <a:r>
                  <a:rPr lang="zh-CN" altLang="en-US" sz="3200" dirty="0">
                    <a:solidFill>
                      <a:prstClr val="white"/>
                    </a:solidFill>
                    <a:latin typeface="文悦古典明朝体 (非商业使用) W5" pitchFamily="50" charset="-122"/>
                    <a:ea typeface="文悦古典明朝体 (非商业使用) W5" pitchFamily="50" charset="-122"/>
                  </a:rPr>
                  <a:t>贰</a:t>
                </a:r>
                <a:endParaRPr lang="zh-CN" altLang="en-US" sz="3200" dirty="0">
                  <a:solidFill>
                    <a:prstClr val="white"/>
                  </a:solidFill>
                  <a:latin typeface="文悦古典明朝体 (非商业使用) W5" pitchFamily="50" charset="-122"/>
                  <a:ea typeface="文悦古典明朝体 (非商业使用) W5" pitchFamily="50" charset="-122"/>
                </a:endParaRPr>
              </a:p>
            </p:txBody>
          </p:sp>
        </p:grpSp>
        <p:sp>
          <p:nvSpPr>
            <p:cNvPr id="15" name="文本框 14"/>
            <p:cNvSpPr txBox="1"/>
            <p:nvPr/>
          </p:nvSpPr>
          <p:spPr>
            <a:xfrm>
              <a:off x="5086892" y="1461363"/>
              <a:ext cx="2763524" cy="1177245"/>
            </a:xfrm>
            <a:prstGeom prst="rect">
              <a:avLst/>
            </a:prstGeom>
            <a:noFill/>
          </p:spPr>
          <p:txBody>
            <a:bodyPr wrap="square" rtlCol="0">
              <a:spAutoFit/>
            </a:bodyPr>
            <a:lstStyle/>
            <a:p>
              <a:pPr defTabSz="1219200">
                <a:lnSpc>
                  <a:spcPct val="150000"/>
                </a:lnSpc>
              </a:pPr>
              <a:r>
                <a:rPr lang="zh-CN" altLang="en-US" sz="3200" dirty="0" smtClean="0">
                  <a:solidFill>
                    <a:prstClr val="black">
                      <a:lumMod val="85000"/>
                      <a:lumOff val="15000"/>
                    </a:prstClr>
                  </a:solidFill>
                </a:rPr>
                <a:t>掌握文中重点文言知识，如通假字，词类活用，一词多义等。</a:t>
              </a:r>
              <a:endParaRPr lang="zh-CN" altLang="en-US" sz="3200" dirty="0">
                <a:solidFill>
                  <a:prstClr val="black">
                    <a:lumMod val="85000"/>
                    <a:lumOff val="15000"/>
                  </a:prstClr>
                </a:solidFill>
              </a:endParaRPr>
            </a:p>
          </p:txBody>
        </p:sp>
      </p:grpSp>
      <p:grpSp>
        <p:nvGrpSpPr>
          <p:cNvPr id="25" name="组合 24"/>
          <p:cNvGrpSpPr/>
          <p:nvPr/>
        </p:nvGrpSpPr>
        <p:grpSpPr>
          <a:xfrm>
            <a:off x="3909373" y="1579278"/>
            <a:ext cx="8001266" cy="963204"/>
            <a:chOff x="4450235" y="1536138"/>
            <a:chExt cx="3383014" cy="567132"/>
          </a:xfrm>
        </p:grpSpPr>
        <p:grpSp>
          <p:nvGrpSpPr>
            <p:cNvPr id="26" name="组合 25"/>
            <p:cNvGrpSpPr/>
            <p:nvPr/>
          </p:nvGrpSpPr>
          <p:grpSpPr>
            <a:xfrm>
              <a:off x="4450235" y="1545039"/>
              <a:ext cx="474834" cy="558231"/>
              <a:chOff x="4450235" y="1575306"/>
              <a:chExt cx="474834" cy="558231"/>
            </a:xfrm>
          </p:grpSpPr>
          <p:sp>
            <p:nvSpPr>
              <p:cNvPr id="30" name="菱形 29"/>
              <p:cNvSpPr/>
              <p:nvPr/>
            </p:nvSpPr>
            <p:spPr>
              <a:xfrm>
                <a:off x="4450235" y="1575306"/>
                <a:ext cx="474834" cy="558231"/>
              </a:xfrm>
              <a:prstGeom prst="diamond">
                <a:avLst/>
              </a:prstGeom>
              <a:solidFill>
                <a:srgbClr val="1326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31" name="文本框 30"/>
              <p:cNvSpPr txBox="1"/>
              <p:nvPr/>
            </p:nvSpPr>
            <p:spPr>
              <a:xfrm>
                <a:off x="4500299" y="1656842"/>
                <a:ext cx="359427" cy="438581"/>
              </a:xfrm>
              <a:prstGeom prst="rect">
                <a:avLst/>
              </a:prstGeom>
              <a:noFill/>
            </p:spPr>
            <p:txBody>
              <a:bodyPr wrap="square" rtlCol="0">
                <a:spAutoFit/>
              </a:bodyPr>
              <a:lstStyle/>
              <a:p>
                <a:pPr algn="ctr" defTabSz="1219200"/>
                <a:r>
                  <a:rPr lang="zh-CN" altLang="en-US" sz="3200" dirty="0">
                    <a:solidFill>
                      <a:prstClr val="white"/>
                    </a:solidFill>
                    <a:latin typeface="文悦古典明朝体 (非商业使用) W5" pitchFamily="50" charset="-122"/>
                    <a:ea typeface="文悦古典明朝体 (非商业使用) W5" pitchFamily="50" charset="-122"/>
                  </a:rPr>
                  <a:t>壹</a:t>
                </a:r>
                <a:endParaRPr lang="zh-CN" altLang="en-US" sz="3200" dirty="0">
                  <a:solidFill>
                    <a:prstClr val="white"/>
                  </a:solidFill>
                  <a:latin typeface="文悦古典明朝体 (非商业使用) W5" pitchFamily="50" charset="-122"/>
                  <a:ea typeface="文悦古典明朝体 (非商业使用) W5" pitchFamily="50" charset="-122"/>
                </a:endParaRPr>
              </a:p>
            </p:txBody>
          </p:sp>
        </p:grpSp>
        <p:sp>
          <p:nvSpPr>
            <p:cNvPr id="29" name="文本框 28"/>
            <p:cNvSpPr txBox="1"/>
            <p:nvPr/>
          </p:nvSpPr>
          <p:spPr>
            <a:xfrm>
              <a:off x="5069725" y="1536138"/>
              <a:ext cx="2763524" cy="489289"/>
            </a:xfrm>
            <a:prstGeom prst="rect">
              <a:avLst/>
            </a:prstGeom>
            <a:noFill/>
          </p:spPr>
          <p:txBody>
            <a:bodyPr wrap="square" rtlCol="0">
              <a:spAutoFit/>
            </a:bodyPr>
            <a:lstStyle/>
            <a:p>
              <a:pPr defTabSz="1219200">
                <a:lnSpc>
                  <a:spcPct val="150000"/>
                </a:lnSpc>
              </a:pPr>
              <a:r>
                <a:rPr lang="zh-CN" altLang="en-US" sz="3200" dirty="0" smtClean="0">
                  <a:solidFill>
                    <a:prstClr val="black">
                      <a:lumMod val="85000"/>
                      <a:lumOff val="15000"/>
                    </a:prstClr>
                  </a:solidFill>
                </a:rPr>
                <a:t>疏通文意，了解故事情节发展过程。</a:t>
              </a:r>
              <a:endParaRPr lang="zh-CN" altLang="en-US" sz="3200" dirty="0">
                <a:solidFill>
                  <a:prstClr val="black">
                    <a:lumMod val="85000"/>
                    <a:lumOff val="15000"/>
                  </a:prstClr>
                </a:solidFill>
              </a:endParaRPr>
            </a:p>
          </p:txBody>
        </p:sp>
      </p:grpSp>
      <p:pic>
        <p:nvPicPr>
          <p:cNvPr id="40" name="图片 3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flipV="1">
            <a:off x="9198367" y="4153749"/>
            <a:ext cx="3614117" cy="322987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childTnLst>
                                    <p:set>
                                      <p:cBhvr>
                                        <p:cTn id="11" dur="1" fill="hold">
                                          <p:stCondLst>
                                            <p:cond delay="0"/>
                                          </p:stCondLst>
                                        </p:cTn>
                                        <p:tgtEl>
                                          <p:spTgt spid="2"/>
                                        </p:tgtEl>
                                        <p:attrNameLst>
                                          <p:attrName>style.visibility</p:attrName>
                                        </p:attrNameLst>
                                      </p:cBhvr>
                                      <p:to>
                                        <p:strVal val="visible"/>
                                      </p:to>
                                    </p:set>
                                    <p:animEffect transition="in" filter="wipe(down)">
                                      <p:cBhvr>
                                        <p:cTn id="12" dur="750"/>
                                        <p:tgtEl>
                                          <p:spTgt spid="2"/>
                                        </p:tgtEl>
                                      </p:cBhvr>
                                    </p:animEffect>
                                  </p:childTnLst>
                                </p:cTn>
                              </p:par>
                            </p:childTnLst>
                          </p:cTn>
                        </p:par>
                        <p:par>
                          <p:cTn id="13" fill="hold">
                            <p:stCondLst>
                              <p:cond delay="1000"/>
                            </p:stCondLst>
                            <p:childTnLst>
                              <p:par>
                                <p:cTn id="14" presetID="22" presetClass="entr" presetSubtype="2" fill="hold" nodeType="afterEffect">
                                  <p:childTnLst>
                                    <p:set>
                                      <p:cBhvr>
                                        <p:cTn id="15" dur="1" fill="hold">
                                          <p:stCondLst>
                                            <p:cond delay="0"/>
                                          </p:stCondLst>
                                        </p:cTn>
                                        <p:tgtEl>
                                          <p:spTgt spid="40"/>
                                        </p:tgtEl>
                                        <p:attrNameLst>
                                          <p:attrName>style.visibility</p:attrName>
                                        </p:attrNameLst>
                                      </p:cBhvr>
                                      <p:to>
                                        <p:strVal val="visible"/>
                                      </p:to>
                                    </p:set>
                                    <p:animEffect transition="in" filter="wipe(right)">
                                      <p:cBhvr>
                                        <p:cTn id="16" dur="500"/>
                                        <p:tgtEl>
                                          <p:spTgt spid="40"/>
                                        </p:tgtEl>
                                      </p:cBhvr>
                                    </p:animEffect>
                                  </p:childTnLst>
                                </p:cTn>
                              </p:par>
                              <p:par>
                                <p:cTn id="17" presetID="22" presetClass="entr" presetSubtype="8" fill="hold" nodeType="withEffect">
                                  <p:childTnLst>
                                    <p:set>
                                      <p:cBhvr>
                                        <p:cTn id="18" dur="1" fill="hold">
                                          <p:stCondLst>
                                            <p:cond delay="0"/>
                                          </p:stCondLst>
                                        </p:cTn>
                                        <p:tgtEl>
                                          <p:spTgt spid="17"/>
                                        </p:tgtEl>
                                        <p:attrNameLst>
                                          <p:attrName>style.visibility</p:attrName>
                                        </p:attrNameLst>
                                      </p:cBhvr>
                                      <p:to>
                                        <p:strVal val="visible"/>
                                      </p:to>
                                    </p:set>
                                    <p:animEffect transition="in" filter="wipe(left)">
                                      <p:cBhvr>
                                        <p:cTn id="19" dur="750"/>
                                        <p:tgtEl>
                                          <p:spTgt spid="17"/>
                                        </p:tgtEl>
                                      </p:cBhvr>
                                    </p:animEffect>
                                  </p:childTnLst>
                                </p:cTn>
                              </p:par>
                              <p:par>
                                <p:cTn id="20" presetID="22" presetClass="entr" presetSubtype="8" fill="hold" nodeType="withEffect">
                                  <p:childTnLst>
                                    <p:set>
                                      <p:cBhvr>
                                        <p:cTn id="21" dur="1" fill="hold">
                                          <p:stCondLst>
                                            <p:cond delay="0"/>
                                          </p:stCondLst>
                                        </p:cTn>
                                        <p:tgtEl>
                                          <p:spTgt spid="25"/>
                                        </p:tgtEl>
                                        <p:attrNameLst>
                                          <p:attrName>style.visibility</p:attrName>
                                        </p:attrNameLst>
                                      </p:cBhvr>
                                      <p:to>
                                        <p:strVal val="visible"/>
                                      </p:to>
                                    </p:set>
                                    <p:animEffect transition="in" filter="wipe(left)">
                                      <p:cBhvr>
                                        <p:cTn id="22" dur="7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880125" y="35657"/>
            <a:ext cx="2112235" cy="6858000"/>
          </a:xfrm>
          <a:prstGeom prst="rect">
            <a:avLst/>
          </a:prstGeom>
          <a:solidFill>
            <a:srgbClr val="B300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grpSp>
        <p:nvGrpSpPr>
          <p:cNvPr id="2" name="组合 1"/>
          <p:cNvGrpSpPr/>
          <p:nvPr/>
        </p:nvGrpSpPr>
        <p:grpSpPr>
          <a:xfrm>
            <a:off x="142605" y="1767959"/>
            <a:ext cx="4048640" cy="4323697"/>
            <a:chOff x="483049" y="1335218"/>
            <a:chExt cx="3036480" cy="3242773"/>
          </a:xfrm>
        </p:grpSpPr>
        <p:sp>
          <p:nvSpPr>
            <p:cNvPr id="4" name="椭圆 3"/>
            <p:cNvSpPr/>
            <p:nvPr/>
          </p:nvSpPr>
          <p:spPr>
            <a:xfrm>
              <a:off x="483049" y="1335218"/>
              <a:ext cx="2676691" cy="2676691"/>
            </a:xfrm>
            <a:prstGeom prst="ellipse">
              <a:avLst/>
            </a:prstGeom>
            <a:solidFill>
              <a:srgbClr val="1326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pic>
          <p:nvPicPr>
            <p:cNvPr id="39" name="图片 3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57374" y="2171795"/>
              <a:ext cx="2462155" cy="2406196"/>
            </a:xfrm>
            <a:custGeom>
              <a:avLst/>
              <a:gdLst>
                <a:gd name="connsiteX0" fmla="*/ 0 w 2462155"/>
                <a:gd name="connsiteY0" fmla="*/ 0 h 2406196"/>
                <a:gd name="connsiteX1" fmla="*/ 2462155 w 2462155"/>
                <a:gd name="connsiteY1" fmla="*/ 0 h 2406196"/>
                <a:gd name="connsiteX2" fmla="*/ 2462155 w 2462155"/>
                <a:gd name="connsiteY2" fmla="*/ 813277 h 2406196"/>
                <a:gd name="connsiteX3" fmla="*/ 2145818 w 2462155"/>
                <a:gd name="connsiteY3" fmla="*/ 813277 h 2406196"/>
                <a:gd name="connsiteX4" fmla="*/ 2136444 w 2462155"/>
                <a:gd name="connsiteY4" fmla="*/ 874699 h 2406196"/>
                <a:gd name="connsiteX5" fmla="*/ 2058460 w 2462155"/>
                <a:gd name="connsiteY5" fmla="*/ 1125920 h 2406196"/>
                <a:gd name="connsiteX6" fmla="*/ 2027327 w 2462155"/>
                <a:gd name="connsiteY6" fmla="*/ 1190549 h 2406196"/>
                <a:gd name="connsiteX7" fmla="*/ 2462155 w 2462155"/>
                <a:gd name="connsiteY7" fmla="*/ 1190549 h 2406196"/>
                <a:gd name="connsiteX8" fmla="*/ 2462155 w 2462155"/>
                <a:gd name="connsiteY8" fmla="*/ 2406196 h 2406196"/>
                <a:gd name="connsiteX9" fmla="*/ 0 w 2462155"/>
                <a:gd name="connsiteY9" fmla="*/ 2406196 h 2406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2155" h="2406196">
                  <a:moveTo>
                    <a:pt x="0" y="0"/>
                  </a:moveTo>
                  <a:lnTo>
                    <a:pt x="2462155" y="0"/>
                  </a:lnTo>
                  <a:lnTo>
                    <a:pt x="2462155" y="813277"/>
                  </a:lnTo>
                  <a:lnTo>
                    <a:pt x="2145818" y="813277"/>
                  </a:lnTo>
                  <a:lnTo>
                    <a:pt x="2136444" y="874699"/>
                  </a:lnTo>
                  <a:cubicBezTo>
                    <a:pt x="2118616" y="961822"/>
                    <a:pt x="2092322" y="1045861"/>
                    <a:pt x="2058460" y="1125920"/>
                  </a:cubicBezTo>
                  <a:lnTo>
                    <a:pt x="2027327" y="1190549"/>
                  </a:lnTo>
                  <a:lnTo>
                    <a:pt x="2462155" y="1190549"/>
                  </a:lnTo>
                  <a:lnTo>
                    <a:pt x="2462155" y="2406196"/>
                  </a:lnTo>
                  <a:lnTo>
                    <a:pt x="0" y="2406196"/>
                  </a:lnTo>
                  <a:close/>
                </a:path>
              </a:pathLst>
            </a:custGeom>
          </p:spPr>
        </p:pic>
        <p:sp>
          <p:nvSpPr>
            <p:cNvPr id="7" name="文本框 6"/>
            <p:cNvSpPr txBox="1"/>
            <p:nvPr/>
          </p:nvSpPr>
          <p:spPr>
            <a:xfrm>
              <a:off x="1259653" y="1993674"/>
              <a:ext cx="1123481" cy="1224136"/>
            </a:xfrm>
            <a:prstGeom prst="rect">
              <a:avLst/>
            </a:prstGeom>
            <a:noFill/>
          </p:spPr>
          <p:txBody>
            <a:bodyPr vert="eaVert" wrap="square" rtlCol="0">
              <a:spAutoFit/>
            </a:bodyPr>
            <a:lstStyle/>
            <a:p>
              <a:pPr algn="ctr" defTabSz="1219200"/>
              <a:r>
                <a:rPr lang="zh-CN" altLang="en-US" sz="4265" b="1" spc="800" dirty="0">
                  <a:solidFill>
                    <a:prstClr val="white"/>
                  </a:solidFill>
                  <a:latin typeface="文悦古典明朝体 (非商业使用) W5" pitchFamily="50" charset="-122"/>
                  <a:ea typeface="文悦古典明朝体 (非商业使用) W5" pitchFamily="50" charset="-122"/>
                </a:rPr>
                <a:t>学习目标</a:t>
              </a:r>
              <a:endParaRPr lang="zh-CN" altLang="en-US" sz="4265" b="1" spc="800" dirty="0">
                <a:solidFill>
                  <a:prstClr val="white"/>
                </a:solidFill>
                <a:latin typeface="文悦古典明朝体 (非商业使用) W5" pitchFamily="50" charset="-122"/>
                <a:ea typeface="文悦古典明朝体 (非商业使用) W5" pitchFamily="50" charset="-122"/>
              </a:endParaRPr>
            </a:p>
          </p:txBody>
        </p:sp>
      </p:grpSp>
      <p:grpSp>
        <p:nvGrpSpPr>
          <p:cNvPr id="17" name="组合 16"/>
          <p:cNvGrpSpPr/>
          <p:nvPr/>
        </p:nvGrpSpPr>
        <p:grpSpPr>
          <a:xfrm>
            <a:off x="3984077" y="3216452"/>
            <a:ext cx="7629741" cy="1569660"/>
            <a:chOff x="4406215" y="1461363"/>
            <a:chExt cx="3444201" cy="1177245"/>
          </a:xfrm>
        </p:grpSpPr>
        <p:grpSp>
          <p:nvGrpSpPr>
            <p:cNvPr id="10" name="组合 9"/>
            <p:cNvGrpSpPr/>
            <p:nvPr/>
          </p:nvGrpSpPr>
          <p:grpSpPr>
            <a:xfrm>
              <a:off x="4406215" y="1461363"/>
              <a:ext cx="510677" cy="792088"/>
              <a:chOff x="4406215" y="1491630"/>
              <a:chExt cx="510677" cy="792088"/>
            </a:xfrm>
          </p:grpSpPr>
          <p:sp>
            <p:nvSpPr>
              <p:cNvPr id="8" name="菱形 7"/>
              <p:cNvSpPr/>
              <p:nvPr/>
            </p:nvSpPr>
            <p:spPr>
              <a:xfrm>
                <a:off x="4406215" y="1491630"/>
                <a:ext cx="510677" cy="792088"/>
              </a:xfrm>
              <a:prstGeom prst="diamond">
                <a:avLst/>
              </a:prstGeom>
              <a:solidFill>
                <a:srgbClr val="1326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9" name="文本框 8"/>
              <p:cNvSpPr txBox="1"/>
              <p:nvPr/>
            </p:nvSpPr>
            <p:spPr>
              <a:xfrm>
                <a:off x="4500299" y="1656842"/>
                <a:ext cx="359427" cy="438581"/>
              </a:xfrm>
              <a:prstGeom prst="rect">
                <a:avLst/>
              </a:prstGeom>
              <a:noFill/>
            </p:spPr>
            <p:txBody>
              <a:bodyPr wrap="square" rtlCol="0">
                <a:spAutoFit/>
              </a:bodyPr>
              <a:lstStyle/>
              <a:p>
                <a:pPr algn="ctr" defTabSz="1219200"/>
                <a:r>
                  <a:rPr lang="zh-CN" altLang="en-US" sz="3200" dirty="0">
                    <a:solidFill>
                      <a:prstClr val="white"/>
                    </a:solidFill>
                    <a:latin typeface="文悦古典明朝体 (非商业使用) W5" pitchFamily="50" charset="-122"/>
                    <a:ea typeface="文悦古典明朝体 (非商业使用) W5" pitchFamily="50" charset="-122"/>
                  </a:rPr>
                  <a:t>贰</a:t>
                </a:r>
                <a:endParaRPr lang="zh-CN" altLang="en-US" sz="3200" dirty="0">
                  <a:solidFill>
                    <a:prstClr val="white"/>
                  </a:solidFill>
                  <a:latin typeface="文悦古典明朝体 (非商业使用) W5" pitchFamily="50" charset="-122"/>
                  <a:ea typeface="文悦古典明朝体 (非商业使用) W5" pitchFamily="50" charset="-122"/>
                </a:endParaRPr>
              </a:p>
            </p:txBody>
          </p:sp>
        </p:grpSp>
        <p:sp>
          <p:nvSpPr>
            <p:cNvPr id="15" name="文本框 14"/>
            <p:cNvSpPr txBox="1"/>
            <p:nvPr/>
          </p:nvSpPr>
          <p:spPr>
            <a:xfrm>
              <a:off x="5086892" y="1461363"/>
              <a:ext cx="2763524" cy="1177245"/>
            </a:xfrm>
            <a:prstGeom prst="rect">
              <a:avLst/>
            </a:prstGeom>
            <a:noFill/>
          </p:spPr>
          <p:txBody>
            <a:bodyPr wrap="square" rtlCol="0">
              <a:spAutoFit/>
            </a:bodyPr>
            <a:lstStyle/>
            <a:p>
              <a:pPr defTabSz="1219200">
                <a:lnSpc>
                  <a:spcPct val="150000"/>
                </a:lnSpc>
              </a:pPr>
              <a:r>
                <a:rPr lang="zh-CN" altLang="en-US" sz="3200" dirty="0" smtClean="0">
                  <a:solidFill>
                    <a:prstClr val="black">
                      <a:lumMod val="85000"/>
                      <a:lumOff val="15000"/>
                    </a:prstClr>
                  </a:solidFill>
                </a:rPr>
                <a:t>掌握文中重点文言知识，如通假字，词类活用，一词多义等。</a:t>
              </a:r>
              <a:endParaRPr lang="zh-CN" altLang="en-US" sz="3200" dirty="0">
                <a:solidFill>
                  <a:prstClr val="black">
                    <a:lumMod val="85000"/>
                    <a:lumOff val="15000"/>
                  </a:prstClr>
                </a:solidFill>
              </a:endParaRPr>
            </a:p>
          </p:txBody>
        </p:sp>
      </p:grpSp>
      <p:grpSp>
        <p:nvGrpSpPr>
          <p:cNvPr id="25" name="组合 24"/>
          <p:cNvGrpSpPr/>
          <p:nvPr/>
        </p:nvGrpSpPr>
        <p:grpSpPr>
          <a:xfrm>
            <a:off x="3909373" y="1579278"/>
            <a:ext cx="8001266" cy="963204"/>
            <a:chOff x="4450235" y="1536138"/>
            <a:chExt cx="3383014" cy="567132"/>
          </a:xfrm>
        </p:grpSpPr>
        <p:grpSp>
          <p:nvGrpSpPr>
            <p:cNvPr id="26" name="组合 25"/>
            <p:cNvGrpSpPr/>
            <p:nvPr/>
          </p:nvGrpSpPr>
          <p:grpSpPr>
            <a:xfrm>
              <a:off x="4450235" y="1545039"/>
              <a:ext cx="474834" cy="558231"/>
              <a:chOff x="4450235" y="1575306"/>
              <a:chExt cx="474834" cy="558231"/>
            </a:xfrm>
          </p:grpSpPr>
          <p:sp>
            <p:nvSpPr>
              <p:cNvPr id="30" name="菱形 29"/>
              <p:cNvSpPr/>
              <p:nvPr/>
            </p:nvSpPr>
            <p:spPr>
              <a:xfrm>
                <a:off x="4450235" y="1575306"/>
                <a:ext cx="474834" cy="558231"/>
              </a:xfrm>
              <a:prstGeom prst="diamond">
                <a:avLst/>
              </a:prstGeom>
              <a:solidFill>
                <a:srgbClr val="1326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endParaRPr>
              </a:p>
            </p:txBody>
          </p:sp>
          <p:sp>
            <p:nvSpPr>
              <p:cNvPr id="31" name="文本框 30"/>
              <p:cNvSpPr txBox="1"/>
              <p:nvPr/>
            </p:nvSpPr>
            <p:spPr>
              <a:xfrm>
                <a:off x="4500299" y="1656842"/>
                <a:ext cx="359427" cy="438581"/>
              </a:xfrm>
              <a:prstGeom prst="rect">
                <a:avLst/>
              </a:prstGeom>
              <a:noFill/>
            </p:spPr>
            <p:txBody>
              <a:bodyPr wrap="square" rtlCol="0">
                <a:spAutoFit/>
              </a:bodyPr>
              <a:lstStyle/>
              <a:p>
                <a:pPr algn="ctr" defTabSz="1219200"/>
                <a:r>
                  <a:rPr lang="zh-CN" altLang="en-US" sz="3200" dirty="0">
                    <a:solidFill>
                      <a:prstClr val="white"/>
                    </a:solidFill>
                    <a:latin typeface="文悦古典明朝体 (非商业使用) W5" pitchFamily="50" charset="-122"/>
                    <a:ea typeface="文悦古典明朝体 (非商业使用) W5" pitchFamily="50" charset="-122"/>
                  </a:rPr>
                  <a:t>壹</a:t>
                </a:r>
                <a:endParaRPr lang="zh-CN" altLang="en-US" sz="3200" dirty="0">
                  <a:solidFill>
                    <a:prstClr val="white"/>
                  </a:solidFill>
                  <a:latin typeface="文悦古典明朝体 (非商业使用) W5" pitchFamily="50" charset="-122"/>
                  <a:ea typeface="文悦古典明朝体 (非商业使用) W5" pitchFamily="50" charset="-122"/>
                </a:endParaRPr>
              </a:p>
            </p:txBody>
          </p:sp>
        </p:grpSp>
        <p:sp>
          <p:nvSpPr>
            <p:cNvPr id="29" name="文本框 28"/>
            <p:cNvSpPr txBox="1"/>
            <p:nvPr/>
          </p:nvSpPr>
          <p:spPr>
            <a:xfrm>
              <a:off x="5069725" y="1536138"/>
              <a:ext cx="2763524" cy="489289"/>
            </a:xfrm>
            <a:prstGeom prst="rect">
              <a:avLst/>
            </a:prstGeom>
            <a:noFill/>
          </p:spPr>
          <p:txBody>
            <a:bodyPr wrap="square" rtlCol="0">
              <a:spAutoFit/>
            </a:bodyPr>
            <a:lstStyle/>
            <a:p>
              <a:pPr defTabSz="1219200">
                <a:lnSpc>
                  <a:spcPct val="150000"/>
                </a:lnSpc>
              </a:pPr>
              <a:r>
                <a:rPr lang="zh-CN" altLang="en-US" sz="3200" dirty="0" smtClean="0">
                  <a:solidFill>
                    <a:prstClr val="black">
                      <a:lumMod val="85000"/>
                      <a:lumOff val="15000"/>
                    </a:prstClr>
                  </a:solidFill>
                </a:rPr>
                <a:t>疏通文意，了解故事情节发展过程。</a:t>
              </a:r>
              <a:endParaRPr lang="zh-CN" altLang="en-US" sz="3200" dirty="0">
                <a:solidFill>
                  <a:prstClr val="black">
                    <a:lumMod val="85000"/>
                    <a:lumOff val="15000"/>
                  </a:prstClr>
                </a:solidFill>
              </a:endParaRPr>
            </a:p>
          </p:txBody>
        </p:sp>
      </p:grpSp>
      <p:pic>
        <p:nvPicPr>
          <p:cNvPr id="40" name="图片 3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flipV="1">
            <a:off x="9198367" y="4153749"/>
            <a:ext cx="3614117" cy="322987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childTnLst>
                                    <p:set>
                                      <p:cBhvr>
                                        <p:cTn id="11" dur="1" fill="hold">
                                          <p:stCondLst>
                                            <p:cond delay="0"/>
                                          </p:stCondLst>
                                        </p:cTn>
                                        <p:tgtEl>
                                          <p:spTgt spid="2"/>
                                        </p:tgtEl>
                                        <p:attrNameLst>
                                          <p:attrName>style.visibility</p:attrName>
                                        </p:attrNameLst>
                                      </p:cBhvr>
                                      <p:to>
                                        <p:strVal val="visible"/>
                                      </p:to>
                                    </p:set>
                                    <p:animEffect transition="in" filter="wipe(down)">
                                      <p:cBhvr>
                                        <p:cTn id="12" dur="750"/>
                                        <p:tgtEl>
                                          <p:spTgt spid="2"/>
                                        </p:tgtEl>
                                      </p:cBhvr>
                                    </p:animEffect>
                                  </p:childTnLst>
                                </p:cTn>
                              </p:par>
                            </p:childTnLst>
                          </p:cTn>
                        </p:par>
                        <p:par>
                          <p:cTn id="13" fill="hold">
                            <p:stCondLst>
                              <p:cond delay="1000"/>
                            </p:stCondLst>
                            <p:childTnLst>
                              <p:par>
                                <p:cTn id="14" presetID="22" presetClass="entr" presetSubtype="2" fill="hold" nodeType="afterEffect">
                                  <p:childTnLst>
                                    <p:set>
                                      <p:cBhvr>
                                        <p:cTn id="15" dur="1" fill="hold">
                                          <p:stCondLst>
                                            <p:cond delay="0"/>
                                          </p:stCondLst>
                                        </p:cTn>
                                        <p:tgtEl>
                                          <p:spTgt spid="40"/>
                                        </p:tgtEl>
                                        <p:attrNameLst>
                                          <p:attrName>style.visibility</p:attrName>
                                        </p:attrNameLst>
                                      </p:cBhvr>
                                      <p:to>
                                        <p:strVal val="visible"/>
                                      </p:to>
                                    </p:set>
                                    <p:animEffect transition="in" filter="wipe(right)">
                                      <p:cBhvr>
                                        <p:cTn id="16" dur="500"/>
                                        <p:tgtEl>
                                          <p:spTgt spid="40"/>
                                        </p:tgtEl>
                                      </p:cBhvr>
                                    </p:animEffect>
                                  </p:childTnLst>
                                </p:cTn>
                              </p:par>
                              <p:par>
                                <p:cTn id="17" presetID="22" presetClass="entr" presetSubtype="8" fill="hold" nodeType="withEffect">
                                  <p:childTnLst>
                                    <p:set>
                                      <p:cBhvr>
                                        <p:cTn id="18" dur="1" fill="hold">
                                          <p:stCondLst>
                                            <p:cond delay="0"/>
                                          </p:stCondLst>
                                        </p:cTn>
                                        <p:tgtEl>
                                          <p:spTgt spid="17"/>
                                        </p:tgtEl>
                                        <p:attrNameLst>
                                          <p:attrName>style.visibility</p:attrName>
                                        </p:attrNameLst>
                                      </p:cBhvr>
                                      <p:to>
                                        <p:strVal val="visible"/>
                                      </p:to>
                                    </p:set>
                                    <p:animEffect transition="in" filter="wipe(left)">
                                      <p:cBhvr>
                                        <p:cTn id="19" dur="750"/>
                                        <p:tgtEl>
                                          <p:spTgt spid="17"/>
                                        </p:tgtEl>
                                      </p:cBhvr>
                                    </p:animEffect>
                                  </p:childTnLst>
                                </p:cTn>
                              </p:par>
                              <p:par>
                                <p:cTn id="20" presetID="22" presetClass="entr" presetSubtype="8" fill="hold" nodeType="withEffect">
                                  <p:childTnLst>
                                    <p:set>
                                      <p:cBhvr>
                                        <p:cTn id="21" dur="1" fill="hold">
                                          <p:stCondLst>
                                            <p:cond delay="0"/>
                                          </p:stCondLst>
                                        </p:cTn>
                                        <p:tgtEl>
                                          <p:spTgt spid="25"/>
                                        </p:tgtEl>
                                        <p:attrNameLst>
                                          <p:attrName>style.visibility</p:attrName>
                                        </p:attrNameLst>
                                      </p:cBhvr>
                                      <p:to>
                                        <p:strVal val="visible"/>
                                      </p:to>
                                    </p:set>
                                    <p:animEffect transition="in" filter="wipe(left)">
                                      <p:cBhvr>
                                        <p:cTn id="22" dur="7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9147" y="649606"/>
            <a:ext cx="4726940" cy="3970318"/>
          </a:xfrm>
          <a:prstGeom prst="rect">
            <a:avLst/>
          </a:prstGeom>
          <a:noFill/>
        </p:spPr>
        <p:txBody>
          <a:bodyPr>
            <a:spAutoFit/>
          </a:bodyPr>
          <a:lstStyle/>
          <a:p>
            <a:r>
              <a:rPr lang="zh-CN" altLang="en-US" sz="2800" b="1" noProof="1">
                <a:solidFill>
                  <a:schemeClr val="hlink"/>
                </a:solidFill>
                <a:sym typeface="+mn-ea"/>
              </a:rPr>
              <a:t>审</a:t>
            </a:r>
            <a:r>
              <a:rPr lang="zh-CN" altLang="en-US" sz="2800" b="1" noProof="1">
                <a:sym typeface="+mn-ea"/>
              </a:rPr>
              <a:t>谛之，短小，黑赤色，顿非前物，成</a:t>
            </a:r>
            <a:r>
              <a:rPr lang="zh-CN" altLang="en-US" sz="2800" b="1" noProof="1">
                <a:solidFill>
                  <a:schemeClr val="hlink"/>
                </a:solidFill>
                <a:sym typeface="+mn-ea"/>
              </a:rPr>
              <a:t>以</a:t>
            </a:r>
            <a:r>
              <a:rPr lang="zh-CN" altLang="en-US" sz="2800" b="1" noProof="1">
                <a:sym typeface="+mn-ea"/>
              </a:rPr>
              <a:t>其小，</a:t>
            </a:r>
            <a:r>
              <a:rPr lang="zh-CN" altLang="en-US" sz="2800" b="1" noProof="1">
                <a:solidFill>
                  <a:schemeClr val="hlink"/>
                </a:solidFill>
                <a:sym typeface="+mn-ea"/>
              </a:rPr>
              <a:t>劣</a:t>
            </a:r>
            <a:r>
              <a:rPr lang="zh-CN" altLang="en-US" sz="2800" b="1" noProof="1">
                <a:sym typeface="+mn-ea"/>
              </a:rPr>
              <a:t>之。</a:t>
            </a:r>
            <a:r>
              <a:rPr lang="zh-CN" altLang="en-US" sz="2800" b="1" noProof="1">
                <a:ln w="22225">
                  <a:solidFill>
                    <a:schemeClr val="accent2"/>
                  </a:solidFill>
                  <a:prstDash val="solid"/>
                </a:ln>
                <a:solidFill>
                  <a:schemeClr val="accent2">
                    <a:lumMod val="40000"/>
                    <a:lumOff val="60000"/>
                  </a:schemeClr>
                </a:solidFill>
                <a:sym typeface="+mn-ea"/>
              </a:rPr>
              <a:t>惟</a:t>
            </a:r>
            <a:r>
              <a:rPr lang="zh-CN" altLang="en-US" sz="2800" b="1" noProof="1">
                <a:sym typeface="+mn-ea"/>
              </a:rPr>
              <a:t>彷徨瞻顾，寻所逐者。壁上小虫忽跃落襟袖间。视之，形若土狗，梅花翅，方首，长胫，</a:t>
            </a:r>
            <a:r>
              <a:rPr lang="zh-CN" altLang="en-US" sz="2800" b="1" noProof="1">
                <a:solidFill>
                  <a:schemeClr val="hlink"/>
                </a:solidFill>
                <a:sym typeface="+mn-ea"/>
              </a:rPr>
              <a:t>意</a:t>
            </a:r>
            <a:r>
              <a:rPr lang="zh-CN" altLang="en-US" sz="2800" b="1" noProof="1">
                <a:sym typeface="+mn-ea"/>
              </a:rPr>
              <a:t>似良。喜而收之。将献公堂，</a:t>
            </a:r>
            <a:r>
              <a:rPr lang="zh-CN" altLang="en-US" sz="2800" b="1" noProof="1">
                <a:solidFill>
                  <a:schemeClr val="accent1"/>
                </a:solidFill>
                <a:effectLst>
                  <a:outerShdw blurRad="38100" dist="25400" dir="5400000" algn="ctr" rotWithShape="0">
                    <a:srgbClr val="6E747A">
                      <a:alpha val="43000"/>
                    </a:srgbClr>
                  </a:outerShdw>
                </a:effectLst>
                <a:sym typeface="+mn-ea"/>
              </a:rPr>
              <a:t>惴惴</a:t>
            </a:r>
            <a:r>
              <a:rPr lang="zh-CN" altLang="en-US" sz="2800" b="1" noProof="1">
                <a:sym typeface="+mn-ea"/>
              </a:rPr>
              <a:t>恐不</a:t>
            </a:r>
            <a:r>
              <a:rPr lang="zh-CN" altLang="en-US" sz="2800" b="1" noProof="1">
                <a:solidFill>
                  <a:schemeClr val="hlink"/>
                </a:solidFill>
                <a:sym typeface="+mn-ea"/>
              </a:rPr>
              <a:t>当</a:t>
            </a:r>
            <a:r>
              <a:rPr lang="zh-CN" altLang="en-US" sz="2800" b="1" noProof="1">
                <a:sym typeface="+mn-ea"/>
              </a:rPr>
              <a:t>意，思试之</a:t>
            </a:r>
            <a:r>
              <a:rPr lang="zh-CN" altLang="en-US" sz="2800" b="1" noProof="1">
                <a:solidFill>
                  <a:schemeClr val="hlink"/>
                </a:solidFill>
                <a:sym typeface="+mn-ea"/>
              </a:rPr>
              <a:t>斗</a:t>
            </a:r>
            <a:r>
              <a:rPr lang="zh-CN" altLang="en-US" sz="2800" b="1" noProof="1">
                <a:solidFill>
                  <a:srgbClr val="FF3300"/>
                </a:solidFill>
                <a:sym typeface="+mn-ea"/>
              </a:rPr>
              <a:t>以</a:t>
            </a:r>
            <a:r>
              <a:rPr lang="zh-CN" altLang="en-US" sz="2800" b="1" noProof="1">
                <a:sym typeface="+mn-ea"/>
              </a:rPr>
              <a:t>觇之。</a:t>
            </a:r>
            <a:endParaRPr lang="zh-CN" altLang="en-US" sz="2800" noProof="1"/>
          </a:p>
          <a:p>
            <a:endParaRPr lang="zh-CN" altLang="en-US" sz="2800" noProof="1"/>
          </a:p>
        </p:txBody>
      </p:sp>
      <p:sp>
        <p:nvSpPr>
          <p:cNvPr id="32769" name="文本框 153601"/>
          <p:cNvSpPr txBox="1"/>
          <p:nvPr/>
        </p:nvSpPr>
        <p:spPr>
          <a:xfrm>
            <a:off x="5096088" y="549911"/>
            <a:ext cx="6054513" cy="3785652"/>
          </a:xfrm>
          <a:prstGeom prst="rect">
            <a:avLst/>
          </a:prstGeom>
          <a:noFill/>
          <a:ln w="9525">
            <a:noFill/>
          </a:ln>
        </p:spPr>
        <p:txBody>
          <a:bodyPr>
            <a:spAutoFit/>
          </a:bodyPr>
          <a:lstStyle/>
          <a:p>
            <a:pPr>
              <a:spcBef>
                <a:spcPct val="50000"/>
              </a:spcBef>
            </a:pPr>
            <a:r>
              <a:rPr lang="zh-CN" altLang="en-US" sz="2400" b="1" noProof="1"/>
              <a:t>成名</a:t>
            </a:r>
            <a:r>
              <a:rPr lang="zh-CN" altLang="en-US" sz="2400" b="1" noProof="1">
                <a:solidFill>
                  <a:schemeClr val="hlink"/>
                </a:solidFill>
              </a:rPr>
              <a:t>仔细看</a:t>
            </a:r>
            <a:r>
              <a:rPr lang="zh-CN" altLang="en-US" sz="2400" b="1" noProof="1"/>
              <a:t>它，个儿短小，黑红色，立刻觉得它不像先前那只。成名</a:t>
            </a:r>
            <a:r>
              <a:rPr lang="zh-CN" altLang="en-US" sz="2400" b="1" noProof="1">
                <a:solidFill>
                  <a:schemeClr val="hlink"/>
                </a:solidFill>
              </a:rPr>
              <a:t>因它</a:t>
            </a:r>
            <a:r>
              <a:rPr lang="zh-CN" altLang="en-US" sz="2400" b="1" noProof="1"/>
              <a:t>个儿小，</a:t>
            </a:r>
            <a:r>
              <a:rPr lang="zh-CN" altLang="en-US" sz="2400" b="1" noProof="1">
                <a:solidFill>
                  <a:schemeClr val="accent1"/>
                </a:solidFill>
                <a:effectLst>
                  <a:outerShdw blurRad="38100" dist="25400" dir="5400000" algn="ctr" rotWithShape="0">
                    <a:srgbClr val="6E747A">
                      <a:alpha val="43000"/>
                    </a:srgbClr>
                  </a:outerShdw>
                </a:effectLst>
              </a:rPr>
              <a:t>认为</a:t>
            </a:r>
            <a:r>
              <a:rPr lang="zh-CN" altLang="en-US" sz="2400" b="1" noProof="1">
                <a:solidFill>
                  <a:schemeClr val="hlink"/>
                </a:solidFill>
              </a:rPr>
              <a:t>它不好</a:t>
            </a:r>
            <a:r>
              <a:rPr lang="zh-CN" altLang="en-US" sz="2400" b="1" noProof="1"/>
              <a:t>。（成名）</a:t>
            </a:r>
            <a:r>
              <a:rPr lang="zh-CN" altLang="en-US" sz="2400" b="1" noProof="1">
                <a:ln w="22225">
                  <a:solidFill>
                    <a:schemeClr val="accent2"/>
                  </a:solidFill>
                  <a:prstDash val="solid"/>
                </a:ln>
                <a:solidFill>
                  <a:schemeClr val="accent2">
                    <a:lumMod val="40000"/>
                    <a:lumOff val="60000"/>
                  </a:schemeClr>
                </a:solidFill>
              </a:rPr>
              <a:t>只是</a:t>
            </a:r>
            <a:r>
              <a:rPr lang="zh-CN" altLang="en-US" sz="2400" b="1" noProof="1"/>
              <a:t>不住地来回寻找，找他所追捕的那只。（这时）墙壁上的那只小蟋蟀，忽然跳到他的衣袖上了。再</a:t>
            </a:r>
            <a:r>
              <a:rPr lang="zh-CN" altLang="en-US" sz="2400" b="1" noProof="1">
                <a:solidFill>
                  <a:schemeClr val="hlink"/>
                </a:solidFill>
              </a:rPr>
              <a:t>仔细</a:t>
            </a:r>
            <a:r>
              <a:rPr lang="zh-CN" altLang="en-US" sz="2400" b="1" noProof="1"/>
              <a:t>看它，形状象土狗子，梅花翅膀，方头长腿，</a:t>
            </a:r>
            <a:r>
              <a:rPr lang="zh-CN" altLang="en-US" sz="2400" b="1" noProof="1">
                <a:solidFill>
                  <a:schemeClr val="accent1"/>
                </a:solidFill>
                <a:effectLst>
                  <a:outerShdw blurRad="38100" dist="25400" dir="5400000" algn="ctr" rotWithShape="0">
                    <a:srgbClr val="6E747A">
                      <a:alpha val="43000"/>
                    </a:srgbClr>
                  </a:outerShdw>
                </a:effectLst>
              </a:rPr>
              <a:t>觉得</a:t>
            </a:r>
            <a:r>
              <a:rPr lang="zh-CN" altLang="en-US" sz="2400" b="1" noProof="1"/>
              <a:t>好象还不错。高兴地收养了它，准备献给官府，但是</a:t>
            </a:r>
            <a:r>
              <a:rPr lang="zh-CN" altLang="en-US" sz="2400" b="1" noProof="1">
                <a:solidFill>
                  <a:schemeClr val="accent1"/>
                </a:solidFill>
                <a:effectLst>
                  <a:outerShdw blurRad="38100" dist="25400" dir="5400000" algn="ctr" rotWithShape="0">
                    <a:srgbClr val="6E747A">
                      <a:alpha val="43000"/>
                    </a:srgbClr>
                  </a:outerShdw>
                </a:effectLst>
              </a:rPr>
              <a:t>心里还很不踏实</a:t>
            </a:r>
            <a:r>
              <a:rPr lang="zh-CN" altLang="en-US" sz="2400" b="1" noProof="1"/>
              <a:t>，怕不合县官的心意，他想先试着</a:t>
            </a:r>
            <a:r>
              <a:rPr lang="zh-CN" altLang="en-US" sz="2400" b="1" noProof="1">
                <a:solidFill>
                  <a:schemeClr val="hlink"/>
                </a:solidFill>
              </a:rPr>
              <a:t>让它斗</a:t>
            </a:r>
            <a:r>
              <a:rPr lang="zh-CN" altLang="en-US" sz="2400" b="1" noProof="1"/>
              <a:t>一下来观察它（怎么样）。</a:t>
            </a:r>
            <a:endParaRPr lang="zh-CN" altLang="en-US" sz="2400" b="1" noProof="1"/>
          </a:p>
        </p:txBody>
      </p:sp>
      <p:pic>
        <p:nvPicPr>
          <p:cNvPr id="1536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363460" y="3632518"/>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721784" y="2162175"/>
            <a:ext cx="9541933" cy="3905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539750" algn="just">
              <a:lnSpc>
                <a:spcPct val="150000"/>
              </a:lnSpc>
            </a:pPr>
            <a:r>
              <a:rPr lang="zh-CN" altLang="en-US" sz="2400" dirty="0">
                <a:latin typeface="微软雅黑" panose="020B0503020204020204" pitchFamily="34" charset="-122"/>
                <a:ea typeface="微软雅黑" panose="020B0503020204020204" pitchFamily="34" charset="-122"/>
              </a:rPr>
              <a:t>人之所以成为人，是因为他是有思想有灵魂的，从这方面说，人的生存意义是超越其他任何一种动物的。可是在这个故事里，人不愿成为人，而甘愿变成一只虫子。这有什么深刻的意义呢？在人与蟋蟀的关系中，人是弱者，是蟋蟀把人折磨得走投无路，是蟋蟀紧紧地掐住人的脖子，人与蟋蟀是一场不对等的较量。人为了获得生存的权利，宁愿自我否定，而魂化成一只蟋蟀。这种否定，是极其震撼人心的，它以寓言的形式影射了人的生存环境是多么恶劣。</a:t>
            </a:r>
            <a:endParaRPr lang="zh-CN" altLang="en-US" sz="2400" dirty="0">
              <a:latin typeface="微软雅黑" panose="020B0503020204020204" pitchFamily="34" charset="-122"/>
              <a:ea typeface="微软雅黑" panose="020B0503020204020204" pitchFamily="34" charset="-122"/>
            </a:endParaRPr>
          </a:p>
        </p:txBody>
      </p:sp>
      <p:sp>
        <p:nvSpPr>
          <p:cNvPr id="14338" name="Text Box 4"/>
          <p:cNvSpPr txBox="1">
            <a:spLocks noChangeArrowheads="1"/>
          </p:cNvSpPr>
          <p:nvPr/>
        </p:nvSpPr>
        <p:spPr bwMode="auto">
          <a:xfrm>
            <a:off x="721784" y="1392790"/>
            <a:ext cx="10397067" cy="743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en-US" altLang="zh-CN" sz="3200" b="1" dirty="0">
                <a:latin typeface="微软雅黑" panose="020B0503020204020204" pitchFamily="34" charset="-122"/>
                <a:ea typeface="微软雅黑" panose="020B0503020204020204" pitchFamily="34" charset="-122"/>
              </a:rPr>
              <a:t>2.</a:t>
            </a:r>
            <a:r>
              <a:rPr lang="zh-CN" altLang="en-US" sz="3200" b="1" dirty="0">
                <a:latin typeface="微软雅黑" panose="020B0503020204020204" pitchFamily="34" charset="-122"/>
                <a:ea typeface="微软雅黑" panose="020B0503020204020204" pitchFamily="34" charset="-122"/>
              </a:rPr>
              <a:t>成名之子魂化蟋蟀这样一个情节有什么特殊的意义？</a:t>
            </a:r>
            <a:endParaRPr lang="en-US" altLang="zh-CN" sz="3200" b="1" dirty="0">
              <a:latin typeface="微软雅黑" panose="020B0503020204020204" pitchFamily="34" charset="-122"/>
              <a:ea typeface="微软雅黑" panose="020B0503020204020204" pitchFamily="34" charset="-122"/>
            </a:endParaRPr>
          </a:p>
        </p:txBody>
      </p:sp>
      <p:pic>
        <p:nvPicPr>
          <p:cNvPr id="4" name="图片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72448" y="504509"/>
            <a:ext cx="2351616"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标题 1"/>
          <p:cNvSpPr txBox="1">
            <a:spLocks noChangeArrowheads="1"/>
          </p:cNvSpPr>
          <p:nvPr/>
        </p:nvSpPr>
        <p:spPr bwMode="auto">
          <a:xfrm>
            <a:off x="1706034" y="452141"/>
            <a:ext cx="2292350" cy="690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r>
              <a:rPr lang="zh-CN" altLang="en-US" sz="2400" b="1" dirty="0">
                <a:solidFill>
                  <a:srgbClr val="FF0000"/>
                </a:solidFill>
                <a:latin typeface="宋体" panose="02010600030101010101" pitchFamily="2" charset="-122"/>
              </a:rPr>
              <a:t> </a:t>
            </a:r>
            <a:r>
              <a:rPr lang="zh-CN" altLang="en-US" sz="2100" b="1" dirty="0">
                <a:solidFill>
                  <a:srgbClr val="0000FF"/>
                </a:solidFill>
                <a:latin typeface="微软雅黑" panose="020B0503020204020204" pitchFamily="34" charset="-122"/>
                <a:ea typeface="微软雅黑" panose="020B0503020204020204" pitchFamily="34" charset="-122"/>
              </a:rPr>
              <a:t>课文探究</a:t>
            </a:r>
            <a:endParaRPr lang="zh-CN" altLang="en-US" sz="2100" b="1" dirty="0">
              <a:solidFill>
                <a:srgbClr val="0000FF"/>
              </a:solidFill>
              <a:latin typeface="微软雅黑" panose="020B0503020204020204" pitchFamily="34" charset="-122"/>
              <a:ea typeface="微软雅黑" panose="020B0503020204020204" pitchFamily="34" charset="-122"/>
            </a:endParaRP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60740" y="-745628"/>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文本框 154625"/>
          <p:cNvSpPr txBox="1">
            <a:spLocks noChangeArrowheads="1"/>
          </p:cNvSpPr>
          <p:nvPr/>
        </p:nvSpPr>
        <p:spPr bwMode="auto">
          <a:xfrm>
            <a:off x="239184" y="620714"/>
            <a:ext cx="9025467"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t>第七段：</a:t>
            </a:r>
            <a:endParaRPr lang="zh-CN" altLang="en-US" sz="3200" b="1"/>
          </a:p>
        </p:txBody>
      </p:sp>
      <p:sp>
        <p:nvSpPr>
          <p:cNvPr id="40962" name="文本框 154626"/>
          <p:cNvSpPr txBox="1">
            <a:spLocks noChangeArrowheads="1"/>
          </p:cNvSpPr>
          <p:nvPr/>
        </p:nvSpPr>
        <p:spPr bwMode="auto">
          <a:xfrm>
            <a:off x="334434" y="1196975"/>
            <a:ext cx="4764617"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b="1">
                <a:solidFill>
                  <a:srgbClr val="FF3300"/>
                </a:solidFill>
              </a:rPr>
              <a:t>村中少年好事者</a:t>
            </a:r>
            <a:r>
              <a:rPr lang="zh-CN" altLang="en-US" sz="2800" b="1"/>
              <a:t>驯养一虫，自名“蟹壳青”，</a:t>
            </a:r>
            <a:r>
              <a:rPr lang="zh-CN" altLang="en-US" sz="2800" b="1">
                <a:solidFill>
                  <a:schemeClr val="hlink"/>
                </a:solidFill>
              </a:rPr>
              <a:t>日</a:t>
            </a:r>
            <a:r>
              <a:rPr lang="zh-CN" altLang="en-US" sz="2800" b="1"/>
              <a:t>与子弟角，无不胜。欲居之</a:t>
            </a:r>
            <a:r>
              <a:rPr lang="zh-CN" altLang="en-US" sz="2800" b="1">
                <a:solidFill>
                  <a:schemeClr val="hlink"/>
                </a:solidFill>
              </a:rPr>
              <a:t>以为</a:t>
            </a:r>
            <a:r>
              <a:rPr lang="zh-CN" altLang="en-US" sz="2800" b="1"/>
              <a:t>利，而</a:t>
            </a:r>
            <a:r>
              <a:rPr lang="zh-CN" altLang="en-US" sz="2800" b="1">
                <a:solidFill>
                  <a:schemeClr val="hlink"/>
                </a:solidFill>
              </a:rPr>
              <a:t>高</a:t>
            </a:r>
            <a:r>
              <a:rPr lang="zh-CN" altLang="en-US" sz="2800" b="1"/>
              <a:t>其直，亦无售者。径</a:t>
            </a:r>
            <a:r>
              <a:rPr lang="zh-CN" altLang="en-US" sz="2800" b="1">
                <a:solidFill>
                  <a:schemeClr val="hlink"/>
                </a:solidFill>
              </a:rPr>
              <a:t>造</a:t>
            </a:r>
            <a:r>
              <a:rPr lang="zh-CN" altLang="en-US" sz="2800" b="1"/>
              <a:t>庐访成，视成</a:t>
            </a:r>
            <a:r>
              <a:rPr lang="zh-CN" altLang="en-US" sz="2800" b="1">
                <a:solidFill>
                  <a:schemeClr val="hlink"/>
                </a:solidFill>
              </a:rPr>
              <a:t>所</a:t>
            </a:r>
            <a:r>
              <a:rPr lang="zh-CN" altLang="en-US" sz="2800" b="1"/>
              <a:t>蓄，掩口胡卢而笑。</a:t>
            </a:r>
            <a:r>
              <a:rPr lang="zh-CN" altLang="en-US" sz="2800" b="1">
                <a:solidFill>
                  <a:schemeClr val="hlink"/>
                </a:solidFill>
              </a:rPr>
              <a:t>因</a:t>
            </a:r>
            <a:r>
              <a:rPr lang="zh-CN" altLang="en-US" sz="2800" b="1"/>
              <a:t>出己虫，</a:t>
            </a:r>
            <a:r>
              <a:rPr lang="zh-CN" altLang="en-US" sz="2800" b="1">
                <a:solidFill>
                  <a:schemeClr val="hlink"/>
                </a:solidFill>
              </a:rPr>
              <a:t>纳比</a:t>
            </a:r>
            <a:r>
              <a:rPr lang="zh-CN" altLang="en-US" sz="2800" b="1"/>
              <a:t>笼中。</a:t>
            </a:r>
            <a:endParaRPr lang="zh-CN" altLang="en-US" sz="2800" b="1"/>
          </a:p>
        </p:txBody>
      </p:sp>
      <p:sp>
        <p:nvSpPr>
          <p:cNvPr id="2" name="文本框 1"/>
          <p:cNvSpPr txBox="1"/>
          <p:nvPr/>
        </p:nvSpPr>
        <p:spPr>
          <a:xfrm>
            <a:off x="5194301" y="1155993"/>
            <a:ext cx="5405967" cy="3046988"/>
          </a:xfrm>
          <a:prstGeom prst="rect">
            <a:avLst/>
          </a:prstGeom>
          <a:noFill/>
        </p:spPr>
        <p:txBody>
          <a:bodyPr>
            <a:spAutoFit/>
          </a:bodyPr>
          <a:lstStyle/>
          <a:p>
            <a:r>
              <a:rPr lang="zh-CN" altLang="en-US" sz="2400" b="1" noProof="1">
                <a:ln w="22225">
                  <a:solidFill>
                    <a:schemeClr val="accent2"/>
                  </a:solidFill>
                  <a:prstDash val="solid"/>
                </a:ln>
                <a:solidFill>
                  <a:schemeClr val="accent2">
                    <a:lumMod val="40000"/>
                    <a:lumOff val="60000"/>
                  </a:schemeClr>
                </a:solidFill>
                <a:sym typeface="+mn-ea"/>
              </a:rPr>
              <a:t>村里一个喜欢多事的少年</a:t>
            </a:r>
            <a:r>
              <a:rPr lang="zh-CN" altLang="en-US" sz="2400" b="1" noProof="1">
                <a:sym typeface="+mn-ea"/>
              </a:rPr>
              <a:t>，养着一只蟋蟀，自已给它</a:t>
            </a:r>
            <a:r>
              <a:rPr lang="zh-CN" altLang="en-US" sz="2400" b="1" noProof="1">
                <a:solidFill>
                  <a:schemeClr val="hlink"/>
                </a:solidFill>
                <a:sym typeface="+mn-ea"/>
              </a:rPr>
              <a:t>取名</a:t>
            </a:r>
            <a:r>
              <a:rPr lang="zh-CN" altLang="en-US" sz="2400" b="1" noProof="1">
                <a:sym typeface="+mn-ea"/>
              </a:rPr>
              <a:t>叫“蟹壳青”，（他）</a:t>
            </a:r>
            <a:r>
              <a:rPr lang="zh-CN" altLang="en-US" sz="2400" b="1" noProof="1">
                <a:solidFill>
                  <a:schemeClr val="hlink"/>
                </a:solidFill>
                <a:sym typeface="+mn-ea"/>
              </a:rPr>
              <a:t>每日</a:t>
            </a:r>
            <a:r>
              <a:rPr lang="zh-CN" altLang="en-US" sz="2400" b="1" noProof="1">
                <a:sym typeface="+mn-ea"/>
              </a:rPr>
              <a:t>跟其他少年斗（蟋蟀），没有一次不胜的。他想留着它来来牟取暴利，便</a:t>
            </a:r>
            <a:r>
              <a:rPr lang="zh-CN" altLang="en-US" sz="2400" b="1" noProof="1">
                <a:solidFill>
                  <a:schemeClr val="hlink"/>
                </a:solidFill>
                <a:sym typeface="+mn-ea"/>
              </a:rPr>
              <a:t>抬高</a:t>
            </a:r>
            <a:r>
              <a:rPr lang="zh-CN" altLang="en-US" sz="2400" b="1" noProof="1">
                <a:sym typeface="+mn-ea"/>
              </a:rPr>
              <a:t>价格，但是也没有人买。（有一天）少年直接</a:t>
            </a:r>
            <a:r>
              <a:rPr lang="zh-CN" altLang="en-US" sz="2400" b="1" noProof="1">
                <a:solidFill>
                  <a:schemeClr val="accent1"/>
                </a:solidFill>
                <a:effectLst>
                  <a:outerShdw blurRad="38100" dist="25400" dir="5400000" algn="ctr" rotWithShape="0">
                    <a:srgbClr val="6E747A">
                      <a:alpha val="43000"/>
                    </a:srgbClr>
                  </a:outerShdw>
                </a:effectLst>
                <a:sym typeface="+mn-ea"/>
              </a:rPr>
              <a:t>到</a:t>
            </a:r>
            <a:r>
              <a:rPr lang="zh-CN" altLang="en-US" sz="2400" b="1" noProof="1">
                <a:effectLst>
                  <a:outerShdw blurRad="38100" dist="19050" dir="2700000" algn="tl" rotWithShape="0">
                    <a:schemeClr val="dk1">
                      <a:alpha val="40000"/>
                    </a:schemeClr>
                  </a:outerShdw>
                </a:effectLst>
                <a:sym typeface="+mn-ea"/>
              </a:rPr>
              <a:t>成名家</a:t>
            </a:r>
            <a:r>
              <a:rPr lang="zh-CN" altLang="en-US" sz="2400" b="1" noProof="1">
                <a:sym typeface="+mn-ea"/>
              </a:rPr>
              <a:t>来找成名，看到成名所养的蟋蟀，只是掩着口笑。接着取出自己的蟋蟀，</a:t>
            </a:r>
            <a:r>
              <a:rPr lang="zh-CN" altLang="en-US" sz="2400" b="1" noProof="1">
                <a:solidFill>
                  <a:schemeClr val="accent1"/>
                </a:solidFill>
                <a:effectLst>
                  <a:outerShdw blurRad="38100" dist="25400" dir="5400000" algn="ctr" rotWithShape="0">
                    <a:srgbClr val="6E747A">
                      <a:alpha val="43000"/>
                    </a:srgbClr>
                  </a:outerShdw>
                </a:effectLst>
                <a:sym typeface="+mn-ea"/>
              </a:rPr>
              <a:t>放进</a:t>
            </a:r>
            <a:r>
              <a:rPr lang="zh-CN" altLang="en-US" sz="2400" b="1" noProof="1">
                <a:sym typeface="+mn-ea"/>
              </a:rPr>
              <a:t>比试蟋蟀的笼子里。</a:t>
            </a:r>
            <a:endParaRPr lang="zh-CN" altLang="en-US" sz="2400" b="1" noProof="1">
              <a:sym typeface="+mn-ea"/>
            </a:endParaRPr>
          </a:p>
        </p:txBody>
      </p:sp>
      <p:pic>
        <p:nvPicPr>
          <p:cNvPr id="1741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259638" y="3754438"/>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0434" y="615316"/>
            <a:ext cx="3995420" cy="4154984"/>
          </a:xfrm>
          <a:prstGeom prst="rect">
            <a:avLst/>
          </a:prstGeom>
          <a:noFill/>
        </p:spPr>
        <p:txBody>
          <a:bodyPr>
            <a:spAutoFit/>
          </a:bodyPr>
          <a:lstStyle/>
          <a:p>
            <a:pPr>
              <a:spcBef>
                <a:spcPct val="50000"/>
              </a:spcBef>
            </a:pPr>
            <a:r>
              <a:rPr lang="zh-CN" altLang="en-US" sz="2400" b="1" noProof="1">
                <a:sym typeface="+mn-ea"/>
              </a:rPr>
              <a:t>成视之，庞然修伟，自增</a:t>
            </a:r>
            <a:r>
              <a:rPr lang="zh-CN" altLang="en-US" sz="2400" b="1" noProof="1">
                <a:solidFill>
                  <a:schemeClr val="hlink"/>
                </a:solidFill>
                <a:sym typeface="+mn-ea"/>
              </a:rPr>
              <a:t>惭怍</a:t>
            </a:r>
            <a:r>
              <a:rPr lang="zh-CN" altLang="en-US" sz="2400" b="1" noProof="1">
                <a:sym typeface="+mn-ea"/>
              </a:rPr>
              <a:t>，</a:t>
            </a:r>
            <a:r>
              <a:rPr lang="zh-CN" altLang="en-US" sz="2400" b="1" u="sng" noProof="1">
                <a:solidFill>
                  <a:schemeClr val="hlink"/>
                </a:solidFill>
                <a:sym typeface="+mn-ea"/>
              </a:rPr>
              <a:t>不敢与较</a:t>
            </a:r>
            <a:r>
              <a:rPr lang="zh-CN" altLang="en-US" sz="2400" b="1" noProof="1">
                <a:sym typeface="+mn-ea"/>
              </a:rPr>
              <a:t>。少年</a:t>
            </a:r>
            <a:r>
              <a:rPr lang="zh-CN" altLang="en-US" sz="2400" b="1" noProof="1">
                <a:ln w="22225">
                  <a:solidFill>
                    <a:schemeClr val="accent2"/>
                  </a:solidFill>
                  <a:prstDash val="solid"/>
                </a:ln>
                <a:solidFill>
                  <a:schemeClr val="accent2">
                    <a:lumMod val="40000"/>
                    <a:lumOff val="60000"/>
                  </a:schemeClr>
                </a:solidFill>
                <a:sym typeface="+mn-ea"/>
              </a:rPr>
              <a:t>固强</a:t>
            </a:r>
            <a:r>
              <a:rPr lang="zh-CN" altLang="en-US" sz="2400" b="1" noProof="1">
                <a:sym typeface="+mn-ea"/>
              </a:rPr>
              <a:t>之。</a:t>
            </a:r>
            <a:r>
              <a:rPr lang="zh-CN" altLang="en-US" sz="2400" b="1" noProof="1">
                <a:solidFill>
                  <a:schemeClr val="hlink"/>
                </a:solidFill>
                <a:sym typeface="+mn-ea"/>
              </a:rPr>
              <a:t>顾</a:t>
            </a:r>
            <a:r>
              <a:rPr lang="zh-CN" altLang="en-US" sz="2400" b="1" noProof="1">
                <a:sym typeface="+mn-ea"/>
              </a:rPr>
              <a:t>念蓄劣物终无所用，不如</a:t>
            </a:r>
            <a:r>
              <a:rPr lang="zh-CN" altLang="en-US" sz="2400" b="1" noProof="1">
                <a:solidFill>
                  <a:schemeClr val="hlink"/>
                </a:solidFill>
                <a:sym typeface="+mn-ea"/>
              </a:rPr>
              <a:t>拼博</a:t>
            </a:r>
            <a:r>
              <a:rPr lang="zh-CN" altLang="en-US" sz="2400" b="1" noProof="1">
                <a:sym typeface="+mn-ea"/>
              </a:rPr>
              <a:t>一笑，</a:t>
            </a:r>
            <a:r>
              <a:rPr lang="zh-CN" altLang="en-US" sz="2400" b="1" noProof="1">
                <a:solidFill>
                  <a:schemeClr val="hlink"/>
                </a:solidFill>
                <a:sym typeface="+mn-ea"/>
              </a:rPr>
              <a:t>因</a:t>
            </a:r>
            <a:r>
              <a:rPr lang="zh-CN" altLang="en-US" sz="2400" b="1" noProof="1">
                <a:sym typeface="+mn-ea"/>
              </a:rPr>
              <a:t>合纳斗盆。小虫伏不动，蠢若木鸡。少年又大笑。试</a:t>
            </a:r>
            <a:r>
              <a:rPr lang="zh-CN" altLang="en-US" sz="2400" b="1" noProof="1">
                <a:solidFill>
                  <a:schemeClr val="accent1"/>
                </a:solidFill>
                <a:effectLst>
                  <a:outerShdw blurRad="38100" dist="25400" dir="5400000" algn="ctr" rotWithShape="0">
                    <a:srgbClr val="6E747A">
                      <a:alpha val="43000"/>
                    </a:srgbClr>
                  </a:outerShdw>
                </a:effectLst>
                <a:sym typeface="+mn-ea"/>
              </a:rPr>
              <a:t>以</a:t>
            </a:r>
            <a:r>
              <a:rPr lang="zh-CN" altLang="en-US" sz="2400" b="1" noProof="1">
                <a:sym typeface="+mn-ea"/>
              </a:rPr>
              <a:t>猪鬣撩拨虫须，仍不动。少年又笑。屡撩之，虫</a:t>
            </a:r>
            <a:r>
              <a:rPr lang="zh-CN" altLang="en-US" sz="2400" b="1" noProof="1">
                <a:solidFill>
                  <a:schemeClr val="accent1"/>
                </a:solidFill>
                <a:effectLst>
                  <a:outerShdw blurRad="38100" dist="25400" dir="5400000" algn="ctr" rotWithShape="0">
                    <a:srgbClr val="6E747A">
                      <a:alpha val="43000"/>
                    </a:srgbClr>
                  </a:outerShdw>
                </a:effectLst>
                <a:sym typeface="+mn-ea"/>
              </a:rPr>
              <a:t>暴</a:t>
            </a:r>
            <a:r>
              <a:rPr lang="zh-CN" altLang="en-US" sz="2400" b="1" noProof="1">
                <a:sym typeface="+mn-ea"/>
              </a:rPr>
              <a:t>怒，直奔，遂相腾击，振奋作声。</a:t>
            </a:r>
            <a:r>
              <a:rPr lang="zh-CN" altLang="en-US" sz="2400" b="1" noProof="1">
                <a:solidFill>
                  <a:schemeClr val="hlink"/>
                </a:solidFill>
                <a:sym typeface="+mn-ea"/>
              </a:rPr>
              <a:t>俄</a:t>
            </a:r>
            <a:r>
              <a:rPr lang="zh-CN" altLang="en-US" sz="2400" b="1" noProof="1">
                <a:sym typeface="+mn-ea"/>
              </a:rPr>
              <a:t>见小虫跃起，张尾伸须，直</a:t>
            </a:r>
            <a:r>
              <a:rPr lang="zh-CN" altLang="en-US" sz="2400" b="1" noProof="1">
                <a:solidFill>
                  <a:schemeClr val="hlink"/>
                </a:solidFill>
                <a:sym typeface="+mn-ea"/>
              </a:rPr>
              <a:t>龁（</a:t>
            </a:r>
            <a:r>
              <a:rPr lang="en-US" altLang="zh-CN" sz="2400" b="1" noProof="1">
                <a:solidFill>
                  <a:schemeClr val="hlink"/>
                </a:solidFill>
                <a:sym typeface="+mn-ea"/>
              </a:rPr>
              <a:t>he</a:t>
            </a:r>
            <a:r>
              <a:rPr lang="zh-CN" altLang="en-US" sz="2400" b="1" noProof="1">
                <a:solidFill>
                  <a:schemeClr val="hlink"/>
                </a:solidFill>
                <a:sym typeface="+mn-ea"/>
              </a:rPr>
              <a:t>第二声）</a:t>
            </a:r>
            <a:r>
              <a:rPr lang="zh-CN" altLang="en-US" sz="2400" b="1" noProof="1">
                <a:sym typeface="+mn-ea"/>
              </a:rPr>
              <a:t>敌领。</a:t>
            </a:r>
            <a:endParaRPr lang="zh-CN" altLang="en-US" sz="2400" b="1" noProof="1">
              <a:sym typeface="+mn-ea"/>
            </a:endParaRPr>
          </a:p>
        </p:txBody>
      </p:sp>
      <p:sp>
        <p:nvSpPr>
          <p:cNvPr id="34817" name="文本框 155649"/>
          <p:cNvSpPr txBox="1"/>
          <p:nvPr/>
        </p:nvSpPr>
        <p:spPr>
          <a:xfrm>
            <a:off x="4383193" y="-63500"/>
            <a:ext cx="6533336" cy="6124754"/>
          </a:xfrm>
          <a:prstGeom prst="rect">
            <a:avLst/>
          </a:prstGeom>
          <a:noFill/>
          <a:ln w="9525">
            <a:noFill/>
          </a:ln>
        </p:spPr>
        <p:txBody>
          <a:bodyPr wrap="square">
            <a:spAutoFit/>
          </a:bodyPr>
          <a:lstStyle/>
          <a:p>
            <a:pPr>
              <a:spcBef>
                <a:spcPct val="50000"/>
              </a:spcBef>
            </a:pPr>
            <a:r>
              <a:rPr lang="zh-CN" altLang="en-US" sz="2800" b="1" noProof="1"/>
              <a:t>成名一看对方那只蟋蟀又长又大，自己越发</a:t>
            </a:r>
            <a:r>
              <a:rPr lang="zh-CN" altLang="en-US" sz="2800" b="1" noProof="1">
                <a:solidFill>
                  <a:schemeClr val="hlink"/>
                </a:solidFill>
              </a:rPr>
              <a:t>羞愧</a:t>
            </a:r>
            <a:r>
              <a:rPr lang="zh-CN" altLang="en-US" sz="2800" b="1" noProof="1"/>
              <a:t>，</a:t>
            </a:r>
            <a:r>
              <a:rPr lang="zh-CN" altLang="en-US" sz="2800" b="1" noProof="1">
                <a:solidFill>
                  <a:schemeClr val="accent1"/>
                </a:solidFill>
                <a:effectLst>
                  <a:outerShdw blurRad="38100" dist="25400" dir="5400000" algn="ctr" rotWithShape="0">
                    <a:srgbClr val="6E747A">
                      <a:alpha val="43000"/>
                    </a:srgbClr>
                  </a:outerShdw>
                </a:effectLst>
              </a:rPr>
              <a:t>不敢拿自己的小蟋蟀跟少年的“蟹壳青”较量</a:t>
            </a:r>
            <a:r>
              <a:rPr lang="zh-CN" altLang="en-US" sz="2800" b="1" noProof="1"/>
              <a:t>。少年坚持</a:t>
            </a:r>
            <a:r>
              <a:rPr lang="zh-CN" altLang="en-US" sz="2800" b="1" noProof="1">
                <a:ln w="22225">
                  <a:solidFill>
                    <a:schemeClr val="accent2"/>
                  </a:solidFill>
                  <a:prstDash val="solid"/>
                </a:ln>
                <a:solidFill>
                  <a:schemeClr val="accent2">
                    <a:lumMod val="40000"/>
                    <a:lumOff val="60000"/>
                  </a:schemeClr>
                </a:solidFill>
              </a:rPr>
              <a:t>（勉强）</a:t>
            </a:r>
            <a:r>
              <a:rPr lang="zh-CN" altLang="en-US" sz="2800" b="1" noProof="1"/>
              <a:t>要斗，</a:t>
            </a:r>
            <a:r>
              <a:rPr lang="zh-CN" altLang="en-US" sz="2800" b="1" noProof="1">
                <a:solidFill>
                  <a:schemeClr val="accent1"/>
                </a:solidFill>
                <a:effectLst>
                  <a:outerShdw blurRad="38100" dist="25400" dir="5400000" algn="ctr" rotWithShape="0">
                    <a:srgbClr val="6E747A">
                      <a:alpha val="43000"/>
                    </a:srgbClr>
                  </a:outerShdw>
                </a:effectLst>
              </a:rPr>
              <a:t>但</a:t>
            </a:r>
            <a:r>
              <a:rPr lang="zh-CN" altLang="en-US" sz="2800" b="1" noProof="1"/>
              <a:t>成名心想养着这样低劣的东西，终究没有什么用处，不如</a:t>
            </a:r>
            <a:r>
              <a:rPr lang="zh-CN" altLang="en-US" sz="2800" b="1" noProof="1">
                <a:solidFill>
                  <a:schemeClr val="hlink"/>
                </a:solidFill>
              </a:rPr>
              <a:t>让它斗一斗</a:t>
            </a:r>
            <a:r>
              <a:rPr lang="zh-CN" altLang="en-US" sz="2800" b="1" noProof="1"/>
              <a:t>，</a:t>
            </a:r>
            <a:r>
              <a:rPr lang="zh-CN" altLang="en-US" sz="2800" b="1" noProof="1">
                <a:solidFill>
                  <a:schemeClr val="hlink"/>
                </a:solidFill>
              </a:rPr>
              <a:t>换得</a:t>
            </a:r>
            <a:r>
              <a:rPr lang="zh-CN" altLang="en-US" sz="2800" b="1" noProof="1"/>
              <a:t>一笑了事。</a:t>
            </a:r>
            <a:r>
              <a:rPr lang="zh-CN" altLang="en-US" sz="2800" b="1" noProof="1">
                <a:solidFill>
                  <a:schemeClr val="accent1"/>
                </a:solidFill>
                <a:effectLst>
                  <a:outerShdw blurRad="38100" dist="25400" dir="5400000" algn="ctr" rotWithShape="0">
                    <a:srgbClr val="6E747A">
                      <a:alpha val="43000"/>
                    </a:srgbClr>
                  </a:outerShdw>
                </a:effectLst>
              </a:rPr>
              <a:t>于是</a:t>
            </a:r>
            <a:r>
              <a:rPr lang="zh-CN" altLang="en-US" sz="2800" b="1" noProof="1"/>
              <a:t>把两个蟋蟀放在一个斗盆里。小蟋蟀趴着不动，呆呆地像个木鸡，少年又大笑。</a:t>
            </a:r>
            <a:r>
              <a:rPr lang="zh-CN" altLang="en-US" sz="2800" b="1" noProof="1">
                <a:sym typeface="+mn-ea"/>
              </a:rPr>
              <a:t>（接着）试着</a:t>
            </a:r>
            <a:r>
              <a:rPr lang="zh-CN" altLang="en-US" sz="2800" b="1" noProof="1">
                <a:solidFill>
                  <a:schemeClr val="hlink"/>
                </a:solidFill>
                <a:sym typeface="+mn-ea"/>
              </a:rPr>
              <a:t>用</a:t>
            </a:r>
            <a:r>
              <a:rPr lang="zh-CN" altLang="en-US" sz="2800" b="1" noProof="1">
                <a:sym typeface="+mn-ea"/>
              </a:rPr>
              <a:t>猪鬃撩拨小蟋蟀的触须，小蟋蟀仍然不动，少年又大笑了。撩拨了它好几次，小蟋蟀</a:t>
            </a:r>
            <a:r>
              <a:rPr lang="zh-CN" altLang="en-US" sz="2800" b="1" noProof="1">
                <a:solidFill>
                  <a:schemeClr val="accent1"/>
                </a:solidFill>
                <a:effectLst>
                  <a:outerShdw blurRad="38100" dist="25400" dir="5400000" algn="ctr" rotWithShape="0">
                    <a:srgbClr val="6E747A">
                      <a:alpha val="43000"/>
                    </a:srgbClr>
                  </a:outerShdw>
                </a:effectLst>
                <a:sym typeface="+mn-ea"/>
              </a:rPr>
              <a:t>突然</a:t>
            </a:r>
            <a:r>
              <a:rPr lang="zh-CN" altLang="en-US" sz="2800" b="1" noProof="1">
                <a:sym typeface="+mn-ea"/>
              </a:rPr>
              <a:t>大怒，直往前冲，于是互相斗起来，腾身举足，彼此相扑，振翅叫唤。</a:t>
            </a:r>
            <a:r>
              <a:rPr lang="zh-CN" altLang="en-US" sz="2800" b="1" noProof="1">
                <a:solidFill>
                  <a:schemeClr val="hlink"/>
                </a:solidFill>
                <a:sym typeface="+mn-ea"/>
              </a:rPr>
              <a:t>一会儿</a:t>
            </a:r>
            <a:r>
              <a:rPr lang="zh-CN" altLang="en-US" sz="2800" b="1" noProof="1">
                <a:sym typeface="+mn-ea"/>
              </a:rPr>
              <a:t>，只见小蟋蟀跳起来，张开尾，竖起须，一口直</a:t>
            </a:r>
            <a:r>
              <a:rPr lang="zh-CN" altLang="en-US" sz="2800" b="1" noProof="1">
                <a:solidFill>
                  <a:schemeClr val="hlink"/>
                </a:solidFill>
                <a:sym typeface="+mn-ea"/>
              </a:rPr>
              <a:t>咬着</a:t>
            </a:r>
            <a:r>
              <a:rPr lang="zh-CN" altLang="en-US" sz="2800" b="1" noProof="1">
                <a:sym typeface="+mn-ea"/>
              </a:rPr>
              <a:t>对方的脖颈。</a:t>
            </a:r>
            <a:endParaRPr lang="zh-CN" altLang="en-US" sz="2800" b="1" noProof="1">
              <a:sym typeface="+mn-ea"/>
            </a:endParaRPr>
          </a:p>
        </p:txBody>
      </p:sp>
      <p:pic>
        <p:nvPicPr>
          <p:cNvPr id="1843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097713" y="4001710"/>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8007" y="287020"/>
            <a:ext cx="4590627" cy="4832092"/>
          </a:xfrm>
          <a:prstGeom prst="rect">
            <a:avLst/>
          </a:prstGeom>
          <a:noFill/>
        </p:spPr>
        <p:txBody>
          <a:bodyPr>
            <a:spAutoFit/>
          </a:bodyPr>
          <a:lstStyle/>
          <a:p>
            <a:r>
              <a:rPr lang="zh-CN" altLang="en-US" sz="2800" b="1" noProof="1">
                <a:sym typeface="+mn-ea"/>
              </a:rPr>
              <a:t>少年大骇，急</a:t>
            </a:r>
            <a:r>
              <a:rPr lang="zh-CN" altLang="en-US" sz="2800" b="1" noProof="1">
                <a:ln w="22225">
                  <a:solidFill>
                    <a:schemeClr val="accent2"/>
                  </a:solidFill>
                  <a:prstDash val="solid"/>
                </a:ln>
                <a:solidFill>
                  <a:schemeClr val="accent2">
                    <a:lumMod val="40000"/>
                    <a:lumOff val="60000"/>
                  </a:schemeClr>
                </a:solidFill>
                <a:sym typeface="+mn-ea"/>
              </a:rPr>
              <a:t>解</a:t>
            </a:r>
            <a:r>
              <a:rPr lang="zh-CN" altLang="en-US" sz="2800" b="1" noProof="1">
                <a:sym typeface="+mn-ea"/>
              </a:rPr>
              <a:t>令休</a:t>
            </a:r>
            <a:r>
              <a:rPr lang="zh-CN" altLang="en-US" sz="2800" b="1" noProof="1">
                <a:solidFill>
                  <a:schemeClr val="hlink"/>
                </a:solidFill>
                <a:sym typeface="+mn-ea"/>
              </a:rPr>
              <a:t>止</a:t>
            </a:r>
            <a:r>
              <a:rPr lang="zh-CN" altLang="en-US" sz="2800" b="1" noProof="1">
                <a:sym typeface="+mn-ea"/>
              </a:rPr>
              <a:t>。虫翘然矜鸣，似</a:t>
            </a:r>
            <a:r>
              <a:rPr lang="zh-CN" altLang="en-US" sz="2800" b="1" noProof="1">
                <a:ln w="22225">
                  <a:solidFill>
                    <a:schemeClr val="accent2"/>
                  </a:solidFill>
                  <a:prstDash val="solid"/>
                </a:ln>
                <a:solidFill>
                  <a:schemeClr val="accent2">
                    <a:lumMod val="40000"/>
                    <a:lumOff val="60000"/>
                  </a:schemeClr>
                </a:solidFill>
                <a:sym typeface="+mn-ea"/>
              </a:rPr>
              <a:t>报</a:t>
            </a:r>
            <a:r>
              <a:rPr lang="zh-CN" altLang="en-US" sz="2800" b="1" noProof="1">
                <a:sym typeface="+mn-ea"/>
              </a:rPr>
              <a:t>主</a:t>
            </a:r>
            <a:r>
              <a:rPr lang="zh-CN" altLang="en-US" sz="2800" b="1" noProof="1">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rPr>
              <a:t>知</a:t>
            </a:r>
            <a:r>
              <a:rPr lang="zh-CN" altLang="en-US" sz="2800" b="1" noProof="1">
                <a:sym typeface="+mn-ea"/>
              </a:rPr>
              <a:t>。成大喜。</a:t>
            </a:r>
            <a:r>
              <a:rPr lang="zh-CN" altLang="en-US" sz="2800" b="1" noProof="1">
                <a:solidFill>
                  <a:schemeClr val="hlink"/>
                </a:solidFill>
                <a:sym typeface="+mn-ea"/>
              </a:rPr>
              <a:t>方</a:t>
            </a:r>
            <a:r>
              <a:rPr lang="zh-CN" altLang="en-US" sz="2800" b="1" noProof="1">
                <a:sym typeface="+mn-ea"/>
              </a:rPr>
              <a:t>共瞻玩，一鸡</a:t>
            </a:r>
            <a:r>
              <a:rPr lang="zh-CN" altLang="en-US" sz="2800" b="1" noProof="1">
                <a:ln w="22225">
                  <a:solidFill>
                    <a:schemeClr val="accent2"/>
                  </a:solidFill>
                  <a:prstDash val="solid"/>
                </a:ln>
                <a:solidFill>
                  <a:schemeClr val="accent2">
                    <a:lumMod val="40000"/>
                    <a:lumOff val="60000"/>
                  </a:schemeClr>
                </a:solidFill>
                <a:sym typeface="+mn-ea"/>
              </a:rPr>
              <a:t>瞥来</a:t>
            </a:r>
            <a:r>
              <a:rPr lang="zh-CN" altLang="en-US" sz="2800" b="1" noProof="1">
                <a:sym typeface="+mn-ea"/>
              </a:rPr>
              <a:t>，</a:t>
            </a:r>
            <a:r>
              <a:rPr lang="zh-CN" altLang="en-US" sz="2800" b="1" noProof="1">
                <a:solidFill>
                  <a:schemeClr val="accent1"/>
                </a:solidFill>
                <a:effectLst>
                  <a:outerShdw blurRad="38100" dist="25400" dir="5400000" algn="ctr" rotWithShape="0">
                    <a:srgbClr val="6E747A">
                      <a:alpha val="43000"/>
                    </a:srgbClr>
                  </a:outerShdw>
                </a:effectLst>
                <a:sym typeface="+mn-ea"/>
              </a:rPr>
              <a:t>径</a:t>
            </a:r>
            <a:r>
              <a:rPr lang="zh-CN" altLang="en-US" sz="2800" b="1" noProof="1">
                <a:sym typeface="+mn-ea"/>
              </a:rPr>
              <a:t>进</a:t>
            </a:r>
            <a:r>
              <a:rPr lang="zh-CN" altLang="en-US" sz="2800" b="1" noProof="1">
                <a:solidFill>
                  <a:schemeClr val="hlink"/>
                </a:solidFill>
                <a:sym typeface="+mn-ea"/>
              </a:rPr>
              <a:t>以</a:t>
            </a:r>
            <a:r>
              <a:rPr lang="zh-CN" altLang="en-US" sz="2800" b="1" noProof="1">
                <a:sym typeface="+mn-ea"/>
              </a:rPr>
              <a:t>啄。成骇立愕呼。</a:t>
            </a:r>
            <a:r>
              <a:rPr lang="zh-CN" altLang="en-US" sz="2800" b="1" noProof="1">
                <a:ln w="22225">
                  <a:solidFill>
                    <a:schemeClr val="accent2"/>
                  </a:solidFill>
                  <a:prstDash val="solid"/>
                </a:ln>
                <a:solidFill>
                  <a:schemeClr val="accent2">
                    <a:lumMod val="40000"/>
                    <a:lumOff val="60000"/>
                  </a:schemeClr>
                </a:solidFill>
                <a:sym typeface="+mn-ea"/>
              </a:rPr>
              <a:t>幸</a:t>
            </a:r>
            <a:r>
              <a:rPr lang="zh-CN" altLang="en-US" sz="2800" b="1" noProof="1">
                <a:sym typeface="+mn-ea"/>
              </a:rPr>
              <a:t>啄不中，虫跃</a:t>
            </a:r>
            <a:r>
              <a:rPr lang="zh-CN" altLang="en-US" sz="2800" b="1" noProof="1">
                <a:solidFill>
                  <a:schemeClr val="hlink"/>
                </a:solidFill>
                <a:sym typeface="+mn-ea"/>
              </a:rPr>
              <a:t>去</a:t>
            </a:r>
            <a:r>
              <a:rPr lang="zh-CN" altLang="en-US" sz="2800" b="1" noProof="1">
                <a:sym typeface="+mn-ea"/>
              </a:rPr>
              <a:t>尺有咫。鸡健进，逐逼之，虫已在爪下矣。成仓猝莫知所救，顿足失色。</a:t>
            </a:r>
            <a:r>
              <a:rPr lang="zh-CN" altLang="en-US" sz="2800" b="1" noProof="1">
                <a:solidFill>
                  <a:schemeClr val="hlink"/>
                </a:solidFill>
                <a:sym typeface="+mn-ea"/>
              </a:rPr>
              <a:t>旋</a:t>
            </a:r>
            <a:r>
              <a:rPr lang="zh-CN" altLang="en-US" sz="2800" b="1" noProof="1">
                <a:sym typeface="+mn-ea"/>
              </a:rPr>
              <a:t>见鸡伸颈摆扑，临视，</a:t>
            </a:r>
            <a:r>
              <a:rPr lang="zh-CN" altLang="en-US" sz="2800" b="1" noProof="1">
                <a:solidFill>
                  <a:schemeClr val="hlink"/>
                </a:solidFill>
                <a:sym typeface="+mn-ea"/>
              </a:rPr>
              <a:t>则</a:t>
            </a:r>
            <a:r>
              <a:rPr lang="zh-CN" altLang="en-US" sz="2800" b="1" noProof="1">
                <a:sym typeface="+mn-ea"/>
              </a:rPr>
              <a:t>虫</a:t>
            </a:r>
            <a:r>
              <a:rPr lang="zh-CN" altLang="en-US" sz="2800" b="1" noProof="1">
                <a:ln w="22225">
                  <a:solidFill>
                    <a:schemeClr val="accent2"/>
                  </a:solidFill>
                  <a:prstDash val="solid"/>
                </a:ln>
                <a:solidFill>
                  <a:schemeClr val="accent2">
                    <a:lumMod val="40000"/>
                    <a:lumOff val="60000"/>
                  </a:schemeClr>
                </a:solidFill>
                <a:sym typeface="+mn-ea"/>
              </a:rPr>
              <a:t>集</a:t>
            </a:r>
            <a:r>
              <a:rPr lang="zh-CN" altLang="en-US" sz="2800" b="1" noProof="1">
                <a:sym typeface="+mn-ea"/>
              </a:rPr>
              <a:t>冠上，</a:t>
            </a:r>
            <a:r>
              <a:rPr lang="zh-CN" altLang="en-US" sz="2800" b="1" noProof="1">
                <a:solidFill>
                  <a:schemeClr val="hlink"/>
                </a:solidFill>
                <a:sym typeface="+mn-ea"/>
              </a:rPr>
              <a:t>力</a:t>
            </a:r>
            <a:r>
              <a:rPr lang="zh-CN" altLang="en-US" sz="2800" b="1" noProof="1">
                <a:sym typeface="+mn-ea"/>
              </a:rPr>
              <a:t>叮不释。成益惊喜，</a:t>
            </a:r>
            <a:r>
              <a:rPr lang="zh-CN" altLang="en-US" sz="2800" b="1" noProof="1">
                <a:ln w="22225">
                  <a:solidFill>
                    <a:schemeClr val="accent2"/>
                  </a:solidFill>
                  <a:prstDash val="solid"/>
                </a:ln>
                <a:solidFill>
                  <a:schemeClr val="accent2">
                    <a:lumMod val="40000"/>
                    <a:lumOff val="60000"/>
                  </a:schemeClr>
                </a:solidFill>
                <a:sym typeface="+mn-ea"/>
              </a:rPr>
              <a:t>掇</a:t>
            </a:r>
            <a:r>
              <a:rPr lang="zh-CN" altLang="en-US" sz="2800" b="1" noProof="1">
                <a:sym typeface="+mn-ea"/>
              </a:rPr>
              <a:t>置笼中。</a:t>
            </a:r>
            <a:endParaRPr lang="zh-CN" altLang="en-US" sz="2800" noProof="1"/>
          </a:p>
          <a:p>
            <a:endParaRPr lang="zh-CN" altLang="en-US" sz="2800" noProof="1"/>
          </a:p>
        </p:txBody>
      </p:sp>
      <p:sp>
        <p:nvSpPr>
          <p:cNvPr id="35841" name="文本框 156673"/>
          <p:cNvSpPr txBox="1"/>
          <p:nvPr/>
        </p:nvSpPr>
        <p:spPr>
          <a:xfrm>
            <a:off x="4728634" y="71756"/>
            <a:ext cx="6455182" cy="5693866"/>
          </a:xfrm>
          <a:prstGeom prst="rect">
            <a:avLst/>
          </a:prstGeom>
          <a:noFill/>
          <a:ln w="9525">
            <a:noFill/>
          </a:ln>
        </p:spPr>
        <p:txBody>
          <a:bodyPr wrap="square">
            <a:spAutoFit/>
          </a:bodyPr>
          <a:lstStyle/>
          <a:p>
            <a:pPr>
              <a:spcBef>
                <a:spcPct val="50000"/>
              </a:spcBef>
            </a:pPr>
            <a:r>
              <a:rPr lang="zh-CN" altLang="en-US" sz="2800" b="1" noProof="1"/>
              <a:t>少年大惊，急忙</a:t>
            </a:r>
            <a:r>
              <a:rPr lang="zh-CN" altLang="en-US" sz="2800" b="1" noProof="1">
                <a:ln w="22225">
                  <a:solidFill>
                    <a:schemeClr val="accent2"/>
                  </a:solidFill>
                  <a:prstDash val="solid"/>
                </a:ln>
                <a:solidFill>
                  <a:schemeClr val="accent2">
                    <a:lumMod val="40000"/>
                    <a:lumOff val="60000"/>
                  </a:schemeClr>
                </a:solidFill>
              </a:rPr>
              <a:t>分开</a:t>
            </a:r>
            <a:r>
              <a:rPr lang="zh-CN" altLang="en-US" sz="2800" b="1" noProof="1"/>
              <a:t>，使它们</a:t>
            </a:r>
            <a:r>
              <a:rPr lang="zh-CN" altLang="en-US" sz="2800" b="1" noProof="1">
                <a:solidFill>
                  <a:schemeClr val="accent1"/>
                </a:solidFill>
                <a:effectLst>
                  <a:outerShdw blurRad="38100" dist="25400" dir="5400000" algn="ctr" rotWithShape="0">
                    <a:srgbClr val="6E747A">
                      <a:alpha val="43000"/>
                    </a:srgbClr>
                  </a:outerShdw>
                </a:effectLst>
              </a:rPr>
              <a:t>停止</a:t>
            </a:r>
            <a:r>
              <a:rPr lang="zh-CN" altLang="en-US" sz="2800" b="1" noProof="1"/>
              <a:t>扑斗。小蟋蟀抬着头振起翅膀得意地鸣叫着，好象</a:t>
            </a:r>
            <a:r>
              <a:rPr lang="zh-CN" altLang="en-US" sz="2800" b="1" noProof="1">
                <a:ln w="22225">
                  <a:solidFill>
                    <a:schemeClr val="accent2"/>
                  </a:solidFill>
                  <a:prstDash val="solid"/>
                </a:ln>
                <a:solidFill>
                  <a:schemeClr val="accent2">
                    <a:lumMod val="40000"/>
                    <a:lumOff val="60000"/>
                  </a:schemeClr>
                </a:solidFill>
              </a:rPr>
              <a:t>报告</a:t>
            </a:r>
            <a:r>
              <a:rPr lang="zh-CN" altLang="en-US" sz="2800" b="1" noProof="1"/>
              <a:t>主人</a:t>
            </a:r>
            <a:r>
              <a:rPr lang="zh-CN" altLang="en-US" sz="2800" b="1" noProof="1">
                <a:ln w="10160">
                  <a:solidFill>
                    <a:schemeClr val="accent5"/>
                  </a:solidFill>
                  <a:prstDash val="solid"/>
                </a:ln>
                <a:solidFill>
                  <a:srgbClr val="FFFFFF"/>
                </a:solidFill>
                <a:effectLst>
                  <a:outerShdw blurRad="38100" dist="22860" dir="5400000" algn="tl" rotWithShape="0">
                    <a:srgbClr val="000000">
                      <a:alpha val="30000"/>
                    </a:srgbClr>
                  </a:outerShdw>
                </a:effectLst>
              </a:rPr>
              <a:t>知道</a:t>
            </a:r>
            <a:r>
              <a:rPr lang="zh-CN" altLang="en-US" sz="2800" b="1" noProof="1"/>
              <a:t>。成名大喜，（两人</a:t>
            </a:r>
            <a:r>
              <a:rPr lang="zh-CN" altLang="en-US" sz="2800" b="1" noProof="1">
                <a:solidFill>
                  <a:schemeClr val="accent1"/>
                </a:solidFill>
                <a:effectLst>
                  <a:outerShdw blurRad="38100" dist="25400" dir="5400000" algn="ctr" rotWithShape="0">
                    <a:srgbClr val="6E747A">
                      <a:alpha val="43000"/>
                    </a:srgbClr>
                  </a:outerShdw>
                </a:effectLst>
              </a:rPr>
              <a:t>正在</a:t>
            </a:r>
            <a:r>
              <a:rPr lang="zh-CN" altLang="en-US" sz="2800" b="1" noProof="1"/>
              <a:t>观赏）一只鸡</a:t>
            </a:r>
            <a:r>
              <a:rPr lang="zh-CN" altLang="en-US" sz="2800" b="1" noProof="1">
                <a:ln w="22225">
                  <a:solidFill>
                    <a:schemeClr val="accent2"/>
                  </a:solidFill>
                  <a:prstDash val="solid"/>
                </a:ln>
                <a:solidFill>
                  <a:schemeClr val="accent2">
                    <a:lumMod val="40000"/>
                    <a:lumOff val="60000"/>
                  </a:schemeClr>
                </a:solidFill>
              </a:rPr>
              <a:t>突然出现</a:t>
            </a:r>
            <a:r>
              <a:rPr lang="zh-CN" altLang="en-US" sz="2800" b="1" noProof="1"/>
              <a:t>，</a:t>
            </a:r>
            <a:r>
              <a:rPr lang="zh-CN" altLang="en-US" sz="2800" b="1" noProof="1">
                <a:solidFill>
                  <a:schemeClr val="accent1"/>
                </a:solidFill>
                <a:effectLst>
                  <a:outerShdw blurRad="38100" dist="25400" dir="5400000" algn="ctr" rotWithShape="0">
                    <a:srgbClr val="6E747A">
                      <a:alpha val="43000"/>
                    </a:srgbClr>
                  </a:outerShdw>
                </a:effectLst>
              </a:rPr>
              <a:t>径直</a:t>
            </a:r>
            <a:r>
              <a:rPr lang="zh-CN" altLang="en-US" sz="2800" b="1" noProof="1"/>
              <a:t>向小蟋蟀啄去。成名吓得（站在那里）惊叫起来，</a:t>
            </a:r>
            <a:r>
              <a:rPr lang="zh-CN" altLang="en-US" sz="2800" b="1" noProof="1">
                <a:ln w="22225">
                  <a:solidFill>
                    <a:schemeClr val="accent2"/>
                  </a:solidFill>
                  <a:prstDash val="solid"/>
                </a:ln>
                <a:solidFill>
                  <a:schemeClr val="accent2">
                    <a:lumMod val="40000"/>
                    <a:lumOff val="60000"/>
                  </a:schemeClr>
                </a:solidFill>
              </a:rPr>
              <a:t>幸亏</a:t>
            </a:r>
            <a:r>
              <a:rPr lang="zh-CN" altLang="en-US" sz="2800" b="1" noProof="1"/>
              <a:t>没有啄中，小蟋蟀一跳有一尺多远。鸡又大步地追逼过去，小蟋蟀已被压在鸡爪下了。成名吓得惊慌失措，不知怎么救它，急得直跺脚，脸色都变了。</a:t>
            </a:r>
            <a:r>
              <a:rPr lang="zh-CN" altLang="en-US" sz="2800" b="1" noProof="1">
                <a:solidFill>
                  <a:schemeClr val="accent1"/>
                </a:solidFill>
                <a:effectLst>
                  <a:outerShdw blurRad="38100" dist="25400" dir="5400000" algn="ctr" rotWithShape="0">
                    <a:srgbClr val="6E747A">
                      <a:alpha val="43000"/>
                    </a:srgbClr>
                  </a:outerShdw>
                </a:effectLst>
              </a:rPr>
              <a:t>随即</a:t>
            </a:r>
            <a:r>
              <a:rPr lang="zh-CN" altLang="en-US" sz="2800" b="1" noProof="1"/>
              <a:t>又见鸡伸长脖子扭摆着头，到跟前仔细一看，</a:t>
            </a:r>
            <a:r>
              <a:rPr lang="zh-CN" altLang="en-US" sz="2800" b="1" noProof="1">
                <a:solidFill>
                  <a:schemeClr val="hlink"/>
                </a:solidFill>
              </a:rPr>
              <a:t>原来</a:t>
            </a:r>
            <a:r>
              <a:rPr lang="zh-CN" altLang="en-US" sz="2800" b="1" noProof="1"/>
              <a:t>小蟋蟀已</a:t>
            </a:r>
            <a:r>
              <a:rPr lang="zh-CN" altLang="en-US" sz="2800" b="1" noProof="1">
                <a:ln w="22225">
                  <a:solidFill>
                    <a:schemeClr val="accent2"/>
                  </a:solidFill>
                  <a:prstDash val="solid"/>
                </a:ln>
                <a:solidFill>
                  <a:schemeClr val="accent2">
                    <a:lumMod val="40000"/>
                    <a:lumOff val="60000"/>
                  </a:schemeClr>
                </a:solidFill>
              </a:rPr>
              <a:t>蹲</a:t>
            </a:r>
            <a:r>
              <a:rPr lang="zh-CN" altLang="en-US" sz="2800" b="1" noProof="1"/>
              <a:t>在鸡冠上</a:t>
            </a:r>
            <a:r>
              <a:rPr lang="zh-CN" altLang="en-US" sz="2800" b="1" noProof="1">
                <a:solidFill>
                  <a:schemeClr val="hlink"/>
                </a:solidFill>
              </a:rPr>
              <a:t>用力（名作状）</a:t>
            </a:r>
            <a:r>
              <a:rPr lang="zh-CN" altLang="en-US" sz="2800" b="1" noProof="1"/>
              <a:t>叮着不放。成名越发惊喜，</a:t>
            </a:r>
            <a:r>
              <a:rPr lang="zh-CN" altLang="en-US" sz="2800" b="1" noProof="1">
                <a:ln w="22225">
                  <a:solidFill>
                    <a:schemeClr val="accent2"/>
                  </a:solidFill>
                  <a:prstDash val="solid"/>
                </a:ln>
                <a:solidFill>
                  <a:schemeClr val="accent2">
                    <a:lumMod val="40000"/>
                    <a:lumOff val="60000"/>
                  </a:schemeClr>
                </a:solidFill>
              </a:rPr>
              <a:t>拾取</a:t>
            </a:r>
            <a:r>
              <a:rPr lang="zh-CN" altLang="en-US" sz="2800" b="1" noProof="1"/>
              <a:t>放在笼中 。</a:t>
            </a:r>
            <a:endParaRPr lang="zh-CN" altLang="en-US" sz="2800" b="1" noProof="1"/>
          </a:p>
        </p:txBody>
      </p:sp>
      <p:pic>
        <p:nvPicPr>
          <p:cNvPr id="1945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78940" y="4136966"/>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文本框 157697"/>
          <p:cNvSpPr txBox="1">
            <a:spLocks noChangeArrowheads="1"/>
          </p:cNvSpPr>
          <p:nvPr/>
        </p:nvSpPr>
        <p:spPr bwMode="auto">
          <a:xfrm>
            <a:off x="334434" y="836614"/>
            <a:ext cx="4842933"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t>      </a:t>
            </a:r>
            <a:r>
              <a:rPr lang="zh-CN" altLang="en-US" sz="2800" b="1">
                <a:solidFill>
                  <a:schemeClr val="hlink"/>
                </a:solidFill>
              </a:rPr>
              <a:t>翼日</a:t>
            </a:r>
            <a:r>
              <a:rPr lang="zh-CN" altLang="en-US" sz="2800" b="1"/>
              <a:t>进宰，宰见其小，怒呵成。成述其</a:t>
            </a:r>
            <a:r>
              <a:rPr lang="zh-CN" altLang="en-US" sz="2800" b="1">
                <a:solidFill>
                  <a:schemeClr val="hlink"/>
                </a:solidFill>
              </a:rPr>
              <a:t>异</a:t>
            </a:r>
            <a:r>
              <a:rPr lang="zh-CN" altLang="en-US" sz="2800" b="1"/>
              <a:t>，宰不信。试与他虫斗，虫尽</a:t>
            </a:r>
            <a:r>
              <a:rPr lang="zh-CN" altLang="en-US" sz="2800" b="1">
                <a:solidFill>
                  <a:schemeClr val="hlink"/>
                </a:solidFill>
              </a:rPr>
              <a:t>靡</a:t>
            </a:r>
            <a:r>
              <a:rPr lang="zh-CN" altLang="en-US" sz="2800" b="1"/>
              <a:t>。又试之鸡，</a:t>
            </a:r>
            <a:r>
              <a:rPr lang="zh-CN" altLang="en-US" sz="2800" b="1">
                <a:solidFill>
                  <a:schemeClr val="hlink"/>
                </a:solidFill>
              </a:rPr>
              <a:t>果</a:t>
            </a:r>
            <a:r>
              <a:rPr lang="zh-CN" altLang="en-US" sz="2800" b="1"/>
              <a:t>如成言。</a:t>
            </a:r>
            <a:r>
              <a:rPr lang="zh-CN" altLang="en-US" sz="2800" b="1">
                <a:solidFill>
                  <a:schemeClr val="hlink"/>
                </a:solidFill>
              </a:rPr>
              <a:t>乃</a:t>
            </a:r>
            <a:r>
              <a:rPr lang="zh-CN" altLang="en-US" sz="2800" b="1"/>
              <a:t>赏成，献</a:t>
            </a:r>
            <a:r>
              <a:rPr lang="zh-CN" altLang="en-US" sz="2800" b="1">
                <a:solidFill>
                  <a:schemeClr val="hlink"/>
                </a:solidFill>
              </a:rPr>
              <a:t>诸</a:t>
            </a:r>
            <a:r>
              <a:rPr lang="zh-CN" altLang="en-US" sz="2800" b="1"/>
              <a:t>抚军。抚军大悦，以金笼进上，细</a:t>
            </a:r>
            <a:r>
              <a:rPr lang="zh-CN" altLang="en-US" sz="2800" b="1">
                <a:solidFill>
                  <a:schemeClr val="hlink"/>
                </a:solidFill>
              </a:rPr>
              <a:t>疏</a:t>
            </a:r>
            <a:r>
              <a:rPr lang="zh-CN" altLang="en-US" sz="2800" b="1"/>
              <a:t>其能。</a:t>
            </a:r>
            <a:endParaRPr lang="zh-CN" altLang="en-US" sz="2800" b="1"/>
          </a:p>
        </p:txBody>
      </p:sp>
      <p:sp>
        <p:nvSpPr>
          <p:cNvPr id="2" name="文本框 1"/>
          <p:cNvSpPr txBox="1"/>
          <p:nvPr/>
        </p:nvSpPr>
        <p:spPr>
          <a:xfrm>
            <a:off x="5623560" y="894716"/>
            <a:ext cx="5588391" cy="3970318"/>
          </a:xfrm>
          <a:prstGeom prst="rect">
            <a:avLst/>
          </a:prstGeom>
          <a:noFill/>
        </p:spPr>
        <p:txBody>
          <a:bodyPr wrap="square">
            <a:spAutoFit/>
          </a:bodyPr>
          <a:lstStyle/>
          <a:p>
            <a:r>
              <a:rPr lang="zh-CN" altLang="en-US" sz="2800" b="1" noProof="1">
                <a:solidFill>
                  <a:schemeClr val="accent1"/>
                </a:solidFill>
                <a:effectLst>
                  <a:outerShdw blurRad="38100" dist="25400" dir="5400000" algn="ctr" rotWithShape="0">
                    <a:srgbClr val="6E747A">
                      <a:alpha val="43000"/>
                    </a:srgbClr>
                  </a:outerShdw>
                </a:effectLst>
                <a:sym typeface="+mn-ea"/>
              </a:rPr>
              <a:t>第二天</a:t>
            </a:r>
            <a:r>
              <a:rPr lang="zh-CN" altLang="en-US" sz="2800" b="1" noProof="1">
                <a:sym typeface="+mn-ea"/>
              </a:rPr>
              <a:t>，成名把蟋蟀献给县官，县官见它小，怒斥成名。成名讲述了这只蟋蟀的</a:t>
            </a:r>
            <a:r>
              <a:rPr lang="zh-CN" altLang="en-US" sz="2800" b="1" noProof="1">
                <a:solidFill>
                  <a:schemeClr val="accent1"/>
                </a:solidFill>
                <a:effectLst>
                  <a:outerShdw blurRad="38100" dist="25400" dir="5400000" algn="ctr" rotWithShape="0">
                    <a:srgbClr val="6E747A">
                      <a:alpha val="43000"/>
                    </a:srgbClr>
                  </a:outerShdw>
                </a:effectLst>
                <a:sym typeface="+mn-ea"/>
              </a:rPr>
              <a:t>奇特本领</a:t>
            </a:r>
            <a:r>
              <a:rPr lang="zh-CN" altLang="en-US" sz="2800" b="1" noProof="1">
                <a:sym typeface="+mn-ea"/>
              </a:rPr>
              <a:t>，县官不信。试着和别的蟋蟀搏斗，所有的都被</a:t>
            </a:r>
            <a:r>
              <a:rPr lang="zh-CN" altLang="en-US" sz="2800" b="1" noProof="1">
                <a:solidFill>
                  <a:schemeClr val="hlink"/>
                </a:solidFill>
                <a:sym typeface="+mn-ea"/>
              </a:rPr>
              <a:t>斗败</a:t>
            </a:r>
            <a:r>
              <a:rPr lang="zh-CN" altLang="en-US" sz="2800" b="1" noProof="1">
                <a:sym typeface="+mn-ea"/>
              </a:rPr>
              <a:t>了。又试着和鸡斗，</a:t>
            </a:r>
            <a:r>
              <a:rPr lang="zh-CN" altLang="en-US" sz="2800" b="1" noProof="1">
                <a:solidFill>
                  <a:schemeClr val="hlink"/>
                </a:solidFill>
                <a:sym typeface="+mn-ea"/>
              </a:rPr>
              <a:t>果然</a:t>
            </a:r>
            <a:r>
              <a:rPr lang="zh-CN" altLang="en-US" sz="2800" b="1" noProof="1">
                <a:sym typeface="+mn-ea"/>
              </a:rPr>
              <a:t>和成名所说的一样。于是就奖赏了成名，</a:t>
            </a:r>
            <a:r>
              <a:rPr lang="zh-CN" altLang="en-US" sz="2800" b="1" noProof="1">
                <a:solidFill>
                  <a:schemeClr val="hlink"/>
                </a:solidFill>
                <a:sym typeface="+mn-ea"/>
              </a:rPr>
              <a:t>把蟋蟀献给</a:t>
            </a:r>
            <a:r>
              <a:rPr lang="zh-CN" altLang="en-US" sz="2800" b="1" noProof="1">
                <a:sym typeface="+mn-ea"/>
              </a:rPr>
              <a:t>了巡抚。巡抚特别喜欢，用金笼装着献给皇帝，并且上了奏本，仔细地</a:t>
            </a:r>
            <a:r>
              <a:rPr lang="zh-CN" altLang="en-US" sz="2800" b="1" noProof="1">
                <a:solidFill>
                  <a:schemeClr val="accent1"/>
                </a:solidFill>
                <a:effectLst>
                  <a:outerShdw blurRad="38100" dist="25400" dir="5400000" algn="ctr" rotWithShape="0">
                    <a:srgbClr val="6E747A">
                      <a:alpha val="43000"/>
                    </a:srgbClr>
                  </a:outerShdw>
                </a:effectLst>
                <a:sym typeface="+mn-ea"/>
              </a:rPr>
              <a:t>叙述</a:t>
            </a:r>
            <a:r>
              <a:rPr lang="zh-CN" altLang="en-US" sz="2800" b="1" noProof="1">
                <a:sym typeface="+mn-ea"/>
              </a:rPr>
              <a:t>了它的本领。</a:t>
            </a:r>
            <a:endParaRPr lang="zh-CN" altLang="en-US" sz="2800" b="1" noProof="1">
              <a:sym typeface="+mn-ea"/>
            </a:endParaRPr>
          </a:p>
        </p:txBody>
      </p:sp>
      <p:sp>
        <p:nvSpPr>
          <p:cNvPr id="5" name="文本框 4"/>
          <p:cNvSpPr txBox="1">
            <a:spLocks noChangeArrowheads="1"/>
          </p:cNvSpPr>
          <p:nvPr/>
        </p:nvSpPr>
        <p:spPr bwMode="auto">
          <a:xfrm>
            <a:off x="334434" y="4764089"/>
            <a:ext cx="4629151"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chemeClr val="hlink"/>
                </a:solidFill>
              </a:rPr>
              <a:t>翼，通假字，同</a:t>
            </a:r>
            <a:r>
              <a:rPr lang="en-US" altLang="zh-CN" sz="2400" b="1">
                <a:solidFill>
                  <a:schemeClr val="hlink"/>
                </a:solidFill>
              </a:rPr>
              <a:t>“</a:t>
            </a:r>
            <a:r>
              <a:rPr lang="zh-CN" altLang="en-US" sz="2400" b="1">
                <a:solidFill>
                  <a:schemeClr val="hlink"/>
                </a:solidFill>
              </a:rPr>
              <a:t>翌</a:t>
            </a:r>
            <a:r>
              <a:rPr lang="en-US" altLang="zh-CN" sz="2400" b="1">
                <a:solidFill>
                  <a:schemeClr val="hlink"/>
                </a:solidFill>
              </a:rPr>
              <a:t>”</a:t>
            </a:r>
            <a:r>
              <a:rPr lang="zh-CN" altLang="en-US" sz="2400" b="1">
                <a:solidFill>
                  <a:schemeClr val="hlink"/>
                </a:solidFill>
              </a:rPr>
              <a:t>。</a:t>
            </a:r>
            <a:endParaRPr lang="zh-CN" altLang="en-US" sz="2400" b="1">
              <a:solidFill>
                <a:schemeClr val="hlink"/>
              </a:solidFill>
            </a:endParaRPr>
          </a:p>
        </p:txBody>
      </p:sp>
      <p:pic>
        <p:nvPicPr>
          <p:cNvPr id="2048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415020" y="3796507"/>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文本框 1"/>
          <p:cNvSpPr txBox="1">
            <a:spLocks noChangeArrowheads="1"/>
          </p:cNvSpPr>
          <p:nvPr/>
        </p:nvSpPr>
        <p:spPr bwMode="auto">
          <a:xfrm>
            <a:off x="867834" y="938214"/>
            <a:ext cx="4823884"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t>既入宫中，</a:t>
            </a:r>
            <a:r>
              <a:rPr lang="zh-CN" altLang="en-US" sz="3200" b="1">
                <a:solidFill>
                  <a:schemeClr val="hlink"/>
                </a:solidFill>
              </a:rPr>
              <a:t>举</a:t>
            </a:r>
            <a:r>
              <a:rPr lang="zh-CN" altLang="en-US" sz="3200" b="1"/>
              <a:t>天下所贡蝴蝶、螳螂、油利挞、青丝额一切异状遍试之，无出其</a:t>
            </a:r>
            <a:r>
              <a:rPr lang="zh-CN" altLang="en-US" sz="3200" b="1">
                <a:solidFill>
                  <a:schemeClr val="hlink"/>
                </a:solidFill>
              </a:rPr>
              <a:t>右</a:t>
            </a:r>
            <a:r>
              <a:rPr lang="zh-CN" altLang="en-US" sz="3200" b="1"/>
              <a:t>者。每闻琴瑟之声，则应节而舞。益</a:t>
            </a:r>
            <a:r>
              <a:rPr lang="zh-CN" altLang="en-US" sz="3200" b="1">
                <a:solidFill>
                  <a:schemeClr val="hlink"/>
                </a:solidFill>
              </a:rPr>
              <a:t>奇</a:t>
            </a:r>
            <a:r>
              <a:rPr lang="zh-CN" altLang="en-US" sz="3200" b="1"/>
              <a:t>之。上大嘉悦，诏赐抚臣名马衣</a:t>
            </a:r>
            <a:r>
              <a:rPr lang="zh-CN" altLang="en-US" sz="3200" b="1">
                <a:sym typeface="微软雅黑" panose="020B0503020204020204" pitchFamily="34" charset="-122"/>
              </a:rPr>
              <a:t>缎。</a:t>
            </a:r>
            <a:endParaRPr lang="zh-CN" altLang="en-US" sz="3200" b="1">
              <a:sym typeface="微软雅黑" panose="020B0503020204020204" pitchFamily="34" charset="-122"/>
            </a:endParaRPr>
          </a:p>
        </p:txBody>
      </p:sp>
      <p:sp>
        <p:nvSpPr>
          <p:cNvPr id="45058" name="文本框 2"/>
          <p:cNvSpPr txBox="1">
            <a:spLocks noChangeArrowheads="1"/>
          </p:cNvSpPr>
          <p:nvPr/>
        </p:nvSpPr>
        <p:spPr bwMode="auto">
          <a:xfrm>
            <a:off x="5691718" y="547688"/>
            <a:ext cx="5252947"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200" b="1" dirty="0"/>
              <a:t>到了宫里后，</a:t>
            </a:r>
            <a:r>
              <a:rPr lang="zh-CN" altLang="en-US" sz="3200" b="1" dirty="0">
                <a:solidFill>
                  <a:schemeClr val="hlink"/>
                </a:solidFill>
              </a:rPr>
              <a:t>全</a:t>
            </a:r>
            <a:r>
              <a:rPr lang="zh-CN" altLang="en-US" sz="3200" b="1" dirty="0"/>
              <a:t>国贡献的蝴蝶、螳螂、油利挞、青丝额及各种稀有的蟋蟀，都与（小蟋蟀）斗过了，没有一只能占它的</a:t>
            </a:r>
            <a:r>
              <a:rPr lang="zh-CN" altLang="en-US" sz="3200" b="1" dirty="0">
                <a:solidFill>
                  <a:schemeClr val="hlink"/>
                </a:solidFill>
              </a:rPr>
              <a:t>上风</a:t>
            </a:r>
            <a:r>
              <a:rPr lang="zh-CN" altLang="en-US" sz="3200" b="1" dirty="0"/>
              <a:t>。它每逢听到琴瑟的声音，都能按照节拍跳舞，（大家）越发</a:t>
            </a:r>
            <a:r>
              <a:rPr lang="zh-CN" altLang="en-US" sz="3200" b="1" dirty="0">
                <a:solidFill>
                  <a:schemeClr val="hlink"/>
                </a:solidFill>
              </a:rPr>
              <a:t>觉得出奇</a:t>
            </a:r>
            <a:r>
              <a:rPr lang="zh-CN" altLang="en-US" sz="3200" b="1" dirty="0"/>
              <a:t>。皇帝更加喜欢，便下诏赏给巡抚好马和锦缎。</a:t>
            </a:r>
            <a:endParaRPr lang="zh-CN" altLang="en-US" sz="3200" b="1" dirty="0"/>
          </a:p>
        </p:txBody>
      </p:sp>
      <p:pic>
        <p:nvPicPr>
          <p:cNvPr id="2150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930900" y="3800158"/>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0727" y="663575"/>
            <a:ext cx="4572847" cy="4832092"/>
          </a:xfrm>
          <a:prstGeom prst="rect">
            <a:avLst/>
          </a:prstGeom>
          <a:noFill/>
        </p:spPr>
        <p:txBody>
          <a:bodyPr>
            <a:spAutoFit/>
          </a:bodyPr>
          <a:lstStyle/>
          <a:p>
            <a:r>
              <a:rPr lang="zh-CN" altLang="en-US" sz="2800" b="1" noProof="1">
                <a:sym typeface="+mn-ea"/>
              </a:rPr>
              <a:t>抚军不忘所</a:t>
            </a:r>
            <a:r>
              <a:rPr lang="zh-CN" altLang="en-US" sz="2800" b="1" noProof="1">
                <a:solidFill>
                  <a:schemeClr val="hlink"/>
                </a:solidFill>
                <a:sym typeface="+mn-ea"/>
              </a:rPr>
              <a:t>自</a:t>
            </a:r>
            <a:r>
              <a:rPr lang="zh-CN" altLang="en-US" sz="2800" b="1" noProof="1">
                <a:sym typeface="+mn-ea"/>
              </a:rPr>
              <a:t>，</a:t>
            </a:r>
            <a:r>
              <a:rPr lang="zh-CN" altLang="en-US" sz="2800" b="1" noProof="1">
                <a:ln w="22225">
                  <a:solidFill>
                    <a:schemeClr val="accent2"/>
                  </a:solidFill>
                  <a:prstDash val="solid"/>
                </a:ln>
                <a:solidFill>
                  <a:schemeClr val="accent2">
                    <a:lumMod val="40000"/>
                    <a:lumOff val="60000"/>
                  </a:schemeClr>
                </a:solidFill>
                <a:sym typeface="+mn-ea"/>
              </a:rPr>
              <a:t>无何</a:t>
            </a:r>
            <a:r>
              <a:rPr lang="zh-CN" altLang="en-US" sz="2800" b="1" noProof="1">
                <a:sym typeface="+mn-ea"/>
              </a:rPr>
              <a:t>，宰</a:t>
            </a:r>
            <a:r>
              <a:rPr lang="zh-CN" altLang="en-US" sz="2800" b="1" noProof="1">
                <a:solidFill>
                  <a:schemeClr val="hlink"/>
                </a:solidFill>
                <a:sym typeface="+mn-ea"/>
              </a:rPr>
              <a:t>以</a:t>
            </a:r>
            <a:r>
              <a:rPr lang="zh-CN" altLang="en-US" sz="2800" b="1" noProof="1">
                <a:sym typeface="+mn-ea"/>
              </a:rPr>
              <a:t>卓异闻，宰悦，免成役。又嘱学使</a:t>
            </a:r>
            <a:r>
              <a:rPr lang="zh-CN" altLang="en-US" sz="2800" b="1" noProof="1">
                <a:ln w="22225">
                  <a:solidFill>
                    <a:schemeClr val="accent2"/>
                  </a:solidFill>
                  <a:prstDash val="solid"/>
                </a:ln>
                <a:solidFill>
                  <a:schemeClr val="accent2">
                    <a:lumMod val="40000"/>
                    <a:lumOff val="60000"/>
                  </a:schemeClr>
                </a:solidFill>
                <a:sym typeface="+mn-ea"/>
              </a:rPr>
              <a:t>俾入邑庠</a:t>
            </a:r>
            <a:r>
              <a:rPr lang="zh-CN" altLang="en-US" sz="2800" b="1" noProof="1">
                <a:sym typeface="+mn-ea"/>
              </a:rPr>
              <a:t>。后岁余，成子精神复旧，自言身化促织，轻捷善斗，今始苏耳。抚军亦</a:t>
            </a:r>
            <a:r>
              <a:rPr lang="zh-CN" altLang="en-US" sz="2800" b="1" noProof="1">
                <a:solidFill>
                  <a:schemeClr val="accent1"/>
                </a:solidFill>
                <a:effectLst>
                  <a:outerShdw blurRad="38100" dist="25400" dir="5400000" algn="ctr" rotWithShape="0">
                    <a:srgbClr val="6E747A">
                      <a:alpha val="43000"/>
                    </a:srgbClr>
                  </a:outerShdw>
                </a:effectLst>
                <a:sym typeface="+mn-ea"/>
              </a:rPr>
              <a:t>厚</a:t>
            </a:r>
            <a:r>
              <a:rPr lang="zh-CN" altLang="en-US" sz="2800" b="1" noProof="1">
                <a:ln w="22225">
                  <a:solidFill>
                    <a:schemeClr val="accent2"/>
                  </a:solidFill>
                  <a:prstDash val="solid"/>
                </a:ln>
                <a:solidFill>
                  <a:schemeClr val="accent2">
                    <a:lumMod val="40000"/>
                    <a:lumOff val="60000"/>
                  </a:schemeClr>
                </a:solidFill>
                <a:sym typeface="+mn-ea"/>
              </a:rPr>
              <a:t>赉（</a:t>
            </a:r>
            <a:r>
              <a:rPr lang="en-US" altLang="zh-CN" sz="2800" b="1" noProof="1" smtClean="0">
                <a:ln w="22225">
                  <a:solidFill>
                    <a:schemeClr val="accent2"/>
                  </a:solidFill>
                  <a:prstDash val="solid"/>
                </a:ln>
                <a:solidFill>
                  <a:schemeClr val="accent2">
                    <a:lumMod val="40000"/>
                    <a:lumOff val="60000"/>
                  </a:schemeClr>
                </a:solidFill>
                <a:sym typeface="+mn-ea"/>
              </a:rPr>
              <a:t>lài</a:t>
            </a:r>
            <a:r>
              <a:rPr lang="zh-CN" altLang="en-US" sz="2800" b="1" noProof="1" smtClean="0">
                <a:ln w="22225">
                  <a:solidFill>
                    <a:schemeClr val="accent2"/>
                  </a:solidFill>
                  <a:prstDash val="solid"/>
                </a:ln>
                <a:solidFill>
                  <a:schemeClr val="accent2">
                    <a:lumMod val="40000"/>
                    <a:lumOff val="60000"/>
                  </a:schemeClr>
                </a:solidFill>
                <a:sym typeface="+mn-ea"/>
              </a:rPr>
              <a:t>）</a:t>
            </a:r>
            <a:r>
              <a:rPr lang="zh-CN" altLang="en-US" sz="2800" b="1" noProof="1">
                <a:sym typeface="+mn-ea"/>
              </a:rPr>
              <a:t>成。不数岁，田百顷，楼阁万</a:t>
            </a:r>
            <a:r>
              <a:rPr lang="zh-CN" altLang="en-US" sz="2800" b="1" noProof="1">
                <a:solidFill>
                  <a:schemeClr val="hlink"/>
                </a:solidFill>
                <a:sym typeface="+mn-ea"/>
              </a:rPr>
              <a:t>椽</a:t>
            </a:r>
            <a:r>
              <a:rPr lang="zh-CN" altLang="en-US" sz="2800" b="1" noProof="1">
                <a:sym typeface="+mn-ea"/>
              </a:rPr>
              <a:t>，牛羊蹄躈各千计；</a:t>
            </a:r>
            <a:r>
              <a:rPr lang="zh-CN" altLang="en-US" sz="2800" b="1" noProof="1">
                <a:ln w="22225">
                  <a:solidFill>
                    <a:schemeClr val="accent2"/>
                  </a:solidFill>
                  <a:prstDash val="solid"/>
                </a:ln>
                <a:solidFill>
                  <a:schemeClr val="accent2">
                    <a:lumMod val="40000"/>
                    <a:lumOff val="60000"/>
                  </a:schemeClr>
                </a:solidFill>
                <a:sym typeface="+mn-ea"/>
              </a:rPr>
              <a:t>一</a:t>
            </a:r>
            <a:r>
              <a:rPr lang="zh-CN" altLang="en-US" sz="2800" b="1" noProof="1">
                <a:sym typeface="+mn-ea"/>
              </a:rPr>
              <a:t>出门，</a:t>
            </a:r>
            <a:r>
              <a:rPr lang="zh-CN" altLang="en-US" sz="2800" b="1" noProof="1">
                <a:solidFill>
                  <a:schemeClr val="hlink"/>
                </a:solidFill>
                <a:sym typeface="+mn-ea"/>
              </a:rPr>
              <a:t>裘马</a:t>
            </a:r>
            <a:r>
              <a:rPr lang="zh-CN" altLang="en-US" sz="2800" b="1" noProof="1">
                <a:solidFill>
                  <a:schemeClr val="tx2"/>
                </a:solidFill>
                <a:sym typeface="+mn-ea"/>
              </a:rPr>
              <a:t>过</a:t>
            </a:r>
            <a:r>
              <a:rPr lang="zh-CN" altLang="en-US" sz="2800" b="1" noProof="1">
                <a:sym typeface="+mn-ea"/>
              </a:rPr>
              <a:t>世家焉。</a:t>
            </a:r>
            <a:endParaRPr lang="zh-CN" altLang="en-US" sz="2800" b="1" noProof="1"/>
          </a:p>
          <a:p>
            <a:endParaRPr lang="zh-CN" altLang="en-US" sz="2800" noProof="1"/>
          </a:p>
          <a:p>
            <a:endParaRPr lang="zh-CN" altLang="en-US" sz="2800" noProof="1"/>
          </a:p>
        </p:txBody>
      </p:sp>
      <p:sp>
        <p:nvSpPr>
          <p:cNvPr id="37889" name="文本框 158721"/>
          <p:cNvSpPr txBox="1"/>
          <p:nvPr/>
        </p:nvSpPr>
        <p:spPr>
          <a:xfrm>
            <a:off x="5031741" y="166370"/>
            <a:ext cx="5293945" cy="5693866"/>
          </a:xfrm>
          <a:prstGeom prst="rect">
            <a:avLst/>
          </a:prstGeom>
          <a:noFill/>
          <a:ln w="9525">
            <a:noFill/>
          </a:ln>
        </p:spPr>
        <p:txBody>
          <a:bodyPr wrap="square">
            <a:spAutoFit/>
          </a:bodyPr>
          <a:lstStyle/>
          <a:p>
            <a:pPr>
              <a:spcBef>
                <a:spcPct val="50000"/>
              </a:spcBef>
            </a:pPr>
            <a:r>
              <a:rPr lang="zh-CN" altLang="en-US" sz="2800" b="1" noProof="1"/>
              <a:t>到巡抚不忘记好处是</a:t>
            </a:r>
            <a:r>
              <a:rPr lang="zh-CN" altLang="en-US" sz="2800" b="1" noProof="1">
                <a:solidFill>
                  <a:schemeClr val="accent1"/>
                </a:solidFill>
                <a:effectLst>
                  <a:outerShdw blurRad="38100" dist="25400" dir="5400000" algn="ctr" rotWithShape="0">
                    <a:srgbClr val="6E747A">
                      <a:alpha val="43000"/>
                    </a:srgbClr>
                  </a:outerShdw>
                </a:effectLst>
              </a:rPr>
              <a:t>从哪来的</a:t>
            </a:r>
            <a:r>
              <a:rPr lang="zh-CN" altLang="en-US" sz="2800" b="1" noProof="1"/>
              <a:t>，</a:t>
            </a:r>
            <a:r>
              <a:rPr lang="zh-CN" altLang="en-US" sz="2800" b="1" noProof="1">
                <a:ln w="22225">
                  <a:solidFill>
                    <a:schemeClr val="accent2"/>
                  </a:solidFill>
                  <a:prstDash val="solid"/>
                </a:ln>
                <a:solidFill>
                  <a:schemeClr val="accent2">
                    <a:lumMod val="40000"/>
                    <a:lumOff val="60000"/>
                  </a:schemeClr>
                </a:solidFill>
              </a:rPr>
              <a:t>没多久</a:t>
            </a:r>
            <a:r>
              <a:rPr lang="zh-CN" altLang="en-US" sz="2800" b="1" noProof="1"/>
              <a:t>，县官也</a:t>
            </a:r>
            <a:r>
              <a:rPr lang="zh-CN" altLang="en-US" sz="2800" b="1" noProof="1">
                <a:solidFill>
                  <a:schemeClr val="hlink"/>
                </a:solidFill>
              </a:rPr>
              <a:t>因为</a:t>
            </a:r>
            <a:r>
              <a:rPr lang="zh-CN" altLang="en-US" sz="2800" b="1" noProof="1">
                <a:solidFill>
                  <a:schemeClr val="tx2"/>
                </a:solidFill>
              </a:rPr>
              <a:t>才能卓越</a:t>
            </a:r>
            <a:r>
              <a:rPr lang="zh-CN" altLang="en-US" sz="2800" b="1" noProof="1"/>
              <a:t>而闻名了。县官一高兴，就免了成名的差役，又嘱咐主考官，</a:t>
            </a:r>
            <a:r>
              <a:rPr lang="zh-CN" altLang="en-US" sz="2800" b="1" noProof="1">
                <a:ln w="22225">
                  <a:solidFill>
                    <a:schemeClr val="accent2"/>
                  </a:solidFill>
                  <a:prstDash val="solid"/>
                </a:ln>
                <a:solidFill>
                  <a:schemeClr val="accent2">
                    <a:lumMod val="40000"/>
                    <a:lumOff val="60000"/>
                  </a:schemeClr>
                </a:solidFill>
              </a:rPr>
              <a:t>让</a:t>
            </a:r>
            <a:r>
              <a:rPr lang="zh-CN" altLang="en-US" sz="2800" b="1" noProof="1"/>
              <a:t>成名</a:t>
            </a:r>
            <a:r>
              <a:rPr lang="zh-CN" altLang="en-US" sz="2800" b="1" noProof="1">
                <a:ln w="22225">
                  <a:solidFill>
                    <a:schemeClr val="accent2"/>
                  </a:solidFill>
                  <a:prstDash val="solid"/>
                </a:ln>
                <a:solidFill>
                  <a:schemeClr val="accent2">
                    <a:lumMod val="40000"/>
                    <a:lumOff val="60000"/>
                  </a:schemeClr>
                </a:solidFill>
              </a:rPr>
              <a:t>中了秀才</a:t>
            </a:r>
            <a:r>
              <a:rPr lang="zh-CN" altLang="en-US" sz="2800" b="1" noProof="1"/>
              <a:t>。过了一年多，成名的儿子精神复原了。他说他变成一只蟋蟀，轻快而善于搏斗。现在</a:t>
            </a:r>
            <a:r>
              <a:rPr lang="zh-CN" altLang="en-US" sz="2800" b="1" noProof="1">
                <a:solidFill>
                  <a:schemeClr val="tx2"/>
                </a:solidFill>
              </a:rPr>
              <a:t>才</a:t>
            </a:r>
            <a:r>
              <a:rPr lang="zh-CN" altLang="en-US" sz="2800" b="1" noProof="1"/>
              <a:t>苏醒过来。巡抚也</a:t>
            </a:r>
            <a:r>
              <a:rPr lang="zh-CN" altLang="en-US" sz="2800" b="1" noProof="1">
                <a:solidFill>
                  <a:schemeClr val="hlink"/>
                </a:solidFill>
              </a:rPr>
              <a:t>重重</a:t>
            </a:r>
            <a:r>
              <a:rPr lang="zh-CN" altLang="en-US" sz="2800" b="1" noProof="1">
                <a:ln w="22225">
                  <a:solidFill>
                    <a:schemeClr val="accent2"/>
                  </a:solidFill>
                  <a:prstDash val="solid"/>
                </a:ln>
                <a:solidFill>
                  <a:schemeClr val="accent2">
                    <a:lumMod val="40000"/>
                    <a:lumOff val="60000"/>
                  </a:schemeClr>
                </a:solidFill>
              </a:rPr>
              <a:t>赏赐</a:t>
            </a:r>
            <a:r>
              <a:rPr lang="zh-CN" altLang="en-US" sz="2800" b="1" noProof="1"/>
              <a:t>了成名。</a:t>
            </a:r>
            <a:r>
              <a:rPr lang="zh-CN" altLang="en-US" sz="2800" b="1" noProof="1">
                <a:solidFill>
                  <a:schemeClr val="hlink"/>
                </a:solidFill>
              </a:rPr>
              <a:t>不到几年</a:t>
            </a:r>
            <a:r>
              <a:rPr lang="zh-CN" altLang="en-US" sz="2800" b="1" noProof="1"/>
              <a:t>，成名就有一百多顷田地，很多高楼大厦，还有成百上千的牛羊；</a:t>
            </a:r>
            <a:r>
              <a:rPr lang="zh-CN" altLang="en-US" sz="2800" b="1" noProof="1">
                <a:ln w="22225">
                  <a:solidFill>
                    <a:schemeClr val="accent2"/>
                  </a:solidFill>
                  <a:prstDash val="solid"/>
                </a:ln>
                <a:solidFill>
                  <a:schemeClr val="accent2">
                    <a:lumMod val="40000"/>
                    <a:lumOff val="60000"/>
                  </a:schemeClr>
                </a:solidFill>
              </a:rPr>
              <a:t>每次</a:t>
            </a:r>
            <a:r>
              <a:rPr lang="zh-CN" altLang="en-US" sz="2800" b="1" noProof="1"/>
              <a:t>出门，</a:t>
            </a:r>
            <a:r>
              <a:rPr lang="zh-CN" altLang="en-US" sz="2800" b="1" noProof="1">
                <a:solidFill>
                  <a:schemeClr val="hlink"/>
                </a:solidFill>
              </a:rPr>
              <a:t>身穿轻裘</a:t>
            </a:r>
            <a:r>
              <a:rPr lang="zh-CN" altLang="en-US" sz="2800" b="1" noProof="1"/>
              <a:t>，</a:t>
            </a:r>
            <a:r>
              <a:rPr lang="zh-CN" altLang="en-US" sz="2800" b="1" noProof="1">
                <a:solidFill>
                  <a:schemeClr val="hlink"/>
                </a:solidFill>
              </a:rPr>
              <a:t>骑上高头骏马</a:t>
            </a:r>
            <a:r>
              <a:rPr lang="zh-CN" altLang="en-US" sz="2800" b="1" noProof="1"/>
              <a:t>，超过了世代做官的人家。 </a:t>
            </a:r>
            <a:endParaRPr lang="zh-CN" altLang="en-US" sz="2800" b="1" noProof="1"/>
          </a:p>
        </p:txBody>
      </p:sp>
      <p:pic>
        <p:nvPicPr>
          <p:cNvPr id="2253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54900" y="3800693"/>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文本框 159745"/>
          <p:cNvSpPr txBox="1"/>
          <p:nvPr/>
        </p:nvSpPr>
        <p:spPr>
          <a:xfrm>
            <a:off x="431800" y="908051"/>
            <a:ext cx="4881880" cy="3108543"/>
          </a:xfrm>
          <a:prstGeom prst="rect">
            <a:avLst/>
          </a:prstGeom>
          <a:noFill/>
          <a:ln w="9525">
            <a:noFill/>
          </a:ln>
        </p:spPr>
        <p:txBody>
          <a:bodyPr>
            <a:spAutoFit/>
          </a:bodyPr>
          <a:lstStyle/>
          <a:p>
            <a:pPr>
              <a:spcBef>
                <a:spcPct val="50000"/>
              </a:spcBef>
            </a:pPr>
            <a:r>
              <a:rPr lang="en-US" altLang="zh-CN" sz="2800" b="1" noProof="1"/>
              <a:t>       </a:t>
            </a:r>
            <a:r>
              <a:rPr lang="zh-CN" altLang="en-US" sz="2800" b="1" noProof="1"/>
              <a:t>异史氏曰：“天子偶用一物，未必不过此已忘；而奉行者即为定例。加</a:t>
            </a:r>
            <a:r>
              <a:rPr lang="zh-CN" altLang="en-US" sz="2800" b="1" noProof="1">
                <a:solidFill>
                  <a:schemeClr val="hlink"/>
                </a:solidFill>
              </a:rPr>
              <a:t>以</a:t>
            </a:r>
            <a:r>
              <a:rPr lang="zh-CN" altLang="en-US" sz="2800" b="1" noProof="1"/>
              <a:t>官贪吏虐，民</a:t>
            </a:r>
            <a:r>
              <a:rPr lang="zh-CN" altLang="en-US" sz="2800" b="1" noProof="1">
                <a:solidFill>
                  <a:schemeClr val="hlink"/>
                </a:solidFill>
              </a:rPr>
              <a:t>日</a:t>
            </a:r>
            <a:r>
              <a:rPr lang="zh-CN" altLang="en-US" sz="2800" b="1" noProof="1">
                <a:ln w="22225">
                  <a:solidFill>
                    <a:schemeClr val="accent2"/>
                  </a:solidFill>
                  <a:prstDash val="solid"/>
                </a:ln>
                <a:solidFill>
                  <a:schemeClr val="accent2">
                    <a:lumMod val="40000"/>
                    <a:lumOff val="60000"/>
                  </a:schemeClr>
                </a:solidFill>
              </a:rPr>
              <a:t>贴</a:t>
            </a:r>
            <a:r>
              <a:rPr lang="zh-CN" altLang="en-US" sz="2800" b="1" noProof="1"/>
              <a:t>妇卖儿，</a:t>
            </a:r>
            <a:r>
              <a:rPr lang="zh-CN" altLang="en-US" sz="2800" b="1" noProof="1">
                <a:ln w="22225">
                  <a:solidFill>
                    <a:schemeClr val="accent2"/>
                  </a:solidFill>
                  <a:prstDash val="solid"/>
                </a:ln>
                <a:solidFill>
                  <a:schemeClr val="accent2">
                    <a:lumMod val="40000"/>
                    <a:lumOff val="60000"/>
                  </a:schemeClr>
                </a:solidFill>
              </a:rPr>
              <a:t>更</a:t>
            </a:r>
            <a:r>
              <a:rPr lang="zh-CN" altLang="en-US" sz="2800" b="1" noProof="1"/>
              <a:t>无休止。故天子一跬步，皆关民命，不可忽也。</a:t>
            </a:r>
            <a:r>
              <a:rPr lang="zh-CN" altLang="en-US" sz="2800" b="1" noProof="1">
                <a:solidFill>
                  <a:schemeClr val="tx2"/>
                </a:solidFill>
              </a:rPr>
              <a:t>独是成氏子以</a:t>
            </a:r>
            <a:r>
              <a:rPr lang="zh-CN" altLang="en-US" sz="2800" b="1" noProof="1">
                <a:solidFill>
                  <a:schemeClr val="hlink"/>
                </a:solidFill>
              </a:rPr>
              <a:t>蠹</a:t>
            </a:r>
            <a:r>
              <a:rPr lang="zh-CN" altLang="en-US" sz="2800" b="1" noProof="1">
                <a:solidFill>
                  <a:schemeClr val="tx2"/>
                </a:solidFill>
              </a:rPr>
              <a:t>贫</a:t>
            </a:r>
            <a:r>
              <a:rPr lang="zh-CN" altLang="en-US" sz="2800" b="1" noProof="1"/>
              <a:t>，</a:t>
            </a:r>
            <a:r>
              <a:rPr lang="zh-CN" altLang="en-US" sz="2800" b="1" noProof="1">
                <a:solidFill>
                  <a:schemeClr val="tx2"/>
                </a:solidFill>
              </a:rPr>
              <a:t>以</a:t>
            </a:r>
            <a:r>
              <a:rPr lang="zh-CN" altLang="en-US" sz="2800" b="1" noProof="1"/>
              <a:t>促织富，</a:t>
            </a:r>
            <a:r>
              <a:rPr lang="zh-CN" altLang="en-US" sz="2800" b="1" noProof="1">
                <a:solidFill>
                  <a:schemeClr val="tx2"/>
                </a:solidFill>
              </a:rPr>
              <a:t>裘马</a:t>
            </a:r>
            <a:r>
              <a:rPr lang="zh-CN" altLang="en-US" sz="2800" b="1" noProof="1"/>
              <a:t>扬扬。</a:t>
            </a:r>
            <a:endParaRPr lang="zh-CN" altLang="en-US" sz="2800" b="1" noProof="1"/>
          </a:p>
        </p:txBody>
      </p:sp>
      <p:sp>
        <p:nvSpPr>
          <p:cNvPr id="2" name="文本框 1"/>
          <p:cNvSpPr txBox="1"/>
          <p:nvPr/>
        </p:nvSpPr>
        <p:spPr>
          <a:xfrm>
            <a:off x="5313680" y="908051"/>
            <a:ext cx="5771662" cy="4832092"/>
          </a:xfrm>
          <a:prstGeom prst="rect">
            <a:avLst/>
          </a:prstGeom>
          <a:noFill/>
        </p:spPr>
        <p:txBody>
          <a:bodyPr wrap="square">
            <a:spAutoFit/>
          </a:bodyPr>
          <a:lstStyle/>
          <a:p>
            <a:r>
              <a:rPr lang="zh-CN" altLang="en-US" sz="2800" b="1" noProof="1">
                <a:sym typeface="+mn-ea"/>
              </a:rPr>
              <a:t>异史氏说：“皇帝偶尔使用一件东西，未必不是用过它就忘记了；然而下面执行的人就把它作为一成不变的惯例。加上</a:t>
            </a:r>
            <a:r>
              <a:rPr lang="zh-CN" altLang="en-US" sz="2800" b="1" noProof="1">
                <a:solidFill>
                  <a:schemeClr val="hlink"/>
                </a:solidFill>
                <a:sym typeface="+mn-ea"/>
              </a:rPr>
              <a:t>因为</a:t>
            </a:r>
            <a:r>
              <a:rPr lang="zh-CN" altLang="en-US" sz="2800" b="1" noProof="1">
                <a:sym typeface="+mn-ea"/>
              </a:rPr>
              <a:t>官吏贪婪暴虐，老百姓天天</a:t>
            </a:r>
            <a:r>
              <a:rPr lang="zh-CN" altLang="en-US" sz="2800" b="1" noProof="1">
                <a:ln w="22225">
                  <a:solidFill>
                    <a:schemeClr val="accent2"/>
                  </a:solidFill>
                  <a:prstDash val="solid"/>
                </a:ln>
                <a:solidFill>
                  <a:schemeClr val="accent2">
                    <a:lumMod val="40000"/>
                    <a:lumOff val="60000"/>
                  </a:schemeClr>
                </a:solidFill>
                <a:sym typeface="+mn-ea"/>
              </a:rPr>
              <a:t>抵押</a:t>
            </a:r>
            <a:r>
              <a:rPr lang="zh-CN" altLang="en-US" sz="2800" b="1" noProof="1">
                <a:sym typeface="+mn-ea"/>
              </a:rPr>
              <a:t>妻子卖掉孩子，竟是没完没了。所以皇帝的一举一动，都关系着老百姓的性命，不可忽视啊！</a:t>
            </a:r>
            <a:r>
              <a:rPr lang="zh-CN" altLang="en-US" sz="2800" b="1" noProof="1">
                <a:solidFill>
                  <a:schemeClr val="tx2"/>
                </a:solidFill>
                <a:sym typeface="+mn-ea"/>
              </a:rPr>
              <a:t>只有成名这人因为官吏的侵害而贫穷</a:t>
            </a:r>
            <a:r>
              <a:rPr lang="zh-CN" altLang="en-US" sz="2800" b="1" noProof="1">
                <a:sym typeface="+mn-ea"/>
              </a:rPr>
              <a:t>，又</a:t>
            </a:r>
            <a:r>
              <a:rPr lang="zh-CN" altLang="en-US" sz="2800" b="1" noProof="1">
                <a:solidFill>
                  <a:schemeClr val="tx2"/>
                </a:solidFill>
                <a:sym typeface="+mn-ea"/>
              </a:rPr>
              <a:t>因为</a:t>
            </a:r>
            <a:r>
              <a:rPr lang="zh-CN" altLang="en-US" sz="2800" b="1" noProof="1">
                <a:sym typeface="+mn-ea"/>
              </a:rPr>
              <a:t>进贡蟋蟀而致富，</a:t>
            </a:r>
            <a:r>
              <a:rPr lang="zh-CN" altLang="en-US" sz="2800" b="1" noProof="1">
                <a:solidFill>
                  <a:schemeClr val="hlink"/>
                </a:solidFill>
                <a:sym typeface="+mn-ea"/>
              </a:rPr>
              <a:t>穿上名贵的皮衣</a:t>
            </a:r>
            <a:r>
              <a:rPr lang="zh-CN" altLang="en-US" sz="2800" b="1" noProof="1">
                <a:sym typeface="+mn-ea"/>
              </a:rPr>
              <a:t>，</a:t>
            </a:r>
            <a:r>
              <a:rPr lang="zh-CN" altLang="en-US" sz="2800" b="1" noProof="1">
                <a:solidFill>
                  <a:schemeClr val="hlink"/>
                </a:solidFill>
                <a:sym typeface="+mn-ea"/>
              </a:rPr>
              <a:t>坐上豪华的车马</a:t>
            </a:r>
            <a:r>
              <a:rPr lang="zh-CN" altLang="en-US" sz="2800" b="1" noProof="1">
                <a:sym typeface="+mn-ea"/>
              </a:rPr>
              <a:t>，得意扬扬。</a:t>
            </a:r>
            <a:endParaRPr lang="zh-CN" altLang="en-US" sz="2800" b="1" noProof="1">
              <a:sym typeface="+mn-ea"/>
            </a:endParaRPr>
          </a:p>
        </p:txBody>
      </p:sp>
      <p:pic>
        <p:nvPicPr>
          <p:cNvPr id="2355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70233" y="3571558"/>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8681" y="1082676"/>
            <a:ext cx="4075007" cy="4031873"/>
          </a:xfrm>
          <a:prstGeom prst="rect">
            <a:avLst/>
          </a:prstGeom>
          <a:noFill/>
        </p:spPr>
        <p:txBody>
          <a:bodyPr>
            <a:spAutoFit/>
          </a:bodyPr>
          <a:lstStyle/>
          <a:p>
            <a:r>
              <a:rPr lang="zh-CN" altLang="en-US" sz="3200" b="1" noProof="1">
                <a:sym typeface="+mn-ea"/>
              </a:rPr>
              <a:t>当其为里正、受扑</a:t>
            </a:r>
            <a:r>
              <a:rPr lang="zh-CN" altLang="en-US" sz="3200" b="1" noProof="1">
                <a:solidFill>
                  <a:schemeClr val="hlink"/>
                </a:solidFill>
                <a:sym typeface="+mn-ea"/>
              </a:rPr>
              <a:t>责</a:t>
            </a:r>
            <a:r>
              <a:rPr lang="zh-CN" altLang="en-US" sz="3200" b="1" noProof="1">
                <a:sym typeface="+mn-ea"/>
              </a:rPr>
              <a:t>时，</a:t>
            </a:r>
            <a:r>
              <a:rPr lang="zh-CN" altLang="en-US" sz="3200" b="1" noProof="1">
                <a:ln w="22225">
                  <a:solidFill>
                    <a:schemeClr val="accent2"/>
                  </a:solidFill>
                  <a:prstDash val="solid"/>
                </a:ln>
                <a:solidFill>
                  <a:schemeClr val="accent2">
                    <a:lumMod val="40000"/>
                    <a:lumOff val="60000"/>
                  </a:schemeClr>
                </a:solidFill>
                <a:sym typeface="+mn-ea"/>
              </a:rPr>
              <a:t>岂</a:t>
            </a:r>
            <a:r>
              <a:rPr lang="zh-CN" altLang="en-US" sz="3200" b="1" noProof="1">
                <a:solidFill>
                  <a:schemeClr val="tx2"/>
                </a:solidFill>
                <a:sym typeface="+mn-ea"/>
              </a:rPr>
              <a:t>意</a:t>
            </a:r>
            <a:r>
              <a:rPr lang="zh-CN" altLang="en-US" sz="3200" b="1" noProof="1">
                <a:sym typeface="+mn-ea"/>
              </a:rPr>
              <a:t>其至此哉？天将</a:t>
            </a:r>
            <a:r>
              <a:rPr lang="zh-CN" altLang="en-US" sz="3200" b="1" noProof="1">
                <a:solidFill>
                  <a:schemeClr val="hlink"/>
                </a:solidFill>
                <a:sym typeface="+mn-ea"/>
              </a:rPr>
              <a:t>以</a:t>
            </a:r>
            <a:r>
              <a:rPr lang="zh-CN" altLang="en-US" sz="3200" b="1" noProof="1">
                <a:sym typeface="+mn-ea"/>
              </a:rPr>
              <a:t>酬长厚者，</a:t>
            </a:r>
            <a:r>
              <a:rPr lang="zh-CN" altLang="en-US" sz="3200" b="1" noProof="1">
                <a:solidFill>
                  <a:schemeClr val="hlink"/>
                </a:solidFill>
                <a:sym typeface="+mn-ea"/>
              </a:rPr>
              <a:t>遂使</a:t>
            </a:r>
            <a:r>
              <a:rPr lang="zh-CN" altLang="en-US" sz="3200" b="1" noProof="1">
                <a:sym typeface="+mn-ea"/>
              </a:rPr>
              <a:t>抚臣、令尹，并受促织恩荫。闻之：一人飞升，</a:t>
            </a:r>
            <a:r>
              <a:rPr lang="zh-CN" altLang="en-US" sz="3200" b="1" noProof="1">
                <a:solidFill>
                  <a:schemeClr val="hlink"/>
                </a:solidFill>
                <a:sym typeface="+mn-ea"/>
              </a:rPr>
              <a:t>仙</a:t>
            </a:r>
            <a:r>
              <a:rPr lang="zh-CN" altLang="en-US" sz="3200" b="1" noProof="1">
                <a:sym typeface="+mn-ea"/>
              </a:rPr>
              <a:t>及鸡犬。</a:t>
            </a:r>
            <a:r>
              <a:rPr lang="zh-CN" altLang="en-US" sz="3200" b="1" noProof="1">
                <a:solidFill>
                  <a:schemeClr val="hlink"/>
                </a:solidFill>
                <a:sym typeface="+mn-ea"/>
              </a:rPr>
              <a:t>信</a:t>
            </a:r>
            <a:r>
              <a:rPr lang="zh-CN" altLang="en-US" sz="3200" b="1" noProof="1">
                <a:sym typeface="+mn-ea"/>
              </a:rPr>
              <a:t>夫！”</a:t>
            </a:r>
            <a:endParaRPr lang="zh-CN" altLang="en-US" sz="3200" b="1" noProof="1"/>
          </a:p>
          <a:p>
            <a:endParaRPr lang="zh-CN" altLang="en-US" sz="3200" b="1" noProof="1"/>
          </a:p>
        </p:txBody>
      </p:sp>
      <p:sp>
        <p:nvSpPr>
          <p:cNvPr id="39937" name="文本框 160769"/>
          <p:cNvSpPr txBox="1"/>
          <p:nvPr/>
        </p:nvSpPr>
        <p:spPr>
          <a:xfrm>
            <a:off x="5417821" y="651511"/>
            <a:ext cx="5006340" cy="4524315"/>
          </a:xfrm>
          <a:prstGeom prst="rect">
            <a:avLst/>
          </a:prstGeom>
          <a:noFill/>
          <a:ln w="9525">
            <a:noFill/>
          </a:ln>
        </p:spPr>
        <p:txBody>
          <a:bodyPr wrap="square">
            <a:spAutoFit/>
          </a:bodyPr>
          <a:lstStyle/>
          <a:p>
            <a:pPr>
              <a:spcBef>
                <a:spcPct val="50000"/>
              </a:spcBef>
            </a:pPr>
            <a:r>
              <a:rPr lang="zh-CN" altLang="en-US" sz="3200" b="1" noProof="1"/>
              <a:t>当他充当里正，受到</a:t>
            </a:r>
            <a:r>
              <a:rPr lang="zh-CN" altLang="en-US" sz="3200" b="1" noProof="1">
                <a:solidFill>
                  <a:schemeClr val="hlink"/>
                </a:solidFill>
              </a:rPr>
              <a:t>责打</a:t>
            </a:r>
            <a:r>
              <a:rPr lang="zh-CN" altLang="en-US" sz="3200" b="1" noProof="1"/>
              <a:t>的时候，</a:t>
            </a:r>
            <a:r>
              <a:rPr lang="zh-CN" altLang="en-US" sz="3200" b="1" noProof="1">
                <a:ln w="22225">
                  <a:solidFill>
                    <a:schemeClr val="accent2"/>
                  </a:solidFill>
                  <a:prstDash val="solid"/>
                </a:ln>
                <a:solidFill>
                  <a:schemeClr val="accent2">
                    <a:lumMod val="40000"/>
                    <a:lumOff val="60000"/>
                  </a:schemeClr>
                </a:solidFill>
              </a:rPr>
              <a:t>哪里</a:t>
            </a:r>
            <a:r>
              <a:rPr lang="zh-CN" altLang="en-US" sz="3200" b="1" noProof="1"/>
              <a:t>想到他会有这种境遇呢！老天要</a:t>
            </a:r>
            <a:r>
              <a:rPr lang="zh-CN" altLang="en-US" sz="3200" b="1" noProof="1">
                <a:solidFill>
                  <a:schemeClr val="hlink"/>
                </a:solidFill>
              </a:rPr>
              <a:t>用</a:t>
            </a:r>
            <a:r>
              <a:rPr lang="zh-CN" altLang="en-US" sz="3200" b="1" noProof="1"/>
              <a:t>这酬报那些老实忠厚的人，就连抚臣、县官都受到蟋蟀的恩惠了。听说‘一人得道成仙，连鸡狗都可以</a:t>
            </a:r>
            <a:r>
              <a:rPr lang="zh-CN" altLang="en-US" sz="3200" b="1" noProof="1">
                <a:solidFill>
                  <a:schemeClr val="hlink"/>
                </a:solidFill>
              </a:rPr>
              <a:t>上天</a:t>
            </a:r>
            <a:r>
              <a:rPr lang="zh-CN" altLang="en-US" sz="3200" b="1" noProof="1"/>
              <a:t>。’</a:t>
            </a:r>
            <a:r>
              <a:rPr lang="zh-CN" altLang="en-US" sz="3200" b="1" noProof="1">
                <a:solidFill>
                  <a:schemeClr val="accent1"/>
                </a:solidFill>
                <a:effectLst>
                  <a:outerShdw blurRad="38100" dist="25400" dir="5400000" algn="ctr" rotWithShape="0">
                    <a:srgbClr val="6E747A">
                      <a:alpha val="43000"/>
                    </a:srgbClr>
                  </a:outerShdw>
                </a:effectLst>
              </a:rPr>
              <a:t>确实</a:t>
            </a:r>
            <a:r>
              <a:rPr lang="zh-CN" altLang="en-US" sz="3200" b="1" noProof="1"/>
              <a:t>是这样的啊！” </a:t>
            </a:r>
            <a:endParaRPr lang="zh-CN" altLang="en-US" sz="3200" b="1" noProof="1"/>
          </a:p>
        </p:txBody>
      </p:sp>
      <p:pic>
        <p:nvPicPr>
          <p:cNvPr id="2457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087687" y="3916780"/>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标题 1"/>
          <p:cNvSpPr>
            <a:spLocks noGrp="1"/>
          </p:cNvSpPr>
          <p:nvPr>
            <p:ph type="title"/>
          </p:nvPr>
        </p:nvSpPr>
        <p:spPr>
          <a:xfrm>
            <a:off x="669925" y="442913"/>
            <a:ext cx="10852150" cy="442912"/>
          </a:xfrm>
        </p:spPr>
        <p:txBody>
          <a:bodyPr wrap="square" lIns="90170" tIns="46990" rIns="90170" bIns="46990" anchor="ctr" anchorCtr="0"/>
          <a:p>
            <a:pPr defTabSz="914400" fontAlgn="base">
              <a:buSzTx/>
              <a:buFontTx/>
              <a:buNone/>
            </a:pPr>
            <a:endParaRPr lang="zh-CN" altLang="en-US" kern="1200" normalizeH="0" baseline="0">
              <a:latin typeface="Arial" panose="020B0604020202020204" pitchFamily="34" charset="0"/>
              <a:ea typeface="隶书" pitchFamily="49" charset="-122"/>
              <a:cs typeface="+mj-cs"/>
              <a:sym typeface="微软雅黑" panose="020B0503020204020204" pitchFamily="34" charset="-122"/>
            </a:endParaRPr>
          </a:p>
        </p:txBody>
      </p:sp>
      <p:sp>
        <p:nvSpPr>
          <p:cNvPr id="23555" name="文本框 3"/>
          <p:cNvSpPr/>
          <p:nvPr/>
        </p:nvSpPr>
        <p:spPr>
          <a:xfrm>
            <a:off x="5167313" y="2614613"/>
            <a:ext cx="6443662" cy="4338637"/>
          </a:xfrm>
          <a:prstGeom prst="rect">
            <a:avLst/>
          </a:prstGeom>
          <a:noFill/>
          <a:ln w="9525">
            <a:noFill/>
          </a:ln>
        </p:spPr>
        <p:txBody>
          <a:bodyPr wrap="square" anchor="t" anchorCtr="0">
            <a:spAutoFit/>
          </a:bodyPr>
          <a:p>
            <a:pPr>
              <a:lnSpc>
                <a:spcPct val="110000"/>
              </a:lnSpc>
              <a:spcBef>
                <a:spcPct val="50000"/>
              </a:spcBef>
            </a:pPr>
            <a:r>
              <a:rPr lang="en-US" altLang="zh-CN" sz="4000" b="1">
                <a:solidFill>
                  <a:srgbClr val="6F9D61"/>
                </a:solidFill>
                <a:latin typeface="楷体" panose="02010609060101010101" charset="-122"/>
                <a:ea typeface="楷体" panose="02010609060101010101" charset="-122"/>
              </a:rPr>
              <a:t>“</a:t>
            </a:r>
            <a:r>
              <a:rPr lang="zh-CN" altLang="en-US" sz="4000" b="1">
                <a:solidFill>
                  <a:srgbClr val="6F9D61"/>
                </a:solidFill>
                <a:latin typeface="楷体" panose="02010609060101010101" charset="-122"/>
                <a:ea typeface="楷体" panose="02010609060101010101" charset="-122"/>
              </a:rPr>
              <a:t>用传奇之法，而以志怪，变幻之状，如在目前。” 它代表了我国</a:t>
            </a:r>
            <a:r>
              <a:rPr lang="zh-CN" altLang="en-US" sz="4000" b="1" u="sng">
                <a:solidFill>
                  <a:srgbClr val="CC0000"/>
                </a:solidFill>
                <a:latin typeface="楷体" panose="02010609060101010101" charset="-122"/>
                <a:ea typeface="楷体" panose="02010609060101010101" charset="-122"/>
              </a:rPr>
              <a:t>文言短篇小说</a:t>
            </a:r>
            <a:r>
              <a:rPr lang="zh-CN" altLang="en-US" sz="4000" b="1">
                <a:solidFill>
                  <a:srgbClr val="6F9D61"/>
                </a:solidFill>
                <a:latin typeface="楷体" panose="02010609060101010101" charset="-122"/>
                <a:ea typeface="楷体" panose="02010609060101010101" charset="-122"/>
              </a:rPr>
              <a:t>的最高成就。              </a:t>
            </a:r>
            <a:endParaRPr lang="zh-CN" altLang="en-US" sz="4000" b="1">
              <a:solidFill>
                <a:srgbClr val="6F9D61"/>
              </a:solidFill>
              <a:latin typeface="楷体" panose="02010609060101010101" charset="-122"/>
              <a:ea typeface="楷体" panose="02010609060101010101" charset="-122"/>
            </a:endParaRPr>
          </a:p>
          <a:p>
            <a:pPr>
              <a:spcBef>
                <a:spcPct val="50000"/>
              </a:spcBef>
            </a:pPr>
            <a:r>
              <a:rPr lang="zh-CN" altLang="en-US" sz="4000" b="1">
                <a:solidFill>
                  <a:srgbClr val="6F9D61"/>
                </a:solidFill>
                <a:latin typeface="楷体" panose="02010609060101010101" charset="-122"/>
                <a:ea typeface="楷体" panose="02010609060101010101" charset="-122"/>
              </a:rPr>
              <a:t>                                                </a:t>
            </a:r>
            <a:r>
              <a:rPr lang="en-US" altLang="zh-CN" sz="4000" b="1">
                <a:solidFill>
                  <a:srgbClr val="6F9D61"/>
                </a:solidFill>
                <a:latin typeface="楷体" panose="02010609060101010101" charset="-122"/>
                <a:ea typeface="楷体" panose="02010609060101010101" charset="-122"/>
              </a:rPr>
              <a:t>-                ---</a:t>
            </a:r>
            <a:r>
              <a:rPr lang="zh-CN" altLang="en-US" sz="4000" b="1">
                <a:solidFill>
                  <a:srgbClr val="FF3300"/>
                </a:solidFill>
                <a:latin typeface="楷体" panose="02010609060101010101" charset="-122"/>
                <a:ea typeface="楷体" panose="02010609060101010101" charset="-122"/>
              </a:rPr>
              <a:t>鲁迅</a:t>
            </a:r>
            <a:endParaRPr lang="zh-CN" altLang="en-US" sz="4000" b="1">
              <a:solidFill>
                <a:srgbClr val="FF3300"/>
              </a:solidFill>
              <a:latin typeface="楷体" panose="02010609060101010101" charset="-122"/>
              <a:ea typeface="楷体" panose="02010609060101010101" charset="-122"/>
            </a:endParaRPr>
          </a:p>
        </p:txBody>
      </p:sp>
      <p:sp>
        <p:nvSpPr>
          <p:cNvPr id="23556" name="文本框 4"/>
          <p:cNvSpPr/>
          <p:nvPr/>
        </p:nvSpPr>
        <p:spPr>
          <a:xfrm>
            <a:off x="290513" y="588963"/>
            <a:ext cx="4725987" cy="3055937"/>
          </a:xfrm>
          <a:prstGeom prst="rect">
            <a:avLst/>
          </a:prstGeom>
          <a:noFill/>
          <a:ln w="9525">
            <a:noFill/>
          </a:ln>
        </p:spPr>
        <p:txBody>
          <a:bodyPr wrap="square" anchor="t" anchorCtr="0">
            <a:spAutoFit/>
          </a:bodyPr>
          <a:p>
            <a:pPr>
              <a:lnSpc>
                <a:spcPct val="155000"/>
              </a:lnSpc>
            </a:pPr>
            <a:r>
              <a:rPr lang="zh-CN" altLang="en-US" sz="3600" b="1">
                <a:solidFill>
                  <a:srgbClr val="CC0000"/>
                </a:solidFill>
                <a:latin typeface="楷体" panose="02010609060101010101" charset="-122"/>
                <a:ea typeface="楷体" panose="02010609060101010101" charset="-122"/>
              </a:rPr>
              <a:t>画人画鬼高人一等</a:t>
            </a:r>
            <a:endParaRPr lang="zh-CN" altLang="en-US" sz="3600" b="1">
              <a:solidFill>
                <a:srgbClr val="CC0000"/>
              </a:solidFill>
              <a:latin typeface="楷体" panose="02010609060101010101" charset="-122"/>
              <a:ea typeface="楷体" panose="02010609060101010101" charset="-122"/>
            </a:endParaRPr>
          </a:p>
          <a:p>
            <a:pPr>
              <a:lnSpc>
                <a:spcPct val="155000"/>
              </a:lnSpc>
            </a:pPr>
            <a:r>
              <a:rPr lang="zh-CN" altLang="en-US" sz="3600" b="1">
                <a:solidFill>
                  <a:srgbClr val="CC0000"/>
                </a:solidFill>
                <a:latin typeface="楷体" panose="02010609060101010101" charset="-122"/>
                <a:ea typeface="楷体" panose="02010609060101010101" charset="-122"/>
              </a:rPr>
              <a:t>刺贪刺虐入木三分</a:t>
            </a:r>
            <a:endParaRPr lang="zh-CN" altLang="en-US" sz="3600" b="1">
              <a:solidFill>
                <a:srgbClr val="CC0000"/>
              </a:solidFill>
              <a:latin typeface="楷体" panose="02010609060101010101" charset="-122"/>
              <a:ea typeface="楷体" panose="02010609060101010101" charset="-122"/>
            </a:endParaRPr>
          </a:p>
          <a:p>
            <a:pPr>
              <a:lnSpc>
                <a:spcPct val="125000"/>
              </a:lnSpc>
            </a:pPr>
            <a:r>
              <a:rPr lang="zh-CN" altLang="en-US" sz="3600" b="1">
                <a:solidFill>
                  <a:srgbClr val="FF3399"/>
                </a:solidFill>
                <a:latin typeface="楷体" panose="02010609060101010101" charset="-122"/>
                <a:ea typeface="楷体" panose="02010609060101010101" charset="-122"/>
              </a:rPr>
              <a:t>        </a:t>
            </a:r>
            <a:r>
              <a:rPr lang="en-US" altLang="zh-CN" sz="3600" b="1">
                <a:solidFill>
                  <a:srgbClr val="6F9D61"/>
                </a:solidFill>
                <a:latin typeface="楷体" panose="02010609060101010101" charset="-122"/>
                <a:ea typeface="楷体" panose="02010609060101010101" charset="-122"/>
              </a:rPr>
              <a:t>——</a:t>
            </a:r>
            <a:r>
              <a:rPr lang="zh-CN" altLang="en-US" sz="3600" b="1">
                <a:solidFill>
                  <a:srgbClr val="6F9D61"/>
                </a:solidFill>
                <a:latin typeface="楷体" panose="02010609060101010101" charset="-122"/>
                <a:ea typeface="楷体" panose="02010609060101010101" charset="-122"/>
              </a:rPr>
              <a:t>郭沫若</a:t>
            </a:r>
            <a:endParaRPr lang="zh-CN" altLang="en-US" sz="3600" b="1">
              <a:solidFill>
                <a:srgbClr val="6F9D61"/>
              </a:solidFill>
              <a:latin typeface="楷体" panose="02010609060101010101" charset="-122"/>
              <a:ea typeface="楷体" panose="02010609060101010101" charset="-122"/>
            </a:endParaRPr>
          </a:p>
          <a:p>
            <a:endParaRPr lang="zh-CN" altLang="en-US" sz="3600" b="1">
              <a:latin typeface="楷体" panose="02010609060101010101" charset="-122"/>
              <a:ea typeface="楷体" panose="02010609060101010101" charset="-122"/>
            </a:endParaRPr>
          </a:p>
        </p:txBody>
      </p:sp>
      <p:pic>
        <p:nvPicPr>
          <p:cNvPr id="23557" name="内容占位符 39"/>
          <p:cNvPicPr>
            <a:picLocks noChangeAspect="1"/>
          </p:cNvPicPr>
          <p:nvPr>
            <p:ph idx="1"/>
          </p:nvPr>
        </p:nvPicPr>
        <p:blipFill>
          <a:blip r:embed="rId1"/>
          <a:stretch>
            <a:fillRect/>
          </a:stretch>
        </p:blipFill>
        <p:spPr>
          <a:xfrm rot="-16200000" flipV="1">
            <a:off x="9005888" y="-298450"/>
            <a:ext cx="2709862" cy="3308350"/>
          </a:xfrm>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3557"/>
                                        </p:tgtEl>
                                        <p:attrNameLst>
                                          <p:attrName>style.visibility</p:attrName>
                                        </p:attrNameLst>
                                      </p:cBhvr>
                                      <p:to>
                                        <p:strVal val="visible"/>
                                      </p:to>
                                    </p:set>
                                    <p:animEffect transition="in" filter="wipe(right)">
                                      <p:cBhvr>
                                        <p:cTn id="7" dur="500" fill="hold"/>
                                        <p:tgtEl>
                                          <p:spTgt spid="23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图片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83236" y="211139"/>
            <a:ext cx="2353733"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0" name="内容占位符 2"/>
          <p:cNvSpPr>
            <a:spLocks noGrp="1" noChangeArrowheads="1"/>
          </p:cNvSpPr>
          <p:nvPr>
            <p:ph idx="1"/>
          </p:nvPr>
        </p:nvSpPr>
        <p:spPr>
          <a:xfrm>
            <a:off x="989119" y="315596"/>
            <a:ext cx="2097617" cy="377825"/>
          </a:xfrm>
        </p:spPr>
        <p:txBody>
          <a:bodyPr>
            <a:normAutofit fontScale="55000" lnSpcReduction="20000"/>
          </a:bodyPr>
          <a:lstStyle/>
          <a:p>
            <a:pPr marL="0" indent="0">
              <a:buFontTx/>
              <a:buNone/>
            </a:pPr>
            <a:r>
              <a:rPr lang="zh-CN" altLang="en-US" b="1" dirty="0" smtClean="0">
                <a:solidFill>
                  <a:srgbClr val="0000FF"/>
                </a:solidFill>
                <a:latin typeface="微软雅黑" panose="020B0503020204020204" pitchFamily="34" charset="-122"/>
                <a:ea typeface="微软雅黑" panose="020B0503020204020204" pitchFamily="34" charset="-122"/>
              </a:rPr>
              <a:t>主题归纳</a:t>
            </a:r>
            <a:endParaRPr lang="zh-CN" altLang="en-US" dirty="0" smtClean="0">
              <a:solidFill>
                <a:srgbClr val="0000FF"/>
              </a:solidFill>
              <a:latin typeface="微软雅黑" panose="020B0503020204020204" pitchFamily="34" charset="-122"/>
              <a:ea typeface="微软雅黑" panose="020B0503020204020204" pitchFamily="34" charset="-122"/>
            </a:endParaRPr>
          </a:p>
        </p:txBody>
      </p:sp>
      <p:sp>
        <p:nvSpPr>
          <p:cNvPr id="2" name="矩形 1"/>
          <p:cNvSpPr/>
          <p:nvPr/>
        </p:nvSpPr>
        <p:spPr>
          <a:xfrm>
            <a:off x="254000" y="948056"/>
            <a:ext cx="9045917" cy="4246245"/>
          </a:xfrm>
          <a:prstGeom prst="rect">
            <a:avLst/>
          </a:prstGeom>
        </p:spPr>
        <p:txBody>
          <a:bodyPr wrap="square">
            <a:spAutoFit/>
          </a:bodyPr>
          <a:lstStyle/>
          <a:p>
            <a:pPr indent="575945" algn="just">
              <a:lnSpc>
                <a:spcPct val="150000"/>
              </a:lnSpc>
            </a:pPr>
            <a:r>
              <a:rPr lang="zh-CN" altLang="en-US" sz="3600" noProof="1">
                <a:latin typeface="微软雅黑" panose="020B0503020204020204" pitchFamily="34" charset="-122"/>
                <a:ea typeface="微软雅黑" panose="020B0503020204020204" pitchFamily="34" charset="-122"/>
              </a:rPr>
              <a:t>本文通过描写主人公成名因被迫交纳促织而备受摧残、几乎家破人亡的遭遇，反映了皇帝荒淫无道，抚军县令里胥横征暴敛的罪恶现实，寄托了对受尽欺凌和迫害的下层群众的深切同情。</a:t>
            </a:r>
            <a:endParaRPr lang="zh-CN" altLang="en-US" sz="3600" noProof="1">
              <a:latin typeface="微软雅黑" panose="020B0503020204020204" pitchFamily="34" charset="-122"/>
              <a:ea typeface="微软雅黑" panose="020B0503020204020204" pitchFamily="34" charset="-122"/>
            </a:endParaRPr>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64245" y="3815398"/>
            <a:ext cx="3230563" cy="3614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图片 1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0622" y="42545"/>
            <a:ext cx="235373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内容占位符 2"/>
          <p:cNvSpPr>
            <a:spLocks noGrp="1"/>
          </p:cNvSpPr>
          <p:nvPr>
            <p:ph idx="1"/>
          </p:nvPr>
        </p:nvSpPr>
        <p:spPr>
          <a:xfrm>
            <a:off x="1261534" y="147320"/>
            <a:ext cx="1722967" cy="376238"/>
          </a:xfrm>
        </p:spPr>
        <p:txBody>
          <a:bodyPr>
            <a:noAutofit/>
          </a:bodyPr>
          <a:lstStyle/>
          <a:p>
            <a:pPr marL="0" indent="0">
              <a:buFontTx/>
              <a:buNone/>
            </a:pPr>
            <a:r>
              <a:rPr lang="zh-CN" altLang="en-US" sz="1800" b="1" noProof="1">
                <a:solidFill>
                  <a:srgbClr val="0000FF"/>
                </a:solidFill>
                <a:latin typeface="微软雅黑" panose="020B0503020204020204" pitchFamily="34" charset="-122"/>
                <a:ea typeface="微软雅黑" panose="020B0503020204020204" pitchFamily="34" charset="-122"/>
              </a:rPr>
              <a:t>深入</a:t>
            </a:r>
            <a:r>
              <a:rPr lang="zh-CN" altLang="en-US" sz="1800" b="1" noProof="1" smtClean="0">
                <a:solidFill>
                  <a:srgbClr val="0000FF"/>
                </a:solidFill>
                <a:latin typeface="微软雅黑" panose="020B0503020204020204" pitchFamily="34" charset="-122"/>
                <a:ea typeface="微软雅黑" panose="020B0503020204020204" pitchFamily="34" charset="-122"/>
              </a:rPr>
              <a:t>探究</a:t>
            </a:r>
            <a:endParaRPr lang="en-US" altLang="zh-CN" sz="1800" b="1" noProof="1" smtClean="0">
              <a:solidFill>
                <a:srgbClr val="0000FF"/>
              </a:solidFill>
              <a:latin typeface="微软雅黑" panose="020B0503020204020204" pitchFamily="34" charset="-122"/>
              <a:ea typeface="微软雅黑" panose="020B0503020204020204" pitchFamily="34" charset="-122"/>
            </a:endParaRPr>
          </a:p>
          <a:p>
            <a:pPr marL="0" indent="0">
              <a:buFontTx/>
              <a:buNone/>
            </a:pPr>
            <a:endParaRPr lang="en-US" altLang="zh-CN" sz="1800" noProof="1">
              <a:solidFill>
                <a:srgbClr val="000000"/>
              </a:solidFill>
              <a:latin typeface="微软雅黑" panose="020B0503020204020204" pitchFamily="34" charset="-122"/>
              <a:ea typeface="微软雅黑" panose="020B0503020204020204" pitchFamily="34" charset="-122"/>
            </a:endParaRPr>
          </a:p>
          <a:p>
            <a:endParaRPr lang="en-US" altLang="zh-CN" sz="1800" b="1" noProof="1">
              <a:solidFill>
                <a:srgbClr val="000000"/>
              </a:solidFill>
              <a:latin typeface="微软雅黑" panose="020B0503020204020204" pitchFamily="34" charset="-122"/>
              <a:ea typeface="微软雅黑" panose="020B0503020204020204" pitchFamily="34" charset="-122"/>
            </a:endParaRPr>
          </a:p>
          <a:p>
            <a:pPr marL="0" indent="0">
              <a:buFontTx/>
              <a:buNone/>
            </a:pPr>
            <a:endParaRPr lang="zh-CN" altLang="en-US" sz="1800" noProof="1">
              <a:solidFill>
                <a:srgbClr val="FF0000"/>
              </a:solidFill>
              <a:latin typeface="微软雅黑" panose="020B0503020204020204" pitchFamily="34" charset="-122"/>
              <a:ea typeface="微软雅黑" panose="020B0503020204020204" pitchFamily="34" charset="-122"/>
            </a:endParaRPr>
          </a:p>
        </p:txBody>
      </p:sp>
      <p:sp>
        <p:nvSpPr>
          <p:cNvPr id="3" name="矩形 2"/>
          <p:cNvSpPr/>
          <p:nvPr/>
        </p:nvSpPr>
        <p:spPr>
          <a:xfrm>
            <a:off x="124460" y="1755775"/>
            <a:ext cx="11943715" cy="5262245"/>
          </a:xfrm>
          <a:prstGeom prst="rect">
            <a:avLst/>
          </a:prstGeom>
        </p:spPr>
        <p:txBody>
          <a:bodyPr wrap="square">
            <a:spAutoFit/>
          </a:bodyPr>
          <a:lstStyle/>
          <a:p>
            <a:pPr indent="575945" algn="just">
              <a:lnSpc>
                <a:spcPct val="150000"/>
              </a:lnSpc>
            </a:pPr>
            <a:r>
              <a:rPr lang="zh-CN" altLang="en-US" sz="2800" noProof="1">
                <a:latin typeface="微软雅黑" panose="020B0503020204020204" pitchFamily="34" charset="-122"/>
                <a:ea typeface="微软雅黑" panose="020B0503020204020204" pitchFamily="34" charset="-122"/>
              </a:rPr>
              <a:t>① 故事始终围绕促织之得失这一主线安排情节。</a:t>
            </a:r>
            <a:endParaRPr lang="zh-CN" altLang="en-US" sz="2800" noProof="1">
              <a:latin typeface="微软雅黑" panose="020B0503020204020204" pitchFamily="34" charset="-122"/>
              <a:ea typeface="微软雅黑" panose="020B0503020204020204" pitchFamily="34" charset="-122"/>
            </a:endParaRPr>
          </a:p>
          <a:p>
            <a:pPr indent="575945" algn="just">
              <a:lnSpc>
                <a:spcPct val="150000"/>
              </a:lnSpc>
            </a:pPr>
            <a:r>
              <a:rPr lang="zh-CN" altLang="en-US" sz="2800" noProof="1">
                <a:latin typeface="微软雅黑" panose="020B0503020204020204" pitchFamily="34" charset="-122"/>
                <a:ea typeface="微软雅黑" panose="020B0503020204020204" pitchFamily="34" charset="-122"/>
              </a:rPr>
              <a:t>② 情节波折：波折一</a:t>
            </a:r>
            <a:r>
              <a:rPr lang="en-US" altLang="zh-CN" sz="2800" noProof="1">
                <a:latin typeface="微软雅黑" panose="020B0503020204020204" pitchFamily="34" charset="-122"/>
                <a:ea typeface="微软雅黑" panose="020B0503020204020204" pitchFamily="34" charset="-122"/>
              </a:rPr>
              <a:t>——</a:t>
            </a:r>
            <a:r>
              <a:rPr lang="zh-CN" altLang="en-US" sz="2800" noProof="1">
                <a:latin typeface="微软雅黑" panose="020B0503020204020204" pitchFamily="34" charset="-122"/>
                <a:ea typeface="微软雅黑" panose="020B0503020204020204" pitchFamily="34" charset="-122"/>
              </a:rPr>
              <a:t>岁征促织，成名破产受刑，无计可施，走投无路；波折二</a:t>
            </a:r>
            <a:r>
              <a:rPr lang="en-US" altLang="zh-CN" sz="2800" noProof="1">
                <a:latin typeface="微软雅黑" panose="020B0503020204020204" pitchFamily="34" charset="-122"/>
                <a:ea typeface="微软雅黑" panose="020B0503020204020204" pitchFamily="34" charset="-122"/>
              </a:rPr>
              <a:t>——</a:t>
            </a:r>
            <a:r>
              <a:rPr lang="zh-CN" altLang="en-US" sz="2800" noProof="1">
                <a:latin typeface="微软雅黑" panose="020B0503020204020204" pitchFamily="34" charset="-122"/>
                <a:ea typeface="微软雅黑" panose="020B0503020204020204" pitchFamily="34" charset="-122"/>
              </a:rPr>
              <a:t>神巫指点，成名得虫；波折三</a:t>
            </a:r>
            <a:r>
              <a:rPr lang="en-US" altLang="zh-CN" sz="2800" noProof="1">
                <a:latin typeface="微软雅黑" panose="020B0503020204020204" pitchFamily="34" charset="-122"/>
                <a:ea typeface="微软雅黑" panose="020B0503020204020204" pitchFamily="34" charset="-122"/>
              </a:rPr>
              <a:t>——</a:t>
            </a:r>
            <a:r>
              <a:rPr lang="zh-CN" altLang="en-US" sz="2800" noProof="1">
                <a:latin typeface="微软雅黑" panose="020B0503020204020204" pitchFamily="34" charset="-122"/>
                <a:ea typeface="微软雅黑" panose="020B0503020204020204" pitchFamily="34" charset="-122"/>
              </a:rPr>
              <a:t>节外生枝，成子弄死促织，投井自杀，成家陷入绝境；波折四</a:t>
            </a:r>
            <a:r>
              <a:rPr lang="en-US" altLang="zh-CN" sz="2800" noProof="1">
                <a:latin typeface="微软雅黑" panose="020B0503020204020204" pitchFamily="34" charset="-122"/>
                <a:ea typeface="微软雅黑" panose="020B0503020204020204" pitchFamily="34" charset="-122"/>
              </a:rPr>
              <a:t>——</a:t>
            </a:r>
            <a:r>
              <a:rPr lang="zh-CN" altLang="en-US" sz="2800" noProof="1">
                <a:latin typeface="微软雅黑" panose="020B0503020204020204" pitchFamily="34" charset="-122"/>
                <a:ea typeface="微软雅黑" panose="020B0503020204020204" pitchFamily="34" charset="-122"/>
              </a:rPr>
              <a:t>成子起死回生，魂化促织，成家因祸得福。</a:t>
            </a:r>
            <a:endParaRPr lang="zh-CN" altLang="en-US" sz="2800" noProof="1">
              <a:latin typeface="微软雅黑" panose="020B0503020204020204" pitchFamily="34" charset="-122"/>
              <a:ea typeface="微软雅黑" panose="020B0503020204020204" pitchFamily="34" charset="-122"/>
            </a:endParaRPr>
          </a:p>
          <a:p>
            <a:pPr indent="575945" algn="just">
              <a:lnSpc>
                <a:spcPct val="150000"/>
              </a:lnSpc>
            </a:pPr>
            <a:r>
              <a:rPr lang="zh-CN" altLang="en-US" sz="2800" noProof="1">
                <a:latin typeface="微软雅黑" panose="020B0503020204020204" pitchFamily="34" charset="-122"/>
                <a:ea typeface="微软雅黑" panose="020B0503020204020204" pitchFamily="34" charset="-122"/>
              </a:rPr>
              <a:t>③ 这样写的妙处：这样曲曲折折、跌宕起伏的描写，避免了平铺直叙，正所谓“文似看山不喜平”。情节的跌宕起伏，充实、丰满了故事，深化了思想内容。</a:t>
            </a:r>
            <a:endParaRPr lang="zh-CN" altLang="en-US" sz="2800" noProof="1">
              <a:latin typeface="微软雅黑" panose="020B0503020204020204" pitchFamily="34" charset="-122"/>
              <a:ea typeface="微软雅黑" panose="020B0503020204020204" pitchFamily="34" charset="-122"/>
            </a:endParaRPr>
          </a:p>
        </p:txBody>
      </p:sp>
      <p:sp>
        <p:nvSpPr>
          <p:cNvPr id="6" name="Text Box 4"/>
          <p:cNvSpPr txBox="1">
            <a:spLocks noChangeArrowheads="1"/>
          </p:cNvSpPr>
          <p:nvPr/>
        </p:nvSpPr>
        <p:spPr bwMode="auto">
          <a:xfrm>
            <a:off x="231140" y="357505"/>
            <a:ext cx="9953625" cy="1568450"/>
          </a:xfrm>
          <a:prstGeom prst="rect">
            <a:avLst/>
          </a:prstGeom>
        </p:spPr>
        <p:txBody>
          <a:bodyPr wrap="square">
            <a:spAutoFit/>
          </a:bodyPr>
          <a:lstStyle>
            <a:defPPr>
              <a:defRPr lang="zh-CN"/>
            </a:defPPr>
            <a:lvl1pPr algn="just">
              <a:lnSpc>
                <a:spcPct val="150000"/>
              </a:lnSpc>
              <a:defRPr sz="2400">
                <a:latin typeface="微软雅黑" panose="020B0503020204020204" pitchFamily="34" charset="-122"/>
                <a:ea typeface="微软雅黑" panose="020B0503020204020204" pitchFamily="34" charset="-122"/>
              </a:defRPr>
            </a:lvl1pPr>
          </a:lstStyle>
          <a:p>
            <a:r>
              <a:rPr lang="en-US" altLang="zh-CN" sz="3200" b="1" noProof="1" smtClean="0"/>
              <a:t>1.</a:t>
            </a:r>
            <a:r>
              <a:rPr lang="zh-CN" altLang="en-US" sz="3200" b="1" noProof="1"/>
              <a:t>文章始终围绕的一条主线是什么？围绕这条</a:t>
            </a:r>
            <a:r>
              <a:rPr lang="zh-CN" altLang="en-US" sz="3200" b="1" noProof="1" smtClean="0"/>
              <a:t>主线</a:t>
            </a:r>
            <a:r>
              <a:rPr lang="zh-CN" altLang="en-US" sz="3200" b="1" noProof="1"/>
              <a:t>，情节具体有几次波折？这样安排有何妙处？</a:t>
            </a:r>
            <a:endParaRPr lang="zh-CN" altLang="en-US" sz="3200" b="1" noProof="1"/>
          </a:p>
        </p:txBody>
      </p:sp>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62365" y="-196850"/>
            <a:ext cx="3230563" cy="3614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7320" y="303530"/>
            <a:ext cx="11897995" cy="6554470"/>
          </a:xfrm>
          <a:prstGeom prst="rect">
            <a:avLst/>
          </a:prstGeom>
        </p:spPr>
        <p:txBody>
          <a:bodyPr wrap="square">
            <a:spAutoFit/>
          </a:bodyPr>
          <a:lstStyle/>
          <a:p>
            <a:pPr indent="539750" algn="just">
              <a:lnSpc>
                <a:spcPct val="150000"/>
              </a:lnSpc>
            </a:pPr>
            <a:r>
              <a:rPr lang="en-US" altLang="zh-CN" sz="2800" noProof="1">
                <a:latin typeface="微软雅黑" panose="020B0503020204020204" pitchFamily="34" charset="-122"/>
                <a:ea typeface="微软雅黑" panose="020B0503020204020204" pitchFamily="34" charset="-122"/>
              </a:rPr>
              <a:t>《</a:t>
            </a:r>
            <a:r>
              <a:rPr lang="zh-CN" altLang="en-US" sz="2800" noProof="1">
                <a:latin typeface="微软雅黑" panose="020B0503020204020204" pitchFamily="34" charset="-122"/>
                <a:ea typeface="微软雅黑" panose="020B0503020204020204" pitchFamily="34" charset="-122"/>
              </a:rPr>
              <a:t>促织</a:t>
            </a:r>
            <a:r>
              <a:rPr lang="en-US" altLang="zh-CN" sz="2800" noProof="1">
                <a:latin typeface="微软雅黑" panose="020B0503020204020204" pitchFamily="34" charset="-122"/>
                <a:ea typeface="微软雅黑" panose="020B0503020204020204" pitchFamily="34" charset="-122"/>
              </a:rPr>
              <a:t>》</a:t>
            </a:r>
            <a:r>
              <a:rPr lang="zh-CN" altLang="en-US" sz="2800" noProof="1">
                <a:latin typeface="微软雅黑" panose="020B0503020204020204" pitchFamily="34" charset="-122"/>
                <a:ea typeface="微软雅黑" panose="020B0503020204020204" pitchFamily="34" charset="-122"/>
              </a:rPr>
              <a:t>的结尾没有摆脱传统小说的喜剧结局，但正是这种喜剧结局更能反衬出作品的悲剧色彩。作者以乐写哀，一方面，表现了他对劳动人民苦难命运的深切同情和美好祝愿；另一方面，更有其深层的美学意义。成名的否极泰来，只是因为一只促织，而这只促织竟是儿子魂化而成，多么离奇的幻想！这个幼小的心灵为了“赎罪”，为了解除父母的痛苦，甘愿魂化促织。不难看出，成名后来的幸福是儿子用生命换来的，这简直令人不能接受！更可悲的是，成名儿子魂化促织后，还被进贡到宫中与别的促织打斗，“每闻琴瑟之声，则应节而舞”，供皇帝取乐。这是封建最高统治者对一个幼小灵魂的蹂躏，何等残酷，何等酸楚！封建统治者对劳动人民的摧残和压迫暴露无遗。小说正是以喜剧结局反衬出更深层的悲剧意义。</a:t>
            </a:r>
            <a:endParaRPr lang="zh-CN" altLang="en-US" sz="2800" noProof="1">
              <a:latin typeface="微软雅黑" panose="020B0503020204020204" pitchFamily="34" charset="-122"/>
              <a:ea typeface="微软雅黑" panose="020B0503020204020204" pitchFamily="34" charset="-122"/>
            </a:endParaRPr>
          </a:p>
        </p:txBody>
      </p:sp>
      <p:sp>
        <p:nvSpPr>
          <p:cNvPr id="6" name="Text Box 4"/>
          <p:cNvSpPr txBox="1">
            <a:spLocks noChangeArrowheads="1"/>
          </p:cNvSpPr>
          <p:nvPr/>
        </p:nvSpPr>
        <p:spPr bwMode="auto">
          <a:xfrm>
            <a:off x="582932" y="-248285"/>
            <a:ext cx="10394949" cy="737235"/>
          </a:xfrm>
          <a:prstGeom prst="rect">
            <a:avLst/>
          </a:prstGeom>
        </p:spPr>
        <p:txBody>
          <a:bodyPr>
            <a:spAutoFit/>
          </a:bodyPr>
          <a:lstStyle>
            <a:defPPr>
              <a:defRPr lang="zh-CN"/>
            </a:defPPr>
            <a:lvl1pPr algn="just">
              <a:lnSpc>
                <a:spcPct val="150000"/>
              </a:lnSpc>
              <a:defRPr sz="2400">
                <a:latin typeface="微软雅黑" panose="020B0503020204020204" pitchFamily="34" charset="-122"/>
                <a:ea typeface="微软雅黑" panose="020B0503020204020204" pitchFamily="34" charset="-122"/>
              </a:defRPr>
            </a:lvl1pPr>
          </a:lstStyle>
          <a:p>
            <a:r>
              <a:rPr lang="en-US" altLang="zh-CN" sz="2800" b="1" noProof="1" smtClean="0"/>
              <a:t>2.</a:t>
            </a:r>
            <a:r>
              <a:rPr lang="zh-CN" altLang="en-US" sz="2800" b="1" noProof="1" smtClean="0"/>
              <a:t> </a:t>
            </a:r>
            <a:r>
              <a:rPr lang="en-US" altLang="zh-CN" sz="2800" b="1" noProof="1" smtClean="0"/>
              <a:t>《</a:t>
            </a:r>
            <a:r>
              <a:rPr lang="zh-CN" altLang="en-US" sz="2800" b="1" noProof="1"/>
              <a:t>促织</a:t>
            </a:r>
            <a:r>
              <a:rPr lang="en-US" altLang="zh-CN" sz="2800" b="1" noProof="1"/>
              <a:t>》</a:t>
            </a:r>
            <a:r>
              <a:rPr lang="zh-CN" altLang="en-US" sz="2800" b="1" noProof="1"/>
              <a:t>是喜剧还是悲剧？</a:t>
            </a:r>
            <a:endParaRPr lang="en-US" altLang="zh-CN" sz="2800" b="1" noProof="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1075267" y="1116232"/>
            <a:ext cx="8772118" cy="4708981"/>
          </a:xfrm>
          <a:prstGeom prst="rect">
            <a:avLst/>
          </a:prstGeom>
        </p:spPr>
        <p:txBody>
          <a:bodyPr wrap="square">
            <a:spAutoFit/>
          </a:bodyPr>
          <a:lstStyle/>
          <a:p>
            <a:pPr indent="457200" algn="just">
              <a:lnSpc>
                <a:spcPct val="150000"/>
              </a:lnSpc>
            </a:pPr>
            <a:r>
              <a:rPr lang="en-US" altLang="zh-CN" sz="2000" noProof="1">
                <a:latin typeface="微软雅黑" panose="020B0503020204020204" pitchFamily="34" charset="-122"/>
                <a:ea typeface="微软雅黑" panose="020B0503020204020204" pitchFamily="34" charset="-122"/>
              </a:rPr>
              <a:t>《</a:t>
            </a:r>
            <a:r>
              <a:rPr lang="zh-CN" altLang="en-US" sz="2000" noProof="1">
                <a:latin typeface="微软雅黑" panose="020B0503020204020204" pitchFamily="34" charset="-122"/>
                <a:ea typeface="微软雅黑" panose="020B0503020204020204" pitchFamily="34" charset="-122"/>
              </a:rPr>
              <a:t>聊斋志异</a:t>
            </a:r>
            <a:r>
              <a:rPr lang="en-US" altLang="zh-CN" sz="2000" noProof="1">
                <a:latin typeface="微软雅黑" panose="020B0503020204020204" pitchFamily="34" charset="-122"/>
                <a:ea typeface="微软雅黑" panose="020B0503020204020204" pitchFamily="34" charset="-122"/>
              </a:rPr>
              <a:t>》</a:t>
            </a:r>
            <a:r>
              <a:rPr lang="zh-CN" altLang="en-US" sz="2000" noProof="1">
                <a:latin typeface="微软雅黑" panose="020B0503020204020204" pitchFamily="34" charset="-122"/>
                <a:ea typeface="微软雅黑" panose="020B0503020204020204" pitchFamily="34" charset="-122"/>
              </a:rPr>
              <a:t>是一部具有浪漫主义色彩的魔幻小说。它谈狐论鬼，超越现实，</a:t>
            </a:r>
            <a:r>
              <a:rPr lang="en-US" altLang="zh-CN" sz="2000" noProof="1">
                <a:latin typeface="微软雅黑" panose="020B0503020204020204" pitchFamily="34" charset="-122"/>
                <a:ea typeface="微软雅黑" panose="020B0503020204020204" pitchFamily="34" charset="-122"/>
              </a:rPr>
              <a:t>《</a:t>
            </a:r>
            <a:r>
              <a:rPr lang="zh-CN" altLang="en-US" sz="2000" noProof="1">
                <a:latin typeface="微软雅黑" panose="020B0503020204020204" pitchFamily="34" charset="-122"/>
                <a:ea typeface="微软雅黑" panose="020B0503020204020204" pitchFamily="34" charset="-122"/>
              </a:rPr>
              <a:t>促织</a:t>
            </a:r>
            <a:r>
              <a:rPr lang="en-US" altLang="zh-CN" sz="2000" noProof="1">
                <a:latin typeface="微软雅黑" panose="020B0503020204020204" pitchFamily="34" charset="-122"/>
                <a:ea typeface="微软雅黑" panose="020B0503020204020204" pitchFamily="34" charset="-122"/>
              </a:rPr>
              <a:t>》</a:t>
            </a:r>
            <a:r>
              <a:rPr lang="zh-CN" altLang="en-US" sz="2000" noProof="1">
                <a:latin typeface="微软雅黑" panose="020B0503020204020204" pitchFamily="34" charset="-122"/>
                <a:ea typeface="微软雅黑" panose="020B0503020204020204" pitchFamily="34" charset="-122"/>
              </a:rPr>
              <a:t>也不例外：其一，成名在走投无路之时，求神问卜，巫婆竟能“道人意中事，无毫发爽”，问卜得图，按图苦搜，终获佳品；其二，成子因误毙促织而投井，竟然魂化为虫，历经险厄，拯救全家，因祸得福。</a:t>
            </a:r>
            <a:endParaRPr lang="zh-CN" altLang="en-US" sz="2000" noProof="1">
              <a:latin typeface="微软雅黑" panose="020B0503020204020204" pitchFamily="34" charset="-122"/>
              <a:ea typeface="微软雅黑" panose="020B0503020204020204" pitchFamily="34" charset="-122"/>
            </a:endParaRPr>
          </a:p>
          <a:p>
            <a:pPr indent="457200" algn="just">
              <a:lnSpc>
                <a:spcPct val="150000"/>
              </a:lnSpc>
            </a:pPr>
            <a:r>
              <a:rPr lang="zh-CN" altLang="en-US" sz="2000" noProof="1">
                <a:latin typeface="微软雅黑" panose="020B0503020204020204" pitchFamily="34" charset="-122"/>
                <a:ea typeface="微软雅黑" panose="020B0503020204020204" pitchFamily="34" charset="-122"/>
              </a:rPr>
              <a:t>这些看似虚幻的想象，其实都有着坚实的现实基础。神产生于人对自然的恐惧，源于人对现实的无法超脱。当人们在现实中无法解决自身困难的时候，便很自然地把希望寄托在神灵的身上。成名正是在走投无路的情况下，才求神问卜的。试想，如果不是神的意志，成名如何能从现实的苦难中得到解脱？因此，这个看似荒诞的情节，并没有减弱作品的思想意义，相反，它更深刻地反衬了现实的黑暗──百姓苦海无边，除非神仙显灵，否则不能脱离苦海。</a:t>
            </a:r>
            <a:endParaRPr lang="zh-CN" altLang="en-US" sz="2000" noProof="1">
              <a:latin typeface="微软雅黑" panose="020B0503020204020204" pitchFamily="34" charset="-122"/>
              <a:ea typeface="微软雅黑" panose="020B0503020204020204" pitchFamily="34" charset="-122"/>
            </a:endParaRPr>
          </a:p>
        </p:txBody>
      </p:sp>
      <p:sp>
        <p:nvSpPr>
          <p:cNvPr id="16386" name="Text Box 4"/>
          <p:cNvSpPr txBox="1">
            <a:spLocks noChangeArrowheads="1"/>
          </p:cNvSpPr>
          <p:nvPr/>
        </p:nvSpPr>
        <p:spPr bwMode="auto">
          <a:xfrm>
            <a:off x="1075267" y="451803"/>
            <a:ext cx="96393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en-US" altLang="zh-CN" sz="2400" b="1" dirty="0" smtClean="0">
                <a:latin typeface="微软雅黑" panose="020B0503020204020204" pitchFamily="34" charset="-122"/>
                <a:ea typeface="微软雅黑" panose="020B0503020204020204" pitchFamily="34" charset="-122"/>
              </a:rPr>
              <a:t>3.</a:t>
            </a:r>
            <a:r>
              <a:rPr lang="zh-CN" altLang="en-US" sz="2400" b="1" dirty="0" smtClean="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促织</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具有魔幻色彩的故事是否超越了现实生活？</a:t>
            </a:r>
            <a:endParaRPr lang="en-US" altLang="zh-CN" sz="2400" b="1" dirty="0">
              <a:latin typeface="微软雅黑" panose="020B0503020204020204" pitchFamily="34" charset="-122"/>
              <a:ea typeface="微软雅黑" panose="020B0503020204020204" pitchFamily="34" charset="-122"/>
            </a:endParaRPr>
          </a:p>
        </p:txBody>
      </p:sp>
      <p:pic>
        <p:nvPicPr>
          <p:cNvPr id="286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099285" y="4135438"/>
            <a:ext cx="3230563" cy="3614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409" name="矩形 2"/>
          <p:cNvSpPr>
            <a:spLocks noChangeArrowheads="1"/>
          </p:cNvSpPr>
          <p:nvPr/>
        </p:nvSpPr>
        <p:spPr bwMode="auto">
          <a:xfrm>
            <a:off x="1119717" y="654368"/>
            <a:ext cx="946361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en-US" altLang="zh-CN" sz="2400" b="1" dirty="0" smtClean="0">
                <a:latin typeface="微软雅黑" panose="020B0503020204020204" pitchFamily="34" charset="-122"/>
                <a:ea typeface="微软雅黑" panose="020B0503020204020204" pitchFamily="34" charset="-122"/>
              </a:rPr>
              <a:t>4.</a:t>
            </a:r>
            <a:r>
              <a:rPr lang="zh-CN" altLang="en-US" sz="2400" b="1" dirty="0">
                <a:latin typeface="微软雅黑" panose="020B0503020204020204" pitchFamily="34" charset="-122"/>
                <a:ea typeface="微软雅黑" panose="020B0503020204020204" pitchFamily="34" charset="-122"/>
              </a:rPr>
              <a:t>本文结构严谨，情节曲折，人物生动形象。试分析说明。</a:t>
            </a:r>
            <a:endParaRPr lang="zh-CN" altLang="en-US" sz="2400" b="1" dirty="0">
              <a:latin typeface="微软雅黑" panose="020B0503020204020204" pitchFamily="34" charset="-122"/>
              <a:ea typeface="微软雅黑" panose="020B0503020204020204" pitchFamily="34" charset="-122"/>
            </a:endParaRPr>
          </a:p>
        </p:txBody>
      </p:sp>
      <p:sp>
        <p:nvSpPr>
          <p:cNvPr id="4" name="矩形 3"/>
          <p:cNvSpPr>
            <a:spLocks noChangeArrowheads="1"/>
          </p:cNvSpPr>
          <p:nvPr/>
        </p:nvSpPr>
        <p:spPr bwMode="auto">
          <a:xfrm>
            <a:off x="1119717" y="2366963"/>
            <a:ext cx="8924615"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539750">
              <a:lnSpc>
                <a:spcPct val="150000"/>
              </a:lnSpc>
            </a:pPr>
            <a:r>
              <a:rPr lang="zh-CN" altLang="en-US" sz="2000" dirty="0">
                <a:latin typeface="微软雅黑" panose="020B0503020204020204" pitchFamily="34" charset="-122"/>
                <a:ea typeface="微软雅黑" panose="020B0503020204020204" pitchFamily="34" charset="-122"/>
              </a:rPr>
              <a:t>① 情节曲折，构思严谨。</a:t>
            </a:r>
            <a:endParaRPr lang="zh-CN" altLang="en-US" sz="2000" dirty="0">
              <a:latin typeface="微软雅黑" panose="020B0503020204020204" pitchFamily="34" charset="-122"/>
              <a:ea typeface="微软雅黑" panose="020B0503020204020204" pitchFamily="34" charset="-122"/>
            </a:endParaRPr>
          </a:p>
          <a:p>
            <a:pPr indent="539750">
              <a:lnSpc>
                <a:spcPct val="150000"/>
              </a:lnSpc>
            </a:pPr>
            <a:r>
              <a:rPr lang="zh-CN" altLang="en-US" sz="2000" dirty="0">
                <a:latin typeface="微软雅黑" panose="020B0503020204020204" pitchFamily="34" charset="-122"/>
                <a:ea typeface="微软雅黑" panose="020B0503020204020204" pitchFamily="34" charset="-122"/>
              </a:rPr>
              <a:t>故事情节曲折，却构思严谨。纵观全文，起承转合，前呼后应，结构完整。</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促织</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一文以“促织”为线索，条理清晰，又曲折动人。它的情节可以概括如下：征虫</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觅虫</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求虫</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得虫</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失虫</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化虫</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斗虫</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献虫。其中“征虫</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觅虫”可看成是故事的开端，“求虫</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得虫”是故事的发展，“失虫</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化虫</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斗虫”是故事的高潮，“献虫”是故事的结局。</a:t>
            </a:r>
            <a:endParaRPr lang="zh-CN" altLang="en-US" sz="2000" dirty="0">
              <a:latin typeface="微软雅黑" panose="020B0503020204020204" pitchFamily="34" charset="-122"/>
              <a:ea typeface="微软雅黑" panose="020B0503020204020204" pitchFamily="34" charset="-122"/>
            </a:endParaRPr>
          </a:p>
        </p:txBody>
      </p:sp>
      <p:pic>
        <p:nvPicPr>
          <p:cNvPr id="296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792845" y="264478"/>
            <a:ext cx="3230563" cy="3614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8433" name="矩形 3"/>
          <p:cNvSpPr>
            <a:spLocks noChangeArrowheads="1"/>
          </p:cNvSpPr>
          <p:nvPr/>
        </p:nvSpPr>
        <p:spPr bwMode="auto">
          <a:xfrm>
            <a:off x="1312334" y="1631951"/>
            <a:ext cx="8520983"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539750" algn="just">
              <a:lnSpc>
                <a:spcPct val="150000"/>
              </a:lnSpc>
            </a:pPr>
            <a:r>
              <a:rPr lang="zh-CN" altLang="en-US" sz="2400" dirty="0">
                <a:latin typeface="微软雅黑" panose="020B0503020204020204" pitchFamily="34" charset="-122"/>
                <a:ea typeface="微软雅黑" panose="020B0503020204020204" pitchFamily="34" charset="-122"/>
              </a:rPr>
              <a:t>② 巧妙运用伏笔和暗示。</a:t>
            </a:r>
            <a:endParaRPr lang="zh-CN" altLang="en-US" sz="2400" dirty="0">
              <a:latin typeface="微软雅黑" panose="020B0503020204020204" pitchFamily="34" charset="-122"/>
              <a:ea typeface="微软雅黑" panose="020B0503020204020204" pitchFamily="34" charset="-122"/>
            </a:endParaRPr>
          </a:p>
          <a:p>
            <a:pPr indent="539750" algn="just">
              <a:lnSpc>
                <a:spcPct val="150000"/>
              </a:lnSpc>
            </a:pPr>
            <a:r>
              <a:rPr lang="zh-CN" altLang="en-US" sz="2400" dirty="0">
                <a:latin typeface="微软雅黑" panose="020B0503020204020204" pitchFamily="34" charset="-122"/>
                <a:ea typeface="微软雅黑" panose="020B0503020204020204" pitchFamily="34" charset="-122"/>
              </a:rPr>
              <a:t>文章多处运用伏笔和暗示，使故事于情于理都让人觉得真实可信，在情节上前后呼应。如第一段中“此物故非西产”，句中的“故”字既是伏笔，又是暗示。促织本不是陕西一带的特产，而上至宫廷，下至县令却每年在民间强征，这为成名一家悲剧的必然性埋下了伏笔。</a:t>
            </a:r>
            <a:endParaRPr lang="zh-CN" altLang="en-US" sz="2400" dirty="0">
              <a:latin typeface="微软雅黑" panose="020B0503020204020204" pitchFamily="34" charset="-122"/>
              <a:ea typeface="微软雅黑" panose="020B0503020204020204" pitchFamily="34" charset="-122"/>
            </a:endParaRPr>
          </a:p>
        </p:txBody>
      </p:sp>
      <p:pic>
        <p:nvPicPr>
          <p:cNvPr id="307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823325" y="0"/>
            <a:ext cx="3230563" cy="3614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1236134" y="1497014"/>
            <a:ext cx="8611251" cy="4247317"/>
          </a:xfrm>
          <a:prstGeom prst="rect">
            <a:avLst/>
          </a:prstGeom>
        </p:spPr>
        <p:txBody>
          <a:bodyPr wrap="square">
            <a:spAutoFit/>
          </a:bodyPr>
          <a:lstStyle/>
          <a:p>
            <a:pPr indent="539750" algn="just">
              <a:lnSpc>
                <a:spcPct val="150000"/>
              </a:lnSpc>
            </a:pPr>
            <a:r>
              <a:rPr lang="zh-CN" altLang="en-US" sz="2000" noProof="1">
                <a:latin typeface="微软雅黑" panose="020B0503020204020204" pitchFamily="34" charset="-122"/>
                <a:ea typeface="微软雅黑" panose="020B0503020204020204" pitchFamily="34" charset="-122"/>
              </a:rPr>
              <a:t>③ 多种手法刻画，人物形象生动。</a:t>
            </a:r>
            <a:endParaRPr lang="zh-CN" altLang="en-US" sz="2000" noProof="1">
              <a:latin typeface="微软雅黑" panose="020B0503020204020204" pitchFamily="34" charset="-122"/>
              <a:ea typeface="微软雅黑" panose="020B0503020204020204" pitchFamily="34" charset="-122"/>
            </a:endParaRPr>
          </a:p>
          <a:p>
            <a:pPr indent="539750" algn="just">
              <a:lnSpc>
                <a:spcPct val="150000"/>
              </a:lnSpc>
            </a:pPr>
            <a:r>
              <a:rPr lang="zh-CN" altLang="en-US" sz="2000" noProof="1">
                <a:latin typeface="微软雅黑" panose="020B0503020204020204" pitchFamily="34" charset="-122"/>
                <a:ea typeface="微软雅黑" panose="020B0503020204020204" pitchFamily="34" charset="-122"/>
              </a:rPr>
              <a:t>作者非常善于运用白描手法进行勾勒，如成名夫妇得子尸于井的相关描写，描绘出人物亦悲亦愁的神态；又巧妙地借用衬托，以“茅舍无烟”“相对默然”来表现成名夫妇“不复聊赖”的精神状态。心理描写是推动情节发展的重要手段。如成名在儿子失手弄死促织到找到另一只促织的过程中，由“如被冰雪”而起，经过“怒</a:t>
            </a:r>
            <a:r>
              <a:rPr lang="en-US" altLang="zh-CN" sz="2000" noProof="1">
                <a:latin typeface="微软雅黑" panose="020B0503020204020204" pitchFamily="34" charset="-122"/>
                <a:ea typeface="微软雅黑" panose="020B0503020204020204" pitchFamily="34" charset="-122"/>
              </a:rPr>
              <a:t>—</a:t>
            </a:r>
            <a:r>
              <a:rPr lang="zh-CN" altLang="en-US" sz="2000" noProof="1">
                <a:latin typeface="微软雅黑" panose="020B0503020204020204" pitchFamily="34" charset="-122"/>
                <a:ea typeface="微软雅黑" panose="020B0503020204020204" pitchFamily="34" charset="-122"/>
              </a:rPr>
              <a:t>悲</a:t>
            </a:r>
            <a:r>
              <a:rPr lang="en-US" altLang="zh-CN" sz="2000" noProof="1">
                <a:latin typeface="微软雅黑" panose="020B0503020204020204" pitchFamily="34" charset="-122"/>
                <a:ea typeface="微软雅黑" panose="020B0503020204020204" pitchFamily="34" charset="-122"/>
              </a:rPr>
              <a:t>—</a:t>
            </a:r>
            <a:r>
              <a:rPr lang="zh-CN" altLang="en-US" sz="2000" noProof="1">
                <a:latin typeface="微软雅黑" panose="020B0503020204020204" pitchFamily="34" charset="-122"/>
                <a:ea typeface="微软雅黑" panose="020B0503020204020204" pitchFamily="34" charset="-122"/>
              </a:rPr>
              <a:t>喜</a:t>
            </a:r>
            <a:r>
              <a:rPr lang="en-US" altLang="zh-CN" sz="2000" noProof="1">
                <a:latin typeface="微软雅黑" panose="020B0503020204020204" pitchFamily="34" charset="-122"/>
                <a:ea typeface="微软雅黑" panose="020B0503020204020204" pitchFamily="34" charset="-122"/>
              </a:rPr>
              <a:t>—</a:t>
            </a:r>
            <a:r>
              <a:rPr lang="zh-CN" altLang="en-US" sz="2000" noProof="1">
                <a:latin typeface="微软雅黑" panose="020B0503020204020204" pitchFamily="34" charset="-122"/>
                <a:ea typeface="微软雅黑" panose="020B0503020204020204" pitchFamily="34" charset="-122"/>
              </a:rPr>
              <a:t>愁</a:t>
            </a:r>
            <a:r>
              <a:rPr lang="en-US" altLang="zh-CN" sz="2000" noProof="1">
                <a:latin typeface="微软雅黑" panose="020B0503020204020204" pitchFamily="34" charset="-122"/>
                <a:ea typeface="微软雅黑" panose="020B0503020204020204" pitchFamily="34" charset="-122"/>
              </a:rPr>
              <a:t>—</a:t>
            </a:r>
            <a:r>
              <a:rPr lang="zh-CN" altLang="en-US" sz="2000" noProof="1">
                <a:latin typeface="微软雅黑" panose="020B0503020204020204" pitchFamily="34" charset="-122"/>
                <a:ea typeface="微软雅黑" panose="020B0503020204020204" pitchFamily="34" charset="-122"/>
              </a:rPr>
              <a:t>惊</a:t>
            </a:r>
            <a:r>
              <a:rPr lang="en-US" altLang="zh-CN" sz="2000" noProof="1">
                <a:latin typeface="微软雅黑" panose="020B0503020204020204" pitchFamily="34" charset="-122"/>
                <a:ea typeface="微软雅黑" panose="020B0503020204020204" pitchFamily="34" charset="-122"/>
              </a:rPr>
              <a:t>—</a:t>
            </a:r>
            <a:r>
              <a:rPr lang="zh-CN" altLang="en-US" sz="2000" noProof="1">
                <a:latin typeface="微软雅黑" panose="020B0503020204020204" pitchFamily="34" charset="-122"/>
                <a:ea typeface="微软雅黑" panose="020B0503020204020204" pitchFamily="34" charset="-122"/>
              </a:rPr>
              <a:t>喜</a:t>
            </a:r>
            <a:r>
              <a:rPr lang="en-US" altLang="zh-CN" sz="2000" noProof="1">
                <a:latin typeface="微软雅黑" panose="020B0503020204020204" pitchFamily="34" charset="-122"/>
                <a:ea typeface="微软雅黑" panose="020B0503020204020204" pitchFamily="34" charset="-122"/>
              </a:rPr>
              <a:t>—</a:t>
            </a:r>
            <a:r>
              <a:rPr lang="zh-CN" altLang="en-US" sz="2000" noProof="1">
                <a:latin typeface="微软雅黑" panose="020B0503020204020204" pitchFamily="34" charset="-122"/>
                <a:ea typeface="微软雅黑" panose="020B0503020204020204" pitchFamily="34" charset="-122"/>
              </a:rPr>
              <a:t>惴”的心理变化。事态的急剧发展，造成人物心理的剧烈震荡。小说惟妙惟肖地刻画了成名焦急、悲愤、忧喜交加的复杂心理变化，极写成名精神上的痛苦，从而激起读者对制造这一痛苦的社会根源的强烈憎恨。</a:t>
            </a:r>
            <a:endParaRPr lang="zh-CN" altLang="en-US" sz="2000" noProof="1">
              <a:latin typeface="微软雅黑" panose="020B0503020204020204" pitchFamily="34" charset="-122"/>
              <a:ea typeface="微软雅黑" panose="020B0503020204020204" pitchFamily="34" charset="-122"/>
            </a:endParaRPr>
          </a:p>
        </p:txBody>
      </p:sp>
      <p:pic>
        <p:nvPicPr>
          <p:cNvPr id="317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082352" y="203518"/>
            <a:ext cx="3230563" cy="3614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481" name="矩形 3"/>
          <p:cNvSpPr>
            <a:spLocks noChangeArrowheads="1"/>
          </p:cNvSpPr>
          <p:nvPr/>
        </p:nvSpPr>
        <p:spPr bwMode="auto">
          <a:xfrm>
            <a:off x="1350435" y="1641475"/>
            <a:ext cx="8637628"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539750" algn="just">
              <a:lnSpc>
                <a:spcPct val="150000"/>
              </a:lnSpc>
            </a:pPr>
            <a:r>
              <a:rPr lang="zh-CN" altLang="en-US" sz="2400" dirty="0">
                <a:latin typeface="微软雅黑" panose="020B0503020204020204" pitchFamily="34" charset="-122"/>
                <a:ea typeface="微软雅黑" panose="020B0503020204020204" pitchFamily="34" charset="-122"/>
              </a:rPr>
              <a:t>④ 语言精练，生动形象。</a:t>
            </a:r>
            <a:endParaRPr lang="zh-CN" altLang="en-US" sz="2400" dirty="0">
              <a:latin typeface="微软雅黑" panose="020B0503020204020204" pitchFamily="34" charset="-122"/>
              <a:ea typeface="微软雅黑" panose="020B0503020204020204" pitchFamily="34" charset="-122"/>
            </a:endParaRPr>
          </a:p>
          <a:p>
            <a:pPr indent="539750" algn="just">
              <a:lnSpc>
                <a:spcPct val="150000"/>
              </a:lnSpc>
            </a:pP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促织</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一文语言精练、生动。用词精练主要表现在对动词的运用上。如“屡撩之，虫暴怒，直奔，遂相腾击，振奋作声。俄见小虫跃起，张尾伸须，直龁敌领”。这一段文字通过“怒”“奔”“腾击”“跃”“张”“伸”“龁”等词，把斗虫过程中促织的神态和动作写得细腻逼真。</a:t>
            </a:r>
            <a:endParaRPr lang="zh-CN" altLang="en-US" sz="2400" dirty="0">
              <a:latin typeface="微软雅黑" panose="020B0503020204020204" pitchFamily="34" charset="-122"/>
              <a:ea typeface="微软雅黑" panose="020B0503020204020204" pitchFamily="34" charset="-122"/>
            </a:endParaRPr>
          </a:p>
        </p:txBody>
      </p:sp>
      <p:pic>
        <p:nvPicPr>
          <p:cNvPr id="3277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792845" y="218758"/>
            <a:ext cx="3230563" cy="3614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作业</a:t>
            </a:r>
            <a:endParaRPr lang="zh-CN" altLang="en-US" dirty="0"/>
          </a:p>
        </p:txBody>
      </p:sp>
      <p:sp>
        <p:nvSpPr>
          <p:cNvPr id="3" name="内容占位符 2"/>
          <p:cNvSpPr>
            <a:spLocks noGrp="1"/>
          </p:cNvSpPr>
          <p:nvPr>
            <p:ph idx="1"/>
          </p:nvPr>
        </p:nvSpPr>
        <p:spPr/>
        <p:txBody>
          <a:bodyPr>
            <a:normAutofit/>
          </a:bodyPr>
          <a:lstStyle/>
          <a:p>
            <a:pPr marL="0" indent="0" algn="ctr">
              <a:buNone/>
            </a:pPr>
            <a:r>
              <a:rPr lang="zh-CN" altLang="en-US" sz="3600" dirty="0" smtClean="0"/>
              <a:t>请完成课后作业</a:t>
            </a:r>
            <a:r>
              <a:rPr lang="en-US" altLang="zh-CN" sz="3600" dirty="0" smtClean="0"/>
              <a:t>1-6</a:t>
            </a:r>
            <a:r>
              <a:rPr lang="zh-CN" altLang="en-US" sz="3600" dirty="0" smtClean="0"/>
              <a:t>题。</a:t>
            </a:r>
            <a:endParaRPr lang="zh-CN" altLang="en-US" sz="3600" dirty="0"/>
          </a:p>
        </p:txBody>
      </p:sp>
      <p:pic>
        <p:nvPicPr>
          <p:cNvPr id="3379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808085" y="432118"/>
            <a:ext cx="3230563" cy="3614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saturation sat="33000"/>
                    </a14:imgEffect>
                  </a14:imgLayer>
                </a14:imgProps>
              </a:ext>
              <a:ext uri="{28A0092B-C50C-407E-A947-70E740481C1C}">
                <a14:useLocalDpi xmlns:a14="http://schemas.microsoft.com/office/drawing/2010/main" val="0"/>
              </a:ext>
            </a:extLst>
          </a:blip>
          <a:stretch>
            <a:fillRect/>
          </a:stretch>
        </p:blipFill>
        <p:spPr>
          <a:xfrm>
            <a:off x="0" y="-1"/>
            <a:ext cx="12192000" cy="6858001"/>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4979989" cy="3315037"/>
          </a:xfrm>
          <a:prstGeom prst="rect">
            <a:avLst/>
          </a:prstGeom>
        </p:spPr>
      </p:pic>
      <p:grpSp>
        <p:nvGrpSpPr>
          <p:cNvPr id="8" name="组合 7"/>
          <p:cNvGrpSpPr/>
          <p:nvPr/>
        </p:nvGrpSpPr>
        <p:grpSpPr>
          <a:xfrm>
            <a:off x="6280099" y="2188007"/>
            <a:ext cx="283845" cy="387350"/>
            <a:chOff x="4755469" y="4479245"/>
            <a:chExt cx="355600" cy="484188"/>
          </a:xfrm>
        </p:grpSpPr>
        <p:sp>
          <p:nvSpPr>
            <p:cNvPr id="9" name="Freeform 150"/>
            <p:cNvSpPr/>
            <p:nvPr/>
          </p:nvSpPr>
          <p:spPr bwMode="auto">
            <a:xfrm>
              <a:off x="4755469" y="4479245"/>
              <a:ext cx="355600" cy="484188"/>
            </a:xfrm>
            <a:custGeom>
              <a:avLst/>
              <a:gdLst>
                <a:gd name="T0" fmla="*/ 12 w 931"/>
                <a:gd name="T1" fmla="*/ 1096 h 1310"/>
                <a:gd name="T2" fmla="*/ 16 w 931"/>
                <a:gd name="T3" fmla="*/ 1046 h 1310"/>
                <a:gd name="T4" fmla="*/ 16 w 931"/>
                <a:gd name="T5" fmla="*/ 967 h 1310"/>
                <a:gd name="T6" fmla="*/ 19 w 931"/>
                <a:gd name="T7" fmla="*/ 909 h 1310"/>
                <a:gd name="T8" fmla="*/ 19 w 931"/>
                <a:gd name="T9" fmla="*/ 785 h 1310"/>
                <a:gd name="T10" fmla="*/ 28 w 931"/>
                <a:gd name="T11" fmla="*/ 529 h 1310"/>
                <a:gd name="T12" fmla="*/ 16 w 931"/>
                <a:gd name="T13" fmla="*/ 388 h 1310"/>
                <a:gd name="T14" fmla="*/ 19 w 931"/>
                <a:gd name="T15" fmla="*/ 356 h 1310"/>
                <a:gd name="T16" fmla="*/ 191 w 931"/>
                <a:gd name="T17" fmla="*/ 254 h 1310"/>
                <a:gd name="T18" fmla="*/ 236 w 931"/>
                <a:gd name="T19" fmla="*/ 136 h 1310"/>
                <a:gd name="T20" fmla="*/ 278 w 931"/>
                <a:gd name="T21" fmla="*/ 147 h 1310"/>
                <a:gd name="T22" fmla="*/ 316 w 931"/>
                <a:gd name="T23" fmla="*/ 129 h 1310"/>
                <a:gd name="T24" fmla="*/ 317 w 931"/>
                <a:gd name="T25" fmla="*/ 72 h 1310"/>
                <a:gd name="T26" fmla="*/ 359 w 931"/>
                <a:gd name="T27" fmla="*/ 7 h 1310"/>
                <a:gd name="T28" fmla="*/ 431 w 931"/>
                <a:gd name="T29" fmla="*/ 18 h 1310"/>
                <a:gd name="T30" fmla="*/ 479 w 931"/>
                <a:gd name="T31" fmla="*/ 18 h 1310"/>
                <a:gd name="T32" fmla="*/ 542 w 931"/>
                <a:gd name="T33" fmla="*/ 18 h 1310"/>
                <a:gd name="T34" fmla="*/ 602 w 931"/>
                <a:gd name="T35" fmla="*/ 18 h 1310"/>
                <a:gd name="T36" fmla="*/ 641 w 931"/>
                <a:gd name="T37" fmla="*/ 13 h 1310"/>
                <a:gd name="T38" fmla="*/ 694 w 931"/>
                <a:gd name="T39" fmla="*/ 32 h 1310"/>
                <a:gd name="T40" fmla="*/ 725 w 931"/>
                <a:gd name="T41" fmla="*/ 32 h 1310"/>
                <a:gd name="T42" fmla="*/ 776 w 931"/>
                <a:gd name="T43" fmla="*/ 42 h 1310"/>
                <a:gd name="T44" fmla="*/ 847 w 931"/>
                <a:gd name="T45" fmla="*/ 13 h 1310"/>
                <a:gd name="T46" fmla="*/ 907 w 931"/>
                <a:gd name="T47" fmla="*/ 70 h 1310"/>
                <a:gd name="T48" fmla="*/ 919 w 931"/>
                <a:gd name="T49" fmla="*/ 152 h 1310"/>
                <a:gd name="T50" fmla="*/ 922 w 931"/>
                <a:gd name="T51" fmla="*/ 216 h 1310"/>
                <a:gd name="T52" fmla="*/ 903 w 931"/>
                <a:gd name="T53" fmla="*/ 373 h 1310"/>
                <a:gd name="T54" fmla="*/ 915 w 931"/>
                <a:gd name="T55" fmla="*/ 405 h 1310"/>
                <a:gd name="T56" fmla="*/ 919 w 931"/>
                <a:gd name="T57" fmla="*/ 447 h 1310"/>
                <a:gd name="T58" fmla="*/ 908 w 931"/>
                <a:gd name="T59" fmla="*/ 578 h 1310"/>
                <a:gd name="T60" fmla="*/ 903 w 931"/>
                <a:gd name="T61" fmla="*/ 661 h 1310"/>
                <a:gd name="T62" fmla="*/ 887 w 931"/>
                <a:gd name="T63" fmla="*/ 738 h 1310"/>
                <a:gd name="T64" fmla="*/ 903 w 931"/>
                <a:gd name="T65" fmla="*/ 795 h 1310"/>
                <a:gd name="T66" fmla="*/ 903 w 931"/>
                <a:gd name="T67" fmla="*/ 872 h 1310"/>
                <a:gd name="T68" fmla="*/ 907 w 931"/>
                <a:gd name="T69" fmla="*/ 939 h 1310"/>
                <a:gd name="T70" fmla="*/ 910 w 931"/>
                <a:gd name="T71" fmla="*/ 1026 h 1310"/>
                <a:gd name="T72" fmla="*/ 903 w 931"/>
                <a:gd name="T73" fmla="*/ 1091 h 1310"/>
                <a:gd name="T74" fmla="*/ 900 w 931"/>
                <a:gd name="T75" fmla="*/ 1198 h 1310"/>
                <a:gd name="T76" fmla="*/ 861 w 931"/>
                <a:gd name="T77" fmla="*/ 1290 h 1310"/>
                <a:gd name="T78" fmla="*/ 806 w 931"/>
                <a:gd name="T79" fmla="*/ 1287 h 1310"/>
                <a:gd name="T80" fmla="*/ 739 w 931"/>
                <a:gd name="T81" fmla="*/ 1300 h 1310"/>
                <a:gd name="T82" fmla="*/ 680 w 931"/>
                <a:gd name="T83" fmla="*/ 1305 h 1310"/>
                <a:gd name="T84" fmla="*/ 618 w 931"/>
                <a:gd name="T85" fmla="*/ 1282 h 1310"/>
                <a:gd name="T86" fmla="*/ 546 w 931"/>
                <a:gd name="T87" fmla="*/ 1282 h 1310"/>
                <a:gd name="T88" fmla="*/ 477 w 931"/>
                <a:gd name="T89" fmla="*/ 1295 h 1310"/>
                <a:gd name="T90" fmla="*/ 438 w 931"/>
                <a:gd name="T91" fmla="*/ 1300 h 1310"/>
                <a:gd name="T92" fmla="*/ 354 w 931"/>
                <a:gd name="T93" fmla="*/ 1295 h 1310"/>
                <a:gd name="T94" fmla="*/ 236 w 931"/>
                <a:gd name="T95" fmla="*/ 1300 h 1310"/>
                <a:gd name="T96" fmla="*/ 174 w 931"/>
                <a:gd name="T97" fmla="*/ 1299 h 1310"/>
                <a:gd name="T98" fmla="*/ 92 w 931"/>
                <a:gd name="T99" fmla="*/ 1305 h 1310"/>
                <a:gd name="T100" fmla="*/ 0 w 931"/>
                <a:gd name="T101" fmla="*/ 1213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31" h="1310">
                  <a:moveTo>
                    <a:pt x="5" y="1138"/>
                  </a:moveTo>
                  <a:lnTo>
                    <a:pt x="5" y="1121"/>
                  </a:lnTo>
                  <a:cubicBezTo>
                    <a:pt x="8" y="1116"/>
                    <a:pt x="9" y="1116"/>
                    <a:pt x="9" y="1111"/>
                  </a:cubicBezTo>
                  <a:lnTo>
                    <a:pt x="9" y="1096"/>
                  </a:lnTo>
                  <a:lnTo>
                    <a:pt x="12" y="1096"/>
                  </a:lnTo>
                  <a:lnTo>
                    <a:pt x="12" y="1091"/>
                  </a:lnTo>
                  <a:lnTo>
                    <a:pt x="18" y="1091"/>
                  </a:lnTo>
                  <a:cubicBezTo>
                    <a:pt x="22" y="1091"/>
                    <a:pt x="23" y="1092"/>
                    <a:pt x="26" y="1093"/>
                  </a:cubicBezTo>
                  <a:lnTo>
                    <a:pt x="28" y="1066"/>
                  </a:lnTo>
                  <a:cubicBezTo>
                    <a:pt x="23" y="1062"/>
                    <a:pt x="16" y="1057"/>
                    <a:pt x="16" y="1046"/>
                  </a:cubicBezTo>
                  <a:lnTo>
                    <a:pt x="16" y="1044"/>
                  </a:lnTo>
                  <a:cubicBezTo>
                    <a:pt x="16" y="1031"/>
                    <a:pt x="32" y="1039"/>
                    <a:pt x="32" y="1004"/>
                  </a:cubicBezTo>
                  <a:cubicBezTo>
                    <a:pt x="32" y="1000"/>
                    <a:pt x="27" y="975"/>
                    <a:pt x="25" y="970"/>
                  </a:cubicBezTo>
                  <a:lnTo>
                    <a:pt x="16" y="987"/>
                  </a:lnTo>
                  <a:lnTo>
                    <a:pt x="16" y="967"/>
                  </a:lnTo>
                  <a:cubicBezTo>
                    <a:pt x="18" y="962"/>
                    <a:pt x="19" y="962"/>
                    <a:pt x="19" y="957"/>
                  </a:cubicBezTo>
                  <a:lnTo>
                    <a:pt x="19" y="934"/>
                  </a:lnTo>
                  <a:cubicBezTo>
                    <a:pt x="19" y="925"/>
                    <a:pt x="17" y="934"/>
                    <a:pt x="16" y="919"/>
                  </a:cubicBezTo>
                  <a:lnTo>
                    <a:pt x="19" y="919"/>
                  </a:lnTo>
                  <a:lnTo>
                    <a:pt x="19" y="909"/>
                  </a:lnTo>
                  <a:cubicBezTo>
                    <a:pt x="19" y="903"/>
                    <a:pt x="24" y="900"/>
                    <a:pt x="27" y="894"/>
                  </a:cubicBezTo>
                  <a:lnTo>
                    <a:pt x="23" y="887"/>
                  </a:lnTo>
                  <a:lnTo>
                    <a:pt x="23" y="857"/>
                  </a:lnTo>
                  <a:cubicBezTo>
                    <a:pt x="21" y="853"/>
                    <a:pt x="19" y="853"/>
                    <a:pt x="19" y="847"/>
                  </a:cubicBezTo>
                  <a:lnTo>
                    <a:pt x="19" y="785"/>
                  </a:lnTo>
                  <a:cubicBezTo>
                    <a:pt x="23" y="783"/>
                    <a:pt x="28" y="770"/>
                    <a:pt x="28" y="763"/>
                  </a:cubicBezTo>
                  <a:lnTo>
                    <a:pt x="28" y="572"/>
                  </a:lnTo>
                  <a:cubicBezTo>
                    <a:pt x="28" y="562"/>
                    <a:pt x="23" y="566"/>
                    <a:pt x="23" y="557"/>
                  </a:cubicBezTo>
                  <a:lnTo>
                    <a:pt x="23" y="544"/>
                  </a:lnTo>
                  <a:cubicBezTo>
                    <a:pt x="23" y="535"/>
                    <a:pt x="28" y="538"/>
                    <a:pt x="28" y="529"/>
                  </a:cubicBezTo>
                  <a:lnTo>
                    <a:pt x="28" y="465"/>
                  </a:lnTo>
                  <a:cubicBezTo>
                    <a:pt x="28" y="459"/>
                    <a:pt x="25" y="457"/>
                    <a:pt x="23" y="452"/>
                  </a:cubicBezTo>
                  <a:lnTo>
                    <a:pt x="23" y="437"/>
                  </a:lnTo>
                  <a:cubicBezTo>
                    <a:pt x="22" y="435"/>
                    <a:pt x="16" y="415"/>
                    <a:pt x="16" y="413"/>
                  </a:cubicBezTo>
                  <a:lnTo>
                    <a:pt x="16" y="388"/>
                  </a:lnTo>
                  <a:lnTo>
                    <a:pt x="19" y="388"/>
                  </a:lnTo>
                  <a:lnTo>
                    <a:pt x="19" y="375"/>
                  </a:lnTo>
                  <a:lnTo>
                    <a:pt x="16" y="375"/>
                  </a:lnTo>
                  <a:cubicBezTo>
                    <a:pt x="17" y="361"/>
                    <a:pt x="19" y="370"/>
                    <a:pt x="19" y="360"/>
                  </a:cubicBezTo>
                  <a:lnTo>
                    <a:pt x="19" y="356"/>
                  </a:lnTo>
                  <a:lnTo>
                    <a:pt x="105" y="323"/>
                  </a:lnTo>
                  <a:cubicBezTo>
                    <a:pt x="108" y="319"/>
                    <a:pt x="113" y="316"/>
                    <a:pt x="117" y="315"/>
                  </a:cubicBezTo>
                  <a:cubicBezTo>
                    <a:pt x="124" y="313"/>
                    <a:pt x="122" y="310"/>
                    <a:pt x="128" y="309"/>
                  </a:cubicBezTo>
                  <a:cubicBezTo>
                    <a:pt x="138" y="306"/>
                    <a:pt x="164" y="335"/>
                    <a:pt x="176" y="292"/>
                  </a:cubicBezTo>
                  <a:cubicBezTo>
                    <a:pt x="179" y="283"/>
                    <a:pt x="187" y="263"/>
                    <a:pt x="191" y="254"/>
                  </a:cubicBezTo>
                  <a:cubicBezTo>
                    <a:pt x="197" y="240"/>
                    <a:pt x="204" y="238"/>
                    <a:pt x="210" y="230"/>
                  </a:cubicBezTo>
                  <a:cubicBezTo>
                    <a:pt x="211" y="228"/>
                    <a:pt x="216" y="193"/>
                    <a:pt x="217" y="189"/>
                  </a:cubicBezTo>
                  <a:cubicBezTo>
                    <a:pt x="218" y="184"/>
                    <a:pt x="226" y="152"/>
                    <a:pt x="225" y="149"/>
                  </a:cubicBezTo>
                  <a:lnTo>
                    <a:pt x="228" y="150"/>
                  </a:lnTo>
                  <a:cubicBezTo>
                    <a:pt x="227" y="141"/>
                    <a:pt x="231" y="137"/>
                    <a:pt x="236" y="136"/>
                  </a:cubicBezTo>
                  <a:lnTo>
                    <a:pt x="239" y="135"/>
                  </a:lnTo>
                  <a:lnTo>
                    <a:pt x="244" y="135"/>
                  </a:lnTo>
                  <a:cubicBezTo>
                    <a:pt x="245" y="142"/>
                    <a:pt x="250" y="142"/>
                    <a:pt x="252" y="147"/>
                  </a:cubicBezTo>
                  <a:cubicBezTo>
                    <a:pt x="254" y="151"/>
                    <a:pt x="254" y="157"/>
                    <a:pt x="259" y="158"/>
                  </a:cubicBezTo>
                  <a:cubicBezTo>
                    <a:pt x="263" y="159"/>
                    <a:pt x="271" y="148"/>
                    <a:pt x="278" y="147"/>
                  </a:cubicBezTo>
                  <a:lnTo>
                    <a:pt x="283" y="145"/>
                  </a:lnTo>
                  <a:lnTo>
                    <a:pt x="288" y="144"/>
                  </a:lnTo>
                  <a:cubicBezTo>
                    <a:pt x="294" y="144"/>
                    <a:pt x="298" y="145"/>
                    <a:pt x="302" y="147"/>
                  </a:cubicBezTo>
                  <a:lnTo>
                    <a:pt x="305" y="162"/>
                  </a:lnTo>
                  <a:lnTo>
                    <a:pt x="316" y="129"/>
                  </a:lnTo>
                  <a:cubicBezTo>
                    <a:pt x="321" y="131"/>
                    <a:pt x="334" y="137"/>
                    <a:pt x="340" y="136"/>
                  </a:cubicBezTo>
                  <a:cubicBezTo>
                    <a:pt x="347" y="134"/>
                    <a:pt x="346" y="103"/>
                    <a:pt x="352" y="96"/>
                  </a:cubicBezTo>
                  <a:cubicBezTo>
                    <a:pt x="349" y="90"/>
                    <a:pt x="345" y="76"/>
                    <a:pt x="340" y="81"/>
                  </a:cubicBezTo>
                  <a:lnTo>
                    <a:pt x="339" y="76"/>
                  </a:lnTo>
                  <a:cubicBezTo>
                    <a:pt x="337" y="78"/>
                    <a:pt x="321" y="71"/>
                    <a:pt x="317" y="72"/>
                  </a:cubicBezTo>
                  <a:cubicBezTo>
                    <a:pt x="314" y="73"/>
                    <a:pt x="296" y="75"/>
                    <a:pt x="291" y="78"/>
                  </a:cubicBezTo>
                  <a:cubicBezTo>
                    <a:pt x="277" y="72"/>
                    <a:pt x="297" y="58"/>
                    <a:pt x="299" y="51"/>
                  </a:cubicBezTo>
                  <a:cubicBezTo>
                    <a:pt x="304" y="54"/>
                    <a:pt x="305" y="53"/>
                    <a:pt x="311" y="51"/>
                  </a:cubicBezTo>
                  <a:cubicBezTo>
                    <a:pt x="324" y="48"/>
                    <a:pt x="322" y="46"/>
                    <a:pt x="336" y="31"/>
                  </a:cubicBezTo>
                  <a:cubicBezTo>
                    <a:pt x="343" y="22"/>
                    <a:pt x="349" y="9"/>
                    <a:pt x="359" y="7"/>
                  </a:cubicBezTo>
                  <a:lnTo>
                    <a:pt x="362" y="6"/>
                  </a:lnTo>
                  <a:cubicBezTo>
                    <a:pt x="366" y="5"/>
                    <a:pt x="374" y="10"/>
                    <a:pt x="373" y="0"/>
                  </a:cubicBezTo>
                  <a:lnTo>
                    <a:pt x="403" y="0"/>
                  </a:lnTo>
                  <a:cubicBezTo>
                    <a:pt x="406" y="9"/>
                    <a:pt x="409" y="8"/>
                    <a:pt x="417" y="8"/>
                  </a:cubicBezTo>
                  <a:cubicBezTo>
                    <a:pt x="419" y="9"/>
                    <a:pt x="429" y="17"/>
                    <a:pt x="431" y="18"/>
                  </a:cubicBezTo>
                  <a:lnTo>
                    <a:pt x="435" y="18"/>
                  </a:lnTo>
                  <a:cubicBezTo>
                    <a:pt x="441" y="18"/>
                    <a:pt x="438" y="13"/>
                    <a:pt x="444" y="13"/>
                  </a:cubicBezTo>
                  <a:lnTo>
                    <a:pt x="458" y="13"/>
                  </a:lnTo>
                  <a:lnTo>
                    <a:pt x="458" y="18"/>
                  </a:lnTo>
                  <a:lnTo>
                    <a:pt x="479" y="18"/>
                  </a:lnTo>
                  <a:cubicBezTo>
                    <a:pt x="481" y="18"/>
                    <a:pt x="494" y="27"/>
                    <a:pt x="496" y="27"/>
                  </a:cubicBezTo>
                  <a:lnTo>
                    <a:pt x="504" y="27"/>
                  </a:lnTo>
                  <a:cubicBezTo>
                    <a:pt x="507" y="27"/>
                    <a:pt x="507" y="26"/>
                    <a:pt x="511" y="23"/>
                  </a:cubicBezTo>
                  <a:cubicBezTo>
                    <a:pt x="512" y="27"/>
                    <a:pt x="523" y="37"/>
                    <a:pt x="526" y="37"/>
                  </a:cubicBezTo>
                  <a:cubicBezTo>
                    <a:pt x="532" y="37"/>
                    <a:pt x="541" y="23"/>
                    <a:pt x="542" y="18"/>
                  </a:cubicBezTo>
                  <a:lnTo>
                    <a:pt x="560" y="18"/>
                  </a:lnTo>
                  <a:cubicBezTo>
                    <a:pt x="566" y="18"/>
                    <a:pt x="563" y="13"/>
                    <a:pt x="569" y="13"/>
                  </a:cubicBezTo>
                  <a:lnTo>
                    <a:pt x="595" y="13"/>
                  </a:lnTo>
                  <a:lnTo>
                    <a:pt x="595" y="18"/>
                  </a:lnTo>
                  <a:lnTo>
                    <a:pt x="602" y="18"/>
                  </a:lnTo>
                  <a:cubicBezTo>
                    <a:pt x="608" y="18"/>
                    <a:pt x="605" y="13"/>
                    <a:pt x="611" y="13"/>
                  </a:cubicBezTo>
                  <a:lnTo>
                    <a:pt x="618" y="13"/>
                  </a:lnTo>
                  <a:lnTo>
                    <a:pt x="618" y="18"/>
                  </a:lnTo>
                  <a:cubicBezTo>
                    <a:pt x="630" y="17"/>
                    <a:pt x="623" y="13"/>
                    <a:pt x="630" y="13"/>
                  </a:cubicBezTo>
                  <a:lnTo>
                    <a:pt x="641" y="13"/>
                  </a:lnTo>
                  <a:cubicBezTo>
                    <a:pt x="646" y="13"/>
                    <a:pt x="644" y="14"/>
                    <a:pt x="646" y="18"/>
                  </a:cubicBezTo>
                  <a:cubicBezTo>
                    <a:pt x="647" y="16"/>
                    <a:pt x="650" y="13"/>
                    <a:pt x="651" y="13"/>
                  </a:cubicBezTo>
                  <a:cubicBezTo>
                    <a:pt x="655" y="13"/>
                    <a:pt x="655" y="14"/>
                    <a:pt x="658" y="18"/>
                  </a:cubicBezTo>
                  <a:lnTo>
                    <a:pt x="676" y="18"/>
                  </a:lnTo>
                  <a:lnTo>
                    <a:pt x="694" y="32"/>
                  </a:lnTo>
                  <a:lnTo>
                    <a:pt x="702" y="32"/>
                  </a:lnTo>
                  <a:lnTo>
                    <a:pt x="702" y="28"/>
                  </a:lnTo>
                  <a:lnTo>
                    <a:pt x="716" y="27"/>
                  </a:lnTo>
                  <a:lnTo>
                    <a:pt x="716" y="32"/>
                  </a:lnTo>
                  <a:lnTo>
                    <a:pt x="725" y="32"/>
                  </a:lnTo>
                  <a:cubicBezTo>
                    <a:pt x="731" y="32"/>
                    <a:pt x="728" y="27"/>
                    <a:pt x="734" y="27"/>
                  </a:cubicBezTo>
                  <a:lnTo>
                    <a:pt x="739" y="27"/>
                  </a:lnTo>
                  <a:cubicBezTo>
                    <a:pt x="740" y="30"/>
                    <a:pt x="752" y="55"/>
                    <a:pt x="755" y="55"/>
                  </a:cubicBezTo>
                  <a:cubicBezTo>
                    <a:pt x="761" y="55"/>
                    <a:pt x="767" y="41"/>
                    <a:pt x="771" y="37"/>
                  </a:cubicBezTo>
                  <a:lnTo>
                    <a:pt x="776" y="42"/>
                  </a:lnTo>
                  <a:lnTo>
                    <a:pt x="794" y="23"/>
                  </a:lnTo>
                  <a:lnTo>
                    <a:pt x="801" y="22"/>
                  </a:lnTo>
                  <a:cubicBezTo>
                    <a:pt x="805" y="22"/>
                    <a:pt x="805" y="21"/>
                    <a:pt x="808" y="18"/>
                  </a:cubicBezTo>
                  <a:lnTo>
                    <a:pt x="840" y="18"/>
                  </a:lnTo>
                  <a:cubicBezTo>
                    <a:pt x="843" y="15"/>
                    <a:pt x="843" y="13"/>
                    <a:pt x="847" y="13"/>
                  </a:cubicBezTo>
                  <a:lnTo>
                    <a:pt x="857" y="13"/>
                  </a:lnTo>
                  <a:cubicBezTo>
                    <a:pt x="863" y="12"/>
                    <a:pt x="860" y="18"/>
                    <a:pt x="866" y="18"/>
                  </a:cubicBezTo>
                  <a:lnTo>
                    <a:pt x="877" y="18"/>
                  </a:lnTo>
                  <a:cubicBezTo>
                    <a:pt x="879" y="25"/>
                    <a:pt x="907" y="36"/>
                    <a:pt x="907" y="60"/>
                  </a:cubicBezTo>
                  <a:lnTo>
                    <a:pt x="907" y="70"/>
                  </a:lnTo>
                  <a:lnTo>
                    <a:pt x="910" y="70"/>
                  </a:lnTo>
                  <a:lnTo>
                    <a:pt x="910" y="95"/>
                  </a:lnTo>
                  <a:cubicBezTo>
                    <a:pt x="910" y="104"/>
                    <a:pt x="915" y="100"/>
                    <a:pt x="915" y="109"/>
                  </a:cubicBezTo>
                  <a:lnTo>
                    <a:pt x="915" y="152"/>
                  </a:lnTo>
                  <a:lnTo>
                    <a:pt x="919" y="152"/>
                  </a:lnTo>
                  <a:lnTo>
                    <a:pt x="919" y="172"/>
                  </a:lnTo>
                  <a:cubicBezTo>
                    <a:pt x="919" y="177"/>
                    <a:pt x="920" y="177"/>
                    <a:pt x="922" y="182"/>
                  </a:cubicBezTo>
                  <a:lnTo>
                    <a:pt x="919" y="181"/>
                  </a:lnTo>
                  <a:lnTo>
                    <a:pt x="919" y="204"/>
                  </a:lnTo>
                  <a:cubicBezTo>
                    <a:pt x="919" y="213"/>
                    <a:pt x="922" y="208"/>
                    <a:pt x="922" y="216"/>
                  </a:cubicBezTo>
                  <a:lnTo>
                    <a:pt x="922" y="219"/>
                  </a:lnTo>
                  <a:cubicBezTo>
                    <a:pt x="922" y="227"/>
                    <a:pt x="919" y="223"/>
                    <a:pt x="919" y="231"/>
                  </a:cubicBezTo>
                  <a:lnTo>
                    <a:pt x="919" y="273"/>
                  </a:lnTo>
                  <a:cubicBezTo>
                    <a:pt x="919" y="282"/>
                    <a:pt x="931" y="297"/>
                    <a:pt x="931" y="311"/>
                  </a:cubicBezTo>
                  <a:cubicBezTo>
                    <a:pt x="931" y="326"/>
                    <a:pt x="909" y="361"/>
                    <a:pt x="903" y="373"/>
                  </a:cubicBezTo>
                  <a:cubicBezTo>
                    <a:pt x="905" y="377"/>
                    <a:pt x="907" y="377"/>
                    <a:pt x="907" y="383"/>
                  </a:cubicBezTo>
                  <a:lnTo>
                    <a:pt x="906" y="390"/>
                  </a:lnTo>
                  <a:lnTo>
                    <a:pt x="899" y="393"/>
                  </a:lnTo>
                  <a:lnTo>
                    <a:pt x="905" y="405"/>
                  </a:lnTo>
                  <a:lnTo>
                    <a:pt x="915" y="405"/>
                  </a:lnTo>
                  <a:cubicBezTo>
                    <a:pt x="918" y="410"/>
                    <a:pt x="919" y="409"/>
                    <a:pt x="919" y="415"/>
                  </a:cubicBezTo>
                  <a:lnTo>
                    <a:pt x="919" y="427"/>
                  </a:lnTo>
                  <a:cubicBezTo>
                    <a:pt x="919" y="436"/>
                    <a:pt x="915" y="431"/>
                    <a:pt x="915" y="440"/>
                  </a:cubicBezTo>
                  <a:lnTo>
                    <a:pt x="915" y="447"/>
                  </a:lnTo>
                  <a:lnTo>
                    <a:pt x="919" y="447"/>
                  </a:lnTo>
                  <a:lnTo>
                    <a:pt x="918" y="481"/>
                  </a:lnTo>
                  <a:lnTo>
                    <a:pt x="910" y="500"/>
                  </a:lnTo>
                  <a:lnTo>
                    <a:pt x="910" y="545"/>
                  </a:lnTo>
                  <a:lnTo>
                    <a:pt x="907" y="552"/>
                  </a:lnTo>
                  <a:lnTo>
                    <a:pt x="908" y="578"/>
                  </a:lnTo>
                  <a:lnTo>
                    <a:pt x="888" y="607"/>
                  </a:lnTo>
                  <a:lnTo>
                    <a:pt x="890" y="607"/>
                  </a:lnTo>
                  <a:lnTo>
                    <a:pt x="900" y="624"/>
                  </a:lnTo>
                  <a:lnTo>
                    <a:pt x="900" y="661"/>
                  </a:lnTo>
                  <a:lnTo>
                    <a:pt x="903" y="661"/>
                  </a:lnTo>
                  <a:lnTo>
                    <a:pt x="903" y="693"/>
                  </a:lnTo>
                  <a:lnTo>
                    <a:pt x="907" y="693"/>
                  </a:lnTo>
                  <a:cubicBezTo>
                    <a:pt x="906" y="710"/>
                    <a:pt x="903" y="701"/>
                    <a:pt x="903" y="711"/>
                  </a:cubicBezTo>
                  <a:lnTo>
                    <a:pt x="903" y="718"/>
                  </a:lnTo>
                  <a:cubicBezTo>
                    <a:pt x="897" y="719"/>
                    <a:pt x="887" y="729"/>
                    <a:pt x="887" y="738"/>
                  </a:cubicBezTo>
                  <a:lnTo>
                    <a:pt x="887" y="745"/>
                  </a:lnTo>
                  <a:cubicBezTo>
                    <a:pt x="887" y="757"/>
                    <a:pt x="899" y="757"/>
                    <a:pt x="900" y="773"/>
                  </a:cubicBezTo>
                  <a:lnTo>
                    <a:pt x="896" y="773"/>
                  </a:lnTo>
                  <a:lnTo>
                    <a:pt x="897" y="784"/>
                  </a:lnTo>
                  <a:lnTo>
                    <a:pt x="903" y="795"/>
                  </a:lnTo>
                  <a:lnTo>
                    <a:pt x="903" y="805"/>
                  </a:lnTo>
                  <a:cubicBezTo>
                    <a:pt x="903" y="814"/>
                    <a:pt x="907" y="809"/>
                    <a:pt x="907" y="818"/>
                  </a:cubicBezTo>
                  <a:lnTo>
                    <a:pt x="907" y="842"/>
                  </a:lnTo>
                  <a:cubicBezTo>
                    <a:pt x="907" y="848"/>
                    <a:pt x="905" y="848"/>
                    <a:pt x="903" y="852"/>
                  </a:cubicBezTo>
                  <a:lnTo>
                    <a:pt x="903" y="872"/>
                  </a:lnTo>
                  <a:cubicBezTo>
                    <a:pt x="901" y="877"/>
                    <a:pt x="900" y="877"/>
                    <a:pt x="900" y="882"/>
                  </a:cubicBezTo>
                  <a:lnTo>
                    <a:pt x="900" y="902"/>
                  </a:lnTo>
                  <a:lnTo>
                    <a:pt x="896" y="902"/>
                  </a:lnTo>
                  <a:lnTo>
                    <a:pt x="907" y="924"/>
                  </a:lnTo>
                  <a:lnTo>
                    <a:pt x="907" y="939"/>
                  </a:lnTo>
                  <a:cubicBezTo>
                    <a:pt x="907" y="948"/>
                    <a:pt x="910" y="943"/>
                    <a:pt x="910" y="952"/>
                  </a:cubicBezTo>
                  <a:lnTo>
                    <a:pt x="910" y="972"/>
                  </a:lnTo>
                  <a:cubicBezTo>
                    <a:pt x="910" y="980"/>
                    <a:pt x="907" y="975"/>
                    <a:pt x="907" y="984"/>
                  </a:cubicBezTo>
                  <a:lnTo>
                    <a:pt x="907" y="1014"/>
                  </a:lnTo>
                  <a:cubicBezTo>
                    <a:pt x="907" y="1022"/>
                    <a:pt x="910" y="1018"/>
                    <a:pt x="910" y="1026"/>
                  </a:cubicBezTo>
                  <a:lnTo>
                    <a:pt x="910" y="1059"/>
                  </a:lnTo>
                  <a:lnTo>
                    <a:pt x="907" y="1059"/>
                  </a:lnTo>
                  <a:lnTo>
                    <a:pt x="907" y="1069"/>
                  </a:lnTo>
                  <a:cubicBezTo>
                    <a:pt x="907" y="1077"/>
                    <a:pt x="903" y="1072"/>
                    <a:pt x="903" y="1081"/>
                  </a:cubicBezTo>
                  <a:lnTo>
                    <a:pt x="903" y="1091"/>
                  </a:lnTo>
                  <a:lnTo>
                    <a:pt x="907" y="1091"/>
                  </a:lnTo>
                  <a:lnTo>
                    <a:pt x="907" y="1101"/>
                  </a:lnTo>
                  <a:cubicBezTo>
                    <a:pt x="907" y="1109"/>
                    <a:pt x="903" y="1105"/>
                    <a:pt x="903" y="1113"/>
                  </a:cubicBezTo>
                  <a:lnTo>
                    <a:pt x="903" y="1198"/>
                  </a:lnTo>
                  <a:lnTo>
                    <a:pt x="900" y="1198"/>
                  </a:lnTo>
                  <a:lnTo>
                    <a:pt x="900" y="1208"/>
                  </a:lnTo>
                  <a:cubicBezTo>
                    <a:pt x="900" y="1209"/>
                    <a:pt x="893" y="1233"/>
                    <a:pt x="893" y="1235"/>
                  </a:cubicBezTo>
                  <a:lnTo>
                    <a:pt x="893" y="1245"/>
                  </a:lnTo>
                  <a:cubicBezTo>
                    <a:pt x="886" y="1248"/>
                    <a:pt x="882" y="1290"/>
                    <a:pt x="868" y="1290"/>
                  </a:cubicBezTo>
                  <a:lnTo>
                    <a:pt x="861" y="1290"/>
                  </a:lnTo>
                  <a:lnTo>
                    <a:pt x="861" y="1295"/>
                  </a:lnTo>
                  <a:lnTo>
                    <a:pt x="836" y="1295"/>
                  </a:lnTo>
                  <a:cubicBezTo>
                    <a:pt x="835" y="1290"/>
                    <a:pt x="826" y="1282"/>
                    <a:pt x="822" y="1282"/>
                  </a:cubicBezTo>
                  <a:lnTo>
                    <a:pt x="820" y="1282"/>
                  </a:lnTo>
                  <a:cubicBezTo>
                    <a:pt x="814" y="1282"/>
                    <a:pt x="810" y="1284"/>
                    <a:pt x="806" y="1287"/>
                  </a:cubicBezTo>
                  <a:cubicBezTo>
                    <a:pt x="800" y="1283"/>
                    <a:pt x="759" y="1257"/>
                    <a:pt x="755" y="1257"/>
                  </a:cubicBezTo>
                  <a:lnTo>
                    <a:pt x="694" y="1257"/>
                  </a:lnTo>
                  <a:cubicBezTo>
                    <a:pt x="696" y="1267"/>
                    <a:pt x="705" y="1267"/>
                    <a:pt x="712" y="1276"/>
                  </a:cubicBezTo>
                  <a:cubicBezTo>
                    <a:pt x="717" y="1282"/>
                    <a:pt x="726" y="1290"/>
                    <a:pt x="734" y="1290"/>
                  </a:cubicBezTo>
                  <a:lnTo>
                    <a:pt x="739" y="1300"/>
                  </a:lnTo>
                  <a:lnTo>
                    <a:pt x="736" y="1300"/>
                  </a:lnTo>
                  <a:lnTo>
                    <a:pt x="736" y="1305"/>
                  </a:lnTo>
                  <a:cubicBezTo>
                    <a:pt x="733" y="1301"/>
                    <a:pt x="733" y="1300"/>
                    <a:pt x="729" y="1300"/>
                  </a:cubicBezTo>
                  <a:cubicBezTo>
                    <a:pt x="723" y="1300"/>
                    <a:pt x="726" y="1305"/>
                    <a:pt x="720" y="1304"/>
                  </a:cubicBezTo>
                  <a:lnTo>
                    <a:pt x="680" y="1305"/>
                  </a:lnTo>
                  <a:cubicBezTo>
                    <a:pt x="678" y="1305"/>
                    <a:pt x="661" y="1295"/>
                    <a:pt x="660" y="1295"/>
                  </a:cubicBezTo>
                  <a:lnTo>
                    <a:pt x="650" y="1295"/>
                  </a:lnTo>
                  <a:lnTo>
                    <a:pt x="650" y="1290"/>
                  </a:lnTo>
                  <a:lnTo>
                    <a:pt x="627" y="1290"/>
                  </a:lnTo>
                  <a:cubicBezTo>
                    <a:pt x="622" y="1290"/>
                    <a:pt x="622" y="1286"/>
                    <a:pt x="618" y="1282"/>
                  </a:cubicBezTo>
                  <a:lnTo>
                    <a:pt x="609" y="1295"/>
                  </a:lnTo>
                  <a:lnTo>
                    <a:pt x="562" y="1295"/>
                  </a:lnTo>
                  <a:lnTo>
                    <a:pt x="562" y="1290"/>
                  </a:lnTo>
                  <a:lnTo>
                    <a:pt x="555" y="1290"/>
                  </a:lnTo>
                  <a:cubicBezTo>
                    <a:pt x="548" y="1290"/>
                    <a:pt x="549" y="1282"/>
                    <a:pt x="546" y="1282"/>
                  </a:cubicBezTo>
                  <a:cubicBezTo>
                    <a:pt x="541" y="1282"/>
                    <a:pt x="538" y="1290"/>
                    <a:pt x="537" y="1295"/>
                  </a:cubicBezTo>
                  <a:lnTo>
                    <a:pt x="511" y="1295"/>
                  </a:lnTo>
                  <a:lnTo>
                    <a:pt x="511" y="1300"/>
                  </a:lnTo>
                  <a:lnTo>
                    <a:pt x="477" y="1300"/>
                  </a:lnTo>
                  <a:lnTo>
                    <a:pt x="477" y="1295"/>
                  </a:lnTo>
                  <a:cubicBezTo>
                    <a:pt x="470" y="1297"/>
                    <a:pt x="474" y="1300"/>
                    <a:pt x="468" y="1300"/>
                  </a:cubicBezTo>
                  <a:lnTo>
                    <a:pt x="451" y="1300"/>
                  </a:lnTo>
                  <a:lnTo>
                    <a:pt x="451" y="1295"/>
                  </a:lnTo>
                  <a:lnTo>
                    <a:pt x="438" y="1295"/>
                  </a:lnTo>
                  <a:lnTo>
                    <a:pt x="438" y="1300"/>
                  </a:lnTo>
                  <a:lnTo>
                    <a:pt x="383" y="1299"/>
                  </a:lnTo>
                  <a:lnTo>
                    <a:pt x="379" y="1290"/>
                  </a:lnTo>
                  <a:lnTo>
                    <a:pt x="371" y="1290"/>
                  </a:lnTo>
                  <a:cubicBezTo>
                    <a:pt x="365" y="1290"/>
                    <a:pt x="366" y="1282"/>
                    <a:pt x="363" y="1282"/>
                  </a:cubicBezTo>
                  <a:cubicBezTo>
                    <a:pt x="358" y="1282"/>
                    <a:pt x="355" y="1290"/>
                    <a:pt x="354" y="1295"/>
                  </a:cubicBezTo>
                  <a:lnTo>
                    <a:pt x="271" y="1295"/>
                  </a:lnTo>
                  <a:cubicBezTo>
                    <a:pt x="265" y="1295"/>
                    <a:pt x="267" y="1300"/>
                    <a:pt x="264" y="1300"/>
                  </a:cubicBezTo>
                  <a:cubicBezTo>
                    <a:pt x="258" y="1300"/>
                    <a:pt x="261" y="1295"/>
                    <a:pt x="255" y="1295"/>
                  </a:cubicBezTo>
                  <a:lnTo>
                    <a:pt x="236" y="1295"/>
                  </a:lnTo>
                  <a:lnTo>
                    <a:pt x="236" y="1300"/>
                  </a:lnTo>
                  <a:lnTo>
                    <a:pt x="218" y="1300"/>
                  </a:lnTo>
                  <a:lnTo>
                    <a:pt x="218" y="1295"/>
                  </a:lnTo>
                  <a:lnTo>
                    <a:pt x="203" y="1295"/>
                  </a:lnTo>
                  <a:cubicBezTo>
                    <a:pt x="199" y="1295"/>
                    <a:pt x="199" y="1297"/>
                    <a:pt x="195" y="1300"/>
                  </a:cubicBezTo>
                  <a:lnTo>
                    <a:pt x="174" y="1299"/>
                  </a:lnTo>
                  <a:lnTo>
                    <a:pt x="169" y="1305"/>
                  </a:lnTo>
                  <a:lnTo>
                    <a:pt x="106" y="1305"/>
                  </a:lnTo>
                  <a:cubicBezTo>
                    <a:pt x="103" y="1308"/>
                    <a:pt x="103" y="1310"/>
                    <a:pt x="99" y="1310"/>
                  </a:cubicBezTo>
                  <a:lnTo>
                    <a:pt x="92" y="1309"/>
                  </a:lnTo>
                  <a:lnTo>
                    <a:pt x="92" y="1305"/>
                  </a:lnTo>
                  <a:lnTo>
                    <a:pt x="51" y="1305"/>
                  </a:lnTo>
                  <a:cubicBezTo>
                    <a:pt x="47" y="1304"/>
                    <a:pt x="47" y="1303"/>
                    <a:pt x="44" y="1300"/>
                  </a:cubicBezTo>
                  <a:lnTo>
                    <a:pt x="34" y="1300"/>
                  </a:lnTo>
                  <a:cubicBezTo>
                    <a:pt x="23" y="1289"/>
                    <a:pt x="13" y="1275"/>
                    <a:pt x="5" y="1260"/>
                  </a:cubicBezTo>
                  <a:cubicBezTo>
                    <a:pt x="5" y="1244"/>
                    <a:pt x="9" y="1217"/>
                    <a:pt x="0" y="1213"/>
                  </a:cubicBezTo>
                  <a:lnTo>
                    <a:pt x="0" y="1141"/>
                  </a:lnTo>
                  <a:lnTo>
                    <a:pt x="5" y="1138"/>
                  </a:lnTo>
                  <a:close/>
                </a:path>
              </a:pathLst>
            </a:custGeom>
            <a:solidFill>
              <a:srgbClr val="E50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51"/>
            <p:cNvSpPr>
              <a:spLocks noEditPoints="1"/>
            </p:cNvSpPr>
            <p:nvPr/>
          </p:nvSpPr>
          <p:spPr bwMode="auto">
            <a:xfrm>
              <a:off x="4933269" y="4482420"/>
              <a:ext cx="138113" cy="458788"/>
            </a:xfrm>
            <a:custGeom>
              <a:avLst/>
              <a:gdLst>
                <a:gd name="T0" fmla="*/ 170 w 366"/>
                <a:gd name="T1" fmla="*/ 179 h 1245"/>
                <a:gd name="T2" fmla="*/ 182 w 366"/>
                <a:gd name="T3" fmla="*/ 3 h 1245"/>
                <a:gd name="T4" fmla="*/ 208 w 366"/>
                <a:gd name="T5" fmla="*/ 118 h 1245"/>
                <a:gd name="T6" fmla="*/ 310 w 366"/>
                <a:gd name="T7" fmla="*/ 92 h 1245"/>
                <a:gd name="T8" fmla="*/ 342 w 366"/>
                <a:gd name="T9" fmla="*/ 74 h 1245"/>
                <a:gd name="T10" fmla="*/ 352 w 366"/>
                <a:gd name="T11" fmla="*/ 184 h 1245"/>
                <a:gd name="T12" fmla="*/ 209 w 366"/>
                <a:gd name="T13" fmla="*/ 337 h 1245"/>
                <a:gd name="T14" fmla="*/ 212 w 366"/>
                <a:gd name="T15" fmla="*/ 610 h 1245"/>
                <a:gd name="T16" fmla="*/ 170 w 366"/>
                <a:gd name="T17" fmla="*/ 592 h 1245"/>
                <a:gd name="T18" fmla="*/ 70 w 366"/>
                <a:gd name="T19" fmla="*/ 330 h 1245"/>
                <a:gd name="T20" fmla="*/ 15 w 366"/>
                <a:gd name="T21" fmla="*/ 191 h 1245"/>
                <a:gd name="T22" fmla="*/ 39 w 366"/>
                <a:gd name="T23" fmla="*/ 76 h 1245"/>
                <a:gd name="T24" fmla="*/ 57 w 366"/>
                <a:gd name="T25" fmla="*/ 144 h 1245"/>
                <a:gd name="T26" fmla="*/ 54 w 366"/>
                <a:gd name="T27" fmla="*/ 220 h 1245"/>
                <a:gd name="T28" fmla="*/ 79 w 366"/>
                <a:gd name="T29" fmla="*/ 287 h 1245"/>
                <a:gd name="T30" fmla="*/ 170 w 366"/>
                <a:gd name="T31" fmla="*/ 295 h 1245"/>
                <a:gd name="T32" fmla="*/ 209 w 366"/>
                <a:gd name="T33" fmla="*/ 254 h 1245"/>
                <a:gd name="T34" fmla="*/ 315 w 366"/>
                <a:gd name="T35" fmla="*/ 230 h 1245"/>
                <a:gd name="T36" fmla="*/ 209 w 366"/>
                <a:gd name="T37" fmla="*/ 254 h 1245"/>
                <a:gd name="T38" fmla="*/ 134 w 366"/>
                <a:gd name="T39" fmla="*/ 909 h 1245"/>
                <a:gd name="T40" fmla="*/ 200 w 366"/>
                <a:gd name="T41" fmla="*/ 987 h 1245"/>
                <a:gd name="T42" fmla="*/ 74 w 366"/>
                <a:gd name="T43" fmla="*/ 1026 h 1245"/>
                <a:gd name="T44" fmla="*/ 157 w 366"/>
                <a:gd name="T45" fmla="*/ 1000 h 1245"/>
                <a:gd name="T46" fmla="*/ 142 w 366"/>
                <a:gd name="T47" fmla="*/ 947 h 1245"/>
                <a:gd name="T48" fmla="*/ 101 w 366"/>
                <a:gd name="T49" fmla="*/ 994 h 1245"/>
                <a:gd name="T50" fmla="*/ 0 w 366"/>
                <a:gd name="T51" fmla="*/ 880 h 1245"/>
                <a:gd name="T52" fmla="*/ 232 w 366"/>
                <a:gd name="T53" fmla="*/ 697 h 1245"/>
                <a:gd name="T54" fmla="*/ 364 w 366"/>
                <a:gd name="T55" fmla="*/ 859 h 1245"/>
                <a:gd name="T56" fmla="*/ 338 w 366"/>
                <a:gd name="T57" fmla="*/ 1192 h 1245"/>
                <a:gd name="T58" fmla="*/ 156 w 366"/>
                <a:gd name="T59" fmla="*/ 1245 h 1245"/>
                <a:gd name="T60" fmla="*/ 7 w 366"/>
                <a:gd name="T61" fmla="*/ 1120 h 1245"/>
                <a:gd name="T62" fmla="*/ 41 w 366"/>
                <a:gd name="T63" fmla="*/ 1002 h 1245"/>
                <a:gd name="T64" fmla="*/ 57 w 366"/>
                <a:gd name="T65" fmla="*/ 1156 h 1245"/>
                <a:gd name="T66" fmla="*/ 294 w 366"/>
                <a:gd name="T67" fmla="*/ 1190 h 1245"/>
                <a:gd name="T68" fmla="*/ 323 w 366"/>
                <a:gd name="T69" fmla="*/ 1062 h 1245"/>
                <a:gd name="T70" fmla="*/ 249 w 366"/>
                <a:gd name="T71" fmla="*/ 1036 h 1245"/>
                <a:gd name="T72" fmla="*/ 271 w 366"/>
                <a:gd name="T73" fmla="*/ 1178 h 1245"/>
                <a:gd name="T74" fmla="*/ 259 w 366"/>
                <a:gd name="T75" fmla="*/ 1203 h 1245"/>
                <a:gd name="T76" fmla="*/ 212 w 366"/>
                <a:gd name="T77" fmla="*/ 1103 h 1245"/>
                <a:gd name="T78" fmla="*/ 81 w 366"/>
                <a:gd name="T79" fmla="*/ 1117 h 1245"/>
                <a:gd name="T80" fmla="*/ 192 w 366"/>
                <a:gd name="T81" fmla="*/ 1081 h 1245"/>
                <a:gd name="T82" fmla="*/ 211 w 366"/>
                <a:gd name="T83" fmla="*/ 1074 h 1245"/>
                <a:gd name="T84" fmla="*/ 221 w 366"/>
                <a:gd name="T85" fmla="*/ 975 h 1245"/>
                <a:gd name="T86" fmla="*/ 113 w 366"/>
                <a:gd name="T87" fmla="*/ 869 h 1245"/>
                <a:gd name="T88" fmla="*/ 90 w 366"/>
                <a:gd name="T89" fmla="*/ 833 h 1245"/>
                <a:gd name="T90" fmla="*/ 184 w 366"/>
                <a:gd name="T91" fmla="*/ 802 h 1245"/>
                <a:gd name="T92" fmla="*/ 192 w 366"/>
                <a:gd name="T93" fmla="*/ 735 h 1245"/>
                <a:gd name="T94" fmla="*/ 86 w 366"/>
                <a:gd name="T95" fmla="*/ 745 h 1245"/>
                <a:gd name="T96" fmla="*/ 42 w 366"/>
                <a:gd name="T97" fmla="*/ 888 h 1245"/>
                <a:gd name="T98" fmla="*/ 223 w 366"/>
                <a:gd name="T99" fmla="*/ 761 h 1245"/>
                <a:gd name="T100" fmla="*/ 235 w 366"/>
                <a:gd name="T101" fmla="*/ 781 h 1245"/>
                <a:gd name="T102" fmla="*/ 310 w 366"/>
                <a:gd name="T103" fmla="*/ 767 h 1245"/>
                <a:gd name="T104" fmla="*/ 274 w 366"/>
                <a:gd name="T105" fmla="*/ 829 h 1245"/>
                <a:gd name="T106" fmla="*/ 292 w 366"/>
                <a:gd name="T107" fmla="*/ 867 h 1245"/>
                <a:gd name="T108" fmla="*/ 227 w 366"/>
                <a:gd name="T109" fmla="*/ 867 h 1245"/>
                <a:gd name="T110" fmla="*/ 299 w 366"/>
                <a:gd name="T111" fmla="*/ 891 h 1245"/>
                <a:gd name="T112" fmla="*/ 276 w 366"/>
                <a:gd name="T113" fmla="*/ 950 h 1245"/>
                <a:gd name="T114" fmla="*/ 266 w 366"/>
                <a:gd name="T115" fmla="*/ 972 h 1245"/>
                <a:gd name="T116" fmla="*/ 324 w 366"/>
                <a:gd name="T117" fmla="*/ 1035 h 1245"/>
                <a:gd name="T118" fmla="*/ 322 w 366"/>
                <a:gd name="T119" fmla="*/ 869 h 1245"/>
                <a:gd name="T120" fmla="*/ 213 w 366"/>
                <a:gd name="T121" fmla="*/ 735 h 1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66" h="1245">
                  <a:moveTo>
                    <a:pt x="54" y="181"/>
                  </a:moveTo>
                  <a:lnTo>
                    <a:pt x="62" y="180"/>
                  </a:lnTo>
                  <a:lnTo>
                    <a:pt x="170" y="179"/>
                  </a:lnTo>
                  <a:lnTo>
                    <a:pt x="165" y="49"/>
                  </a:lnTo>
                  <a:cubicBezTo>
                    <a:pt x="164" y="31"/>
                    <a:pt x="165" y="20"/>
                    <a:pt x="168" y="15"/>
                  </a:cubicBezTo>
                  <a:cubicBezTo>
                    <a:pt x="172" y="11"/>
                    <a:pt x="176" y="7"/>
                    <a:pt x="182" y="3"/>
                  </a:cubicBezTo>
                  <a:cubicBezTo>
                    <a:pt x="188" y="0"/>
                    <a:pt x="194" y="0"/>
                    <a:pt x="200" y="3"/>
                  </a:cubicBezTo>
                  <a:cubicBezTo>
                    <a:pt x="205" y="8"/>
                    <a:pt x="208" y="14"/>
                    <a:pt x="208" y="21"/>
                  </a:cubicBezTo>
                  <a:lnTo>
                    <a:pt x="208" y="118"/>
                  </a:lnTo>
                  <a:lnTo>
                    <a:pt x="209" y="177"/>
                  </a:lnTo>
                  <a:lnTo>
                    <a:pt x="315" y="176"/>
                  </a:lnTo>
                  <a:lnTo>
                    <a:pt x="310" y="92"/>
                  </a:lnTo>
                  <a:cubicBezTo>
                    <a:pt x="309" y="84"/>
                    <a:pt x="310" y="77"/>
                    <a:pt x="314" y="73"/>
                  </a:cubicBezTo>
                  <a:cubicBezTo>
                    <a:pt x="317" y="68"/>
                    <a:pt x="322" y="66"/>
                    <a:pt x="328" y="65"/>
                  </a:cubicBezTo>
                  <a:cubicBezTo>
                    <a:pt x="333" y="65"/>
                    <a:pt x="337" y="68"/>
                    <a:pt x="342" y="74"/>
                  </a:cubicBezTo>
                  <a:cubicBezTo>
                    <a:pt x="346" y="81"/>
                    <a:pt x="349" y="93"/>
                    <a:pt x="350" y="112"/>
                  </a:cubicBezTo>
                  <a:lnTo>
                    <a:pt x="352" y="156"/>
                  </a:lnTo>
                  <a:cubicBezTo>
                    <a:pt x="352" y="163"/>
                    <a:pt x="352" y="172"/>
                    <a:pt x="352" y="184"/>
                  </a:cubicBezTo>
                  <a:cubicBezTo>
                    <a:pt x="352" y="215"/>
                    <a:pt x="349" y="242"/>
                    <a:pt x="345" y="264"/>
                  </a:cubicBezTo>
                  <a:cubicBezTo>
                    <a:pt x="341" y="287"/>
                    <a:pt x="331" y="303"/>
                    <a:pt x="314" y="313"/>
                  </a:cubicBezTo>
                  <a:cubicBezTo>
                    <a:pt x="298" y="324"/>
                    <a:pt x="263" y="331"/>
                    <a:pt x="209" y="337"/>
                  </a:cubicBezTo>
                  <a:lnTo>
                    <a:pt x="209" y="519"/>
                  </a:lnTo>
                  <a:cubicBezTo>
                    <a:pt x="209" y="548"/>
                    <a:pt x="210" y="570"/>
                    <a:pt x="211" y="583"/>
                  </a:cubicBezTo>
                  <a:cubicBezTo>
                    <a:pt x="211" y="596"/>
                    <a:pt x="212" y="605"/>
                    <a:pt x="212" y="610"/>
                  </a:cubicBezTo>
                  <a:cubicBezTo>
                    <a:pt x="211" y="620"/>
                    <a:pt x="209" y="628"/>
                    <a:pt x="205" y="634"/>
                  </a:cubicBezTo>
                  <a:cubicBezTo>
                    <a:pt x="202" y="641"/>
                    <a:pt x="197" y="644"/>
                    <a:pt x="192" y="643"/>
                  </a:cubicBezTo>
                  <a:cubicBezTo>
                    <a:pt x="178" y="643"/>
                    <a:pt x="170" y="626"/>
                    <a:pt x="170" y="592"/>
                  </a:cubicBezTo>
                  <a:lnTo>
                    <a:pt x="170" y="507"/>
                  </a:lnTo>
                  <a:lnTo>
                    <a:pt x="169" y="337"/>
                  </a:lnTo>
                  <a:cubicBezTo>
                    <a:pt x="125" y="337"/>
                    <a:pt x="92" y="334"/>
                    <a:pt x="70" y="330"/>
                  </a:cubicBezTo>
                  <a:cubicBezTo>
                    <a:pt x="48" y="325"/>
                    <a:pt x="33" y="310"/>
                    <a:pt x="26" y="284"/>
                  </a:cubicBezTo>
                  <a:cubicBezTo>
                    <a:pt x="19" y="259"/>
                    <a:pt x="15" y="237"/>
                    <a:pt x="15" y="221"/>
                  </a:cubicBezTo>
                  <a:cubicBezTo>
                    <a:pt x="15" y="204"/>
                    <a:pt x="15" y="194"/>
                    <a:pt x="15" y="191"/>
                  </a:cubicBezTo>
                  <a:lnTo>
                    <a:pt x="15" y="121"/>
                  </a:lnTo>
                  <a:cubicBezTo>
                    <a:pt x="15" y="106"/>
                    <a:pt x="18" y="95"/>
                    <a:pt x="22" y="87"/>
                  </a:cubicBezTo>
                  <a:cubicBezTo>
                    <a:pt x="27" y="79"/>
                    <a:pt x="33" y="76"/>
                    <a:pt x="39" y="76"/>
                  </a:cubicBezTo>
                  <a:cubicBezTo>
                    <a:pt x="45" y="77"/>
                    <a:pt x="50" y="80"/>
                    <a:pt x="54" y="87"/>
                  </a:cubicBezTo>
                  <a:cubicBezTo>
                    <a:pt x="58" y="94"/>
                    <a:pt x="61" y="102"/>
                    <a:pt x="61" y="112"/>
                  </a:cubicBezTo>
                  <a:lnTo>
                    <a:pt x="57" y="144"/>
                  </a:lnTo>
                  <a:lnTo>
                    <a:pt x="55" y="168"/>
                  </a:lnTo>
                  <a:lnTo>
                    <a:pt x="54" y="181"/>
                  </a:lnTo>
                  <a:close/>
                  <a:moveTo>
                    <a:pt x="54" y="220"/>
                  </a:moveTo>
                  <a:cubicBezTo>
                    <a:pt x="53" y="231"/>
                    <a:pt x="53" y="239"/>
                    <a:pt x="54" y="243"/>
                  </a:cubicBezTo>
                  <a:cubicBezTo>
                    <a:pt x="55" y="247"/>
                    <a:pt x="57" y="254"/>
                    <a:pt x="61" y="264"/>
                  </a:cubicBezTo>
                  <a:cubicBezTo>
                    <a:pt x="65" y="273"/>
                    <a:pt x="71" y="281"/>
                    <a:pt x="79" y="287"/>
                  </a:cubicBezTo>
                  <a:cubicBezTo>
                    <a:pt x="86" y="293"/>
                    <a:pt x="111" y="296"/>
                    <a:pt x="152" y="295"/>
                  </a:cubicBezTo>
                  <a:lnTo>
                    <a:pt x="161" y="295"/>
                  </a:lnTo>
                  <a:lnTo>
                    <a:pt x="170" y="295"/>
                  </a:lnTo>
                  <a:lnTo>
                    <a:pt x="169" y="218"/>
                  </a:lnTo>
                  <a:lnTo>
                    <a:pt x="54" y="220"/>
                  </a:lnTo>
                  <a:close/>
                  <a:moveTo>
                    <a:pt x="209" y="254"/>
                  </a:moveTo>
                  <a:lnTo>
                    <a:pt x="209" y="294"/>
                  </a:lnTo>
                  <a:cubicBezTo>
                    <a:pt x="245" y="294"/>
                    <a:pt x="272" y="289"/>
                    <a:pt x="289" y="280"/>
                  </a:cubicBezTo>
                  <a:cubicBezTo>
                    <a:pt x="306" y="272"/>
                    <a:pt x="315" y="255"/>
                    <a:pt x="315" y="230"/>
                  </a:cubicBezTo>
                  <a:lnTo>
                    <a:pt x="315" y="216"/>
                  </a:lnTo>
                  <a:lnTo>
                    <a:pt x="209" y="218"/>
                  </a:lnTo>
                  <a:lnTo>
                    <a:pt x="209" y="254"/>
                  </a:lnTo>
                  <a:close/>
                  <a:moveTo>
                    <a:pt x="62" y="975"/>
                  </a:moveTo>
                  <a:cubicBezTo>
                    <a:pt x="61" y="946"/>
                    <a:pt x="67" y="929"/>
                    <a:pt x="80" y="921"/>
                  </a:cubicBezTo>
                  <a:cubicBezTo>
                    <a:pt x="93" y="914"/>
                    <a:pt x="111" y="910"/>
                    <a:pt x="134" y="909"/>
                  </a:cubicBezTo>
                  <a:cubicBezTo>
                    <a:pt x="158" y="907"/>
                    <a:pt x="173" y="909"/>
                    <a:pt x="181" y="915"/>
                  </a:cubicBezTo>
                  <a:cubicBezTo>
                    <a:pt x="192" y="924"/>
                    <a:pt x="198" y="937"/>
                    <a:pt x="199" y="956"/>
                  </a:cubicBezTo>
                  <a:cubicBezTo>
                    <a:pt x="199" y="974"/>
                    <a:pt x="200" y="984"/>
                    <a:pt x="200" y="987"/>
                  </a:cubicBezTo>
                  <a:cubicBezTo>
                    <a:pt x="199" y="998"/>
                    <a:pt x="195" y="1010"/>
                    <a:pt x="187" y="1024"/>
                  </a:cubicBezTo>
                  <a:cubicBezTo>
                    <a:pt x="178" y="1038"/>
                    <a:pt x="158" y="1045"/>
                    <a:pt x="126" y="1045"/>
                  </a:cubicBezTo>
                  <a:cubicBezTo>
                    <a:pt x="99" y="1045"/>
                    <a:pt x="82" y="1039"/>
                    <a:pt x="74" y="1026"/>
                  </a:cubicBezTo>
                  <a:cubicBezTo>
                    <a:pt x="66" y="1014"/>
                    <a:pt x="62" y="996"/>
                    <a:pt x="62" y="975"/>
                  </a:cubicBezTo>
                  <a:close/>
                  <a:moveTo>
                    <a:pt x="124" y="1006"/>
                  </a:moveTo>
                  <a:cubicBezTo>
                    <a:pt x="141" y="1007"/>
                    <a:pt x="153" y="1006"/>
                    <a:pt x="157" y="1000"/>
                  </a:cubicBezTo>
                  <a:cubicBezTo>
                    <a:pt x="162" y="995"/>
                    <a:pt x="164" y="987"/>
                    <a:pt x="164" y="977"/>
                  </a:cubicBezTo>
                  <a:cubicBezTo>
                    <a:pt x="165" y="967"/>
                    <a:pt x="164" y="960"/>
                    <a:pt x="162" y="956"/>
                  </a:cubicBezTo>
                  <a:cubicBezTo>
                    <a:pt x="158" y="951"/>
                    <a:pt x="151" y="948"/>
                    <a:pt x="142" y="947"/>
                  </a:cubicBezTo>
                  <a:cubicBezTo>
                    <a:pt x="110" y="946"/>
                    <a:pt x="95" y="954"/>
                    <a:pt x="98" y="970"/>
                  </a:cubicBezTo>
                  <a:lnTo>
                    <a:pt x="99" y="975"/>
                  </a:lnTo>
                  <a:lnTo>
                    <a:pt x="101" y="994"/>
                  </a:lnTo>
                  <a:cubicBezTo>
                    <a:pt x="102" y="1002"/>
                    <a:pt x="109" y="1006"/>
                    <a:pt x="124" y="1006"/>
                  </a:cubicBezTo>
                  <a:close/>
                  <a:moveTo>
                    <a:pt x="0" y="964"/>
                  </a:moveTo>
                  <a:lnTo>
                    <a:pt x="0" y="880"/>
                  </a:lnTo>
                  <a:cubicBezTo>
                    <a:pt x="0" y="865"/>
                    <a:pt x="2" y="842"/>
                    <a:pt x="4" y="811"/>
                  </a:cubicBezTo>
                  <a:cubicBezTo>
                    <a:pt x="6" y="780"/>
                    <a:pt x="15" y="752"/>
                    <a:pt x="30" y="727"/>
                  </a:cubicBezTo>
                  <a:cubicBezTo>
                    <a:pt x="46" y="702"/>
                    <a:pt x="113" y="692"/>
                    <a:pt x="232" y="697"/>
                  </a:cubicBezTo>
                  <a:cubicBezTo>
                    <a:pt x="286" y="699"/>
                    <a:pt x="320" y="709"/>
                    <a:pt x="335" y="727"/>
                  </a:cubicBezTo>
                  <a:cubicBezTo>
                    <a:pt x="350" y="744"/>
                    <a:pt x="359" y="764"/>
                    <a:pt x="360" y="788"/>
                  </a:cubicBezTo>
                  <a:lnTo>
                    <a:pt x="364" y="859"/>
                  </a:lnTo>
                  <a:lnTo>
                    <a:pt x="366" y="991"/>
                  </a:lnTo>
                  <a:lnTo>
                    <a:pt x="362" y="1090"/>
                  </a:lnTo>
                  <a:cubicBezTo>
                    <a:pt x="359" y="1136"/>
                    <a:pt x="351" y="1170"/>
                    <a:pt x="338" y="1192"/>
                  </a:cubicBezTo>
                  <a:cubicBezTo>
                    <a:pt x="326" y="1213"/>
                    <a:pt x="312" y="1227"/>
                    <a:pt x="299" y="1235"/>
                  </a:cubicBezTo>
                  <a:cubicBezTo>
                    <a:pt x="286" y="1242"/>
                    <a:pt x="267" y="1245"/>
                    <a:pt x="244" y="1245"/>
                  </a:cubicBezTo>
                  <a:lnTo>
                    <a:pt x="156" y="1245"/>
                  </a:lnTo>
                  <a:cubicBezTo>
                    <a:pt x="111" y="1245"/>
                    <a:pt x="81" y="1241"/>
                    <a:pt x="67" y="1232"/>
                  </a:cubicBezTo>
                  <a:cubicBezTo>
                    <a:pt x="52" y="1223"/>
                    <a:pt x="39" y="1209"/>
                    <a:pt x="26" y="1191"/>
                  </a:cubicBezTo>
                  <a:cubicBezTo>
                    <a:pt x="14" y="1173"/>
                    <a:pt x="8" y="1149"/>
                    <a:pt x="7" y="1120"/>
                  </a:cubicBezTo>
                  <a:lnTo>
                    <a:pt x="3" y="1049"/>
                  </a:lnTo>
                  <a:lnTo>
                    <a:pt x="0" y="964"/>
                  </a:lnTo>
                  <a:close/>
                  <a:moveTo>
                    <a:pt x="41" y="1002"/>
                  </a:moveTo>
                  <a:lnTo>
                    <a:pt x="43" y="1063"/>
                  </a:lnTo>
                  <a:cubicBezTo>
                    <a:pt x="43" y="1070"/>
                    <a:pt x="44" y="1084"/>
                    <a:pt x="47" y="1105"/>
                  </a:cubicBezTo>
                  <a:cubicBezTo>
                    <a:pt x="49" y="1125"/>
                    <a:pt x="52" y="1142"/>
                    <a:pt x="57" y="1156"/>
                  </a:cubicBezTo>
                  <a:cubicBezTo>
                    <a:pt x="62" y="1170"/>
                    <a:pt x="72" y="1183"/>
                    <a:pt x="86" y="1194"/>
                  </a:cubicBezTo>
                  <a:cubicBezTo>
                    <a:pt x="100" y="1206"/>
                    <a:pt x="136" y="1211"/>
                    <a:pt x="193" y="1211"/>
                  </a:cubicBezTo>
                  <a:cubicBezTo>
                    <a:pt x="251" y="1211"/>
                    <a:pt x="285" y="1204"/>
                    <a:pt x="294" y="1190"/>
                  </a:cubicBezTo>
                  <a:cubicBezTo>
                    <a:pt x="304" y="1176"/>
                    <a:pt x="311" y="1157"/>
                    <a:pt x="316" y="1134"/>
                  </a:cubicBezTo>
                  <a:cubicBezTo>
                    <a:pt x="321" y="1111"/>
                    <a:pt x="323" y="1092"/>
                    <a:pt x="323" y="1077"/>
                  </a:cubicBezTo>
                  <a:lnTo>
                    <a:pt x="323" y="1062"/>
                  </a:lnTo>
                  <a:cubicBezTo>
                    <a:pt x="314" y="1066"/>
                    <a:pt x="306" y="1066"/>
                    <a:pt x="299" y="1063"/>
                  </a:cubicBezTo>
                  <a:cubicBezTo>
                    <a:pt x="292" y="1059"/>
                    <a:pt x="276" y="1045"/>
                    <a:pt x="251" y="1019"/>
                  </a:cubicBezTo>
                  <a:cubicBezTo>
                    <a:pt x="250" y="1025"/>
                    <a:pt x="249" y="1030"/>
                    <a:pt x="249" y="1036"/>
                  </a:cubicBezTo>
                  <a:cubicBezTo>
                    <a:pt x="248" y="1042"/>
                    <a:pt x="248" y="1053"/>
                    <a:pt x="247" y="1071"/>
                  </a:cubicBezTo>
                  <a:cubicBezTo>
                    <a:pt x="247" y="1088"/>
                    <a:pt x="249" y="1105"/>
                    <a:pt x="255" y="1121"/>
                  </a:cubicBezTo>
                  <a:cubicBezTo>
                    <a:pt x="265" y="1158"/>
                    <a:pt x="270" y="1178"/>
                    <a:pt x="271" y="1178"/>
                  </a:cubicBezTo>
                  <a:lnTo>
                    <a:pt x="271" y="1185"/>
                  </a:lnTo>
                  <a:cubicBezTo>
                    <a:pt x="271" y="1191"/>
                    <a:pt x="270" y="1195"/>
                    <a:pt x="269" y="1196"/>
                  </a:cubicBezTo>
                  <a:cubicBezTo>
                    <a:pt x="268" y="1198"/>
                    <a:pt x="264" y="1201"/>
                    <a:pt x="259" y="1203"/>
                  </a:cubicBezTo>
                  <a:cubicBezTo>
                    <a:pt x="254" y="1205"/>
                    <a:pt x="249" y="1204"/>
                    <a:pt x="244" y="1198"/>
                  </a:cubicBezTo>
                  <a:cubicBezTo>
                    <a:pt x="235" y="1192"/>
                    <a:pt x="228" y="1178"/>
                    <a:pt x="223" y="1154"/>
                  </a:cubicBezTo>
                  <a:cubicBezTo>
                    <a:pt x="217" y="1131"/>
                    <a:pt x="214" y="1114"/>
                    <a:pt x="212" y="1103"/>
                  </a:cubicBezTo>
                  <a:cubicBezTo>
                    <a:pt x="207" y="1109"/>
                    <a:pt x="204" y="1112"/>
                    <a:pt x="201" y="1114"/>
                  </a:cubicBezTo>
                  <a:cubicBezTo>
                    <a:pt x="197" y="1116"/>
                    <a:pt x="189" y="1117"/>
                    <a:pt x="174" y="1117"/>
                  </a:cubicBezTo>
                  <a:lnTo>
                    <a:pt x="81" y="1117"/>
                  </a:lnTo>
                  <a:cubicBezTo>
                    <a:pt x="64" y="1117"/>
                    <a:pt x="56" y="1112"/>
                    <a:pt x="57" y="1102"/>
                  </a:cubicBezTo>
                  <a:cubicBezTo>
                    <a:pt x="57" y="1087"/>
                    <a:pt x="75" y="1080"/>
                    <a:pt x="111" y="1081"/>
                  </a:cubicBezTo>
                  <a:lnTo>
                    <a:pt x="192" y="1081"/>
                  </a:lnTo>
                  <a:cubicBezTo>
                    <a:pt x="198" y="1082"/>
                    <a:pt x="204" y="1084"/>
                    <a:pt x="211" y="1087"/>
                  </a:cubicBezTo>
                  <a:cubicBezTo>
                    <a:pt x="211" y="1084"/>
                    <a:pt x="210" y="1081"/>
                    <a:pt x="210" y="1079"/>
                  </a:cubicBezTo>
                  <a:cubicBezTo>
                    <a:pt x="209" y="1076"/>
                    <a:pt x="210" y="1075"/>
                    <a:pt x="211" y="1074"/>
                  </a:cubicBezTo>
                  <a:lnTo>
                    <a:pt x="213" y="1022"/>
                  </a:lnTo>
                  <a:cubicBezTo>
                    <a:pt x="213" y="1006"/>
                    <a:pt x="215" y="995"/>
                    <a:pt x="217" y="988"/>
                  </a:cubicBezTo>
                  <a:cubicBezTo>
                    <a:pt x="220" y="982"/>
                    <a:pt x="221" y="978"/>
                    <a:pt x="221" y="975"/>
                  </a:cubicBezTo>
                  <a:lnTo>
                    <a:pt x="195" y="895"/>
                  </a:lnTo>
                  <a:lnTo>
                    <a:pt x="188" y="867"/>
                  </a:lnTo>
                  <a:lnTo>
                    <a:pt x="113" y="869"/>
                  </a:lnTo>
                  <a:lnTo>
                    <a:pt x="74" y="872"/>
                  </a:lnTo>
                  <a:cubicBezTo>
                    <a:pt x="64" y="870"/>
                    <a:pt x="60" y="864"/>
                    <a:pt x="61" y="855"/>
                  </a:cubicBezTo>
                  <a:cubicBezTo>
                    <a:pt x="61" y="841"/>
                    <a:pt x="70" y="834"/>
                    <a:pt x="90" y="833"/>
                  </a:cubicBezTo>
                  <a:lnTo>
                    <a:pt x="188" y="829"/>
                  </a:lnTo>
                  <a:cubicBezTo>
                    <a:pt x="187" y="824"/>
                    <a:pt x="187" y="820"/>
                    <a:pt x="187" y="817"/>
                  </a:cubicBezTo>
                  <a:lnTo>
                    <a:pt x="184" y="802"/>
                  </a:lnTo>
                  <a:lnTo>
                    <a:pt x="184" y="770"/>
                  </a:lnTo>
                  <a:cubicBezTo>
                    <a:pt x="183" y="756"/>
                    <a:pt x="183" y="748"/>
                    <a:pt x="185" y="746"/>
                  </a:cubicBezTo>
                  <a:lnTo>
                    <a:pt x="192" y="735"/>
                  </a:lnTo>
                  <a:lnTo>
                    <a:pt x="183" y="735"/>
                  </a:lnTo>
                  <a:cubicBezTo>
                    <a:pt x="172" y="735"/>
                    <a:pt x="159" y="736"/>
                    <a:pt x="145" y="738"/>
                  </a:cubicBezTo>
                  <a:lnTo>
                    <a:pt x="86" y="745"/>
                  </a:lnTo>
                  <a:cubicBezTo>
                    <a:pt x="71" y="747"/>
                    <a:pt x="60" y="755"/>
                    <a:pt x="53" y="767"/>
                  </a:cubicBezTo>
                  <a:cubicBezTo>
                    <a:pt x="47" y="779"/>
                    <a:pt x="43" y="793"/>
                    <a:pt x="43" y="808"/>
                  </a:cubicBezTo>
                  <a:lnTo>
                    <a:pt x="42" y="888"/>
                  </a:lnTo>
                  <a:lnTo>
                    <a:pt x="41" y="1002"/>
                  </a:lnTo>
                  <a:close/>
                  <a:moveTo>
                    <a:pt x="213" y="735"/>
                  </a:moveTo>
                  <a:cubicBezTo>
                    <a:pt x="219" y="742"/>
                    <a:pt x="222" y="751"/>
                    <a:pt x="223" y="761"/>
                  </a:cubicBezTo>
                  <a:cubicBezTo>
                    <a:pt x="223" y="767"/>
                    <a:pt x="223" y="771"/>
                    <a:pt x="223" y="771"/>
                  </a:cubicBezTo>
                  <a:lnTo>
                    <a:pt x="221" y="783"/>
                  </a:lnTo>
                  <a:cubicBezTo>
                    <a:pt x="226" y="783"/>
                    <a:pt x="230" y="782"/>
                    <a:pt x="235" y="781"/>
                  </a:cubicBezTo>
                  <a:cubicBezTo>
                    <a:pt x="240" y="780"/>
                    <a:pt x="244" y="779"/>
                    <a:pt x="247" y="777"/>
                  </a:cubicBezTo>
                  <a:lnTo>
                    <a:pt x="299" y="754"/>
                  </a:lnTo>
                  <a:cubicBezTo>
                    <a:pt x="306" y="757"/>
                    <a:pt x="310" y="761"/>
                    <a:pt x="310" y="767"/>
                  </a:cubicBezTo>
                  <a:cubicBezTo>
                    <a:pt x="309" y="792"/>
                    <a:pt x="280" y="808"/>
                    <a:pt x="223" y="816"/>
                  </a:cubicBezTo>
                  <a:lnTo>
                    <a:pt x="223" y="828"/>
                  </a:lnTo>
                  <a:cubicBezTo>
                    <a:pt x="238" y="830"/>
                    <a:pt x="255" y="830"/>
                    <a:pt x="274" y="829"/>
                  </a:cubicBezTo>
                  <a:cubicBezTo>
                    <a:pt x="293" y="828"/>
                    <a:pt x="303" y="832"/>
                    <a:pt x="302" y="840"/>
                  </a:cubicBezTo>
                  <a:cubicBezTo>
                    <a:pt x="302" y="848"/>
                    <a:pt x="301" y="854"/>
                    <a:pt x="299" y="858"/>
                  </a:cubicBezTo>
                  <a:cubicBezTo>
                    <a:pt x="297" y="862"/>
                    <a:pt x="295" y="865"/>
                    <a:pt x="292" y="867"/>
                  </a:cubicBezTo>
                  <a:cubicBezTo>
                    <a:pt x="288" y="868"/>
                    <a:pt x="284" y="869"/>
                    <a:pt x="278" y="868"/>
                  </a:cubicBezTo>
                  <a:lnTo>
                    <a:pt x="245" y="867"/>
                  </a:lnTo>
                  <a:lnTo>
                    <a:pt x="227" y="867"/>
                  </a:lnTo>
                  <a:cubicBezTo>
                    <a:pt x="234" y="898"/>
                    <a:pt x="238" y="915"/>
                    <a:pt x="240" y="917"/>
                  </a:cubicBezTo>
                  <a:lnTo>
                    <a:pt x="245" y="932"/>
                  </a:lnTo>
                  <a:cubicBezTo>
                    <a:pt x="268" y="905"/>
                    <a:pt x="286" y="892"/>
                    <a:pt x="299" y="891"/>
                  </a:cubicBezTo>
                  <a:cubicBezTo>
                    <a:pt x="309" y="891"/>
                    <a:pt x="314" y="895"/>
                    <a:pt x="314" y="905"/>
                  </a:cubicBezTo>
                  <a:cubicBezTo>
                    <a:pt x="315" y="914"/>
                    <a:pt x="315" y="920"/>
                    <a:pt x="314" y="921"/>
                  </a:cubicBezTo>
                  <a:cubicBezTo>
                    <a:pt x="312" y="925"/>
                    <a:pt x="299" y="934"/>
                    <a:pt x="276" y="950"/>
                  </a:cubicBezTo>
                  <a:lnTo>
                    <a:pt x="267" y="963"/>
                  </a:lnTo>
                  <a:cubicBezTo>
                    <a:pt x="264" y="966"/>
                    <a:pt x="263" y="967"/>
                    <a:pt x="264" y="968"/>
                  </a:cubicBezTo>
                  <a:cubicBezTo>
                    <a:pt x="264" y="969"/>
                    <a:pt x="265" y="970"/>
                    <a:pt x="266" y="972"/>
                  </a:cubicBezTo>
                  <a:cubicBezTo>
                    <a:pt x="268" y="973"/>
                    <a:pt x="273" y="980"/>
                    <a:pt x="282" y="992"/>
                  </a:cubicBezTo>
                  <a:lnTo>
                    <a:pt x="316" y="1026"/>
                  </a:lnTo>
                  <a:lnTo>
                    <a:pt x="324" y="1035"/>
                  </a:lnTo>
                  <a:lnTo>
                    <a:pt x="324" y="945"/>
                  </a:lnTo>
                  <a:cubicBezTo>
                    <a:pt x="324" y="938"/>
                    <a:pt x="324" y="926"/>
                    <a:pt x="323" y="909"/>
                  </a:cubicBezTo>
                  <a:cubicBezTo>
                    <a:pt x="322" y="892"/>
                    <a:pt x="322" y="879"/>
                    <a:pt x="322" y="869"/>
                  </a:cubicBezTo>
                  <a:lnTo>
                    <a:pt x="322" y="801"/>
                  </a:lnTo>
                  <a:cubicBezTo>
                    <a:pt x="320" y="775"/>
                    <a:pt x="315" y="759"/>
                    <a:pt x="307" y="753"/>
                  </a:cubicBezTo>
                  <a:cubicBezTo>
                    <a:pt x="299" y="748"/>
                    <a:pt x="268" y="742"/>
                    <a:pt x="213" y="735"/>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52"/>
            <p:cNvSpPr>
              <a:spLocks noEditPoints="1"/>
            </p:cNvSpPr>
            <p:nvPr/>
          </p:nvSpPr>
          <p:spPr bwMode="auto">
            <a:xfrm>
              <a:off x="4777694" y="4674508"/>
              <a:ext cx="138113" cy="228600"/>
            </a:xfrm>
            <a:custGeom>
              <a:avLst/>
              <a:gdLst>
                <a:gd name="T0" fmla="*/ 201 w 361"/>
                <a:gd name="T1" fmla="*/ 259 h 618"/>
                <a:gd name="T2" fmla="*/ 202 w 361"/>
                <a:gd name="T3" fmla="*/ 287 h 618"/>
                <a:gd name="T4" fmla="*/ 309 w 361"/>
                <a:gd name="T5" fmla="*/ 337 h 618"/>
                <a:gd name="T6" fmla="*/ 242 w 361"/>
                <a:gd name="T7" fmla="*/ 421 h 618"/>
                <a:gd name="T8" fmla="*/ 197 w 361"/>
                <a:gd name="T9" fmla="*/ 394 h 618"/>
                <a:gd name="T10" fmla="*/ 211 w 361"/>
                <a:gd name="T11" fmla="*/ 374 h 618"/>
                <a:gd name="T12" fmla="*/ 268 w 361"/>
                <a:gd name="T13" fmla="*/ 378 h 618"/>
                <a:gd name="T14" fmla="*/ 256 w 361"/>
                <a:gd name="T15" fmla="*/ 328 h 618"/>
                <a:gd name="T16" fmla="*/ 184 w 361"/>
                <a:gd name="T17" fmla="*/ 321 h 618"/>
                <a:gd name="T18" fmla="*/ 94 w 361"/>
                <a:gd name="T19" fmla="*/ 358 h 618"/>
                <a:gd name="T20" fmla="*/ 110 w 361"/>
                <a:gd name="T21" fmla="*/ 398 h 618"/>
                <a:gd name="T22" fmla="*/ 189 w 361"/>
                <a:gd name="T23" fmla="*/ 391 h 618"/>
                <a:gd name="T24" fmla="*/ 168 w 361"/>
                <a:gd name="T25" fmla="*/ 483 h 618"/>
                <a:gd name="T26" fmla="*/ 211 w 361"/>
                <a:gd name="T27" fmla="*/ 567 h 618"/>
                <a:gd name="T28" fmla="*/ 213 w 361"/>
                <a:gd name="T29" fmla="*/ 494 h 618"/>
                <a:gd name="T30" fmla="*/ 300 w 361"/>
                <a:gd name="T31" fmla="*/ 440 h 618"/>
                <a:gd name="T32" fmla="*/ 321 w 361"/>
                <a:gd name="T33" fmla="*/ 502 h 618"/>
                <a:gd name="T34" fmla="*/ 280 w 361"/>
                <a:gd name="T35" fmla="*/ 475 h 618"/>
                <a:gd name="T36" fmla="*/ 248 w 361"/>
                <a:gd name="T37" fmla="*/ 501 h 618"/>
                <a:gd name="T38" fmla="*/ 246 w 361"/>
                <a:gd name="T39" fmla="*/ 583 h 618"/>
                <a:gd name="T40" fmla="*/ 133 w 361"/>
                <a:gd name="T41" fmla="*/ 590 h 618"/>
                <a:gd name="T42" fmla="*/ 158 w 361"/>
                <a:gd name="T43" fmla="*/ 432 h 618"/>
                <a:gd name="T44" fmla="*/ 136 w 361"/>
                <a:gd name="T45" fmla="*/ 426 h 618"/>
                <a:gd name="T46" fmla="*/ 55 w 361"/>
                <a:gd name="T47" fmla="*/ 380 h 618"/>
                <a:gd name="T48" fmla="*/ 110 w 361"/>
                <a:gd name="T49" fmla="*/ 302 h 618"/>
                <a:gd name="T50" fmla="*/ 166 w 361"/>
                <a:gd name="T51" fmla="*/ 281 h 618"/>
                <a:gd name="T52" fmla="*/ 166 w 361"/>
                <a:gd name="T53" fmla="*/ 257 h 618"/>
                <a:gd name="T54" fmla="*/ 103 w 361"/>
                <a:gd name="T55" fmla="*/ 231 h 618"/>
                <a:gd name="T56" fmla="*/ 172 w 361"/>
                <a:gd name="T57" fmla="*/ 142 h 618"/>
                <a:gd name="T58" fmla="*/ 287 w 361"/>
                <a:gd name="T59" fmla="*/ 94 h 618"/>
                <a:gd name="T60" fmla="*/ 250 w 361"/>
                <a:gd name="T61" fmla="*/ 39 h 618"/>
                <a:gd name="T62" fmla="*/ 80 w 361"/>
                <a:gd name="T63" fmla="*/ 160 h 618"/>
                <a:gd name="T64" fmla="*/ 51 w 361"/>
                <a:gd name="T65" fmla="*/ 324 h 618"/>
                <a:gd name="T66" fmla="*/ 0 w 361"/>
                <a:gd name="T67" fmla="*/ 344 h 618"/>
                <a:gd name="T68" fmla="*/ 41 w 361"/>
                <a:gd name="T69" fmla="*/ 179 h 618"/>
                <a:gd name="T70" fmla="*/ 53 w 361"/>
                <a:gd name="T71" fmla="*/ 34 h 618"/>
                <a:gd name="T72" fmla="*/ 321 w 361"/>
                <a:gd name="T73" fmla="*/ 31 h 618"/>
                <a:gd name="T74" fmla="*/ 246 w 361"/>
                <a:gd name="T75" fmla="*/ 177 h 618"/>
                <a:gd name="T76" fmla="*/ 132 w 361"/>
                <a:gd name="T77" fmla="*/ 202 h 618"/>
                <a:gd name="T78" fmla="*/ 222 w 361"/>
                <a:gd name="T79" fmla="*/ 204 h 618"/>
                <a:gd name="T80" fmla="*/ 358 w 361"/>
                <a:gd name="T81" fmla="*/ 324 h 618"/>
                <a:gd name="T82" fmla="*/ 343 w 361"/>
                <a:gd name="T83" fmla="*/ 379 h 618"/>
                <a:gd name="T84" fmla="*/ 321 w 361"/>
                <a:gd name="T85" fmla="*/ 337 h 618"/>
                <a:gd name="T86" fmla="*/ 247 w 361"/>
                <a:gd name="T87" fmla="*/ 246 h 618"/>
                <a:gd name="T88" fmla="*/ 166 w 361"/>
                <a:gd name="T89" fmla="*/ 112 h 618"/>
                <a:gd name="T90" fmla="*/ 104 w 361"/>
                <a:gd name="T91" fmla="*/ 113 h 618"/>
                <a:gd name="T92" fmla="*/ 112 w 361"/>
                <a:gd name="T93" fmla="*/ 83 h 618"/>
                <a:gd name="T94" fmla="*/ 264 w 361"/>
                <a:gd name="T95" fmla="*/ 83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1" h="618">
                  <a:moveTo>
                    <a:pt x="199" y="244"/>
                  </a:moveTo>
                  <a:cubicBezTo>
                    <a:pt x="200" y="250"/>
                    <a:pt x="201" y="253"/>
                    <a:pt x="201" y="255"/>
                  </a:cubicBezTo>
                  <a:cubicBezTo>
                    <a:pt x="202" y="256"/>
                    <a:pt x="202" y="258"/>
                    <a:pt x="201" y="259"/>
                  </a:cubicBezTo>
                  <a:cubicBezTo>
                    <a:pt x="201" y="261"/>
                    <a:pt x="201" y="265"/>
                    <a:pt x="202" y="273"/>
                  </a:cubicBezTo>
                  <a:lnTo>
                    <a:pt x="202" y="283"/>
                  </a:lnTo>
                  <a:lnTo>
                    <a:pt x="202" y="287"/>
                  </a:lnTo>
                  <a:cubicBezTo>
                    <a:pt x="211" y="286"/>
                    <a:pt x="219" y="286"/>
                    <a:pt x="228" y="286"/>
                  </a:cubicBezTo>
                  <a:cubicBezTo>
                    <a:pt x="266" y="288"/>
                    <a:pt x="288" y="296"/>
                    <a:pt x="295" y="307"/>
                  </a:cubicBezTo>
                  <a:cubicBezTo>
                    <a:pt x="302" y="319"/>
                    <a:pt x="307" y="329"/>
                    <a:pt x="309" y="337"/>
                  </a:cubicBezTo>
                  <a:cubicBezTo>
                    <a:pt x="311" y="345"/>
                    <a:pt x="312" y="353"/>
                    <a:pt x="312" y="361"/>
                  </a:cubicBezTo>
                  <a:cubicBezTo>
                    <a:pt x="313" y="368"/>
                    <a:pt x="310" y="377"/>
                    <a:pt x="304" y="386"/>
                  </a:cubicBezTo>
                  <a:cubicBezTo>
                    <a:pt x="291" y="409"/>
                    <a:pt x="270" y="421"/>
                    <a:pt x="242" y="421"/>
                  </a:cubicBezTo>
                  <a:cubicBezTo>
                    <a:pt x="229" y="422"/>
                    <a:pt x="219" y="420"/>
                    <a:pt x="213" y="416"/>
                  </a:cubicBezTo>
                  <a:cubicBezTo>
                    <a:pt x="208" y="412"/>
                    <a:pt x="204" y="408"/>
                    <a:pt x="201" y="404"/>
                  </a:cubicBezTo>
                  <a:cubicBezTo>
                    <a:pt x="199" y="400"/>
                    <a:pt x="198" y="397"/>
                    <a:pt x="197" y="394"/>
                  </a:cubicBezTo>
                  <a:cubicBezTo>
                    <a:pt x="197" y="392"/>
                    <a:pt x="197" y="390"/>
                    <a:pt x="197" y="388"/>
                  </a:cubicBezTo>
                  <a:cubicBezTo>
                    <a:pt x="198" y="386"/>
                    <a:pt x="199" y="383"/>
                    <a:pt x="203" y="379"/>
                  </a:cubicBezTo>
                  <a:cubicBezTo>
                    <a:pt x="206" y="376"/>
                    <a:pt x="209" y="374"/>
                    <a:pt x="211" y="374"/>
                  </a:cubicBezTo>
                  <a:cubicBezTo>
                    <a:pt x="211" y="375"/>
                    <a:pt x="213" y="377"/>
                    <a:pt x="217" y="379"/>
                  </a:cubicBezTo>
                  <a:cubicBezTo>
                    <a:pt x="221" y="382"/>
                    <a:pt x="233" y="383"/>
                    <a:pt x="253" y="382"/>
                  </a:cubicBezTo>
                  <a:cubicBezTo>
                    <a:pt x="261" y="382"/>
                    <a:pt x="266" y="381"/>
                    <a:pt x="268" y="378"/>
                  </a:cubicBezTo>
                  <a:cubicBezTo>
                    <a:pt x="271" y="375"/>
                    <a:pt x="272" y="369"/>
                    <a:pt x="272" y="361"/>
                  </a:cubicBezTo>
                  <a:cubicBezTo>
                    <a:pt x="271" y="350"/>
                    <a:pt x="269" y="343"/>
                    <a:pt x="267" y="339"/>
                  </a:cubicBezTo>
                  <a:cubicBezTo>
                    <a:pt x="264" y="335"/>
                    <a:pt x="261" y="331"/>
                    <a:pt x="256" y="328"/>
                  </a:cubicBezTo>
                  <a:cubicBezTo>
                    <a:pt x="251" y="325"/>
                    <a:pt x="240" y="324"/>
                    <a:pt x="223" y="325"/>
                  </a:cubicBezTo>
                  <a:cubicBezTo>
                    <a:pt x="206" y="325"/>
                    <a:pt x="196" y="325"/>
                    <a:pt x="191" y="323"/>
                  </a:cubicBezTo>
                  <a:cubicBezTo>
                    <a:pt x="187" y="322"/>
                    <a:pt x="185" y="321"/>
                    <a:pt x="184" y="321"/>
                  </a:cubicBezTo>
                  <a:cubicBezTo>
                    <a:pt x="183" y="322"/>
                    <a:pt x="176" y="325"/>
                    <a:pt x="164" y="330"/>
                  </a:cubicBezTo>
                  <a:lnTo>
                    <a:pt x="124" y="335"/>
                  </a:lnTo>
                  <a:cubicBezTo>
                    <a:pt x="105" y="341"/>
                    <a:pt x="95" y="349"/>
                    <a:pt x="94" y="358"/>
                  </a:cubicBezTo>
                  <a:cubicBezTo>
                    <a:pt x="93" y="367"/>
                    <a:pt x="93" y="375"/>
                    <a:pt x="94" y="381"/>
                  </a:cubicBezTo>
                  <a:cubicBezTo>
                    <a:pt x="94" y="387"/>
                    <a:pt x="96" y="392"/>
                    <a:pt x="100" y="395"/>
                  </a:cubicBezTo>
                  <a:cubicBezTo>
                    <a:pt x="104" y="398"/>
                    <a:pt x="107" y="399"/>
                    <a:pt x="110" y="398"/>
                  </a:cubicBezTo>
                  <a:cubicBezTo>
                    <a:pt x="111" y="398"/>
                    <a:pt x="117" y="394"/>
                    <a:pt x="130" y="387"/>
                  </a:cubicBezTo>
                  <a:cubicBezTo>
                    <a:pt x="143" y="380"/>
                    <a:pt x="153" y="376"/>
                    <a:pt x="161" y="375"/>
                  </a:cubicBezTo>
                  <a:cubicBezTo>
                    <a:pt x="174" y="375"/>
                    <a:pt x="184" y="380"/>
                    <a:pt x="189" y="391"/>
                  </a:cubicBezTo>
                  <a:cubicBezTo>
                    <a:pt x="195" y="401"/>
                    <a:pt x="198" y="411"/>
                    <a:pt x="198" y="419"/>
                  </a:cubicBezTo>
                  <a:cubicBezTo>
                    <a:pt x="197" y="430"/>
                    <a:pt x="194" y="440"/>
                    <a:pt x="189" y="449"/>
                  </a:cubicBezTo>
                  <a:lnTo>
                    <a:pt x="168" y="483"/>
                  </a:lnTo>
                  <a:cubicBezTo>
                    <a:pt x="160" y="497"/>
                    <a:pt x="157" y="513"/>
                    <a:pt x="158" y="530"/>
                  </a:cubicBezTo>
                  <a:cubicBezTo>
                    <a:pt x="158" y="561"/>
                    <a:pt x="169" y="577"/>
                    <a:pt x="191" y="577"/>
                  </a:cubicBezTo>
                  <a:cubicBezTo>
                    <a:pt x="200" y="578"/>
                    <a:pt x="207" y="575"/>
                    <a:pt x="211" y="567"/>
                  </a:cubicBezTo>
                  <a:cubicBezTo>
                    <a:pt x="216" y="559"/>
                    <a:pt x="218" y="553"/>
                    <a:pt x="218" y="548"/>
                  </a:cubicBezTo>
                  <a:cubicBezTo>
                    <a:pt x="219" y="544"/>
                    <a:pt x="218" y="536"/>
                    <a:pt x="216" y="524"/>
                  </a:cubicBezTo>
                  <a:cubicBezTo>
                    <a:pt x="214" y="513"/>
                    <a:pt x="213" y="503"/>
                    <a:pt x="213" y="494"/>
                  </a:cubicBezTo>
                  <a:cubicBezTo>
                    <a:pt x="212" y="485"/>
                    <a:pt x="216" y="474"/>
                    <a:pt x="223" y="462"/>
                  </a:cubicBezTo>
                  <a:cubicBezTo>
                    <a:pt x="233" y="445"/>
                    <a:pt x="249" y="436"/>
                    <a:pt x="273" y="435"/>
                  </a:cubicBezTo>
                  <a:cubicBezTo>
                    <a:pt x="285" y="435"/>
                    <a:pt x="294" y="437"/>
                    <a:pt x="300" y="440"/>
                  </a:cubicBezTo>
                  <a:cubicBezTo>
                    <a:pt x="307" y="444"/>
                    <a:pt x="314" y="452"/>
                    <a:pt x="323" y="465"/>
                  </a:cubicBezTo>
                  <a:cubicBezTo>
                    <a:pt x="331" y="478"/>
                    <a:pt x="336" y="487"/>
                    <a:pt x="336" y="492"/>
                  </a:cubicBezTo>
                  <a:cubicBezTo>
                    <a:pt x="335" y="497"/>
                    <a:pt x="330" y="501"/>
                    <a:pt x="321" y="502"/>
                  </a:cubicBezTo>
                  <a:cubicBezTo>
                    <a:pt x="318" y="503"/>
                    <a:pt x="315" y="503"/>
                    <a:pt x="313" y="502"/>
                  </a:cubicBezTo>
                  <a:cubicBezTo>
                    <a:pt x="311" y="501"/>
                    <a:pt x="306" y="496"/>
                    <a:pt x="298" y="489"/>
                  </a:cubicBezTo>
                  <a:cubicBezTo>
                    <a:pt x="290" y="481"/>
                    <a:pt x="284" y="477"/>
                    <a:pt x="280" y="475"/>
                  </a:cubicBezTo>
                  <a:cubicBezTo>
                    <a:pt x="276" y="474"/>
                    <a:pt x="273" y="473"/>
                    <a:pt x="269" y="473"/>
                  </a:cubicBezTo>
                  <a:cubicBezTo>
                    <a:pt x="260" y="474"/>
                    <a:pt x="255" y="477"/>
                    <a:pt x="253" y="482"/>
                  </a:cubicBezTo>
                  <a:cubicBezTo>
                    <a:pt x="250" y="486"/>
                    <a:pt x="249" y="493"/>
                    <a:pt x="248" y="501"/>
                  </a:cubicBezTo>
                  <a:cubicBezTo>
                    <a:pt x="247" y="509"/>
                    <a:pt x="247" y="519"/>
                    <a:pt x="249" y="530"/>
                  </a:cubicBezTo>
                  <a:cubicBezTo>
                    <a:pt x="251" y="541"/>
                    <a:pt x="252" y="551"/>
                    <a:pt x="253" y="558"/>
                  </a:cubicBezTo>
                  <a:cubicBezTo>
                    <a:pt x="253" y="565"/>
                    <a:pt x="251" y="573"/>
                    <a:pt x="246" y="583"/>
                  </a:cubicBezTo>
                  <a:cubicBezTo>
                    <a:pt x="240" y="593"/>
                    <a:pt x="232" y="602"/>
                    <a:pt x="221" y="608"/>
                  </a:cubicBezTo>
                  <a:cubicBezTo>
                    <a:pt x="210" y="615"/>
                    <a:pt x="199" y="618"/>
                    <a:pt x="188" y="617"/>
                  </a:cubicBezTo>
                  <a:cubicBezTo>
                    <a:pt x="163" y="617"/>
                    <a:pt x="145" y="608"/>
                    <a:pt x="133" y="590"/>
                  </a:cubicBezTo>
                  <a:cubicBezTo>
                    <a:pt x="121" y="572"/>
                    <a:pt x="116" y="555"/>
                    <a:pt x="117" y="539"/>
                  </a:cubicBezTo>
                  <a:cubicBezTo>
                    <a:pt x="117" y="507"/>
                    <a:pt x="123" y="482"/>
                    <a:pt x="137" y="462"/>
                  </a:cubicBezTo>
                  <a:lnTo>
                    <a:pt x="158" y="432"/>
                  </a:lnTo>
                  <a:cubicBezTo>
                    <a:pt x="161" y="427"/>
                    <a:pt x="162" y="423"/>
                    <a:pt x="162" y="421"/>
                  </a:cubicBezTo>
                  <a:cubicBezTo>
                    <a:pt x="160" y="416"/>
                    <a:pt x="157" y="413"/>
                    <a:pt x="152" y="413"/>
                  </a:cubicBezTo>
                  <a:cubicBezTo>
                    <a:pt x="151" y="414"/>
                    <a:pt x="146" y="419"/>
                    <a:pt x="136" y="426"/>
                  </a:cubicBezTo>
                  <a:cubicBezTo>
                    <a:pt x="126" y="434"/>
                    <a:pt x="116" y="437"/>
                    <a:pt x="107" y="436"/>
                  </a:cubicBezTo>
                  <a:cubicBezTo>
                    <a:pt x="87" y="436"/>
                    <a:pt x="73" y="431"/>
                    <a:pt x="66" y="420"/>
                  </a:cubicBezTo>
                  <a:cubicBezTo>
                    <a:pt x="59" y="409"/>
                    <a:pt x="55" y="396"/>
                    <a:pt x="55" y="380"/>
                  </a:cubicBezTo>
                  <a:cubicBezTo>
                    <a:pt x="54" y="364"/>
                    <a:pt x="59" y="349"/>
                    <a:pt x="68" y="334"/>
                  </a:cubicBezTo>
                  <a:cubicBezTo>
                    <a:pt x="72" y="327"/>
                    <a:pt x="77" y="321"/>
                    <a:pt x="83" y="316"/>
                  </a:cubicBezTo>
                  <a:cubicBezTo>
                    <a:pt x="89" y="311"/>
                    <a:pt x="98" y="306"/>
                    <a:pt x="110" y="302"/>
                  </a:cubicBezTo>
                  <a:cubicBezTo>
                    <a:pt x="121" y="298"/>
                    <a:pt x="133" y="295"/>
                    <a:pt x="145" y="293"/>
                  </a:cubicBezTo>
                  <a:cubicBezTo>
                    <a:pt x="158" y="292"/>
                    <a:pt x="164" y="290"/>
                    <a:pt x="165" y="288"/>
                  </a:cubicBezTo>
                  <a:cubicBezTo>
                    <a:pt x="166" y="286"/>
                    <a:pt x="166" y="284"/>
                    <a:pt x="166" y="281"/>
                  </a:cubicBezTo>
                  <a:lnTo>
                    <a:pt x="166" y="268"/>
                  </a:lnTo>
                  <a:cubicBezTo>
                    <a:pt x="165" y="265"/>
                    <a:pt x="164" y="262"/>
                    <a:pt x="165" y="261"/>
                  </a:cubicBezTo>
                  <a:lnTo>
                    <a:pt x="166" y="257"/>
                  </a:lnTo>
                  <a:lnTo>
                    <a:pt x="168" y="247"/>
                  </a:lnTo>
                  <a:cubicBezTo>
                    <a:pt x="138" y="252"/>
                    <a:pt x="120" y="251"/>
                    <a:pt x="114" y="246"/>
                  </a:cubicBezTo>
                  <a:cubicBezTo>
                    <a:pt x="110" y="244"/>
                    <a:pt x="106" y="239"/>
                    <a:pt x="103" y="231"/>
                  </a:cubicBezTo>
                  <a:cubicBezTo>
                    <a:pt x="99" y="224"/>
                    <a:pt x="96" y="212"/>
                    <a:pt x="95" y="197"/>
                  </a:cubicBezTo>
                  <a:cubicBezTo>
                    <a:pt x="94" y="181"/>
                    <a:pt x="102" y="168"/>
                    <a:pt x="117" y="158"/>
                  </a:cubicBezTo>
                  <a:cubicBezTo>
                    <a:pt x="132" y="148"/>
                    <a:pt x="150" y="143"/>
                    <a:pt x="172" y="142"/>
                  </a:cubicBezTo>
                  <a:lnTo>
                    <a:pt x="233" y="140"/>
                  </a:lnTo>
                  <a:cubicBezTo>
                    <a:pt x="256" y="140"/>
                    <a:pt x="271" y="136"/>
                    <a:pt x="277" y="126"/>
                  </a:cubicBezTo>
                  <a:cubicBezTo>
                    <a:pt x="284" y="117"/>
                    <a:pt x="287" y="106"/>
                    <a:pt x="287" y="94"/>
                  </a:cubicBezTo>
                  <a:cubicBezTo>
                    <a:pt x="286" y="82"/>
                    <a:pt x="286" y="73"/>
                    <a:pt x="287" y="65"/>
                  </a:cubicBezTo>
                  <a:cubicBezTo>
                    <a:pt x="287" y="58"/>
                    <a:pt x="286" y="52"/>
                    <a:pt x="283" y="48"/>
                  </a:cubicBezTo>
                  <a:cubicBezTo>
                    <a:pt x="277" y="42"/>
                    <a:pt x="266" y="39"/>
                    <a:pt x="250" y="39"/>
                  </a:cubicBezTo>
                  <a:cubicBezTo>
                    <a:pt x="157" y="40"/>
                    <a:pt x="104" y="45"/>
                    <a:pt x="93" y="52"/>
                  </a:cubicBezTo>
                  <a:cubicBezTo>
                    <a:pt x="81" y="60"/>
                    <a:pt x="76" y="69"/>
                    <a:pt x="77" y="81"/>
                  </a:cubicBezTo>
                  <a:lnTo>
                    <a:pt x="80" y="160"/>
                  </a:lnTo>
                  <a:cubicBezTo>
                    <a:pt x="80" y="172"/>
                    <a:pt x="78" y="190"/>
                    <a:pt x="75" y="216"/>
                  </a:cubicBezTo>
                  <a:cubicBezTo>
                    <a:pt x="71" y="241"/>
                    <a:pt x="69" y="259"/>
                    <a:pt x="67" y="268"/>
                  </a:cubicBezTo>
                  <a:cubicBezTo>
                    <a:pt x="65" y="277"/>
                    <a:pt x="60" y="295"/>
                    <a:pt x="51" y="324"/>
                  </a:cubicBezTo>
                  <a:cubicBezTo>
                    <a:pt x="43" y="352"/>
                    <a:pt x="30" y="366"/>
                    <a:pt x="13" y="366"/>
                  </a:cubicBezTo>
                  <a:cubicBezTo>
                    <a:pt x="4" y="367"/>
                    <a:pt x="0" y="364"/>
                    <a:pt x="0" y="357"/>
                  </a:cubicBezTo>
                  <a:cubicBezTo>
                    <a:pt x="0" y="349"/>
                    <a:pt x="0" y="345"/>
                    <a:pt x="0" y="344"/>
                  </a:cubicBezTo>
                  <a:cubicBezTo>
                    <a:pt x="0" y="340"/>
                    <a:pt x="4" y="329"/>
                    <a:pt x="12" y="311"/>
                  </a:cubicBezTo>
                  <a:cubicBezTo>
                    <a:pt x="20" y="293"/>
                    <a:pt x="27" y="270"/>
                    <a:pt x="32" y="241"/>
                  </a:cubicBezTo>
                  <a:cubicBezTo>
                    <a:pt x="37" y="213"/>
                    <a:pt x="40" y="192"/>
                    <a:pt x="41" y="179"/>
                  </a:cubicBezTo>
                  <a:cubicBezTo>
                    <a:pt x="41" y="166"/>
                    <a:pt x="41" y="158"/>
                    <a:pt x="41" y="158"/>
                  </a:cubicBezTo>
                  <a:lnTo>
                    <a:pt x="38" y="86"/>
                  </a:lnTo>
                  <a:cubicBezTo>
                    <a:pt x="38" y="70"/>
                    <a:pt x="42" y="53"/>
                    <a:pt x="53" y="34"/>
                  </a:cubicBezTo>
                  <a:cubicBezTo>
                    <a:pt x="63" y="16"/>
                    <a:pt x="95" y="6"/>
                    <a:pt x="148" y="4"/>
                  </a:cubicBezTo>
                  <a:lnTo>
                    <a:pt x="256" y="0"/>
                  </a:lnTo>
                  <a:cubicBezTo>
                    <a:pt x="296" y="2"/>
                    <a:pt x="317" y="12"/>
                    <a:pt x="321" y="31"/>
                  </a:cubicBezTo>
                  <a:cubicBezTo>
                    <a:pt x="324" y="50"/>
                    <a:pt x="326" y="66"/>
                    <a:pt x="326" y="78"/>
                  </a:cubicBezTo>
                  <a:cubicBezTo>
                    <a:pt x="325" y="100"/>
                    <a:pt x="321" y="121"/>
                    <a:pt x="316" y="143"/>
                  </a:cubicBezTo>
                  <a:cubicBezTo>
                    <a:pt x="310" y="165"/>
                    <a:pt x="287" y="176"/>
                    <a:pt x="246" y="177"/>
                  </a:cubicBezTo>
                  <a:lnTo>
                    <a:pt x="154" y="180"/>
                  </a:lnTo>
                  <a:cubicBezTo>
                    <a:pt x="144" y="181"/>
                    <a:pt x="138" y="184"/>
                    <a:pt x="135" y="190"/>
                  </a:cubicBezTo>
                  <a:cubicBezTo>
                    <a:pt x="132" y="195"/>
                    <a:pt x="131" y="199"/>
                    <a:pt x="132" y="202"/>
                  </a:cubicBezTo>
                  <a:cubicBezTo>
                    <a:pt x="132" y="207"/>
                    <a:pt x="136" y="211"/>
                    <a:pt x="144" y="212"/>
                  </a:cubicBezTo>
                  <a:cubicBezTo>
                    <a:pt x="148" y="212"/>
                    <a:pt x="156" y="212"/>
                    <a:pt x="169" y="209"/>
                  </a:cubicBezTo>
                  <a:cubicBezTo>
                    <a:pt x="183" y="206"/>
                    <a:pt x="200" y="204"/>
                    <a:pt x="222" y="204"/>
                  </a:cubicBezTo>
                  <a:cubicBezTo>
                    <a:pt x="265" y="205"/>
                    <a:pt x="295" y="212"/>
                    <a:pt x="314" y="224"/>
                  </a:cubicBezTo>
                  <a:cubicBezTo>
                    <a:pt x="332" y="237"/>
                    <a:pt x="344" y="253"/>
                    <a:pt x="348" y="273"/>
                  </a:cubicBezTo>
                  <a:cubicBezTo>
                    <a:pt x="353" y="294"/>
                    <a:pt x="357" y="311"/>
                    <a:pt x="358" y="324"/>
                  </a:cubicBezTo>
                  <a:cubicBezTo>
                    <a:pt x="360" y="337"/>
                    <a:pt x="361" y="346"/>
                    <a:pt x="361" y="349"/>
                  </a:cubicBezTo>
                  <a:cubicBezTo>
                    <a:pt x="360" y="357"/>
                    <a:pt x="358" y="364"/>
                    <a:pt x="356" y="369"/>
                  </a:cubicBezTo>
                  <a:cubicBezTo>
                    <a:pt x="353" y="375"/>
                    <a:pt x="348" y="378"/>
                    <a:pt x="343" y="379"/>
                  </a:cubicBezTo>
                  <a:cubicBezTo>
                    <a:pt x="337" y="379"/>
                    <a:pt x="333" y="378"/>
                    <a:pt x="331" y="375"/>
                  </a:cubicBezTo>
                  <a:cubicBezTo>
                    <a:pt x="330" y="374"/>
                    <a:pt x="328" y="372"/>
                    <a:pt x="326" y="370"/>
                  </a:cubicBezTo>
                  <a:cubicBezTo>
                    <a:pt x="325" y="368"/>
                    <a:pt x="323" y="357"/>
                    <a:pt x="321" y="337"/>
                  </a:cubicBezTo>
                  <a:cubicBezTo>
                    <a:pt x="320" y="318"/>
                    <a:pt x="316" y="301"/>
                    <a:pt x="311" y="287"/>
                  </a:cubicBezTo>
                  <a:cubicBezTo>
                    <a:pt x="307" y="273"/>
                    <a:pt x="300" y="263"/>
                    <a:pt x="291" y="258"/>
                  </a:cubicBezTo>
                  <a:cubicBezTo>
                    <a:pt x="282" y="253"/>
                    <a:pt x="267" y="249"/>
                    <a:pt x="247" y="246"/>
                  </a:cubicBezTo>
                  <a:cubicBezTo>
                    <a:pt x="226" y="244"/>
                    <a:pt x="211" y="243"/>
                    <a:pt x="199" y="244"/>
                  </a:cubicBezTo>
                  <a:close/>
                  <a:moveTo>
                    <a:pt x="232" y="112"/>
                  </a:moveTo>
                  <a:lnTo>
                    <a:pt x="166" y="112"/>
                  </a:lnTo>
                  <a:cubicBezTo>
                    <a:pt x="149" y="112"/>
                    <a:pt x="137" y="113"/>
                    <a:pt x="130" y="115"/>
                  </a:cubicBezTo>
                  <a:cubicBezTo>
                    <a:pt x="123" y="117"/>
                    <a:pt x="119" y="118"/>
                    <a:pt x="118" y="118"/>
                  </a:cubicBezTo>
                  <a:cubicBezTo>
                    <a:pt x="112" y="119"/>
                    <a:pt x="107" y="117"/>
                    <a:pt x="104" y="113"/>
                  </a:cubicBezTo>
                  <a:cubicBezTo>
                    <a:pt x="101" y="108"/>
                    <a:pt x="99" y="105"/>
                    <a:pt x="99" y="102"/>
                  </a:cubicBezTo>
                  <a:cubicBezTo>
                    <a:pt x="99" y="99"/>
                    <a:pt x="99" y="96"/>
                    <a:pt x="101" y="93"/>
                  </a:cubicBezTo>
                  <a:cubicBezTo>
                    <a:pt x="103" y="89"/>
                    <a:pt x="107" y="85"/>
                    <a:pt x="112" y="83"/>
                  </a:cubicBezTo>
                  <a:cubicBezTo>
                    <a:pt x="118" y="82"/>
                    <a:pt x="137" y="79"/>
                    <a:pt x="169" y="76"/>
                  </a:cubicBezTo>
                  <a:cubicBezTo>
                    <a:pt x="205" y="75"/>
                    <a:pt x="229" y="74"/>
                    <a:pt x="240" y="74"/>
                  </a:cubicBezTo>
                  <a:cubicBezTo>
                    <a:pt x="253" y="75"/>
                    <a:pt x="261" y="78"/>
                    <a:pt x="264" y="83"/>
                  </a:cubicBezTo>
                  <a:cubicBezTo>
                    <a:pt x="267" y="88"/>
                    <a:pt x="269" y="92"/>
                    <a:pt x="269" y="93"/>
                  </a:cubicBezTo>
                  <a:cubicBezTo>
                    <a:pt x="268" y="106"/>
                    <a:pt x="256" y="112"/>
                    <a:pt x="232" y="112"/>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2" name="Freeform 682"/>
          <p:cNvSpPr>
            <a:spLocks noEditPoints="1"/>
          </p:cNvSpPr>
          <p:nvPr/>
        </p:nvSpPr>
        <p:spPr bwMode="auto">
          <a:xfrm rot="806556">
            <a:off x="4552477" y="3343814"/>
            <a:ext cx="889000" cy="414338"/>
          </a:xfrm>
          <a:custGeom>
            <a:avLst/>
            <a:gdLst>
              <a:gd name="T0" fmla="*/ 178 w 234"/>
              <a:gd name="T1" fmla="*/ 70 h 107"/>
              <a:gd name="T2" fmla="*/ 185 w 234"/>
              <a:gd name="T3" fmla="*/ 57 h 107"/>
              <a:gd name="T4" fmla="*/ 178 w 234"/>
              <a:gd name="T5" fmla="*/ 47 h 107"/>
              <a:gd name="T6" fmla="*/ 178 w 234"/>
              <a:gd name="T7" fmla="*/ 55 h 107"/>
              <a:gd name="T8" fmla="*/ 168 w 234"/>
              <a:gd name="T9" fmla="*/ 48 h 107"/>
              <a:gd name="T10" fmla="*/ 189 w 234"/>
              <a:gd name="T11" fmla="*/ 50 h 107"/>
              <a:gd name="T12" fmla="*/ 178 w 234"/>
              <a:gd name="T13" fmla="*/ 70 h 107"/>
              <a:gd name="T14" fmla="*/ 178 w 234"/>
              <a:gd name="T15" fmla="*/ 70 h 107"/>
              <a:gd name="T16" fmla="*/ 227 w 234"/>
              <a:gd name="T17" fmla="*/ 33 h 107"/>
              <a:gd name="T18" fmla="*/ 214 w 234"/>
              <a:gd name="T19" fmla="*/ 22 h 107"/>
              <a:gd name="T20" fmla="*/ 192 w 234"/>
              <a:gd name="T21" fmla="*/ 31 h 107"/>
              <a:gd name="T22" fmla="*/ 168 w 234"/>
              <a:gd name="T23" fmla="*/ 32 h 107"/>
              <a:gd name="T24" fmla="*/ 176 w 234"/>
              <a:gd name="T25" fmla="*/ 14 h 107"/>
              <a:gd name="T26" fmla="*/ 180 w 234"/>
              <a:gd name="T27" fmla="*/ 28 h 107"/>
              <a:gd name="T28" fmla="*/ 174 w 234"/>
              <a:gd name="T29" fmla="*/ 25 h 107"/>
              <a:gd name="T30" fmla="*/ 178 w 234"/>
              <a:gd name="T31" fmla="*/ 23 h 107"/>
              <a:gd name="T32" fmla="*/ 171 w 234"/>
              <a:gd name="T33" fmla="*/ 23 h 107"/>
              <a:gd name="T34" fmla="*/ 175 w 234"/>
              <a:gd name="T35" fmla="*/ 32 h 107"/>
              <a:gd name="T36" fmla="*/ 192 w 234"/>
              <a:gd name="T37" fmla="*/ 20 h 107"/>
              <a:gd name="T38" fmla="*/ 178 w 234"/>
              <a:gd name="T39" fmla="*/ 7 h 107"/>
              <a:gd name="T40" fmla="*/ 168 w 234"/>
              <a:gd name="T41" fmla="*/ 1 h 107"/>
              <a:gd name="T42" fmla="*/ 153 w 234"/>
              <a:gd name="T43" fmla="*/ 16 h 107"/>
              <a:gd name="T44" fmla="*/ 138 w 234"/>
              <a:gd name="T45" fmla="*/ 28 h 107"/>
              <a:gd name="T46" fmla="*/ 156 w 234"/>
              <a:gd name="T47" fmla="*/ 33 h 107"/>
              <a:gd name="T48" fmla="*/ 165 w 234"/>
              <a:gd name="T49" fmla="*/ 38 h 107"/>
              <a:gd name="T50" fmla="*/ 158 w 234"/>
              <a:gd name="T51" fmla="*/ 44 h 107"/>
              <a:gd name="T52" fmla="*/ 138 w 234"/>
              <a:gd name="T53" fmla="*/ 40 h 107"/>
              <a:gd name="T54" fmla="*/ 134 w 234"/>
              <a:gd name="T55" fmla="*/ 30 h 107"/>
              <a:gd name="T56" fmla="*/ 111 w 234"/>
              <a:gd name="T57" fmla="*/ 28 h 107"/>
              <a:gd name="T58" fmla="*/ 118 w 234"/>
              <a:gd name="T59" fmla="*/ 43 h 107"/>
              <a:gd name="T60" fmla="*/ 127 w 234"/>
              <a:gd name="T61" fmla="*/ 33 h 107"/>
              <a:gd name="T62" fmla="*/ 128 w 234"/>
              <a:gd name="T63" fmla="*/ 46 h 107"/>
              <a:gd name="T64" fmla="*/ 96 w 234"/>
              <a:gd name="T65" fmla="*/ 50 h 107"/>
              <a:gd name="T66" fmla="*/ 66 w 234"/>
              <a:gd name="T67" fmla="*/ 51 h 107"/>
              <a:gd name="T68" fmla="*/ 100 w 234"/>
              <a:gd name="T69" fmla="*/ 55 h 107"/>
              <a:gd name="T70" fmla="*/ 125 w 234"/>
              <a:gd name="T71" fmla="*/ 58 h 107"/>
              <a:gd name="T72" fmla="*/ 145 w 234"/>
              <a:gd name="T73" fmla="*/ 72 h 107"/>
              <a:gd name="T74" fmla="*/ 150 w 234"/>
              <a:gd name="T75" fmla="*/ 55 h 107"/>
              <a:gd name="T76" fmla="*/ 146 w 234"/>
              <a:gd name="T77" fmla="*/ 62 h 107"/>
              <a:gd name="T78" fmla="*/ 140 w 234"/>
              <a:gd name="T79" fmla="*/ 51 h 107"/>
              <a:gd name="T80" fmla="*/ 154 w 234"/>
              <a:gd name="T81" fmla="*/ 50 h 107"/>
              <a:gd name="T82" fmla="*/ 160 w 234"/>
              <a:gd name="T83" fmla="*/ 74 h 107"/>
              <a:gd name="T84" fmla="*/ 124 w 234"/>
              <a:gd name="T85" fmla="*/ 75 h 107"/>
              <a:gd name="T86" fmla="*/ 49 w 234"/>
              <a:gd name="T87" fmla="*/ 59 h 107"/>
              <a:gd name="T88" fmla="*/ 1 w 234"/>
              <a:gd name="T89" fmla="*/ 106 h 107"/>
              <a:gd name="T90" fmla="*/ 45 w 234"/>
              <a:gd name="T91" fmla="*/ 65 h 107"/>
              <a:gd name="T92" fmla="*/ 111 w 234"/>
              <a:gd name="T93" fmla="*/ 80 h 107"/>
              <a:gd name="T94" fmla="*/ 155 w 234"/>
              <a:gd name="T95" fmla="*/ 97 h 107"/>
              <a:gd name="T96" fmla="*/ 195 w 234"/>
              <a:gd name="T97" fmla="*/ 66 h 107"/>
              <a:gd name="T98" fmla="*/ 204 w 234"/>
              <a:gd name="T99" fmla="*/ 39 h 107"/>
              <a:gd name="T100" fmla="*/ 222 w 234"/>
              <a:gd name="T101" fmla="*/ 39 h 107"/>
              <a:gd name="T102" fmla="*/ 214 w 234"/>
              <a:gd name="T103" fmla="*/ 46 h 107"/>
              <a:gd name="T104" fmla="*/ 216 w 234"/>
              <a:gd name="T105" fmla="*/ 40 h 107"/>
              <a:gd name="T106" fmla="*/ 208 w 234"/>
              <a:gd name="T107" fmla="*/ 43 h 107"/>
              <a:gd name="T108" fmla="*/ 222 w 234"/>
              <a:gd name="T109" fmla="*/ 55 h 107"/>
              <a:gd name="T110" fmla="*/ 227 w 234"/>
              <a:gd name="T111" fmla="*/ 35 h 107"/>
              <a:gd name="T112" fmla="*/ 227 w 234"/>
              <a:gd name="T113" fmla="*/ 33 h 107"/>
              <a:gd name="T114" fmla="*/ 227 w 234"/>
              <a:gd name="T115" fmla="*/ 35 h 107"/>
              <a:gd name="T116" fmla="*/ 227 w 234"/>
              <a:gd name="T117" fmla="*/ 33 h 107"/>
              <a:gd name="T118" fmla="*/ 227 w 234"/>
              <a:gd name="T119" fmla="*/ 3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4" h="107">
                <a:moveTo>
                  <a:pt x="178" y="70"/>
                </a:moveTo>
                <a:cubicBezTo>
                  <a:pt x="177" y="71"/>
                  <a:pt x="183" y="67"/>
                  <a:pt x="185" y="57"/>
                </a:cubicBezTo>
                <a:cubicBezTo>
                  <a:pt x="186" y="50"/>
                  <a:pt x="178" y="47"/>
                  <a:pt x="178" y="47"/>
                </a:cubicBezTo>
                <a:cubicBezTo>
                  <a:pt x="179" y="47"/>
                  <a:pt x="179" y="52"/>
                  <a:pt x="178" y="55"/>
                </a:cubicBezTo>
                <a:cubicBezTo>
                  <a:pt x="176" y="58"/>
                  <a:pt x="167" y="57"/>
                  <a:pt x="168" y="48"/>
                </a:cubicBezTo>
                <a:cubicBezTo>
                  <a:pt x="170" y="39"/>
                  <a:pt x="187" y="38"/>
                  <a:pt x="189" y="50"/>
                </a:cubicBezTo>
                <a:cubicBezTo>
                  <a:pt x="192" y="62"/>
                  <a:pt x="179" y="70"/>
                  <a:pt x="178" y="70"/>
                </a:cubicBezTo>
                <a:cubicBezTo>
                  <a:pt x="178" y="70"/>
                  <a:pt x="178" y="70"/>
                  <a:pt x="178" y="70"/>
                </a:cubicBezTo>
                <a:close/>
                <a:moveTo>
                  <a:pt x="227" y="33"/>
                </a:moveTo>
                <a:cubicBezTo>
                  <a:pt x="229" y="18"/>
                  <a:pt x="214" y="22"/>
                  <a:pt x="214" y="22"/>
                </a:cubicBezTo>
                <a:cubicBezTo>
                  <a:pt x="204" y="11"/>
                  <a:pt x="195" y="27"/>
                  <a:pt x="192" y="31"/>
                </a:cubicBezTo>
                <a:cubicBezTo>
                  <a:pt x="189" y="36"/>
                  <a:pt x="173" y="42"/>
                  <a:pt x="168" y="32"/>
                </a:cubicBezTo>
                <a:cubicBezTo>
                  <a:pt x="162" y="22"/>
                  <a:pt x="169" y="12"/>
                  <a:pt x="176" y="14"/>
                </a:cubicBezTo>
                <a:cubicBezTo>
                  <a:pt x="184" y="15"/>
                  <a:pt x="187" y="24"/>
                  <a:pt x="180" y="28"/>
                </a:cubicBezTo>
                <a:cubicBezTo>
                  <a:pt x="174" y="32"/>
                  <a:pt x="174" y="25"/>
                  <a:pt x="174" y="25"/>
                </a:cubicBezTo>
                <a:cubicBezTo>
                  <a:pt x="177" y="27"/>
                  <a:pt x="178" y="25"/>
                  <a:pt x="178" y="23"/>
                </a:cubicBezTo>
                <a:cubicBezTo>
                  <a:pt x="178" y="21"/>
                  <a:pt x="173" y="19"/>
                  <a:pt x="171" y="23"/>
                </a:cubicBezTo>
                <a:cubicBezTo>
                  <a:pt x="171" y="29"/>
                  <a:pt x="175" y="32"/>
                  <a:pt x="175" y="32"/>
                </a:cubicBezTo>
                <a:cubicBezTo>
                  <a:pt x="175" y="32"/>
                  <a:pt x="192" y="35"/>
                  <a:pt x="192" y="20"/>
                </a:cubicBezTo>
                <a:cubicBezTo>
                  <a:pt x="191" y="2"/>
                  <a:pt x="178" y="7"/>
                  <a:pt x="178" y="7"/>
                </a:cubicBezTo>
                <a:cubicBezTo>
                  <a:pt x="178" y="7"/>
                  <a:pt x="176" y="2"/>
                  <a:pt x="168" y="1"/>
                </a:cubicBezTo>
                <a:cubicBezTo>
                  <a:pt x="153" y="0"/>
                  <a:pt x="152" y="15"/>
                  <a:pt x="153" y="16"/>
                </a:cubicBezTo>
                <a:cubicBezTo>
                  <a:pt x="149" y="15"/>
                  <a:pt x="136" y="17"/>
                  <a:pt x="138" y="28"/>
                </a:cubicBezTo>
                <a:cubicBezTo>
                  <a:pt x="140" y="39"/>
                  <a:pt x="153" y="34"/>
                  <a:pt x="156" y="33"/>
                </a:cubicBezTo>
                <a:cubicBezTo>
                  <a:pt x="159" y="33"/>
                  <a:pt x="164" y="32"/>
                  <a:pt x="165" y="38"/>
                </a:cubicBezTo>
                <a:cubicBezTo>
                  <a:pt x="166" y="44"/>
                  <a:pt x="158" y="44"/>
                  <a:pt x="158" y="44"/>
                </a:cubicBezTo>
                <a:cubicBezTo>
                  <a:pt x="152" y="38"/>
                  <a:pt x="138" y="40"/>
                  <a:pt x="138" y="40"/>
                </a:cubicBezTo>
                <a:cubicBezTo>
                  <a:pt x="137" y="36"/>
                  <a:pt x="134" y="30"/>
                  <a:pt x="134" y="30"/>
                </a:cubicBezTo>
                <a:cubicBezTo>
                  <a:pt x="128" y="19"/>
                  <a:pt x="114" y="24"/>
                  <a:pt x="111" y="28"/>
                </a:cubicBezTo>
                <a:cubicBezTo>
                  <a:pt x="108" y="32"/>
                  <a:pt x="109" y="41"/>
                  <a:pt x="118" y="43"/>
                </a:cubicBezTo>
                <a:cubicBezTo>
                  <a:pt x="126" y="45"/>
                  <a:pt x="127" y="33"/>
                  <a:pt x="127" y="33"/>
                </a:cubicBezTo>
                <a:cubicBezTo>
                  <a:pt x="127" y="33"/>
                  <a:pt x="131" y="41"/>
                  <a:pt x="128" y="46"/>
                </a:cubicBezTo>
                <a:cubicBezTo>
                  <a:pt x="122" y="55"/>
                  <a:pt x="112" y="54"/>
                  <a:pt x="96" y="50"/>
                </a:cubicBezTo>
                <a:cubicBezTo>
                  <a:pt x="80" y="46"/>
                  <a:pt x="66" y="51"/>
                  <a:pt x="66" y="51"/>
                </a:cubicBezTo>
                <a:cubicBezTo>
                  <a:pt x="66" y="51"/>
                  <a:pt x="83" y="47"/>
                  <a:pt x="100" y="55"/>
                </a:cubicBezTo>
                <a:cubicBezTo>
                  <a:pt x="110" y="62"/>
                  <a:pt x="125" y="58"/>
                  <a:pt x="125" y="58"/>
                </a:cubicBezTo>
                <a:cubicBezTo>
                  <a:pt x="126" y="66"/>
                  <a:pt x="134" y="76"/>
                  <a:pt x="145" y="72"/>
                </a:cubicBezTo>
                <a:cubicBezTo>
                  <a:pt x="156" y="68"/>
                  <a:pt x="150" y="55"/>
                  <a:pt x="150" y="55"/>
                </a:cubicBezTo>
                <a:cubicBezTo>
                  <a:pt x="150" y="55"/>
                  <a:pt x="150" y="60"/>
                  <a:pt x="146" y="62"/>
                </a:cubicBezTo>
                <a:cubicBezTo>
                  <a:pt x="141" y="63"/>
                  <a:pt x="136" y="57"/>
                  <a:pt x="140" y="51"/>
                </a:cubicBezTo>
                <a:cubicBezTo>
                  <a:pt x="145" y="47"/>
                  <a:pt x="154" y="50"/>
                  <a:pt x="154" y="50"/>
                </a:cubicBezTo>
                <a:cubicBezTo>
                  <a:pt x="154" y="50"/>
                  <a:pt x="167" y="57"/>
                  <a:pt x="160" y="74"/>
                </a:cubicBezTo>
                <a:cubicBezTo>
                  <a:pt x="149" y="91"/>
                  <a:pt x="124" y="75"/>
                  <a:pt x="124" y="75"/>
                </a:cubicBezTo>
                <a:cubicBezTo>
                  <a:pt x="124" y="75"/>
                  <a:pt x="81" y="50"/>
                  <a:pt x="49" y="59"/>
                </a:cubicBezTo>
                <a:cubicBezTo>
                  <a:pt x="27" y="64"/>
                  <a:pt x="0" y="107"/>
                  <a:pt x="1" y="106"/>
                </a:cubicBezTo>
                <a:cubicBezTo>
                  <a:pt x="17" y="86"/>
                  <a:pt x="29" y="73"/>
                  <a:pt x="45" y="65"/>
                </a:cubicBezTo>
                <a:cubicBezTo>
                  <a:pt x="80" y="53"/>
                  <a:pt x="111" y="80"/>
                  <a:pt x="111" y="80"/>
                </a:cubicBezTo>
                <a:cubicBezTo>
                  <a:pt x="136" y="98"/>
                  <a:pt x="155" y="97"/>
                  <a:pt x="155" y="97"/>
                </a:cubicBezTo>
                <a:cubicBezTo>
                  <a:pt x="185" y="99"/>
                  <a:pt x="195" y="66"/>
                  <a:pt x="195" y="66"/>
                </a:cubicBezTo>
                <a:cubicBezTo>
                  <a:pt x="195" y="66"/>
                  <a:pt x="200" y="46"/>
                  <a:pt x="204" y="39"/>
                </a:cubicBezTo>
                <a:cubicBezTo>
                  <a:pt x="207" y="35"/>
                  <a:pt x="219" y="31"/>
                  <a:pt x="222" y="39"/>
                </a:cubicBezTo>
                <a:cubicBezTo>
                  <a:pt x="225" y="48"/>
                  <a:pt x="216" y="52"/>
                  <a:pt x="214" y="46"/>
                </a:cubicBezTo>
                <a:cubicBezTo>
                  <a:pt x="212" y="41"/>
                  <a:pt x="216" y="40"/>
                  <a:pt x="216" y="40"/>
                </a:cubicBezTo>
                <a:cubicBezTo>
                  <a:pt x="216" y="40"/>
                  <a:pt x="209" y="38"/>
                  <a:pt x="208" y="43"/>
                </a:cubicBezTo>
                <a:cubicBezTo>
                  <a:pt x="209" y="48"/>
                  <a:pt x="211" y="58"/>
                  <a:pt x="222" y="55"/>
                </a:cubicBezTo>
                <a:cubicBezTo>
                  <a:pt x="234" y="51"/>
                  <a:pt x="227" y="35"/>
                  <a:pt x="227" y="35"/>
                </a:cubicBezTo>
                <a:cubicBezTo>
                  <a:pt x="227" y="33"/>
                  <a:pt x="227" y="33"/>
                  <a:pt x="227" y="33"/>
                </a:cubicBezTo>
                <a:close/>
                <a:moveTo>
                  <a:pt x="227" y="35"/>
                </a:moveTo>
                <a:cubicBezTo>
                  <a:pt x="227" y="33"/>
                  <a:pt x="227" y="33"/>
                  <a:pt x="227" y="33"/>
                </a:cubicBezTo>
                <a:lnTo>
                  <a:pt x="227" y="35"/>
                </a:lnTo>
                <a:close/>
              </a:path>
            </a:pathLst>
          </a:custGeom>
          <a:solidFill>
            <a:srgbClr val="E60012"/>
          </a:solidFill>
          <a:ln>
            <a:noFill/>
          </a:ln>
        </p:spPr>
        <p:txBody>
          <a:bodyPr vert="horz" wrap="square" lIns="91440" tIns="45720" rIns="91440" bIns="45720" numCol="1" anchor="t" anchorCtr="0" compatLnSpc="1"/>
          <a:lstStyle/>
          <a:p>
            <a:endParaRPr lang="zh-CN" altLang="en-US"/>
          </a:p>
        </p:txBody>
      </p:sp>
      <p:sp>
        <p:nvSpPr>
          <p:cNvPr id="13" name="文本框 12"/>
          <p:cNvSpPr txBox="1"/>
          <p:nvPr/>
        </p:nvSpPr>
        <p:spPr>
          <a:xfrm>
            <a:off x="4588991" y="1691257"/>
            <a:ext cx="1415772" cy="1569660"/>
          </a:xfrm>
          <a:prstGeom prst="rect">
            <a:avLst/>
          </a:prstGeom>
          <a:noFill/>
          <a:effectLst/>
        </p:spPr>
        <p:txBody>
          <a:bodyPr wrap="none" rtlCol="0" anchor="ctr">
            <a:spAutoFit/>
            <a:scene3d>
              <a:camera prst="orthographicFront"/>
              <a:lightRig rig="threePt" dir="t"/>
            </a:scene3d>
          </a:bodyPr>
          <a:lstStyle/>
          <a:p>
            <a:r>
              <a:rPr lang="zh-CN" altLang="en-US" sz="9600" dirty="0">
                <a:latin typeface="禹卫书法行书简体" panose="02000603000000000000" pitchFamily="2" charset="-122"/>
                <a:ea typeface="禹卫书法行书简体" panose="02000603000000000000" pitchFamily="2" charset="-122"/>
                <a:sym typeface="+mn-ea"/>
              </a:rPr>
              <a:t>谢</a:t>
            </a:r>
            <a:endParaRPr lang="zh-CN" altLang="en-US" sz="9600" dirty="0">
              <a:latin typeface="禹卫书法行书简体" panose="02000603000000000000" pitchFamily="2" charset="-122"/>
              <a:ea typeface="禹卫书法行书简体" panose="02000603000000000000" pitchFamily="2" charset="-122"/>
            </a:endParaRPr>
          </a:p>
        </p:txBody>
      </p:sp>
      <p:sp>
        <p:nvSpPr>
          <p:cNvPr id="14" name="文本框 13"/>
          <p:cNvSpPr txBox="1"/>
          <p:nvPr/>
        </p:nvSpPr>
        <p:spPr>
          <a:xfrm>
            <a:off x="5589953" y="2677648"/>
            <a:ext cx="1415772" cy="1569660"/>
          </a:xfrm>
          <a:prstGeom prst="rect">
            <a:avLst/>
          </a:prstGeom>
          <a:noFill/>
          <a:effectLst/>
        </p:spPr>
        <p:txBody>
          <a:bodyPr wrap="none" rtlCol="0" anchor="ctr">
            <a:spAutoFit/>
            <a:scene3d>
              <a:camera prst="orthographicFront"/>
              <a:lightRig rig="threePt" dir="t"/>
            </a:scene3d>
          </a:bodyPr>
          <a:lstStyle/>
          <a:p>
            <a:r>
              <a:rPr lang="zh-CN" altLang="en-US" sz="9600" dirty="0">
                <a:latin typeface="禹卫书法行书简体" panose="02000603000000000000" pitchFamily="2" charset="-122"/>
                <a:ea typeface="禹卫书法行书简体" panose="02000603000000000000" pitchFamily="2" charset="-122"/>
                <a:sym typeface="+mn-ea"/>
              </a:rPr>
              <a:t>谢</a:t>
            </a:r>
            <a:endParaRPr lang="zh-CN" altLang="en-US" sz="9600" dirty="0">
              <a:latin typeface="禹卫书法行书简体" panose="02000603000000000000" pitchFamily="2" charset="-122"/>
              <a:ea typeface="禹卫书法行书简体" panose="02000603000000000000"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25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Effect transition="in" filter="fade">
                                      <p:cBhvr>
                                        <p:cTn id="9" dur="1000"/>
                                        <p:tgtEl>
                                          <p:spTgt spid="13"/>
                                        </p:tgtEl>
                                      </p:cBhvr>
                                    </p:animEffect>
                                    <p:anim calcmode="lin" valueType="num">
                                      <p:cBhvr>
                                        <p:cTn id="10" dur="1000" fill="hold"/>
                                        <p:tgtEl>
                                          <p:spTgt spid="13"/>
                                        </p:tgtEl>
                                        <p:attrNameLst>
                                          <p:attrName>ppt_x</p:attrName>
                                        </p:attrNameLst>
                                      </p:cBhvr>
                                      <p:tavLst>
                                        <p:tav tm="0">
                                          <p:val>
                                            <p:fltVal val="0.5"/>
                                          </p:val>
                                        </p:tav>
                                        <p:tav tm="100000">
                                          <p:val>
                                            <p:strVal val="#ppt_x"/>
                                          </p:val>
                                        </p:tav>
                                      </p:tavLst>
                                    </p:anim>
                                    <p:anim calcmode="lin" valueType="num">
                                      <p:cBhvr>
                                        <p:cTn id="11" dur="1000" fill="hold"/>
                                        <p:tgtEl>
                                          <p:spTgt spid="13"/>
                                        </p:tgtEl>
                                        <p:attrNameLst>
                                          <p:attrName>ppt_y</p:attrName>
                                        </p:attrNameLst>
                                      </p:cBhvr>
                                      <p:tavLst>
                                        <p:tav tm="0">
                                          <p:val>
                                            <p:fltVal val="0.5"/>
                                          </p:val>
                                        </p:tav>
                                        <p:tav tm="100000">
                                          <p:val>
                                            <p:strVal val="#ppt_y"/>
                                          </p:val>
                                        </p:tav>
                                      </p:tavLst>
                                    </p:anim>
                                  </p:childTnLst>
                                </p:cTn>
                              </p:par>
                              <p:par>
                                <p:cTn id="12" presetID="23" presetClass="entr" presetSubtype="528" fill="hold" nodeType="withEffect">
                                  <p:stCondLst>
                                    <p:cond delay="50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fltVal val="0"/>
                                          </p:val>
                                        </p:tav>
                                        <p:tav tm="100000">
                                          <p:val>
                                            <p:strVal val="#ppt_w"/>
                                          </p:val>
                                        </p:tav>
                                      </p:tavLst>
                                    </p:anim>
                                    <p:anim calcmode="lin" valueType="num">
                                      <p:cBhvr>
                                        <p:cTn id="15" dur="1000" fill="hold"/>
                                        <p:tgtEl>
                                          <p:spTgt spid="8"/>
                                        </p:tgtEl>
                                        <p:attrNameLst>
                                          <p:attrName>ppt_h</p:attrName>
                                        </p:attrNameLst>
                                      </p:cBhvr>
                                      <p:tavLst>
                                        <p:tav tm="0">
                                          <p:val>
                                            <p:fltVal val="0"/>
                                          </p:val>
                                        </p:tav>
                                        <p:tav tm="100000">
                                          <p:val>
                                            <p:strVal val="#ppt_h"/>
                                          </p:val>
                                        </p:tav>
                                      </p:tavLst>
                                    </p:anim>
                                    <p:anim calcmode="lin" valueType="num">
                                      <p:cBhvr>
                                        <p:cTn id="16" dur="1000" fill="hold"/>
                                        <p:tgtEl>
                                          <p:spTgt spid="8"/>
                                        </p:tgtEl>
                                        <p:attrNameLst>
                                          <p:attrName>ppt_x</p:attrName>
                                        </p:attrNameLst>
                                      </p:cBhvr>
                                      <p:tavLst>
                                        <p:tav tm="0">
                                          <p:val>
                                            <p:fltVal val="0.5"/>
                                          </p:val>
                                        </p:tav>
                                        <p:tav tm="100000">
                                          <p:val>
                                            <p:strVal val="#ppt_x"/>
                                          </p:val>
                                        </p:tav>
                                      </p:tavLst>
                                    </p:anim>
                                    <p:anim calcmode="lin" valueType="num">
                                      <p:cBhvr>
                                        <p:cTn id="17" dur="1000" fill="hold"/>
                                        <p:tgtEl>
                                          <p:spTgt spid="8"/>
                                        </p:tgtEl>
                                        <p:attrNameLst>
                                          <p:attrName>ppt_y</p:attrName>
                                        </p:attrNameLst>
                                      </p:cBhvr>
                                      <p:tavLst>
                                        <p:tav tm="0">
                                          <p:val>
                                            <p:fltVal val="0.5"/>
                                          </p:val>
                                        </p:tav>
                                        <p:tav tm="100000">
                                          <p:val>
                                            <p:strVal val="#ppt_y"/>
                                          </p:val>
                                        </p:tav>
                                      </p:tavLst>
                                    </p:anim>
                                  </p:childTnLst>
                                </p:cTn>
                              </p:par>
                              <p:par>
                                <p:cTn id="18" presetID="12" presetClass="entr" presetSubtype="8" fill="hold" grpId="0" nodeType="withEffect">
                                  <p:stCondLst>
                                    <p:cond delay="50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1000"/>
                                        <p:tgtEl>
                                          <p:spTgt spid="12"/>
                                        </p:tgtEl>
                                        <p:attrNameLst>
                                          <p:attrName>ppt_x</p:attrName>
                                        </p:attrNameLst>
                                      </p:cBhvr>
                                      <p:tavLst>
                                        <p:tav tm="0">
                                          <p:val>
                                            <p:strVal val="#ppt_x-#ppt_w*1.125000"/>
                                          </p:val>
                                        </p:tav>
                                        <p:tav tm="100000">
                                          <p:val>
                                            <p:strVal val="#ppt_x"/>
                                          </p:val>
                                        </p:tav>
                                      </p:tavLst>
                                    </p:anim>
                                    <p:animEffect transition="in" filter="wipe(right)">
                                      <p:cBhvr>
                                        <p:cTn id="21" dur="1000"/>
                                        <p:tgtEl>
                                          <p:spTgt spid="12"/>
                                        </p:tgtEl>
                                      </p:cBhvr>
                                    </p:animEffect>
                                  </p:childTnLst>
                                </p:cTn>
                              </p:par>
                              <p:par>
                                <p:cTn id="22" presetID="53" presetClass="entr" presetSubtype="528" fill="hold" grpId="0" nodeType="withEffect">
                                  <p:stCondLst>
                                    <p:cond delay="250"/>
                                  </p:stCondLst>
                                  <p:childTnLst>
                                    <p:set>
                                      <p:cBhvr>
                                        <p:cTn id="23" dur="1" fill="hold">
                                          <p:stCondLst>
                                            <p:cond delay="0"/>
                                          </p:stCondLst>
                                        </p:cTn>
                                        <p:tgtEl>
                                          <p:spTgt spid="14"/>
                                        </p:tgtEl>
                                        <p:attrNameLst>
                                          <p:attrName>style.visibility</p:attrName>
                                        </p:attrNameLst>
                                      </p:cBhvr>
                                      <p:to>
                                        <p:strVal val="visible"/>
                                      </p:to>
                                    </p:set>
                                    <p:anim calcmode="lin" valueType="num">
                                      <p:cBhvr>
                                        <p:cTn id="24" dur="1000" fill="hold"/>
                                        <p:tgtEl>
                                          <p:spTgt spid="14"/>
                                        </p:tgtEl>
                                        <p:attrNameLst>
                                          <p:attrName>ppt_w</p:attrName>
                                        </p:attrNameLst>
                                      </p:cBhvr>
                                      <p:tavLst>
                                        <p:tav tm="0">
                                          <p:val>
                                            <p:fltVal val="0"/>
                                          </p:val>
                                        </p:tav>
                                        <p:tav tm="100000">
                                          <p:val>
                                            <p:strVal val="#ppt_w"/>
                                          </p:val>
                                        </p:tav>
                                      </p:tavLst>
                                    </p:anim>
                                    <p:anim calcmode="lin" valueType="num">
                                      <p:cBhvr>
                                        <p:cTn id="25" dur="1000" fill="hold"/>
                                        <p:tgtEl>
                                          <p:spTgt spid="14"/>
                                        </p:tgtEl>
                                        <p:attrNameLst>
                                          <p:attrName>ppt_h</p:attrName>
                                        </p:attrNameLst>
                                      </p:cBhvr>
                                      <p:tavLst>
                                        <p:tav tm="0">
                                          <p:val>
                                            <p:fltVal val="0"/>
                                          </p:val>
                                        </p:tav>
                                        <p:tav tm="100000">
                                          <p:val>
                                            <p:strVal val="#ppt_h"/>
                                          </p:val>
                                        </p:tav>
                                      </p:tavLst>
                                    </p:anim>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fltVal val="0.5"/>
                                          </p:val>
                                        </p:tav>
                                        <p:tav tm="100000">
                                          <p:val>
                                            <p:strVal val="#ppt_x"/>
                                          </p:val>
                                        </p:tav>
                                      </p:tavLst>
                                    </p:anim>
                                    <p:anim calcmode="lin" valueType="num">
                                      <p:cBhvr>
                                        <p:cTn id="28" dur="1000" fill="hold"/>
                                        <p:tgtEl>
                                          <p:spTgt spid="1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animBg="1"/>
      <p:bldP spid="14"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文本框 142337"/>
          <p:cNvSpPr txBox="1">
            <a:spLocks noChangeArrowheads="1"/>
          </p:cNvSpPr>
          <p:nvPr/>
        </p:nvSpPr>
        <p:spPr bwMode="auto">
          <a:xfrm>
            <a:off x="25401" y="28576"/>
            <a:ext cx="2171700"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t>第一段</a:t>
            </a:r>
            <a:r>
              <a:rPr lang="en-US" altLang="zh-CN" sz="3200" b="1"/>
              <a:t>:</a:t>
            </a:r>
            <a:endParaRPr lang="en-US" altLang="zh-CN" sz="3200" b="1"/>
          </a:p>
        </p:txBody>
      </p:sp>
      <p:sp>
        <p:nvSpPr>
          <p:cNvPr id="142339" name="文本框 142338"/>
          <p:cNvSpPr txBox="1"/>
          <p:nvPr/>
        </p:nvSpPr>
        <p:spPr>
          <a:xfrm>
            <a:off x="30905" y="611189"/>
            <a:ext cx="5761567" cy="3108543"/>
          </a:xfrm>
          <a:prstGeom prst="rect">
            <a:avLst/>
          </a:prstGeom>
          <a:noFill/>
          <a:ln w="9525">
            <a:noFill/>
          </a:ln>
        </p:spPr>
        <p:txBody>
          <a:bodyPr>
            <a:spAutoFit/>
          </a:bodyPr>
          <a:lstStyle/>
          <a:p>
            <a:pPr>
              <a:spcBef>
                <a:spcPct val="50000"/>
              </a:spcBef>
            </a:pPr>
            <a:r>
              <a:rPr lang="zh-CN" altLang="en-US" sz="2800" b="1" noProof="1">
                <a:solidFill>
                  <a:schemeClr val="tx2"/>
                </a:solidFill>
              </a:rPr>
              <a:t>宣德间，宫中</a:t>
            </a:r>
            <a:r>
              <a:rPr lang="zh-CN" altLang="en-US" sz="2800" b="1" noProof="1">
                <a:solidFill>
                  <a:schemeClr val="hlink"/>
                </a:solidFill>
              </a:rPr>
              <a:t>尚</a:t>
            </a:r>
            <a:r>
              <a:rPr lang="zh-CN" altLang="en-US" sz="2800" b="1" noProof="1">
                <a:solidFill>
                  <a:schemeClr val="tx2"/>
                </a:solidFill>
              </a:rPr>
              <a:t>促织</a:t>
            </a:r>
            <a:r>
              <a:rPr lang="zh-CN" altLang="en-US" sz="2800" b="1" noProof="1">
                <a:solidFill>
                  <a:schemeClr val="hlink"/>
                </a:solidFill>
              </a:rPr>
              <a:t>之</a:t>
            </a:r>
            <a:r>
              <a:rPr lang="zh-CN" altLang="en-US" sz="2800" b="1" noProof="1">
                <a:solidFill>
                  <a:schemeClr val="tx2"/>
                </a:solidFill>
              </a:rPr>
              <a:t>戏，</a:t>
            </a:r>
            <a:r>
              <a:rPr lang="zh-CN" altLang="en-US" sz="2800" b="1" noProof="1">
                <a:solidFill>
                  <a:schemeClr val="hlink"/>
                </a:solidFill>
              </a:rPr>
              <a:t>岁</a:t>
            </a:r>
            <a:r>
              <a:rPr lang="zh-CN" altLang="en-US" sz="2800" b="1" noProof="1">
                <a:solidFill>
                  <a:schemeClr val="tx2"/>
                </a:solidFill>
              </a:rPr>
              <a:t>征民间。此物故非西产；有华阴令欲</a:t>
            </a:r>
            <a:r>
              <a:rPr lang="zh-CN" altLang="en-US" sz="2800" b="1" noProof="1">
                <a:ln w="22225">
                  <a:solidFill>
                    <a:schemeClr val="accent2"/>
                  </a:solidFill>
                  <a:prstDash val="solid"/>
                </a:ln>
                <a:solidFill>
                  <a:schemeClr val="accent2">
                    <a:lumMod val="40000"/>
                    <a:lumOff val="60000"/>
                  </a:schemeClr>
                </a:solidFill>
              </a:rPr>
              <a:t>媚</a:t>
            </a:r>
            <a:r>
              <a:rPr lang="zh-CN" altLang="en-US" sz="2800" b="1" noProof="1">
                <a:solidFill>
                  <a:schemeClr val="tx2"/>
                </a:solidFill>
              </a:rPr>
              <a:t>上官，</a:t>
            </a:r>
            <a:r>
              <a:rPr lang="zh-CN" altLang="en-US" sz="2800" b="1" noProof="1">
                <a:solidFill>
                  <a:schemeClr val="hlink"/>
                </a:solidFill>
              </a:rPr>
              <a:t>以</a:t>
            </a:r>
            <a:r>
              <a:rPr lang="zh-CN" altLang="en-US" sz="2800" b="1" noProof="1">
                <a:solidFill>
                  <a:schemeClr val="tx2"/>
                </a:solidFill>
              </a:rPr>
              <a:t>一头进，试使斗而才，</a:t>
            </a:r>
            <a:r>
              <a:rPr lang="zh-CN" altLang="en-US" sz="2800" b="1" noProof="1">
                <a:ln w="22225">
                  <a:solidFill>
                    <a:schemeClr val="accent2"/>
                  </a:solidFill>
                  <a:prstDash val="solid"/>
                </a:ln>
                <a:solidFill>
                  <a:schemeClr val="accent2">
                    <a:lumMod val="40000"/>
                    <a:lumOff val="60000"/>
                  </a:schemeClr>
                </a:solidFill>
              </a:rPr>
              <a:t>因</a:t>
            </a:r>
            <a:r>
              <a:rPr lang="zh-CN" altLang="en-US" sz="2800" b="1" noProof="1">
                <a:solidFill>
                  <a:schemeClr val="tx2"/>
                </a:solidFill>
              </a:rPr>
              <a:t>责常供。令</a:t>
            </a:r>
            <a:r>
              <a:rPr lang="zh-CN" altLang="en-US" sz="2800" b="1" noProof="1">
                <a:ln w="22225">
                  <a:solidFill>
                    <a:schemeClr val="accent2"/>
                  </a:solidFill>
                  <a:prstDash val="solid"/>
                </a:ln>
                <a:solidFill>
                  <a:schemeClr val="accent2">
                    <a:lumMod val="40000"/>
                    <a:lumOff val="60000"/>
                  </a:schemeClr>
                </a:solidFill>
              </a:rPr>
              <a:t>以</a:t>
            </a:r>
            <a:r>
              <a:rPr lang="zh-CN" altLang="en-US" sz="2800" b="1" noProof="1">
                <a:solidFill>
                  <a:schemeClr val="tx2"/>
                </a:solidFill>
              </a:rPr>
              <a:t>责之里正。市中游侠儿得佳者</a:t>
            </a:r>
            <a:r>
              <a:rPr lang="zh-CN" altLang="en-US" sz="2800" b="1" noProof="1">
                <a:solidFill>
                  <a:schemeClr val="hlink"/>
                </a:solidFill>
              </a:rPr>
              <a:t>笼</a:t>
            </a:r>
            <a:r>
              <a:rPr lang="zh-CN" altLang="en-US" sz="2800" b="1" noProof="1">
                <a:solidFill>
                  <a:schemeClr val="tx2"/>
                </a:solidFill>
              </a:rPr>
              <a:t>养之，</a:t>
            </a:r>
            <a:r>
              <a:rPr lang="zh-CN" altLang="en-US" sz="2800" b="1" noProof="1">
                <a:solidFill>
                  <a:schemeClr val="hlink"/>
                </a:solidFill>
              </a:rPr>
              <a:t>昂</a:t>
            </a:r>
            <a:r>
              <a:rPr lang="zh-CN" altLang="en-US" sz="2800" b="1" noProof="1">
                <a:solidFill>
                  <a:schemeClr val="tx2"/>
                </a:solidFill>
              </a:rPr>
              <a:t>其</a:t>
            </a:r>
            <a:r>
              <a:rPr lang="zh-CN" altLang="en-US" sz="2800" b="1" noProof="1">
                <a:solidFill>
                  <a:schemeClr val="hlink"/>
                </a:solidFill>
              </a:rPr>
              <a:t>直</a:t>
            </a:r>
            <a:r>
              <a:rPr lang="zh-CN" altLang="en-US" sz="2800" b="1" noProof="1">
                <a:solidFill>
                  <a:schemeClr val="tx2"/>
                </a:solidFill>
              </a:rPr>
              <a:t>，</a:t>
            </a:r>
            <a:r>
              <a:rPr lang="zh-CN" altLang="en-US" sz="2800" b="1" noProof="1">
                <a:solidFill>
                  <a:schemeClr val="hlink"/>
                </a:solidFill>
              </a:rPr>
              <a:t>居</a:t>
            </a:r>
            <a:r>
              <a:rPr lang="zh-CN" altLang="en-US" sz="2800" b="1" noProof="1">
                <a:solidFill>
                  <a:srgbClr val="FF3300"/>
                </a:solidFill>
              </a:rPr>
              <a:t>为</a:t>
            </a:r>
            <a:r>
              <a:rPr lang="zh-CN" altLang="en-US" sz="2800" b="1" noProof="1">
                <a:solidFill>
                  <a:schemeClr val="tx2"/>
                </a:solidFill>
              </a:rPr>
              <a:t>奇货。里胥猾黠，</a:t>
            </a:r>
            <a:r>
              <a:rPr lang="zh-CN" altLang="en-US" sz="2800" b="1" noProof="1">
                <a:ln w="22225">
                  <a:solidFill>
                    <a:schemeClr val="accent2"/>
                  </a:solidFill>
                  <a:prstDash val="solid"/>
                </a:ln>
                <a:solidFill>
                  <a:schemeClr val="accent2">
                    <a:lumMod val="40000"/>
                    <a:lumOff val="60000"/>
                  </a:schemeClr>
                </a:solidFill>
              </a:rPr>
              <a:t>假</a:t>
            </a:r>
            <a:r>
              <a:rPr lang="zh-CN" altLang="en-US" sz="2800" b="1" noProof="1">
                <a:effectLst>
                  <a:outerShdw blurRad="38100" dist="19050" dir="2700000" algn="tl" rotWithShape="0">
                    <a:schemeClr val="dk1">
                      <a:alpha val="40000"/>
                    </a:schemeClr>
                  </a:outerShdw>
                </a:effectLst>
              </a:rPr>
              <a:t>此</a:t>
            </a:r>
            <a:r>
              <a:rPr lang="zh-CN" altLang="en-US" sz="2800" b="1" noProof="1">
                <a:solidFill>
                  <a:schemeClr val="hlink"/>
                </a:solidFill>
              </a:rPr>
              <a:t>科敛丁口</a:t>
            </a:r>
            <a:r>
              <a:rPr lang="zh-CN" altLang="en-US" sz="2800" b="1" noProof="1">
                <a:solidFill>
                  <a:schemeClr val="tx2"/>
                </a:solidFill>
              </a:rPr>
              <a:t>，每责一头，辄</a:t>
            </a:r>
            <a:r>
              <a:rPr lang="zh-CN" altLang="en-US" sz="2800" b="1" noProof="1">
                <a:solidFill>
                  <a:schemeClr val="hlink"/>
                </a:solidFill>
              </a:rPr>
              <a:t>倾</a:t>
            </a:r>
            <a:r>
              <a:rPr lang="zh-CN" altLang="en-US" sz="2800" b="1" noProof="1">
                <a:solidFill>
                  <a:schemeClr val="tx2"/>
                </a:solidFill>
              </a:rPr>
              <a:t>数家之产。</a:t>
            </a:r>
            <a:endParaRPr lang="zh-CN" altLang="en-US" sz="2800" b="1" noProof="1">
              <a:solidFill>
                <a:schemeClr val="tx2"/>
              </a:solidFill>
            </a:endParaRPr>
          </a:p>
        </p:txBody>
      </p:sp>
      <p:sp>
        <p:nvSpPr>
          <p:cNvPr id="142340" name="文本框 142339"/>
          <p:cNvSpPr txBox="1"/>
          <p:nvPr/>
        </p:nvSpPr>
        <p:spPr>
          <a:xfrm>
            <a:off x="5903384" y="476250"/>
            <a:ext cx="6288616" cy="4524315"/>
          </a:xfrm>
          <a:prstGeom prst="rect">
            <a:avLst/>
          </a:prstGeom>
          <a:noFill/>
          <a:ln w="9525">
            <a:noFill/>
          </a:ln>
        </p:spPr>
        <p:txBody>
          <a:bodyPr>
            <a:spAutoFit/>
          </a:bodyPr>
          <a:lstStyle/>
          <a:p>
            <a:pPr>
              <a:spcBef>
                <a:spcPct val="50000"/>
              </a:spcBef>
            </a:pPr>
            <a:r>
              <a:rPr lang="zh-CN" altLang="en-US" sz="2400" b="1" noProof="1">
                <a:solidFill>
                  <a:schemeClr val="tx2"/>
                </a:solidFill>
              </a:rPr>
              <a:t>明朝宣德年间，皇室里</a:t>
            </a:r>
            <a:r>
              <a:rPr lang="zh-CN" altLang="en-US" sz="2400" b="1" noProof="1">
                <a:solidFill>
                  <a:srgbClr val="FF3300"/>
                </a:solidFill>
              </a:rPr>
              <a:t>崇尚</a:t>
            </a:r>
            <a:r>
              <a:rPr lang="zh-CN" altLang="en-US" sz="2400" b="1" noProof="1">
                <a:ln w="22225">
                  <a:solidFill>
                    <a:schemeClr val="accent2"/>
                  </a:solidFill>
                  <a:prstDash val="solid"/>
                </a:ln>
                <a:solidFill>
                  <a:schemeClr val="accent2">
                    <a:lumMod val="40000"/>
                    <a:lumOff val="60000"/>
                  </a:schemeClr>
                </a:solidFill>
              </a:rPr>
              <a:t>（盛行）</a:t>
            </a:r>
            <a:r>
              <a:rPr lang="zh-CN" altLang="en-US" sz="2400" b="1" noProof="1">
                <a:solidFill>
                  <a:schemeClr val="tx2"/>
                </a:solidFill>
              </a:rPr>
              <a:t>斗蟋蟀</a:t>
            </a:r>
            <a:r>
              <a:rPr lang="zh-CN" altLang="en-US" sz="2400" b="1" noProof="1">
                <a:solidFill>
                  <a:srgbClr val="FF3300"/>
                </a:solidFill>
              </a:rPr>
              <a:t>的</a:t>
            </a:r>
            <a:r>
              <a:rPr lang="zh-CN" altLang="en-US" sz="2400" b="1" noProof="1">
                <a:solidFill>
                  <a:schemeClr val="tx2"/>
                </a:solidFill>
              </a:rPr>
              <a:t>游戏，</a:t>
            </a:r>
            <a:r>
              <a:rPr lang="zh-CN" altLang="en-US" sz="2400" b="1" noProof="1">
                <a:solidFill>
                  <a:srgbClr val="FF3300"/>
                </a:solidFill>
              </a:rPr>
              <a:t>每年</a:t>
            </a:r>
            <a:r>
              <a:rPr lang="zh-CN" altLang="en-US" sz="2400" b="1" noProof="1">
                <a:solidFill>
                  <a:schemeClr val="tx2"/>
                </a:solidFill>
              </a:rPr>
              <a:t>都要向民间征收。这东西本来不是陕西出产的。有个华阴县的县官，想</a:t>
            </a:r>
            <a:r>
              <a:rPr lang="zh-CN" altLang="en-US" sz="2400" b="1" noProof="1">
                <a:ln w="22225">
                  <a:solidFill>
                    <a:schemeClr val="accent2"/>
                  </a:solidFill>
                  <a:prstDash val="solid"/>
                </a:ln>
                <a:solidFill>
                  <a:schemeClr val="accent2">
                    <a:lumMod val="40000"/>
                    <a:lumOff val="60000"/>
                  </a:schemeClr>
                </a:solidFill>
              </a:rPr>
              <a:t>巴结</a:t>
            </a:r>
            <a:r>
              <a:rPr lang="zh-CN" altLang="en-US" sz="2400" b="1" noProof="1">
                <a:solidFill>
                  <a:schemeClr val="tx2"/>
                </a:solidFill>
              </a:rPr>
              <a:t>上司，</a:t>
            </a:r>
            <a:r>
              <a:rPr lang="zh-CN" altLang="en-US" sz="2400" b="1" noProof="1">
                <a:solidFill>
                  <a:srgbClr val="FF3300"/>
                </a:solidFill>
              </a:rPr>
              <a:t>把</a:t>
            </a:r>
            <a:r>
              <a:rPr lang="zh-CN" altLang="en-US" sz="2400" b="1" noProof="1">
                <a:solidFill>
                  <a:schemeClr val="tx2"/>
                </a:solidFill>
              </a:rPr>
              <a:t>一只蟋蟀献上去，上司试着让它斗了一下，显出了勇敢善斗的才能，上级</a:t>
            </a:r>
            <a:r>
              <a:rPr lang="zh-CN" altLang="en-US" sz="2400" b="1" noProof="1">
                <a:solidFill>
                  <a:srgbClr val="FF3300"/>
                </a:solidFill>
              </a:rPr>
              <a:t>于是</a:t>
            </a:r>
            <a:r>
              <a:rPr lang="zh-CN" altLang="en-US" sz="2400" b="1" noProof="1">
                <a:solidFill>
                  <a:schemeClr val="tx2"/>
                </a:solidFill>
              </a:rPr>
              <a:t>责令他经常供应。县官</a:t>
            </a:r>
            <a:r>
              <a:rPr lang="zh-CN" altLang="en-US" sz="2400" b="1" noProof="1">
                <a:ln w="22225">
                  <a:solidFill>
                    <a:schemeClr val="accent2"/>
                  </a:solidFill>
                  <a:prstDash val="solid"/>
                </a:ln>
                <a:solidFill>
                  <a:schemeClr val="accent2">
                    <a:lumMod val="40000"/>
                    <a:lumOff val="60000"/>
                  </a:schemeClr>
                </a:solidFill>
              </a:rPr>
              <a:t>把</a:t>
            </a:r>
            <a:r>
              <a:rPr lang="zh-CN" altLang="en-US" sz="2400" b="1" noProof="1">
                <a:solidFill>
                  <a:schemeClr val="tx2"/>
                </a:solidFill>
              </a:rPr>
              <a:t>供应的差事派给各乡的里正。于是市上的那些游手好闲的年轻人，捉到好的蟋蟀就</a:t>
            </a:r>
            <a:r>
              <a:rPr lang="zh-CN" altLang="en-US" sz="2400" b="1" noProof="1">
                <a:solidFill>
                  <a:srgbClr val="FF3300"/>
                </a:solidFill>
              </a:rPr>
              <a:t>用竹笼</a:t>
            </a:r>
            <a:r>
              <a:rPr lang="zh-CN" altLang="en-US" sz="2400" b="1" noProof="1">
                <a:solidFill>
                  <a:schemeClr val="tx2"/>
                </a:solidFill>
              </a:rPr>
              <a:t>喂养它，</a:t>
            </a:r>
            <a:r>
              <a:rPr lang="zh-CN" altLang="en-US" sz="2400" b="1" noProof="1">
                <a:solidFill>
                  <a:srgbClr val="FF3300"/>
                </a:solidFill>
              </a:rPr>
              <a:t>抬高</a:t>
            </a:r>
            <a:r>
              <a:rPr lang="zh-CN" altLang="en-US" sz="2400" b="1" noProof="1">
                <a:solidFill>
                  <a:schemeClr val="tx2"/>
                </a:solidFill>
              </a:rPr>
              <a:t>它的</a:t>
            </a:r>
            <a:r>
              <a:rPr lang="zh-CN" altLang="en-US" sz="2400" b="1" noProof="1">
                <a:solidFill>
                  <a:srgbClr val="FF3300"/>
                </a:solidFill>
              </a:rPr>
              <a:t>价格</a:t>
            </a:r>
            <a:r>
              <a:rPr lang="zh-CN" altLang="en-US" sz="2400" b="1" noProof="1">
                <a:solidFill>
                  <a:schemeClr val="tx2"/>
                </a:solidFill>
              </a:rPr>
              <a:t>；</a:t>
            </a:r>
            <a:r>
              <a:rPr lang="zh-CN" altLang="en-US" sz="2400" b="1" noProof="1">
                <a:solidFill>
                  <a:srgbClr val="FF3300"/>
                </a:solidFill>
              </a:rPr>
              <a:t>储存</a:t>
            </a:r>
            <a:r>
              <a:rPr lang="zh-CN" altLang="en-US" sz="2400" b="1" noProof="1">
                <a:solidFill>
                  <a:schemeClr val="tx2"/>
                </a:solidFill>
              </a:rPr>
              <a:t>起来，</a:t>
            </a:r>
            <a:r>
              <a:rPr lang="zh-CN" altLang="en-US" sz="2400" b="1" noProof="1">
                <a:solidFill>
                  <a:srgbClr val="FF3300"/>
                </a:solidFill>
              </a:rPr>
              <a:t>当作</a:t>
            </a:r>
            <a:r>
              <a:rPr lang="zh-CN" altLang="en-US" sz="2400" b="1" noProof="1">
                <a:solidFill>
                  <a:schemeClr val="tx2"/>
                </a:solidFill>
              </a:rPr>
              <a:t>珍奇的货物一样等待高价出售。乡里的差役们狡猾刁诈，</a:t>
            </a:r>
            <a:r>
              <a:rPr lang="zh-CN" altLang="en-US" sz="2400" b="1" noProof="1">
                <a:ln w="22225">
                  <a:solidFill>
                    <a:schemeClr val="accent2"/>
                  </a:solidFill>
                  <a:prstDash val="solid"/>
                </a:ln>
                <a:solidFill>
                  <a:schemeClr val="accent2">
                    <a:lumMod val="40000"/>
                    <a:lumOff val="60000"/>
                  </a:schemeClr>
                </a:solidFill>
              </a:rPr>
              <a:t>借</a:t>
            </a:r>
            <a:r>
              <a:rPr lang="zh-CN" altLang="en-US" sz="2400" b="1" noProof="1">
                <a:solidFill>
                  <a:schemeClr val="tx2"/>
                </a:solidFill>
              </a:rPr>
              <a:t>这个规定（向）老百姓</a:t>
            </a:r>
            <a:r>
              <a:rPr lang="zh-CN" altLang="en-US" sz="2400" b="1" noProof="1">
                <a:ln w="22225">
                  <a:solidFill>
                    <a:schemeClr val="accent2"/>
                  </a:solidFill>
                  <a:prstDash val="solid"/>
                </a:ln>
                <a:solidFill>
                  <a:schemeClr val="accent2">
                    <a:lumMod val="40000"/>
                    <a:lumOff val="60000"/>
                  </a:schemeClr>
                </a:solidFill>
              </a:rPr>
              <a:t>聚敛</a:t>
            </a:r>
            <a:r>
              <a:rPr lang="zh-CN" altLang="en-US" sz="2400" b="1" noProof="1">
                <a:solidFill>
                  <a:schemeClr val="tx2"/>
                </a:solidFill>
              </a:rPr>
              <a:t>钱财，每摊派一只蟋蟀，就</a:t>
            </a:r>
            <a:r>
              <a:rPr lang="zh-CN" altLang="en-US" sz="2400" b="1" noProof="1">
                <a:solidFill>
                  <a:srgbClr val="FF3300"/>
                </a:solidFill>
              </a:rPr>
              <a:t>使</a:t>
            </a:r>
            <a:r>
              <a:rPr lang="zh-CN" altLang="en-US" sz="2400" b="1" noProof="1">
                <a:solidFill>
                  <a:schemeClr val="tx2"/>
                </a:solidFill>
              </a:rPr>
              <a:t>好几户人家</a:t>
            </a:r>
            <a:r>
              <a:rPr lang="zh-CN" altLang="en-US" sz="2400" b="1" noProof="1">
                <a:solidFill>
                  <a:srgbClr val="FF3300"/>
                </a:solidFill>
              </a:rPr>
              <a:t>破产</a:t>
            </a:r>
            <a:r>
              <a:rPr lang="zh-CN" altLang="en-US" sz="2400" b="1" noProof="1">
                <a:solidFill>
                  <a:schemeClr val="accent2"/>
                </a:solidFill>
              </a:rPr>
              <a:t>。 </a:t>
            </a:r>
            <a:endParaRPr lang="zh-CN" altLang="en-US" sz="2400" b="1" noProof="1">
              <a:solidFill>
                <a:schemeClr val="accent2"/>
              </a:solidFill>
            </a:endParaRPr>
          </a:p>
        </p:txBody>
      </p:sp>
      <p:sp>
        <p:nvSpPr>
          <p:cNvPr id="3" name="文本框 2"/>
          <p:cNvSpPr txBox="1"/>
          <p:nvPr/>
        </p:nvSpPr>
        <p:spPr>
          <a:xfrm>
            <a:off x="154094" y="4580891"/>
            <a:ext cx="5516033" cy="2306955"/>
          </a:xfrm>
          <a:prstGeom prst="rect">
            <a:avLst/>
          </a:prstGeom>
          <a:noFill/>
          <a:ln>
            <a:solidFill>
              <a:schemeClr val="accent1"/>
            </a:solidFill>
          </a:ln>
        </p:spPr>
        <p:txBody>
          <a:bodyPr>
            <a:spAutoFit/>
          </a:bodyPr>
          <a:lstStyle/>
          <a:p>
            <a:r>
              <a:rPr lang="zh-CN" altLang="en-US" sz="2400" b="1" noProof="1">
                <a:ln w="22225">
                  <a:solidFill>
                    <a:schemeClr val="accent2"/>
                  </a:solidFill>
                  <a:prstDash val="solid"/>
                </a:ln>
                <a:solidFill>
                  <a:schemeClr val="accent2">
                    <a:lumMod val="40000"/>
                    <a:lumOff val="60000"/>
                  </a:schemeClr>
                </a:solidFill>
                <a:sym typeface="+mn-ea"/>
              </a:rPr>
              <a:t>居为奇货</a:t>
            </a:r>
            <a:r>
              <a:rPr lang="zh-CN" altLang="en-US" sz="2400" b="1" noProof="1">
                <a:effectLst>
                  <a:outerShdw blurRad="38100" dist="19050" dir="2700000" algn="tl" rotWithShape="0">
                    <a:schemeClr val="dk1">
                      <a:alpha val="40000"/>
                    </a:schemeClr>
                  </a:outerShdw>
                </a:effectLst>
                <a:sym typeface="+mn-ea"/>
              </a:rPr>
              <a:t>：居，储存。</a:t>
            </a:r>
            <a:endParaRPr lang="zh-CN" altLang="en-US" sz="2400" b="1" noProof="1">
              <a:effectLst>
                <a:outerShdw blurRad="38100" dist="19050" dir="2700000" algn="tl" rotWithShape="0">
                  <a:schemeClr val="dk1">
                    <a:alpha val="40000"/>
                  </a:schemeClr>
                </a:outerShdw>
              </a:effectLst>
              <a:sym typeface="+mn-ea"/>
            </a:endParaRPr>
          </a:p>
          <a:p>
            <a:r>
              <a:rPr lang="zh-CN" altLang="en-US" sz="2400" b="1" noProof="1">
                <a:effectLst>
                  <a:outerShdw blurRad="38100" dist="19050" dir="2700000" algn="tl" rotWithShape="0">
                    <a:schemeClr val="dk1">
                      <a:alpha val="40000"/>
                    </a:schemeClr>
                  </a:outerShdw>
                </a:effectLst>
                <a:sym typeface="+mn-ea"/>
              </a:rPr>
              <a:t>联想：</a:t>
            </a:r>
            <a:r>
              <a:rPr lang="zh-CN" altLang="en-US" sz="2400" b="1" noProof="1">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rPr>
              <a:t>囤积居奇   </a:t>
            </a:r>
            <a:r>
              <a:rPr lang="zh-CN" altLang="en-US" sz="2400" b="1" noProof="1">
                <a:ln w="10160">
                  <a:solidFill>
                    <a:schemeClr val="accent5"/>
                  </a:solidFill>
                  <a:prstDash val="solid"/>
                </a:ln>
                <a:solidFill>
                  <a:srgbClr val="FFFFFF"/>
                </a:solidFill>
                <a:effectLst>
                  <a:outerShdw blurRad="38100" dist="22860" dir="5400000" algn="tl" rotWithShape="0">
                    <a:srgbClr val="000000">
                      <a:alpha val="30000"/>
                    </a:srgbClr>
                  </a:outerShdw>
                </a:effectLst>
              </a:rPr>
              <a:t>奇货可居</a:t>
            </a:r>
            <a:endParaRPr lang="zh-CN" altLang="en-US" sz="2400" b="1" noProof="1">
              <a:ln w="10160">
                <a:solidFill>
                  <a:schemeClr val="accent5"/>
                </a:solidFill>
                <a:prstDash val="solid"/>
              </a:ln>
              <a:solidFill>
                <a:srgbClr val="FFFFFF"/>
              </a:solidFill>
              <a:effectLst>
                <a:outerShdw blurRad="38100" dist="22860" dir="5400000" algn="tl" rotWithShape="0">
                  <a:srgbClr val="000000">
                    <a:alpha val="30000"/>
                  </a:srgbClr>
                </a:outerShdw>
              </a:effectLst>
            </a:endParaRPr>
          </a:p>
          <a:p>
            <a:r>
              <a:rPr lang="zh-CN" altLang="en-US" sz="2400" b="1" noProof="1">
                <a:effectLst>
                  <a:outerShdw blurRad="38100" dist="19050" dir="2700000" algn="tl" rotWithShape="0">
                    <a:schemeClr val="dk1">
                      <a:alpha val="40000"/>
                    </a:schemeClr>
                  </a:outerShdw>
                </a:effectLst>
              </a:rPr>
              <a:t>科敛,按规定条文摊派,聚敛。科,规定条文,名词作状语。</a:t>
            </a:r>
            <a:endParaRPr lang="zh-CN" altLang="en-US" sz="2400" b="1" noProof="1">
              <a:effectLst>
                <a:outerShdw blurRad="38100" dist="19050" dir="2700000" algn="tl" rotWithShape="0">
                  <a:schemeClr val="dk1">
                    <a:alpha val="40000"/>
                  </a:schemeClr>
                </a:outerShdw>
              </a:effectLst>
            </a:endParaRPr>
          </a:p>
          <a:p>
            <a:r>
              <a:rPr lang="zh-CN" altLang="en-US" sz="2400" b="1" noProof="1">
                <a:effectLst>
                  <a:outerShdw blurRad="38100" dist="19050" dir="2700000" algn="tl" rotWithShape="0">
                    <a:schemeClr val="dk1">
                      <a:alpha val="40000"/>
                    </a:schemeClr>
                  </a:outerShdw>
                </a:effectLst>
              </a:rPr>
              <a:t>丁口,人口,指百姓。</a:t>
            </a:r>
            <a:endParaRPr lang="zh-CN" altLang="en-US" sz="2400" b="1" noProof="1">
              <a:effectLst>
                <a:outerShdw blurRad="38100" dist="19050" dir="2700000" algn="tl" rotWithShape="0">
                  <a:schemeClr val="dk1">
                    <a:alpha val="40000"/>
                  </a:schemeClr>
                </a:outerShdw>
              </a:effectLst>
            </a:endParaRPr>
          </a:p>
          <a:p>
            <a:r>
              <a:rPr lang="zh-CN" altLang="en-US" sz="2400" b="1" noProof="1">
                <a:effectLst>
                  <a:outerShdw blurRad="38100" dist="19050" dir="2700000" algn="tl" rotWithShape="0">
                    <a:schemeClr val="dk1">
                      <a:alpha val="40000"/>
                    </a:schemeClr>
                  </a:outerShdw>
                </a:effectLst>
              </a:rPr>
              <a:t>丁，成年男子。</a:t>
            </a:r>
            <a:endParaRPr lang="zh-CN" altLang="en-US" sz="2400" b="1" noProof="1">
              <a:effectLst>
                <a:outerShdw blurRad="38100" dist="19050" dir="2700000" algn="tl" rotWithShape="0">
                  <a:schemeClr val="dk1">
                    <a:alpha val="40000"/>
                  </a:schemeClr>
                </a:outerShdw>
              </a:effectLst>
            </a:endParaRPr>
          </a:p>
        </p:txBody>
      </p:sp>
      <p:pic>
        <p:nvPicPr>
          <p:cNvPr id="6" name="图片 5"/>
          <p:cNvPicPr>
            <a:picLocks noChangeAspect="1"/>
          </p:cNvPicPr>
          <p:nvPr/>
        </p:nvPicPr>
        <p:blipFill>
          <a:blip r:embed="rId1">
            <a:extLst>
              <a:ext uri="{BEBA8EAE-BF5A-486C-A8C5-ECC9F3942E4B}">
                <a14:imgProps xmlns:a14="http://schemas.microsoft.com/office/drawing/2010/main">
                  <a14:imgLayer r:embed="rId2">
                    <a14:imgEffect>
                      <a14:artisticGlowEdges trans="15000"/>
                    </a14:imgEffect>
                  </a14:imgLayer>
                </a14:imgProps>
              </a:ext>
              <a:ext uri="{28A0092B-C50C-407E-A947-70E740481C1C}">
                <a14:useLocalDpi xmlns:a14="http://schemas.microsoft.com/office/drawing/2010/main" val="0"/>
              </a:ext>
            </a:extLst>
          </a:blip>
          <a:stretch>
            <a:fillRect/>
          </a:stretch>
        </p:blipFill>
        <p:spPr>
          <a:xfrm>
            <a:off x="7788903" y="3801787"/>
            <a:ext cx="2008561" cy="239755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2339"/>
                                        </p:tgtEl>
                                        <p:attrNameLst>
                                          <p:attrName>style.visibility</p:attrName>
                                        </p:attrNameLst>
                                      </p:cBhvr>
                                      <p:to>
                                        <p:strVal val="visible"/>
                                      </p:to>
                                    </p:set>
                                    <p:animEffect transition="in" filter="blinds(horizontal)">
                                      <p:cBhvr>
                                        <p:cTn id="7" dur="500"/>
                                        <p:tgtEl>
                                          <p:spTgt spid="14233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1"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par>
                          <p:cTn id="18" fill="hold">
                            <p:stCondLst>
                              <p:cond delay="500"/>
                            </p:stCondLst>
                            <p:childTnLst>
                              <p:par>
                                <p:cTn id="19" presetID="42" presetClass="entr" presetSubtype="0" fill="hold" nodeType="afterEffect">
                                  <p:childTnLst>
                                    <p:set>
                                      <p:cBhvr>
                                        <p:cTn id="20" dur="1" fill="hold">
                                          <p:stCondLst>
                                            <p:cond delay="0"/>
                                          </p:stCondLst>
                                        </p:cTn>
                                        <p:tgtEl>
                                          <p:spTgt spid="6"/>
                                        </p:tgtEl>
                                        <p:attrNameLst>
                                          <p:attrName>style.visibility</p:attrName>
                                        </p:attrNameLst>
                                      </p:cBhvr>
                                      <p:to>
                                        <p:strVal val="visible"/>
                                      </p:to>
                                    </p:set>
                                    <p:animEffect transition="in" filter="fade">
                                      <p:cBhvr>
                                        <p:cTn id="21" dur="1250"/>
                                        <p:tgtEl>
                                          <p:spTgt spid="6"/>
                                        </p:tgtEl>
                                      </p:cBhvr>
                                    </p:animEffect>
                                    <p:anim calcmode="lin" valueType="num">
                                      <p:cBhvr>
                                        <p:cTn id="22" dur="1250" fill="hold"/>
                                        <p:tgtEl>
                                          <p:spTgt spid="6"/>
                                        </p:tgtEl>
                                        <p:attrNameLst>
                                          <p:attrName>ppt_x</p:attrName>
                                        </p:attrNameLst>
                                      </p:cBhvr>
                                      <p:tavLst>
                                        <p:tav tm="0">
                                          <p:val>
                                            <p:strVal val="#ppt_x"/>
                                          </p:val>
                                        </p:tav>
                                        <p:tav tm="100000">
                                          <p:val>
                                            <p:strVal val="#ppt_x"/>
                                          </p:val>
                                        </p:tav>
                                      </p:tavLst>
                                    </p:anim>
                                    <p:anim calcmode="lin" valueType="num">
                                      <p:cBhvr>
                                        <p:cTn id="23" dur="12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39" grpId="0"/>
      <p:bldP spid="3" grpId="0" bldLvl="0" animBg="1"/>
      <p:bldP spid="3"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图片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0384" y="1449389"/>
            <a:ext cx="2351616"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6" name="标题 1"/>
          <p:cNvSpPr txBox="1">
            <a:spLocks noChangeArrowheads="1"/>
          </p:cNvSpPr>
          <p:nvPr/>
        </p:nvSpPr>
        <p:spPr bwMode="auto">
          <a:xfrm>
            <a:off x="1238251" y="1458913"/>
            <a:ext cx="224366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r>
              <a:rPr lang="zh-CN" altLang="en-US" sz="2400" b="1" dirty="0">
                <a:solidFill>
                  <a:srgbClr val="FF0000"/>
                </a:solidFill>
                <a:latin typeface="宋体" panose="02010600030101010101" pitchFamily="2" charset="-122"/>
              </a:rPr>
              <a:t> </a:t>
            </a:r>
            <a:r>
              <a:rPr lang="zh-CN" altLang="en-US" sz="2100" b="1" dirty="0">
                <a:solidFill>
                  <a:srgbClr val="0000FF"/>
                </a:solidFill>
                <a:latin typeface="微软雅黑" panose="020B0503020204020204" pitchFamily="34" charset="-122"/>
                <a:ea typeface="微软雅黑" panose="020B0503020204020204" pitchFamily="34" charset="-122"/>
              </a:rPr>
              <a:t>课文探究</a:t>
            </a:r>
            <a:endParaRPr lang="zh-CN" altLang="en-US" sz="2100" b="1" dirty="0">
              <a:solidFill>
                <a:srgbClr val="0000FF"/>
              </a:solidFill>
              <a:latin typeface="微软雅黑" panose="020B0503020204020204" pitchFamily="34" charset="-122"/>
              <a:ea typeface="微软雅黑" panose="020B0503020204020204" pitchFamily="34" charset="-122"/>
            </a:endParaRPr>
          </a:p>
        </p:txBody>
      </p:sp>
      <p:sp>
        <p:nvSpPr>
          <p:cNvPr id="6147" name="矩形 1"/>
          <p:cNvSpPr>
            <a:spLocks noChangeArrowheads="1"/>
          </p:cNvSpPr>
          <p:nvPr/>
        </p:nvSpPr>
        <p:spPr bwMode="auto">
          <a:xfrm>
            <a:off x="950385" y="2154238"/>
            <a:ext cx="9444567"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en-US" altLang="zh-CN" sz="3600" b="1" dirty="0">
                <a:latin typeface="微软雅黑" panose="020B0503020204020204" pitchFamily="34" charset="-122"/>
                <a:ea typeface="微软雅黑" panose="020B0503020204020204" pitchFamily="34" charset="-122"/>
              </a:rPr>
              <a:t>1.</a:t>
            </a:r>
            <a:r>
              <a:rPr lang="zh-CN" altLang="en-US" sz="3600" b="1" dirty="0">
                <a:latin typeface="微软雅黑" panose="020B0503020204020204" pitchFamily="34" charset="-122"/>
                <a:ea typeface="微软雅黑" panose="020B0503020204020204" pitchFamily="34" charset="-122"/>
              </a:rPr>
              <a:t> “宫中尚促织之戏”“岁征民间”有什么深意？</a:t>
            </a:r>
            <a:endParaRPr lang="en-US" altLang="zh-CN" sz="3600" b="1" dirty="0">
              <a:latin typeface="微软雅黑" panose="020B0503020204020204" pitchFamily="34" charset="-122"/>
              <a:ea typeface="微软雅黑" panose="020B0503020204020204" pitchFamily="34" charset="-122"/>
            </a:endParaRPr>
          </a:p>
        </p:txBody>
      </p:sp>
      <p:sp>
        <p:nvSpPr>
          <p:cNvPr id="6" name="Text Box 10"/>
          <p:cNvSpPr txBox="1">
            <a:spLocks noChangeArrowheads="1"/>
          </p:cNvSpPr>
          <p:nvPr/>
        </p:nvSpPr>
        <p:spPr bwMode="auto">
          <a:xfrm>
            <a:off x="980017" y="3952797"/>
            <a:ext cx="9514416"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5397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3200" dirty="0">
                <a:latin typeface="微软雅黑" panose="020B0503020204020204" pitchFamily="34" charset="-122"/>
                <a:ea typeface="微软雅黑" panose="020B0503020204020204" pitchFamily="34" charset="-122"/>
              </a:rPr>
              <a:t>点题，开宗明义，揭示矛盾产生的社会根源。“宫中”二字把矛头直指封建最高统治者，为主人公成名一家悲剧性的遭遇做了充分的铺垫。</a:t>
            </a:r>
            <a:endParaRPr lang="zh-CN" altLang="en-US" sz="3200" dirty="0">
              <a:latin typeface="微软雅黑" panose="020B0503020204020204" pitchFamily="34" charset="-122"/>
              <a:ea typeface="微软雅黑" panose="020B0503020204020204" pitchFamily="34" charset="-122"/>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0161" y="-504824"/>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100000">
                                          <p:val>
                                            <p:strVal val="#ppt_x"/>
                                          </p:val>
                                        </p:tav>
                                      </p:tavLst>
                                    </p:anim>
                                    <p:anim calcmode="lin" valueType="num">
                                      <p:cBhvr>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文本框 143361"/>
          <p:cNvSpPr txBox="1">
            <a:spLocks noChangeArrowheads="1"/>
          </p:cNvSpPr>
          <p:nvPr/>
        </p:nvSpPr>
        <p:spPr bwMode="auto">
          <a:xfrm>
            <a:off x="315385" y="92075"/>
            <a:ext cx="72009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t>第二段：</a:t>
            </a:r>
            <a:endParaRPr lang="zh-CN" altLang="en-US" sz="3200" b="1"/>
          </a:p>
        </p:txBody>
      </p:sp>
      <p:sp>
        <p:nvSpPr>
          <p:cNvPr id="22530" name="文本框 143362"/>
          <p:cNvSpPr txBox="1"/>
          <p:nvPr/>
        </p:nvSpPr>
        <p:spPr>
          <a:xfrm>
            <a:off x="316654" y="671195"/>
            <a:ext cx="4572847" cy="3539430"/>
          </a:xfrm>
          <a:prstGeom prst="rect">
            <a:avLst/>
          </a:prstGeom>
          <a:noFill/>
          <a:ln w="9525">
            <a:noFill/>
          </a:ln>
        </p:spPr>
        <p:txBody>
          <a:bodyPr>
            <a:spAutoFit/>
          </a:bodyPr>
          <a:lstStyle/>
          <a:p>
            <a:pPr>
              <a:spcBef>
                <a:spcPct val="50000"/>
              </a:spcBef>
            </a:pPr>
            <a:r>
              <a:rPr lang="zh-CN" altLang="en-US" sz="2800" b="1" noProof="1">
                <a:solidFill>
                  <a:schemeClr val="tx2"/>
                </a:solidFill>
              </a:rPr>
              <a:t>邑有成名者，</a:t>
            </a:r>
            <a:r>
              <a:rPr lang="zh-CN" altLang="en-US" sz="2800" b="1" u="sng" noProof="1">
                <a:ln w="10160">
                  <a:solidFill>
                    <a:schemeClr val="accent5"/>
                  </a:solidFill>
                  <a:prstDash val="solid"/>
                </a:ln>
                <a:solidFill>
                  <a:srgbClr val="FFFFFF"/>
                </a:solidFill>
                <a:effectLst>
                  <a:outerShdw blurRad="38100" dist="22860" dir="5400000" algn="tl" rotWithShape="0">
                    <a:srgbClr val="000000">
                      <a:alpha val="30000"/>
                    </a:srgbClr>
                  </a:outerShdw>
                </a:effectLst>
              </a:rPr>
              <a:t>操童子业，久不售。</a:t>
            </a:r>
            <a:r>
              <a:rPr lang="zh-CN" altLang="en-US" sz="2800" b="1" noProof="1">
                <a:solidFill>
                  <a:srgbClr val="FF3300"/>
                </a:solidFill>
              </a:rPr>
              <a:t>为</a:t>
            </a:r>
            <a:r>
              <a:rPr lang="zh-CN" altLang="en-US" sz="2800" b="1" noProof="1">
                <a:solidFill>
                  <a:schemeClr val="tx2"/>
                </a:solidFill>
              </a:rPr>
              <a:t>人迂讷，遂</a:t>
            </a:r>
            <a:r>
              <a:rPr lang="zh-CN" altLang="en-US" sz="2800" b="1" noProof="1">
                <a:solidFill>
                  <a:srgbClr val="FF3300"/>
                </a:solidFill>
              </a:rPr>
              <a:t>为</a:t>
            </a:r>
            <a:r>
              <a:rPr lang="zh-CN" altLang="en-US" sz="2800" b="1" noProof="1">
                <a:solidFill>
                  <a:schemeClr val="tx2"/>
                </a:solidFill>
              </a:rPr>
              <a:t>猾胥报</a:t>
            </a:r>
            <a:r>
              <a:rPr lang="zh-CN" altLang="en-US" sz="2800" b="1" noProof="1">
                <a:ln w="10160">
                  <a:solidFill>
                    <a:schemeClr val="accent5"/>
                  </a:solidFill>
                  <a:prstDash val="solid"/>
                </a:ln>
                <a:solidFill>
                  <a:srgbClr val="FFFFFF"/>
                </a:solidFill>
                <a:effectLst>
                  <a:outerShdw blurRad="38100" dist="22860" dir="5400000" algn="tl" rotWithShape="0">
                    <a:srgbClr val="000000">
                      <a:alpha val="30000"/>
                    </a:srgbClr>
                  </a:outerShdw>
                </a:effectLst>
              </a:rPr>
              <a:t>充</a:t>
            </a:r>
            <a:r>
              <a:rPr lang="zh-CN" altLang="en-US" sz="2800" b="1" noProof="1">
                <a:solidFill>
                  <a:schemeClr val="tx2"/>
                </a:solidFill>
              </a:rPr>
              <a:t>里正役，百计营谋不能脱。不终岁，薄产累尽。</a:t>
            </a:r>
            <a:r>
              <a:rPr lang="zh-CN" altLang="en-US" sz="2800" b="1" noProof="1">
                <a:solidFill>
                  <a:srgbClr val="FF3300"/>
                </a:solidFill>
              </a:rPr>
              <a:t>会</a:t>
            </a:r>
            <a:r>
              <a:rPr lang="zh-CN" altLang="en-US" sz="2800" b="1" noProof="1">
                <a:solidFill>
                  <a:schemeClr val="tx2"/>
                </a:solidFill>
              </a:rPr>
              <a:t>征促织，</a:t>
            </a:r>
            <a:r>
              <a:rPr lang="zh-CN" altLang="en-US" sz="2800" b="1" u="sng" noProof="1">
                <a:solidFill>
                  <a:schemeClr val="tx2"/>
                </a:solidFill>
              </a:rPr>
              <a:t>成不敢</a:t>
            </a:r>
            <a:r>
              <a:rPr lang="zh-CN" altLang="en-US" sz="2800" b="1" u="sng" noProof="1">
                <a:ln w="22225">
                  <a:solidFill>
                    <a:schemeClr val="accent2"/>
                  </a:solidFill>
                  <a:prstDash val="solid"/>
                </a:ln>
                <a:solidFill>
                  <a:schemeClr val="accent2">
                    <a:lumMod val="40000"/>
                    <a:lumOff val="60000"/>
                  </a:schemeClr>
                </a:solidFill>
              </a:rPr>
              <a:t>敛</a:t>
            </a:r>
            <a:r>
              <a:rPr lang="zh-CN" altLang="en-US" sz="2800" b="1" u="sng" noProof="1">
                <a:solidFill>
                  <a:schemeClr val="tx2"/>
                </a:solidFill>
              </a:rPr>
              <a:t>户口</a:t>
            </a:r>
            <a:r>
              <a:rPr lang="zh-CN" altLang="en-US" sz="2800" b="1" noProof="1">
                <a:solidFill>
                  <a:schemeClr val="tx2"/>
                </a:solidFill>
              </a:rPr>
              <a:t>，而又无所赔偿，忧闷欲死。妻曰：“死何</a:t>
            </a:r>
            <a:r>
              <a:rPr lang="zh-CN" altLang="en-US" sz="2800" b="1" noProof="1">
                <a:solidFill>
                  <a:srgbClr val="FF3300"/>
                </a:solidFill>
              </a:rPr>
              <a:t>裨益</a:t>
            </a:r>
            <a:r>
              <a:rPr lang="zh-CN" altLang="en-US" sz="2800" b="1" noProof="1">
                <a:solidFill>
                  <a:schemeClr val="tx2"/>
                </a:solidFill>
              </a:rPr>
              <a:t>？不如自行搜觅，</a:t>
            </a:r>
            <a:r>
              <a:rPr lang="zh-CN" altLang="en-US" sz="2800" b="1" noProof="1">
                <a:ln w="22225">
                  <a:solidFill>
                    <a:schemeClr val="accent2"/>
                  </a:solidFill>
                  <a:prstDash val="solid"/>
                </a:ln>
                <a:solidFill>
                  <a:schemeClr val="accent2">
                    <a:lumMod val="40000"/>
                    <a:lumOff val="60000"/>
                  </a:schemeClr>
                </a:solidFill>
              </a:rPr>
              <a:t>冀</a:t>
            </a:r>
            <a:r>
              <a:rPr lang="zh-CN" altLang="en-US" sz="2800" b="1" noProof="1">
                <a:solidFill>
                  <a:schemeClr val="tx2"/>
                </a:solidFill>
              </a:rPr>
              <a:t>有万一之</a:t>
            </a:r>
            <a:r>
              <a:rPr lang="zh-CN" altLang="en-US" sz="2800" b="1" noProof="1">
                <a:solidFill>
                  <a:srgbClr val="FF3300"/>
                </a:solidFill>
              </a:rPr>
              <a:t>得</a:t>
            </a:r>
            <a:r>
              <a:rPr lang="zh-CN" altLang="en-US" sz="2800" b="1" noProof="1">
                <a:solidFill>
                  <a:schemeClr val="tx2"/>
                </a:solidFill>
              </a:rPr>
              <a:t>。”</a:t>
            </a:r>
            <a:endParaRPr lang="zh-CN" altLang="en-US" sz="2800" b="1" noProof="1">
              <a:solidFill>
                <a:schemeClr val="tx2"/>
              </a:solidFill>
            </a:endParaRPr>
          </a:p>
        </p:txBody>
      </p:sp>
      <p:sp>
        <p:nvSpPr>
          <p:cNvPr id="2" name="文本框 1"/>
          <p:cNvSpPr txBox="1"/>
          <p:nvPr/>
        </p:nvSpPr>
        <p:spPr>
          <a:xfrm>
            <a:off x="4889502" y="1"/>
            <a:ext cx="6789420" cy="4401205"/>
          </a:xfrm>
          <a:prstGeom prst="rect">
            <a:avLst/>
          </a:prstGeom>
          <a:noFill/>
        </p:spPr>
        <p:txBody>
          <a:bodyPr>
            <a:spAutoFit/>
          </a:bodyPr>
          <a:lstStyle/>
          <a:p>
            <a:r>
              <a:rPr lang="zh-CN" altLang="en-US" sz="2800" b="1" noProof="1">
                <a:solidFill>
                  <a:srgbClr val="FF3300"/>
                </a:solidFill>
                <a:sym typeface="+mn-ea"/>
              </a:rPr>
              <a:t>县里</a:t>
            </a:r>
            <a:r>
              <a:rPr lang="zh-CN" altLang="en-US" sz="2800" b="1" noProof="1">
                <a:solidFill>
                  <a:schemeClr val="tx2"/>
                </a:solidFill>
                <a:sym typeface="+mn-ea"/>
              </a:rPr>
              <a:t>有个叫成名的人，</a:t>
            </a:r>
            <a:r>
              <a:rPr lang="zh-CN" altLang="en-US" sz="2800" b="1" noProof="1">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rPr>
              <a:t>是个念书人，长期未考中秀才</a:t>
            </a:r>
            <a:r>
              <a:rPr lang="zh-CN" altLang="en-US" sz="2800" b="1" noProof="1">
                <a:solidFill>
                  <a:schemeClr val="hlink"/>
                </a:solidFill>
                <a:sym typeface="+mn-ea"/>
              </a:rPr>
              <a:t>。</a:t>
            </a:r>
            <a:r>
              <a:rPr lang="zh-CN" altLang="en-US" sz="2800" b="1" noProof="1">
                <a:solidFill>
                  <a:srgbClr val="FF3300"/>
                </a:solidFill>
                <a:sym typeface="+mn-ea"/>
              </a:rPr>
              <a:t>做</a:t>
            </a:r>
            <a:r>
              <a:rPr lang="zh-CN" altLang="en-US" sz="2800" b="1" noProof="1">
                <a:solidFill>
                  <a:schemeClr val="tx2"/>
                </a:solidFill>
                <a:sym typeface="+mn-ea"/>
              </a:rPr>
              <a:t>人拘谨，不善说话，就</a:t>
            </a:r>
            <a:r>
              <a:rPr lang="zh-CN" altLang="en-US" sz="2800" b="1" noProof="1">
                <a:solidFill>
                  <a:srgbClr val="FF3300"/>
                </a:solidFill>
                <a:sym typeface="+mn-ea"/>
              </a:rPr>
              <a:t>被</a:t>
            </a:r>
            <a:r>
              <a:rPr lang="zh-CN" altLang="en-US" sz="2800" b="1" noProof="1">
                <a:solidFill>
                  <a:schemeClr val="tx2"/>
                </a:solidFill>
                <a:sym typeface="+mn-ea"/>
              </a:rPr>
              <a:t>刁诈的小吏报到县里，叫他</a:t>
            </a:r>
            <a:r>
              <a:rPr lang="zh-CN" altLang="en-US" sz="2800" b="1" noProof="1">
                <a:solidFill>
                  <a:schemeClr val="hlink"/>
                </a:solidFill>
                <a:sym typeface="+mn-ea"/>
              </a:rPr>
              <a:t>担任里正的差事</a:t>
            </a:r>
            <a:r>
              <a:rPr lang="zh-CN" altLang="en-US" sz="2800" b="1" noProof="1">
                <a:solidFill>
                  <a:schemeClr val="tx2"/>
                </a:solidFill>
                <a:sym typeface="+mn-ea"/>
              </a:rPr>
              <a:t>。他想尽方法还是摆脱不掉（任里正这差事）。不到一年，微薄的家产都</a:t>
            </a:r>
            <a:r>
              <a:rPr lang="zh-CN" altLang="en-US" sz="2800" b="1" noProof="1">
                <a:solidFill>
                  <a:srgbClr val="FF3300"/>
                </a:solidFill>
                <a:sym typeface="+mn-ea"/>
              </a:rPr>
              <a:t>受牵累</a:t>
            </a:r>
            <a:r>
              <a:rPr lang="zh-CN" altLang="en-US" sz="2800" b="1" noProof="1">
                <a:solidFill>
                  <a:schemeClr val="tx2"/>
                </a:solidFill>
                <a:sym typeface="+mn-ea"/>
              </a:rPr>
              <a:t>赔光了。</a:t>
            </a:r>
            <a:r>
              <a:rPr lang="zh-CN" altLang="en-US" sz="2800" b="1" noProof="1">
                <a:solidFill>
                  <a:srgbClr val="FF3300"/>
                </a:solidFill>
                <a:sym typeface="+mn-ea"/>
              </a:rPr>
              <a:t>正好又碰上</a:t>
            </a:r>
            <a:r>
              <a:rPr lang="zh-CN" altLang="en-US" sz="2800" b="1" noProof="1">
                <a:solidFill>
                  <a:schemeClr val="tx2"/>
                </a:solidFill>
                <a:sym typeface="+mn-ea"/>
              </a:rPr>
              <a:t>征收蟋蟀，成名不敢向百姓</a:t>
            </a:r>
            <a:r>
              <a:rPr lang="zh-CN" altLang="en-US" sz="2800" b="1" noProof="1">
                <a:ln w="22225">
                  <a:solidFill>
                    <a:schemeClr val="accent2"/>
                  </a:solidFill>
                  <a:prstDash val="solid"/>
                </a:ln>
                <a:solidFill>
                  <a:schemeClr val="accent2">
                    <a:lumMod val="40000"/>
                    <a:lumOff val="60000"/>
                  </a:schemeClr>
                </a:solidFill>
                <a:sym typeface="+mn-ea"/>
              </a:rPr>
              <a:t>聚敛钱财</a:t>
            </a:r>
            <a:r>
              <a:rPr lang="zh-CN" altLang="en-US" sz="2800" b="1" noProof="1">
                <a:solidFill>
                  <a:schemeClr val="tx2"/>
                </a:solidFill>
                <a:sym typeface="+mn-ea"/>
              </a:rPr>
              <a:t>，但又没有抵偿的钱，忧愁苦闷，想要寻死。他妻子说：“死有什么</a:t>
            </a:r>
            <a:r>
              <a:rPr lang="zh-CN" altLang="en-US" sz="2800" b="1" noProof="1">
                <a:solidFill>
                  <a:srgbClr val="FF3300"/>
                </a:solidFill>
                <a:sym typeface="+mn-ea"/>
              </a:rPr>
              <a:t>益处</a:t>
            </a:r>
            <a:r>
              <a:rPr lang="zh-CN" altLang="en-US" sz="2800" b="1" noProof="1">
                <a:solidFill>
                  <a:schemeClr val="tx2"/>
                </a:solidFill>
                <a:sym typeface="+mn-ea"/>
              </a:rPr>
              <a:t>呢？不如自已去寻找，</a:t>
            </a:r>
            <a:r>
              <a:rPr lang="zh-CN" altLang="en-US" sz="2800" b="1" noProof="1">
                <a:solidFill>
                  <a:srgbClr val="FF3300"/>
                </a:solidFill>
                <a:sym typeface="+mn-ea"/>
              </a:rPr>
              <a:t>希望</a:t>
            </a:r>
            <a:r>
              <a:rPr lang="zh-CN" altLang="en-US" sz="2800" b="1" noProof="1">
                <a:solidFill>
                  <a:schemeClr val="tx2"/>
                </a:solidFill>
                <a:sym typeface="+mn-ea"/>
              </a:rPr>
              <a:t>有万分之一的收获。”</a:t>
            </a:r>
            <a:endParaRPr lang="zh-CN" altLang="en-US" sz="2800" b="1" noProof="1">
              <a:solidFill>
                <a:schemeClr val="tx2"/>
              </a:solidFill>
              <a:sym typeface="+mn-ea"/>
            </a:endParaRPr>
          </a:p>
        </p:txBody>
      </p:sp>
      <p:sp>
        <p:nvSpPr>
          <p:cNvPr id="3" name="文本框 2"/>
          <p:cNvSpPr txBox="1"/>
          <p:nvPr/>
        </p:nvSpPr>
        <p:spPr>
          <a:xfrm>
            <a:off x="104141" y="5630545"/>
            <a:ext cx="5031740" cy="830997"/>
          </a:xfrm>
          <a:prstGeom prst="rect">
            <a:avLst/>
          </a:prstGeom>
          <a:noFill/>
        </p:spPr>
        <p:txBody>
          <a:bodyPr>
            <a:spAutoFit/>
            <a:scene3d>
              <a:camera prst="orthographicFront"/>
              <a:lightRig rig="threePt" dir="t"/>
            </a:scene3d>
          </a:bodyPr>
          <a:lstStyle/>
          <a:p>
            <a:r>
              <a:rPr lang="zh-CN" altLang="en-US" sz="2400" noProof="1">
                <a:effectLst>
                  <a:outerShdw blurRad="38100" dist="19050" dir="2700000" algn="tl" rotWithShape="0">
                    <a:schemeClr val="dk1">
                      <a:alpha val="40000"/>
                    </a:schemeClr>
                  </a:outerShdw>
                </a:effectLst>
              </a:rPr>
              <a:t>售，卖，引申为成功，到达，考取。</a:t>
            </a:r>
            <a:endParaRPr lang="zh-CN" altLang="en-US" sz="2400" noProof="1">
              <a:effectLst>
                <a:outerShdw blurRad="38100" dist="19050" dir="2700000" algn="tl" rotWithShape="0">
                  <a:schemeClr val="dk1">
                    <a:alpha val="40000"/>
                  </a:schemeClr>
                </a:outerShdw>
              </a:effectLst>
            </a:endParaRPr>
          </a:p>
          <a:p>
            <a:r>
              <a:rPr lang="zh-CN" altLang="en-US" sz="2400" b="1" noProof="1">
                <a:solidFill>
                  <a:srgbClr val="FF3300"/>
                </a:solidFill>
                <a:sym typeface="+mn-ea"/>
              </a:rPr>
              <a:t>裨：弥补。</a:t>
            </a:r>
            <a:endParaRPr lang="zh-CN" altLang="en-US" sz="2400" noProof="1">
              <a:effectLst>
                <a:outerShdw blurRad="38100" dist="19050" dir="2700000" algn="tl" rotWithShape="0">
                  <a:schemeClr val="dk1">
                    <a:alpha val="40000"/>
                  </a:schemeClr>
                </a:outerShdw>
              </a:effectLst>
            </a:endParaRPr>
          </a:p>
        </p:txBody>
      </p:sp>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21500" y="3586392"/>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76580" y="920751"/>
            <a:ext cx="4026747" cy="3970318"/>
          </a:xfrm>
          <a:prstGeom prst="rect">
            <a:avLst/>
          </a:prstGeom>
          <a:noFill/>
        </p:spPr>
        <p:txBody>
          <a:bodyPr>
            <a:spAutoFit/>
          </a:bodyPr>
          <a:lstStyle/>
          <a:p>
            <a:pPr>
              <a:spcBef>
                <a:spcPct val="50000"/>
              </a:spcBef>
            </a:pPr>
            <a:r>
              <a:rPr lang="zh-CN" altLang="en-US" sz="2800" b="1" noProof="1">
                <a:solidFill>
                  <a:schemeClr val="tx2"/>
                </a:solidFill>
                <a:sym typeface="+mn-ea"/>
              </a:rPr>
              <a:t>成</a:t>
            </a:r>
            <a:r>
              <a:rPr lang="zh-CN" altLang="en-US" sz="2800" b="1" noProof="1">
                <a:solidFill>
                  <a:srgbClr val="FF3300"/>
                </a:solidFill>
                <a:sym typeface="+mn-ea"/>
              </a:rPr>
              <a:t>然</a:t>
            </a:r>
            <a:r>
              <a:rPr lang="zh-CN" altLang="en-US" sz="2800" b="1" noProof="1">
                <a:solidFill>
                  <a:schemeClr val="tx2"/>
                </a:solidFill>
                <a:sym typeface="+mn-ea"/>
              </a:rPr>
              <a:t>之。</a:t>
            </a:r>
            <a:r>
              <a:rPr lang="zh-CN" altLang="en-US" sz="2800" b="1" noProof="1">
                <a:ln w="22225">
                  <a:solidFill>
                    <a:schemeClr val="accent2"/>
                  </a:solidFill>
                  <a:prstDash val="solid"/>
                </a:ln>
                <a:solidFill>
                  <a:schemeClr val="accent2">
                    <a:lumMod val="40000"/>
                    <a:lumOff val="60000"/>
                  </a:schemeClr>
                </a:solidFill>
                <a:sym typeface="+mn-ea"/>
              </a:rPr>
              <a:t>早</a:t>
            </a:r>
            <a:r>
              <a:rPr lang="zh-CN" altLang="en-US" sz="2800" b="1" noProof="1">
                <a:solidFill>
                  <a:schemeClr val="tx2"/>
                </a:solidFill>
                <a:sym typeface="+mn-ea"/>
              </a:rPr>
              <a:t>出</a:t>
            </a:r>
            <a:r>
              <a:rPr lang="zh-CN" altLang="en-US" sz="2800" b="1" noProof="1">
                <a:ln w="22225">
                  <a:solidFill>
                    <a:schemeClr val="accent2"/>
                  </a:solidFill>
                  <a:prstDash val="solid"/>
                </a:ln>
                <a:solidFill>
                  <a:schemeClr val="accent2">
                    <a:lumMod val="40000"/>
                    <a:lumOff val="60000"/>
                  </a:schemeClr>
                </a:solidFill>
                <a:sym typeface="+mn-ea"/>
              </a:rPr>
              <a:t>暮</a:t>
            </a:r>
            <a:r>
              <a:rPr lang="zh-CN" altLang="en-US" sz="2800" b="1" noProof="1">
                <a:solidFill>
                  <a:schemeClr val="tx2"/>
                </a:solidFill>
                <a:sym typeface="+mn-ea"/>
              </a:rPr>
              <a:t>归，提竹筒丝笼，于败堵丛草处，探石</a:t>
            </a:r>
            <a:r>
              <a:rPr lang="zh-CN" altLang="en-US" sz="2800" b="1" noProof="1">
                <a:solidFill>
                  <a:srgbClr val="FF3300"/>
                </a:solidFill>
                <a:sym typeface="+mn-ea"/>
              </a:rPr>
              <a:t>发</a:t>
            </a:r>
            <a:r>
              <a:rPr lang="zh-CN" altLang="en-US" sz="2800" b="1" noProof="1">
                <a:solidFill>
                  <a:schemeClr val="tx2"/>
                </a:solidFill>
                <a:sym typeface="+mn-ea"/>
              </a:rPr>
              <a:t>穴，</a:t>
            </a:r>
            <a:r>
              <a:rPr lang="zh-CN" altLang="en-US" sz="2800" b="1" noProof="1">
                <a:solidFill>
                  <a:srgbClr val="FF3300"/>
                </a:solidFill>
                <a:sym typeface="+mn-ea"/>
              </a:rPr>
              <a:t>靡</a:t>
            </a:r>
            <a:r>
              <a:rPr lang="zh-CN" altLang="en-US" sz="2800" b="1" noProof="1">
                <a:solidFill>
                  <a:schemeClr val="tx2"/>
                </a:solidFill>
                <a:sym typeface="+mn-ea"/>
              </a:rPr>
              <a:t>计不施，</a:t>
            </a:r>
            <a:r>
              <a:rPr lang="zh-CN" altLang="en-US" sz="2800" b="1" noProof="1">
                <a:solidFill>
                  <a:srgbClr val="FF3300"/>
                </a:solidFill>
                <a:sym typeface="+mn-ea"/>
              </a:rPr>
              <a:t>迄</a:t>
            </a:r>
            <a:r>
              <a:rPr lang="zh-CN" altLang="en-US" sz="2800" b="1" noProof="1">
                <a:solidFill>
                  <a:schemeClr val="tx2"/>
                </a:solidFill>
                <a:sym typeface="+mn-ea"/>
              </a:rPr>
              <a:t>无济。</a:t>
            </a:r>
            <a:r>
              <a:rPr lang="zh-CN" altLang="en-US" sz="2800" b="1" noProof="1">
                <a:solidFill>
                  <a:srgbClr val="FF3300"/>
                </a:solidFill>
                <a:sym typeface="+mn-ea"/>
              </a:rPr>
              <a:t>即</a:t>
            </a:r>
            <a:r>
              <a:rPr lang="zh-CN" altLang="en-US" sz="2800" b="1" noProof="1">
                <a:solidFill>
                  <a:schemeClr val="tx2"/>
                </a:solidFill>
                <a:sym typeface="+mn-ea"/>
              </a:rPr>
              <a:t>捕得三两头，又劣弱不</a:t>
            </a:r>
            <a:r>
              <a:rPr lang="zh-CN" altLang="en-US" sz="2800" b="1" noProof="1">
                <a:ln w="22225">
                  <a:solidFill>
                    <a:schemeClr val="accent2"/>
                  </a:solidFill>
                  <a:prstDash val="solid"/>
                </a:ln>
                <a:solidFill>
                  <a:schemeClr val="accent2">
                    <a:lumMod val="40000"/>
                    <a:lumOff val="60000"/>
                  </a:schemeClr>
                </a:solidFill>
                <a:sym typeface="+mn-ea"/>
              </a:rPr>
              <a:t>中</a:t>
            </a:r>
            <a:r>
              <a:rPr lang="zh-CN" altLang="en-US" sz="2800" b="1" noProof="1">
                <a:solidFill>
                  <a:schemeClr val="tx2"/>
                </a:solidFill>
                <a:sym typeface="+mn-ea"/>
              </a:rPr>
              <a:t>于款。宰严限追</a:t>
            </a:r>
            <a:r>
              <a:rPr lang="zh-CN" altLang="en-US" sz="2800" b="1" noProof="1">
                <a:solidFill>
                  <a:srgbClr val="FF3300"/>
                </a:solidFill>
                <a:sym typeface="+mn-ea"/>
              </a:rPr>
              <a:t>比</a:t>
            </a:r>
            <a:r>
              <a:rPr lang="zh-CN" altLang="en-US" sz="2800" b="1" noProof="1">
                <a:solidFill>
                  <a:schemeClr val="tx2"/>
                </a:solidFill>
                <a:sym typeface="+mn-ea"/>
              </a:rPr>
              <a:t>，旬余，</a:t>
            </a:r>
            <a:r>
              <a:rPr lang="zh-CN" altLang="en-US" sz="2800" b="1" noProof="1">
                <a:solidFill>
                  <a:srgbClr val="FF3300"/>
                </a:solidFill>
                <a:sym typeface="+mn-ea"/>
              </a:rPr>
              <a:t>杖</a:t>
            </a:r>
            <a:r>
              <a:rPr lang="zh-CN" altLang="en-US" sz="2800" b="1" noProof="1">
                <a:solidFill>
                  <a:schemeClr val="tx2"/>
                </a:solidFill>
                <a:sym typeface="+mn-ea"/>
              </a:rPr>
              <a:t>至百，两股间脓血流离，</a:t>
            </a:r>
            <a:r>
              <a:rPr lang="zh-CN" altLang="en-US" sz="2800" b="1" noProof="1">
                <a:solidFill>
                  <a:srgbClr val="FF3300"/>
                </a:solidFill>
                <a:sym typeface="+mn-ea"/>
              </a:rPr>
              <a:t>并</a:t>
            </a:r>
            <a:r>
              <a:rPr lang="zh-CN" altLang="en-US" sz="2800" b="1" noProof="1">
                <a:solidFill>
                  <a:schemeClr val="tx2"/>
                </a:solidFill>
                <a:sym typeface="+mn-ea"/>
              </a:rPr>
              <a:t>虫亦不能行捉矣。转侧床头，</a:t>
            </a:r>
            <a:r>
              <a:rPr lang="zh-CN" altLang="en-US" sz="2800" b="1" noProof="1">
                <a:effectLst>
                  <a:outerShdw blurRad="38100" dist="19050" dir="2700000" algn="tl" rotWithShape="0">
                    <a:schemeClr val="dk1">
                      <a:alpha val="40000"/>
                    </a:schemeClr>
                  </a:outerShdw>
                </a:effectLst>
                <a:sym typeface="+mn-ea"/>
              </a:rPr>
              <a:t>惟</a:t>
            </a:r>
            <a:r>
              <a:rPr lang="zh-CN" altLang="en-US" sz="2800" b="1" noProof="1">
                <a:solidFill>
                  <a:schemeClr val="tx2"/>
                </a:solidFill>
                <a:sym typeface="+mn-ea"/>
              </a:rPr>
              <a:t>思自尽。</a:t>
            </a:r>
            <a:endParaRPr lang="zh-CN" altLang="en-US" sz="2800" b="1" noProof="1">
              <a:solidFill>
                <a:schemeClr val="tx2"/>
              </a:solidFill>
              <a:sym typeface="+mn-ea"/>
            </a:endParaRPr>
          </a:p>
        </p:txBody>
      </p:sp>
      <p:sp>
        <p:nvSpPr>
          <p:cNvPr id="23553" name="文本框 144385"/>
          <p:cNvSpPr txBox="1"/>
          <p:nvPr/>
        </p:nvSpPr>
        <p:spPr>
          <a:xfrm>
            <a:off x="4604596" y="682626"/>
            <a:ext cx="6946053" cy="3539430"/>
          </a:xfrm>
          <a:prstGeom prst="rect">
            <a:avLst/>
          </a:prstGeom>
          <a:noFill/>
          <a:ln w="9525">
            <a:noFill/>
          </a:ln>
        </p:spPr>
        <p:txBody>
          <a:bodyPr>
            <a:spAutoFit/>
          </a:bodyPr>
          <a:lstStyle/>
          <a:p>
            <a:pPr>
              <a:spcBef>
                <a:spcPct val="50000"/>
              </a:spcBef>
            </a:pPr>
            <a:r>
              <a:rPr lang="zh-CN" altLang="en-US" sz="2800" b="1" noProof="1">
                <a:solidFill>
                  <a:schemeClr val="tx2"/>
                </a:solidFill>
              </a:rPr>
              <a:t>成名</a:t>
            </a:r>
            <a:r>
              <a:rPr lang="zh-CN" altLang="en-US" sz="2800" b="1" noProof="1">
                <a:solidFill>
                  <a:srgbClr val="FF3300"/>
                </a:solidFill>
              </a:rPr>
              <a:t>认为</a:t>
            </a:r>
            <a:r>
              <a:rPr lang="zh-CN" altLang="en-US" sz="2800" b="1" noProof="1">
                <a:solidFill>
                  <a:schemeClr val="tx2"/>
                </a:solidFill>
              </a:rPr>
              <a:t>这些话很</a:t>
            </a:r>
            <a:r>
              <a:rPr lang="zh-CN" altLang="en-US" sz="2800" b="1" noProof="1">
                <a:solidFill>
                  <a:srgbClr val="FF3300"/>
                </a:solidFill>
              </a:rPr>
              <a:t>对</a:t>
            </a:r>
            <a:r>
              <a:rPr lang="zh-CN" altLang="en-US" sz="2800" b="1" noProof="1">
                <a:solidFill>
                  <a:schemeClr val="tx2"/>
                </a:solidFill>
              </a:rPr>
              <a:t>。就早出晚归，提着竹筒丝笼，在破墙脚下。荒草丛里，挖石头，</a:t>
            </a:r>
            <a:r>
              <a:rPr lang="zh-CN" altLang="en-US" sz="2800" b="1" noProof="1">
                <a:solidFill>
                  <a:srgbClr val="FF3300"/>
                </a:solidFill>
              </a:rPr>
              <a:t>打开</a:t>
            </a:r>
            <a:r>
              <a:rPr lang="zh-CN" altLang="en-US" sz="2800" b="1" noProof="1">
                <a:solidFill>
                  <a:schemeClr val="tx2"/>
                </a:solidFill>
              </a:rPr>
              <a:t>大洞，</a:t>
            </a:r>
            <a:r>
              <a:rPr lang="zh-CN" altLang="en-US" sz="2800" b="1" noProof="1">
                <a:solidFill>
                  <a:srgbClr val="FF3300"/>
                </a:solidFill>
              </a:rPr>
              <a:t>没有</a:t>
            </a:r>
            <a:r>
              <a:rPr lang="zh-CN" altLang="en-US" sz="2800" b="1" noProof="1">
                <a:solidFill>
                  <a:schemeClr val="tx2"/>
                </a:solidFill>
              </a:rPr>
              <a:t>办法没用尽，</a:t>
            </a:r>
            <a:r>
              <a:rPr lang="zh-CN" altLang="en-US" sz="2800" b="1" noProof="1">
                <a:solidFill>
                  <a:srgbClr val="FF3300"/>
                </a:solidFill>
              </a:rPr>
              <a:t>终究</a:t>
            </a:r>
            <a:r>
              <a:rPr lang="zh-CN" altLang="en-US" sz="2800" b="1" noProof="1">
                <a:solidFill>
                  <a:schemeClr val="tx2"/>
                </a:solidFill>
              </a:rPr>
              <a:t>没有找到。</a:t>
            </a:r>
            <a:r>
              <a:rPr lang="zh-CN" altLang="en-US" sz="2800" b="1" noProof="1">
                <a:solidFill>
                  <a:srgbClr val="FF3300"/>
                </a:solidFill>
              </a:rPr>
              <a:t>即使</a:t>
            </a:r>
            <a:r>
              <a:rPr lang="zh-CN" altLang="en-US" sz="2800" b="1" noProof="1">
                <a:solidFill>
                  <a:schemeClr val="tx2"/>
                </a:solidFill>
              </a:rPr>
              <a:t>捉到二、三只，也是又弱又小，不</a:t>
            </a:r>
            <a:r>
              <a:rPr lang="zh-CN" altLang="en-US" sz="2800" b="1" noProof="1">
                <a:ln w="22225">
                  <a:solidFill>
                    <a:schemeClr val="accent2"/>
                  </a:solidFill>
                  <a:prstDash val="solid"/>
                </a:ln>
                <a:solidFill>
                  <a:schemeClr val="accent2">
                    <a:lumMod val="40000"/>
                    <a:lumOff val="60000"/>
                  </a:schemeClr>
                </a:solidFill>
              </a:rPr>
              <a:t>合</a:t>
            </a:r>
            <a:r>
              <a:rPr lang="zh-CN" altLang="en-US" sz="2800" b="1" noProof="1">
                <a:solidFill>
                  <a:schemeClr val="tx2"/>
                </a:solidFill>
              </a:rPr>
              <a:t>规格。县官定了限期，严厉</a:t>
            </a:r>
            <a:r>
              <a:rPr lang="zh-CN" altLang="en-US" sz="2800" b="1" noProof="1">
                <a:solidFill>
                  <a:srgbClr val="FF3300"/>
                </a:solidFill>
              </a:rPr>
              <a:t>追逼</a:t>
            </a:r>
            <a:r>
              <a:rPr lang="zh-CN" altLang="en-US" sz="2800" b="1" noProof="1">
                <a:solidFill>
                  <a:schemeClr val="tx2"/>
                </a:solidFill>
              </a:rPr>
              <a:t>，</a:t>
            </a:r>
            <a:r>
              <a:rPr lang="zh-CN" altLang="en-US" sz="2800" b="1" noProof="1">
                <a:solidFill>
                  <a:srgbClr val="FF3300"/>
                </a:solidFill>
              </a:rPr>
              <a:t>成名在十几天中被打了上百板子</a:t>
            </a:r>
            <a:r>
              <a:rPr lang="zh-CN" altLang="en-US" sz="2800" b="1" noProof="1">
                <a:solidFill>
                  <a:schemeClr val="tx2"/>
                </a:solidFill>
              </a:rPr>
              <a:t>，两条腿脓血淋漓，</a:t>
            </a:r>
            <a:r>
              <a:rPr lang="zh-CN" altLang="en-US" sz="2800" b="1" noProof="1">
                <a:solidFill>
                  <a:srgbClr val="FF3300"/>
                </a:solidFill>
              </a:rPr>
              <a:t>并且连</a:t>
            </a:r>
            <a:r>
              <a:rPr lang="zh-CN" altLang="en-US" sz="2800" b="1" noProof="1">
                <a:solidFill>
                  <a:schemeClr val="tx2"/>
                </a:solidFill>
              </a:rPr>
              <a:t>蟋蟀也不能去捉了，在床上翻来复去只想自杀。 </a:t>
            </a:r>
            <a:endParaRPr lang="zh-CN" altLang="en-US" sz="2800" b="1" noProof="1">
              <a:solidFill>
                <a:schemeClr val="tx2"/>
              </a:solidFill>
            </a:endParaRPr>
          </a:p>
        </p:txBody>
      </p:sp>
      <p:sp>
        <p:nvSpPr>
          <p:cNvPr id="5" name="文本框 4"/>
          <p:cNvSpPr txBox="1"/>
          <p:nvPr/>
        </p:nvSpPr>
        <p:spPr>
          <a:xfrm>
            <a:off x="4401820" y="5185410"/>
            <a:ext cx="7351607" cy="830997"/>
          </a:xfrm>
          <a:prstGeom prst="rect">
            <a:avLst/>
          </a:prstGeom>
          <a:noFill/>
        </p:spPr>
        <p:txBody>
          <a:bodyPr>
            <a:spAutoFit/>
          </a:bodyPr>
          <a:lstStyle/>
          <a:p>
            <a:r>
              <a:rPr lang="zh-CN" altLang="en-US" sz="2400" b="1" noProof="1">
                <a:ln w="22225">
                  <a:solidFill>
                    <a:schemeClr val="accent2"/>
                  </a:solidFill>
                  <a:prstDash val="solid"/>
                </a:ln>
                <a:solidFill>
                  <a:schemeClr val="accent2">
                    <a:lumMod val="40000"/>
                    <a:lumOff val="60000"/>
                  </a:schemeClr>
                </a:solidFill>
                <a:sym typeface="+mn-ea"/>
              </a:rPr>
              <a:t>追比</a:t>
            </a:r>
            <a:r>
              <a:rPr lang="zh-CN" altLang="en-US" sz="2400" b="1" noProof="1">
                <a:effectLst>
                  <a:outerShdw blurRad="38100" dist="19050" dir="2700000" algn="tl" rotWithShape="0">
                    <a:schemeClr val="dk1">
                      <a:alpha val="40000"/>
                    </a:schemeClr>
                  </a:outerShdw>
                </a:effectLst>
                <a:sym typeface="+mn-ea"/>
              </a:rPr>
              <a:t>封建时代，官府限令吏役办事，如果不能按期完成，就打板子以示警惩，叫做追比。</a:t>
            </a:r>
            <a:endParaRPr lang="zh-CN" altLang="en-US" sz="2400" b="1" noProof="1">
              <a:effectLst>
                <a:outerShdw blurRad="38100" dist="19050" dir="2700000" algn="tl" rotWithShape="0">
                  <a:schemeClr val="dk1">
                    <a:alpha val="40000"/>
                  </a:schemeClr>
                </a:outerShdw>
              </a:effectLst>
              <a:sym typeface="+mn-ea"/>
            </a:endParaRPr>
          </a:p>
        </p:txBody>
      </p:sp>
      <p:pic>
        <p:nvPicPr>
          <p:cNvPr id="40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70380" y="3693300"/>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3553"/>
                                        </p:tgtEl>
                                        <p:attrNameLst>
                                          <p:attrName>style.visibility</p:attrName>
                                        </p:attrNameLst>
                                      </p:cBhvr>
                                      <p:to>
                                        <p:strVal val="visible"/>
                                      </p:to>
                                    </p:set>
                                    <p:animEffect transition="in" filter="wipe(down)">
                                      <p:cBhvr>
                                        <p:cTn id="12" dur="500"/>
                                        <p:tgtEl>
                                          <p:spTgt spid="2355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3553"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文本框 145409"/>
          <p:cNvSpPr txBox="1">
            <a:spLocks noChangeArrowheads="1"/>
          </p:cNvSpPr>
          <p:nvPr/>
        </p:nvSpPr>
        <p:spPr bwMode="auto">
          <a:xfrm>
            <a:off x="23285" y="130175"/>
            <a:ext cx="21209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a:t>第三段：</a:t>
            </a:r>
            <a:endParaRPr lang="zh-CN" altLang="en-US" sz="3200"/>
          </a:p>
        </p:txBody>
      </p:sp>
      <p:sp>
        <p:nvSpPr>
          <p:cNvPr id="24578" name="文本框 145410"/>
          <p:cNvSpPr txBox="1"/>
          <p:nvPr/>
        </p:nvSpPr>
        <p:spPr>
          <a:xfrm>
            <a:off x="182033" y="713740"/>
            <a:ext cx="5054600" cy="3539430"/>
          </a:xfrm>
          <a:prstGeom prst="rect">
            <a:avLst/>
          </a:prstGeom>
          <a:noFill/>
          <a:ln w="9525">
            <a:noFill/>
          </a:ln>
        </p:spPr>
        <p:txBody>
          <a:bodyPr>
            <a:spAutoFit/>
          </a:bodyPr>
          <a:lstStyle/>
          <a:p>
            <a:pPr>
              <a:spcBef>
                <a:spcPct val="50000"/>
              </a:spcBef>
            </a:pPr>
            <a:r>
              <a:rPr lang="zh-CN" altLang="en-US" sz="2800" b="1" noProof="1">
                <a:solidFill>
                  <a:schemeClr val="tx2"/>
                </a:solidFill>
              </a:rPr>
              <a:t>时村中来一驼背巫，能</a:t>
            </a:r>
            <a:r>
              <a:rPr lang="zh-CN" altLang="en-US" sz="2800" b="1" noProof="1">
                <a:solidFill>
                  <a:srgbClr val="FF33CC"/>
                </a:solidFill>
              </a:rPr>
              <a:t>以</a:t>
            </a:r>
            <a:r>
              <a:rPr lang="zh-CN" altLang="en-US" sz="2800" b="1" noProof="1">
                <a:solidFill>
                  <a:schemeClr val="tx2"/>
                </a:solidFill>
              </a:rPr>
              <a:t>神卜。成妻具资</a:t>
            </a:r>
            <a:r>
              <a:rPr lang="zh-CN" altLang="en-US" sz="2800" b="1" noProof="1">
                <a:solidFill>
                  <a:srgbClr val="FF33CC"/>
                </a:solidFill>
              </a:rPr>
              <a:t>诣</a:t>
            </a:r>
            <a:r>
              <a:rPr lang="zh-CN" altLang="en-US" sz="2800" b="1" noProof="1">
                <a:solidFill>
                  <a:schemeClr val="tx2"/>
                </a:solidFill>
              </a:rPr>
              <a:t>问。见红女白婆，填塞门户。入其舍，则密室垂帘，帘外设香几。</a:t>
            </a:r>
            <a:r>
              <a:rPr lang="zh-CN" altLang="en-US" sz="2800" b="1" u="sng" noProof="1">
                <a:solidFill>
                  <a:schemeClr val="accent1"/>
                </a:solidFill>
                <a:effectLst>
                  <a:outerShdw blurRad="38100" dist="25400" dir="5400000" algn="ctr" rotWithShape="0">
                    <a:srgbClr val="6E747A">
                      <a:alpha val="43000"/>
                    </a:srgbClr>
                  </a:outerShdw>
                </a:effectLst>
              </a:rPr>
              <a:t>问者爇香于鼎</a:t>
            </a:r>
            <a:r>
              <a:rPr lang="zh-CN" altLang="en-US" sz="2800" b="1" noProof="1">
                <a:solidFill>
                  <a:schemeClr val="tx2"/>
                </a:solidFill>
              </a:rPr>
              <a:t>，</a:t>
            </a:r>
            <a:r>
              <a:rPr lang="zh-CN" altLang="en-US" sz="2800" b="1" noProof="1">
                <a:solidFill>
                  <a:srgbClr val="FF33CC"/>
                </a:solidFill>
              </a:rPr>
              <a:t>再</a:t>
            </a:r>
            <a:r>
              <a:rPr lang="zh-CN" altLang="en-US" sz="2800" b="1" noProof="1">
                <a:solidFill>
                  <a:schemeClr val="tx2"/>
                </a:solidFill>
              </a:rPr>
              <a:t>拜。巫从旁望空代</a:t>
            </a:r>
            <a:r>
              <a:rPr lang="zh-CN" altLang="en-US" sz="2800" b="1" noProof="1">
                <a:ln w="22225">
                  <a:solidFill>
                    <a:schemeClr val="accent2"/>
                  </a:solidFill>
                  <a:prstDash val="solid"/>
                </a:ln>
                <a:solidFill>
                  <a:schemeClr val="accent2">
                    <a:lumMod val="40000"/>
                    <a:lumOff val="60000"/>
                  </a:schemeClr>
                </a:solidFill>
              </a:rPr>
              <a:t>祝</a:t>
            </a:r>
            <a:r>
              <a:rPr lang="zh-CN" altLang="en-US" sz="2800" b="1" noProof="1">
                <a:solidFill>
                  <a:schemeClr val="tx2"/>
                </a:solidFill>
              </a:rPr>
              <a:t>，唇吻</a:t>
            </a:r>
            <a:r>
              <a:rPr lang="zh-CN" altLang="en-US" sz="2800" b="1" noProof="1">
                <a:solidFill>
                  <a:srgbClr val="FF33CC"/>
                </a:solidFill>
              </a:rPr>
              <a:t>翕辟</a:t>
            </a:r>
            <a:r>
              <a:rPr lang="zh-CN" altLang="en-US" sz="2800" b="1" noProof="1">
                <a:solidFill>
                  <a:schemeClr val="tx2"/>
                </a:solidFill>
              </a:rPr>
              <a:t>，不知何词。各各</a:t>
            </a:r>
            <a:r>
              <a:rPr lang="zh-CN" altLang="en-US" sz="2800" b="1" noProof="1">
                <a:solidFill>
                  <a:srgbClr val="FF33CC"/>
                </a:solidFill>
              </a:rPr>
              <a:t>竦立</a:t>
            </a:r>
            <a:r>
              <a:rPr lang="zh-CN" altLang="en-US" sz="2800" b="1" noProof="1">
                <a:solidFill>
                  <a:srgbClr val="FF3300"/>
                </a:solidFill>
              </a:rPr>
              <a:t>以</a:t>
            </a:r>
            <a:r>
              <a:rPr lang="zh-CN" altLang="en-US" sz="2800" b="1" noProof="1">
                <a:solidFill>
                  <a:schemeClr val="tx2"/>
                </a:solidFill>
              </a:rPr>
              <a:t>听。</a:t>
            </a:r>
            <a:r>
              <a:rPr lang="zh-CN" altLang="en-US" sz="2800" b="1" noProof="1">
                <a:solidFill>
                  <a:srgbClr val="FF33CC"/>
                </a:solidFill>
              </a:rPr>
              <a:t>少间</a:t>
            </a:r>
            <a:r>
              <a:rPr lang="zh-CN" altLang="en-US" sz="2800" b="1" noProof="1">
                <a:solidFill>
                  <a:schemeClr val="tx2"/>
                </a:solidFill>
              </a:rPr>
              <a:t>，帘内掷一纸出，即道人</a:t>
            </a:r>
            <a:r>
              <a:rPr lang="zh-CN" altLang="en-US" sz="2800" b="1" noProof="1">
                <a:solidFill>
                  <a:srgbClr val="FF33CC"/>
                </a:solidFill>
              </a:rPr>
              <a:t>意中</a:t>
            </a:r>
            <a:r>
              <a:rPr lang="zh-CN" altLang="en-US" sz="2800" b="1" noProof="1">
                <a:solidFill>
                  <a:schemeClr val="tx2"/>
                </a:solidFill>
              </a:rPr>
              <a:t>事，无毫</a:t>
            </a:r>
            <a:r>
              <a:rPr lang="zh-CN" altLang="en-US" sz="2800" b="1" noProof="1">
                <a:solidFill>
                  <a:srgbClr val="FF33CC"/>
                </a:solidFill>
              </a:rPr>
              <a:t>发</a:t>
            </a:r>
            <a:r>
              <a:rPr lang="zh-CN" altLang="en-US" sz="2800" b="1" noProof="1">
                <a:solidFill>
                  <a:schemeClr val="tx2"/>
                </a:solidFill>
              </a:rPr>
              <a:t>爽。</a:t>
            </a:r>
            <a:endParaRPr lang="zh-CN" altLang="en-US" sz="2800" b="1" noProof="1">
              <a:solidFill>
                <a:schemeClr val="tx2"/>
              </a:solidFill>
            </a:endParaRPr>
          </a:p>
        </p:txBody>
      </p:sp>
      <p:sp>
        <p:nvSpPr>
          <p:cNvPr id="2" name="文本框 1"/>
          <p:cNvSpPr txBox="1"/>
          <p:nvPr/>
        </p:nvSpPr>
        <p:spPr>
          <a:xfrm>
            <a:off x="5139267" y="356870"/>
            <a:ext cx="6714913" cy="4832092"/>
          </a:xfrm>
          <a:prstGeom prst="rect">
            <a:avLst/>
          </a:prstGeom>
          <a:noFill/>
        </p:spPr>
        <p:txBody>
          <a:bodyPr>
            <a:spAutoFit/>
          </a:bodyPr>
          <a:lstStyle/>
          <a:p>
            <a:r>
              <a:rPr lang="zh-CN" altLang="en-US" sz="2800" b="1" noProof="1">
                <a:sym typeface="+mn-ea"/>
              </a:rPr>
              <a:t>这时，村里来了个驼背巫婆，（她）能</a:t>
            </a:r>
            <a:r>
              <a:rPr lang="zh-CN" altLang="en-US" sz="2800" b="1" noProof="1">
                <a:solidFill>
                  <a:schemeClr val="hlink"/>
                </a:solidFill>
                <a:sym typeface="+mn-ea"/>
              </a:rPr>
              <a:t>借</a:t>
            </a:r>
            <a:r>
              <a:rPr lang="zh-CN" altLang="en-US" sz="2800" b="1" noProof="1">
                <a:sym typeface="+mn-ea"/>
              </a:rPr>
              <a:t>鬼神预卜凶吉。成名的妻子准备了礼钱</a:t>
            </a:r>
            <a:r>
              <a:rPr lang="zh-CN" altLang="en-US" sz="2800" b="1" noProof="1">
                <a:solidFill>
                  <a:schemeClr val="hlink"/>
                </a:solidFill>
                <a:sym typeface="+mn-ea"/>
              </a:rPr>
              <a:t>去</a:t>
            </a:r>
            <a:r>
              <a:rPr lang="zh-CN" altLang="en-US" sz="2800" b="1" noProof="1">
                <a:sym typeface="+mn-ea"/>
              </a:rPr>
              <a:t>求神。只见红颜的少女和白发的老婆婆挤满门口。成名的妻子走进巫婆的屋里，只看见暗室拉着帘子，帘外摆着香案。</a:t>
            </a:r>
            <a:r>
              <a:rPr lang="zh-CN" altLang="en-US" sz="2800" b="1" noProof="1">
                <a:solidFill>
                  <a:schemeClr val="hlink"/>
                </a:solidFill>
                <a:sym typeface="+mn-ea"/>
              </a:rPr>
              <a:t>求神的人在香炉上上香</a:t>
            </a:r>
            <a:r>
              <a:rPr lang="zh-CN" altLang="en-US" sz="2800" b="1" noProof="1">
                <a:sym typeface="+mn-ea"/>
              </a:rPr>
              <a:t>，拜了又拜。巫婆在旁边望着空中替他们</a:t>
            </a:r>
            <a:r>
              <a:rPr lang="zh-CN" altLang="en-US" sz="2800" b="1" noProof="1">
                <a:ln w="22225">
                  <a:solidFill>
                    <a:schemeClr val="accent2"/>
                  </a:solidFill>
                  <a:prstDash val="solid"/>
                </a:ln>
                <a:solidFill>
                  <a:schemeClr val="accent2">
                    <a:lumMod val="40000"/>
                    <a:lumOff val="60000"/>
                  </a:schemeClr>
                </a:solidFill>
                <a:sym typeface="+mn-ea"/>
              </a:rPr>
              <a:t>祷告</a:t>
            </a:r>
            <a:r>
              <a:rPr lang="zh-CN" altLang="en-US" sz="2800" b="1" noProof="1">
                <a:sym typeface="+mn-ea"/>
              </a:rPr>
              <a:t>，嘴唇</a:t>
            </a:r>
            <a:r>
              <a:rPr lang="zh-CN" altLang="en-US" sz="2800" b="1" noProof="1">
                <a:solidFill>
                  <a:schemeClr val="hlink"/>
                </a:solidFill>
                <a:sym typeface="+mn-ea"/>
              </a:rPr>
              <a:t>一张一合</a:t>
            </a:r>
            <a:r>
              <a:rPr lang="zh-CN" altLang="en-US" sz="2800" b="1" noProof="1">
                <a:sym typeface="+mn-ea"/>
              </a:rPr>
              <a:t>，不知在说些什么。大家都</a:t>
            </a:r>
            <a:r>
              <a:rPr lang="zh-CN" altLang="en-US" sz="2800" b="1" noProof="1">
                <a:solidFill>
                  <a:schemeClr val="hlink"/>
                </a:solidFill>
                <a:sym typeface="+mn-ea"/>
              </a:rPr>
              <a:t>肃敬地站着</a:t>
            </a:r>
            <a:r>
              <a:rPr lang="zh-CN" altLang="en-US" sz="2800" b="1" noProof="1">
                <a:sym typeface="+mn-ea"/>
              </a:rPr>
              <a:t>听。</a:t>
            </a:r>
            <a:r>
              <a:rPr lang="zh-CN" altLang="en-US" sz="2800" b="1" noProof="1">
                <a:solidFill>
                  <a:schemeClr val="hlink"/>
                </a:solidFill>
                <a:sym typeface="+mn-ea"/>
              </a:rPr>
              <a:t>一会儿</a:t>
            </a:r>
            <a:r>
              <a:rPr lang="zh-CN" altLang="en-US" sz="2800" b="1" noProof="1">
                <a:sym typeface="+mn-ea"/>
              </a:rPr>
              <a:t>，室内丢一张纸条出来，那上面就写着求神的人</a:t>
            </a:r>
            <a:r>
              <a:rPr lang="zh-CN" altLang="en-US" sz="2800" b="1" noProof="1">
                <a:solidFill>
                  <a:schemeClr val="hlink"/>
                </a:solidFill>
                <a:sym typeface="+mn-ea"/>
              </a:rPr>
              <a:t>心中</a:t>
            </a:r>
            <a:r>
              <a:rPr lang="zh-CN" altLang="en-US" sz="2800" b="1" noProof="1">
                <a:sym typeface="+mn-ea"/>
              </a:rPr>
              <a:t>所想问的事情，没有</a:t>
            </a:r>
            <a:r>
              <a:rPr lang="zh-CN" altLang="en-US" sz="2800" b="1" noProof="1">
                <a:solidFill>
                  <a:schemeClr val="hlink"/>
                </a:solidFill>
                <a:sym typeface="+mn-ea"/>
              </a:rPr>
              <a:t>丝毫</a:t>
            </a:r>
            <a:r>
              <a:rPr lang="zh-CN" altLang="en-US" sz="2800" b="1" noProof="1">
                <a:sym typeface="+mn-ea"/>
              </a:rPr>
              <a:t>差错。</a:t>
            </a:r>
            <a:endParaRPr lang="zh-CN" altLang="en-US" sz="2800" b="1" noProof="1">
              <a:sym typeface="+mn-ea"/>
            </a:endParaRPr>
          </a:p>
        </p:txBody>
      </p:sp>
      <p:sp>
        <p:nvSpPr>
          <p:cNvPr id="3" name="文本框 2"/>
          <p:cNvSpPr txBox="1"/>
          <p:nvPr/>
        </p:nvSpPr>
        <p:spPr>
          <a:xfrm>
            <a:off x="403013" y="5615940"/>
            <a:ext cx="4348480" cy="521970"/>
          </a:xfrm>
          <a:prstGeom prst="rect">
            <a:avLst/>
          </a:prstGeom>
          <a:noFill/>
        </p:spPr>
        <p:txBody>
          <a:bodyPr>
            <a:spAutoFit/>
            <a:scene3d>
              <a:camera prst="orthographicFront"/>
              <a:lightRig rig="threePt" dir="t"/>
            </a:scene3d>
          </a:bodyPr>
          <a:lstStyle/>
          <a:p>
            <a:r>
              <a:rPr lang="zh-CN" altLang="en-US" sz="2800" b="1" noProof="1">
                <a:effectLst>
                  <a:outerShdw blurRad="38100" dist="19050" dir="2700000" algn="tl" rotWithShape="0">
                    <a:schemeClr val="dk1">
                      <a:alpha val="40000"/>
                    </a:schemeClr>
                  </a:outerShdw>
                </a:effectLst>
                <a:sym typeface="+mn-ea"/>
              </a:rPr>
              <a:t>爇，点燃。</a:t>
            </a:r>
            <a:endParaRPr lang="zh-CN" altLang="en-US" sz="2800" b="1" noProof="1">
              <a:effectLst>
                <a:outerShdw blurRad="38100" dist="19050" dir="2700000" algn="tl" rotWithShape="0">
                  <a:schemeClr val="dk1">
                    <a:alpha val="40000"/>
                  </a:schemeClr>
                </a:outerShdw>
              </a:effectLst>
              <a:sym typeface="+mn-ea"/>
            </a:endParaRPr>
          </a:p>
        </p:txBody>
      </p:sp>
      <p:pic>
        <p:nvPicPr>
          <p:cNvPr id="51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67660" y="3428206"/>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blinds(horizontal)">
                                      <p:cBhvr>
                                        <p:cTn id="7" dur="500"/>
                                        <p:tgtEl>
                                          <p:spTgt spid="2457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292100" y="187326"/>
            <a:ext cx="4267200"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b="1">
                <a:solidFill>
                  <a:schemeClr val="tx2"/>
                </a:solidFill>
              </a:rPr>
              <a:t>成妻</a:t>
            </a:r>
            <a:r>
              <a:rPr lang="zh-CN" altLang="en-US" sz="2800" b="1">
                <a:solidFill>
                  <a:srgbClr val="FF33CC"/>
                </a:solidFill>
              </a:rPr>
              <a:t>纳</a:t>
            </a:r>
            <a:r>
              <a:rPr lang="zh-CN" altLang="en-US" sz="2800" b="1">
                <a:solidFill>
                  <a:schemeClr val="tx2"/>
                </a:solidFill>
              </a:rPr>
              <a:t>钱案上，焚拜如前人。</a:t>
            </a:r>
            <a:r>
              <a:rPr lang="zh-CN" altLang="en-US" sz="2800" b="1">
                <a:solidFill>
                  <a:srgbClr val="FF33CC"/>
                </a:solidFill>
              </a:rPr>
              <a:t>食顷</a:t>
            </a:r>
            <a:r>
              <a:rPr lang="zh-CN" altLang="en-US" sz="2800" b="1">
                <a:solidFill>
                  <a:schemeClr val="tx2"/>
                </a:solidFill>
              </a:rPr>
              <a:t>，帘动，片纸抛落。拾视之，非字而画：中绘殿阁，</a:t>
            </a:r>
            <a:r>
              <a:rPr lang="zh-CN" altLang="en-US" sz="2800" b="1">
                <a:solidFill>
                  <a:srgbClr val="FF33CC"/>
                </a:solidFill>
              </a:rPr>
              <a:t>类</a:t>
            </a:r>
            <a:r>
              <a:rPr lang="zh-CN" altLang="en-US" sz="2800" b="1">
                <a:solidFill>
                  <a:schemeClr val="tx2"/>
                </a:solidFill>
              </a:rPr>
              <a:t>兰若；后小山下，怪石乱卧，针针丛棘，青麻头伏</a:t>
            </a:r>
            <a:r>
              <a:rPr lang="zh-CN" altLang="en-US" sz="2800" b="1">
                <a:solidFill>
                  <a:srgbClr val="FF33CC"/>
                </a:solidFill>
              </a:rPr>
              <a:t>焉</a:t>
            </a:r>
            <a:r>
              <a:rPr lang="zh-CN" altLang="en-US" sz="2800" b="1">
                <a:solidFill>
                  <a:schemeClr val="tx2"/>
                </a:solidFill>
              </a:rPr>
              <a:t>；旁一蟆，若将跃舞。</a:t>
            </a:r>
            <a:r>
              <a:rPr lang="zh-CN" altLang="en-US" sz="2800" b="1">
                <a:solidFill>
                  <a:srgbClr val="FF33CC"/>
                </a:solidFill>
              </a:rPr>
              <a:t>展玩</a:t>
            </a:r>
            <a:r>
              <a:rPr lang="zh-CN" altLang="en-US" sz="2800" b="1">
                <a:solidFill>
                  <a:schemeClr val="tx2"/>
                </a:solidFill>
              </a:rPr>
              <a:t>不可晓。</a:t>
            </a:r>
            <a:r>
              <a:rPr lang="zh-CN" altLang="en-US" sz="2800" b="1">
                <a:solidFill>
                  <a:srgbClr val="FF33CC"/>
                </a:solidFill>
              </a:rPr>
              <a:t>然</a:t>
            </a:r>
            <a:r>
              <a:rPr lang="zh-CN" altLang="en-US" sz="2800" b="1">
                <a:solidFill>
                  <a:schemeClr val="tx2"/>
                </a:solidFill>
              </a:rPr>
              <a:t>睹促织，隐</a:t>
            </a:r>
            <a:r>
              <a:rPr lang="zh-CN" altLang="en-US" sz="2800" b="1">
                <a:solidFill>
                  <a:srgbClr val="FF33CC"/>
                </a:solidFill>
              </a:rPr>
              <a:t>中</a:t>
            </a:r>
            <a:r>
              <a:rPr lang="zh-CN" altLang="en-US" sz="2800" b="1">
                <a:solidFill>
                  <a:schemeClr val="tx2"/>
                </a:solidFill>
              </a:rPr>
              <a:t>胸怀。折藏之，</a:t>
            </a:r>
            <a:r>
              <a:rPr lang="zh-CN" altLang="en-US" sz="2800" b="1" u="sng">
                <a:solidFill>
                  <a:srgbClr val="FF33CC"/>
                </a:solidFill>
              </a:rPr>
              <a:t>归以示成</a:t>
            </a:r>
            <a:r>
              <a:rPr lang="zh-CN" altLang="en-US" sz="2800" b="1">
                <a:solidFill>
                  <a:schemeClr val="tx2"/>
                </a:solidFill>
              </a:rPr>
              <a:t>。 </a:t>
            </a:r>
            <a:endParaRPr lang="zh-CN" altLang="en-US" sz="2800" b="1">
              <a:solidFill>
                <a:schemeClr val="tx2"/>
              </a:solidFill>
            </a:endParaRPr>
          </a:p>
        </p:txBody>
      </p:sp>
      <p:sp>
        <p:nvSpPr>
          <p:cNvPr id="25601" name="文本框 146433"/>
          <p:cNvSpPr txBox="1"/>
          <p:nvPr/>
        </p:nvSpPr>
        <p:spPr>
          <a:xfrm>
            <a:off x="4557765" y="78105"/>
            <a:ext cx="7084907" cy="4832092"/>
          </a:xfrm>
          <a:prstGeom prst="rect">
            <a:avLst/>
          </a:prstGeom>
          <a:noFill/>
          <a:ln w="9525">
            <a:noFill/>
          </a:ln>
        </p:spPr>
        <p:txBody>
          <a:bodyPr>
            <a:spAutoFit/>
          </a:bodyPr>
          <a:lstStyle/>
          <a:p>
            <a:pPr>
              <a:spcBef>
                <a:spcPct val="50000"/>
              </a:spcBef>
            </a:pPr>
            <a:r>
              <a:rPr lang="zh-CN" altLang="en-US" sz="2800" b="1" noProof="1"/>
              <a:t>成名的妻子把钱</a:t>
            </a:r>
            <a:r>
              <a:rPr lang="zh-CN" altLang="en-US" sz="2800" b="1" noProof="1">
                <a:solidFill>
                  <a:schemeClr val="hlink"/>
                </a:solidFill>
              </a:rPr>
              <a:t>放</a:t>
            </a:r>
            <a:r>
              <a:rPr lang="zh-CN" altLang="en-US" sz="2800" b="1" noProof="1"/>
              <a:t>在案上，象前边的人一样烧香跪拜。</a:t>
            </a:r>
            <a:r>
              <a:rPr lang="zh-CN" altLang="en-US" sz="2800" b="1" noProof="1">
                <a:solidFill>
                  <a:schemeClr val="hlink"/>
                </a:solidFill>
              </a:rPr>
              <a:t>约一顿饭的工夫</a:t>
            </a:r>
            <a:r>
              <a:rPr lang="zh-CN" altLang="en-US" sz="2800" b="1" noProof="1"/>
              <a:t>，帘子动了，一片纸抛落下来了。拾起一看，并不是字，而是一幅画，当中绘着殿阁，就</a:t>
            </a:r>
            <a:r>
              <a:rPr lang="zh-CN" altLang="en-US" sz="2800" b="1" noProof="1">
                <a:solidFill>
                  <a:schemeClr val="hlink"/>
                </a:solidFill>
              </a:rPr>
              <a:t>象</a:t>
            </a:r>
            <a:r>
              <a:rPr lang="zh-CN" altLang="en-US" sz="2800" b="1" noProof="1"/>
              <a:t>寺院一样；（殿阁）后面的山脚下，横着一些奇形怪状的石头，长着一丛丛荆棘，一只青麻头蟋蟀伏</a:t>
            </a:r>
            <a:r>
              <a:rPr lang="zh-CN" altLang="en-US" sz="2800" b="1" noProof="1">
                <a:solidFill>
                  <a:schemeClr val="hlink"/>
                </a:solidFill>
              </a:rPr>
              <a:t>在那里</a:t>
            </a:r>
            <a:r>
              <a:rPr lang="zh-CN" altLang="en-US" sz="2800" b="1" noProof="1"/>
              <a:t>；旁边有一只癞哈蟆，就好象要跳起来的样子。她</a:t>
            </a:r>
            <a:r>
              <a:rPr lang="zh-CN" altLang="en-US" sz="2800" b="1" noProof="1">
                <a:solidFill>
                  <a:schemeClr val="hlink"/>
                </a:solidFill>
              </a:rPr>
              <a:t>展开看</a:t>
            </a:r>
            <a:r>
              <a:rPr lang="zh-CN" altLang="en-US" sz="2800" b="1" noProof="1"/>
              <a:t>了一阵，不懂什么意思。</a:t>
            </a:r>
            <a:r>
              <a:rPr lang="zh-CN" altLang="en-US" sz="2800" b="1" noProof="1">
                <a:ln w="22225">
                  <a:solidFill>
                    <a:schemeClr val="accent2"/>
                  </a:solidFill>
                  <a:prstDash val="solid"/>
                </a:ln>
                <a:solidFill>
                  <a:schemeClr val="accent2">
                    <a:lumMod val="40000"/>
                    <a:lumOff val="60000"/>
                  </a:schemeClr>
                </a:solidFill>
              </a:rPr>
              <a:t>但是</a:t>
            </a:r>
            <a:r>
              <a:rPr lang="zh-CN" altLang="en-US" sz="2800" b="1" noProof="1"/>
              <a:t>看到上面画着蟋蟀，正跟自己的心事暗</a:t>
            </a:r>
            <a:r>
              <a:rPr lang="zh-CN" altLang="en-US" sz="2800" b="1" noProof="1">
                <a:ln w="22225">
                  <a:solidFill>
                    <a:schemeClr val="accent2"/>
                  </a:solidFill>
                  <a:prstDash val="solid"/>
                </a:ln>
                <a:solidFill>
                  <a:schemeClr val="accent2">
                    <a:lumMod val="40000"/>
                    <a:lumOff val="60000"/>
                  </a:schemeClr>
                </a:solidFill>
              </a:rPr>
              <a:t>合</a:t>
            </a:r>
            <a:r>
              <a:rPr lang="zh-CN" altLang="en-US" sz="2800" b="1" noProof="1"/>
              <a:t>，就把纸片折叠好装起来，</a:t>
            </a:r>
            <a:r>
              <a:rPr lang="zh-CN" altLang="en-US" sz="2800" b="1" noProof="1">
                <a:solidFill>
                  <a:schemeClr val="hlink"/>
                </a:solidFill>
              </a:rPr>
              <a:t>回家后交给成名看。 </a:t>
            </a:r>
            <a:endParaRPr lang="zh-CN" altLang="en-US" sz="2800" b="1" noProof="1">
              <a:solidFill>
                <a:schemeClr val="hlink"/>
              </a:solidFill>
            </a:endParaRPr>
          </a:p>
        </p:txBody>
      </p:sp>
      <p:sp>
        <p:nvSpPr>
          <p:cNvPr id="3" name="文本框 2"/>
          <p:cNvSpPr txBox="1"/>
          <p:nvPr/>
        </p:nvSpPr>
        <p:spPr>
          <a:xfrm>
            <a:off x="292100" y="5449571"/>
            <a:ext cx="4111413" cy="1383665"/>
          </a:xfrm>
          <a:prstGeom prst="rect">
            <a:avLst/>
          </a:prstGeom>
          <a:noFill/>
        </p:spPr>
        <p:txBody>
          <a:bodyPr>
            <a:spAutoFit/>
            <a:scene3d>
              <a:camera prst="orthographicFront"/>
              <a:lightRig rig="threePt" dir="t"/>
            </a:scene3d>
          </a:bodyPr>
          <a:lstStyle/>
          <a:p>
            <a:r>
              <a:rPr lang="zh-CN" altLang="en-US" sz="2800" b="1" noProof="1">
                <a:effectLst>
                  <a:outerShdw blurRad="38100" dist="19050" dir="2700000" algn="tl" rotWithShape="0">
                    <a:schemeClr val="dk1">
                      <a:alpha val="40000"/>
                    </a:schemeClr>
                  </a:outerShdw>
                </a:effectLst>
              </a:rPr>
              <a:t>类，类似，好像。</a:t>
            </a:r>
            <a:endParaRPr lang="zh-CN" altLang="en-US" sz="2800" b="1" noProof="1">
              <a:effectLst>
                <a:outerShdw blurRad="38100" dist="19050" dir="2700000" algn="tl" rotWithShape="0">
                  <a:schemeClr val="dk1">
                    <a:alpha val="40000"/>
                  </a:schemeClr>
                </a:outerShdw>
              </a:effectLst>
            </a:endParaRPr>
          </a:p>
          <a:p>
            <a:r>
              <a:rPr lang="zh-CN" altLang="en-US" sz="2800" b="1" noProof="1">
                <a:effectLst>
                  <a:outerShdw blurRad="38100" dist="19050" dir="2700000" algn="tl" rotWithShape="0">
                    <a:schemeClr val="dk1">
                      <a:alpha val="40000"/>
                    </a:schemeClr>
                  </a:outerShdw>
                </a:effectLst>
              </a:rPr>
              <a:t>兰若，寺庙，即梵语阿兰若。</a:t>
            </a:r>
            <a:endParaRPr lang="zh-CN" altLang="en-US" sz="2800" b="1" noProof="1">
              <a:effectLst>
                <a:outerShdw blurRad="38100" dist="19050" dir="2700000" algn="tl" rotWithShape="0">
                  <a:schemeClr val="dk1">
                    <a:alpha val="40000"/>
                  </a:schemeClr>
                </a:outerShdw>
              </a:effectLst>
            </a:endParaRPr>
          </a:p>
        </p:txBody>
      </p:sp>
      <p:pic>
        <p:nvPicPr>
          <p:cNvPr id="61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097713" y="3745866"/>
            <a:ext cx="2005013" cy="239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5601"/>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ox(in)">
                                      <p:cBhvr>
                                        <p:cTn id="16"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5601" grpId="0"/>
      <p:bldP spid="3" grpId="0"/>
    </p:bldLst>
  </p:timing>
</p:sld>
</file>

<file path=ppt/tags/tag1.xml><?xml version="1.0" encoding="utf-8"?>
<p:tagLst xmlns:p="http://schemas.openxmlformats.org/presentationml/2006/main">
  <p:tag name="KSO_WM_BEAUTIFY_FLAG" val="#wm#"/>
  <p:tag name="KSO_WM_TEMPLATE_CATEGORY" val="custom"/>
  <p:tag name="KSO_WM_TEMPLATE_INDEX" val="2020413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中国风1">
      <a:majorFont>
        <a:latin typeface="Segoe UI"/>
        <a:ea typeface="方正清刻本悦宋简体"/>
        <a:cs typeface="Arial"/>
      </a:majorFont>
      <a:minorFont>
        <a:latin typeface="Segoe UI Light"/>
        <a:ea typeface="方正清刻本悦宋简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8114</Words>
  <Application>WPS 演示</Application>
  <PresentationFormat>自定义</PresentationFormat>
  <Paragraphs>236</Paragraphs>
  <Slides>39</Slides>
  <Notes>2</Notes>
  <HiddenSlides>0</HiddenSlides>
  <MMClips>2</MMClips>
  <ScaleCrop>false</ScaleCrop>
  <HeadingPairs>
    <vt:vector size="6" baseType="variant">
      <vt:variant>
        <vt:lpstr>已用的字体</vt:lpstr>
      </vt:variant>
      <vt:variant>
        <vt:i4>17</vt:i4>
      </vt:variant>
      <vt:variant>
        <vt:lpstr>主题</vt:lpstr>
      </vt:variant>
      <vt:variant>
        <vt:i4>3</vt:i4>
      </vt:variant>
      <vt:variant>
        <vt:lpstr>幻灯片标题</vt:lpstr>
      </vt:variant>
      <vt:variant>
        <vt:i4>39</vt:i4>
      </vt:variant>
    </vt:vector>
  </HeadingPairs>
  <TitlesOfParts>
    <vt:vector size="59" baseType="lpstr">
      <vt:lpstr>Arial</vt:lpstr>
      <vt:lpstr>宋体</vt:lpstr>
      <vt:lpstr>Wingdings</vt:lpstr>
      <vt:lpstr>微软雅黑</vt:lpstr>
      <vt:lpstr>华文楷体</vt:lpstr>
      <vt:lpstr>文悦古典明朝体 (非商业使用) W5</vt:lpstr>
      <vt:lpstr>Calibri</vt:lpstr>
      <vt:lpstr>Arial</vt:lpstr>
      <vt:lpstr>隶书</vt:lpstr>
      <vt:lpstr>楷体</vt:lpstr>
      <vt:lpstr>Arial Unicode MS</vt:lpstr>
      <vt:lpstr>方正清刻本悦宋简体</vt:lpstr>
      <vt:lpstr>Segoe UI</vt:lpstr>
      <vt:lpstr>Segoe UI Light</vt:lpstr>
      <vt:lpstr>等线</vt:lpstr>
      <vt:lpstr>禹卫书法行书简体</vt:lpstr>
      <vt:lpstr>等线 Light</vt:lpstr>
      <vt:lpstr>Office 主题​​</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作业</vt:lpstr>
      <vt:lpstr>PowerPoint 演示文稿</vt:lpstr>
    </vt:vector>
  </TitlesOfParts>
  <Company>雷锋PPT网 www.lfppt.com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雷锋PPT网 www.lfppt.com</dc:title>
  <dc:creator>雷锋PPT网 www.lfppt.com</dc:creator>
  <dc:description>雷锋PPT网 www.lfppt.com</dc:description>
  <cp:category>雷锋PPT网 www.lfppt.com</cp:category>
  <cp:lastModifiedBy>Administrator</cp:lastModifiedBy>
  <cp:revision>39</cp:revision>
  <dcterms:created xsi:type="dcterms:W3CDTF">2019-04-16T03:17:00Z</dcterms:created>
  <dcterms:modified xsi:type="dcterms:W3CDTF">2021-06-20T07:16:32Z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2052-11.1.0.10495</vt:lpwstr>
  </property>
  <property fmtid="{D5CDD505-2E9C-101B-9397-08002B2CF9AE}" pid="3" name="ICV">
    <vt:lpwstr>D047378356E8491196730C4AE385A126</vt:lpwstr>
  </property>
</Properties>
</file>