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02" r:id="rId3"/>
    <p:sldId id="256" r:id="rId4"/>
    <p:sldId id="282" r:id="rId5"/>
    <p:sldId id="257" r:id="rId6"/>
    <p:sldId id="656" r:id="rId7"/>
    <p:sldId id="260" r:id="rId8"/>
    <p:sldId id="655" r:id="rId9"/>
    <p:sldId id="289" r:id="rId10"/>
    <p:sldId id="276" r:id="rId11"/>
    <p:sldId id="827" r:id="rId12"/>
    <p:sldId id="901" r:id="rId13"/>
    <p:sldId id="652" r:id="rId14"/>
    <p:sldId id="268" r:id="rId15"/>
    <p:sldId id="685" r:id="rId16"/>
    <p:sldId id="471" r:id="rId17"/>
    <p:sldId id="653" r:id="rId18"/>
    <p:sldId id="549" r:id="rId19"/>
    <p:sldId id="902" r:id="rId20"/>
    <p:sldId id="903" r:id="rId21"/>
    <p:sldId id="904" r:id="rId22"/>
    <p:sldId id="905" r:id="rId23"/>
    <p:sldId id="906" r:id="rId24"/>
    <p:sldId id="907" r:id="rId25"/>
    <p:sldId id="908" r:id="rId26"/>
    <p:sldId id="909" r:id="rId27"/>
    <p:sldId id="910" r:id="rId28"/>
    <p:sldId id="911" r:id="rId29"/>
    <p:sldId id="912" r:id="rId30"/>
    <p:sldId id="913" r:id="rId31"/>
    <p:sldId id="881" r:id="rId32"/>
    <p:sldId id="312" r:id="rId33"/>
    <p:sldId id="654" r:id="rId34"/>
    <p:sldId id="319" r:id="rId35"/>
    <p:sldId id="436" r:id="rId36"/>
    <p:sldId id="878" r:id="rId37"/>
    <p:sldId id="483" r:id="rId38"/>
    <p:sldId id="863" r:id="rId39"/>
    <p:sldId id="898" r:id="rId40"/>
    <p:sldId id="899" r:id="rId41"/>
    <p:sldId id="914" r:id="rId42"/>
    <p:sldId id="915" r:id="rId43"/>
    <p:sldId id="900" r:id="rId44"/>
    <p:sldId id="783" r:id="rId45"/>
    <p:sldId id="265" r:id="rId46"/>
  </p:sldIdLst>
  <p:sldSz cx="12192000" cy="6858000"/>
  <p:notesSz cx="7104063" cy="10234613"/>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3" autoAdjust="0"/>
    <p:restoredTop sz="94660"/>
  </p:normalViewPr>
  <p:slideViewPr>
    <p:cSldViewPr snapToGrid="0">
      <p:cViewPr>
        <p:scale>
          <a:sx n="93" d="100"/>
          <a:sy n="93" d="100"/>
        </p:scale>
        <p:origin x="760" y="57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tags" Target="tags/tag1.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3.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2020/12/29</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410008128"/>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947743750"/>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32</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44</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273066924"/>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4294398211"/>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5316794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bg>
      <p:bgPr>
        <a:solidFill>
          <a:srgbClr val="F8F8F8"/>
        </a:solidFill>
        <a:effectLst/>
      </p:bgPr>
    </p:bg>
    <p:spTree>
      <p:nvGrpSpPr>
        <p:cNvPr id="1" name=""/>
        <p:cNvGrpSpPr/>
        <p:nvPr/>
      </p:nvGrpSpPr>
      <p:grpSpPr>
        <a:xfrm>
          <a:off x="0" y="0"/>
          <a:ext cx="0" cy="0"/>
        </a:xfrm>
      </p:grpSpPr>
    </p:spTree>
    <p:extLst>
      <p:ext uri="{BB962C8B-B14F-4D97-AF65-F5344CB8AC3E}">
        <p14:creationId xmlns:p14="http://schemas.microsoft.com/office/powerpoint/2010/main" val="3350732502"/>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2020/12/29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2020/12/29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2020/12/29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id="{1C2CE589-E490-DD49-BE09-3BD6421859CD}"/>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8.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6.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6.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3.png" /><Relationship Id="rId4" Type="http://schemas.microsoft.com/office/2007/relationships/hdphoto" Target="../media/image4.wdp"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 Id="rId3" Type="http://schemas.openxmlformats.org/officeDocument/2006/relationships/image" Target="../media/image12.png" /><Relationship Id="rId4"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85507" y="1064078"/>
            <a:ext cx="10420985" cy="5013039"/>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学习指引</a:t>
            </a:r>
            <a:r>
              <a:rPr lang="en-US" altLang="zh-CN" sz="24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树和天空</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是部编版高中语文选择性必修中册第四单元第二课的第四篇文章。这首诗歌想象十分奇特，意境似乎也有点儿朦胧，仿佛关联着多方面的主题，如自然的生生不息、人与自然的关系、生命的奇迹等；但又很难解读，不好把握。</a:t>
            </a:r>
          </a:p>
          <a:p>
            <a:pPr>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      在阅读这首诗歌的时候，不要逐字逐句推敲索解，而要运用想象，尝试进入诗歌所创造的那个奇异的世界。尝试感悟“在雨中走动”的树，“在空中展开”的雪花，所营造特殊意境。</a:t>
            </a:r>
          </a:p>
          <a:p>
            <a:pPr>
              <a:lnSpc>
                <a:spcPct val="150000"/>
              </a:lnSpc>
            </a:pPr>
            <a:endParaRPr lang="zh-CN" altLang="en-US" sz="240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835200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id="{BB0B13A2-7723-1441-96E7-6DF92B897931}"/>
              </a:ext>
            </a:extLst>
          </p:cNvPr>
          <p:cNvSpPr txBox="1"/>
          <p:nvPr/>
        </p:nvSpPr>
        <p:spPr>
          <a:xfrm>
            <a:off x="571674" y="1154850"/>
            <a:ext cx="11048651" cy="3535712"/>
          </a:xfrm>
          <a:prstGeom prst="rect">
            <a:avLst/>
          </a:prstGeom>
          <a:noFill/>
        </p:spPr>
        <p:txBody>
          <a:bodyPr wrap="square" rtlCol="0">
            <a:spAutoFit/>
          </a:bodyPr>
          <a:lstStyle/>
          <a:p>
            <a:pPr algn="ctr">
              <a:lnSpc>
                <a:spcPct val="150000"/>
              </a:lnSpc>
            </a:pPr>
            <a:r>
              <a:rPr lang="zh-CN" altLang="en-US" sz="3200" b="1">
                <a:latin typeface="Microsoft YaHei" panose="020b0503020204020204" pitchFamily="34" charset="-122"/>
                <a:ea typeface="Microsoft YaHei" panose="020b0503020204020204" pitchFamily="34" charset="-122"/>
              </a:rPr>
              <a:t>自然观念</a:t>
            </a:r>
          </a:p>
          <a:p>
            <a:pPr>
              <a:lnSpc>
                <a:spcPct val="150000"/>
              </a:lnSpc>
            </a:pPr>
            <a:r>
              <a:rPr lang="zh-CN" altLang="en-US" sz="2400">
                <a:latin typeface="Microsoft YaHei" panose="020b0503020204020204" pitchFamily="34" charset="-122"/>
                <a:ea typeface="Microsoft YaHei" panose="020b0503020204020204" pitchFamily="34" charset="-122"/>
              </a:rPr>
              <a:t>      </a:t>
            </a:r>
            <a:r>
              <a:rPr lang="zh-CN" altLang="en-US" sz="2400" b="1">
                <a:solidFill>
                  <a:srgbClr val="C00000"/>
                </a:solidFill>
                <a:latin typeface="Microsoft YaHei" panose="020b0503020204020204" pitchFamily="34" charset="-122"/>
                <a:ea typeface="Microsoft YaHei" panose="020b0503020204020204" pitchFamily="34" charset="-122"/>
              </a:rPr>
              <a:t>托马斯</a:t>
            </a:r>
            <a:r>
              <a:rPr lang="en-US" altLang="zh-CN" sz="2400" b="1">
                <a:solidFill>
                  <a:srgbClr val="C00000"/>
                </a:solidFill>
                <a:latin typeface="Microsoft YaHei" panose="020b0503020204020204" pitchFamily="34" charset="-122"/>
                <a:ea typeface="Microsoft YaHei" panose="020b0503020204020204" pitchFamily="34" charset="-122"/>
              </a:rPr>
              <a:t>·</a:t>
            </a:r>
            <a:r>
              <a:rPr lang="zh-CN" altLang="en-US" sz="2400" b="1">
                <a:solidFill>
                  <a:srgbClr val="C00000"/>
                </a:solidFill>
                <a:latin typeface="Microsoft YaHei" panose="020b0503020204020204" pitchFamily="34" charset="-122"/>
                <a:ea typeface="Microsoft YaHei" panose="020b0503020204020204" pitchFamily="34" charset="-122"/>
              </a:rPr>
              <a:t>特朗斯特罗姆诗歌用平凡的意象展示神秘性与生命力，描绘了一幅至幻至美的宇宙世界图景。</a:t>
            </a:r>
            <a:r>
              <a:rPr lang="zh-CN" altLang="en-US" sz="2400">
                <a:latin typeface="Microsoft YaHei" panose="020b0503020204020204" pitchFamily="34" charset="-122"/>
                <a:ea typeface="Microsoft YaHei" panose="020b0503020204020204" pitchFamily="34" charset="-122"/>
              </a:rPr>
              <a:t>他诗中的世界图景有印记着北欧奇异怪美的自然图景，也有工业文明入侵之下的工业图景，还有在现代主义社会浪潮下的展现出来的社会图景。在对每一个图景的描绘中，都体现着诗人面对现代社会做出的深刻思考与抵抗救赎。藉由诗歌，诗人试图做一个祛魅社会的“返魅者”。 </a:t>
            </a:r>
          </a:p>
        </p:txBody>
      </p:sp>
    </p:spTree>
    <p:extLst>
      <p:ext uri="{BB962C8B-B14F-4D97-AF65-F5344CB8AC3E}">
        <p14:creationId xmlns:p14="http://schemas.microsoft.com/office/powerpoint/2010/main" val="16863668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id="{BB0B13A2-7723-1441-96E7-6DF92B897931}"/>
              </a:ext>
            </a:extLst>
          </p:cNvPr>
          <p:cNvSpPr txBox="1"/>
          <p:nvPr/>
        </p:nvSpPr>
        <p:spPr>
          <a:xfrm>
            <a:off x="571674" y="1154850"/>
            <a:ext cx="11048651" cy="3535712"/>
          </a:xfrm>
          <a:prstGeom prst="rect">
            <a:avLst/>
          </a:prstGeom>
          <a:noFill/>
        </p:spPr>
        <p:txBody>
          <a:bodyPr wrap="square" rtlCol="0">
            <a:spAutoFit/>
          </a:bodyPr>
          <a:lstStyle/>
          <a:p>
            <a:pPr algn="ctr">
              <a:lnSpc>
                <a:spcPct val="150000"/>
              </a:lnSpc>
            </a:pPr>
            <a:r>
              <a:rPr lang="zh-CN" altLang="en-US" sz="3200" b="1">
                <a:latin typeface="Microsoft YaHei" panose="020b0503020204020204" pitchFamily="34" charset="-122"/>
                <a:ea typeface="Microsoft YaHei" panose="020b0503020204020204" pitchFamily="34" charset="-122"/>
              </a:rPr>
              <a:t>人物评价</a:t>
            </a:r>
          </a:p>
          <a:p>
            <a:pPr>
              <a:lnSpc>
                <a:spcPct val="150000"/>
              </a:lnSpc>
            </a:pPr>
            <a:r>
              <a:rPr lang="zh-CN" altLang="en-US" sz="2400">
                <a:latin typeface="Microsoft YaHei" panose="020b0503020204020204" pitchFamily="34" charset="-122"/>
                <a:ea typeface="Microsoft YaHei" panose="020b0503020204020204" pitchFamily="34" charset="-122"/>
              </a:rPr>
              <a:t>①通过凝练、透彻的意象，为我们提供了通向现实的新途径。（瑞典文学院评） </a:t>
            </a:r>
          </a:p>
          <a:p>
            <a:pPr>
              <a:lnSpc>
                <a:spcPct val="150000"/>
              </a:lnSpc>
            </a:pPr>
            <a:r>
              <a:rPr lang="zh-CN" altLang="en-US" sz="2400">
                <a:latin typeface="Microsoft YaHei" panose="020b0503020204020204" pitchFamily="34" charset="-122"/>
                <a:ea typeface="Microsoft YaHei" panose="020b0503020204020204" pitchFamily="34" charset="-122"/>
              </a:rPr>
              <a:t>②他的作品语言风格简洁凝练，意象奇特而精准，带有禅意，有中国唐诗的意蕴。（翻译家李笠评） </a:t>
            </a:r>
          </a:p>
          <a:p>
            <a:pPr>
              <a:lnSpc>
                <a:spcPct val="150000"/>
              </a:lnSpc>
            </a:pPr>
            <a:r>
              <a:rPr lang="zh-CN" altLang="en-US" sz="2400">
                <a:latin typeface="Microsoft YaHei" panose="020b0503020204020204" pitchFamily="34" charset="-122"/>
                <a:ea typeface="Microsoft YaHei" panose="020b0503020204020204" pitchFamily="34" charset="-122"/>
              </a:rPr>
              <a:t>③特朗斯特罗姆把象征主义、表现主义、印象主义与传统的欧洲抒情诗结合了起来，并体现了他的宗教信仰所带来的某种宁静。（诗人北岛评） </a:t>
            </a:r>
          </a:p>
        </p:txBody>
      </p:sp>
    </p:spTree>
    <p:extLst>
      <p:ext uri="{BB962C8B-B14F-4D97-AF65-F5344CB8AC3E}">
        <p14:creationId xmlns:p14="http://schemas.microsoft.com/office/powerpoint/2010/main" val="15356902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444129" y="1692004"/>
            <a:ext cx="10425487" cy="2695698"/>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8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汲取（</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jí</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黑鹂（</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lí</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瞬息（</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shùn</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    绽开（</a:t>
            </a:r>
            <a:r>
              <a:rPr lang="en-US" altLang="zh-CN" sz="2800" b="1" err="1">
                <a:solidFill>
                  <a:schemeClr val="accent1">
                    <a:lumMod val="40000"/>
                    <a:lumOff val="60000"/>
                  </a:schemeClr>
                </a:solidFill>
                <a:latin typeface="Microsoft YaHei" panose="020b0503020204020204" pitchFamily="34" charset="-122"/>
                <a:ea typeface="Microsoft YaHei" panose="020b0503020204020204" pitchFamily="34" charset="-122"/>
              </a:rPr>
              <a:t>zhàn</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a:extLst>
              <a:ext uri="{FF2B5EF4-FFF2-40B4-BE49-F238E27FC236}">
                <a16:creationId xmlns:a16="http://schemas.microsoft.com/office/drawing/2014/main" id="{53B9F2E0-F6F7-4A4A-8C4C-12459C4CFCB5}"/>
              </a:ext>
            </a:extLst>
          </p:cNvPr>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208280" y="241983"/>
            <a:ext cx="5887720" cy="637403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334640" y="1769421"/>
            <a:ext cx="9897239" cy="268382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汲取：</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吸收；摄取。</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瞬息：</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一眨眼一呼吸的短时间。</a:t>
            </a:r>
          </a:p>
        </p:txBody>
      </p:sp>
      <p:sp>
        <p:nvSpPr>
          <p:cNvPr id="6" name="文本框 5"/>
          <p:cNvSpPr txBox="1"/>
          <p:nvPr/>
        </p:nvSpPr>
        <p:spPr>
          <a:xfrm>
            <a:off x="9665372" y="81195"/>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0110775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953703" y="841258"/>
            <a:ext cx="10506113" cy="1135054"/>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（二）初读课文。</a:t>
            </a:r>
          </a:p>
          <a:p>
            <a:pPr>
              <a:lnSpc>
                <a:spcPct val="150000"/>
              </a:lnSpc>
            </a:pP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思考</a:t>
            </a:r>
            <a:r>
              <a:rPr lang="en-US" altLang="zh-CN" sz="2400">
                <a:latin typeface="Microsoft YaHei" panose="020b0503020204020204" pitchFamily="34" charset="-122"/>
                <a:ea typeface="Microsoft YaHei" panose="020b0503020204020204" pitchFamily="34" charset="-122"/>
              </a:rPr>
              <a:t>1】</a:t>
            </a:r>
            <a:r>
              <a:rPr lang="zh-CN" altLang="en-US" sz="2400">
                <a:latin typeface="Microsoft YaHei" panose="020b0503020204020204" pitchFamily="34" charset="-122"/>
                <a:ea typeface="Microsoft YaHei" panose="020b0503020204020204" pitchFamily="34" charset="-122"/>
              </a:rPr>
              <a:t>阅读这首诗，将下面图中①～③处填写完整。</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a:extLst>
              <a:ext uri="{FF2B5EF4-FFF2-40B4-BE49-F238E27FC236}">
                <a16:creationId xmlns:a16="http://schemas.microsoft.com/office/drawing/2014/main" id="{BEBEA86B-54A9-F345-A2F3-CCB9590C881B}"/>
              </a:ext>
            </a:extLst>
          </p:cNvPr>
          <p:cNvSpPr/>
          <p:nvPr/>
        </p:nvSpPr>
        <p:spPr>
          <a:xfrm>
            <a:off x="2387132" y="5325644"/>
            <a:ext cx="7307282" cy="581057"/>
          </a:xfrm>
          <a:prstGeom prst="rect">
            <a:avLst/>
          </a:prstGeom>
        </p:spPr>
        <p:txBody>
          <a:bodyPr wrap="square">
            <a:spAutoFit/>
          </a:bodyPr>
          <a:lstStyle/>
          <a:p>
            <a:pPr algn="just">
              <a:lnSpc>
                <a:spcPct val="150000"/>
              </a:lnSpc>
            </a:pPr>
            <a:r>
              <a:rPr lang="zh-CN" altLang="zh-CN" sz="2400" kern="100">
                <a:solidFill>
                  <a:srgbClr val="C00000"/>
                </a:solidFill>
                <a:latin typeface="Microsoft YaHei" panose="020b0503020204020204" pitchFamily="34" charset="-122"/>
                <a:ea typeface="Microsoft YaHei" panose="020b0503020204020204" pitchFamily="34" charset="-122"/>
                <a:cs typeface="Times New Roman" panose="02020603050405020304" pitchFamily="18" charset="0"/>
              </a:rPr>
              <a:t>明确  </a:t>
            </a:r>
            <a:r>
              <a:rPr lang="en-US" altLang="zh-CN" sz="2400" kern="100">
                <a:solidFill>
                  <a:srgbClr val="C00000"/>
                </a:solidFill>
                <a:latin typeface="Microsoft YaHei" panose="020b0503020204020204" pitchFamily="34" charset="-122"/>
                <a:ea typeface="Microsoft YaHei" panose="020b0503020204020204" pitchFamily="34" charset="-122"/>
                <a:cs typeface="Times New Roman" panose="02020603050405020304" pitchFamily="18" charset="0"/>
              </a:rPr>
              <a:t>①</a:t>
            </a:r>
            <a:r>
              <a:rPr lang="zh-CN" altLang="zh-CN" sz="2400" kern="100">
                <a:solidFill>
                  <a:srgbClr val="C00000"/>
                </a:solidFill>
                <a:latin typeface="Microsoft YaHei" panose="020b0503020204020204" pitchFamily="34" charset="-122"/>
                <a:ea typeface="Microsoft YaHei" panose="020b0503020204020204" pitchFamily="34" charset="-122"/>
                <a:cs typeface="Times New Roman" panose="02020603050405020304" pitchFamily="18" charset="0"/>
              </a:rPr>
              <a:t>汲取生命　</a:t>
            </a:r>
            <a:r>
              <a:rPr lang="en-US" altLang="zh-CN" sz="2400" kern="100">
                <a:solidFill>
                  <a:srgbClr val="C00000"/>
                </a:solidFill>
                <a:latin typeface="Microsoft YaHei" panose="020b0503020204020204" pitchFamily="34" charset="-122"/>
                <a:ea typeface="Microsoft YaHei" panose="020b0503020204020204" pitchFamily="34" charset="-122"/>
                <a:cs typeface="Times New Roman" panose="02020603050405020304" pitchFamily="18" charset="0"/>
              </a:rPr>
              <a:t>②</a:t>
            </a:r>
            <a:r>
              <a:rPr lang="zh-CN" altLang="zh-CN" sz="2400" kern="100">
                <a:solidFill>
                  <a:srgbClr val="C00000"/>
                </a:solidFill>
                <a:latin typeface="Microsoft YaHei" panose="020b0503020204020204" pitchFamily="34" charset="-122"/>
                <a:ea typeface="Microsoft YaHei" panose="020b0503020204020204" pitchFamily="34" charset="-122"/>
                <a:cs typeface="Times New Roman" panose="02020603050405020304" pitchFamily="18" charset="0"/>
              </a:rPr>
              <a:t>停下脚步　</a:t>
            </a:r>
            <a:r>
              <a:rPr lang="en-US" altLang="zh-CN" sz="2400" kern="100">
                <a:solidFill>
                  <a:srgbClr val="C00000"/>
                </a:solidFill>
                <a:latin typeface="Microsoft YaHei" panose="020b0503020204020204" pitchFamily="34" charset="-122"/>
                <a:ea typeface="Microsoft YaHei" panose="020b0503020204020204" pitchFamily="34" charset="-122"/>
                <a:cs typeface="Times New Roman" panose="02020603050405020304" pitchFamily="18" charset="0"/>
              </a:rPr>
              <a:t>③</a:t>
            </a:r>
            <a:r>
              <a:rPr lang="zh-CN" altLang="zh-CN" sz="2400" kern="100">
                <a:solidFill>
                  <a:srgbClr val="C00000"/>
                </a:solidFill>
                <a:latin typeface="Microsoft YaHei" panose="020b0503020204020204" pitchFamily="34" charset="-122"/>
                <a:ea typeface="Microsoft YaHei" panose="020b0503020204020204" pitchFamily="34" charset="-122"/>
                <a:cs typeface="Times New Roman" panose="02020603050405020304" pitchFamily="18" charset="0"/>
              </a:rPr>
              <a:t>等待雪花</a:t>
            </a:r>
            <a:endParaRPr lang="zh-CN" altLang="zh-CN" sz="2400" kern="100">
              <a:solidFill>
                <a:srgbClr val="C00000"/>
              </a:solidFill>
              <a:latin typeface="Microsoft YaHei" panose="020b0503020204020204" pitchFamily="34" charset="-122"/>
              <a:ea typeface="Microsoft YaHei" panose="020b0503020204020204" pitchFamily="34" charset="-122"/>
              <a:cs typeface="Courier New" panose="02070309020205020404" pitchFamily="49" charset="0"/>
            </a:endParaRPr>
          </a:p>
        </p:txBody>
      </p:sp>
      <p:pic>
        <p:nvPicPr>
          <p:cNvPr id="7" name="图片 6">
            <a:extLst>
              <a:ext uri="{FF2B5EF4-FFF2-40B4-BE49-F238E27FC236}">
                <a16:creationId xmlns:a16="http://schemas.microsoft.com/office/drawing/2014/main" id="{4C8E902E-32A4-BD46-BA36-71A96A1B9A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7132" y="2139218"/>
            <a:ext cx="5438707" cy="2952751"/>
          </a:xfrm>
          <a:prstGeom prst="rect">
            <a:avLst/>
          </a:prstGeom>
        </p:spPr>
      </p:pic>
    </p:spTree>
    <p:extLst>
      <p:ext uri="{BB962C8B-B14F-4D97-AF65-F5344CB8AC3E}">
        <p14:creationId xmlns:p14="http://schemas.microsoft.com/office/powerpoint/2010/main" val="37899102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85854" y="1480981"/>
            <a:ext cx="7129153"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树和天空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一诗中</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所选取的意象“树”“天空”“我们”</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有怎样的象征义</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r>
              <a:rPr lang="en-US" altLang="zh-CN" sz="2000">
                <a:solidFill>
                  <a:srgbClr val="C00000"/>
                </a:solidFill>
                <a:latin typeface="Microsoft YaHei" panose="020b0503020204020204" pitchFamily="34" charset="-122"/>
                <a:ea typeface="Microsoft YaHei" panose="020b0503020204020204" pitchFamily="34" charset="-122"/>
              </a:rPr>
              <a:t>(1)“</a:t>
            </a:r>
            <a:r>
              <a:rPr lang="zh-CN" altLang="en-US" sz="2000">
                <a:solidFill>
                  <a:srgbClr val="C00000"/>
                </a:solidFill>
                <a:latin typeface="Microsoft YaHei" panose="020b0503020204020204" pitchFamily="34" charset="-122"/>
                <a:ea typeface="Microsoft YaHei" panose="020b0503020204020204" pitchFamily="34" charset="-122"/>
              </a:rPr>
              <a:t>树”是立足于大地同时又指向天空的最隆重和充分的表示</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是生命的主体</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是积极向上、蓬勃生长的生命的代表。</a:t>
            </a:r>
          </a:p>
          <a:p>
            <a:pPr>
              <a:lnSpc>
                <a:spcPct val="150000"/>
              </a:lnSpc>
            </a:pP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天空”是“树”</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自然生物</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和“我们”</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人类</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存在共同的家</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代表着自然界。所有生物既在“天空”下积极地承受它的所有赐予和挑战</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同时又对天空怀抱着最虔诚的爱、敬畏以及等待。</a:t>
            </a:r>
          </a:p>
          <a:p>
            <a:pPr>
              <a:lnSpc>
                <a:spcPct val="150000"/>
              </a:lnSpc>
            </a:pPr>
            <a:r>
              <a:rPr lang="en-US" altLang="zh-CN" sz="2000">
                <a:solidFill>
                  <a:srgbClr val="C00000"/>
                </a:solidFill>
                <a:latin typeface="Microsoft YaHei" panose="020b0503020204020204" pitchFamily="34" charset="-122"/>
                <a:ea typeface="Microsoft YaHei" panose="020b0503020204020204" pitchFamily="34" charset="-122"/>
              </a:rPr>
              <a:t>(3)“</a:t>
            </a:r>
            <a:r>
              <a:rPr lang="zh-CN" altLang="en-US" sz="2000">
                <a:solidFill>
                  <a:srgbClr val="C00000"/>
                </a:solidFill>
                <a:latin typeface="Microsoft YaHei" panose="020b0503020204020204" pitchFamily="34" charset="-122"/>
                <a:ea typeface="Microsoft YaHei" panose="020b0503020204020204" pitchFamily="34" charset="-122"/>
              </a:rPr>
              <a:t>我们”在这里代表人类与自然等存在</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我们”既是自然的旁观者和见证者</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也是自然的参与者和存在者</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我们”相互关爱与扶持着。</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4465C579-4418-2040-9A58-33BD0778A7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4617" y="1656772"/>
            <a:ext cx="2658342" cy="3544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8315986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85854" y="1480981"/>
            <a:ext cx="7129153"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这首诗中的抒情主人公是谁？有什么特点？“我们”起什么作用？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a:t>
            </a:r>
            <a:r>
              <a:rPr lang="en-US" altLang="zh-CN" sz="2000">
                <a:solidFill>
                  <a:srgbClr val="C00000"/>
                </a:solidFill>
                <a:latin typeface="Microsoft YaHei" panose="020b0503020204020204" pitchFamily="34" charset="-122"/>
                <a:ea typeface="Microsoft YaHei" panose="020b0503020204020204" pitchFamily="34" charset="-122"/>
              </a:rPr>
              <a:t>(1)</a:t>
            </a:r>
            <a:r>
              <a:rPr lang="zh-CN" altLang="en-US" sz="2000">
                <a:solidFill>
                  <a:srgbClr val="C00000"/>
                </a:solidFill>
                <a:latin typeface="Microsoft YaHei" panose="020b0503020204020204" pitchFamily="34" charset="-122"/>
                <a:ea typeface="Microsoft YaHei" panose="020b0503020204020204" pitchFamily="34" charset="-122"/>
              </a:rPr>
              <a:t>抒情主人公是树。</a:t>
            </a: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诗中的树有超越了人的自觉和主动性。在雨中，树在“走动”“有急事”“汲取生命”；雨停后，树“停下脚步”和“等待”，它有对生命自觉自为的争取与充盈。</a:t>
            </a:r>
            <a:r>
              <a:rPr lang="en-US" altLang="zh-CN" sz="2000">
                <a:solidFill>
                  <a:srgbClr val="C00000"/>
                </a:solidFill>
                <a:latin typeface="Microsoft YaHei" panose="020b0503020204020204" pitchFamily="34" charset="-122"/>
                <a:ea typeface="Microsoft YaHei" panose="020b0503020204020204" pitchFamily="34" charset="-122"/>
              </a:rPr>
              <a:t>(3)“</a:t>
            </a:r>
            <a:r>
              <a:rPr lang="zh-CN" altLang="en-US" sz="2000">
                <a:solidFill>
                  <a:srgbClr val="C00000"/>
                </a:solidFill>
                <a:latin typeface="Microsoft YaHei" panose="020b0503020204020204" pitchFamily="34" charset="-122"/>
                <a:ea typeface="Microsoft YaHei" panose="020b0503020204020204" pitchFamily="34" charset="-122"/>
              </a:rPr>
              <a:t>我们”在这里只是作为一个旁观者、见证人、陈述者，是目睹了自然生命律动的一个记录员。</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8447A0E2-EA34-1045-9EC6-0BD5206777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4617" y="1656772"/>
            <a:ext cx="2658342" cy="3544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6072585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85854" y="1480981"/>
            <a:ext cx="7129153"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．诗的最后写树与“我们”都在等待“雪花在空中绽开”，那么，“雪花”在这里有什么寓意？</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雪花”在这里有着丰富的蕴涵。作为冬天的象征，它预示着寒冷，然而它又恰恰突显生命的强大意志。另外，“雪花”也象征着一个洁白澄净的纯美境界，一种超越了世俗功利、摆脱了欲望和俗物的牵绊、万物融和无间、和谐共存的世界。</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AF9FD0B5-EC6F-E947-ADF5-3E4FC4ED87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4617" y="1656772"/>
            <a:ext cx="2658342" cy="3544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5925095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t="-9000" b="-9000"/>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id="{18D36CAA-1B4A-454C-B01D-DB1E2061DC27}"/>
              </a:ext>
            </a:extLst>
          </p:cNvPr>
          <p:cNvSpPr txBox="1"/>
          <p:nvPr/>
        </p:nvSpPr>
        <p:spPr>
          <a:xfrm>
            <a:off x="2523507" y="2502973"/>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部编版高中语文选择性必修中册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第四单元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id="{4BCFC07F-9940-EC42-805D-61488C31F6A0}"/>
              </a:ext>
            </a:extLst>
          </p:cNvPr>
          <p:cNvSpPr txBox="1"/>
          <p:nvPr/>
        </p:nvSpPr>
        <p:spPr>
          <a:xfrm>
            <a:off x="3732276" y="3117245"/>
            <a:ext cx="4727448" cy="584775"/>
          </a:xfrm>
          <a:prstGeom prst="rect">
            <a:avLst/>
          </a:prstGeom>
          <a:noFill/>
        </p:spPr>
        <p:txBody>
          <a:bodyPr wrap="square" rtlCol="0">
            <a:spAutoFit/>
          </a:bodyPr>
          <a:lstStyle/>
          <a:p>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13</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树和天空</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96690" y="1356290"/>
            <a:ext cx="7129153" cy="466005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分析意象，理解内容</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这首诗的前后两节营造的意境有何不同？在内容上有怎样的关系？</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第一节写“雨中走动”“匆匆走过”“有急事”“汲取雨中的生命”的树，“倾洒的灰色”，充满生命的搏击、忙碌、成长的感觉，营造出一种动感十足的意境。第二节写雨停树静，营造出一种朦胧、静谧的意境，以静为特征。</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这首诗的前后两节有着层次与境界上的相承与递进。前者充溢着生命的搏击与律动，代表着自然间一种积极向上的活力。而当“雨停歇”，世界便进入一种行动后的安宁、强力后的静谧。那曾因为“有急事”而“匆匆走过”的躯体，也终于有了夜空下神圣而静穆的“挺拔”闪现。经历过生命的奔波与成长，心中对未来又充满一种美好的期待。</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D3B3B3B3-6E7E-7546-901A-AEB737D4C1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4617" y="1656772"/>
            <a:ext cx="2658342" cy="3544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42475897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401181" y="1019348"/>
            <a:ext cx="7730837"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分析艺术手法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树和天空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想象奇特，意境朦胧，请结合诗歌简要分析。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树在这里被作为生命主体，取得了超越于人的自觉性和主动性。虽同处雨中，但是“走动”“有急事”“汲取雨中的生命”“停下脚步”和“等待”的却首先是树而不是人。“我们”在这里只是作为一个旁观者、见证人、陈述者</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一个同路人。而“我”（如果可以这样推测诗人的话）则更是仅仅作为“我们”的一个代言人而已，仅仅是目睹了自然生命律动的一个记录员。（然而这里并不是要走向另一个极端去重树轻人，只是因为自然只以其存在表示自己，而人还有使用文字的能力）树在这里有行动（“走”）、有计划（“有急事”）、有对生命自觉自为的争取与充盈。甚至还有着它的宗教般的静观和对于未来一种唯美的期待。</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F19D65E0-693B-0B4C-9CFD-6258008692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4617" y="1656772"/>
            <a:ext cx="2658342" cy="3544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7688063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30534" y="1791256"/>
            <a:ext cx="7730837"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分析艺术手法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树和天空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这首诗最显著的修辞手法是什么？请简要分析。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拟人。作者将一切都拟人化了。树怎么会走动，怎么会停止脚步？其实明明是人在走动，人在某一刻停住了脚步。这样写，就让整个林子披上了一层神秘的罩纱，一下子，将夜雨中林子的寂静及一种看不见的生长（树木在雨中汲取生命），都呈现在我们的眼前。</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D34EE52E-A489-9E48-B4FF-6C29E86A10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4617" y="1656772"/>
            <a:ext cx="2658342" cy="3544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2607227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63237" y="1560424"/>
            <a:ext cx="11665526"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诗题为“树和天空”，而“树”在诗中体现的比较突出，“天空”是怎样体现出来的？怎样联想和理解“树和天空”之间的关系？</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诗中“树”这一意象是突出的，而“天空”其实也是无处不在的。除了第二节末句中直接提及“天空”外，第一节中的“雨”“倾洒的灰色”“果园”“黑鹂”、第二节中的“晴朗的夜晚”“静闪”等意象或词语，都代表着“天空”的存在。其实，“树”本身就扎根大地而指向“天空”。</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树”和“天空之间的关系：自我与周围世界的关系；存在（人与自然）与无限、永恒的关系。“树”是和“我们”一样的生命个体，代表了人类与自然的存在，这种存在之间相互关爱与扶持，既在无限和永恒的“天空”下积极地承受着它的所有赐予和挑战，同时又对天空怀抱着最虔诚的爱、敬畏以及等待。</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61469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5011067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59278" y="1197978"/>
            <a:ext cx="11673444"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特朗斯特罗姆获诺贝尔文学奖的理由是“他以凝练、简洁的形象，以全新视角带我们接触现实”。根据你的理解和想象，</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树和天空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这首诗的“全新视角”，是诗人赋予树以人的思想意识而采用了树的视角，还是诗人展开了新奇的想象但仍然采用了自己的视角？</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观点一：树的视角。想象诗人在雨中匆匆走过，看到一棵树，这棵树激发了诗人的创作灵感，他与树角色互换，把树想象成一个具有思想意识的人，诗人自己则成了一棵在雨中“走动”“匆匆走过”“有急事”的树。树想到果园里有自己的同类，黑鹂经常在自己身边歌唱或栖息。在树看来，白天在雨中“匆匆走过”的那棵“树”，在雨停后的晴朗夜晚，也一定会像自己一样“挺拔地静闪”，会和自己一样在经历了春、夏、秋三季的成长和成熟之后等待雪花在空中绽开。这样以树的视角写更能激发人们思考人类与自然、自然万物与宇宙空间、时光的流逝与空间的永恒等之间的关系。</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40740"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5324651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43444" y="1791256"/>
            <a:ext cx="11673444" cy="3269549"/>
          </a:xfrm>
          <a:prstGeom prst="rect">
            <a:avLst/>
          </a:prstGeom>
          <a:noFill/>
        </p:spPr>
        <p:txBody>
          <a:bodyPr wrap="square" rtlCol="0">
            <a:spAutoFit/>
          </a:bodyPr>
          <a:lstStyle/>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观点二：诗人的视角。诗人在雨中匆匆走过，树成为他脑海中的意象。诗人认为人类可以“走动”“匆匆走过”“有急事”“等待”，那么树也会有跟人一样的行为和思想。在诗人自己的视角下，树扎根大地，指向天空，拓展了空间意境；树经历春、夏、秋三季，等待“雪花在空中绽开”的冬天，就有了时间意境，从而揭示了自然规律的永恒。树“汲取雨中的生命”，在晴朗的夜空“等待”，这就有了生命成长的意蕴。所以，采用诗人自己的视角，树和天空就将时间、空间、生命、成长、自然规律、宇宙的永恒存在等诸多因素容纳进去，给人以灵动新奇的感受，拓展了诗歌的内涵，增强了诗歌的审美张力，更有利于表达人类的思考。</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92298" y="61358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663534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30534" y="1791256"/>
            <a:ext cx="7730837"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读了</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树和天空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这首诗，你能写下几条自己的联想或感悟吗？</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世间万物平等我们并不比一棵树更高贵。在树的眼里，我们也许才是一棵“树”。②换一个视角观察和思考人、人生、世界和宇宙，会得到一种新奇的感受，让自己的思想和灵魂更充盈。③像一棵树那样忙碌地拼搏奋斗是一种美，而在人生旅途中暂时停下来，驻足静观与默想，等待“雪花”绽开的美妙，也是人生的一种美好体验。</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F90E3687-4953-5341-8D69-AE1ECB2D0E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4617" y="1656772"/>
            <a:ext cx="2658342" cy="3544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9133344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285012" y="1361765"/>
            <a:ext cx="7730837"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有人认为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树和天空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中融会了宇宙间互相谐和与默契的情怀。请谈谈你的看法。</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这种看法有一定道理。树的意象不只是匆忙的人生和对美的期待，还传达了诗人的感悟：宇宙间事物是互相谐和与默契的。树在“灰色”的雨中也依然可以“汲取生命”，黑鹂也在园子里乐观、欢愉地生活。在这里，雨天与晴天，春夏与秋冬，事物间没有冲突的理由。阳光或者雨露，阴晴还是雨雪，物类间并没有相互冲突的必然理由，因为默认了这是一种宇宙规律。甚至，对此还应持有迎取的态度，迎取象征严冬的雨雪、迎取顽强精神、迎取纯美。这正是宇宙间的谐和与默契。</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995171"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1F30D156-0005-024B-89FA-477A55391C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4617" y="1656772"/>
            <a:ext cx="2658342" cy="3544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9859031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207818" y="433471"/>
            <a:ext cx="11853553" cy="627588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7】</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拓展阅读</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阅读下面的诗歌，回答后面的问题。</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名字</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（瑞典）特朗斯特罗姆  </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我开着车，睡意袭来，停在路边一棵树下。</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蜷缩在后座，很快睡着了。多久？数小时。黑暗降临。</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突然惊醒，不知道我是谁。完全清醒，却不知我是何人。</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我在哪？我是谁？我只是在后座沉睡的那件东西，像布袋里的猫，惊慌失措。我是谁？</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很久以后我才回过神来。我的名字回到我身边，像天使回到天空。</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一把小号，在城堡的高墙外吹响</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莱奥诺拉序曲</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（注），拯救我的脚步，</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沿着长长的楼梯奔来。我来了！是我！</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我至死也忘不了那十五秒，那地狱般的虚无。几英尺外的公路上，</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汽车飞奔而过，车灯大开。</a:t>
            </a:r>
          </a:p>
          <a:p>
            <a:pP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（注）</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莱奥诺拉序曲</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是贝多芬为歌剧</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菲岱里奥</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创作的序曲，曲子结尾号声响起，自由的光辉照在主人公身上，代表着剧中人物的解放。</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909571" y="32263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0517336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0" y="1062145"/>
            <a:ext cx="5915890" cy="5029390"/>
          </a:xfrm>
          <a:prstGeom prst="rect">
            <a:avLst/>
          </a:prstGeom>
          <a:noFill/>
        </p:spPr>
        <p:txBody>
          <a:bodyPr wrap="square" rtlCol="0">
            <a:spAutoFit/>
          </a:bodyPr>
          <a:lstStyle/>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我的名字对你有什么意义</a:t>
            </a:r>
          </a:p>
          <a:p>
            <a:pPr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（俄）普希金</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我的名字对你有什么意义？</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它会死去，</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像大海拍击海堤，</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发出的忧郁的汩汩涛声，</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像密林中幽幽的夜声。</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它会在纪念册的黄页上</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留下暗淡的印痕，</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就像用无人能懂的语言</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在墓碑上刻下的花纹。</a:t>
            </a:r>
          </a:p>
          <a:p>
            <a:pPr algn="ctr">
              <a:lnSpc>
                <a:spcPct val="150000"/>
              </a:lnSpc>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7909571" y="322634"/>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5" name="文本框 4">
            <a:extLst>
              <a:ext uri="{FF2B5EF4-FFF2-40B4-BE49-F238E27FC236}">
                <a16:creationId xmlns:a16="http://schemas.microsoft.com/office/drawing/2014/main" id="{1B492216-D524-5448-9760-BFD4E5F66755}"/>
              </a:ext>
            </a:extLst>
          </p:cNvPr>
          <p:cNvSpPr txBox="1"/>
          <p:nvPr/>
        </p:nvSpPr>
        <p:spPr>
          <a:xfrm>
            <a:off x="5915890" y="1597462"/>
            <a:ext cx="5175662" cy="4198393"/>
          </a:xfrm>
          <a:prstGeom prst="rect">
            <a:avLst/>
          </a:prstGeom>
          <a:noFill/>
        </p:spPr>
        <p:txBody>
          <a:bodyPr wrap="square" rtlCol="0">
            <a:spAutoFit/>
          </a:bodyPr>
          <a:lstStyle/>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它有什么意义？</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它早已被忘记。</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在新的激烈的风浪里，</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它不会给你的心灵</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带来纯洁、温柔的回忆。</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但是在你孤独、悲伤的日子，</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请你悄悄地念一念我的名字，</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并且说：有人在思念我，</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在世间我活在一个人的心里。</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（有删改）</a:t>
            </a:r>
          </a:p>
        </p:txBody>
      </p:sp>
    </p:spTree>
    <p:extLst>
      <p:ext uri="{BB962C8B-B14F-4D97-AF65-F5344CB8AC3E}">
        <p14:creationId xmlns:p14="http://schemas.microsoft.com/office/powerpoint/2010/main" val="8504963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2914650"/>
            <a:ext cx="12264571" cy="3943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1285" y="1410304"/>
            <a:ext cx="10342000" cy="4794550"/>
          </a:xfrm>
          <a:prstGeom prst="rect">
            <a:avLst/>
          </a:prstGeom>
          <a:solidFill>
            <a:schemeClr val="bg2">
              <a:lumMod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      你见过在雨中行走的树吗</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你看到过雪花在空中绽放吗？你对这个世界的想象，开始于什么时候？又在何时，停止了？也许，这种思考，本应贯穿我们的一生。今天，让我们带着这样的思考，走近特朗斯特罗姆的</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树和天空</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11" name="文本框 10">
            <a:extLst>
              <a:ext uri="{FF2B5EF4-FFF2-40B4-BE49-F238E27FC236}">
                <a16:creationId xmlns:a16="http://schemas.microsoft.com/office/drawing/2014/main" id="{5EE04EBF-4EF2-CD4E-9955-81040A1517F4}"/>
              </a:ext>
            </a:extLst>
          </p:cNvPr>
          <p:cNvSpPr txBox="1"/>
          <p:nvPr/>
        </p:nvSpPr>
        <p:spPr>
          <a:xfrm>
            <a:off x="4820375" y="530911"/>
            <a:ext cx="2928620" cy="646331"/>
          </a:xfrm>
          <a:prstGeom prst="rect">
            <a:avLst/>
          </a:prstGeom>
          <a:noFill/>
          <a:effectLst>
            <a:reflection blurRad="6350" stA="50000" endA="300" endPos="55000" dir="5400000" sy="-100000" algn="bl" rotWithShape="0"/>
          </a:effectLst>
        </p:spPr>
        <p:txBody>
          <a:bodyPr wrap="square" rtlCol="0">
            <a:spAutoFit/>
          </a:bodyPr>
          <a:lstStyle/>
          <a:p>
            <a:pPr marL="457200" indent="-457200" algn="l">
              <a:buFont typeface="Wingdings" pitchFamily="2" charset="2"/>
              <a:buChar char="n"/>
            </a:pPr>
            <a:r>
              <a:rPr lang="zh-CN" altLang="en-US" sz="3600" b="1">
                <a:latin typeface="Microsoft YaHei" panose="020b0503020204020204" pitchFamily="34" charset="-122"/>
                <a:ea typeface="Microsoft YaHei" panose="020b0503020204020204" pitchFamily="34" charset="-122"/>
                <a:sym typeface="+mn-ea"/>
              </a:rPr>
              <a:t>激趣导入</a:t>
            </a:r>
            <a:endParaRPr lang="en-US" altLang="zh-CN" sz="2800">
              <a:solidFill>
                <a:schemeClr val="tx1"/>
              </a:solidFill>
              <a:latin typeface="Microsoft YaHei" panose="020b0503020204020204" pitchFamily="34" charset="-122"/>
              <a:ea typeface="Microsoft YaHei" panose="020b0503020204020204" pitchFamily="34" charset="-122"/>
              <a:sym typeface="+mn-ea"/>
            </a:endParaRPr>
          </a:p>
        </p:txBody>
      </p:sp>
    </p:spTree>
    <p:extLst>
      <p:ext uri="{BB962C8B-B14F-4D97-AF65-F5344CB8AC3E}">
        <p14:creationId xmlns:p14="http://schemas.microsoft.com/office/powerpoint/2010/main" val="5604919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nodeType="afterGroup">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1"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169" y="1467866"/>
            <a:ext cx="11239994" cy="4459041"/>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问题：结合这两首诗歌，谈谈你对“名字”意义的理解。</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①对自己来说，名字是一种身份认同。它的存在相当于在抚慰人类的一个永恒的追问：我是谁？但一个人的名字也会被忘记，自己一旦忘记名字。就会变成一个与自我无关的客体，就会生出恐惧。就如</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名字</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里“那十五秒”对于“我”而言是地狱般的虚无。</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②对他人来说“我”的名字就是一个符号，或是一道暗淡的印痕，就像</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我的名字对你有什么意义</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中说的，不会给人“带来纯洁、温柔的回忆”最多在他人“孤独、悲伤的日子”给他人带来些许的心灵安慰。</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235644" y="56841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3607723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753679" y="1553581"/>
            <a:ext cx="10684641" cy="2243050"/>
          </a:xfrm>
          <a:prstGeom prst="rect">
            <a:avLst/>
          </a:prstGeom>
          <a:solidFill>
            <a:schemeClr val="bg1"/>
          </a:solidFill>
          <a:effectLst/>
        </p:spPr>
        <p:txBody>
          <a:bodyPr wrap="square" rtlCol="0">
            <a:spAutoFit/>
          </a:bodyPr>
          <a:lstStyle/>
          <a:p>
            <a:pPr>
              <a:lnSpc>
                <a:spcPct val="150000"/>
              </a:lnSpc>
            </a:pPr>
            <a:r>
              <a:rPr lang="zh-CN" altLang="en-US" sz="2400">
                <a:latin typeface="Microsoft YaHei" panose="020b0503020204020204" pitchFamily="34" charset="-122"/>
                <a:ea typeface="Microsoft YaHei" panose="020b0503020204020204" pitchFamily="34" charset="-122"/>
                <a:sym typeface="+mn-ea"/>
              </a:rPr>
              <a:t>      这首诗歌主要探讨自我与周围世界的关系。“树与天空”的关系，也就寓示着存在与无限、与永恒的关系。“我们”相互关爱与扶持着，既在“天空”下积极地承受它的所有赐予和挑战，同时又对“天空”怀抱着最虔诚的爱、敬畏以及等待。</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82894"/>
            <a:ext cx="12191999" cy="2675106"/>
          </a:xfrm>
          <a:prstGeom prst="rect">
            <a:avLst/>
          </a:prstGeom>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技巧点拨</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5" name="文本框 4"/>
          <p:cNvSpPr txBox="1"/>
          <p:nvPr/>
        </p:nvSpPr>
        <p:spPr>
          <a:xfrm>
            <a:off x="679744" y="533204"/>
            <a:ext cx="553998" cy="5922177"/>
          </a:xfrm>
          <a:prstGeom prst="rect">
            <a:avLst/>
          </a:prstGeom>
          <a:noFill/>
        </p:spPr>
        <p:txBody>
          <a:bodyPr vert="eaVert" wrap="square" rtlCol="0">
            <a:spAutoFit/>
          </a:bodyPr>
          <a:lstStyle/>
          <a:p>
            <a:pPr marL="457200" indent="-457200">
              <a:buFont typeface="Wingdings" pitchFamily="2" charset="2"/>
              <a:buChar char="n"/>
            </a:pPr>
            <a:r>
              <a:rPr lang="zh-CN" altLang="en-US" sz="2400" b="1" spc="600">
                <a:solidFill>
                  <a:schemeClr val="tx1">
                    <a:lumMod val="50000"/>
                    <a:lumOff val="50000"/>
                  </a:schemeClr>
                </a:solidFill>
                <a:latin typeface="FangSong" panose="02010609060101010101" pitchFamily="49" charset="-122"/>
                <a:ea typeface="FangSong" panose="02010609060101010101" pitchFamily="49" charset="-122"/>
              </a:rPr>
              <a:t>技巧点拨</a:t>
            </a:r>
            <a:r>
              <a:rPr lang="en-US" altLang="zh-CN" sz="2400" b="1" spc="600">
                <a:solidFill>
                  <a:schemeClr val="tx1">
                    <a:lumMod val="50000"/>
                    <a:lumOff val="50000"/>
                  </a:schemeClr>
                </a:solidFill>
                <a:latin typeface="FangSong" panose="02010609060101010101" pitchFamily="49" charset="-122"/>
                <a:ea typeface="FangSong" panose="02010609060101010101" pitchFamily="49" charset="-122"/>
              </a:rPr>
              <a:t>--</a:t>
            </a:r>
            <a:r>
              <a:rPr lang="zh-CN" altLang="en-US" sz="2400" b="1" spc="600">
                <a:solidFill>
                  <a:schemeClr val="tx1">
                    <a:lumMod val="50000"/>
                    <a:lumOff val="50000"/>
                  </a:schemeClr>
                </a:solidFill>
                <a:latin typeface="FangSong" panose="02010609060101010101" pitchFamily="49" charset="-122"/>
                <a:ea typeface="FangSong" panose="02010609060101010101" pitchFamily="49" charset="-122"/>
              </a:rPr>
              <a:t>隐喻手法的运用 </a:t>
            </a:r>
          </a:p>
        </p:txBody>
      </p:sp>
      <p:sp>
        <p:nvSpPr>
          <p:cNvPr id="7" name="文本框 6"/>
          <p:cNvSpPr txBox="1"/>
          <p:nvPr/>
        </p:nvSpPr>
        <p:spPr>
          <a:xfrm>
            <a:off x="1552416" y="3219318"/>
            <a:ext cx="10158609" cy="1689052"/>
          </a:xfrm>
          <a:prstGeom prst="rect">
            <a:avLst/>
          </a:prstGeom>
          <a:noFill/>
        </p:spPr>
        <p:txBody>
          <a:bodyPr wrap="square" rtlCol="0">
            <a:spAutoFit/>
          </a:bodyPr>
          <a:lstStyle/>
          <a:p>
            <a:pPr>
              <a:lnSpc>
                <a:spcPct val="150000"/>
              </a:lnSpc>
            </a:pPr>
            <a:r>
              <a:rPr lang="en-US" altLang="zh-CN" sz="2400" b="1">
                <a:latin typeface="Microsoft YaHei" panose="020b0503020204020204" pitchFamily="34" charset="-122"/>
                <a:ea typeface="Microsoft YaHei" panose="020b0503020204020204" pitchFamily="34" charset="-122"/>
                <a:sym typeface="+mn-ea"/>
              </a:rPr>
              <a:t>【</a:t>
            </a:r>
            <a:r>
              <a:rPr lang="zh-CN" altLang="en-US" sz="2400" b="1">
                <a:latin typeface="Microsoft YaHei" panose="020b0503020204020204" pitchFamily="34" charset="-122"/>
                <a:ea typeface="Microsoft YaHei" panose="020b0503020204020204" pitchFamily="34" charset="-122"/>
                <a:sym typeface="+mn-ea"/>
              </a:rPr>
              <a:t>任务引导</a:t>
            </a:r>
            <a:r>
              <a:rPr lang="en-US" altLang="zh-CN" sz="2400" b="1">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探析隐喻手法能够较好地理解诗歌主旨。巧妙地使用隐喻，对表现手法的生动、简洁、加重等方面起重要作用，比明喻更加灵活、形象。</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树和天空</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即运用了隐喻手法。</a:t>
            </a:r>
          </a:p>
        </p:txBody>
      </p:sp>
      <p:sp>
        <p:nvSpPr>
          <p:cNvPr id="9" name="矩形 8">
            <a:extLst>
              <a:ext uri="{FF2B5EF4-FFF2-40B4-BE49-F238E27FC236}">
                <a16:creationId xmlns:a16="http://schemas.microsoft.com/office/drawing/2014/main" id="{A9AB07F5-0C8F-A346-8A83-DFA45EEEE08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id="{B0464DE5-7554-DD4A-812C-A6E231F5BD6E}"/>
              </a:ext>
            </a:extLst>
          </p:cNvPr>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7694213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29740" y="1437941"/>
            <a:ext cx="7633448" cy="3351046"/>
          </a:xfrm>
          <a:prstGeom prst="rect">
            <a:avLst/>
          </a:prstGeom>
          <a:noFill/>
        </p:spPr>
        <p:txBody>
          <a:bodyPr wrap="square" rtlCol="0">
            <a:spAutoFit/>
          </a:bodyPr>
          <a:lstStyle/>
          <a:p>
            <a:pPr>
              <a:lnSpc>
                <a:spcPct val="150000"/>
              </a:lnSpc>
            </a:pP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本文分析</a:t>
            </a:r>
            <a:r>
              <a:rPr lang="en-US" altLang="zh-CN" sz="2400" b="1">
                <a:latin typeface="Microsoft YaHei" panose="020b0503020204020204" pitchFamily="34" charset="-122"/>
                <a:ea typeface="Microsoft YaHei" panose="020b0503020204020204" pitchFamily="34" charset="-122"/>
              </a:rPr>
              <a:t>】</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树立足于大地同时又指向天空</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它诠释了生命的深度与高度。但是人们埋头于对土地的耕耘与掘进</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却渐渐忽略了头顶上那片令人震撼和心悸的星空</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忘记了对未知的渴望、对神秘的欣赏、驻足静观与默想</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比如对宇宙一声纯粹而又唯美的惊叹</a:t>
            </a:r>
            <a:r>
              <a:rPr lang="en-US" altLang="zh-CN" sz="2400">
                <a:solidFill>
                  <a:srgbClr val="C00000"/>
                </a:solidFill>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id="{2039FF50-8D81-8646-9C72-B131A1FA7D6A}"/>
              </a:ext>
            </a:extLst>
          </p:cNvPr>
          <p:cNvSpPr txBox="1"/>
          <p:nvPr/>
        </p:nvSpPr>
        <p:spPr>
          <a:xfrm>
            <a:off x="937184" y="839446"/>
            <a:ext cx="2926041" cy="400110"/>
          </a:xfrm>
          <a:prstGeom prst="rect">
            <a:avLst/>
          </a:prstGeom>
          <a:noFill/>
        </p:spPr>
        <p:txBody>
          <a:bodyPr wrap="square" rtlCol="0">
            <a:spAutoFit/>
          </a:bodyPr>
          <a:lstStyle/>
          <a:p>
            <a:pPr algn="ctr"/>
            <a:r>
              <a:rPr lang="zh-CN" altLang="en-US" sz="2000" b="1"/>
              <a:t>隐喻手法的运用</a:t>
            </a:r>
            <a:endParaRPr kumimoji="1" lang="zh-CN" altLang="en-US" sz="2400" b="1"/>
          </a:p>
        </p:txBody>
      </p:sp>
    </p:spTree>
    <p:extLst>
      <p:ext uri="{BB962C8B-B14F-4D97-AF65-F5344CB8AC3E}">
        <p14:creationId xmlns:p14="http://schemas.microsoft.com/office/powerpoint/2010/main" val="1469616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58918" y="705755"/>
            <a:ext cx="11042495" cy="5860387"/>
          </a:xfrm>
          <a:prstGeom prst="rect">
            <a:avLst/>
          </a:prstGeom>
          <a:noFill/>
        </p:spPr>
        <p:txBody>
          <a:bodyPr wrap="square" rtlCol="0">
            <a:spAutoFit/>
          </a:bodyPr>
          <a:lstStyle/>
          <a:p>
            <a:pPr>
              <a:lnSpc>
                <a:spcPct val="150000"/>
              </a:lnSpc>
            </a:pP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迁移运用</a:t>
            </a:r>
            <a:r>
              <a:rPr lang="en-US" altLang="zh-CN" b="1">
                <a:latin typeface="Microsoft YaHei" panose="020b0503020204020204" pitchFamily="34" charset="-122"/>
                <a:ea typeface="Microsoft YaHei" panose="020b0503020204020204" pitchFamily="34" charset="-122"/>
              </a:rPr>
              <a:t>】</a:t>
            </a:r>
          </a:p>
          <a:p>
            <a:pPr>
              <a:lnSpc>
                <a:spcPct val="150000"/>
              </a:lnSpc>
            </a:pPr>
            <a:r>
              <a:rPr lang="zh-CN" altLang="en-US" b="1">
                <a:latin typeface="Microsoft YaHei" panose="020b0503020204020204" pitchFamily="34" charset="-122"/>
                <a:ea typeface="Microsoft YaHei" panose="020b0503020204020204" pitchFamily="34" charset="-122"/>
              </a:rPr>
              <a:t>半个多世纪前</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我国著名教育家陶行知先生非常推崇并常用来教育学生的一句名言是</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假使你有两块面包</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你得用一块去换一朵水仙花。”这里的“水仙花”是一种隐喻</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那它比喻了什么呢</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请以“换一朵水仙花”为话题</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写一段文字</a:t>
            </a:r>
            <a:r>
              <a:rPr lang="en-US" altLang="zh-CN" b="1">
                <a:latin typeface="Microsoft YaHei" panose="020b0503020204020204" pitchFamily="34" charset="-122"/>
                <a:ea typeface="Microsoft YaHei" panose="020b0503020204020204" pitchFamily="34" charset="-122"/>
              </a:rPr>
              <a:t>,300</a:t>
            </a:r>
            <a:r>
              <a:rPr lang="zh-CN" altLang="en-US" b="1">
                <a:latin typeface="Microsoft YaHei" panose="020b0503020204020204" pitchFamily="34" charset="-122"/>
                <a:ea typeface="Microsoft YaHei" panose="020b0503020204020204" pitchFamily="34" charset="-122"/>
              </a:rPr>
              <a:t>字左右。</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用面包换一朵水仙花</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可以使人抛却许多杂念</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感悟人生的真谛</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得到精神境界的升华。尤其是一些富人</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他们拥有享用不尽的面包。倘若他们能拿出一些来换取水仙花</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帮助那些需要帮助的人</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也使自己的人生更有意义。美国钢铁大王安德鲁</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卡内基便是如此。卡内基梅隆大学和卡内基音乐厅则是他生命中两朵盛开的最艳丽的水仙花。在卡内基功成名就之后</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他便不再追逐名利</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而是投入到慈善事业中去。为了发展美国的科学、文学和美术事业</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他创立卡内基协会</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为了使匹兹堡的工人阶级子女能得到良好的职业培训</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他建立卡内基梅隆大学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为了使普通百姓也能接受高雅艺术的熏陶</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他投资建造卡内基音乐厅</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他一生捐款</a:t>
            </a:r>
            <a:r>
              <a:rPr lang="en-US" altLang="zh-CN">
                <a:solidFill>
                  <a:srgbClr val="C00000"/>
                </a:solidFill>
                <a:latin typeface="Microsoft YaHei" panose="020b0503020204020204" pitchFamily="34" charset="-122"/>
                <a:ea typeface="Microsoft YaHei" panose="020b0503020204020204" pitchFamily="34" charset="-122"/>
              </a:rPr>
              <a:t>4</a:t>
            </a:r>
            <a:r>
              <a:rPr lang="zh-CN" altLang="en-US">
                <a:solidFill>
                  <a:srgbClr val="C00000"/>
                </a:solidFill>
                <a:latin typeface="Microsoft YaHei" panose="020b0503020204020204" pitchFamily="34" charset="-122"/>
                <a:ea typeface="Microsoft YaHei" panose="020b0503020204020204" pitchFamily="34" charset="-122"/>
              </a:rPr>
              <a:t>亿多美元</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始终坚持着他的人生信条</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生意人的生涯应由两方面构成</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一方面是为自己和家庭挣到足够的线</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另一方面是用额外的财产为社会服务。卡内基的经历是面包与水仙花之间权衡的典范。在有了足够面包的同时</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不妨停下来看看周边的风景</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用一些面包来换取水仙花</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将金钱化为无私的大爱</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闻闻水仙花的芬芳</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感受帮助他人、奉献社会的喜悦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并把水仙花的香气传向人间</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让世间溢满真爱。</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125080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172897"/>
            <a:ext cx="11125711" cy="4708981"/>
          </a:xfrm>
          <a:prstGeom prst="rect">
            <a:avLst/>
          </a:prstGeom>
          <a:noFill/>
        </p:spPr>
        <p:txBody>
          <a:bodyPr wrap="square" rtlCol="0">
            <a:spAutoFit/>
          </a:bodyPr>
          <a:lstStyle/>
          <a:p>
            <a:pPr algn="ctr" fontAlgn="ctr">
              <a:lnSpc>
                <a:spcPct val="150000"/>
              </a:lnSpc>
            </a:pPr>
            <a:r>
              <a:rPr lang="zh-CN" altLang="en-US" sz="2000">
                <a:latin typeface="Microsoft YaHei" panose="020b0503020204020204" pitchFamily="34" charset="-122"/>
                <a:ea typeface="Microsoft YaHei" panose="020b0503020204020204" pitchFamily="34" charset="-122"/>
              </a:rPr>
              <a:t>特朗斯特罗姆：一年只写三首诗     </a:t>
            </a:r>
          </a:p>
          <a:p>
            <a:pPr algn="ctr" fontAlgn="ctr">
              <a:lnSpc>
                <a:spcPct val="150000"/>
              </a:lnSpc>
            </a:pPr>
            <a:r>
              <a:rPr lang="zh-CN" altLang="en-US" sz="2000">
                <a:latin typeface="Microsoft YaHei" panose="020b0503020204020204" pitchFamily="34" charset="-122"/>
                <a:ea typeface="Microsoft YaHei" panose="020b0503020204020204" pitchFamily="34" charset="-122"/>
              </a:rPr>
              <a:t>王 文</a:t>
            </a:r>
          </a:p>
          <a:p>
            <a:pPr fontAlgn="ctr">
              <a:lnSpc>
                <a:spcPct val="150000"/>
              </a:lnSpc>
            </a:pPr>
            <a:r>
              <a:rPr lang="zh-CN" altLang="en-US" sz="2000">
                <a:latin typeface="Microsoft YaHei" panose="020b0503020204020204" pitchFamily="34" charset="-122"/>
                <a:ea typeface="Microsoft YaHei" panose="020b0503020204020204" pitchFamily="34" charset="-122"/>
              </a:rPr>
              <a:t>      托马斯</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特朗斯特罗姆坐在桌前，桌子上放着一块他最爱吃的提拉米蛋糕。尝了一口之后，他侧过脸望向窗外，刚刚还是倾盆大雨，这会儿已经有几缕阳光洒落进来。这就是</a:t>
            </a:r>
            <a:r>
              <a:rPr lang="en-US" altLang="zh-CN" sz="2000">
                <a:latin typeface="Microsoft YaHei" panose="020b0503020204020204" pitchFamily="34" charset="-122"/>
                <a:ea typeface="Microsoft YaHei" panose="020b0503020204020204" pitchFamily="34" charset="-122"/>
              </a:rPr>
              <a:t>10</a:t>
            </a:r>
            <a:r>
              <a:rPr lang="zh-CN" altLang="en-US" sz="2000">
                <a:latin typeface="Microsoft YaHei" panose="020b0503020204020204" pitchFamily="34" charset="-122"/>
                <a:ea typeface="Microsoft YaHei" panose="020b0503020204020204" pitchFamily="34" charset="-122"/>
              </a:rPr>
              <a:t>月初斯德哥尔摩的天气，说变就变，让人难以捉摸。</a:t>
            </a:r>
          </a:p>
          <a:p>
            <a:pPr fontAlgn="ctr">
              <a:lnSpc>
                <a:spcPct val="150000"/>
              </a:lnSpc>
            </a:pPr>
            <a:r>
              <a:rPr lang="zh-CN" altLang="en-US" sz="2000">
                <a:latin typeface="Microsoft YaHei" panose="020b0503020204020204" pitchFamily="34" charset="-122"/>
                <a:ea typeface="Microsoft YaHei" panose="020b0503020204020204" pitchFamily="34" charset="-122"/>
              </a:rPr>
              <a:t>      托马斯目光温和，脸上最突出的是他高高耸立起的鹰钩鼻。透过玻璃窗，托马斯看不见等在楼下的众多记者，但他知道他们一定在那里。每年诺贝尔文学奖公布时，他们都会提前聚集在那里，连托马斯自己都不再期盼获奖时，他们仍然相信可能会是他。不过，托马斯知道，一会儿他们不会像往年一样摸摸地离开，而将摁门铃走进来，因为托马斯接到瑞德文学院诺贝尔文学奖评审委员会的电话：他获奖了。</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274618"/>
            <a:ext cx="11125711" cy="4247317"/>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作为公认的象征主义和超现实主义大师，托马斯被誉为“西方最后一个诗歌巨匠”。而记者为此专访瑞德文学院院士、著名汉学家马悦然教授时，他说：“这样的评价，对托马斯来说是实至名归的。” 诺奖得主、诗人沃尔科特</a:t>
            </a:r>
            <a:r>
              <a:rPr lang="en-US" altLang="zh-CN" sz="2000">
                <a:latin typeface="Microsoft YaHei" panose="020b0503020204020204" pitchFamily="34" charset="-122"/>
                <a:ea typeface="Microsoft YaHei" panose="020b0503020204020204" pitchFamily="34" charset="-122"/>
              </a:rPr>
              <a:t>10</a:t>
            </a:r>
            <a:r>
              <a:rPr lang="zh-CN" altLang="en-US" sz="2000">
                <a:latin typeface="Microsoft YaHei" panose="020b0503020204020204" pitchFamily="34" charset="-122"/>
                <a:ea typeface="Microsoft YaHei" panose="020b0503020204020204" pitchFamily="34" charset="-122"/>
              </a:rPr>
              <a:t>年前就说过：“瑞典文学院应毫不犹豫地把诺贝尔奖颁发给特朗斯特罗姆，尽管他是瑞典人。”</a:t>
            </a:r>
          </a:p>
          <a:p>
            <a:pPr fontAlgn="ctr">
              <a:lnSpc>
                <a:spcPct val="150000"/>
              </a:lnSpc>
            </a:pPr>
            <a:r>
              <a:rPr lang="zh-CN" altLang="en-US" sz="2000">
                <a:latin typeface="Microsoft YaHei" panose="020b0503020204020204" pitchFamily="34" charset="-122"/>
                <a:ea typeface="Microsoft YaHei" panose="020b0503020204020204" pitchFamily="34" charset="-122"/>
              </a:rPr>
              <a:t>      托马斯</a:t>
            </a:r>
            <a:r>
              <a:rPr lang="en-US" altLang="zh-CN" sz="2000">
                <a:latin typeface="Microsoft YaHei" panose="020b0503020204020204" pitchFamily="34" charset="-122"/>
                <a:ea typeface="Microsoft YaHei" panose="020b0503020204020204" pitchFamily="34" charset="-122"/>
              </a:rPr>
              <a:t>13</a:t>
            </a:r>
            <a:r>
              <a:rPr lang="zh-CN" altLang="en-US" sz="2000">
                <a:latin typeface="Microsoft YaHei" panose="020b0503020204020204" pitchFamily="34" charset="-122"/>
                <a:ea typeface="Microsoft YaHei" panose="020b0503020204020204" pitchFamily="34" charset="-122"/>
              </a:rPr>
              <a:t>岁就开始写作。从</a:t>
            </a:r>
            <a:r>
              <a:rPr lang="en-US" altLang="zh-CN" sz="2000">
                <a:latin typeface="Microsoft YaHei" panose="020b0503020204020204" pitchFamily="34" charset="-122"/>
                <a:ea typeface="Microsoft YaHei" panose="020b0503020204020204" pitchFamily="34" charset="-122"/>
              </a:rPr>
              <a:t>1955</a:t>
            </a:r>
            <a:r>
              <a:rPr lang="zh-CN" altLang="en-US" sz="2000">
                <a:latin typeface="Microsoft YaHei" panose="020b0503020204020204" pitchFamily="34" charset="-122"/>
                <a:ea typeface="Microsoft YaHei" panose="020b0503020204020204" pitchFamily="34" charset="-122"/>
              </a:rPr>
              <a:t>年，</a:t>
            </a:r>
            <a:r>
              <a:rPr lang="en-US" altLang="zh-CN" sz="2000">
                <a:latin typeface="Microsoft YaHei" panose="020b0503020204020204" pitchFamily="34" charset="-122"/>
                <a:ea typeface="Microsoft YaHei" panose="020b0503020204020204" pitchFamily="34" charset="-122"/>
              </a:rPr>
              <a:t>24</a:t>
            </a:r>
            <a:r>
              <a:rPr lang="zh-CN" altLang="en-US" sz="2000">
                <a:latin typeface="Microsoft YaHei" panose="020b0503020204020204" pitchFamily="34" charset="-122"/>
                <a:ea typeface="Microsoft YaHei" panose="020b0503020204020204" pitchFamily="34" charset="-122"/>
              </a:rPr>
              <a:t>岁的托马斯一出版处女诗集</a:t>
            </a:r>
            <a:r>
              <a:rPr lang="en-US" altLang="zh-CN" sz="2000">
                <a:latin typeface="Microsoft YaHei" panose="020b0503020204020204" pitchFamily="34" charset="-122"/>
                <a:ea typeface="Microsoft YaHei" panose="020b0503020204020204" pitchFamily="34" charset="-122"/>
              </a:rPr>
              <a:t>《17</a:t>
            </a:r>
            <a:r>
              <a:rPr lang="zh-CN" altLang="en-US" sz="2000">
                <a:latin typeface="Microsoft YaHei" panose="020b0503020204020204" pitchFamily="34" charset="-122"/>
                <a:ea typeface="Microsoft YaHei" panose="020b0503020204020204" pitchFamily="34" charset="-122"/>
              </a:rPr>
              <a:t>首诗</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便技惊四座，思年后第二部</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途中的秘密</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更是轰动诗坛，年纪轻轻便成为瑞德诗歌的代表人物。</a:t>
            </a:r>
          </a:p>
          <a:p>
            <a:pPr fontAlgn="ctr">
              <a:lnSpc>
                <a:spcPct val="150000"/>
              </a:lnSpc>
            </a:pPr>
            <a:r>
              <a:rPr lang="zh-CN" altLang="en-US" sz="2000">
                <a:latin typeface="Microsoft YaHei" panose="020b0503020204020204" pitchFamily="34" charset="-122"/>
                <a:ea typeface="Microsoft YaHei" panose="020b0503020204020204" pitchFamily="34" charset="-122"/>
              </a:rPr>
              <a:t>      “醒悟是梦中往外跳伞</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摆脱令人窒息的漩涡</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漫游者向早晨绿色的地带降落</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万物燃烧。”“蟋蟀疯狂地缝着缝纫机”，“孤独的水龙头从玫瑰丛中站起，像一座骑士的雕塑”，“桥，一只飞越死亡的巨大铁鸟”</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都是标准的托马斯式的诗句。</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2696888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3144" y="1533205"/>
            <a:ext cx="11125711" cy="3785652"/>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他的诗总是从日常生活的细节入手，通过精准的描写，让读者进入一个诗的境界。他的诗称为“小孩子都能读懂的诗”。瑞德文学院的颁奖词称：特朗斯特罗姆“通过其凝炼、透彻的意象，给予我们通往现实的崭新途径。”</a:t>
            </a:r>
          </a:p>
          <a:p>
            <a:pPr fontAlgn="ctr">
              <a:lnSpc>
                <a:spcPct val="150000"/>
              </a:lnSpc>
            </a:pPr>
            <a:r>
              <a:rPr lang="zh-CN" altLang="en-US" sz="2000">
                <a:latin typeface="Microsoft YaHei" panose="020b0503020204020204" pitchFamily="34" charset="-122"/>
                <a:ea typeface="Microsoft YaHei" panose="020b0503020204020204" pitchFamily="34" charset="-122"/>
              </a:rPr>
              <a:t>      诗人于坚认为，特朗斯特罗姆的诗之于瑞德，犹如汉语中出现了唐诗。他曾对翻译</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特朗斯特罗姆诗全集</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的诗人李笠说过，他的写作受日本俳句的影响，而俳句是从中国古代诗歌滋生出来的。所以，他对东方文化一直有强烈的兴趣。他的诗，充满了味道、颜色振动和杂音，与保罗</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瓦莱里的“纯诗”相近；和</a:t>
            </a:r>
            <a:r>
              <a:rPr lang="en-US" altLang="zh-CN" sz="2000">
                <a:latin typeface="Microsoft YaHei" panose="020b0503020204020204" pitchFamily="34" charset="-122"/>
                <a:ea typeface="Microsoft YaHei" panose="020b0503020204020204" pitchFamily="34" charset="-122"/>
              </a:rPr>
              <a:t>20</a:t>
            </a:r>
            <a:r>
              <a:rPr lang="zh-CN" altLang="en-US" sz="2000">
                <a:latin typeface="Microsoft YaHei" panose="020b0503020204020204" pitchFamily="34" charset="-122"/>
                <a:ea typeface="Microsoft YaHei" panose="020b0503020204020204" pitchFamily="34" charset="-122"/>
              </a:rPr>
              <a:t>世纪的叶芝、里尔克、艾略特、聂鲁达、希克梅特等大诗人一样，他的诗，具有许多属于未来的东西。</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2954038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617439"/>
            <a:ext cx="11125711" cy="3323987"/>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其实，托马斯的诗作品并不多。他一年最多写三首诗，而且往往一首诗要花几年时间才完成，长诗</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画廊</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几乎用了</a:t>
            </a:r>
            <a:r>
              <a:rPr lang="en-US" altLang="zh-CN" sz="2000">
                <a:latin typeface="Microsoft YaHei" panose="020b0503020204020204" pitchFamily="34" charset="-122"/>
                <a:ea typeface="Microsoft YaHei" panose="020b0503020204020204" pitchFamily="34" charset="-122"/>
              </a:rPr>
              <a:t>10</a:t>
            </a:r>
            <a:r>
              <a:rPr lang="zh-CN" altLang="en-US" sz="2000">
                <a:latin typeface="Microsoft YaHei" panose="020b0503020204020204" pitchFamily="34" charset="-122"/>
                <a:ea typeface="Microsoft YaHei" panose="020b0503020204020204" pitchFamily="34" charset="-122"/>
              </a:rPr>
              <a:t>年时间，而短诗</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有太阳的风景</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也经历</a:t>
            </a:r>
            <a:r>
              <a:rPr lang="en-US" altLang="zh-CN" sz="2000">
                <a:latin typeface="Microsoft YaHei" panose="020b0503020204020204" pitchFamily="34" charset="-122"/>
                <a:ea typeface="Microsoft YaHei" panose="020b0503020204020204" pitchFamily="34" charset="-122"/>
              </a:rPr>
              <a:t>7</a:t>
            </a:r>
            <a:r>
              <a:rPr lang="zh-CN" altLang="en-US" sz="2000">
                <a:latin typeface="Microsoft YaHei" panose="020b0503020204020204" pitchFamily="34" charset="-122"/>
                <a:ea typeface="Microsoft YaHei" panose="020b0503020204020204" pitchFamily="34" charset="-122"/>
              </a:rPr>
              <a:t>年。迄今为止，包括他中风后所写的所有作品加起来只有</a:t>
            </a:r>
            <a:r>
              <a:rPr lang="en-US" altLang="zh-CN" sz="2000">
                <a:latin typeface="Microsoft YaHei" panose="020b0503020204020204" pitchFamily="34" charset="-122"/>
                <a:ea typeface="Microsoft YaHei" panose="020b0503020204020204" pitchFamily="34" charset="-122"/>
              </a:rPr>
              <a:t>200</a:t>
            </a:r>
            <a:r>
              <a:rPr lang="zh-CN" altLang="en-US" sz="2000">
                <a:latin typeface="Microsoft YaHei" panose="020b0503020204020204" pitchFamily="34" charset="-122"/>
                <a:ea typeface="Microsoft YaHei" panose="020b0503020204020204" pitchFamily="34" charset="-122"/>
              </a:rPr>
              <a:t>多首，但“大部分都是精品”。 他的诗已被译成</a:t>
            </a:r>
            <a:r>
              <a:rPr lang="en-US" altLang="zh-CN" sz="2000">
                <a:latin typeface="Microsoft YaHei" panose="020b0503020204020204" pitchFamily="34" charset="-122"/>
                <a:ea typeface="Microsoft YaHei" panose="020b0503020204020204" pitchFamily="34" charset="-122"/>
              </a:rPr>
              <a:t>50</a:t>
            </a:r>
            <a:r>
              <a:rPr lang="zh-CN" altLang="en-US" sz="2000">
                <a:latin typeface="Microsoft YaHei" panose="020b0503020204020204" pitchFamily="34" charset="-122"/>
                <a:ea typeface="Microsoft YaHei" panose="020b0503020204020204" pitchFamily="34" charset="-122"/>
              </a:rPr>
              <a:t>多种语言</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仅英文就有二十来种版本</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，而研究他作品的专著已超出他作品页数的千倍。一年最多写三首诗，作为诗人，极其罕见，需要怎样沉得下心，静得住气？ 在一个如此浮躁的时代，创作如同产业追求最大产出的时代，有几人能做到？难怪中国的诗人们觉得不可思议了，难怪人们感叹中国为何不能出现伟大作品了。</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1207943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id="{39259A4A-B2B1-D947-9ED7-B91CD5AB4F64}"/>
              </a:ext>
            </a:extLst>
          </p:cNvPr>
          <p:cNvGrpSpPr/>
          <p:nvPr/>
        </p:nvGrpSpPr>
        <p:grpSpPr>
          <a:xfrm>
            <a:off x="473894" y="2603841"/>
            <a:ext cx="3630504" cy="1650318"/>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id="{80BF7935-3655-4047-BE88-ABD7E0840718}"/>
              </a:ext>
            </a:extLst>
          </p:cNvPr>
          <p:cNvSpPr txBox="1"/>
          <p:nvPr/>
        </p:nvSpPr>
        <p:spPr>
          <a:xfrm>
            <a:off x="4296007" y="2307475"/>
            <a:ext cx="8018706" cy="224305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了解特朗斯特罗姆的生平及其创作风格，了解诗歌的写作背景。</a:t>
            </a: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鉴赏诗歌选取的独特意象，以及诗歌朦胧的意境。</a:t>
            </a: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思考诗歌所探索的自然、人、生命等主题。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617439"/>
            <a:ext cx="11125711" cy="2862322"/>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托马斯写过一首诗</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上海的街</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：“公园的白蝴蝶被很多人读着。我爱这菜白色，像是真理扑动的一角。”这富有童趣的意象来自他多年前在上海的经历。那是</a:t>
            </a:r>
            <a:r>
              <a:rPr lang="en-US" altLang="zh-CN" sz="2000">
                <a:latin typeface="Microsoft YaHei" panose="020b0503020204020204" pitchFamily="34" charset="-122"/>
                <a:ea typeface="Microsoft YaHei" panose="020b0503020204020204" pitchFamily="34" charset="-122"/>
              </a:rPr>
              <a:t>1985</a:t>
            </a:r>
            <a:r>
              <a:rPr lang="zh-CN" altLang="en-US" sz="2000">
                <a:latin typeface="Microsoft YaHei" panose="020b0503020204020204" pitchFamily="34" charset="-122"/>
                <a:ea typeface="Microsoft YaHei" panose="020b0503020204020204" pitchFamily="34" charset="-122"/>
              </a:rPr>
              <a:t>年，他第一次来到中国。可惜，</a:t>
            </a:r>
            <a:r>
              <a:rPr lang="en-US" altLang="zh-CN" sz="2000">
                <a:latin typeface="Microsoft YaHei" panose="020b0503020204020204" pitchFamily="34" charset="-122"/>
                <a:ea typeface="Microsoft YaHei" panose="020b0503020204020204" pitchFamily="34" charset="-122"/>
              </a:rPr>
              <a:t>1990</a:t>
            </a:r>
            <a:r>
              <a:rPr lang="zh-CN" altLang="en-US" sz="2000">
                <a:latin typeface="Microsoft YaHei" panose="020b0503020204020204" pitchFamily="34" charset="-122"/>
                <a:ea typeface="Microsoft YaHei" panose="020b0503020204020204" pitchFamily="34" charset="-122"/>
              </a:rPr>
              <a:t>年的一次中风导致他右半身瘫痪，等到</a:t>
            </a:r>
            <a:r>
              <a:rPr lang="en-US" altLang="zh-CN" sz="2000">
                <a:latin typeface="Microsoft YaHei" panose="020b0503020204020204" pitchFamily="34" charset="-122"/>
                <a:ea typeface="Microsoft YaHei" panose="020b0503020204020204" pitchFamily="34" charset="-122"/>
              </a:rPr>
              <a:t>2001</a:t>
            </a:r>
            <a:r>
              <a:rPr lang="zh-CN" altLang="en-US" sz="2000">
                <a:latin typeface="Microsoft YaHei" panose="020b0503020204020204" pitchFamily="34" charset="-122"/>
                <a:ea typeface="Microsoft YaHei" panose="020b0503020204020204" pitchFamily="34" charset="-122"/>
              </a:rPr>
              <a:t>年再次访华的时候，他不仅拄上了拐杖，就连说话也含混不清了。</a:t>
            </a:r>
          </a:p>
          <a:p>
            <a:pPr fontAlgn="ctr">
              <a:lnSpc>
                <a:spcPct val="150000"/>
              </a:lnSpc>
            </a:pPr>
            <a:r>
              <a:rPr lang="zh-CN" altLang="en-US" sz="2000">
                <a:latin typeface="Microsoft YaHei" panose="020b0503020204020204" pitchFamily="34" charset="-122"/>
                <a:ea typeface="Microsoft YaHei" panose="020b0503020204020204" pitchFamily="34" charset="-122"/>
              </a:rPr>
              <a:t>　　中风后的托马斯也没有放弃创作，身体的变化带来对人生更深刻的思考，使他的作品超现实主义色彩更浓，语句却更加精练而富有哲理，“诗歌就是坐禅，不是为了催眠，而是为了唤醒。”</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6135672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617439"/>
            <a:ext cx="11125711" cy="3785652"/>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外界的喧嚣中，托马斯却另有打算，他计划去斯德哥尔摩近郊的海龙马岛上过周末。那里有一幢托马斯外祖父留下来的、曾招待过无数诗人、被称为“蓝房子”的住所，也是托马斯最爱的地方。房子里天花板很低，窗户小小的，窗外就是树木，托马斯最喜欢坐在窗边读书。北欧静谧、安逸的生活氛围包裹着诗人，以至于在马悦然看来，托马斯的诗风是如此恒定，这在其他地方的诗人身上简直不可思议，“他从不曾让风格应时而变”。</a:t>
            </a:r>
          </a:p>
          <a:p>
            <a:pPr algn="r" fontAlgn="ctr">
              <a:lnSpc>
                <a:spcPct val="150000"/>
              </a:lnSpc>
            </a:pPr>
            <a:r>
              <a:rPr lang="zh-CN" altLang="en-US" sz="2000">
                <a:latin typeface="Microsoft YaHei" panose="020b0503020204020204" pitchFamily="34" charset="-122"/>
                <a:ea typeface="Microsoft YaHei" panose="020b0503020204020204" pitchFamily="34" charset="-122"/>
              </a:rPr>
              <a:t>                                     （选自</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环球人物</a:t>
            </a:r>
            <a:r>
              <a:rPr lang="en-US" altLang="zh-CN" sz="2000">
                <a:latin typeface="Microsoft YaHei" panose="020b0503020204020204" pitchFamily="34" charset="-122"/>
                <a:ea typeface="Microsoft YaHei" panose="020b0503020204020204" pitchFamily="34" charset="-122"/>
              </a:rPr>
              <a:t>》2011</a:t>
            </a:r>
            <a:r>
              <a:rPr lang="zh-CN" altLang="en-US" sz="2000">
                <a:latin typeface="Microsoft YaHei" panose="020b0503020204020204" pitchFamily="34" charset="-122"/>
                <a:ea typeface="Microsoft YaHei" panose="020b0503020204020204" pitchFamily="34" charset="-122"/>
              </a:rPr>
              <a:t>年第</a:t>
            </a:r>
            <a:r>
              <a:rPr lang="en-US" altLang="zh-CN" sz="2000">
                <a:latin typeface="Microsoft YaHei" panose="020b0503020204020204" pitchFamily="34" charset="-122"/>
                <a:ea typeface="Microsoft YaHei" panose="020b0503020204020204" pitchFamily="34" charset="-122"/>
              </a:rPr>
              <a:t>27</a:t>
            </a:r>
            <a:r>
              <a:rPr lang="zh-CN" altLang="en-US" sz="2000">
                <a:latin typeface="Microsoft YaHei" panose="020b0503020204020204" pitchFamily="34" charset="-122"/>
                <a:ea typeface="Microsoft YaHei" panose="020b0503020204020204" pitchFamily="34" charset="-122"/>
              </a:rPr>
              <a:t>期，有删改）</a:t>
            </a:r>
          </a:p>
          <a:p>
            <a:pPr fontAlgn="ctr">
              <a:lnSpc>
                <a:spcPct val="150000"/>
              </a:lnSpc>
            </a:pP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注</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托马斯</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特朗斯特罗姆，</a:t>
            </a:r>
            <a:r>
              <a:rPr lang="en-US" altLang="zh-CN" sz="2000">
                <a:latin typeface="KaiTi" panose="02010609060101010101" pitchFamily="49" charset="-122"/>
                <a:ea typeface="KaiTi" panose="02010609060101010101" pitchFamily="49" charset="-122"/>
              </a:rPr>
              <a:t>1931</a:t>
            </a:r>
            <a:r>
              <a:rPr lang="zh-CN" altLang="en-US" sz="2000">
                <a:latin typeface="KaiTi" panose="02010609060101010101" pitchFamily="49" charset="-122"/>
                <a:ea typeface="KaiTi" panose="02010609060101010101" pitchFamily="49" charset="-122"/>
              </a:rPr>
              <a:t>年</a:t>
            </a:r>
            <a:r>
              <a:rPr lang="en-US" altLang="zh-CN" sz="2000">
                <a:latin typeface="KaiTi" panose="02010609060101010101" pitchFamily="49" charset="-122"/>
                <a:ea typeface="KaiTi" panose="02010609060101010101" pitchFamily="49" charset="-122"/>
              </a:rPr>
              <a:t>4</a:t>
            </a:r>
            <a:r>
              <a:rPr lang="zh-CN" altLang="en-US" sz="2000">
                <a:latin typeface="KaiTi" panose="02010609060101010101" pitchFamily="49" charset="-122"/>
                <a:ea typeface="KaiTi" panose="02010609060101010101" pitchFamily="49" charset="-122"/>
              </a:rPr>
              <a:t>月</a:t>
            </a:r>
            <a:r>
              <a:rPr lang="en-US" altLang="zh-CN" sz="2000">
                <a:latin typeface="KaiTi" panose="02010609060101010101" pitchFamily="49" charset="-122"/>
                <a:ea typeface="KaiTi" panose="02010609060101010101" pitchFamily="49" charset="-122"/>
              </a:rPr>
              <a:t>15</a:t>
            </a:r>
            <a:r>
              <a:rPr lang="zh-CN" altLang="en-US" sz="2000">
                <a:latin typeface="KaiTi" panose="02010609060101010101" pitchFamily="49" charset="-122"/>
                <a:ea typeface="KaiTi" panose="02010609060101010101" pitchFamily="49" charset="-122"/>
              </a:rPr>
              <a:t>日生于瑞典首都斯德哥尔摩，毕业于斯德哥尔摩大学心理学专业，曾修读过诗歌、文学史等课程。</a:t>
            </a:r>
            <a:r>
              <a:rPr lang="en-US" altLang="zh-CN" sz="2000">
                <a:latin typeface="KaiTi" panose="02010609060101010101" pitchFamily="49" charset="-122"/>
                <a:ea typeface="KaiTi" panose="02010609060101010101" pitchFamily="49" charset="-122"/>
              </a:rPr>
              <a:t>2011</a:t>
            </a:r>
            <a:r>
              <a:rPr lang="zh-CN" altLang="en-US" sz="2000">
                <a:latin typeface="KaiTi" panose="02010609060101010101" pitchFamily="49" charset="-122"/>
                <a:ea typeface="KaiTi" panose="02010609060101010101" pitchFamily="49" charset="-122"/>
              </a:rPr>
              <a:t>年</a:t>
            </a:r>
            <a:r>
              <a:rPr lang="en-US" altLang="zh-CN" sz="2000">
                <a:latin typeface="KaiTi" panose="02010609060101010101" pitchFamily="49" charset="-122"/>
                <a:ea typeface="KaiTi" panose="02010609060101010101" pitchFamily="49" charset="-122"/>
              </a:rPr>
              <a:t>10</a:t>
            </a:r>
            <a:r>
              <a:rPr lang="zh-CN" altLang="en-US" sz="2000">
                <a:latin typeface="KaiTi" panose="02010609060101010101" pitchFamily="49" charset="-122"/>
                <a:ea typeface="KaiTi" panose="02010609060101010101" pitchFamily="49" charset="-122"/>
              </a:rPr>
              <a:t>月</a:t>
            </a:r>
            <a:r>
              <a:rPr lang="en-US" altLang="zh-CN" sz="2000">
                <a:latin typeface="KaiTi" panose="02010609060101010101" pitchFamily="49" charset="-122"/>
                <a:ea typeface="KaiTi" panose="02010609060101010101" pitchFamily="49" charset="-122"/>
              </a:rPr>
              <a:t>6</a:t>
            </a:r>
            <a:r>
              <a:rPr lang="zh-CN" altLang="en-US" sz="2000">
                <a:latin typeface="KaiTi" panose="02010609060101010101" pitchFamily="49" charset="-122"/>
                <a:ea typeface="KaiTi" panose="02010609060101010101" pitchFamily="49" charset="-122"/>
              </a:rPr>
              <a:t>日获诺贝尔文学奖。</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6232579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617439"/>
            <a:ext cx="11125711" cy="3416320"/>
          </a:xfrm>
          <a:prstGeom prst="rect">
            <a:avLst/>
          </a:prstGeom>
          <a:noFill/>
        </p:spPr>
        <p:txBody>
          <a:bodyPr wrap="square" rtlCol="0">
            <a:spAutoFit/>
          </a:bodyPr>
          <a:lstStyle/>
          <a:p>
            <a:pPr fontAlgn="ctr">
              <a:lnSpc>
                <a:spcPct val="150000"/>
              </a:lnSpc>
            </a:pPr>
            <a:r>
              <a:rPr lang="zh-CN" altLang="en-US" sz="2400">
                <a:latin typeface="Microsoft YaHei" panose="020b0503020204020204" pitchFamily="34" charset="-122"/>
                <a:ea typeface="Microsoft YaHei" panose="020b0503020204020204" pitchFamily="34" charset="-122"/>
              </a:rPr>
              <a:t>问题：结合本文的创作意图谈谈， 托马斯“一年只写三首诗”而获诺贝尔文学奖，这对我们有什么启示？</a:t>
            </a:r>
          </a:p>
          <a:p>
            <a:pPr fontAlgn="ct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①托马斯“一年只写三首诗”体现的是静下心来搞创作的沉稳心态，认真执着精益求精的精神，不为名利写作的文学品质；②当今的文坛浮躁，急功近利，创作如同产业追求最大产出，自然难以出“精品”。作家应学托马斯，沉心静气搞创作，才可能创作出伟大作品。  </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7832729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9" presetClass="entr" presetSubtype="0" fill="hold" nodeType="clickEffect">
                                  <p:stCondLst>
                                    <p:cond delay="0"/>
                                  </p:stCondLst>
                                  <p:childTnLst>
                                    <p:set>
                                      <p:cBhvr>
                                        <p:cTn id="19" dur="1" fill="hold">
                                          <p:stCondLst>
                                            <p:cond delay="0"/>
                                          </p:stCondLst>
                                        </p:cTn>
                                        <p:tgtEl>
                                          <p:spTgt spid="12">
                                            <p:txEl>
                                              <p:pRg st="1" end="1"/>
                                            </p:txEl>
                                          </p:spTgt>
                                        </p:tgtEl>
                                        <p:attrNameLst>
                                          <p:attrName>style.visibility</p:attrName>
                                        </p:attrNameLst>
                                      </p:cBhvr>
                                      <p:to>
                                        <p:strVal val="visible"/>
                                      </p:to>
                                    </p:set>
                                    <p:animEffect transition="in" filter="dissolve">
                                      <p:cBhvr>
                                        <p:cTn id="20"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966976" y="1266528"/>
            <a:ext cx="9285388" cy="3508653"/>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特朗斯特罗姆名句</a:t>
            </a:r>
          </a:p>
          <a:p>
            <a:pPr lvl="2"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醒，是梦中往外跳伞。摆脱令人窒息的旋涡。</a:t>
            </a:r>
          </a:p>
          <a:p>
            <a:pPr lvl="2"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我像一只铁锚在世界的底部拖滑，留住的都不是我所要的。</a:t>
            </a:r>
          </a:p>
          <a:p>
            <a:pPr lvl="2"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我们必须相信许多东西，生活才不至于突然坠入深渊！</a:t>
            </a:r>
          </a:p>
          <a:p>
            <a:pPr lvl="2"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音乐是山坡上一间玻璃房，那里石头在飞，石头在滚，石头滚动着穿过房屋，但所有的玻璃都安然无恙。</a:t>
            </a:r>
          </a:p>
          <a:p>
            <a:pPr lvl="2"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我们在阳光下显得幸福无比，而血正从我们没察觉的伤口流涌。</a:t>
            </a:r>
            <a:endParaRPr lang="zh-CN" altLang="en-US" sz="2800">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9000" b="-9000"/>
          </a:stretch>
        </a:blipFill>
        <a:effectLst/>
      </p:bgPr>
    </p:bg>
    <p:spTree>
      <p:nvGrpSpPr>
        <p:cNvPr id="1" name=""/>
        <p:cNvGrpSpPr/>
        <p:nvPr/>
      </p:nvGrpSpPr>
      <p:grpSpPr>
        <a:xfrm>
          <a:off x="0" y="0"/>
          <a:ext cx="0" cy="0"/>
        </a:xfrm>
      </p:grpSpPr>
      <p:sp>
        <p:nvSpPr>
          <p:cNvPr id="21" name="矩形 20"/>
          <p:cNvSpPr/>
          <p:nvPr/>
        </p:nvSpPr>
        <p:spPr>
          <a:xfrm>
            <a:off x="-11811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1950700" y="11493500"/>
            <a:ext cx="355600" cy="2667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技巧点拨</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l="1044" r="1044"/>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246910"/>
            <a:ext cx="7715088" cy="4254892"/>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8500279" y="157810"/>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1822676"/>
            <a:ext cx="7485836" cy="2807885"/>
          </a:xfrm>
          <a:prstGeom prst="rect">
            <a:avLst/>
          </a:prstGeom>
          <a:noFill/>
        </p:spPr>
        <p:txBody>
          <a:bodyPr wrap="square" rtlCol="0">
            <a:spAutoFit/>
          </a:bodyPr>
          <a:lstStyle/>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sym typeface="+mn-ea"/>
              </a:rPr>
              <a:t>      </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特朗斯特罗姆</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(1931</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2015)</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，瑞典诗人， </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1954</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年发表诗集</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《17</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首诗</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，轰动诗坛。</a:t>
            </a:r>
            <a:r>
              <a:rPr lang="zh-CN" altLang="en-US" sz="2000">
                <a:solidFill>
                  <a:schemeClr val="bg1"/>
                </a:solidFill>
                <a:latin typeface="Microsoft YaHei" panose="020b0503020204020204" pitchFamily="34" charset="-122"/>
                <a:ea typeface="Microsoft YaHei" panose="020b0503020204020204" pitchFamily="34" charset="-122"/>
                <a:sym typeface="+mn-ea"/>
              </a:rPr>
              <a:t>共发表诗歌</a:t>
            </a:r>
            <a:r>
              <a:rPr lang="en-US" altLang="zh-CN" sz="2000">
                <a:solidFill>
                  <a:schemeClr val="bg1"/>
                </a:solidFill>
                <a:latin typeface="Microsoft YaHei" panose="020b0503020204020204" pitchFamily="34" charset="-122"/>
                <a:ea typeface="Microsoft YaHei" panose="020b0503020204020204" pitchFamily="34" charset="-122"/>
                <a:sym typeface="+mn-ea"/>
              </a:rPr>
              <a:t>200</a:t>
            </a:r>
            <a:r>
              <a:rPr lang="zh-CN" altLang="en-US" sz="2000">
                <a:solidFill>
                  <a:schemeClr val="bg1"/>
                </a:solidFill>
                <a:latin typeface="Microsoft YaHei" panose="020b0503020204020204" pitchFamily="34" charset="-122"/>
                <a:ea typeface="Microsoft YaHei" panose="020b0503020204020204" pitchFamily="34" charset="-122"/>
                <a:sym typeface="+mn-ea"/>
              </a:rPr>
              <a:t>余首。在</a:t>
            </a:r>
            <a:r>
              <a:rPr lang="en-US" altLang="zh-CN" sz="2000">
                <a:solidFill>
                  <a:schemeClr val="bg1"/>
                </a:solidFill>
                <a:latin typeface="Microsoft YaHei" panose="020b0503020204020204" pitchFamily="34" charset="-122"/>
                <a:ea typeface="Microsoft YaHei" panose="020b0503020204020204" pitchFamily="34" charset="-122"/>
                <a:sym typeface="+mn-ea"/>
              </a:rPr>
              <a:t>2011</a:t>
            </a:r>
            <a:r>
              <a:rPr lang="zh-CN" altLang="en-US" sz="2000">
                <a:solidFill>
                  <a:schemeClr val="bg1"/>
                </a:solidFill>
                <a:latin typeface="Microsoft YaHei" panose="020b0503020204020204" pitchFamily="34" charset="-122"/>
                <a:ea typeface="Microsoft YaHei" panose="020b0503020204020204" pitchFamily="34" charset="-122"/>
                <a:sym typeface="+mn-ea"/>
              </a:rPr>
              <a:t>年</a:t>
            </a:r>
            <a:r>
              <a:rPr lang="en-US" altLang="zh-CN" sz="2000">
                <a:solidFill>
                  <a:schemeClr val="bg1"/>
                </a:solidFill>
                <a:latin typeface="Microsoft YaHei" panose="020b0503020204020204" pitchFamily="34" charset="-122"/>
                <a:ea typeface="Microsoft YaHei" panose="020b0503020204020204" pitchFamily="34" charset="-122"/>
                <a:sym typeface="+mn-ea"/>
              </a:rPr>
              <a:t>10</a:t>
            </a:r>
            <a:r>
              <a:rPr lang="zh-CN" altLang="en-US" sz="2000">
                <a:solidFill>
                  <a:schemeClr val="bg1"/>
                </a:solidFill>
                <a:latin typeface="Microsoft YaHei" panose="020b0503020204020204" pitchFamily="34" charset="-122"/>
                <a:ea typeface="Microsoft YaHei" panose="020b0503020204020204" pitchFamily="34" charset="-122"/>
                <a:sym typeface="+mn-ea"/>
              </a:rPr>
              <a:t>月</a:t>
            </a:r>
            <a:r>
              <a:rPr lang="en-US" altLang="zh-CN" sz="2000">
                <a:solidFill>
                  <a:schemeClr val="bg1"/>
                </a:solidFill>
                <a:latin typeface="Microsoft YaHei" panose="020b0503020204020204" pitchFamily="34" charset="-122"/>
                <a:ea typeface="Microsoft YaHei" panose="020b0503020204020204" pitchFamily="34" charset="-122"/>
                <a:sym typeface="+mn-ea"/>
              </a:rPr>
              <a:t>6</a:t>
            </a:r>
            <a:r>
              <a:rPr lang="zh-CN" altLang="en-US" sz="2000">
                <a:solidFill>
                  <a:schemeClr val="bg1"/>
                </a:solidFill>
                <a:latin typeface="Microsoft YaHei" panose="020b0503020204020204" pitchFamily="34" charset="-122"/>
                <a:ea typeface="Microsoft YaHei" panose="020b0503020204020204" pitchFamily="34" charset="-122"/>
                <a:sym typeface="+mn-ea"/>
              </a:rPr>
              <a:t>日获得诺贝尔文学奖，理由是“他以凝炼、简洁的形象，以全新视角带我们接触现实”。善于从日常生活入手，把有机物和科学结合到诗中，把激烈的情感寄于平静的文字里，</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被誉为当代欧洲诗坛最杰出的象征主义和超现实主义大师。</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294120"/>
            <a:chOff x="448" y="44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847605" y="106877"/>
            <a:ext cx="9175932" cy="84098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814839" y="1826291"/>
            <a:ext cx="6775502" cy="4198393"/>
          </a:xfrm>
          <a:prstGeom prst="rect">
            <a:avLst/>
          </a:prstGeom>
          <a:noFill/>
          <a:effectLst/>
        </p:spPr>
        <p:txBody>
          <a:bodyPr wrap="square" rtlCol="0">
            <a:spAutoFit/>
          </a:bodyPr>
          <a:lstStyle/>
          <a:p>
            <a:pPr>
              <a:lnSpc>
                <a:spcPct val="150000"/>
              </a:lnSpc>
            </a:pP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树和天空</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出自诗集</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完成一半的天堂</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。诗集</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完成一半的天堂</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发表于</a:t>
            </a:r>
            <a:r>
              <a:rPr lang="en-US" altLang="zh-CN" b="1">
                <a:latin typeface="Microsoft YaHei" panose="020b0503020204020204" pitchFamily="34" charset="-122"/>
                <a:ea typeface="Microsoft YaHei" panose="020b0503020204020204" pitchFamily="34" charset="-122"/>
              </a:rPr>
              <a:t>1962</a:t>
            </a:r>
            <a:r>
              <a:rPr lang="zh-CN" altLang="en-US" b="1">
                <a:latin typeface="Microsoft YaHei" panose="020b0503020204020204" pitchFamily="34" charset="-122"/>
                <a:ea typeface="Microsoft YaHei" panose="020b0503020204020204" pitchFamily="34" charset="-122"/>
              </a:rPr>
              <a:t>年。在</a:t>
            </a:r>
            <a:r>
              <a:rPr lang="en-US" altLang="zh-CN" b="1">
                <a:latin typeface="Microsoft YaHei" panose="020b0503020204020204" pitchFamily="34" charset="-122"/>
                <a:ea typeface="Microsoft YaHei" panose="020b0503020204020204" pitchFamily="34" charset="-122"/>
              </a:rPr>
              <a:t>1960</a:t>
            </a:r>
            <a:r>
              <a:rPr lang="zh-CN" altLang="en-US" b="1">
                <a:latin typeface="Microsoft YaHei" panose="020b0503020204020204" pitchFamily="34" charset="-122"/>
                <a:ea typeface="Microsoft YaHei" panose="020b0503020204020204" pitchFamily="34" charset="-122"/>
              </a:rPr>
              <a:t>年到</a:t>
            </a:r>
            <a:r>
              <a:rPr lang="en-US" altLang="zh-CN" b="1">
                <a:latin typeface="Microsoft YaHei" panose="020b0503020204020204" pitchFamily="34" charset="-122"/>
                <a:ea typeface="Microsoft YaHei" panose="020b0503020204020204" pitchFamily="34" charset="-122"/>
              </a:rPr>
              <a:t>1966</a:t>
            </a:r>
            <a:r>
              <a:rPr lang="zh-CN" altLang="en-US" b="1">
                <a:latin typeface="Microsoft YaHei" panose="020b0503020204020204" pitchFamily="34" charset="-122"/>
                <a:ea typeface="Microsoft YaHei" panose="020b0503020204020204" pitchFamily="34" charset="-122"/>
              </a:rPr>
              <a:t>年期间</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特朗斯特罗姆的事业被分为鲜明的两部分</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一面是心理医生</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另一面则是年轻而富有名气的诗人。特朗斯特罗姆所处的时代</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虽然在他的近邻以至整个世界发生了许多惊天动地的事情</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但瑞典是一个中立国家</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长期以来政治稳定</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社会经济发展平稳</a:t>
            </a:r>
            <a:r>
              <a:rPr lang="en-US" altLang="zh-CN" b="1">
                <a:latin typeface="Microsoft YaHei" panose="020b0503020204020204" pitchFamily="34" charset="-122"/>
                <a:ea typeface="Microsoft YaHei" panose="020b0503020204020204" pitchFamily="34" charset="-122"/>
              </a:rPr>
              <a:t>,</a:t>
            </a:r>
            <a:r>
              <a:rPr lang="zh-CN" altLang="en-US" b="1">
                <a:latin typeface="Microsoft YaHei" panose="020b0503020204020204" pitchFamily="34" charset="-122"/>
                <a:ea typeface="Microsoft YaHei" panose="020b0503020204020204" pitchFamily="34" charset="-122"/>
              </a:rPr>
              <a:t>人们过着悠闲的“福利生活”。</a:t>
            </a:r>
            <a:r>
              <a:rPr lang="zh-CN" altLang="en-US" b="1">
                <a:solidFill>
                  <a:srgbClr val="C00000"/>
                </a:solidFill>
                <a:latin typeface="Microsoft YaHei" panose="020b0503020204020204" pitchFamily="34" charset="-122"/>
                <a:ea typeface="Microsoft YaHei" panose="020b0503020204020204" pitchFamily="34" charset="-122"/>
              </a:rPr>
              <a:t>他有足够的时间面对大自然</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波罗的海的岛屿、落日、船帆</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瑞典的车站、村庄、树林、雪橇等等</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沉思</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因而他的诗歌有着某种东方式的顿悟色彩</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而意象的新奇</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来自他的难度写作理念和在艺术上不懈的努力。</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4119456" y="1890077"/>
            <a:ext cx="7426586" cy="1581330"/>
          </a:xfrm>
          <a:prstGeom prst="rect">
            <a:avLst/>
          </a:prstGeom>
          <a:noFill/>
        </p:spPr>
        <p:txBody>
          <a:bodyPr wrap="square" rtlCol="0">
            <a:spAutoFit/>
          </a:bodyPr>
          <a:lstStyle/>
          <a:p>
            <a:pPr algn="ctr">
              <a:lnSpc>
                <a:spcPct val="200000"/>
              </a:lnSpc>
            </a:pP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树和天空</a:t>
            </a:r>
            <a:r>
              <a:rPr lang="en-US" altLang="zh-CN" sz="2800" b="1">
                <a:latin typeface="Microsoft YaHei" panose="020b0503020204020204" pitchFamily="34" charset="-122"/>
                <a:ea typeface="Microsoft YaHei" panose="020b0503020204020204" pitchFamily="34" charset="-122"/>
              </a:rPr>
              <a:t>》</a:t>
            </a:r>
          </a:p>
          <a:p>
            <a:pPr>
              <a:lnSpc>
                <a:spcPct val="200000"/>
              </a:lnSpc>
            </a:pPr>
            <a:r>
              <a:rPr lang="zh-CN" altLang="en-US" sz="2400" b="1">
                <a:solidFill>
                  <a:srgbClr val="C00000"/>
                </a:solidFill>
                <a:latin typeface="Microsoft YaHei" panose="020b0503020204020204" pitchFamily="34" charset="-122"/>
                <a:ea typeface="Microsoft YaHei" panose="020b0503020204020204" pitchFamily="34" charset="-122"/>
              </a:rPr>
              <a:t>①树、天空，</a:t>
            </a:r>
            <a:r>
              <a:rPr lang="zh-CN" altLang="en-US" sz="2400">
                <a:latin typeface="Microsoft YaHei" panose="020b0503020204020204" pitchFamily="34" charset="-122"/>
                <a:ea typeface="Microsoft YaHei" panose="020b0503020204020204" pitchFamily="34" charset="-122"/>
              </a:rPr>
              <a:t>诗歌中的主要意象。</a:t>
            </a:r>
          </a:p>
        </p:txBody>
      </p:sp>
    </p:spTree>
    <p:extLst>
      <p:ext uri="{BB962C8B-B14F-4D97-AF65-F5344CB8AC3E}">
        <p14:creationId xmlns:p14="http://schemas.microsoft.com/office/powerpoint/2010/main"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175</Paragraphs>
  <Slides>44</Slides>
  <Notes>13</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44</vt:i4>
      </vt:variant>
    </vt:vector>
  </HeadingPairs>
  <TitlesOfParts>
    <vt:vector baseType="lpstr" size="56">
      <vt:lpstr>Arial</vt:lpstr>
      <vt:lpstr>Calibri Light</vt:lpstr>
      <vt:lpstr>Calibri</vt:lpstr>
      <vt:lpstr>Microsoft YaHei</vt:lpstr>
      <vt:lpstr>Wingdings</vt:lpstr>
      <vt:lpstr>宋体</vt:lpstr>
      <vt:lpstr>MComic PRC Medium</vt:lpstr>
      <vt:lpstr>Times New Roman</vt:lpstr>
      <vt:lpstr>Courier New</vt:lpstr>
      <vt:lpstr>KaiTi</vt:lpstr>
      <vt:lpstr>FangSong</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2020-12-29T09:52:55.410</cp:lastPrinted>
  <dcterms:created xsi:type="dcterms:W3CDTF">2020-12-29T09:52:55Z</dcterms:created>
  <dcterms:modified xsi:type="dcterms:W3CDTF">2020-12-29T01:52:57Z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