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12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F307C15-C16B-480C-B7B4-7062F485D08F}" type="datetimeFigureOut">
              <a:rPr lang="zh-CN" altLang="en-US" smtClean="0"/>
              <a:pPr/>
              <a:t>2015/3/14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ACE168-D590-4CA7-B679-474107E8A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307C15-C16B-480C-B7B4-7062F485D08F}" type="datetimeFigureOut">
              <a:rPr lang="zh-CN" altLang="en-US" smtClean="0"/>
              <a:pPr/>
              <a:t>2015/3/14 Saturday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ACE168-D590-4CA7-B679-474107E8A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4fae6cd7b899e510385d78143a7d933c8950d1f.jpg"/>
          <p:cNvPicPr>
            <a:picLocks noChangeAspect="1"/>
          </p:cNvPicPr>
          <p:nvPr/>
        </p:nvPicPr>
        <p:blipFill>
          <a:blip r:embed="rId2" cstate="print"/>
          <a:stretch>
            <a:fillRect/>
          </a:stretch>
        </p:blipFill>
        <p:spPr>
          <a:xfrm>
            <a:off x="-1332656" y="0"/>
            <a:ext cx="5040560" cy="6857999"/>
          </a:xfrm>
          <a:prstGeom prst="rect">
            <a:avLst/>
          </a:prstGeom>
        </p:spPr>
      </p:pic>
      <p:sp>
        <p:nvSpPr>
          <p:cNvPr id="6" name="副标题 5"/>
          <p:cNvSpPr>
            <a:spLocks noGrp="1"/>
          </p:cNvSpPr>
          <p:nvPr>
            <p:ph type="subTitle" idx="1"/>
          </p:nvPr>
        </p:nvSpPr>
        <p:spPr>
          <a:xfrm>
            <a:off x="4363888" y="2996952"/>
            <a:ext cx="6400800" cy="1752600"/>
          </a:xfrm>
        </p:spPr>
        <p:txBody>
          <a:bodyPr>
            <a:normAutofit fontScale="25000" lnSpcReduction="20000"/>
          </a:bodyPr>
          <a:lstStyle/>
          <a:p>
            <a:pPr algn="l">
              <a:spcBef>
                <a:spcPct val="0"/>
              </a:spcBef>
            </a:pPr>
            <a:r>
              <a:rPr lang="zh-CN" altLang="en-US" sz="11200" dirty="0">
                <a:solidFill>
                  <a:schemeClr val="tx1"/>
                </a:solidFill>
                <a:latin typeface="+mj-lt"/>
                <a:ea typeface="+mj-ea"/>
                <a:cs typeface="+mj-cs"/>
              </a:rPr>
              <a:t>无言独上西楼，月如钩。</a:t>
            </a:r>
          </a:p>
          <a:p>
            <a:pPr algn="l">
              <a:spcBef>
                <a:spcPct val="0"/>
              </a:spcBef>
            </a:pPr>
            <a:endParaRPr lang="en-US" altLang="zh-CN" sz="11200" dirty="0" smtClean="0">
              <a:solidFill>
                <a:schemeClr val="tx1"/>
              </a:solidFill>
              <a:latin typeface="+mj-lt"/>
              <a:ea typeface="+mj-ea"/>
              <a:cs typeface="+mj-cs"/>
            </a:endParaRPr>
          </a:p>
          <a:p>
            <a:pPr algn="l">
              <a:spcBef>
                <a:spcPct val="0"/>
              </a:spcBef>
            </a:pPr>
            <a:r>
              <a:rPr lang="zh-CN" altLang="en-US" sz="11200" dirty="0" smtClean="0">
                <a:solidFill>
                  <a:schemeClr val="tx1"/>
                </a:solidFill>
                <a:latin typeface="+mj-lt"/>
                <a:ea typeface="+mj-ea"/>
                <a:cs typeface="+mj-cs"/>
              </a:rPr>
              <a:t>寂</a:t>
            </a:r>
            <a:r>
              <a:rPr lang="zh-CN" altLang="en-US" sz="11200" dirty="0">
                <a:solidFill>
                  <a:schemeClr val="tx1"/>
                </a:solidFill>
                <a:latin typeface="+mj-lt"/>
                <a:ea typeface="+mj-ea"/>
                <a:cs typeface="+mj-cs"/>
              </a:rPr>
              <a:t>寞梧桐深院锁清秋。</a:t>
            </a:r>
          </a:p>
          <a:p>
            <a:pPr algn="l">
              <a:spcBef>
                <a:spcPct val="0"/>
              </a:spcBef>
            </a:pPr>
            <a:endParaRPr lang="en-US" altLang="zh-CN" sz="11200" dirty="0" smtClean="0">
              <a:solidFill>
                <a:schemeClr val="tx1"/>
              </a:solidFill>
              <a:latin typeface="+mj-lt"/>
              <a:ea typeface="+mj-ea"/>
              <a:cs typeface="+mj-cs"/>
            </a:endParaRPr>
          </a:p>
          <a:p>
            <a:pPr algn="l">
              <a:spcBef>
                <a:spcPct val="0"/>
              </a:spcBef>
            </a:pPr>
            <a:r>
              <a:rPr lang="zh-CN" altLang="en-US" sz="11200" dirty="0" smtClean="0">
                <a:solidFill>
                  <a:schemeClr val="tx1"/>
                </a:solidFill>
                <a:latin typeface="+mj-lt"/>
                <a:ea typeface="+mj-ea"/>
                <a:cs typeface="+mj-cs"/>
              </a:rPr>
              <a:t>剪</a:t>
            </a:r>
            <a:r>
              <a:rPr lang="zh-CN" altLang="en-US" sz="11200" dirty="0">
                <a:solidFill>
                  <a:schemeClr val="tx1"/>
                </a:solidFill>
                <a:latin typeface="+mj-lt"/>
                <a:ea typeface="+mj-ea"/>
                <a:cs typeface="+mj-cs"/>
              </a:rPr>
              <a:t>不断，理还乱，是离愁。</a:t>
            </a:r>
          </a:p>
          <a:p>
            <a:pPr algn="l">
              <a:spcBef>
                <a:spcPct val="0"/>
              </a:spcBef>
            </a:pPr>
            <a:endParaRPr lang="en-US" altLang="zh-CN" sz="11200" dirty="0" smtClean="0">
              <a:solidFill>
                <a:schemeClr val="tx1"/>
              </a:solidFill>
              <a:latin typeface="+mj-lt"/>
              <a:ea typeface="+mj-ea"/>
              <a:cs typeface="+mj-cs"/>
            </a:endParaRPr>
          </a:p>
          <a:p>
            <a:pPr algn="l">
              <a:spcBef>
                <a:spcPct val="0"/>
              </a:spcBef>
            </a:pPr>
            <a:r>
              <a:rPr lang="zh-CN" altLang="en-US" sz="11200" dirty="0" smtClean="0">
                <a:solidFill>
                  <a:schemeClr val="tx1"/>
                </a:solidFill>
                <a:latin typeface="+mj-lt"/>
                <a:ea typeface="+mj-ea"/>
                <a:cs typeface="+mj-cs"/>
              </a:rPr>
              <a:t>别</a:t>
            </a:r>
            <a:r>
              <a:rPr lang="zh-CN" altLang="en-US" sz="11200" dirty="0">
                <a:solidFill>
                  <a:schemeClr val="tx1"/>
                </a:solidFill>
                <a:latin typeface="+mj-lt"/>
                <a:ea typeface="+mj-ea"/>
                <a:cs typeface="+mj-cs"/>
              </a:rPr>
              <a:t>是一般滋味在心头。</a:t>
            </a:r>
          </a:p>
          <a:p>
            <a:endParaRPr lang="zh-CN" altLang="en-US" dirty="0"/>
          </a:p>
        </p:txBody>
      </p:sp>
      <p:sp>
        <p:nvSpPr>
          <p:cNvPr id="7" name="标题 6"/>
          <p:cNvSpPr>
            <a:spLocks noGrp="1"/>
          </p:cNvSpPr>
          <p:nvPr>
            <p:ph type="ctrTitle"/>
          </p:nvPr>
        </p:nvSpPr>
        <p:spPr>
          <a:xfrm>
            <a:off x="2483768" y="1196752"/>
            <a:ext cx="7772400" cy="1470025"/>
          </a:xfrm>
        </p:spPr>
        <p:txBody>
          <a:bodyPr>
            <a:normAutofit/>
          </a:bodyPr>
          <a:lstStyle/>
          <a:p>
            <a:r>
              <a:rPr lang="en-US" altLang="zh-CN" sz="3600" b="1" dirty="0" smtClean="0"/>
              <a:t>《</a:t>
            </a:r>
            <a:r>
              <a:rPr lang="zh-CN" altLang="en-US" sz="3600" b="1" dirty="0" smtClean="0"/>
              <a:t>相见欢</a:t>
            </a:r>
            <a:r>
              <a:rPr lang="en-US" altLang="zh-CN" sz="3600" b="1" dirty="0" smtClean="0"/>
              <a:t>·</a:t>
            </a:r>
            <a:r>
              <a:rPr lang="zh-CN" altLang="en-US" sz="3600" b="1" dirty="0" smtClean="0"/>
              <a:t>无言独上西楼</a:t>
            </a:r>
            <a:r>
              <a:rPr lang="en-US" altLang="zh-CN" sz="3600" b="1" dirty="0" smtClean="0"/>
              <a:t>》</a:t>
            </a:r>
            <a:endParaRPr lang="zh-CN" altLang="en-US" sz="36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260648"/>
            <a:ext cx="2749471" cy="707886"/>
          </a:xfrm>
          <a:prstGeom prst="rect">
            <a:avLst/>
          </a:prstGeom>
          <a:noFill/>
        </p:spPr>
        <p:txBody>
          <a:bodyPr wrap="none" rtlCol="0">
            <a:spAutoFit/>
          </a:bodyPr>
          <a:lstStyle/>
          <a:p>
            <a:pPr>
              <a:spcBef>
                <a:spcPct val="0"/>
              </a:spcBef>
            </a:pPr>
            <a:r>
              <a:rPr lang="en-US" altLang="zh-CN" sz="4000" b="1" u="sng" dirty="0">
                <a:latin typeface="hakuyoxingshu7000" pitchFamily="2" charset="-122"/>
                <a:ea typeface="hakuyoxingshu7000" pitchFamily="2" charset="-122"/>
                <a:cs typeface="hakuyoxingshu7000" pitchFamily="2" charset="-122"/>
              </a:rPr>
              <a:t>5.</a:t>
            </a:r>
            <a:r>
              <a:rPr lang="zh-CN" altLang="en-US" sz="4000" b="1" u="sng" dirty="0">
                <a:latin typeface="hakuyoxingshu7000" pitchFamily="2" charset="-122"/>
                <a:ea typeface="hakuyoxingshu7000" pitchFamily="2" charset="-122"/>
                <a:cs typeface="hakuyoxingshu7000" pitchFamily="2" charset="-122"/>
              </a:rPr>
              <a:t>为政举措</a:t>
            </a:r>
          </a:p>
        </p:txBody>
      </p:sp>
      <p:sp>
        <p:nvSpPr>
          <p:cNvPr id="5" name="TextBox 4"/>
          <p:cNvSpPr txBox="1"/>
          <p:nvPr/>
        </p:nvSpPr>
        <p:spPr>
          <a:xfrm>
            <a:off x="107504" y="1124744"/>
            <a:ext cx="1085554" cy="523220"/>
          </a:xfrm>
          <a:prstGeom prst="rect">
            <a:avLst/>
          </a:prstGeom>
          <a:noFill/>
        </p:spPr>
        <p:txBody>
          <a:bodyPr wrap="none" rtlCol="0">
            <a:spAutoFit/>
          </a:bodyPr>
          <a:lstStyle/>
          <a:p>
            <a:pPr marL="342900" indent="-342900">
              <a:spcBef>
                <a:spcPct val="0"/>
              </a:spcBef>
            </a:pPr>
            <a:r>
              <a:rPr lang="en-US" altLang="zh-CN" sz="2800" b="1" dirty="0">
                <a:solidFill>
                  <a:srgbClr val="FF0000"/>
                </a:solidFill>
              </a:rPr>
              <a:t>*</a:t>
            </a:r>
            <a:r>
              <a:rPr lang="zh-CN" altLang="en-US" sz="2800" b="1" dirty="0">
                <a:solidFill>
                  <a:srgbClr val="FF0000"/>
                </a:solidFill>
              </a:rPr>
              <a:t>政治</a:t>
            </a:r>
          </a:p>
        </p:txBody>
      </p:sp>
      <p:sp>
        <p:nvSpPr>
          <p:cNvPr id="6" name="TextBox 5"/>
          <p:cNvSpPr txBox="1"/>
          <p:nvPr/>
        </p:nvSpPr>
        <p:spPr>
          <a:xfrm>
            <a:off x="1259632" y="1124744"/>
            <a:ext cx="7812360" cy="1569660"/>
          </a:xfrm>
          <a:prstGeom prst="rect">
            <a:avLst/>
          </a:prstGeom>
          <a:noFill/>
        </p:spPr>
        <p:txBody>
          <a:bodyPr wrap="square" rtlCol="0">
            <a:spAutoFit/>
          </a:bodyPr>
          <a:lstStyle/>
          <a:p>
            <a:r>
              <a:rPr lang="zh-CN" altLang="en-US" sz="2400" dirty="0" smtClean="0"/>
              <a:t>李煜即位之初，为重振人心、确立威信，</a:t>
            </a:r>
            <a:r>
              <a:rPr lang="zh-CN" altLang="en-US" sz="2400" dirty="0" smtClean="0">
                <a:solidFill>
                  <a:srgbClr val="7030A0"/>
                </a:solidFill>
              </a:rPr>
              <a:t>重用旧臣</a:t>
            </a:r>
            <a:r>
              <a:rPr lang="zh-CN" altLang="en-US" sz="2400" dirty="0" smtClean="0"/>
              <a:t>，以稳定高层重心。科举方面，李煜</a:t>
            </a:r>
            <a:r>
              <a:rPr lang="zh-CN" altLang="en-US" sz="2400" dirty="0" smtClean="0">
                <a:solidFill>
                  <a:srgbClr val="7030A0"/>
                </a:solidFill>
              </a:rPr>
              <a:t>重视选拔人才的公正和公平</a:t>
            </a:r>
            <a:r>
              <a:rPr lang="zh-CN" altLang="en-US" sz="2400" dirty="0" smtClean="0"/>
              <a:t>。直至南唐亡国的开宝八年二月，李煜还举行了南唐最后一次科举考试，录取进士张确等三十人。</a:t>
            </a:r>
            <a:endParaRPr lang="zh-CN" altLang="en-US" sz="2400" dirty="0"/>
          </a:p>
        </p:txBody>
      </p:sp>
      <p:sp>
        <p:nvSpPr>
          <p:cNvPr id="7" name="TextBox 6"/>
          <p:cNvSpPr txBox="1"/>
          <p:nvPr/>
        </p:nvSpPr>
        <p:spPr>
          <a:xfrm>
            <a:off x="107504" y="2852936"/>
            <a:ext cx="1085554" cy="523220"/>
          </a:xfrm>
          <a:prstGeom prst="rect">
            <a:avLst/>
          </a:prstGeom>
          <a:noFill/>
        </p:spPr>
        <p:txBody>
          <a:bodyPr wrap="none" rtlCol="0">
            <a:spAutoFit/>
          </a:bodyPr>
          <a:lstStyle/>
          <a:p>
            <a:pPr marL="342900" indent="-342900">
              <a:spcBef>
                <a:spcPct val="0"/>
              </a:spcBef>
            </a:pPr>
            <a:r>
              <a:rPr lang="en-US" altLang="zh-CN" sz="2800" b="1" dirty="0">
                <a:solidFill>
                  <a:srgbClr val="FF0000"/>
                </a:solidFill>
              </a:rPr>
              <a:t>*</a:t>
            </a:r>
            <a:r>
              <a:rPr lang="zh-CN" altLang="en-US" sz="2800" b="1" dirty="0">
                <a:solidFill>
                  <a:srgbClr val="FF0000"/>
                </a:solidFill>
              </a:rPr>
              <a:t>经济</a:t>
            </a:r>
          </a:p>
        </p:txBody>
      </p:sp>
      <p:sp>
        <p:nvSpPr>
          <p:cNvPr id="8" name="TextBox 7"/>
          <p:cNvSpPr txBox="1"/>
          <p:nvPr/>
        </p:nvSpPr>
        <p:spPr>
          <a:xfrm>
            <a:off x="1187624" y="2852936"/>
            <a:ext cx="7884368" cy="1200329"/>
          </a:xfrm>
          <a:prstGeom prst="rect">
            <a:avLst/>
          </a:prstGeom>
          <a:noFill/>
        </p:spPr>
        <p:txBody>
          <a:bodyPr wrap="square" rtlCol="0">
            <a:spAutoFit/>
          </a:bodyPr>
          <a:lstStyle/>
          <a:p>
            <a:r>
              <a:rPr lang="zh-CN" altLang="en-US" sz="2400" dirty="0" smtClean="0"/>
              <a:t>李煜继位时，国库空虚，但李煜</a:t>
            </a:r>
            <a:r>
              <a:rPr lang="zh-CN" altLang="en-US" sz="2400" dirty="0" smtClean="0">
                <a:solidFill>
                  <a:srgbClr val="7030A0"/>
                </a:solidFill>
              </a:rPr>
              <a:t>爱民如子</a:t>
            </a:r>
            <a:r>
              <a:rPr lang="zh-CN" altLang="en-US" sz="2400" dirty="0" smtClean="0"/>
              <a:t>，诏令</a:t>
            </a:r>
            <a:r>
              <a:rPr lang="zh-CN" altLang="en-US" sz="2400" dirty="0" smtClean="0">
                <a:solidFill>
                  <a:srgbClr val="7030A0"/>
                </a:solidFill>
              </a:rPr>
              <a:t>减免税收、免除徭役</a:t>
            </a:r>
            <a:r>
              <a:rPr lang="zh-CN" altLang="en-US" sz="2400" dirty="0" smtClean="0"/>
              <a:t>，与民生息。南唐后期通货膨胀，钱荒严重，为使货币流通良性循环，乾德二年，李煜</a:t>
            </a:r>
            <a:r>
              <a:rPr lang="zh-CN" altLang="en-US" sz="2400" dirty="0" smtClean="0">
                <a:solidFill>
                  <a:srgbClr val="7030A0"/>
                </a:solidFill>
              </a:rPr>
              <a:t>颁布铁钱</a:t>
            </a:r>
            <a:r>
              <a:rPr lang="zh-CN" altLang="en-US" sz="2400" dirty="0" smtClean="0"/>
              <a:t>。</a:t>
            </a:r>
            <a:r>
              <a:rPr lang="zh-CN" altLang="en-US" dirty="0" smtClean="0"/>
              <a:t> </a:t>
            </a:r>
            <a:endParaRPr lang="zh-CN" altLang="en-US" dirty="0"/>
          </a:p>
        </p:txBody>
      </p:sp>
      <p:sp>
        <p:nvSpPr>
          <p:cNvPr id="9" name="TextBox 8"/>
          <p:cNvSpPr txBox="1"/>
          <p:nvPr/>
        </p:nvSpPr>
        <p:spPr>
          <a:xfrm>
            <a:off x="107504" y="4284965"/>
            <a:ext cx="1224136" cy="800219"/>
          </a:xfrm>
          <a:prstGeom prst="rect">
            <a:avLst/>
          </a:prstGeom>
          <a:noFill/>
        </p:spPr>
        <p:txBody>
          <a:bodyPr wrap="square" rtlCol="0">
            <a:spAutoFit/>
          </a:bodyPr>
          <a:lstStyle/>
          <a:p>
            <a:pPr marL="342900" indent="-342900">
              <a:spcBef>
                <a:spcPct val="0"/>
              </a:spcBef>
            </a:pPr>
            <a:r>
              <a:rPr lang="en-US" altLang="zh-CN" sz="2800" b="1" dirty="0">
                <a:solidFill>
                  <a:srgbClr val="FF0000"/>
                </a:solidFill>
              </a:rPr>
              <a:t>*</a:t>
            </a:r>
            <a:r>
              <a:rPr lang="zh-CN" altLang="en-US" sz="2800" b="1" dirty="0">
                <a:solidFill>
                  <a:srgbClr val="FF0000"/>
                </a:solidFill>
              </a:rPr>
              <a:t>军事</a:t>
            </a:r>
          </a:p>
          <a:p>
            <a:endParaRPr lang="zh-CN" altLang="en-US" dirty="0"/>
          </a:p>
        </p:txBody>
      </p:sp>
      <p:sp>
        <p:nvSpPr>
          <p:cNvPr id="10" name="TextBox 9"/>
          <p:cNvSpPr txBox="1"/>
          <p:nvPr/>
        </p:nvSpPr>
        <p:spPr>
          <a:xfrm>
            <a:off x="1259632" y="4221088"/>
            <a:ext cx="8028384" cy="2308324"/>
          </a:xfrm>
          <a:prstGeom prst="rect">
            <a:avLst/>
          </a:prstGeom>
          <a:noFill/>
        </p:spPr>
        <p:txBody>
          <a:bodyPr wrap="square" rtlCol="0">
            <a:spAutoFit/>
          </a:bodyPr>
          <a:lstStyle/>
          <a:p>
            <a:r>
              <a:rPr lang="zh-CN" altLang="en-US" sz="2400" dirty="0" smtClean="0"/>
              <a:t>南唐国弱，面对强大的宋朝，李煜采用陈乔之策，</a:t>
            </a:r>
            <a:r>
              <a:rPr lang="zh-CN" altLang="en-US" sz="2400" dirty="0" smtClean="0">
                <a:solidFill>
                  <a:srgbClr val="7030A0"/>
                </a:solidFill>
              </a:rPr>
              <a:t>坚壁清野、固守城池</a:t>
            </a:r>
            <a:r>
              <a:rPr lang="zh-CN" altLang="en-US" sz="2400" dirty="0" smtClean="0"/>
              <a:t>，以拖垮长途奔袭的宋军为防御策略。</a:t>
            </a:r>
            <a:r>
              <a:rPr lang="zh-CN" altLang="en-US" sz="2400" dirty="0" smtClean="0">
                <a:solidFill>
                  <a:srgbClr val="7030A0"/>
                </a:solidFill>
              </a:rPr>
              <a:t>从战争过程看，李煜的军事战略是得当的</a:t>
            </a:r>
            <a:r>
              <a:rPr lang="zh-CN" altLang="en-US" sz="2400" dirty="0" smtClean="0"/>
              <a:t>，宋军于开宝七年十月正式出兵，到开宝八年十二月攻破金陵，前后历时一年有余，其中，宋军屯兵金陵城下即达一年之久。</a:t>
            </a:r>
            <a:r>
              <a:rPr lang="zh-CN" altLang="en-US" sz="2400" dirty="0" smtClean="0">
                <a:solidFill>
                  <a:srgbClr val="7030A0"/>
                </a:solidFill>
              </a:rPr>
              <a:t>战况虽不利南唐，但双方亦各有成败</a:t>
            </a:r>
            <a:r>
              <a:rPr lang="zh-CN" altLang="en-US" sz="2400" dirty="0" smtClean="0"/>
              <a:t>。</a:t>
            </a: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8353" y="332656"/>
            <a:ext cx="2749471" cy="707886"/>
          </a:xfrm>
          <a:prstGeom prst="rect">
            <a:avLst/>
          </a:prstGeom>
        </p:spPr>
        <p:txBody>
          <a:bodyPr wrap="none">
            <a:spAutoFit/>
          </a:bodyPr>
          <a:lstStyle/>
          <a:p>
            <a:pPr>
              <a:spcBef>
                <a:spcPct val="0"/>
              </a:spcBef>
            </a:pPr>
            <a:r>
              <a:rPr lang="en-US" altLang="zh-CN" sz="4000" b="1" u="sng" dirty="0" smtClean="0">
                <a:latin typeface="hakuyoxingshu7000" pitchFamily="2" charset="-122"/>
                <a:ea typeface="hakuyoxingshu7000" pitchFamily="2" charset="-122"/>
                <a:cs typeface="hakuyoxingshu7000" pitchFamily="2" charset="-122"/>
              </a:rPr>
              <a:t>6.</a:t>
            </a:r>
            <a:r>
              <a:rPr lang="zh-CN" altLang="en-US" sz="4000" b="1" u="sng" dirty="0" smtClean="0">
                <a:latin typeface="hakuyoxingshu7000" pitchFamily="2" charset="-122"/>
                <a:ea typeface="hakuyoxingshu7000" pitchFamily="2" charset="-122"/>
                <a:cs typeface="hakuyoxingshu7000" pitchFamily="2" charset="-122"/>
              </a:rPr>
              <a:t>轶事典故</a:t>
            </a:r>
            <a:endParaRPr lang="zh-CN" altLang="en-US" sz="4000" b="1" u="sng" dirty="0">
              <a:latin typeface="hakuyoxingshu7000" pitchFamily="2" charset="-122"/>
              <a:ea typeface="hakuyoxingshu7000" pitchFamily="2" charset="-122"/>
              <a:cs typeface="hakuyoxingshu7000" pitchFamily="2" charset="-122"/>
            </a:endParaRPr>
          </a:p>
        </p:txBody>
      </p:sp>
      <p:sp>
        <p:nvSpPr>
          <p:cNvPr id="6" name="TextBox 5"/>
          <p:cNvSpPr txBox="1"/>
          <p:nvPr/>
        </p:nvSpPr>
        <p:spPr>
          <a:xfrm>
            <a:off x="323528" y="1628800"/>
            <a:ext cx="1800493" cy="523220"/>
          </a:xfrm>
          <a:prstGeom prst="rect">
            <a:avLst/>
          </a:prstGeom>
          <a:noFill/>
        </p:spPr>
        <p:txBody>
          <a:bodyPr wrap="none" rtlCol="0">
            <a:spAutoFit/>
          </a:bodyPr>
          <a:lstStyle/>
          <a:p>
            <a:r>
              <a:rPr lang="en-US" altLang="zh-CN" sz="2800" b="1" dirty="0" smtClean="0">
                <a:solidFill>
                  <a:srgbClr val="FF0000"/>
                </a:solidFill>
              </a:rPr>
              <a:t>*</a:t>
            </a:r>
            <a:r>
              <a:rPr lang="zh-CN" altLang="en-US" sz="2800" b="1" dirty="0" smtClean="0">
                <a:solidFill>
                  <a:srgbClr val="FF0000"/>
                </a:solidFill>
              </a:rPr>
              <a:t>宽厚仁孝</a:t>
            </a:r>
            <a:endParaRPr lang="zh-CN" altLang="en-US" sz="2800" b="1" dirty="0">
              <a:solidFill>
                <a:srgbClr val="FF0000"/>
              </a:solidFill>
            </a:endParaRPr>
          </a:p>
        </p:txBody>
      </p:sp>
      <p:sp>
        <p:nvSpPr>
          <p:cNvPr id="7" name="TextBox 6"/>
          <p:cNvSpPr txBox="1"/>
          <p:nvPr/>
        </p:nvSpPr>
        <p:spPr>
          <a:xfrm>
            <a:off x="360041" y="2276872"/>
            <a:ext cx="8316415" cy="3416320"/>
          </a:xfrm>
          <a:prstGeom prst="rect">
            <a:avLst/>
          </a:prstGeom>
          <a:noFill/>
        </p:spPr>
        <p:txBody>
          <a:bodyPr wrap="square" rtlCol="0">
            <a:spAutoFit/>
          </a:bodyPr>
          <a:lstStyle/>
          <a:p>
            <a:r>
              <a:rPr lang="zh-CN" altLang="en-US" sz="2400" dirty="0" smtClean="0"/>
              <a:t>李煜</a:t>
            </a:r>
            <a:r>
              <a:rPr lang="zh-CN" altLang="en-US" sz="2400" dirty="0" smtClean="0">
                <a:solidFill>
                  <a:srgbClr val="7030A0"/>
                </a:solidFill>
              </a:rPr>
              <a:t>天性纯孝、好生戒杀</a:t>
            </a:r>
            <a:r>
              <a:rPr lang="zh-CN" altLang="en-US" sz="2400" dirty="0" smtClean="0"/>
              <a:t>，继位后，外奉中原，不畏卑屈；内轻徭役、以实民力，</a:t>
            </a:r>
            <a:r>
              <a:rPr lang="zh-CN" altLang="en-US" sz="2400" dirty="0" smtClean="0">
                <a:solidFill>
                  <a:srgbClr val="7030A0"/>
                </a:solidFill>
              </a:rPr>
              <a:t>南唐因此得以偏安十五年</a:t>
            </a:r>
            <a:r>
              <a:rPr lang="zh-CN" altLang="en-US" sz="2400" dirty="0" smtClean="0"/>
              <a:t>。李煜为政重仁慈、宽刑罚，每有死刑论决，莫不垂泪。宪司章疏如有过错，李煜就寝食难安，</a:t>
            </a:r>
            <a:r>
              <a:rPr lang="zh-CN" altLang="en-US" sz="2400" dirty="0" smtClean="0">
                <a:solidFill>
                  <a:srgbClr val="7030A0"/>
                </a:solidFill>
              </a:rPr>
              <a:t>并多次亲入大理寺，审查狱案，释放多人</a:t>
            </a:r>
            <a:r>
              <a:rPr lang="zh-CN" altLang="en-US" sz="2400" dirty="0" smtClean="0"/>
              <a:t>。中书侍郎韩熙载上奏李煜，认为狱讼自有刑狱掌管，监狱之地非皇上所宜驾临，请求罚内库钱三百万以资国用。李煜虽不听从，但也不因此发怒。后主入宋后，悲伤失意，常与金陵旧宫人写词，心情悲惋异常，难以抑制。</a:t>
            </a:r>
            <a:r>
              <a:rPr lang="zh-CN" altLang="en-US" sz="2400" dirty="0" smtClean="0">
                <a:solidFill>
                  <a:srgbClr val="7030A0"/>
                </a:solidFill>
              </a:rPr>
              <a:t>噩耗传出后，江南父老有许多人都聚巷痛哭</a:t>
            </a:r>
            <a:r>
              <a:rPr lang="zh-CN" altLang="en-US" sz="2400" dirty="0" smtClean="0"/>
              <a:t>。</a:t>
            </a: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2807" y="332656"/>
            <a:ext cx="1806905" cy="800219"/>
          </a:xfrm>
          <a:prstGeom prst="rect">
            <a:avLst/>
          </a:prstGeom>
          <a:noFill/>
        </p:spPr>
        <p:txBody>
          <a:bodyPr wrap="none" rtlCol="0">
            <a:spAutoFit/>
          </a:bodyPr>
          <a:lstStyle/>
          <a:p>
            <a:r>
              <a:rPr lang="en-US" altLang="zh-CN" sz="2800" b="1" dirty="0" smtClean="0">
                <a:solidFill>
                  <a:srgbClr val="FF0000"/>
                </a:solidFill>
              </a:rPr>
              <a:t>*</a:t>
            </a:r>
            <a:r>
              <a:rPr lang="zh-CN" altLang="en-US" sz="2800" b="1" dirty="0" smtClean="0">
                <a:solidFill>
                  <a:srgbClr val="FF0000"/>
                </a:solidFill>
              </a:rPr>
              <a:t>藏品故实</a:t>
            </a:r>
          </a:p>
          <a:p>
            <a:endParaRPr lang="zh-CN" altLang="en-US" dirty="0"/>
          </a:p>
        </p:txBody>
      </p:sp>
      <p:sp>
        <p:nvSpPr>
          <p:cNvPr id="5" name="TextBox 4"/>
          <p:cNvSpPr txBox="1"/>
          <p:nvPr/>
        </p:nvSpPr>
        <p:spPr>
          <a:xfrm>
            <a:off x="179512" y="836712"/>
            <a:ext cx="8856984" cy="1938992"/>
          </a:xfrm>
          <a:prstGeom prst="rect">
            <a:avLst/>
          </a:prstGeom>
          <a:noFill/>
        </p:spPr>
        <p:txBody>
          <a:bodyPr wrap="square" rtlCol="0">
            <a:spAutoFit/>
          </a:bodyPr>
          <a:lstStyle/>
          <a:p>
            <a:r>
              <a:rPr lang="zh-CN" altLang="en-US" sz="2400" dirty="0" smtClean="0"/>
              <a:t>李煜</a:t>
            </a:r>
            <a:r>
              <a:rPr lang="zh-CN" altLang="en-US" sz="2400" dirty="0" smtClean="0">
                <a:solidFill>
                  <a:srgbClr val="7030A0"/>
                </a:solidFill>
              </a:rPr>
              <a:t>精于鉴赏，极富藏书</a:t>
            </a:r>
            <a:r>
              <a:rPr lang="zh-CN" altLang="en-US" sz="2400" dirty="0" smtClean="0"/>
              <a:t>。宫中图书、画帖数万卷，法帖如钟繇、王羲之真迹甚多，公私藏皆印有“内殿图书”、“建业文房之宝”、“集贤殿书院”等，或为其签名、题字，或为诗歌杂言。宋军将攻陷金陵，李煜对保仪黄氏曰：“</a:t>
            </a:r>
            <a:r>
              <a:rPr lang="zh-CN" altLang="en-US" sz="2400" dirty="0" smtClean="0">
                <a:solidFill>
                  <a:srgbClr val="7030A0"/>
                </a:solidFill>
              </a:rPr>
              <a:t>此皆吾宝，城若不守，尔等可焚之。”金陵城破后，黄氏便依旨将宫藏书画等焚烧殆尽</a:t>
            </a:r>
            <a:r>
              <a:rPr lang="zh-CN" altLang="en-US" sz="2400" dirty="0" smtClean="0"/>
              <a:t>。</a:t>
            </a:r>
            <a:endParaRPr lang="zh-CN" altLang="en-US" sz="2400" dirty="0"/>
          </a:p>
        </p:txBody>
      </p:sp>
      <p:sp>
        <p:nvSpPr>
          <p:cNvPr id="6" name="TextBox 5"/>
          <p:cNvSpPr txBox="1"/>
          <p:nvPr/>
        </p:nvSpPr>
        <p:spPr>
          <a:xfrm>
            <a:off x="179512" y="2780928"/>
            <a:ext cx="1806905" cy="523220"/>
          </a:xfrm>
          <a:prstGeom prst="rect">
            <a:avLst/>
          </a:prstGeom>
          <a:noFill/>
        </p:spPr>
        <p:txBody>
          <a:bodyPr wrap="none" rtlCol="0">
            <a:spAutoFit/>
          </a:bodyPr>
          <a:lstStyle/>
          <a:p>
            <a:r>
              <a:rPr lang="en-US" altLang="zh-CN" sz="2800" b="1" dirty="0" smtClean="0">
                <a:solidFill>
                  <a:srgbClr val="FF0000"/>
                </a:solidFill>
              </a:rPr>
              <a:t>*</a:t>
            </a:r>
            <a:r>
              <a:rPr lang="zh-CN" altLang="en-US" sz="2800" b="1" dirty="0" smtClean="0">
                <a:solidFill>
                  <a:srgbClr val="FF0000"/>
                </a:solidFill>
              </a:rPr>
              <a:t>死因之谜</a:t>
            </a:r>
            <a:endParaRPr lang="zh-CN" altLang="en-US" sz="2800" b="1" dirty="0">
              <a:solidFill>
                <a:srgbClr val="FF0000"/>
              </a:solidFill>
            </a:endParaRPr>
          </a:p>
        </p:txBody>
      </p:sp>
      <p:sp>
        <p:nvSpPr>
          <p:cNvPr id="7" name="TextBox 6"/>
          <p:cNvSpPr txBox="1"/>
          <p:nvPr/>
        </p:nvSpPr>
        <p:spPr>
          <a:xfrm>
            <a:off x="251520" y="3356992"/>
            <a:ext cx="8784976" cy="3046988"/>
          </a:xfrm>
          <a:prstGeom prst="rect">
            <a:avLst/>
          </a:prstGeom>
          <a:noFill/>
        </p:spPr>
        <p:txBody>
          <a:bodyPr wrap="square" rtlCol="0">
            <a:spAutoFit/>
          </a:bodyPr>
          <a:lstStyle/>
          <a:p>
            <a:r>
              <a:rPr lang="zh-CN" altLang="en-US" sz="2400" dirty="0" smtClean="0"/>
              <a:t>据</a:t>
            </a:r>
            <a:r>
              <a:rPr lang="en-US" altLang="zh-CN" sz="2400" dirty="0" smtClean="0"/>
              <a:t>《</a:t>
            </a:r>
            <a:r>
              <a:rPr lang="zh-CN" altLang="en-US" sz="2400" dirty="0" smtClean="0"/>
              <a:t>默记</a:t>
            </a:r>
            <a:r>
              <a:rPr lang="en-US" altLang="zh-CN" sz="2400" dirty="0" smtClean="0"/>
              <a:t>》</a:t>
            </a:r>
            <a:r>
              <a:rPr lang="zh-CN" altLang="en-US" sz="2400" dirty="0" smtClean="0"/>
              <a:t>载，李煜入宋后，宋太宗曾派徐铉拜见李煜，</a:t>
            </a:r>
            <a:r>
              <a:rPr lang="zh-CN" altLang="en-US" sz="2400" dirty="0" smtClean="0">
                <a:solidFill>
                  <a:srgbClr val="7030A0"/>
                </a:solidFill>
              </a:rPr>
              <a:t>李煜对亡国颇有恨意，以至“相持大哭、坐默不言”</a:t>
            </a:r>
            <a:r>
              <a:rPr lang="zh-CN" altLang="en-US" sz="2400" dirty="0" smtClean="0"/>
              <a:t>，太宗闻言不悦。太平兴国三年七夕节，后主</a:t>
            </a:r>
            <a:r>
              <a:rPr lang="en-US" altLang="zh-CN" sz="2400" dirty="0" smtClean="0"/>
              <a:t>42</a:t>
            </a:r>
            <a:r>
              <a:rPr lang="zh-CN" altLang="en-US" sz="2400" dirty="0" smtClean="0"/>
              <a:t>岁生日，便在住所聚会后妃，</a:t>
            </a:r>
            <a:r>
              <a:rPr lang="zh-CN" altLang="en-US" sz="2400" dirty="0" smtClean="0">
                <a:solidFill>
                  <a:srgbClr val="7030A0"/>
                </a:solidFill>
              </a:rPr>
              <a:t>作</a:t>
            </a:r>
            <a:r>
              <a:rPr lang="en-US" altLang="zh-CN" sz="2400" dirty="0" smtClean="0">
                <a:solidFill>
                  <a:srgbClr val="7030A0"/>
                </a:solidFill>
              </a:rPr>
              <a:t>《</a:t>
            </a:r>
            <a:r>
              <a:rPr lang="zh-CN" altLang="en-US" sz="2400" dirty="0" smtClean="0">
                <a:solidFill>
                  <a:srgbClr val="7030A0"/>
                </a:solidFill>
              </a:rPr>
              <a:t>虞美人</a:t>
            </a:r>
            <a:r>
              <a:rPr lang="en-US" altLang="zh-CN" sz="2400" dirty="0" smtClean="0">
                <a:solidFill>
                  <a:srgbClr val="7030A0"/>
                </a:solidFill>
              </a:rPr>
              <a:t>》</a:t>
            </a:r>
            <a:r>
              <a:rPr lang="zh-CN" altLang="en-US" sz="2400" dirty="0" smtClean="0">
                <a:solidFill>
                  <a:srgbClr val="7030A0"/>
                </a:solidFill>
              </a:rPr>
              <a:t>追思往事、怀念故国</a:t>
            </a:r>
            <a:r>
              <a:rPr lang="zh-CN" altLang="en-US" sz="2400" dirty="0" smtClean="0"/>
              <a:t>，并命南唐故妓咏唱，宋太宗听后非常愤怒，诸罪并罚，</a:t>
            </a:r>
            <a:r>
              <a:rPr lang="zh-CN" altLang="en-US" sz="2400" dirty="0" smtClean="0">
                <a:solidFill>
                  <a:srgbClr val="7030A0"/>
                </a:solidFill>
              </a:rPr>
              <a:t>遂赐牵机药鸩杀李煜</a:t>
            </a:r>
            <a:r>
              <a:rPr lang="zh-CN" altLang="en-US" sz="2400" dirty="0" smtClean="0"/>
              <a:t>。牵机药，据说为中药马钱子，性寒味苦，对中枢神经系统亲和力强，</a:t>
            </a:r>
            <a:r>
              <a:rPr lang="zh-CN" altLang="en-US" sz="2400" dirty="0" smtClean="0">
                <a:solidFill>
                  <a:srgbClr val="7030A0"/>
                </a:solidFill>
              </a:rPr>
              <a:t>李煜因酒后服药，酒助药性，引起全身性抽搐，最后头部与足部相接而死，状似牵机</a:t>
            </a:r>
            <a:r>
              <a:rPr lang="zh-CN" altLang="en-US" sz="2400" dirty="0" smtClean="0"/>
              <a:t>。</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404664"/>
            <a:ext cx="2749471" cy="707886"/>
          </a:xfrm>
          <a:prstGeom prst="rect">
            <a:avLst/>
          </a:prstGeom>
          <a:noFill/>
        </p:spPr>
        <p:txBody>
          <a:bodyPr wrap="none" rtlCol="0">
            <a:spAutoFit/>
          </a:bodyPr>
          <a:lstStyle/>
          <a:p>
            <a:pPr>
              <a:spcBef>
                <a:spcPct val="0"/>
              </a:spcBef>
            </a:pPr>
            <a:r>
              <a:rPr lang="en-US" altLang="zh-CN" sz="4000" b="1" u="sng" dirty="0" smtClean="0">
                <a:latin typeface="hakuyoxingshu7000" pitchFamily="2" charset="-122"/>
                <a:ea typeface="hakuyoxingshu7000" pitchFamily="2" charset="-122"/>
                <a:cs typeface="hakuyoxingshu7000" pitchFamily="2" charset="-122"/>
              </a:rPr>
              <a:t>7.</a:t>
            </a:r>
            <a:r>
              <a:rPr lang="zh-CN" altLang="en-US" sz="4000" b="1" u="sng" dirty="0" smtClean="0">
                <a:latin typeface="hakuyoxingshu7000" pitchFamily="2" charset="-122"/>
                <a:ea typeface="hakuyoxingshu7000" pitchFamily="2" charset="-122"/>
                <a:cs typeface="hakuyoxingshu7000" pitchFamily="2" charset="-122"/>
              </a:rPr>
              <a:t>主要成就</a:t>
            </a:r>
            <a:endParaRPr lang="zh-CN" altLang="en-US" sz="4000" b="1" u="sng" dirty="0">
              <a:latin typeface="hakuyoxingshu7000" pitchFamily="2" charset="-122"/>
              <a:ea typeface="hakuyoxingshu7000" pitchFamily="2" charset="-122"/>
              <a:cs typeface="hakuyoxingshu7000" pitchFamily="2" charset="-122"/>
            </a:endParaRPr>
          </a:p>
        </p:txBody>
      </p:sp>
      <p:sp>
        <p:nvSpPr>
          <p:cNvPr id="7" name="TextBox 6"/>
          <p:cNvSpPr txBox="1"/>
          <p:nvPr/>
        </p:nvSpPr>
        <p:spPr>
          <a:xfrm>
            <a:off x="3491880" y="1700808"/>
            <a:ext cx="5256583" cy="4524315"/>
          </a:xfrm>
          <a:prstGeom prst="rect">
            <a:avLst/>
          </a:prstGeom>
          <a:noFill/>
        </p:spPr>
        <p:txBody>
          <a:bodyPr wrap="square" rtlCol="0">
            <a:spAutoFit/>
          </a:bodyPr>
          <a:lstStyle/>
          <a:p>
            <a:r>
              <a:rPr lang="zh-CN" altLang="en-US" sz="2400" dirty="0" smtClean="0"/>
              <a:t>李煜</a:t>
            </a:r>
            <a:r>
              <a:rPr lang="zh-CN" altLang="en-US" sz="2400" dirty="0" smtClean="0">
                <a:solidFill>
                  <a:srgbClr val="7030A0"/>
                </a:solidFill>
              </a:rPr>
              <a:t>多才多艺，工书善画，能诗擅词，通音晓律，尤以词的成就为最大</a:t>
            </a:r>
            <a:r>
              <a:rPr lang="zh-CN" altLang="en-US" sz="2400" dirty="0" smtClean="0"/>
              <a:t>。李煜的词，存世共有三十余首，在内容上，</a:t>
            </a:r>
            <a:r>
              <a:rPr lang="zh-CN" altLang="en-US" sz="2400" dirty="0" smtClean="0">
                <a:solidFill>
                  <a:srgbClr val="7030A0"/>
                </a:solidFill>
              </a:rPr>
              <a:t>可以亡国降宋为界分为前后两期</a:t>
            </a:r>
            <a:r>
              <a:rPr lang="zh-CN" altLang="en-US" sz="2400" dirty="0" smtClean="0"/>
              <a:t>：前期词主要反映宫廷生活和男女情爱，</a:t>
            </a:r>
            <a:r>
              <a:rPr lang="zh-CN" altLang="en-US" sz="2400" dirty="0" smtClean="0">
                <a:solidFill>
                  <a:srgbClr val="7030A0"/>
                </a:solidFill>
              </a:rPr>
              <a:t>风格绮丽柔靡</a:t>
            </a:r>
            <a:r>
              <a:rPr lang="zh-CN" altLang="en-US" sz="2400" dirty="0" smtClean="0"/>
              <a:t>，虽不脱花间派习气，但在人物、场景的描写上较花间词人有较大的艺术概括力量，在部分词里也流露出了沉重的哀愁（如</a:t>
            </a:r>
            <a:r>
              <a:rPr lang="en-US" altLang="zh-CN" sz="2400" dirty="0" smtClean="0"/>
              <a:t>《</a:t>
            </a:r>
            <a:r>
              <a:rPr lang="zh-CN" altLang="en-US" sz="2400" dirty="0" smtClean="0"/>
              <a:t>清平乐</a:t>
            </a:r>
            <a:r>
              <a:rPr lang="en-US" altLang="zh-CN" sz="2400" dirty="0" smtClean="0"/>
              <a:t>·</a:t>
            </a:r>
            <a:r>
              <a:rPr lang="zh-CN" altLang="en-US" sz="2400" dirty="0" smtClean="0"/>
              <a:t>别来春半</a:t>
            </a:r>
            <a:r>
              <a:rPr lang="en-US" altLang="zh-CN" sz="2400" dirty="0" smtClean="0"/>
              <a:t>》</a:t>
            </a:r>
            <a:r>
              <a:rPr lang="zh-CN" altLang="en-US" sz="2400" dirty="0" smtClean="0"/>
              <a:t>）；后期词反映亡国之痛，</a:t>
            </a:r>
            <a:r>
              <a:rPr lang="zh-CN" altLang="en-US" sz="2400" dirty="0" smtClean="0">
                <a:solidFill>
                  <a:srgbClr val="7030A0"/>
                </a:solidFill>
              </a:rPr>
              <a:t>哀婉凄凉，意境深远，极富艺术感染力</a:t>
            </a:r>
            <a:r>
              <a:rPr lang="zh-CN" altLang="en-US" sz="2400" dirty="0" smtClean="0"/>
              <a:t>。</a:t>
            </a:r>
            <a:endParaRPr lang="zh-CN" altLang="en-US" sz="2400" dirty="0"/>
          </a:p>
        </p:txBody>
      </p:sp>
      <p:pic>
        <p:nvPicPr>
          <p:cNvPr id="8" name="图片 7" descr="0df3d7ca7bcb0a46ea44970d6963f6246b60af9b.jpg"/>
          <p:cNvPicPr>
            <a:picLocks noChangeAspect="1"/>
          </p:cNvPicPr>
          <p:nvPr/>
        </p:nvPicPr>
        <p:blipFill>
          <a:blip r:embed="rId2" cstate="print"/>
          <a:stretch>
            <a:fillRect/>
          </a:stretch>
        </p:blipFill>
        <p:spPr>
          <a:xfrm>
            <a:off x="179512" y="1224136"/>
            <a:ext cx="3024336" cy="544522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725795"/>
            <a:ext cx="7632848" cy="830997"/>
          </a:xfrm>
          <a:prstGeom prst="rect">
            <a:avLst/>
          </a:prstGeom>
          <a:noFill/>
        </p:spPr>
        <p:txBody>
          <a:bodyPr wrap="square" rtlCol="0">
            <a:spAutoFit/>
          </a:bodyPr>
          <a:lstStyle/>
          <a:p>
            <a:r>
              <a:rPr lang="zh-CN" altLang="en-US" sz="2400" dirty="0" smtClean="0"/>
              <a:t>李煜在词史上的地位，更多地决定于其词的艺术成就，</a:t>
            </a:r>
            <a:endParaRPr lang="en-US" altLang="zh-CN" sz="2400" dirty="0" smtClean="0"/>
          </a:p>
          <a:p>
            <a:r>
              <a:rPr lang="zh-CN" altLang="en-US" sz="2400" b="1" dirty="0" smtClean="0">
                <a:solidFill>
                  <a:srgbClr val="FF0000"/>
                </a:solidFill>
              </a:rPr>
              <a:t>李煜对词的发展主要有四方面贡献：</a:t>
            </a:r>
            <a:endParaRPr lang="zh-CN" altLang="en-US" sz="2400" b="1" dirty="0">
              <a:solidFill>
                <a:srgbClr val="FF0000"/>
              </a:solidFill>
            </a:endParaRPr>
          </a:p>
        </p:txBody>
      </p:sp>
      <p:sp>
        <p:nvSpPr>
          <p:cNvPr id="5" name="TextBox 4"/>
          <p:cNvSpPr txBox="1"/>
          <p:nvPr/>
        </p:nvSpPr>
        <p:spPr>
          <a:xfrm>
            <a:off x="323528" y="1628800"/>
            <a:ext cx="8352928" cy="2308324"/>
          </a:xfrm>
          <a:prstGeom prst="rect">
            <a:avLst/>
          </a:prstGeom>
          <a:noFill/>
        </p:spPr>
        <p:txBody>
          <a:bodyPr wrap="square" rtlCol="0">
            <a:spAutoFit/>
          </a:bodyPr>
          <a:lstStyle/>
          <a:p>
            <a:r>
              <a:rPr lang="zh-CN" altLang="en-US" sz="2400" dirty="0" smtClean="0">
                <a:solidFill>
                  <a:srgbClr val="FF0000"/>
                </a:solidFill>
              </a:rPr>
              <a:t>①扩大了词的表现领域。</a:t>
            </a:r>
            <a:r>
              <a:rPr lang="zh-CN" altLang="en-US" sz="2400" dirty="0" smtClean="0"/>
              <a:t>在李煜之前，词以艳情为主，即使寄寓抱负也大都用比兴手法，</a:t>
            </a:r>
            <a:r>
              <a:rPr lang="zh-CN" altLang="en-US" sz="2400" dirty="0" smtClean="0">
                <a:solidFill>
                  <a:srgbClr val="7030A0"/>
                </a:solidFill>
              </a:rPr>
              <a:t>隐而不露</a:t>
            </a:r>
            <a:r>
              <a:rPr lang="zh-CN" altLang="en-US" sz="2400" dirty="0" smtClean="0"/>
              <a:t>，而李煜词中多数作品则</a:t>
            </a:r>
            <a:r>
              <a:rPr lang="zh-CN" altLang="en-US" sz="2400" dirty="0" smtClean="0">
                <a:solidFill>
                  <a:srgbClr val="7030A0"/>
                </a:solidFill>
              </a:rPr>
              <a:t>直抒胸臆</a:t>
            </a:r>
            <a:r>
              <a:rPr lang="zh-CN" altLang="en-US" sz="2400" dirty="0" smtClean="0"/>
              <a:t>，倾吐身世家国之感，情真语挚，使词摆脱了长期在花间尊前曼声吟唱中所形成的传统风格，成为诗人们可以多方面言怀述志的新诗体，</a:t>
            </a:r>
            <a:r>
              <a:rPr lang="zh-CN" altLang="en-US" sz="2400" dirty="0" smtClean="0">
                <a:solidFill>
                  <a:srgbClr val="7030A0"/>
                </a:solidFill>
              </a:rPr>
              <a:t>艺术手法上对后来豪放派词有影响。</a:t>
            </a:r>
            <a:endParaRPr lang="zh-CN" altLang="en-US" sz="2400" dirty="0">
              <a:solidFill>
                <a:srgbClr val="7030A0"/>
              </a:solidFill>
            </a:endParaRPr>
          </a:p>
        </p:txBody>
      </p:sp>
      <p:sp>
        <p:nvSpPr>
          <p:cNvPr id="6" name="TextBox 5"/>
          <p:cNvSpPr txBox="1"/>
          <p:nvPr/>
        </p:nvSpPr>
        <p:spPr>
          <a:xfrm>
            <a:off x="323528" y="3928988"/>
            <a:ext cx="8280920" cy="2308324"/>
          </a:xfrm>
          <a:prstGeom prst="rect">
            <a:avLst/>
          </a:prstGeom>
          <a:noFill/>
        </p:spPr>
        <p:txBody>
          <a:bodyPr wrap="square" rtlCol="0">
            <a:spAutoFit/>
          </a:bodyPr>
          <a:lstStyle/>
          <a:p>
            <a:r>
              <a:rPr lang="zh-CN" altLang="en-US" sz="2400" dirty="0" smtClean="0">
                <a:solidFill>
                  <a:srgbClr val="FF0000"/>
                </a:solidFill>
              </a:rPr>
              <a:t>②词境优美，感情纯真，因纯情而缺少理性节制。</a:t>
            </a:r>
            <a:r>
              <a:rPr lang="zh-CN" altLang="en-US" sz="2400" dirty="0" smtClean="0"/>
              <a:t>南唐亡国后，李煜被俘入宋，“日夕以泪洗面”，李煜直悟人生苦难无常之悲哀，真正</a:t>
            </a:r>
            <a:r>
              <a:rPr lang="zh-CN" altLang="en-US" sz="2400" dirty="0" smtClean="0">
                <a:solidFill>
                  <a:srgbClr val="7030A0"/>
                </a:solidFill>
              </a:rPr>
              <a:t>用血泪写出了亡国破家的凄凉和悔恨</a:t>
            </a:r>
            <a:r>
              <a:rPr lang="zh-CN" altLang="en-US" sz="2400" dirty="0" smtClean="0"/>
              <a:t>；并把自身所经历的惨痛遭遇泛化，获得一种广泛的形态与意义，通向对于宇宙人生悲剧性的体验与审视，所以</a:t>
            </a:r>
            <a:r>
              <a:rPr lang="zh-CN" altLang="en-US" sz="2400" dirty="0" smtClean="0">
                <a:solidFill>
                  <a:srgbClr val="7030A0"/>
                </a:solidFill>
              </a:rPr>
              <a:t>其言情的深广超过其他南唐词人。</a:t>
            </a:r>
            <a:endParaRPr lang="zh-CN" altLang="en-US" sz="2400" dirty="0">
              <a:solidFill>
                <a:srgbClr val="7030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1192684"/>
            <a:ext cx="8496944" cy="2308324"/>
          </a:xfrm>
          <a:prstGeom prst="rect">
            <a:avLst/>
          </a:prstGeom>
          <a:noFill/>
        </p:spPr>
        <p:txBody>
          <a:bodyPr wrap="square" rtlCol="0">
            <a:spAutoFit/>
          </a:bodyPr>
          <a:lstStyle/>
          <a:p>
            <a:r>
              <a:rPr lang="zh-CN" altLang="en-US" sz="2400" dirty="0" smtClean="0">
                <a:solidFill>
                  <a:srgbClr val="FF0000"/>
                </a:solidFill>
              </a:rPr>
              <a:t>③语言自然、精炼而又富有表现力，具有较高的概括性。</a:t>
            </a:r>
            <a:r>
              <a:rPr lang="zh-CN" altLang="en-US" sz="2400" dirty="0" smtClean="0"/>
              <a:t>李煜善于</a:t>
            </a:r>
            <a:r>
              <a:rPr lang="zh-CN" altLang="en-US" sz="2400" dirty="0" smtClean="0">
                <a:solidFill>
                  <a:srgbClr val="7030A0"/>
                </a:solidFill>
              </a:rPr>
              <a:t>用白描的手法抒写他的生活感受，用贴切的比喻将抽象的感情形象化</a:t>
            </a:r>
            <a:r>
              <a:rPr lang="zh-CN" altLang="en-US" sz="2400" dirty="0" smtClean="0"/>
              <a:t>，往往通过具体可感的个性形象来反映现实生活中具有一般意义的某种境界，不镂金错彩，而文采动人；不隐约其词，却又情味隽永；</a:t>
            </a:r>
            <a:r>
              <a:rPr lang="zh-CN" altLang="en-US" sz="2400" dirty="0" smtClean="0">
                <a:solidFill>
                  <a:srgbClr val="7030A0"/>
                </a:solidFill>
              </a:rPr>
              <a:t>形成既清新流丽又婉曲深致的艺术特色。</a:t>
            </a:r>
          </a:p>
          <a:p>
            <a:endParaRPr lang="zh-CN" altLang="en-US" sz="2400" dirty="0"/>
          </a:p>
        </p:txBody>
      </p:sp>
      <p:sp>
        <p:nvSpPr>
          <p:cNvPr id="5" name="TextBox 4"/>
          <p:cNvSpPr txBox="1"/>
          <p:nvPr/>
        </p:nvSpPr>
        <p:spPr>
          <a:xfrm>
            <a:off x="395536" y="3356992"/>
            <a:ext cx="8496944" cy="1938992"/>
          </a:xfrm>
          <a:prstGeom prst="rect">
            <a:avLst/>
          </a:prstGeom>
          <a:noFill/>
        </p:spPr>
        <p:txBody>
          <a:bodyPr wrap="square" rtlCol="0">
            <a:spAutoFit/>
          </a:bodyPr>
          <a:lstStyle/>
          <a:p>
            <a:r>
              <a:rPr lang="zh-CN" altLang="en-US" sz="2400" dirty="0" smtClean="0">
                <a:solidFill>
                  <a:srgbClr val="FF0000"/>
                </a:solidFill>
              </a:rPr>
              <a:t>④在风格上有独创性。</a:t>
            </a:r>
            <a:r>
              <a:rPr lang="zh-CN" altLang="en-US" sz="2400" dirty="0" smtClean="0"/>
              <a:t>花间词和南唐词，一般以委婉密丽见长，而李煜则出之以疏宕，如</a:t>
            </a:r>
            <a:r>
              <a:rPr lang="en-US" altLang="zh-CN" sz="2400" dirty="0" smtClean="0"/>
              <a:t>《</a:t>
            </a:r>
            <a:r>
              <a:rPr lang="zh-CN" altLang="en-US" sz="2400" dirty="0" smtClean="0"/>
              <a:t>玉楼春</a:t>
            </a:r>
            <a:r>
              <a:rPr lang="en-US" altLang="zh-CN" sz="2400" dirty="0" smtClean="0"/>
              <a:t>》</a:t>
            </a:r>
            <a:r>
              <a:rPr lang="zh-CN" altLang="en-US" sz="2400" dirty="0" smtClean="0"/>
              <a:t>的“豪宕”、</a:t>
            </a:r>
            <a:r>
              <a:rPr lang="en-US" altLang="zh-CN" sz="2400" dirty="0" smtClean="0"/>
              <a:t>《</a:t>
            </a:r>
            <a:r>
              <a:rPr lang="zh-CN" altLang="en-US" sz="2400" dirty="0" smtClean="0"/>
              <a:t>乌夜啼</a:t>
            </a:r>
            <a:r>
              <a:rPr lang="en-US" altLang="zh-CN" sz="2400" dirty="0" smtClean="0"/>
              <a:t>》</a:t>
            </a:r>
            <a:r>
              <a:rPr lang="zh-CN" altLang="en-US" sz="2400" dirty="0" smtClean="0"/>
              <a:t>的“濡染大笔”、</a:t>
            </a:r>
            <a:r>
              <a:rPr lang="en-US" altLang="zh-CN" sz="2400" dirty="0" smtClean="0"/>
              <a:t>《</a:t>
            </a:r>
            <a:r>
              <a:rPr lang="zh-CN" altLang="en-US" sz="2400" dirty="0" smtClean="0"/>
              <a:t>浪淘沙</a:t>
            </a:r>
            <a:r>
              <a:rPr lang="en-US" altLang="zh-CN" sz="2400" dirty="0" smtClean="0"/>
              <a:t>》</a:t>
            </a:r>
            <a:r>
              <a:rPr lang="zh-CN" altLang="en-US" sz="2400" dirty="0" smtClean="0"/>
              <a:t>的“雄奇幽怨，乃兼二雄”、</a:t>
            </a:r>
            <a:r>
              <a:rPr lang="en-US" altLang="zh-CN" sz="2400" dirty="0" smtClean="0"/>
              <a:t>《</a:t>
            </a:r>
            <a:r>
              <a:rPr lang="zh-CN" altLang="en-US" sz="2400" dirty="0" smtClean="0"/>
              <a:t>虞美人</a:t>
            </a:r>
            <a:r>
              <a:rPr lang="en-US" altLang="zh-CN" sz="2400" dirty="0" smtClean="0"/>
              <a:t>》</a:t>
            </a:r>
            <a:r>
              <a:rPr lang="zh-CN" altLang="en-US" sz="2400" dirty="0" smtClean="0"/>
              <a:t>的“自然奔放”，</a:t>
            </a:r>
            <a:r>
              <a:rPr lang="zh-CN" altLang="en-US" sz="2400" dirty="0" smtClean="0">
                <a:solidFill>
                  <a:srgbClr val="7030A0"/>
                </a:solidFill>
              </a:rPr>
              <a:t>兼有刚柔之美，在晚唐五代词中别树一帜。</a:t>
            </a:r>
            <a:r>
              <a:rPr lang="zh-CN" altLang="en-US" sz="2400" dirty="0" smtClean="0"/>
              <a:t> </a:t>
            </a:r>
            <a:endParaRPr lang="zh-CN" alt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476672"/>
            <a:ext cx="2749471" cy="707886"/>
          </a:xfrm>
          <a:prstGeom prst="rect">
            <a:avLst/>
          </a:prstGeom>
          <a:noFill/>
        </p:spPr>
        <p:txBody>
          <a:bodyPr wrap="none" rtlCol="0">
            <a:spAutoFit/>
          </a:bodyPr>
          <a:lstStyle/>
          <a:p>
            <a:pPr>
              <a:spcBef>
                <a:spcPct val="0"/>
              </a:spcBef>
            </a:pPr>
            <a:r>
              <a:rPr lang="en-US" altLang="zh-CN" sz="4000" b="1" u="sng" dirty="0" smtClean="0">
                <a:latin typeface="hakuyoxingshu7000" pitchFamily="2" charset="-122"/>
                <a:ea typeface="hakuyoxingshu7000" pitchFamily="2" charset="-122"/>
                <a:cs typeface="hakuyoxingshu7000" pitchFamily="2" charset="-122"/>
              </a:rPr>
              <a:t>8.</a:t>
            </a:r>
            <a:r>
              <a:rPr lang="zh-CN" altLang="en-US" sz="4000" b="1" u="sng" dirty="0" smtClean="0">
                <a:latin typeface="hakuyoxingshu7000" pitchFamily="2" charset="-122"/>
                <a:ea typeface="hakuyoxingshu7000" pitchFamily="2" charset="-122"/>
                <a:cs typeface="hakuyoxingshu7000" pitchFamily="2" charset="-122"/>
              </a:rPr>
              <a:t>诗词欣赏</a:t>
            </a:r>
          </a:p>
        </p:txBody>
      </p:sp>
      <p:pic>
        <p:nvPicPr>
          <p:cNvPr id="5" name="图片 4" descr="fb01bfe3dfd7ae45b9fcdf6560e11e74.jpg"/>
          <p:cNvPicPr>
            <a:picLocks noChangeAspect="1"/>
          </p:cNvPicPr>
          <p:nvPr/>
        </p:nvPicPr>
        <p:blipFill>
          <a:blip r:embed="rId2" cstate="print"/>
          <a:stretch>
            <a:fillRect/>
          </a:stretch>
        </p:blipFill>
        <p:spPr>
          <a:xfrm>
            <a:off x="-36512" y="1700808"/>
            <a:ext cx="5221088" cy="4464496"/>
          </a:xfrm>
          <a:prstGeom prst="rect">
            <a:avLst/>
          </a:prstGeom>
        </p:spPr>
      </p:pic>
      <p:sp>
        <p:nvSpPr>
          <p:cNvPr id="6" name="TextBox 5"/>
          <p:cNvSpPr txBox="1"/>
          <p:nvPr/>
        </p:nvSpPr>
        <p:spPr>
          <a:xfrm>
            <a:off x="5292080" y="2103239"/>
            <a:ext cx="3647152" cy="461665"/>
          </a:xfrm>
          <a:prstGeom prst="rect">
            <a:avLst/>
          </a:prstGeom>
          <a:noFill/>
        </p:spPr>
        <p:txBody>
          <a:bodyPr wrap="none" rtlCol="0">
            <a:spAutoFit/>
          </a:bodyPr>
          <a:lstStyle/>
          <a:p>
            <a:r>
              <a:rPr lang="en-US" altLang="zh-CN" sz="2400" b="1" dirty="0" smtClean="0"/>
              <a:t>《</a:t>
            </a:r>
            <a:r>
              <a:rPr lang="zh-CN" altLang="en-US" sz="2400" b="1" dirty="0" smtClean="0"/>
              <a:t>相见欢</a:t>
            </a:r>
            <a:r>
              <a:rPr lang="en-US" altLang="zh-CN" sz="2400" b="1" dirty="0" smtClean="0"/>
              <a:t>·</a:t>
            </a:r>
            <a:r>
              <a:rPr lang="zh-CN" altLang="en-US" sz="2400" b="1" dirty="0" smtClean="0"/>
              <a:t>林花谢了春红</a:t>
            </a:r>
            <a:r>
              <a:rPr lang="en-US" altLang="zh-CN" sz="2400" b="1" dirty="0" smtClean="0"/>
              <a:t>》</a:t>
            </a:r>
            <a:endParaRPr lang="zh-CN" altLang="en-US" sz="2400" b="1" dirty="0"/>
          </a:p>
        </p:txBody>
      </p:sp>
      <p:sp>
        <p:nvSpPr>
          <p:cNvPr id="8" name="矩形 7"/>
          <p:cNvSpPr/>
          <p:nvPr/>
        </p:nvSpPr>
        <p:spPr>
          <a:xfrm>
            <a:off x="5402014" y="2983592"/>
            <a:ext cx="3778498" cy="2677656"/>
          </a:xfrm>
          <a:prstGeom prst="rect">
            <a:avLst/>
          </a:prstGeom>
        </p:spPr>
        <p:txBody>
          <a:bodyPr wrap="square">
            <a:spAutoFit/>
          </a:bodyPr>
          <a:lstStyle/>
          <a:p>
            <a:pPr lvl="0"/>
            <a:r>
              <a:rPr lang="zh-CN" altLang="en-US" sz="2400" dirty="0" smtClean="0">
                <a:solidFill>
                  <a:prstClr val="black"/>
                </a:solidFill>
              </a:rPr>
              <a:t>林花谢了春红，太匆匆，</a:t>
            </a:r>
            <a:endParaRPr lang="en-US" altLang="zh-CN" sz="2400" dirty="0" smtClean="0">
              <a:solidFill>
                <a:prstClr val="black"/>
              </a:solidFill>
            </a:endParaRPr>
          </a:p>
          <a:p>
            <a:pPr lvl="0"/>
            <a:endParaRPr lang="en-US" altLang="zh-CN" sz="2400" dirty="0" smtClean="0">
              <a:solidFill>
                <a:prstClr val="black"/>
              </a:solidFill>
            </a:endParaRPr>
          </a:p>
          <a:p>
            <a:pPr lvl="0"/>
            <a:r>
              <a:rPr lang="zh-CN" altLang="en-US" sz="2400" dirty="0" smtClean="0">
                <a:solidFill>
                  <a:prstClr val="black"/>
                </a:solidFill>
              </a:rPr>
              <a:t>无奈朝来寒雨晚来风</a:t>
            </a:r>
            <a:r>
              <a:rPr lang="en-US" altLang="zh-CN" sz="2400" dirty="0" smtClean="0">
                <a:solidFill>
                  <a:prstClr val="black"/>
                </a:solidFill>
              </a:rPr>
              <a:t>.</a:t>
            </a:r>
          </a:p>
          <a:p>
            <a:pPr lvl="0"/>
            <a:endParaRPr lang="en-US" altLang="zh-CN" sz="2400" dirty="0" smtClean="0">
              <a:solidFill>
                <a:prstClr val="black"/>
              </a:solidFill>
            </a:endParaRPr>
          </a:p>
          <a:p>
            <a:pPr lvl="0"/>
            <a:r>
              <a:rPr lang="zh-CN" altLang="en-US" sz="2400" dirty="0" smtClean="0">
                <a:solidFill>
                  <a:prstClr val="black"/>
                </a:solidFill>
              </a:rPr>
              <a:t>胭脂泪，相留醉，几时重</a:t>
            </a:r>
            <a:r>
              <a:rPr lang="en-US" altLang="zh-CN" sz="2400" dirty="0" smtClean="0">
                <a:solidFill>
                  <a:prstClr val="black"/>
                </a:solidFill>
              </a:rPr>
              <a:t>?</a:t>
            </a:r>
          </a:p>
          <a:p>
            <a:pPr lvl="0"/>
            <a:endParaRPr lang="en-US" altLang="zh-CN" sz="2400" dirty="0" smtClean="0">
              <a:solidFill>
                <a:prstClr val="black"/>
              </a:solidFill>
            </a:endParaRPr>
          </a:p>
          <a:p>
            <a:pPr lvl="0"/>
            <a:r>
              <a:rPr lang="zh-CN" altLang="en-US" sz="2400" dirty="0" smtClean="0">
                <a:solidFill>
                  <a:prstClr val="black"/>
                </a:solidFill>
              </a:rPr>
              <a:t>自是人生长恨水长东</a:t>
            </a:r>
            <a:r>
              <a:rPr lang="en-US" altLang="zh-CN" sz="2400" dirty="0" smtClean="0">
                <a:solidFill>
                  <a:prstClr val="black"/>
                </a:solidFill>
              </a:rPr>
              <a:t>!</a:t>
            </a:r>
            <a:endParaRPr lang="en-US" altLang="zh-CN" sz="2400" dirty="0">
              <a:solidFill>
                <a:prstClr val="black"/>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176d80bh65e8c0fc6d6a.jpg"/>
          <p:cNvPicPr>
            <a:picLocks noChangeAspect="1"/>
          </p:cNvPicPr>
          <p:nvPr/>
        </p:nvPicPr>
        <p:blipFill>
          <a:blip r:embed="rId2" cstate="print"/>
          <a:stretch>
            <a:fillRect/>
          </a:stretch>
        </p:blipFill>
        <p:spPr>
          <a:xfrm>
            <a:off x="251520" y="404664"/>
            <a:ext cx="3960440" cy="5982536"/>
          </a:xfrm>
          <a:prstGeom prst="rect">
            <a:avLst/>
          </a:prstGeom>
        </p:spPr>
      </p:pic>
      <p:sp>
        <p:nvSpPr>
          <p:cNvPr id="5" name="TextBox 4"/>
          <p:cNvSpPr txBox="1"/>
          <p:nvPr/>
        </p:nvSpPr>
        <p:spPr>
          <a:xfrm>
            <a:off x="5385474" y="836712"/>
            <a:ext cx="2210862" cy="523220"/>
          </a:xfrm>
          <a:prstGeom prst="rect">
            <a:avLst/>
          </a:prstGeom>
          <a:noFill/>
        </p:spPr>
        <p:txBody>
          <a:bodyPr wrap="none" rtlCol="0">
            <a:spAutoFit/>
          </a:bodyPr>
          <a:lstStyle/>
          <a:p>
            <a:r>
              <a:rPr lang="zh-CN" altLang="en-US" dirty="0" smtClean="0"/>
              <a:t>　</a:t>
            </a:r>
            <a:r>
              <a:rPr lang="en-US" altLang="zh-CN" sz="2800" b="1" dirty="0" smtClean="0"/>
              <a:t>《</a:t>
            </a:r>
            <a:r>
              <a:rPr lang="zh-CN" altLang="en-US" sz="2800" b="1" dirty="0" smtClean="0"/>
              <a:t>虞美人</a:t>
            </a:r>
            <a:r>
              <a:rPr lang="en-US" altLang="zh-CN" sz="2800" b="1" dirty="0" smtClean="0"/>
              <a:t>》</a:t>
            </a:r>
            <a:endParaRPr lang="zh-CN" altLang="en-US" sz="2800" b="1" dirty="0"/>
          </a:p>
        </p:txBody>
      </p:sp>
      <p:sp>
        <p:nvSpPr>
          <p:cNvPr id="6" name="TextBox 5"/>
          <p:cNvSpPr txBox="1"/>
          <p:nvPr/>
        </p:nvSpPr>
        <p:spPr>
          <a:xfrm>
            <a:off x="4968576" y="1772816"/>
            <a:ext cx="4788000" cy="4156074"/>
          </a:xfrm>
          <a:prstGeom prst="rect">
            <a:avLst/>
          </a:prstGeom>
          <a:noFill/>
        </p:spPr>
        <p:txBody>
          <a:bodyPr wrap="square" tIns="46800" rtlCol="0">
            <a:spAutoFit/>
          </a:bodyPr>
          <a:lstStyle/>
          <a:p>
            <a:r>
              <a:rPr lang="zh-CN" altLang="en-US" sz="2400" dirty="0" smtClean="0"/>
              <a:t>春花秋月何时了</a:t>
            </a:r>
            <a:r>
              <a:rPr lang="en-US" altLang="zh-CN" sz="2400" dirty="0" smtClean="0"/>
              <a:t>,</a:t>
            </a:r>
            <a:r>
              <a:rPr lang="zh-CN" altLang="en-US" sz="2400" dirty="0" smtClean="0"/>
              <a:t>往事知多少</a:t>
            </a:r>
            <a:r>
              <a:rPr lang="en-US" altLang="zh-CN" sz="2400" dirty="0" smtClean="0"/>
              <a:t>.</a:t>
            </a:r>
          </a:p>
          <a:p>
            <a:endParaRPr lang="en-US" altLang="zh-CN" sz="2400" dirty="0" smtClean="0"/>
          </a:p>
          <a:p>
            <a:r>
              <a:rPr lang="zh-CN" altLang="en-US" sz="2400" dirty="0" smtClean="0"/>
              <a:t>小楼昨夜又东风</a:t>
            </a:r>
            <a:r>
              <a:rPr lang="en-US" altLang="zh-CN" sz="2400" dirty="0" smtClean="0"/>
              <a:t>,</a:t>
            </a:r>
          </a:p>
          <a:p>
            <a:endParaRPr lang="en-US" altLang="zh-CN" sz="2400" dirty="0" smtClean="0"/>
          </a:p>
          <a:p>
            <a:r>
              <a:rPr lang="zh-CN" altLang="en-US" sz="2400" dirty="0" smtClean="0"/>
              <a:t>故国不堪回首月明中</a:t>
            </a:r>
            <a:r>
              <a:rPr lang="en-US" altLang="zh-CN" sz="2400" dirty="0" smtClean="0"/>
              <a:t>.</a:t>
            </a:r>
          </a:p>
          <a:p>
            <a:endParaRPr lang="en-US" altLang="zh-CN" sz="2400" dirty="0" smtClean="0"/>
          </a:p>
          <a:p>
            <a:r>
              <a:rPr lang="zh-CN" altLang="en-US" sz="2400" dirty="0" smtClean="0"/>
              <a:t>雕栏玉砌应犹在</a:t>
            </a:r>
            <a:r>
              <a:rPr lang="en-US" altLang="zh-CN" sz="2400" dirty="0" smtClean="0"/>
              <a:t>,</a:t>
            </a:r>
            <a:r>
              <a:rPr lang="zh-CN" altLang="en-US" sz="2400" dirty="0" smtClean="0"/>
              <a:t>只是朱颜改</a:t>
            </a:r>
            <a:r>
              <a:rPr lang="en-US" altLang="zh-CN" sz="2400" dirty="0" smtClean="0"/>
              <a:t>.</a:t>
            </a:r>
          </a:p>
          <a:p>
            <a:endParaRPr lang="en-US" altLang="zh-CN" sz="2400" dirty="0" smtClean="0"/>
          </a:p>
          <a:p>
            <a:r>
              <a:rPr lang="zh-CN" altLang="en-US" sz="2400" dirty="0" smtClean="0"/>
              <a:t>问君能有几多愁</a:t>
            </a:r>
            <a:r>
              <a:rPr lang="en-US" altLang="zh-CN" sz="2400" dirty="0" smtClean="0"/>
              <a:t>,</a:t>
            </a:r>
          </a:p>
          <a:p>
            <a:endParaRPr lang="en-US" altLang="zh-CN" sz="2400" dirty="0" smtClean="0"/>
          </a:p>
          <a:p>
            <a:r>
              <a:rPr lang="zh-CN" altLang="en-US" sz="2400" dirty="0" smtClean="0"/>
              <a:t>恰似一江春水向东流</a:t>
            </a:r>
            <a:r>
              <a:rPr lang="en-US" altLang="zh-CN" sz="2400" dirty="0" smtClean="0"/>
              <a:t>.</a:t>
            </a:r>
            <a:endParaRPr lang="en-US" altLang="zh-CN"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30525141437_G3xZ8.thumb.600_0.jpeg"/>
          <p:cNvPicPr>
            <a:picLocks noChangeAspect="1"/>
          </p:cNvPicPr>
          <p:nvPr/>
        </p:nvPicPr>
        <p:blipFill>
          <a:blip r:embed="rId2" cstate="print"/>
          <a:stretch>
            <a:fillRect/>
          </a:stretch>
        </p:blipFill>
        <p:spPr>
          <a:xfrm>
            <a:off x="251520" y="620688"/>
            <a:ext cx="3960441" cy="5832648"/>
          </a:xfrm>
          <a:prstGeom prst="rect">
            <a:avLst/>
          </a:prstGeom>
        </p:spPr>
      </p:pic>
      <p:sp>
        <p:nvSpPr>
          <p:cNvPr id="5" name="TextBox 4"/>
          <p:cNvSpPr txBox="1"/>
          <p:nvPr/>
        </p:nvSpPr>
        <p:spPr>
          <a:xfrm>
            <a:off x="5148064" y="1052736"/>
            <a:ext cx="1980029" cy="523220"/>
          </a:xfrm>
          <a:prstGeom prst="rect">
            <a:avLst/>
          </a:prstGeom>
          <a:noFill/>
        </p:spPr>
        <p:txBody>
          <a:bodyPr wrap="none" rtlCol="0">
            <a:spAutoFit/>
          </a:bodyPr>
          <a:lstStyle/>
          <a:p>
            <a:r>
              <a:rPr lang="en-US" altLang="zh-CN" sz="2800" b="1" dirty="0" smtClean="0"/>
              <a:t>《</a:t>
            </a:r>
            <a:r>
              <a:rPr lang="zh-CN" altLang="en-US" sz="2800" b="1" dirty="0" smtClean="0"/>
              <a:t>浪淘沙</a:t>
            </a:r>
            <a:r>
              <a:rPr lang="en-US" altLang="zh-CN" sz="2800" b="1" dirty="0" smtClean="0"/>
              <a:t>》</a:t>
            </a:r>
            <a:endParaRPr lang="zh-CN" altLang="en-US" sz="2800" b="1" dirty="0"/>
          </a:p>
        </p:txBody>
      </p:sp>
      <p:sp>
        <p:nvSpPr>
          <p:cNvPr id="6" name="TextBox 5"/>
          <p:cNvSpPr txBox="1"/>
          <p:nvPr/>
        </p:nvSpPr>
        <p:spPr>
          <a:xfrm>
            <a:off x="4716016" y="1988840"/>
            <a:ext cx="4211960" cy="4154984"/>
          </a:xfrm>
          <a:prstGeom prst="rect">
            <a:avLst/>
          </a:prstGeom>
          <a:noFill/>
        </p:spPr>
        <p:txBody>
          <a:bodyPr wrap="square" rtlCol="0">
            <a:spAutoFit/>
          </a:bodyPr>
          <a:lstStyle/>
          <a:p>
            <a:r>
              <a:rPr lang="zh-CN" altLang="en-US" sz="2400" dirty="0" smtClean="0"/>
              <a:t>帘外雨潺潺</a:t>
            </a:r>
            <a:r>
              <a:rPr lang="en-US" altLang="zh-CN" sz="2400" dirty="0" smtClean="0"/>
              <a:t>,</a:t>
            </a:r>
            <a:r>
              <a:rPr lang="zh-CN" altLang="en-US" sz="2400" dirty="0" smtClean="0"/>
              <a:t>春意阑珊</a:t>
            </a:r>
            <a:r>
              <a:rPr lang="en-US" altLang="zh-CN" sz="2400" dirty="0" smtClean="0"/>
              <a:t>,</a:t>
            </a:r>
          </a:p>
          <a:p>
            <a:endParaRPr lang="en-US" altLang="zh-CN" sz="2400" dirty="0" smtClean="0"/>
          </a:p>
          <a:p>
            <a:r>
              <a:rPr lang="zh-CN" altLang="en-US" sz="2400" dirty="0" smtClean="0"/>
              <a:t>罗衾不耐五更寒</a:t>
            </a:r>
            <a:r>
              <a:rPr lang="en-US" altLang="zh-CN" sz="2400" dirty="0" smtClean="0"/>
              <a:t>.</a:t>
            </a:r>
          </a:p>
          <a:p>
            <a:endParaRPr lang="en-US" altLang="zh-CN" sz="2400" dirty="0" smtClean="0"/>
          </a:p>
          <a:p>
            <a:r>
              <a:rPr lang="zh-CN" altLang="en-US" sz="2400" dirty="0" smtClean="0"/>
              <a:t>梦里不知身是客</a:t>
            </a:r>
            <a:r>
              <a:rPr lang="en-US" altLang="zh-CN" sz="2400" dirty="0" smtClean="0"/>
              <a:t>,</a:t>
            </a:r>
            <a:r>
              <a:rPr lang="zh-CN" altLang="en-US" sz="2400" dirty="0" smtClean="0"/>
              <a:t>一晌贪欢</a:t>
            </a:r>
            <a:r>
              <a:rPr lang="en-US" altLang="zh-CN" sz="2400" dirty="0" smtClean="0"/>
              <a:t>.</a:t>
            </a:r>
          </a:p>
          <a:p>
            <a:endParaRPr lang="en-US" altLang="zh-CN" sz="2400" dirty="0" smtClean="0"/>
          </a:p>
          <a:p>
            <a:r>
              <a:rPr lang="zh-CN" altLang="en-US" sz="2400" dirty="0" smtClean="0"/>
              <a:t>独自莫凭阑</a:t>
            </a:r>
            <a:r>
              <a:rPr lang="en-US" altLang="zh-CN" sz="2400" dirty="0" smtClean="0"/>
              <a:t>!</a:t>
            </a:r>
          </a:p>
          <a:p>
            <a:endParaRPr lang="en-US" altLang="zh-CN" sz="2400" dirty="0" smtClean="0"/>
          </a:p>
          <a:p>
            <a:r>
              <a:rPr lang="zh-CN" altLang="en-US" sz="2400" dirty="0" smtClean="0"/>
              <a:t>无限江山</a:t>
            </a:r>
            <a:r>
              <a:rPr lang="en-US" altLang="zh-CN" sz="2400" dirty="0" smtClean="0"/>
              <a:t>,</a:t>
            </a:r>
            <a:r>
              <a:rPr lang="zh-CN" altLang="en-US" sz="2400" dirty="0" smtClean="0"/>
              <a:t>别时容易见时难</a:t>
            </a:r>
            <a:r>
              <a:rPr lang="en-US" altLang="zh-CN" sz="2400" dirty="0" smtClean="0"/>
              <a:t>.</a:t>
            </a:r>
          </a:p>
          <a:p>
            <a:endParaRPr lang="en-US" altLang="zh-CN" sz="2400" dirty="0" smtClean="0"/>
          </a:p>
          <a:p>
            <a:r>
              <a:rPr lang="zh-CN" altLang="en-US" sz="2400" dirty="0" smtClean="0"/>
              <a:t>流水落花春去也</a:t>
            </a:r>
            <a:r>
              <a:rPr lang="en-US" altLang="zh-CN" sz="2400" dirty="0" smtClean="0"/>
              <a:t>,</a:t>
            </a:r>
            <a:r>
              <a:rPr lang="zh-CN" altLang="en-US" sz="2400" dirty="0" smtClean="0"/>
              <a:t>天上人间</a:t>
            </a:r>
            <a:r>
              <a:rPr lang="en-US" altLang="zh-CN" sz="2400" dirty="0" smtClean="0"/>
              <a:t>.</a:t>
            </a:r>
            <a:endParaRPr lang="en-US" altLang="zh-CN"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1931" y="2681625"/>
            <a:ext cx="4482317" cy="1323439"/>
          </a:xfrm>
          <a:prstGeom prst="rect">
            <a:avLst/>
          </a:prstGeom>
          <a:noFill/>
        </p:spPr>
        <p:txBody>
          <a:bodyPr wrap="none" rtlCol="0">
            <a:spAutoFit/>
          </a:bodyPr>
          <a:lstStyle/>
          <a:p>
            <a:r>
              <a:rPr lang="en-US" altLang="zh-CN" sz="8000" dirty="0" smtClean="0">
                <a:latin typeface="Segoe UI Black" pitchFamily="34" charset="0"/>
                <a:ea typeface="Segoe UI Black" pitchFamily="34" charset="0"/>
                <a:cs typeface="Segoe UI Black" pitchFamily="34" charset="0"/>
              </a:rPr>
              <a:t>The  End</a:t>
            </a:r>
            <a:endParaRPr lang="zh-CN" altLang="en-US" sz="8000" dirty="0">
              <a:latin typeface="Segoe UI Black" pitchFamily="34" charset="0"/>
              <a:cs typeface="Segoe UI Black"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24744"/>
            <a:ext cx="8229600" cy="4525963"/>
          </a:xfrm>
        </p:spPr>
        <p:txBody>
          <a:bodyPr/>
          <a:lstStyle/>
          <a:p>
            <a:r>
              <a:rPr lang="en-US" altLang="zh-CN" dirty="0" smtClean="0"/>
              <a:t>《</a:t>
            </a:r>
            <a:r>
              <a:rPr lang="zh-CN" altLang="en-US" dirty="0" smtClean="0"/>
              <a:t>相见欢</a:t>
            </a:r>
            <a:r>
              <a:rPr lang="en-US" altLang="zh-CN" dirty="0" smtClean="0"/>
              <a:t>·</a:t>
            </a:r>
            <a:r>
              <a:rPr lang="zh-CN" altLang="en-US" dirty="0" smtClean="0"/>
              <a:t>无言独上西楼</a:t>
            </a:r>
            <a:r>
              <a:rPr lang="en-US" altLang="zh-CN" dirty="0" smtClean="0"/>
              <a:t>》</a:t>
            </a:r>
            <a:r>
              <a:rPr lang="zh-CN" altLang="en-US" dirty="0" smtClean="0"/>
              <a:t>是南唐后主</a:t>
            </a:r>
            <a:r>
              <a:rPr lang="zh-CN" altLang="en-US" dirty="0" smtClean="0">
                <a:solidFill>
                  <a:srgbClr val="FF0000"/>
                </a:solidFill>
              </a:rPr>
              <a:t>李煜</a:t>
            </a:r>
            <a:r>
              <a:rPr lang="zh-CN" altLang="en-US" dirty="0" smtClean="0"/>
              <a:t>的名篇，词牌名为</a:t>
            </a:r>
            <a:r>
              <a:rPr lang="en-US" altLang="zh-CN" dirty="0" smtClean="0"/>
              <a:t>《</a:t>
            </a:r>
            <a:r>
              <a:rPr lang="zh-CN" altLang="en-US" dirty="0" smtClean="0">
                <a:solidFill>
                  <a:srgbClr val="FF0000"/>
                </a:solidFill>
              </a:rPr>
              <a:t>相见欢</a:t>
            </a:r>
            <a:r>
              <a:rPr lang="en-US" altLang="zh-CN" dirty="0" smtClean="0"/>
              <a:t>》</a:t>
            </a:r>
            <a:r>
              <a:rPr lang="zh-CN" altLang="en-US" dirty="0" smtClean="0"/>
              <a:t>，咏的却是</a:t>
            </a:r>
            <a:r>
              <a:rPr lang="zh-CN" altLang="en-US" dirty="0" smtClean="0">
                <a:solidFill>
                  <a:srgbClr val="FF0000"/>
                </a:solidFill>
              </a:rPr>
              <a:t>离别愁</a:t>
            </a:r>
            <a:r>
              <a:rPr lang="zh-CN" altLang="en-US" dirty="0" smtClean="0"/>
              <a:t>。这是作者被囚于宋国时所作。词中的缭乱离愁不过是他宫廷生活结束后的一个插曲，由于当时已经</a:t>
            </a:r>
            <a:r>
              <a:rPr lang="zh-CN" altLang="en-US" dirty="0" smtClean="0">
                <a:solidFill>
                  <a:srgbClr val="FF0000"/>
                </a:solidFill>
              </a:rPr>
              <a:t>归降宋朝</a:t>
            </a:r>
            <a:r>
              <a:rPr lang="zh-CN" altLang="en-US" dirty="0" smtClean="0"/>
              <a:t>，这里所表现的是他离乡去国的锥心怆痛。这首词</a:t>
            </a:r>
            <a:r>
              <a:rPr lang="zh-CN" altLang="en-US" dirty="0" smtClean="0">
                <a:solidFill>
                  <a:srgbClr val="FF0000"/>
                </a:solidFill>
              </a:rPr>
              <a:t>感情真实，深沉自然</a:t>
            </a:r>
            <a:r>
              <a:rPr lang="zh-CN" altLang="en-US" dirty="0" smtClean="0"/>
              <a:t>，突破了花间词以绮丽腻滑笔调专写“妇人语”的风格，是</a:t>
            </a:r>
            <a:r>
              <a:rPr lang="zh-CN" altLang="en-US" dirty="0" smtClean="0">
                <a:solidFill>
                  <a:srgbClr val="FF0000"/>
                </a:solidFill>
              </a:rPr>
              <a:t>宋初婉约派</a:t>
            </a:r>
            <a:r>
              <a:rPr lang="zh-CN" altLang="en-US" dirty="0" smtClean="0"/>
              <a:t>词的开山之作。</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8024" y="1781944"/>
            <a:ext cx="4104456" cy="1143000"/>
          </a:xfrm>
        </p:spPr>
        <p:txBody>
          <a:bodyPr>
            <a:normAutofit/>
          </a:bodyPr>
          <a:lstStyle/>
          <a:p>
            <a:r>
              <a:rPr lang="zh-CN" altLang="en-US" sz="6000" dirty="0" smtClean="0">
                <a:latin typeface="DFKai-SB" pitchFamily="65" charset="-120"/>
                <a:ea typeface="DFKai-SB" pitchFamily="65" charset="-120"/>
              </a:rPr>
              <a:t>南唐后主</a:t>
            </a:r>
            <a:endParaRPr lang="zh-CN" altLang="en-US" sz="6000" dirty="0">
              <a:latin typeface="DFKai-SB" pitchFamily="65" charset="-120"/>
              <a:ea typeface="DFKai-SB" pitchFamily="65" charset="-120"/>
            </a:endParaRPr>
          </a:p>
        </p:txBody>
      </p:sp>
      <p:pic>
        <p:nvPicPr>
          <p:cNvPr id="4" name="内容占位符 3" descr="b90e7bec54e736d178399e7c98504fc2d562699f.jpg"/>
          <p:cNvPicPr>
            <a:picLocks noGrp="1" noChangeAspect="1"/>
          </p:cNvPicPr>
          <p:nvPr>
            <p:ph idx="1"/>
          </p:nvPr>
        </p:nvPicPr>
        <p:blipFill>
          <a:blip r:embed="rId2" cstate="print"/>
          <a:stretch>
            <a:fillRect/>
          </a:stretch>
        </p:blipFill>
        <p:spPr>
          <a:xfrm>
            <a:off x="0" y="1"/>
            <a:ext cx="4602684" cy="6858000"/>
          </a:xfrm>
        </p:spPr>
      </p:pic>
      <p:sp>
        <p:nvSpPr>
          <p:cNvPr id="5" name="TextBox 4"/>
          <p:cNvSpPr txBox="1"/>
          <p:nvPr/>
        </p:nvSpPr>
        <p:spPr>
          <a:xfrm>
            <a:off x="4949751" y="3350602"/>
            <a:ext cx="3570208" cy="1446550"/>
          </a:xfrm>
          <a:prstGeom prst="rect">
            <a:avLst/>
          </a:prstGeom>
          <a:noFill/>
        </p:spPr>
        <p:txBody>
          <a:bodyPr wrap="none" rtlCol="0">
            <a:spAutoFit/>
          </a:bodyPr>
          <a:lstStyle/>
          <a:p>
            <a:pPr algn="ctr">
              <a:spcBef>
                <a:spcPct val="0"/>
              </a:spcBef>
            </a:pPr>
            <a:r>
              <a:rPr lang="en-US" altLang="zh-CN" sz="8800" dirty="0">
                <a:latin typeface="DFKai-SB" pitchFamily="65" charset="-120"/>
                <a:ea typeface="DFKai-SB" pitchFamily="65" charset="-120"/>
                <a:cs typeface="+mj-cs"/>
              </a:rPr>
              <a:t>—</a:t>
            </a:r>
            <a:r>
              <a:rPr lang="zh-CN" altLang="en-US" sz="8800" dirty="0">
                <a:latin typeface="DFKai-SB" pitchFamily="65" charset="-120"/>
                <a:ea typeface="DFKai-SB" pitchFamily="65" charset="-120"/>
                <a:cs typeface="+mj-cs"/>
              </a:rPr>
              <a:t>李煜</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97768"/>
            <a:ext cx="8229600" cy="1143000"/>
          </a:xfrm>
        </p:spPr>
        <p:txBody>
          <a:bodyPr>
            <a:noAutofit/>
          </a:bodyPr>
          <a:lstStyle/>
          <a:p>
            <a:pPr algn="l"/>
            <a:r>
              <a:rPr lang="en-US" altLang="zh-CN" sz="4000" b="1" u="sng" dirty="0" smtClean="0">
                <a:latin typeface="hakuyoxingshu7000" pitchFamily="2" charset="-122"/>
                <a:ea typeface="hakuyoxingshu7000" pitchFamily="2" charset="-122"/>
                <a:cs typeface="hakuyoxingshu7000" pitchFamily="2" charset="-122"/>
              </a:rPr>
              <a:t>1.</a:t>
            </a:r>
            <a:r>
              <a:rPr lang="zh-CN" altLang="en-US" sz="4000" b="1" u="sng" dirty="0" smtClean="0">
                <a:latin typeface="hakuyoxingshu7000" pitchFamily="2" charset="-122"/>
                <a:ea typeface="hakuyoxingshu7000" pitchFamily="2" charset="-122"/>
                <a:cs typeface="hakuyoxingshu7000" pitchFamily="2" charset="-122"/>
              </a:rPr>
              <a:t>人物简介</a:t>
            </a:r>
            <a:endParaRPr lang="zh-CN" altLang="en-US" sz="4000" b="1" u="sng" dirty="0">
              <a:latin typeface="hakuyoxingshu7000" pitchFamily="2" charset="-122"/>
              <a:ea typeface="hakuyoxingshu7000" pitchFamily="2" charset="-122"/>
              <a:cs typeface="hakuyoxingshu7000" pitchFamily="2" charset="-122"/>
            </a:endParaRPr>
          </a:p>
        </p:txBody>
      </p:sp>
      <p:sp>
        <p:nvSpPr>
          <p:cNvPr id="4" name="TextBox 3"/>
          <p:cNvSpPr txBox="1"/>
          <p:nvPr/>
        </p:nvSpPr>
        <p:spPr>
          <a:xfrm>
            <a:off x="323528" y="1412776"/>
            <a:ext cx="8640960" cy="4893647"/>
          </a:xfrm>
          <a:prstGeom prst="rect">
            <a:avLst/>
          </a:prstGeom>
          <a:noFill/>
        </p:spPr>
        <p:txBody>
          <a:bodyPr wrap="square" rtlCol="0">
            <a:spAutoFit/>
          </a:bodyPr>
          <a:lstStyle/>
          <a:p>
            <a:r>
              <a:rPr lang="zh-CN" altLang="en-US" sz="2400" b="1" dirty="0" smtClean="0">
                <a:solidFill>
                  <a:srgbClr val="FF0000"/>
                </a:solidFill>
                <a:latin typeface="+mj-ea"/>
                <a:ea typeface="+mj-ea"/>
              </a:rPr>
              <a:t>李煜</a:t>
            </a:r>
            <a:r>
              <a:rPr lang="zh-CN" altLang="en-US" sz="2400" dirty="0" smtClean="0">
                <a:latin typeface="+mj-ea"/>
                <a:ea typeface="+mj-ea"/>
              </a:rPr>
              <a:t>（</a:t>
            </a:r>
            <a:r>
              <a:rPr lang="en-US" altLang="zh-CN" sz="2400" dirty="0" smtClean="0">
                <a:latin typeface="+mj-ea"/>
                <a:ea typeface="+mj-ea"/>
              </a:rPr>
              <a:t>937</a:t>
            </a:r>
            <a:r>
              <a:rPr lang="zh-CN" altLang="en-US" sz="2400" dirty="0" smtClean="0">
                <a:latin typeface="+mj-ea"/>
                <a:ea typeface="+mj-ea"/>
              </a:rPr>
              <a:t>年</a:t>
            </a:r>
            <a:r>
              <a:rPr lang="en-US" altLang="zh-CN" sz="2400" dirty="0" smtClean="0">
                <a:latin typeface="+mj-ea"/>
                <a:ea typeface="+mj-ea"/>
              </a:rPr>
              <a:t>―978</a:t>
            </a:r>
            <a:r>
              <a:rPr lang="zh-CN" altLang="en-US" sz="2400" dirty="0" smtClean="0">
                <a:latin typeface="+mj-ea"/>
                <a:ea typeface="+mj-ea"/>
              </a:rPr>
              <a:t>年），南唐元宗李璟第六子，初名从嘉，字重光，</a:t>
            </a:r>
            <a:r>
              <a:rPr lang="zh-CN" altLang="en-US" sz="2400" dirty="0" smtClean="0">
                <a:solidFill>
                  <a:srgbClr val="FF0000"/>
                </a:solidFill>
                <a:latin typeface="+mj-ea"/>
                <a:ea typeface="+mj-ea"/>
              </a:rPr>
              <a:t>号钟隐、莲峰居士</a:t>
            </a:r>
            <a:r>
              <a:rPr lang="zh-CN" altLang="en-US" sz="2400" dirty="0" smtClean="0">
                <a:latin typeface="+mj-ea"/>
                <a:ea typeface="+mj-ea"/>
              </a:rPr>
              <a:t>，汉族，彭城人，</a:t>
            </a:r>
            <a:r>
              <a:rPr lang="zh-CN" altLang="en-US" sz="2400" dirty="0" smtClean="0">
                <a:solidFill>
                  <a:srgbClr val="FF0000"/>
                </a:solidFill>
                <a:latin typeface="+mj-ea"/>
                <a:ea typeface="+mj-ea"/>
              </a:rPr>
              <a:t>南唐最后一位国君。</a:t>
            </a:r>
          </a:p>
          <a:p>
            <a:r>
              <a:rPr lang="zh-CN" altLang="en-US" sz="2400" dirty="0" smtClean="0">
                <a:latin typeface="+mj-ea"/>
                <a:ea typeface="+mj-ea"/>
              </a:rPr>
              <a:t>北宋建隆二年，李煜继位，尊宋为正统，岁贡以保平安。开宝四年十月，宋太祖灭南汉，李煜去除唐号，改称“江南国主”；并于次年贬损仪制，撤去金陵台殿鸱吻，以示</a:t>
            </a:r>
            <a:r>
              <a:rPr lang="zh-CN" altLang="en-US" sz="2400" dirty="0" smtClean="0">
                <a:solidFill>
                  <a:srgbClr val="FF0000"/>
                </a:solidFill>
                <a:latin typeface="+mj-ea"/>
                <a:ea typeface="+mj-ea"/>
              </a:rPr>
              <a:t>尊奉宋廷</a:t>
            </a:r>
            <a:r>
              <a:rPr lang="zh-CN" altLang="en-US" sz="2400" dirty="0" smtClean="0">
                <a:latin typeface="+mj-ea"/>
                <a:ea typeface="+mj-ea"/>
              </a:rPr>
              <a:t>。开宝八年，宋军攻破金陵，李煜</a:t>
            </a:r>
            <a:r>
              <a:rPr lang="zh-CN" altLang="en-US" sz="2400" dirty="0" smtClean="0">
                <a:solidFill>
                  <a:srgbClr val="FF0000"/>
                </a:solidFill>
                <a:latin typeface="+mj-ea"/>
                <a:ea typeface="+mj-ea"/>
              </a:rPr>
              <a:t>被迫降宋</a:t>
            </a:r>
            <a:r>
              <a:rPr lang="zh-CN" altLang="en-US" sz="2400" dirty="0" smtClean="0">
                <a:latin typeface="+mj-ea"/>
                <a:ea typeface="+mj-ea"/>
              </a:rPr>
              <a:t>，被俘至汴京，封为右千牛卫上将军、违命侯。太平兴国三年七月七日，李煜死于汴京，</a:t>
            </a:r>
            <a:r>
              <a:rPr lang="zh-CN" altLang="en-US" sz="2400" dirty="0" smtClean="0">
                <a:solidFill>
                  <a:srgbClr val="FF0000"/>
                </a:solidFill>
                <a:latin typeface="+mj-ea"/>
                <a:ea typeface="+mj-ea"/>
              </a:rPr>
              <a:t>世称南唐后主、李后主</a:t>
            </a:r>
            <a:r>
              <a:rPr lang="zh-CN" altLang="en-US" sz="2400" dirty="0" smtClean="0">
                <a:latin typeface="+mj-ea"/>
                <a:ea typeface="+mj-ea"/>
              </a:rPr>
              <a:t>。</a:t>
            </a:r>
          </a:p>
          <a:p>
            <a:r>
              <a:rPr lang="zh-CN" altLang="en-US" sz="2400" dirty="0" smtClean="0">
                <a:latin typeface="+mj-ea"/>
                <a:ea typeface="+mj-ea"/>
              </a:rPr>
              <a:t>李煜精书法、工绘画、通音律，诗文均有一定造诣，</a:t>
            </a:r>
            <a:r>
              <a:rPr lang="zh-CN" altLang="en-US" sz="2400" dirty="0" smtClean="0">
                <a:solidFill>
                  <a:srgbClr val="FF0000"/>
                </a:solidFill>
                <a:latin typeface="+mj-ea"/>
                <a:ea typeface="+mj-ea"/>
              </a:rPr>
              <a:t>尤以词的成就最高</a:t>
            </a:r>
            <a:r>
              <a:rPr lang="zh-CN" altLang="en-US" sz="2400" dirty="0" smtClean="0">
                <a:latin typeface="+mj-ea"/>
                <a:ea typeface="+mj-ea"/>
              </a:rPr>
              <a:t>。李煜的词，继承了晚唐以来温庭筠、韦庄等花间派词人的传统，又受李璟、冯延巳等的影响，</a:t>
            </a:r>
            <a:r>
              <a:rPr lang="zh-CN" altLang="en-US" sz="2400" dirty="0" smtClean="0">
                <a:solidFill>
                  <a:srgbClr val="FF0000"/>
                </a:solidFill>
                <a:latin typeface="+mj-ea"/>
                <a:ea typeface="+mj-ea"/>
              </a:rPr>
              <a:t>语言明快、形象生动、用情真挚，风格鲜明，其亡国后词作更是题材广阔</a:t>
            </a:r>
            <a:r>
              <a:rPr lang="zh-CN" altLang="en-US" sz="2400" dirty="0" smtClean="0">
                <a:latin typeface="+mj-ea"/>
                <a:ea typeface="+mj-ea"/>
              </a:rPr>
              <a:t>，含意深沉，在晚唐五代词中别树一帜，对后世词坛影响深远。</a:t>
            </a:r>
            <a:endParaRPr lang="zh-CN" altLang="en-US" sz="2400" dirty="0">
              <a:latin typeface="+mj-ea"/>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QQ图片20150314095938_副本.png"/>
          <p:cNvPicPr>
            <a:picLocks noGrp="1" noChangeAspect="1"/>
          </p:cNvPicPr>
          <p:nvPr>
            <p:ph idx="1"/>
          </p:nvPr>
        </p:nvPicPr>
        <p:blipFill>
          <a:blip r:embed="rId2" cstate="print"/>
          <a:stretch>
            <a:fillRect/>
          </a:stretch>
        </p:blipFill>
        <p:spPr>
          <a:xfrm>
            <a:off x="395536" y="1844824"/>
            <a:ext cx="8244408" cy="2838734"/>
          </a:xfrm>
        </p:spPr>
      </p:pic>
      <p:sp>
        <p:nvSpPr>
          <p:cNvPr id="5" name="TextBox 4"/>
          <p:cNvSpPr txBox="1"/>
          <p:nvPr/>
        </p:nvSpPr>
        <p:spPr>
          <a:xfrm>
            <a:off x="395536" y="620688"/>
            <a:ext cx="2749471" cy="707886"/>
          </a:xfrm>
          <a:prstGeom prst="rect">
            <a:avLst/>
          </a:prstGeom>
          <a:noFill/>
        </p:spPr>
        <p:txBody>
          <a:bodyPr wrap="none" rtlCol="0">
            <a:spAutoFit/>
          </a:bodyPr>
          <a:lstStyle/>
          <a:p>
            <a:r>
              <a:rPr lang="en-US" altLang="zh-CN" sz="4000" b="1" u="sng" dirty="0" smtClean="0">
                <a:latin typeface="hakuyoxingshu7000" pitchFamily="2" charset="-122"/>
                <a:ea typeface="hakuyoxingshu7000" pitchFamily="2" charset="-122"/>
                <a:cs typeface="hakuyoxingshu7000" pitchFamily="2" charset="-122"/>
              </a:rPr>
              <a:t>2.</a:t>
            </a:r>
            <a:r>
              <a:rPr lang="zh-CN" altLang="en-US" sz="4000" b="1" u="sng" dirty="0" smtClean="0">
                <a:latin typeface="hakuyoxingshu7000" pitchFamily="2" charset="-122"/>
                <a:ea typeface="hakuyoxingshu7000" pitchFamily="2" charset="-122"/>
                <a:cs typeface="hakuyoxingshu7000" pitchFamily="2" charset="-122"/>
              </a:rPr>
              <a:t>百科名片</a:t>
            </a:r>
            <a:endParaRPr lang="zh-CN" altLang="en-US" sz="4000" b="1" u="sng" dirty="0">
              <a:latin typeface="hakuyoxingshu7000" pitchFamily="2" charset="-122"/>
              <a:ea typeface="hakuyoxingshu7000" pitchFamily="2" charset="-122"/>
              <a:cs typeface="hakuyoxingshu7000" pitchFamily="2" charset="-122"/>
            </a:endParaRPr>
          </a:p>
        </p:txBody>
      </p:sp>
      <p:sp>
        <p:nvSpPr>
          <p:cNvPr id="10" name="TextBox 9"/>
          <p:cNvSpPr txBox="1"/>
          <p:nvPr/>
        </p:nvSpPr>
        <p:spPr>
          <a:xfrm>
            <a:off x="2627784" y="4953362"/>
            <a:ext cx="4464496" cy="707886"/>
          </a:xfrm>
          <a:prstGeom prst="rect">
            <a:avLst/>
          </a:prstGeom>
          <a:noFill/>
        </p:spPr>
        <p:txBody>
          <a:bodyPr wrap="square" rtlCol="0">
            <a:spAutoFit/>
          </a:bodyPr>
          <a:lstStyle/>
          <a:p>
            <a:r>
              <a:rPr lang="zh-CN" altLang="en-US" sz="4000" b="1" dirty="0" smtClean="0"/>
              <a:t>七月初七生，</a:t>
            </a:r>
            <a:endParaRPr lang="zh-CN" altLang="en-US" sz="4000" b="1" dirty="0"/>
          </a:p>
        </p:txBody>
      </p:sp>
      <p:sp>
        <p:nvSpPr>
          <p:cNvPr id="11" name="TextBox 10"/>
          <p:cNvSpPr txBox="1"/>
          <p:nvPr/>
        </p:nvSpPr>
        <p:spPr>
          <a:xfrm>
            <a:off x="3676214" y="5733256"/>
            <a:ext cx="3272050" cy="707886"/>
          </a:xfrm>
          <a:prstGeom prst="rect">
            <a:avLst/>
          </a:prstGeom>
          <a:noFill/>
        </p:spPr>
        <p:txBody>
          <a:bodyPr wrap="none" rtlCol="0">
            <a:spAutoFit/>
          </a:bodyPr>
          <a:lstStyle/>
          <a:p>
            <a:r>
              <a:rPr lang="zh-CN" altLang="en-US" sz="4000" b="1" dirty="0"/>
              <a:t>七月初七亡。</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4000" b="1" u="sng" dirty="0">
                <a:latin typeface="hakuyoxingshu7000" pitchFamily="2" charset="-122"/>
                <a:ea typeface="hakuyoxingshu7000" pitchFamily="2" charset="-122"/>
                <a:cs typeface="hakuyoxingshu7000" pitchFamily="2" charset="-122"/>
              </a:rPr>
              <a:t>3.</a:t>
            </a:r>
            <a:r>
              <a:rPr lang="zh-CN" altLang="en-US" sz="4000" b="1" u="sng" dirty="0">
                <a:latin typeface="hakuyoxingshu7000" pitchFamily="2" charset="-122"/>
                <a:ea typeface="hakuyoxingshu7000" pitchFamily="2" charset="-122"/>
                <a:cs typeface="hakuyoxingshu7000" pitchFamily="2" charset="-122"/>
              </a:rPr>
              <a:t>伉俪情深</a:t>
            </a:r>
          </a:p>
        </p:txBody>
      </p:sp>
      <p:sp>
        <p:nvSpPr>
          <p:cNvPr id="5" name="TextBox 4"/>
          <p:cNvSpPr txBox="1"/>
          <p:nvPr/>
        </p:nvSpPr>
        <p:spPr>
          <a:xfrm>
            <a:off x="3995936" y="1916832"/>
            <a:ext cx="4788024" cy="4680520"/>
          </a:xfrm>
          <a:prstGeom prst="rect">
            <a:avLst/>
          </a:prstGeom>
          <a:noFill/>
        </p:spPr>
        <p:txBody>
          <a:bodyPr wrap="square" rtlCol="0">
            <a:spAutoFit/>
          </a:bodyPr>
          <a:lstStyle/>
          <a:p>
            <a:r>
              <a:rPr lang="zh-CN" altLang="en-US" sz="2400" dirty="0" smtClean="0"/>
              <a:t>李煜在位期间，虽后宫嫔妃甚多，但却对周娥皇用情极深，恩宠有加。</a:t>
            </a:r>
            <a:r>
              <a:rPr lang="zh-CN" altLang="en-US" sz="2400" dirty="0" smtClean="0">
                <a:solidFill>
                  <a:srgbClr val="FF0000"/>
                </a:solidFill>
              </a:rPr>
              <a:t>周娥皇</a:t>
            </a:r>
            <a:r>
              <a:rPr lang="zh-CN" altLang="en-US" sz="2400" dirty="0" smtClean="0"/>
              <a:t>（即大周后）精通书史，善音律，尤工琵琶，李煜作</a:t>
            </a:r>
            <a:r>
              <a:rPr lang="en-US" altLang="zh-CN" sz="2400" dirty="0" smtClean="0"/>
              <a:t>《</a:t>
            </a:r>
            <a:r>
              <a:rPr lang="zh-CN" altLang="en-US" sz="2400" dirty="0" smtClean="0"/>
              <a:t>念家山</a:t>
            </a:r>
            <a:r>
              <a:rPr lang="en-US" altLang="zh-CN" sz="2400" dirty="0" smtClean="0"/>
              <a:t>》</a:t>
            </a:r>
            <a:r>
              <a:rPr lang="zh-CN" altLang="en-US" sz="2400" dirty="0" smtClean="0"/>
              <a:t>，大周后便弹奏词调、作</a:t>
            </a:r>
            <a:r>
              <a:rPr lang="en-US" altLang="zh-CN" sz="2400" dirty="0" smtClean="0"/>
              <a:t>《</a:t>
            </a:r>
            <a:r>
              <a:rPr lang="zh-CN" altLang="en-US" sz="2400" dirty="0" smtClean="0"/>
              <a:t>邀醉舞</a:t>
            </a:r>
            <a:r>
              <a:rPr lang="en-US" altLang="zh-CN" sz="2400" dirty="0" smtClean="0"/>
              <a:t>》</a:t>
            </a:r>
            <a:r>
              <a:rPr lang="zh-CN" altLang="en-US" sz="2400" dirty="0" smtClean="0"/>
              <a:t>。李煜曾为她创作多首诗词，记述香闺韵事、儿女柔情，表达迷恋周后之情。</a:t>
            </a:r>
            <a:r>
              <a:rPr lang="zh-CN" altLang="en-US" sz="2400" dirty="0" smtClean="0">
                <a:solidFill>
                  <a:srgbClr val="FF0000"/>
                </a:solidFill>
              </a:rPr>
              <a:t>大周后生病时，后主朝夕视食，药非亲尝不进，衣不解带者累夕</a:t>
            </a:r>
            <a:r>
              <a:rPr lang="zh-CN" altLang="en-US" sz="2400" dirty="0" smtClean="0"/>
              <a:t>。及其去世，后主又</a:t>
            </a:r>
            <a:r>
              <a:rPr lang="en-US" altLang="zh-CN" sz="2400" dirty="0" smtClean="0"/>
              <a:t>《</a:t>
            </a:r>
            <a:r>
              <a:rPr lang="zh-CN" altLang="en-US" sz="2400" dirty="0" smtClean="0"/>
              <a:t>昭惠周后诔</a:t>
            </a:r>
            <a:r>
              <a:rPr lang="en-US" altLang="zh-CN" sz="2400" dirty="0" smtClean="0"/>
              <a:t>》</a:t>
            </a:r>
            <a:r>
              <a:rPr lang="zh-CN" altLang="en-US" sz="2400" dirty="0" smtClean="0"/>
              <a:t>、</a:t>
            </a:r>
            <a:r>
              <a:rPr lang="en-US" altLang="zh-CN" sz="2400" dirty="0" smtClean="0"/>
              <a:t>《</a:t>
            </a:r>
            <a:r>
              <a:rPr lang="zh-CN" altLang="en-US" sz="2400" dirty="0" smtClean="0"/>
              <a:t>挽辞</a:t>
            </a:r>
            <a:r>
              <a:rPr lang="en-US" altLang="zh-CN" sz="2400" dirty="0" smtClean="0"/>
              <a:t>》</a:t>
            </a:r>
            <a:r>
              <a:rPr lang="zh-CN" altLang="en-US" sz="2400" dirty="0" smtClean="0"/>
              <a:t>，抒发对大周后深挚情意以及深哀巨痛的心情。</a:t>
            </a:r>
            <a:endParaRPr lang="zh-CN" altLang="en-US" sz="2400" dirty="0"/>
          </a:p>
        </p:txBody>
      </p:sp>
      <p:pic>
        <p:nvPicPr>
          <p:cNvPr id="6" name="图片 5" descr="f2deb48f8c5494ee2c578f612ef5e0fe99257e55.jpg"/>
          <p:cNvPicPr>
            <a:picLocks noChangeAspect="1"/>
          </p:cNvPicPr>
          <p:nvPr/>
        </p:nvPicPr>
        <p:blipFill>
          <a:blip r:embed="rId2" cstate="print"/>
          <a:stretch>
            <a:fillRect/>
          </a:stretch>
        </p:blipFill>
        <p:spPr>
          <a:xfrm>
            <a:off x="0" y="1412776"/>
            <a:ext cx="3707904" cy="544522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descr="a2cc7cd98d1001e95f933317bb0e7bec54e7977e.jpg"/>
          <p:cNvPicPr>
            <a:picLocks noGrp="1" noChangeAspect="1"/>
          </p:cNvPicPr>
          <p:nvPr>
            <p:ph idx="1"/>
          </p:nvPr>
        </p:nvPicPr>
        <p:blipFill>
          <a:blip r:embed="rId2" cstate="print"/>
          <a:stretch>
            <a:fillRect/>
          </a:stretch>
        </p:blipFill>
        <p:spPr>
          <a:xfrm>
            <a:off x="-36512" y="-27384"/>
            <a:ext cx="4464496" cy="6885384"/>
          </a:xfrm>
        </p:spPr>
      </p:pic>
      <p:sp>
        <p:nvSpPr>
          <p:cNvPr id="7" name="TextBox 6"/>
          <p:cNvSpPr txBox="1"/>
          <p:nvPr/>
        </p:nvSpPr>
        <p:spPr>
          <a:xfrm>
            <a:off x="4572000" y="1127641"/>
            <a:ext cx="4535488" cy="4893647"/>
          </a:xfrm>
          <a:prstGeom prst="rect">
            <a:avLst/>
          </a:prstGeom>
          <a:noFill/>
        </p:spPr>
        <p:txBody>
          <a:bodyPr wrap="square" rtlCol="0">
            <a:spAutoFit/>
          </a:bodyPr>
          <a:lstStyle/>
          <a:p>
            <a:r>
              <a:rPr lang="zh-CN" altLang="en-US" sz="2400" dirty="0" smtClean="0">
                <a:solidFill>
                  <a:srgbClr val="FF0000"/>
                </a:solidFill>
              </a:rPr>
              <a:t>小周后</a:t>
            </a:r>
            <a:r>
              <a:rPr lang="zh-CN" altLang="en-US" sz="2400" dirty="0" smtClean="0"/>
              <a:t>是周宗的次女，</a:t>
            </a:r>
            <a:r>
              <a:rPr lang="zh-CN" altLang="en-US" sz="2400" dirty="0" smtClean="0">
                <a:solidFill>
                  <a:srgbClr val="FF0000"/>
                </a:solidFill>
              </a:rPr>
              <a:t>周娥皇的妹妹</a:t>
            </a:r>
            <a:r>
              <a:rPr lang="zh-CN" altLang="en-US" sz="2400" dirty="0" smtClean="0"/>
              <a:t>。周娥皇生病后，小周后以探病之名常入宫中。乾德二年，</a:t>
            </a:r>
            <a:r>
              <a:rPr lang="zh-CN" altLang="en-US" sz="2400" dirty="0" smtClean="0">
                <a:solidFill>
                  <a:srgbClr val="FF0000"/>
                </a:solidFill>
              </a:rPr>
              <a:t>大周后因病与世长辞</a:t>
            </a:r>
            <a:r>
              <a:rPr lang="zh-CN" altLang="en-US" sz="2400" dirty="0" smtClean="0"/>
              <a:t>，中宫空缺；次年九月，钟太后去世，李煜按制守丧。开宝元年，李煜服母丧期满，</a:t>
            </a:r>
            <a:r>
              <a:rPr lang="zh-CN" altLang="en-US" sz="2400" dirty="0" smtClean="0">
                <a:solidFill>
                  <a:srgbClr val="FF0000"/>
                </a:solidFill>
              </a:rPr>
              <a:t>因皇后之位空缺已有四年之久，便商议立小周后为国后</a:t>
            </a:r>
            <a:r>
              <a:rPr lang="zh-CN" altLang="en-US" sz="2400" dirty="0" smtClean="0"/>
              <a:t>。南唐亡国后，李煜与小周后一同被俘入北宋汴京，携手度过三年“</a:t>
            </a:r>
            <a:r>
              <a:rPr lang="zh-CN" altLang="en-US" sz="2400" dirty="0" smtClean="0">
                <a:solidFill>
                  <a:srgbClr val="FF0000"/>
                </a:solidFill>
              </a:rPr>
              <a:t>日夕以泪洗面</a:t>
            </a:r>
            <a:r>
              <a:rPr lang="zh-CN" altLang="en-US" sz="2400" dirty="0" smtClean="0"/>
              <a:t>”的囚禁生活，受尽屈辱。</a:t>
            </a:r>
            <a:r>
              <a:rPr lang="zh-CN" altLang="en-US" sz="2400" dirty="0" smtClean="0">
                <a:solidFill>
                  <a:srgbClr val="FF0000"/>
                </a:solidFill>
              </a:rPr>
              <a:t>李煜客死他乡后，小周后悲痛欲绝，不久也随之而去</a:t>
            </a:r>
            <a:r>
              <a:rPr lang="zh-CN" altLang="en-US" sz="2400" dirty="0" smtClean="0"/>
              <a:t>。</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4000" b="1" u="sng" dirty="0">
                <a:latin typeface="hakuyoxingshu7000" pitchFamily="2" charset="-122"/>
                <a:ea typeface="hakuyoxingshu7000" pitchFamily="2" charset="-122"/>
                <a:cs typeface="hakuyoxingshu7000" pitchFamily="2" charset="-122"/>
              </a:rPr>
              <a:t>4.</a:t>
            </a:r>
            <a:r>
              <a:rPr lang="zh-CN" altLang="en-US" sz="4000" b="1" u="sng" dirty="0">
                <a:latin typeface="hakuyoxingshu7000" pitchFamily="2" charset="-122"/>
                <a:ea typeface="hakuyoxingshu7000" pitchFamily="2" charset="-122"/>
                <a:cs typeface="hakuyoxingshu7000" pitchFamily="2" charset="-122"/>
              </a:rPr>
              <a:t>人物生平</a:t>
            </a:r>
          </a:p>
        </p:txBody>
      </p:sp>
      <p:sp>
        <p:nvSpPr>
          <p:cNvPr id="4" name="TextBox 3"/>
          <p:cNvSpPr txBox="1"/>
          <p:nvPr/>
        </p:nvSpPr>
        <p:spPr>
          <a:xfrm>
            <a:off x="107504" y="1484784"/>
            <a:ext cx="1806905" cy="523220"/>
          </a:xfrm>
          <a:prstGeom prst="rect">
            <a:avLst/>
          </a:prstGeom>
          <a:noFill/>
        </p:spPr>
        <p:txBody>
          <a:bodyPr wrap="none" rtlCol="0">
            <a:spAutoFit/>
          </a:bodyPr>
          <a:lstStyle/>
          <a:p>
            <a:r>
              <a:rPr lang="en-US" altLang="zh-CN" sz="2800" b="1" dirty="0" smtClean="0">
                <a:solidFill>
                  <a:srgbClr val="FF0000"/>
                </a:solidFill>
              </a:rPr>
              <a:t>*</a:t>
            </a:r>
            <a:r>
              <a:rPr lang="zh-CN" altLang="en-US" sz="2800" b="1" dirty="0" smtClean="0">
                <a:solidFill>
                  <a:srgbClr val="FF0000"/>
                </a:solidFill>
              </a:rPr>
              <a:t>早期经历</a:t>
            </a:r>
            <a:endParaRPr lang="zh-CN" altLang="en-US" sz="2800" b="1" dirty="0">
              <a:solidFill>
                <a:srgbClr val="FF0000"/>
              </a:solidFill>
            </a:endParaRPr>
          </a:p>
        </p:txBody>
      </p:sp>
      <p:sp>
        <p:nvSpPr>
          <p:cNvPr id="5" name="TextBox 4"/>
          <p:cNvSpPr txBox="1"/>
          <p:nvPr/>
        </p:nvSpPr>
        <p:spPr>
          <a:xfrm>
            <a:off x="2051720" y="1484784"/>
            <a:ext cx="6948264" cy="1938992"/>
          </a:xfrm>
          <a:prstGeom prst="rect">
            <a:avLst/>
          </a:prstGeom>
          <a:noFill/>
        </p:spPr>
        <p:txBody>
          <a:bodyPr wrap="square" rtlCol="0">
            <a:spAutoFit/>
          </a:bodyPr>
          <a:lstStyle/>
          <a:p>
            <a:r>
              <a:rPr lang="zh-CN" altLang="en-US" sz="2400" dirty="0" smtClean="0"/>
              <a:t>李煜，南唐中主李璟第六子，初封安定郡公，因貌有奇表，</a:t>
            </a:r>
            <a:r>
              <a:rPr lang="zh-CN" altLang="en-US" sz="2400" dirty="0" smtClean="0">
                <a:solidFill>
                  <a:srgbClr val="7030A0"/>
                </a:solidFill>
              </a:rPr>
              <a:t>遭长兄太子李弘冀猜忌</a:t>
            </a:r>
            <a:r>
              <a:rPr lang="zh-CN" altLang="en-US" sz="2400" dirty="0" smtClean="0"/>
              <a:t>。李煜为避祸，醉心经籍、不问政事，</a:t>
            </a:r>
            <a:r>
              <a:rPr lang="zh-CN" altLang="en-US" sz="2400" dirty="0" smtClean="0">
                <a:solidFill>
                  <a:srgbClr val="7030A0"/>
                </a:solidFill>
              </a:rPr>
              <a:t>自号“钟峰隐者”，以表明自己志在山水，无意争位</a:t>
            </a:r>
            <a:r>
              <a:rPr lang="zh-CN" altLang="en-US" sz="2400" dirty="0" smtClean="0"/>
              <a:t>。显德六年，太子李弘冀病逝，李璟遂立李煜为</a:t>
            </a:r>
            <a:r>
              <a:rPr lang="zh-CN" altLang="en-US" sz="2400" dirty="0" smtClean="0">
                <a:solidFill>
                  <a:srgbClr val="7030A0"/>
                </a:solidFill>
              </a:rPr>
              <a:t>太子</a:t>
            </a:r>
            <a:r>
              <a:rPr lang="zh-CN" altLang="en-US" sz="2400" dirty="0" smtClean="0"/>
              <a:t>监国。</a:t>
            </a:r>
            <a:endParaRPr lang="zh-CN" altLang="en-US" sz="2400" dirty="0"/>
          </a:p>
        </p:txBody>
      </p:sp>
      <p:sp>
        <p:nvSpPr>
          <p:cNvPr id="7" name="TextBox 6"/>
          <p:cNvSpPr txBox="1"/>
          <p:nvPr/>
        </p:nvSpPr>
        <p:spPr>
          <a:xfrm>
            <a:off x="107504" y="3697868"/>
            <a:ext cx="1806905" cy="523220"/>
          </a:xfrm>
          <a:prstGeom prst="rect">
            <a:avLst/>
          </a:prstGeom>
          <a:noFill/>
        </p:spPr>
        <p:txBody>
          <a:bodyPr wrap="none" rtlCol="0">
            <a:spAutoFit/>
          </a:bodyPr>
          <a:lstStyle/>
          <a:p>
            <a:r>
              <a:rPr lang="en-US" altLang="zh-CN" sz="2800" b="1" dirty="0">
                <a:solidFill>
                  <a:srgbClr val="FF0000"/>
                </a:solidFill>
              </a:rPr>
              <a:t>*</a:t>
            </a:r>
            <a:r>
              <a:rPr lang="zh-CN" altLang="en-US" sz="2800" b="1" dirty="0">
                <a:solidFill>
                  <a:srgbClr val="FF0000"/>
                </a:solidFill>
              </a:rPr>
              <a:t>登基为帝</a:t>
            </a:r>
          </a:p>
        </p:txBody>
      </p:sp>
      <p:sp>
        <p:nvSpPr>
          <p:cNvPr id="8" name="TextBox 7"/>
          <p:cNvSpPr txBox="1"/>
          <p:nvPr/>
        </p:nvSpPr>
        <p:spPr>
          <a:xfrm>
            <a:off x="2088232" y="3645024"/>
            <a:ext cx="7092280" cy="830997"/>
          </a:xfrm>
          <a:prstGeom prst="rect">
            <a:avLst/>
          </a:prstGeom>
          <a:noFill/>
        </p:spPr>
        <p:txBody>
          <a:bodyPr wrap="square" rtlCol="0">
            <a:spAutoFit/>
          </a:bodyPr>
          <a:lstStyle/>
          <a:p>
            <a:r>
              <a:rPr lang="zh-CN" altLang="en-US" sz="2400" dirty="0" smtClean="0"/>
              <a:t>建隆二年，李璟病逝，李煜在</a:t>
            </a:r>
            <a:r>
              <a:rPr lang="zh-CN" altLang="en-US" sz="2400" dirty="0" smtClean="0">
                <a:solidFill>
                  <a:srgbClr val="7030A0"/>
                </a:solidFill>
              </a:rPr>
              <a:t>金陵登基</a:t>
            </a:r>
            <a:r>
              <a:rPr lang="zh-CN" altLang="en-US" sz="2400" dirty="0" smtClean="0"/>
              <a:t>，派中书侍郎冯延鲁入宋进贡，上表陈述南唐变故。</a:t>
            </a:r>
            <a:endParaRPr lang="zh-CN" altLang="en-US" sz="2400" dirty="0"/>
          </a:p>
        </p:txBody>
      </p:sp>
      <p:sp>
        <p:nvSpPr>
          <p:cNvPr id="9" name="TextBox 8"/>
          <p:cNvSpPr txBox="1"/>
          <p:nvPr/>
        </p:nvSpPr>
        <p:spPr>
          <a:xfrm>
            <a:off x="107504" y="4941168"/>
            <a:ext cx="1806905" cy="523220"/>
          </a:xfrm>
          <a:prstGeom prst="rect">
            <a:avLst/>
          </a:prstGeom>
          <a:noFill/>
        </p:spPr>
        <p:txBody>
          <a:bodyPr wrap="none" rtlCol="0">
            <a:spAutoFit/>
          </a:bodyPr>
          <a:lstStyle/>
          <a:p>
            <a:r>
              <a:rPr lang="en-US" altLang="zh-CN" sz="2800" b="1" dirty="0">
                <a:solidFill>
                  <a:srgbClr val="FF0000"/>
                </a:solidFill>
              </a:rPr>
              <a:t>*</a:t>
            </a:r>
            <a:r>
              <a:rPr lang="zh-CN" altLang="en-US" sz="2800" b="1" dirty="0">
                <a:solidFill>
                  <a:srgbClr val="FF0000"/>
                </a:solidFill>
              </a:rPr>
              <a:t>奉宋正朔</a:t>
            </a:r>
          </a:p>
        </p:txBody>
      </p:sp>
      <p:sp>
        <p:nvSpPr>
          <p:cNvPr id="10" name="TextBox 9"/>
          <p:cNvSpPr txBox="1"/>
          <p:nvPr/>
        </p:nvSpPr>
        <p:spPr>
          <a:xfrm>
            <a:off x="2051720" y="4964975"/>
            <a:ext cx="6912768" cy="1200329"/>
          </a:xfrm>
          <a:prstGeom prst="rect">
            <a:avLst/>
          </a:prstGeom>
          <a:noFill/>
        </p:spPr>
        <p:txBody>
          <a:bodyPr wrap="square" rtlCol="0">
            <a:spAutoFit/>
          </a:bodyPr>
          <a:lstStyle/>
          <a:p>
            <a:r>
              <a:rPr lang="zh-CN" altLang="en-US" sz="2400" dirty="0" smtClean="0"/>
              <a:t>乾德四年，李煜遣龚慎仪持诏书出使南汉，相约</a:t>
            </a:r>
            <a:r>
              <a:rPr lang="zh-CN" altLang="en-US" sz="2400" dirty="0" smtClean="0">
                <a:solidFill>
                  <a:srgbClr val="7030A0"/>
                </a:solidFill>
              </a:rPr>
              <a:t>臣服宋朝</a:t>
            </a:r>
            <a:r>
              <a:rPr lang="zh-CN" altLang="en-US" sz="2400" dirty="0" smtClean="0"/>
              <a:t>。开宝元年，境内大旱，宋太祖赐米麦十万石。</a:t>
            </a:r>
            <a:endParaRPr lang="zh-CN" alt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764704"/>
            <a:ext cx="2242592" cy="346050"/>
          </a:xfrm>
        </p:spPr>
        <p:txBody>
          <a:bodyPr>
            <a:noAutofit/>
          </a:bodyPr>
          <a:lstStyle/>
          <a:p>
            <a:pPr marL="342900" indent="-342900" algn="l"/>
            <a:r>
              <a:rPr lang="en-US" altLang="zh-CN" sz="2800" b="1" dirty="0">
                <a:solidFill>
                  <a:srgbClr val="FF0000"/>
                </a:solidFill>
                <a:latin typeface="+mn-lt"/>
                <a:ea typeface="+mn-ea"/>
                <a:cs typeface="+mn-cs"/>
              </a:rPr>
              <a:t>*</a:t>
            </a:r>
            <a:r>
              <a:rPr lang="zh-CN" altLang="en-US" sz="2800" b="1" dirty="0">
                <a:solidFill>
                  <a:srgbClr val="FF0000"/>
                </a:solidFill>
                <a:latin typeface="+mn-lt"/>
                <a:ea typeface="+mn-ea"/>
                <a:cs typeface="+mn-cs"/>
              </a:rPr>
              <a:t>降制示尊</a:t>
            </a:r>
            <a:br>
              <a:rPr lang="zh-CN" altLang="en-US" sz="2800" b="1" dirty="0">
                <a:solidFill>
                  <a:srgbClr val="FF0000"/>
                </a:solidFill>
                <a:latin typeface="+mn-lt"/>
                <a:ea typeface="+mn-ea"/>
                <a:cs typeface="+mn-cs"/>
              </a:rPr>
            </a:br>
            <a:endParaRPr lang="zh-CN" altLang="en-US" sz="2800" b="1" dirty="0">
              <a:solidFill>
                <a:srgbClr val="FF0000"/>
              </a:solidFill>
              <a:latin typeface="+mn-lt"/>
              <a:ea typeface="+mn-ea"/>
              <a:cs typeface="+mn-cs"/>
            </a:endParaRPr>
          </a:p>
        </p:txBody>
      </p:sp>
      <p:sp>
        <p:nvSpPr>
          <p:cNvPr id="3" name="内容占位符 2"/>
          <p:cNvSpPr>
            <a:spLocks noGrp="1"/>
          </p:cNvSpPr>
          <p:nvPr>
            <p:ph idx="1"/>
          </p:nvPr>
        </p:nvSpPr>
        <p:spPr>
          <a:xfrm>
            <a:off x="251520" y="1960240"/>
            <a:ext cx="2098576" cy="532656"/>
          </a:xfrm>
        </p:spPr>
        <p:txBody>
          <a:bodyPr>
            <a:normAutofit/>
          </a:bodyPr>
          <a:lstStyle/>
          <a:p>
            <a:pPr>
              <a:spcBef>
                <a:spcPct val="0"/>
              </a:spcBef>
              <a:buNone/>
            </a:pPr>
            <a:r>
              <a:rPr lang="en-US" altLang="zh-CN" sz="2800" b="1" dirty="0" smtClean="0">
                <a:solidFill>
                  <a:srgbClr val="FF0000"/>
                </a:solidFill>
              </a:rPr>
              <a:t>*</a:t>
            </a:r>
            <a:r>
              <a:rPr lang="zh-CN" altLang="en-US" sz="2800" b="1" dirty="0">
                <a:solidFill>
                  <a:srgbClr val="FF0000"/>
                </a:solidFill>
              </a:rPr>
              <a:t>国破人亡</a:t>
            </a:r>
          </a:p>
          <a:p>
            <a:pPr>
              <a:buNone/>
            </a:pPr>
            <a:endParaRPr lang="zh-CN" altLang="en-US" sz="2800" b="1" dirty="0">
              <a:solidFill>
                <a:srgbClr val="FF0000"/>
              </a:solidFill>
            </a:endParaRPr>
          </a:p>
        </p:txBody>
      </p:sp>
      <p:sp>
        <p:nvSpPr>
          <p:cNvPr id="4" name="TextBox 3"/>
          <p:cNvSpPr txBox="1"/>
          <p:nvPr/>
        </p:nvSpPr>
        <p:spPr>
          <a:xfrm>
            <a:off x="2123728" y="419180"/>
            <a:ext cx="7020272" cy="1569660"/>
          </a:xfrm>
          <a:prstGeom prst="rect">
            <a:avLst/>
          </a:prstGeom>
          <a:noFill/>
        </p:spPr>
        <p:txBody>
          <a:bodyPr wrap="square" rtlCol="0">
            <a:spAutoFit/>
          </a:bodyPr>
          <a:lstStyle/>
          <a:p>
            <a:r>
              <a:rPr lang="zh-CN" altLang="en-US" sz="2400" dirty="0" smtClean="0"/>
              <a:t>开宝四年，宋太祖灭南汉，屯兵汉阳，李煜非常恐惧，</a:t>
            </a:r>
            <a:r>
              <a:rPr lang="zh-CN" altLang="en-US" sz="2400" dirty="0" smtClean="0">
                <a:solidFill>
                  <a:srgbClr val="7030A0"/>
                </a:solidFill>
              </a:rPr>
              <a:t>去除唐号，改称“江南国主”</a:t>
            </a:r>
            <a:r>
              <a:rPr lang="zh-CN" altLang="en-US" sz="2400" dirty="0" smtClean="0"/>
              <a:t>。时国家形势紧迫，李煜忧心似焚，每天与臣下设宴酣饮，忧愁悲歌不已。 </a:t>
            </a:r>
            <a:endParaRPr lang="zh-CN" altLang="en-US" sz="2400" dirty="0"/>
          </a:p>
        </p:txBody>
      </p:sp>
      <p:sp>
        <p:nvSpPr>
          <p:cNvPr id="5" name="TextBox 4"/>
          <p:cNvSpPr txBox="1"/>
          <p:nvPr/>
        </p:nvSpPr>
        <p:spPr>
          <a:xfrm>
            <a:off x="2123728" y="1988840"/>
            <a:ext cx="7020272" cy="1938992"/>
          </a:xfrm>
          <a:prstGeom prst="rect">
            <a:avLst/>
          </a:prstGeom>
          <a:noFill/>
        </p:spPr>
        <p:txBody>
          <a:bodyPr wrap="square" rtlCol="0">
            <a:spAutoFit/>
          </a:bodyPr>
          <a:lstStyle/>
          <a:p>
            <a:r>
              <a:rPr lang="zh-CN" altLang="en-US" sz="2400" dirty="0" smtClean="0"/>
              <a:t>开宝八年二月，宋师</a:t>
            </a:r>
            <a:r>
              <a:rPr lang="zh-CN" altLang="en-US" sz="2400" dirty="0" smtClean="0">
                <a:solidFill>
                  <a:srgbClr val="7030A0"/>
                </a:solidFill>
              </a:rPr>
              <a:t>攻克金陵</a:t>
            </a:r>
            <a:r>
              <a:rPr lang="zh-CN" altLang="en-US" sz="2400" dirty="0" smtClean="0"/>
              <a:t>关城。十二月，</a:t>
            </a:r>
            <a:r>
              <a:rPr lang="zh-CN" altLang="en-US" sz="2400" dirty="0" smtClean="0">
                <a:solidFill>
                  <a:srgbClr val="7030A0"/>
                </a:solidFill>
              </a:rPr>
              <a:t>金陵失守</a:t>
            </a:r>
            <a:r>
              <a:rPr lang="zh-CN" altLang="en-US" sz="2400" dirty="0" smtClean="0"/>
              <a:t>，守将呙彦、马承信等力战而死，李煜奉表投降，</a:t>
            </a:r>
            <a:r>
              <a:rPr lang="zh-CN" altLang="en-US" sz="2400" dirty="0" smtClean="0">
                <a:solidFill>
                  <a:srgbClr val="7030A0"/>
                </a:solidFill>
              </a:rPr>
              <a:t>南唐灭亡</a:t>
            </a:r>
            <a:r>
              <a:rPr lang="zh-CN" altLang="en-US" sz="2400" dirty="0" smtClean="0"/>
              <a:t>。开宝九年，</a:t>
            </a:r>
            <a:r>
              <a:rPr lang="zh-CN" altLang="en-US" sz="2400" dirty="0" smtClean="0">
                <a:solidFill>
                  <a:srgbClr val="7030A0"/>
                </a:solidFill>
              </a:rPr>
              <a:t>李煜被俘</a:t>
            </a:r>
            <a:r>
              <a:rPr lang="zh-CN" altLang="en-US" sz="2400" dirty="0" smtClean="0"/>
              <a:t>送到京师，宋太祖封为违命侯。太平兴国三年七夕，李煜</a:t>
            </a:r>
            <a:r>
              <a:rPr lang="zh-CN" altLang="en-US" sz="2400" dirty="0" smtClean="0">
                <a:solidFill>
                  <a:srgbClr val="7030A0"/>
                </a:solidFill>
              </a:rPr>
              <a:t>死于北宋京师</a:t>
            </a:r>
            <a:r>
              <a:rPr lang="zh-CN" altLang="en-US" sz="2400" dirty="0" smtClean="0"/>
              <a:t>，时年四十二岁整。</a:t>
            </a:r>
            <a:endParaRPr lang="zh-CN" altLang="en-US" sz="2400" dirty="0"/>
          </a:p>
        </p:txBody>
      </p:sp>
      <p:pic>
        <p:nvPicPr>
          <p:cNvPr id="6" name="图片 5" descr="2fdda3cc7cd98d109312dc44223fb80e7aec9085.jpg"/>
          <p:cNvPicPr>
            <a:picLocks noChangeAspect="1"/>
          </p:cNvPicPr>
          <p:nvPr/>
        </p:nvPicPr>
        <p:blipFill>
          <a:blip r:embed="rId2" cstate="print"/>
          <a:stretch>
            <a:fillRect/>
          </a:stretch>
        </p:blipFill>
        <p:spPr>
          <a:xfrm>
            <a:off x="0" y="3888432"/>
            <a:ext cx="9180512" cy="2996952"/>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TotalTime>
  <Words>3175</Words>
  <Application>Microsoft Office PowerPoint</Application>
  <PresentationFormat>全屏显示(4:3)</PresentationFormat>
  <Paragraphs>88</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《相见欢·无言独上西楼》</vt:lpstr>
      <vt:lpstr>幻灯片 2</vt:lpstr>
      <vt:lpstr>南唐后主</vt:lpstr>
      <vt:lpstr>1.人物简介</vt:lpstr>
      <vt:lpstr>幻灯片 5</vt:lpstr>
      <vt:lpstr>3.伉俪情深</vt:lpstr>
      <vt:lpstr>幻灯片 7</vt:lpstr>
      <vt:lpstr>4.人物生平</vt:lpstr>
      <vt:lpstr>*降制示尊 </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《相见欢·无言独上西楼》</dc:title>
  <dc:creator>Administrator</dc:creator>
  <cp:lastModifiedBy>Administrator</cp:lastModifiedBy>
  <cp:revision>32</cp:revision>
  <dcterms:created xsi:type="dcterms:W3CDTF">2015-03-14T01:17:19Z</dcterms:created>
  <dcterms:modified xsi:type="dcterms:W3CDTF">2015-03-14T08:00:31Z</dcterms:modified>
</cp:coreProperties>
</file>