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313" r:id="rId4"/>
    <p:sldId id="257" r:id="rId5"/>
    <p:sldId id="314" r:id="rId6"/>
    <p:sldId id="258" r:id="rId7"/>
    <p:sldId id="319" r:id="rId8"/>
    <p:sldId id="259" r:id="rId9"/>
    <p:sldId id="320" r:id="rId10"/>
    <p:sldId id="321" r:id="rId11"/>
    <p:sldId id="322" r:id="rId12"/>
    <p:sldId id="315" r:id="rId13"/>
    <p:sldId id="323" r:id="rId14"/>
    <p:sldId id="334" r:id="rId15"/>
    <p:sldId id="316" r:id="rId16"/>
    <p:sldId id="324" r:id="rId17"/>
    <p:sldId id="317" r:id="rId18"/>
    <p:sldId id="325" r:id="rId19"/>
    <p:sldId id="326" r:id="rId20"/>
    <p:sldId id="327" r:id="rId21"/>
    <p:sldId id="318" r:id="rId22"/>
    <p:sldId id="307" r:id="rId23"/>
    <p:sldId id="312" r:id="rId24"/>
    <p:sldId id="311" r:id="rId25"/>
    <p:sldId id="310" r:id="rId26"/>
    <p:sldId id="309" r:id="rId27"/>
    <p:sldId id="335" r:id="rId28"/>
    <p:sldId id="306" r:id="rId29"/>
    <p:sldId id="305" r:id="rId30"/>
    <p:sldId id="304" r:id="rId31"/>
    <p:sldId id="303" r:id="rId32"/>
    <p:sldId id="302" r:id="rId33"/>
    <p:sldId id="301" r:id="rId34"/>
    <p:sldId id="300" r:id="rId35"/>
    <p:sldId id="299" r:id="rId36"/>
    <p:sldId id="298" r:id="rId37"/>
    <p:sldId id="297" r:id="rId38"/>
    <p:sldId id="329" r:id="rId39"/>
    <p:sldId id="296" r:id="rId40"/>
    <p:sldId id="328" r:id="rId41"/>
    <p:sldId id="293" r:id="rId42"/>
    <p:sldId id="330" r:id="rId43"/>
    <p:sldId id="295" r:id="rId44"/>
    <p:sldId id="331" r:id="rId45"/>
    <p:sldId id="332" r:id="rId46"/>
    <p:sldId id="333" r:id="rId47"/>
    <p:sldId id="292" r:id="rId48"/>
    <p:sldId id="291" r:id="rId49"/>
    <p:sldId id="290" r:id="rId50"/>
    <p:sldId id="287" r:id="rId51"/>
    <p:sldId id="288" r:id="rId52"/>
    <p:sldId id="289" r:id="rId5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00"/>
    <a:srgbClr val="FF00FF"/>
    <a:srgbClr val="66FF33"/>
    <a:srgbClr val="990000"/>
    <a:srgbClr val="FFFF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8C05725-EBB0-4215-A4B7-A78E304CC2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62CCDE-CF56-4D90-B471-AF877A3B1A3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8C05725-EBB0-4215-A4B7-A78E304CC2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62CCDE-CF56-4D90-B471-AF877A3B1A3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8C05725-EBB0-4215-A4B7-A78E304CC2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62CCDE-CF56-4D90-B471-AF877A3B1A3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8C05725-EBB0-4215-A4B7-A78E304CC2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62CCDE-CF56-4D90-B471-AF877A3B1A3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D8C05725-EBB0-4215-A4B7-A78E304CC24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62CCDE-CF56-4D90-B471-AF877A3B1A3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8C05725-EBB0-4215-A4B7-A78E304CC24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62CCDE-CF56-4D90-B471-AF877A3B1A3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8C05725-EBB0-4215-A4B7-A78E304CC24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E62CCDE-CF56-4D90-B471-AF877A3B1A3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8C05725-EBB0-4215-A4B7-A78E304CC24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E62CCDE-CF56-4D90-B471-AF877A3B1A3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8C05725-EBB0-4215-A4B7-A78E304CC24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E62CCDE-CF56-4D90-B471-AF877A3B1A3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8C05725-EBB0-4215-A4B7-A78E304CC24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62CCDE-CF56-4D90-B471-AF877A3B1A3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8C05725-EBB0-4215-A4B7-A78E304CC24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62CCDE-CF56-4D90-B471-AF877A3B1A3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4000">
              <a:srgbClr val="FFFF00"/>
            </a:gs>
            <a:gs pos="0">
              <a:schemeClr val="accent1">
                <a:lumMod val="5000"/>
                <a:lumOff val="95000"/>
              </a:schemeClr>
            </a:gs>
            <a:gs pos="100000">
              <a:srgbClr val="FFFFFF"/>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C05725-EBB0-4215-A4B7-A78E304CC24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62CCDE-CF56-4D90-B471-AF877A3B1A3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1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2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2.jpeg"/><Relationship Id="rId2" Type="http://schemas.openxmlformats.org/officeDocument/2006/relationships/image" Target="../media/image26.jpeg"/><Relationship Id="rId1" Type="http://schemas.openxmlformats.org/officeDocument/2006/relationships/image" Target="../media/image25.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s://timgsa.baidu.com/timg?image&amp;quality=80&amp;size=b9999_10000&amp;sec=1531538872857&amp;di=e7409fe357a25e3166357661b1f5f41f&amp;imgtype=0&amp;src=http%3A%2F%2Fimage4.suning.cn%2Fuimg%2Fb2c%2Fnewcatentries%2F0070151041-000000000126238088_4_800x80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5188" y="988142"/>
            <a:ext cx="3598606" cy="452775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4323249" y="988142"/>
            <a:ext cx="2954656"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zh-CN" altLang="en-US" sz="5400" b="1" cap="none" spc="0" dirty="0">
                <a:solidFill>
                  <a:srgbClr val="002060"/>
                </a:solidFill>
                <a:effectLst/>
                <a:latin typeface="隶书" panose="02010509060101010101" pitchFamily="49" charset="-122"/>
                <a:ea typeface="隶书" panose="02010509060101010101" pitchFamily="49" charset="-122"/>
              </a:rPr>
              <a:t>名著导读</a:t>
            </a:r>
            <a:endParaRPr lang="zh-CN" altLang="en-US" sz="5400" b="1" cap="none" spc="0" dirty="0">
              <a:solidFill>
                <a:srgbClr val="002060"/>
              </a:solidFill>
              <a:effectLst/>
              <a:latin typeface="隶书" panose="02010509060101010101" pitchFamily="49" charset="-122"/>
              <a:ea typeface="隶书" panose="02010509060101010101" pitchFamily="49" charset="-122"/>
            </a:endParaRPr>
          </a:p>
        </p:txBody>
      </p:sp>
      <p:sp>
        <p:nvSpPr>
          <p:cNvPr id="6" name="矩形 5"/>
          <p:cNvSpPr/>
          <p:nvPr/>
        </p:nvSpPr>
        <p:spPr>
          <a:xfrm>
            <a:off x="3814675" y="2776822"/>
            <a:ext cx="7802137" cy="923330"/>
          </a:xfrm>
          <a:prstGeom prst="rect">
            <a:avLst/>
          </a:prstGeom>
          <a:noFill/>
        </p:spPr>
        <p:txBody>
          <a:bodyPr wrap="none" lIns="91440" tIns="45720" rIns="91440" bIns="45720">
            <a:spAutoFit/>
          </a:bodyPr>
          <a:lstStyle/>
          <a:p>
            <a:pPr algn="ctr"/>
            <a:r>
              <a:rPr lang="en-US" altLang="zh-CN" sz="5400" b="1" cap="none" spc="0" dirty="0">
                <a:ln w="6600">
                  <a:solidFill>
                    <a:schemeClr val="accent2"/>
                  </a:solidFill>
                  <a:prstDash val="solid"/>
                </a:ln>
                <a:solidFill>
                  <a:srgbClr val="0000FF"/>
                </a:solidFill>
                <a:effectLst>
                  <a:outerShdw dist="38100" dir="2700000" algn="tl" rotWithShape="0">
                    <a:schemeClr val="accent2"/>
                  </a:outerShdw>
                </a:effectLst>
              </a:rPr>
              <a:t>《</a:t>
            </a:r>
            <a:r>
              <a:rPr lang="zh-CN" altLang="en-US" sz="5400" b="1" cap="none" spc="0" dirty="0">
                <a:ln w="6600">
                  <a:solidFill>
                    <a:schemeClr val="accent2"/>
                  </a:solidFill>
                  <a:prstDash val="solid"/>
                </a:ln>
                <a:solidFill>
                  <a:srgbClr val="0000FF"/>
                </a:solidFill>
                <a:effectLst>
                  <a:outerShdw dist="38100" dir="2700000" algn="tl" rotWithShape="0">
                    <a:schemeClr val="accent2"/>
                  </a:outerShdw>
                </a:effectLst>
              </a:rPr>
              <a:t>艾青诗选</a:t>
            </a:r>
            <a:r>
              <a:rPr lang="en-US" altLang="zh-CN" sz="5400" b="1" cap="none" spc="0" dirty="0">
                <a:ln w="6600">
                  <a:solidFill>
                    <a:schemeClr val="accent2"/>
                  </a:solidFill>
                  <a:prstDash val="solid"/>
                </a:ln>
                <a:solidFill>
                  <a:srgbClr val="0000FF"/>
                </a:solidFill>
                <a:effectLst>
                  <a:outerShdw dist="38100" dir="2700000" algn="tl" rotWithShape="0">
                    <a:schemeClr val="accent2"/>
                  </a:outerShdw>
                </a:effectLst>
              </a:rPr>
              <a:t>》</a:t>
            </a:r>
            <a:r>
              <a:rPr lang="zh-CN" altLang="en-US" sz="5400" b="1" cap="none" spc="0" dirty="0">
                <a:ln w="6600">
                  <a:solidFill>
                    <a:schemeClr val="accent2"/>
                  </a:solidFill>
                  <a:prstDash val="solid"/>
                </a:ln>
                <a:solidFill>
                  <a:srgbClr val="0000FF"/>
                </a:solidFill>
                <a:effectLst>
                  <a:outerShdw dist="38100" dir="2700000" algn="tl" rotWithShape="0">
                    <a:schemeClr val="accent2"/>
                  </a:outerShdw>
                </a:effectLst>
              </a:rPr>
              <a:t>：如何读诗</a:t>
            </a:r>
            <a:endParaRPr lang="zh-CN" altLang="en-US" sz="5400" b="1" cap="none" spc="0" dirty="0">
              <a:ln w="6600">
                <a:solidFill>
                  <a:schemeClr val="accent2"/>
                </a:solidFill>
                <a:prstDash val="solid"/>
              </a:ln>
              <a:solidFill>
                <a:srgbClr val="0000FF"/>
              </a:solidFill>
              <a:effectLst>
                <a:outerShdw dist="38100" dir="2700000" algn="tl" rotWithShape="0">
                  <a:schemeClr val="accent2"/>
                </a:outerShdw>
              </a:effectLst>
            </a:endParaRPr>
          </a:p>
        </p:txBody>
      </p:sp>
      <p:sp>
        <p:nvSpPr>
          <p:cNvPr id="7" name="矩形 6"/>
          <p:cNvSpPr/>
          <p:nvPr/>
        </p:nvSpPr>
        <p:spPr>
          <a:xfrm>
            <a:off x="5428525" y="4592566"/>
            <a:ext cx="5843266" cy="769441"/>
          </a:xfrm>
          <a:prstGeom prst="rect">
            <a:avLst/>
          </a:prstGeom>
          <a:noFill/>
        </p:spPr>
        <p:txBody>
          <a:bodyPr wrap="none" lIns="91440" tIns="45720" rIns="91440" bIns="45720">
            <a:spAutoFit/>
          </a:bodyPr>
          <a:lstStyle/>
          <a:p>
            <a:pPr algn="ctr"/>
            <a:r>
              <a:rPr lang="zh-CN" altLang="en-US" sz="4400" b="1" cap="none" spc="0" dirty="0">
                <a:ln w="12700">
                  <a:solidFill>
                    <a:schemeClr val="accent5"/>
                  </a:solidFill>
                  <a:prstDash val="solid"/>
                </a:ln>
                <a:solidFill>
                  <a:srgbClr val="002060"/>
                </a:solidFill>
                <a:effectLst/>
                <a:latin typeface="隶书" panose="02010509060101010101" pitchFamily="49" charset="-122"/>
                <a:ea typeface="隶书" panose="02010509060101010101" pitchFamily="49" charset="-122"/>
              </a:rPr>
              <a:t>部编版语文九年级上册</a:t>
            </a:r>
            <a:endParaRPr lang="zh-CN" altLang="en-US" sz="4400" b="1" cap="none" spc="0" dirty="0">
              <a:ln w="12700">
                <a:solidFill>
                  <a:schemeClr val="accent5"/>
                </a:solidFill>
                <a:prstDash val="solid"/>
              </a:ln>
              <a:solidFill>
                <a:srgbClr val="002060"/>
              </a:solidFill>
              <a:effectLst/>
              <a:latin typeface="隶书" panose="02010509060101010101" pitchFamily="49" charset="-122"/>
              <a:ea typeface="隶书" panose="0201050906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31853" y="1874728"/>
            <a:ext cx="9186203" cy="3108543"/>
          </a:xfrm>
          <a:prstGeom prst="rect">
            <a:avLst/>
          </a:prstGeom>
        </p:spPr>
        <p:txBody>
          <a:bodyPr wrap="square">
            <a:spAutoFit/>
          </a:bodyPr>
          <a:lstStyle/>
          <a:p>
            <a:r>
              <a:rPr lang="zh-CN" altLang="en-US" sz="2800" i="1" dirty="0"/>
              <a:t>诗人善于通过印象、感觉的捕捉来表达浓烈的情思，形式上倾向朴素、自然，不拘泥外形的束缚，把新诗推向一个新阶段。如</a:t>
            </a:r>
            <a:r>
              <a:rPr lang="en-US" altLang="zh-CN" sz="2800" i="1" dirty="0"/>
              <a:t>《</a:t>
            </a:r>
            <a:r>
              <a:rPr lang="zh-CN" altLang="en-US" sz="2800" b="1" i="1" dirty="0">
                <a:solidFill>
                  <a:srgbClr val="FF0000"/>
                </a:solidFill>
              </a:rPr>
              <a:t>北方</a:t>
            </a:r>
            <a:r>
              <a:rPr lang="en-US" altLang="zh-CN" sz="2800" b="1" i="1" dirty="0">
                <a:solidFill>
                  <a:srgbClr val="FF0000"/>
                </a:solidFill>
              </a:rPr>
              <a:t>》</a:t>
            </a:r>
            <a:r>
              <a:rPr lang="zh-CN" altLang="en-US" sz="2800" i="1" dirty="0"/>
              <a:t>，写“从塞外吹来的／沙漠风，／已卷去北方的生命的绿色”，写“我爱这悲哀的国土／古老的国土一这国土／养育了为我所爱的／世界上最艰苦／与最古老的种族”，用近乎散文的诗行，传达出极为深厚的爱国之情。</a:t>
            </a:r>
            <a:endParaRPr lang="zh-CN" altLang="en-US" sz="2800" i="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19084" y="1166842"/>
            <a:ext cx="6223819" cy="4524315"/>
          </a:xfrm>
          <a:prstGeom prst="rect">
            <a:avLst/>
          </a:prstGeom>
        </p:spPr>
        <p:txBody>
          <a:bodyPr wrap="square">
            <a:spAutoFit/>
          </a:bodyPr>
          <a:lstStyle/>
          <a:p>
            <a:r>
              <a:rPr lang="zh-CN" altLang="en-US" sz="3200" i="1" dirty="0"/>
              <a:t>又如</a:t>
            </a:r>
            <a:r>
              <a:rPr lang="en-US" altLang="zh-CN" sz="3200" b="1" i="1" dirty="0">
                <a:solidFill>
                  <a:srgbClr val="FF0000"/>
                </a:solidFill>
              </a:rPr>
              <a:t>《</a:t>
            </a:r>
            <a:r>
              <a:rPr lang="zh-CN" altLang="en-US" sz="3200" b="1" i="1" dirty="0">
                <a:solidFill>
                  <a:srgbClr val="FF0000"/>
                </a:solidFill>
              </a:rPr>
              <a:t>黎明的通知</a:t>
            </a:r>
            <a:r>
              <a:rPr lang="en-US" altLang="zh-CN" sz="3200" b="1" i="1" dirty="0">
                <a:solidFill>
                  <a:srgbClr val="FF0000"/>
                </a:solidFill>
              </a:rPr>
              <a:t>》</a:t>
            </a:r>
            <a:r>
              <a:rPr lang="zh-CN" altLang="en-US" sz="3200" i="1" dirty="0"/>
              <a:t>，以“黎明”的口吻，呼唤“诗人啊／你起来吧”，让所有热爱生活的人们、所有的“城市和村庄”做好准备，迎接“白日的先驱，光明的使者”的到来。全诗自由铺陈，自由抒发，诗句仿佛从“黎明”的胸臆中直接照出，散而有致，活而有序，给人以极大的美感。</a:t>
            </a:r>
            <a:endParaRPr lang="zh-CN" altLang="en-US" sz="3200" i="1" dirty="0"/>
          </a:p>
        </p:txBody>
      </p:sp>
      <p:pic>
        <p:nvPicPr>
          <p:cNvPr id="3" name="Picture 2" descr="https://timgsa.baidu.com/timg?image&amp;quality=80&amp;size=b9999_10000&amp;sec=1531538521225&amp;di=6b299948ea32d8a0ec33f0b8fb8e095c&amp;imgtype=0&amp;src=http%3A%2F%2Fa.hiphotos.baidu.com%2Fbaike%2Fpic%2Fitem%2Fa50f4bfbfbedab64db7d61bbf436afc379311eb9.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09884" y="1758530"/>
            <a:ext cx="2363032" cy="334094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12669" y="1127684"/>
            <a:ext cx="7126648" cy="3970318"/>
          </a:xfrm>
          <a:prstGeom prst="rect">
            <a:avLst/>
          </a:prstGeom>
        </p:spPr>
        <p:txBody>
          <a:bodyPr wrap="square">
            <a:spAutoFit/>
          </a:bodyPr>
          <a:lstStyle/>
          <a:p>
            <a:r>
              <a:rPr lang="zh-CN" altLang="en-US" sz="3600" dirty="0">
                <a:latin typeface="微软雅黑" panose="020B0503020204020204" pitchFamily="34" charset="-122"/>
                <a:ea typeface="微软雅黑" panose="020B0503020204020204" pitchFamily="34" charset="-122"/>
              </a:rPr>
              <a:t>其实，在诗人的成名作</a:t>
            </a:r>
            <a:r>
              <a:rPr lang="en-US" altLang="zh-CN" sz="3600" dirty="0">
                <a:solidFill>
                  <a:srgbClr val="FF0000"/>
                </a:solidFill>
                <a:latin typeface="微软雅黑" panose="020B0503020204020204" pitchFamily="34" charset="-122"/>
                <a:ea typeface="微软雅黑" panose="020B0503020204020204" pitchFamily="34" charset="-122"/>
              </a:rPr>
              <a:t>《</a:t>
            </a:r>
            <a:r>
              <a:rPr lang="zh-CN" altLang="en-US" sz="3600" dirty="0">
                <a:solidFill>
                  <a:srgbClr val="FF0000"/>
                </a:solidFill>
                <a:latin typeface="微软雅黑" panose="020B0503020204020204" pitchFamily="34" charset="-122"/>
                <a:ea typeface="微软雅黑" panose="020B0503020204020204" pitchFamily="34" charset="-122"/>
              </a:rPr>
              <a:t>大堰河一一我的保姆</a:t>
            </a:r>
            <a:r>
              <a:rPr lang="en-US" altLang="zh-CN" sz="3600" dirty="0">
                <a:solidFill>
                  <a:srgbClr val="FF0000"/>
                </a:solidFill>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中，这种自由诗的特点就已经非常明显，这表现在尽情的呼告、肆意的排叙、长短错落的诗行、不求整齐划一的诗节等方面。到了抗战时期，这种诗风成为艾青自觉的追求。</a:t>
            </a:r>
            <a:endParaRPr lang="zh-CN" altLang="en-US" sz="3600" dirty="0">
              <a:latin typeface="微软雅黑" panose="020B0503020204020204" pitchFamily="34" charset="-122"/>
              <a:ea typeface="微软雅黑" panose="020B0503020204020204" pitchFamily="34" charset="-122"/>
            </a:endParaRPr>
          </a:p>
        </p:txBody>
      </p:sp>
      <p:pic>
        <p:nvPicPr>
          <p:cNvPr id="3" name="Picture 2" descr="https://timgsa.baidu.com/timg?image&amp;quality=80&amp;size=b9999_10000&amp;sec=1531538521225&amp;di=6b299948ea32d8a0ec33f0b8fb8e095c&amp;imgtype=0&amp;src=http%3A%2F%2Fa.hiphotos.baidu.com%2Fbaike%2Fpic%2Fitem%2Fa50f4bfbfbedab64db7d61bbf436afc379311eb9.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350477" y="2595716"/>
            <a:ext cx="2363032" cy="334094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timgsa.baidu.com/timg?image&amp;quality=80&amp;size=b9999_10000&amp;sec=1531538521225&amp;di=6b299948ea32d8a0ec33f0b8fb8e095c&amp;imgtype=0&amp;src=http%3A%2F%2Fa.hiphotos.baidu.com%2Fbaike%2Fpic%2Fitem%2Fa50f4bfbfbedab64db7d61bbf436afc379311eb9.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91000" y="638175"/>
            <a:ext cx="3810000" cy="5581650"/>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31034" y="2353029"/>
            <a:ext cx="9129931" cy="3108543"/>
          </a:xfrm>
          <a:prstGeom prst="rect">
            <a:avLst/>
          </a:prstGeom>
        </p:spPr>
        <p:txBody>
          <a:bodyPr wrap="square">
            <a:spAutoFit/>
          </a:bodyPr>
          <a:lstStyle/>
          <a:p>
            <a:r>
              <a:rPr lang="zh-CN" altLang="en-US" sz="2800" b="1" dirty="0">
                <a:solidFill>
                  <a:srgbClr val="0000FF"/>
                </a:solidFill>
              </a:rPr>
              <a:t>这一时期，艾青诗歌中的主要意象是“</a:t>
            </a:r>
            <a:r>
              <a:rPr lang="zh-CN" altLang="en-US" sz="2800" b="1" dirty="0">
                <a:solidFill>
                  <a:srgbClr val="FF0000"/>
                </a:solidFill>
              </a:rPr>
              <a:t>土地</a:t>
            </a:r>
            <a:r>
              <a:rPr lang="zh-CN" altLang="en-US" sz="2800" b="1" dirty="0">
                <a:solidFill>
                  <a:srgbClr val="0000FF"/>
                </a:solidFill>
              </a:rPr>
              <a:t>”和“</a:t>
            </a:r>
            <a:r>
              <a:rPr lang="zh-CN" altLang="en-US" sz="2800" b="1" dirty="0">
                <a:solidFill>
                  <a:srgbClr val="FF0000"/>
                </a:solidFill>
              </a:rPr>
              <a:t>光明</a:t>
            </a:r>
            <a:r>
              <a:rPr lang="zh-CN" altLang="en-US" sz="2800" b="1" dirty="0">
                <a:solidFill>
                  <a:srgbClr val="0000FF"/>
                </a:solidFill>
              </a:rPr>
              <a:t>”。他的长诗</a:t>
            </a:r>
            <a:r>
              <a:rPr lang="en-US" altLang="zh-CN" sz="2800" b="1" dirty="0">
                <a:solidFill>
                  <a:srgbClr val="0000FF"/>
                </a:solidFill>
              </a:rPr>
              <a:t>《</a:t>
            </a:r>
            <a:r>
              <a:rPr lang="zh-CN" altLang="en-US" sz="2800" b="1" dirty="0">
                <a:solidFill>
                  <a:srgbClr val="0000FF"/>
                </a:solidFill>
              </a:rPr>
              <a:t>向太阳</a:t>
            </a:r>
            <a:r>
              <a:rPr lang="en-US" altLang="zh-CN" sz="2800" b="1" dirty="0">
                <a:solidFill>
                  <a:srgbClr val="0000FF"/>
                </a:solidFill>
              </a:rPr>
              <a:t>》《</a:t>
            </a:r>
            <a:r>
              <a:rPr lang="zh-CN" altLang="en-US" sz="2800" b="1" dirty="0">
                <a:solidFill>
                  <a:srgbClr val="0000FF"/>
                </a:solidFill>
              </a:rPr>
              <a:t>火把</a:t>
            </a:r>
            <a:r>
              <a:rPr lang="en-US" altLang="zh-CN" sz="2800" b="1" dirty="0">
                <a:solidFill>
                  <a:srgbClr val="0000FF"/>
                </a:solidFill>
              </a:rPr>
              <a:t>》</a:t>
            </a:r>
            <a:r>
              <a:rPr lang="zh-CN" altLang="en-US" sz="2800" b="1" dirty="0">
                <a:solidFill>
                  <a:srgbClr val="0000FF"/>
                </a:solidFill>
              </a:rPr>
              <a:t>，借歌颂太阳、索求火把，表达了</a:t>
            </a:r>
            <a:r>
              <a:rPr lang="zh-CN" altLang="en-US" sz="2800" b="1" dirty="0">
                <a:solidFill>
                  <a:srgbClr val="FF0000"/>
                </a:solidFill>
              </a:rPr>
              <a:t>驱逐黑暗、坚持斗争、争取胜利</a:t>
            </a:r>
            <a:r>
              <a:rPr lang="zh-CN" altLang="en-US" sz="2800" b="1" dirty="0">
                <a:solidFill>
                  <a:srgbClr val="0000FF"/>
                </a:solidFill>
              </a:rPr>
              <a:t>的美好愿望，诗人也因此被称为“太阳与火把”的歌手。这些诗歌也是自由体诗的代表，表现出简洁明快的特点，呈现出散文化、口语化的风格，诗中含有大量的设问、呼告、对话、引语等，极大地增强了诗歌的真切感和表现力。</a:t>
            </a:r>
            <a:endParaRPr lang="zh-CN" altLang="en-US" sz="2800" b="1" dirty="0">
              <a:solidFill>
                <a:srgbClr val="0000FF"/>
              </a:solidFill>
            </a:endParaRPr>
          </a:p>
        </p:txBody>
      </p:sp>
      <p:sp>
        <p:nvSpPr>
          <p:cNvPr id="3" name="矩形 2"/>
          <p:cNvSpPr/>
          <p:nvPr/>
        </p:nvSpPr>
        <p:spPr>
          <a:xfrm>
            <a:off x="4426391" y="660234"/>
            <a:ext cx="6079829" cy="769441"/>
          </a:xfrm>
          <a:prstGeom prst="rect">
            <a:avLst/>
          </a:prstGeom>
          <a:noFill/>
        </p:spPr>
        <p:txBody>
          <a:bodyPr wrap="square" lIns="91440" tIns="45720" rIns="91440" bIns="45720">
            <a:spAutoFit/>
          </a:bodyPr>
          <a:lstStyle/>
          <a:p>
            <a:pPr algn="ctr"/>
            <a:r>
              <a:rPr lang="zh-CN" altLang="en-US" sz="4400" b="1" cap="none" spc="0" dirty="0">
                <a:ln w="9525">
                  <a:solidFill>
                    <a:schemeClr val="bg1"/>
                  </a:solidFill>
                  <a:prstDash val="solid"/>
                </a:ln>
                <a:effectLst>
                  <a:outerShdw blurRad="12700" dist="38100" dir="2700000" algn="tl" rotWithShape="0">
                    <a:schemeClr val="bg1">
                      <a:lumMod val="50000"/>
                    </a:schemeClr>
                  </a:outerShdw>
                </a:effectLst>
                <a:latin typeface="方正舒体" panose="02010601030101010101" pitchFamily="2" charset="-122"/>
                <a:ea typeface="方正舒体" panose="02010601030101010101" pitchFamily="2" charset="-122"/>
              </a:rPr>
              <a:t>“太阳与火把”的歌手</a:t>
            </a:r>
            <a:endParaRPr lang="zh-CN" altLang="en-US" sz="4400" b="1" cap="none" spc="0" dirty="0">
              <a:ln w="9525">
                <a:solidFill>
                  <a:schemeClr val="bg1"/>
                </a:solidFill>
                <a:prstDash val="solid"/>
              </a:ln>
              <a:effectLst>
                <a:outerShdw blurRad="12700" dist="38100" dir="2700000" algn="tl" rotWithShape="0">
                  <a:schemeClr val="bg1">
                    <a:lumMod val="50000"/>
                  </a:schemeClr>
                </a:outerShdw>
              </a:effectLst>
              <a:latin typeface="方正舒体" panose="02010601030101010101" pitchFamily="2" charset="-122"/>
              <a:ea typeface="方正舒体" panose="02010601030101010101" pitchFamily="2" charset="-122"/>
            </a:endParaRPr>
          </a:p>
        </p:txBody>
      </p:sp>
      <p:pic>
        <p:nvPicPr>
          <p:cNvPr id="4" name="Picture 2" descr="https://timgsa.baidu.com/timg?image&amp;quality=80&amp;size=b9999_10000&amp;sec=1531538521225&amp;di=6b299948ea32d8a0ec33f0b8fb8e095c&amp;imgtype=0&amp;src=http%3A%2F%2Fa.hiphotos.baidu.com%2Fbaike%2Fpic%2Fitem%2Fa50f4bfbfbedab64db7d61bbf436afc379311eb9.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69477" y="393894"/>
            <a:ext cx="1350499" cy="164592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2045" y="1215406"/>
            <a:ext cx="10447909" cy="1754326"/>
          </a:xfrm>
          <a:prstGeom prst="rect">
            <a:avLst/>
          </a:prstGeom>
          <a:noFill/>
        </p:spPr>
        <p:txBody>
          <a:bodyPr wrap="square" lIns="91440" tIns="45720" rIns="91440" bIns="45720">
            <a:spAutoFit/>
          </a:bodyPr>
          <a:lstStyle/>
          <a:p>
            <a:pPr algn="ctr"/>
            <a:r>
              <a:rPr lang="zh-CN" altLang="en-US" sz="5400" b="1" dirty="0">
                <a:solidFill>
                  <a:srgbClr val="0000FF"/>
                </a:solidFill>
              </a:rPr>
              <a:t>艾青诗歌创作的另一个高峰是在</a:t>
            </a:r>
            <a:r>
              <a:rPr lang="en-US" altLang="zh-CN" sz="5400" b="1" dirty="0">
                <a:solidFill>
                  <a:srgbClr val="0000FF"/>
                </a:solidFill>
              </a:rPr>
              <a:t>1978</a:t>
            </a:r>
            <a:r>
              <a:rPr lang="zh-CN" altLang="en-US" sz="5400" b="1" dirty="0">
                <a:solidFill>
                  <a:srgbClr val="0000FF"/>
                </a:solidFill>
              </a:rPr>
              <a:t>年以后。</a:t>
            </a:r>
            <a:endParaRPr lang="zh-CN" altLang="en-US" sz="5400" b="1" cap="none" spc="0" dirty="0">
              <a:ln w="13462">
                <a:solidFill>
                  <a:schemeClr val="bg1"/>
                </a:solidFill>
                <a:prstDash val="solid"/>
              </a:ln>
              <a:solidFill>
                <a:srgbClr val="0000FF"/>
              </a:solidFill>
              <a:effectLst>
                <a:outerShdw dist="38100" dir="2700000" algn="bl" rotWithShape="0">
                  <a:schemeClr val="accent5"/>
                </a:outerShdw>
              </a:effectLst>
            </a:endParaRPr>
          </a:p>
        </p:txBody>
      </p:sp>
      <p:pic>
        <p:nvPicPr>
          <p:cNvPr id="3" name="Picture 2" descr="https://timgsa.baidu.com/timg?image&amp;quality=80&amp;size=b9999_10000&amp;sec=1531538521225&amp;di=6b299948ea32d8a0ec33f0b8fb8e095c&amp;imgtype=0&amp;src=http%3A%2F%2Fa.hiphotos.baidu.com%2Fbaike%2Fpic%2Fitem%2Fa50f4bfbfbedab64db7d61bbf436afc379311eb9.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806375" y="2686929"/>
            <a:ext cx="2049004" cy="287181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ss2.bdstatic.com/70cFvnSh_Q1YnxGkpoWK1HF6hhy/it/u=2848797832,2786221982&amp;fm=27&amp;gp=0.jpg"/>
          <p:cNvPicPr>
            <a:picLocks noChangeAspect="1" noChangeArrowheads="1"/>
          </p:cNvPicPr>
          <p:nvPr/>
        </p:nvPicPr>
        <p:blipFill>
          <a:blip r:embed="rId1">
            <a:lum bright="70000" contrast="-70000"/>
            <a:extLst>
              <a:ext uri="{28A0092B-C50C-407E-A947-70E740481C1C}">
                <a14:useLocalDpi xmlns:a14="http://schemas.microsoft.com/office/drawing/2010/main" val="0"/>
              </a:ext>
            </a:extLst>
          </a:blip>
          <a:srcRect/>
          <a:stretch>
            <a:fillRect/>
          </a:stretch>
        </p:blipFill>
        <p:spPr bwMode="auto">
          <a:xfrm>
            <a:off x="4526448" y="1008227"/>
            <a:ext cx="3139103" cy="4496898"/>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
        <p:nvSpPr>
          <p:cNvPr id="2" name="矩形 1"/>
          <p:cNvSpPr/>
          <p:nvPr/>
        </p:nvSpPr>
        <p:spPr>
          <a:xfrm>
            <a:off x="1786597" y="1781466"/>
            <a:ext cx="9003322" cy="3170099"/>
          </a:xfrm>
          <a:prstGeom prst="rect">
            <a:avLst/>
          </a:prstGeom>
        </p:spPr>
        <p:txBody>
          <a:bodyPr wrap="square">
            <a:spAutoFit/>
          </a:bodyPr>
          <a:lstStyle/>
          <a:p>
            <a:r>
              <a:rPr lang="zh-CN" altLang="en-US" sz="4000" dirty="0">
                <a:latin typeface="微软雅黑" panose="020B0503020204020204" pitchFamily="34" charset="-122"/>
                <a:ea typeface="微软雅黑" panose="020B0503020204020204" pitchFamily="34" charset="-122"/>
              </a:rPr>
              <a:t>       经过了二十年的沉寂，人们又在报刊上看到了他的名字。诗人“归来”，诗风也发生了很大的变化。诗句变得更整齐，诗情变得更深沉，诗意变得更警策。</a:t>
            </a:r>
            <a:endParaRPr lang="zh-CN" altLang="en-US" sz="4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ss2.bdstatic.com/70cFvnSh_Q1YnxGkpoWK1HF6hhy/it/u=2848797832,2786221982&amp;fm=27&amp;gp=0.jpg"/>
          <p:cNvPicPr>
            <a:picLocks noChangeAspect="1" noChangeArrowheads="1"/>
          </p:cNvPicPr>
          <p:nvPr/>
        </p:nvPicPr>
        <p:blipFill>
          <a:blip r:embed="rId1">
            <a:lum bright="70000" contrast="-70000"/>
            <a:extLst>
              <a:ext uri="{28A0092B-C50C-407E-A947-70E740481C1C}">
                <a14:useLocalDpi xmlns:a14="http://schemas.microsoft.com/office/drawing/2010/main" val="0"/>
              </a:ext>
            </a:extLst>
          </a:blip>
          <a:srcRect/>
          <a:stretch>
            <a:fillRect/>
          </a:stretch>
        </p:blipFill>
        <p:spPr bwMode="auto">
          <a:xfrm>
            <a:off x="4526448" y="1008227"/>
            <a:ext cx="3139103" cy="4496898"/>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
        <p:nvSpPr>
          <p:cNvPr id="2" name="矩形 1"/>
          <p:cNvSpPr/>
          <p:nvPr/>
        </p:nvSpPr>
        <p:spPr>
          <a:xfrm>
            <a:off x="1350498" y="2274838"/>
            <a:ext cx="9491004" cy="2308324"/>
          </a:xfrm>
          <a:prstGeom prst="rect">
            <a:avLst/>
          </a:prstGeom>
        </p:spPr>
        <p:txBody>
          <a:bodyPr wrap="square">
            <a:spAutoFit/>
          </a:bodyPr>
          <a:lstStyle/>
          <a:p>
            <a:r>
              <a:rPr lang="zh-CN" altLang="en-US" sz="3600" dirty="0">
                <a:latin typeface="微软雅黑" panose="020B0503020204020204" pitchFamily="34" charset="-122"/>
                <a:ea typeface="微软雅黑" panose="020B0503020204020204" pitchFamily="34" charset="-122"/>
              </a:rPr>
              <a:t>如</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鱼化石</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，写鱼化石裹身岩层，重见天日，却没有了活力，没有了叹息，听不见浪花，看不见蓝天碧水。诗人由此引发出对生命本质的思考：“离开了运动，就没有生命。”</a:t>
            </a: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ss2.bdstatic.com/70cFvnSh_Q1YnxGkpoWK1HF6hhy/it/u=2848797832,2786221982&amp;fm=27&amp;gp=0.jpg"/>
          <p:cNvPicPr>
            <a:picLocks noChangeAspect="1" noChangeArrowheads="1"/>
          </p:cNvPicPr>
          <p:nvPr/>
        </p:nvPicPr>
        <p:blipFill>
          <a:blip r:embed="rId1">
            <a:lum bright="70000" contrast="-70000"/>
            <a:extLst>
              <a:ext uri="{28A0092B-C50C-407E-A947-70E740481C1C}">
                <a14:useLocalDpi xmlns:a14="http://schemas.microsoft.com/office/drawing/2010/main" val="0"/>
              </a:ext>
            </a:extLst>
          </a:blip>
          <a:srcRect/>
          <a:stretch>
            <a:fillRect/>
          </a:stretch>
        </p:blipFill>
        <p:spPr bwMode="auto">
          <a:xfrm>
            <a:off x="4526448" y="1008227"/>
            <a:ext cx="3139103" cy="4496898"/>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
        <p:nvSpPr>
          <p:cNvPr id="2" name="矩形 1"/>
          <p:cNvSpPr/>
          <p:nvPr/>
        </p:nvSpPr>
        <p:spPr>
          <a:xfrm>
            <a:off x="1659988" y="1886300"/>
            <a:ext cx="9326880" cy="2862322"/>
          </a:xfrm>
          <a:prstGeom prst="rect">
            <a:avLst/>
          </a:prstGeom>
        </p:spPr>
        <p:txBody>
          <a:bodyPr wrap="square">
            <a:spAutoFit/>
          </a:bodyPr>
          <a:lstStyle/>
          <a:p>
            <a:r>
              <a:rPr lang="zh-CN" altLang="en-US" sz="3600" dirty="0">
                <a:latin typeface="微软雅黑" panose="020B0503020204020204" pitchFamily="34" charset="-122"/>
                <a:ea typeface="微软雅黑" panose="020B0503020204020204" pitchFamily="34" charset="-122"/>
              </a:rPr>
              <a:t>又如</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镜子</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，写镜子“是一个平面却又是深不可测”，因为它真实、直率，从不掩饰，所以“有人喜欢它”，“有人躲避它”。这样的哲理小诗，通过镜像来反观人生，充满哲理，饶有兴味。</a:t>
            </a: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ss2.bdstatic.com/70cFvnSh_Q1YnxGkpoWK1HF6hhy/it/u=2848797832,2786221982&amp;fm=27&amp;gp=0.jpg"/>
          <p:cNvPicPr>
            <a:picLocks noChangeAspect="1" noChangeArrowheads="1"/>
          </p:cNvPicPr>
          <p:nvPr/>
        </p:nvPicPr>
        <p:blipFill>
          <a:blip r:embed="rId1">
            <a:lum bright="70000" contrast="-70000"/>
            <a:extLst>
              <a:ext uri="{28A0092B-C50C-407E-A947-70E740481C1C}">
                <a14:useLocalDpi xmlns:a14="http://schemas.microsoft.com/office/drawing/2010/main" val="0"/>
              </a:ext>
            </a:extLst>
          </a:blip>
          <a:srcRect/>
          <a:stretch>
            <a:fillRect/>
          </a:stretch>
        </p:blipFill>
        <p:spPr bwMode="auto">
          <a:xfrm>
            <a:off x="4526448" y="1008227"/>
            <a:ext cx="3139103" cy="4496898"/>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
        <p:nvSpPr>
          <p:cNvPr id="2" name="矩形 1"/>
          <p:cNvSpPr/>
          <p:nvPr/>
        </p:nvSpPr>
        <p:spPr>
          <a:xfrm>
            <a:off x="1631853" y="1997839"/>
            <a:ext cx="9467557" cy="2862322"/>
          </a:xfrm>
          <a:prstGeom prst="rect">
            <a:avLst/>
          </a:prstGeom>
        </p:spPr>
        <p:txBody>
          <a:bodyPr wrap="square">
            <a:spAutoFit/>
          </a:bodyPr>
          <a:lstStyle/>
          <a:p>
            <a:r>
              <a:rPr lang="zh-CN" altLang="en-US" sz="3600" dirty="0">
                <a:latin typeface="微软雅黑" panose="020B0503020204020204" pitchFamily="34" charset="-122"/>
                <a:ea typeface="微软雅黑" panose="020B0503020204020204" pitchFamily="34" charset="-122"/>
              </a:rPr>
              <a:t>当然，这一时期的诗人，仍然继续着歌颂光明的主旋律，写了长诗</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光的赞歌</a:t>
            </a:r>
            <a:r>
              <a:rPr lang="en-US" altLang="zh-CN" sz="3600" dirty="0">
                <a:latin typeface="微软雅黑" panose="020B0503020204020204" pitchFamily="34" charset="-122"/>
                <a:ea typeface="微软雅黑" panose="020B0503020204020204" pitchFamily="34" charset="-122"/>
              </a:rPr>
              <a:t>》</a:t>
            </a:r>
            <a:r>
              <a:rPr lang="zh-CN" altLang="en-US" sz="3600" dirty="0">
                <a:latin typeface="微软雅黑" panose="020B0503020204020204" pitchFamily="34" charset="-122"/>
                <a:ea typeface="微软雅黑" panose="020B0503020204020204" pitchFamily="34" charset="-122"/>
              </a:rPr>
              <a:t>，赞美“光”这神奇的物质，美“光”带来的社会文明，以及“像光一样坚强”的社会正义，字里行间饱含着睿智哲思。</a:t>
            </a: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timgsa.baidu.com/timg?image&amp;quality=80&amp;size=b9999_10000&amp;sec=1531538521225&amp;di=6b299948ea32d8a0ec33f0b8fb8e095c&amp;imgtype=0&amp;src=http%3A%2F%2Fa.hiphotos.baidu.com%2Fbaike%2Fpic%2Fitem%2Fa50f4bfbfbedab64db7d61bbf436afc379311eb9.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91000" y="638175"/>
            <a:ext cx="3810000" cy="5581650"/>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193" y="1659285"/>
            <a:ext cx="11159613" cy="4031873"/>
          </a:xfrm>
          <a:prstGeom prst="rect">
            <a:avLst/>
          </a:prstGeom>
        </p:spPr>
        <p:txBody>
          <a:bodyPr wrap="square">
            <a:spAutoFit/>
          </a:bodyPr>
          <a:lstStyle/>
          <a:p>
            <a:r>
              <a:rPr lang="zh-CN" altLang="en-US" sz="3200" b="1" dirty="0">
                <a:solidFill>
                  <a:srgbClr val="002060"/>
                </a:solidFill>
                <a:latin typeface="楷体" panose="02010609060101010101" pitchFamily="49" charset="-122"/>
                <a:ea typeface="楷体" panose="02010609060101010101" pitchFamily="49" charset="-122"/>
              </a:rPr>
              <a:t>    擅长绘画的艾青，在他的诗歌创作中还明显地表现出“诗中有画”的特点，诗作具有鲜明的色调，清晰的线条，素描一般的简练、凝重。如写于</a:t>
            </a:r>
            <a:r>
              <a:rPr lang="en-US" altLang="zh-CN" sz="3200" b="1" dirty="0">
                <a:solidFill>
                  <a:srgbClr val="002060"/>
                </a:solidFill>
                <a:latin typeface="楷体" panose="02010609060101010101" pitchFamily="49" charset="-122"/>
                <a:ea typeface="楷体" panose="02010609060101010101" pitchFamily="49" charset="-122"/>
              </a:rPr>
              <a:t>1940</a:t>
            </a:r>
            <a:r>
              <a:rPr lang="zh-CN" altLang="en-US" sz="3200" b="1" dirty="0">
                <a:solidFill>
                  <a:srgbClr val="002060"/>
                </a:solidFill>
                <a:latin typeface="楷体" panose="02010609060101010101" pitchFamily="49" charset="-122"/>
                <a:ea typeface="楷体" panose="02010609060101010101" pitchFamily="49" charset="-122"/>
              </a:rPr>
              <a:t>年的短诗</a:t>
            </a:r>
            <a:r>
              <a:rPr lang="en-US" altLang="zh-CN" sz="3200" b="1" dirty="0">
                <a:solidFill>
                  <a:srgbClr val="002060"/>
                </a:solidFill>
                <a:latin typeface="楷体" panose="02010609060101010101" pitchFamily="49" charset="-122"/>
                <a:ea typeface="楷体" panose="02010609060101010101" pitchFamily="49" charset="-122"/>
              </a:rPr>
              <a:t>《</a:t>
            </a:r>
            <a:r>
              <a:rPr lang="zh-CN" altLang="en-US" sz="3200" b="1" dirty="0">
                <a:solidFill>
                  <a:srgbClr val="002060"/>
                </a:solidFill>
                <a:latin typeface="楷体" panose="02010609060101010101" pitchFamily="49" charset="-122"/>
                <a:ea typeface="楷体" panose="02010609060101010101" pitchFamily="49" charset="-122"/>
              </a:rPr>
              <a:t>刈草的孩子</a:t>
            </a:r>
            <a:r>
              <a:rPr lang="en-US" altLang="zh-CN" sz="3200" b="1" dirty="0">
                <a:solidFill>
                  <a:srgbClr val="002060"/>
                </a:solidFill>
                <a:latin typeface="楷体" panose="02010609060101010101" pitchFamily="49" charset="-122"/>
                <a:ea typeface="楷体" panose="02010609060101010101" pitchFamily="49" charset="-122"/>
              </a:rPr>
              <a:t>》</a:t>
            </a:r>
            <a:r>
              <a:rPr lang="zh-CN" altLang="en-US" sz="3200" b="1" dirty="0">
                <a:solidFill>
                  <a:srgbClr val="002060"/>
                </a:solidFill>
                <a:latin typeface="楷体" panose="02010609060101010101" pitchFamily="49" charset="-122"/>
                <a:ea typeface="楷体" panose="02010609060101010101" pitchFamily="49" charset="-122"/>
              </a:rPr>
              <a:t>，开头一句“夕阳把草原燃成通红了”，结尾一句“和在夕阳里闪着金光的镰刀</a:t>
            </a:r>
            <a:r>
              <a:rPr lang="en-US" altLang="zh-CN" sz="3200" b="1" dirty="0">
                <a:solidFill>
                  <a:srgbClr val="002060"/>
                </a:solidFill>
                <a:latin typeface="楷体" panose="02010609060101010101" pitchFamily="49" charset="-122"/>
                <a:ea typeface="楷体" panose="02010609060101010101" pitchFamily="49" charset="-122"/>
              </a:rPr>
              <a:t>………”</a:t>
            </a:r>
            <a:r>
              <a:rPr lang="zh-CN" altLang="en-US" sz="3200" b="1" dirty="0">
                <a:solidFill>
                  <a:srgbClr val="002060"/>
                </a:solidFill>
                <a:latin typeface="楷体" panose="02010609060101010101" pitchFamily="49" charset="-122"/>
                <a:ea typeface="楷体" panose="02010609060101010101" pitchFamily="49" charset="-122"/>
              </a:rPr>
              <a:t>，给全诗笼罩上一层阔大、凄美的气氛，反衬出“低着头，弯曲着身子忙乱着手”的割草孩子的渺小，寥寥几笔，形神毕现，作者的情思也尽在其中。</a:t>
            </a:r>
            <a:endParaRPr lang="zh-CN" altLang="en-US" sz="3200" b="1" dirty="0">
              <a:solidFill>
                <a:srgbClr val="002060"/>
              </a:solidFill>
              <a:latin typeface="楷体" panose="02010609060101010101" pitchFamily="49" charset="-122"/>
              <a:ea typeface="楷体" panose="02010609060101010101"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ss2.bdstatic.com/70cFvnSh_Q1YnxGkpoWK1HF6hhy/it/u=2848797832,2786221982&amp;fm=27&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5258" y="1037724"/>
            <a:ext cx="3139103" cy="449689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s://timgsa.baidu.com/timg?image&amp;quality=80&amp;size=b9999_10000&amp;sec=1531538872857&amp;di=e7409fe357a25e3166357661b1f5f41f&amp;imgtype=0&amp;src=http%3A%2F%2Fimage4.suning.cn%2Fuimg%2Fb2c%2Fnewcatentries%2F0070151041-000000000126238088_4_800x8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8214" y="623374"/>
            <a:ext cx="5012448" cy="5579037"/>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ttps://ss1.bdstatic.com/70cFvXSh_Q1YnxGkpoWK1HF6hhy/it/u=899162079,2564941930&amp;fm=27&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4361" y="428673"/>
            <a:ext cx="28575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https://timgsa.baidu.com/timg?image&amp;quality=80&amp;size=b9999_10000&amp;sec=1531538952287&amp;di=04192cca2442901e8909e076d88c1e16&amp;imgtype=0&amp;src=http%3A%2F%2Fm.360buyimg.com%2Fn12%2Fjfs%2Ft259%2F168%2F400944842%2F674271%2Fc442e4b5%2F53eaf4e3Nef8a3dc7.jpg%2521q7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1302" y="3539612"/>
            <a:ext cx="2099597" cy="3318387"/>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https://timgsa.baidu.com/timg?image&amp;quality=80&amp;size=b9999_10000&amp;sec=1531538970920&amp;di=b386b73b970f5c36d36fd79436b9601a&amp;imgtype=0&amp;src=http%3A%2F%2Fz2.tuanimg.com%2Fimagev2%2Fcpc%2F800x800.3a88d3c54c9d438b948f9293e69308a8.310x31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6269" y="3454454"/>
            <a:ext cx="1870894" cy="2952750"/>
          </a:xfrm>
          <a:prstGeom prst="rect">
            <a:avLst/>
          </a:prstGeom>
          <a:noFill/>
          <a:extLst>
            <a:ext uri="{909E8E84-426E-40DD-AFC4-6F175D3DCCD1}">
              <a14:hiddenFill xmlns:a14="http://schemas.microsoft.com/office/drawing/2010/main">
                <a:solidFill>
                  <a:srgbClr val="FFFFFF"/>
                </a:solidFill>
              </a14:hiddenFill>
            </a:ext>
          </a:extLst>
        </p:spPr>
      </p:pic>
      <p:pic>
        <p:nvPicPr>
          <p:cNvPr id="8204" name="Picture 12" descr="https://ss3.bdstatic.com/70cFv8Sh_Q1YnxGkpoWK1HF6hhy/it/u=3996614824,598729641&amp;fm=27&amp;gp=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90519" y="280218"/>
            <a:ext cx="1847850" cy="2857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67603" y="4247440"/>
            <a:ext cx="10884309" cy="1015663"/>
          </a:xfrm>
          <a:prstGeom prst="rect">
            <a:avLst/>
          </a:prstGeom>
        </p:spPr>
        <p:txBody>
          <a:bodyPr wrap="square">
            <a:spAutoFit/>
          </a:bodyPr>
          <a:lstStyle/>
          <a:p>
            <a:r>
              <a:rPr lang="zh-CN" altLang="en-US" sz="6000" dirty="0">
                <a:latin typeface="方正舒体" panose="02010601030101010101" pitchFamily="2" charset="-122"/>
                <a:ea typeface="方正舒体" panose="02010601030101010101" pitchFamily="2" charset="-122"/>
              </a:rPr>
              <a:t>。</a:t>
            </a:r>
            <a:endParaRPr lang="zh-CN" altLang="en-US" sz="6000" dirty="0">
              <a:latin typeface="方正舒体" panose="02010601030101010101" pitchFamily="2" charset="-122"/>
              <a:ea typeface="方正舒体" panose="02010601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7170" name="Picture 2" descr="https://timgsa.baidu.com/timg?image&amp;quality=80&amp;size=b9999_10000&amp;sec=1531538798778&amp;di=331e7edcf78b40d8a7e5bfe448f31cc3&amp;imgtype=0&amp;src=http%3A%2F%2Fs7.sinaimg.cn%2Fmw690%2F4af69d1cxd33d2310bfa6%26690"/>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bwMode="auto">
          <a:xfrm>
            <a:off x="7039245" y="2459736"/>
            <a:ext cx="1577340" cy="1938528"/>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s://timgsa.baidu.com/timg?image&amp;quality=80&amp;size=b10000_10000&amp;sec=1531528662&amp;di=3877fad85f18c9d1335a050910747b20&amp;src=http://s15.sinaimg.cn/mw690/5dcc1bdfge1257dae1aae&amp;69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7333" y="1714500"/>
            <a:ext cx="2571750" cy="3429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timgsa.baidu.com/timg?image&amp;quality=80&amp;size=b9999_10000&amp;sec=1531538593985&amp;di=a084911d8e8e97f595dbea8f49a9d50f&amp;imgtype=0&amp;src=http%3A%2F%2Fpic.makepolo.net%2Fnews%2Fallimg%2F20170213%2F1486980385993167.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40989" y="2163933"/>
            <a:ext cx="5334000" cy="230505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timgsa.baidu.com/timg?image&amp;quality=80&amp;size=b9999_10000&amp;sec=1531538613345&amp;di=6d5ce13083449ccc42f7545a5afe8907&amp;imgtype=0&amp;src=http%3A%2F%2Fpicture1.yidianchina.com%2Fassets%2Fupload%2Fproduct%2F921a1dad720e9854a41c1e03af8ec26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84012" y="0"/>
            <a:ext cx="4501662"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ss2.bdstatic.com/70cFvnSh_Q1YnxGkpoWK1HF6hhy/it/u=1549706507,3270783403&amp;fm=27&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51124" y="1288795"/>
            <a:ext cx="5737122" cy="37699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ss3.bdstatic.com/70cFv8Sh_Q1YnxGkpoWK1HF6hhy/it/u=564047629,3605513984&amp;fm=27&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78923" y="1223887"/>
            <a:ext cx="5611194" cy="3066757"/>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7399606" y="1223887"/>
            <a:ext cx="2400657" cy="5604176"/>
          </a:xfrm>
          <a:prstGeom prst="rect">
            <a:avLst/>
          </a:prstGeom>
          <a:noFill/>
        </p:spPr>
        <p:txBody>
          <a:bodyPr vert="eaVert" wrap="square" rtlCol="0">
            <a:spAutoFit/>
          </a:bodyPr>
          <a:lstStyle/>
          <a:p>
            <a:r>
              <a:rPr lang="zh-CN" altLang="en-US" sz="3600" b="1" dirty="0">
                <a:solidFill>
                  <a:srgbClr val="0000FF"/>
                </a:solidFill>
                <a:latin typeface="微软雅黑" panose="020B0503020204020204" pitchFamily="34" charset="-122"/>
                <a:ea typeface="微软雅黑" panose="020B0503020204020204" pitchFamily="34" charset="-122"/>
              </a:rPr>
              <a:t>为什么我的眼里</a:t>
            </a:r>
            <a:endParaRPr lang="en-US" altLang="zh-CN" sz="3600" b="1" dirty="0">
              <a:solidFill>
                <a:srgbClr val="0000FF"/>
              </a:solidFill>
              <a:latin typeface="微软雅黑" panose="020B0503020204020204" pitchFamily="34" charset="-122"/>
              <a:ea typeface="微软雅黑" panose="020B0503020204020204" pitchFamily="34" charset="-122"/>
            </a:endParaRPr>
          </a:p>
          <a:p>
            <a:r>
              <a:rPr lang="zh-CN" altLang="en-US" sz="3600" b="1" dirty="0">
                <a:solidFill>
                  <a:srgbClr val="0000FF"/>
                </a:solidFill>
                <a:latin typeface="微软雅黑" panose="020B0503020204020204" pitchFamily="34" charset="-122"/>
                <a:ea typeface="微软雅黑" panose="020B0503020204020204" pitchFamily="34" charset="-122"/>
              </a:rPr>
              <a:t>常含泪水？</a:t>
            </a:r>
            <a:endParaRPr lang="en-US" altLang="zh-CN" sz="3600" b="1" dirty="0">
              <a:solidFill>
                <a:srgbClr val="0000FF"/>
              </a:solidFill>
              <a:latin typeface="微软雅黑" panose="020B0503020204020204" pitchFamily="34" charset="-122"/>
              <a:ea typeface="微软雅黑" panose="020B0503020204020204" pitchFamily="34" charset="-122"/>
            </a:endParaRPr>
          </a:p>
          <a:p>
            <a:r>
              <a:rPr lang="zh-CN" altLang="en-US" sz="3600" b="1" dirty="0">
                <a:solidFill>
                  <a:srgbClr val="0000FF"/>
                </a:solidFill>
                <a:latin typeface="微软雅黑" panose="020B0503020204020204" pitchFamily="34" charset="-122"/>
                <a:ea typeface="微软雅黑" panose="020B0503020204020204" pitchFamily="34" charset="-122"/>
              </a:rPr>
              <a:t>因为我对这土地</a:t>
            </a:r>
            <a:endParaRPr lang="en-US" altLang="zh-CN" sz="3600" b="1" dirty="0">
              <a:solidFill>
                <a:srgbClr val="0000FF"/>
              </a:solidFill>
              <a:latin typeface="微软雅黑" panose="020B0503020204020204" pitchFamily="34" charset="-122"/>
              <a:ea typeface="微软雅黑" panose="020B0503020204020204" pitchFamily="34" charset="-122"/>
            </a:endParaRPr>
          </a:p>
          <a:p>
            <a:r>
              <a:rPr lang="zh-CN" altLang="en-US" sz="3600" b="1" dirty="0">
                <a:solidFill>
                  <a:srgbClr val="0000FF"/>
                </a:solidFill>
                <a:latin typeface="微软雅黑" panose="020B0503020204020204" pitchFamily="34" charset="-122"/>
                <a:ea typeface="微软雅黑" panose="020B0503020204020204" pitchFamily="34" charset="-122"/>
              </a:rPr>
              <a:t>爱得深沉！</a:t>
            </a:r>
            <a:endParaRPr lang="zh-CN" altLang="en-US" sz="3600" b="1" dirty="0">
              <a:solidFill>
                <a:srgbClr val="0000FF"/>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descr="https://timgsa.baidu.com/timg?image&amp;quality=80&amp;size=b9999_10000&amp;sec=1531545766374&amp;di=0c115b8927fabf3950f45d591e265479&amp;imgtype=0&amp;src=http%3A%2F%2Fimgsrc.baidu.com%2Fimage%2Fc0%253Dshijue1%252C0%252C0%252C294%252C40%2Fsign%3D9c0544028d01a18be4e61a0cf6466d7d%2F86d6277f9e2f07083fe9e82ee324b899a901f234.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294685" y="1532430"/>
            <a:ext cx="4801315" cy="1015663"/>
          </a:xfrm>
          <a:prstGeom prst="rect">
            <a:avLst/>
          </a:prstGeom>
          <a:noFill/>
        </p:spPr>
        <p:txBody>
          <a:bodyPr wrap="none" lIns="91440" tIns="45720" rIns="91440" bIns="45720">
            <a:spAutoFit/>
          </a:bodyPr>
          <a:lstStyle/>
          <a:p>
            <a:pPr algn="ctr"/>
            <a:r>
              <a:rPr lang="zh-CN" altLang="en-US" sz="6000" i="1" cap="none" spc="0" dirty="0">
                <a:ln w="22225">
                  <a:solidFill>
                    <a:schemeClr val="accent2"/>
                  </a:solidFill>
                  <a:prstDash val="solid"/>
                </a:ln>
                <a:solidFill>
                  <a:srgbClr val="FF0000"/>
                </a:solidFill>
                <a:effectLst/>
                <a:latin typeface="微软雅黑" panose="020B0503020204020204" pitchFamily="34" charset="-122"/>
                <a:ea typeface="微软雅黑" panose="020B0503020204020204" pitchFamily="34" charset="-122"/>
              </a:rPr>
              <a:t>读书方法指导</a:t>
            </a:r>
            <a:endParaRPr lang="zh-CN" altLang="en-US" sz="6000" i="1" cap="none" spc="0" dirty="0">
              <a:ln w="22225">
                <a:solidFill>
                  <a:schemeClr val="accent2"/>
                </a:solidFill>
                <a:prstDash val="solid"/>
              </a:ln>
              <a:solidFill>
                <a:srgbClr val="FF0000"/>
              </a:solidFill>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i="1" dirty="0">
                <a:solidFill>
                  <a:srgbClr val="0000FF"/>
                </a:solidFill>
                <a:latin typeface="微软雅黑" panose="020B0503020204020204" pitchFamily="34" charset="-122"/>
                <a:ea typeface="微软雅黑" panose="020B0503020204020204" pitchFamily="34" charset="-122"/>
              </a:rPr>
              <a:t>读书方法指导</a:t>
            </a:r>
            <a:endParaRPr lang="zh-CN" altLang="en-US" b="1" i="1" dirty="0">
              <a:solidFill>
                <a:srgbClr val="0000FF"/>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marL="0" indent="0">
              <a:buNone/>
            </a:pPr>
            <a:r>
              <a:rPr lang="zh-CN" altLang="en-US" dirty="0"/>
              <a:t>读现代诗歌（包括汉译外国诗），要注意以下几个问题</a:t>
            </a:r>
            <a:endParaRPr lang="en-US" altLang="zh-CN" dirty="0"/>
          </a:p>
          <a:p>
            <a:pPr marL="0" indent="0">
              <a:buNone/>
            </a:pPr>
            <a:r>
              <a:rPr lang="zh-CN" altLang="en-US" b="1" dirty="0">
                <a:solidFill>
                  <a:srgbClr val="FF0000"/>
                </a:solidFill>
                <a:latin typeface="微软雅黑" panose="020B0503020204020204" pitchFamily="34" charset="-122"/>
                <a:ea typeface="微软雅黑" panose="020B0503020204020204" pitchFamily="34" charset="-122"/>
              </a:rPr>
              <a:t>一、注意诗歌的表现形式。</a:t>
            </a:r>
            <a:endParaRPr lang="en-US" altLang="zh-CN" b="1" dirty="0">
              <a:solidFill>
                <a:srgbClr val="FF0000"/>
              </a:solidFill>
              <a:latin typeface="微软雅黑" panose="020B0503020204020204" pitchFamily="34" charset="-122"/>
              <a:ea typeface="微软雅黑" panose="020B0503020204020204" pitchFamily="34" charset="-122"/>
            </a:endParaRPr>
          </a:p>
          <a:p>
            <a:pPr marL="0" indent="0">
              <a:buNone/>
            </a:pPr>
            <a:r>
              <a:rPr lang="zh-CN" altLang="en-US" dirty="0"/>
              <a:t>诗歌与散文不同，一股是分行书写的，有些押韵，有些自由。分行造成了诗句的独立和诗意的空白，强化了节奏，增增强了表现力。押韵使诗歌具有音韵美，诗句在形式上和谐呼应，抑扬顿挫，便于通读和记忆，如林徽因的</a:t>
            </a:r>
            <a:r>
              <a:rPr lang="en-US" altLang="zh-CN" dirty="0"/>
              <a:t>《</a:t>
            </a:r>
            <a:r>
              <a:rPr lang="zh-CN" altLang="en-US" dirty="0"/>
              <a:t>你是人间的四月天</a:t>
            </a:r>
            <a:r>
              <a:rPr lang="en-US" altLang="zh-CN" dirty="0"/>
              <a:t>》</a:t>
            </a:r>
            <a:r>
              <a:rPr lang="zh-CN" altLang="en-US" dirty="0"/>
              <a:t>。而艾青的诗在形式上不拘泥于外形的束缚，很少注意诗句的韵脚和字数、行数的整齐划一，但又常常运用有规律的排比复沓、造成一种新的统一。</a:t>
            </a:r>
            <a:endParaRPr lang="zh-CN" altLang="en-US" dirty="0"/>
          </a:p>
        </p:txBody>
      </p:sp>
      <p:pic>
        <p:nvPicPr>
          <p:cNvPr id="4" name="Picture 2" descr="https://timgsa.baidu.com/timg?image&amp;quality=80&amp;size=b9999_10000&amp;sec=1531545883153&amp;di=8c092e5d4a366c0e58bfe02988dfde8b&amp;imgtype=0&amp;src=http%3A%2F%2Fwww.jiweixin168.com%2FUploads%2F2016%2F07%2F20%2F578f8fab5991c.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1791" y="365126"/>
            <a:ext cx="1786597" cy="146050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i="1" dirty="0">
                <a:solidFill>
                  <a:srgbClr val="0000FF"/>
                </a:solidFill>
                <a:latin typeface="微软雅黑" panose="020B0503020204020204" pitchFamily="34" charset="-122"/>
                <a:ea typeface="微软雅黑" panose="020B0503020204020204" pitchFamily="34" charset="-122"/>
              </a:rPr>
              <a:t>读书方法指导</a:t>
            </a:r>
            <a:endParaRPr lang="zh-CN" altLang="en-US" dirty="0"/>
          </a:p>
        </p:txBody>
      </p:sp>
      <p:sp>
        <p:nvSpPr>
          <p:cNvPr id="3" name="内容占位符 2"/>
          <p:cNvSpPr>
            <a:spLocks noGrp="1"/>
          </p:cNvSpPr>
          <p:nvPr>
            <p:ph idx="1"/>
          </p:nvPr>
        </p:nvSpPr>
        <p:spPr>
          <a:xfrm>
            <a:off x="838200" y="2321169"/>
            <a:ext cx="10515600" cy="4351338"/>
          </a:xfrm>
        </p:spPr>
        <p:txBody>
          <a:bodyPr/>
          <a:lstStyle/>
          <a:p>
            <a:pPr marL="0" indent="0">
              <a:buNone/>
            </a:pPr>
            <a:r>
              <a:rPr lang="zh-CN" altLang="en-US" b="1" dirty="0">
                <a:solidFill>
                  <a:srgbClr val="FF0000"/>
                </a:solidFill>
                <a:latin typeface="微软雅黑" panose="020B0503020204020204" pitchFamily="34" charset="-122"/>
                <a:ea typeface="微软雅黑" panose="020B0503020204020204" pitchFamily="34" charset="-122"/>
              </a:rPr>
              <a:t>二、品味诗歌的语言。</a:t>
            </a:r>
            <a:endParaRPr lang="en-US" altLang="zh-CN" b="1" dirty="0">
              <a:solidFill>
                <a:srgbClr val="FF0000"/>
              </a:solidFill>
              <a:latin typeface="微软雅黑" panose="020B0503020204020204" pitchFamily="34" charset="-122"/>
              <a:ea typeface="微软雅黑" panose="020B0503020204020204" pitchFamily="34" charset="-122"/>
            </a:endParaRPr>
          </a:p>
          <a:p>
            <a:pPr marL="0" indent="0">
              <a:buNone/>
            </a:pPr>
            <a:r>
              <a:rPr lang="zh-CN" altLang="en-US" dirty="0"/>
              <a:t>诗歌的语言与日常语言相比，更为精练优美，更有利于情感的抒发。诗人从日常生活中提炼语言，加以“陌生化”处理，使诗歌的语言“能量”更大，表意更为新颖别致。</a:t>
            </a:r>
            <a:endParaRPr lang="en-US" altLang="zh-CN" dirty="0"/>
          </a:p>
          <a:p>
            <a:pPr marL="0" indent="0">
              <a:buNone/>
            </a:pPr>
            <a:r>
              <a:rPr lang="zh-CN" altLang="en-US" dirty="0"/>
              <a:t>如泰戈尔</a:t>
            </a:r>
            <a:r>
              <a:rPr lang="en-US" altLang="zh-CN" dirty="0"/>
              <a:t>《</a:t>
            </a:r>
            <a:r>
              <a:rPr lang="zh-CN" altLang="en-US" dirty="0"/>
              <a:t>飞鸟集</a:t>
            </a:r>
            <a:r>
              <a:rPr lang="en-US" altLang="zh-CN" dirty="0"/>
              <a:t>》</a:t>
            </a:r>
            <a:r>
              <a:rPr lang="zh-CN" altLang="en-US" dirty="0"/>
              <a:t>第</a:t>
            </a:r>
            <a:r>
              <a:rPr lang="en-US" altLang="zh-CN" dirty="0"/>
              <a:t>174</a:t>
            </a:r>
            <a:r>
              <a:rPr lang="zh-CN" altLang="en-US" dirty="0"/>
              <a:t>首：“云把水倒在河的水杯里，／它们自自己却藏在远山之中。”这首短诗把“河”比喻为“水杯”，赋予“云”以主观意愿，新颖灵动，高有情趣。</a:t>
            </a:r>
            <a:endParaRPr lang="zh-CN" altLang="en-US" dirty="0"/>
          </a:p>
        </p:txBody>
      </p:sp>
      <p:pic>
        <p:nvPicPr>
          <p:cNvPr id="4" name="Picture 2" descr="https://timgsa.baidu.com/timg?image&amp;quality=80&amp;size=b9999_10000&amp;sec=1531545883153&amp;di=8c092e5d4a366c0e58bfe02988dfde8b&amp;imgtype=0&amp;src=http%3A%2F%2Fwww.jiweixin168.com%2FUploads%2F2016%2F07%2F20%2F578f8fab5991c.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706707" y="590843"/>
            <a:ext cx="2139461" cy="149117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i="1" dirty="0">
                <a:solidFill>
                  <a:srgbClr val="0000FF"/>
                </a:solidFill>
                <a:latin typeface="微软雅黑" panose="020B0503020204020204" pitchFamily="34" charset="-122"/>
                <a:ea typeface="微软雅黑" panose="020B0503020204020204" pitchFamily="34" charset="-122"/>
              </a:rPr>
              <a:t>读书方法指导</a:t>
            </a:r>
            <a:endParaRPr lang="zh-CN" altLang="en-US" dirty="0"/>
          </a:p>
        </p:txBody>
      </p:sp>
      <p:sp>
        <p:nvSpPr>
          <p:cNvPr id="3" name="内容占位符 2"/>
          <p:cNvSpPr>
            <a:spLocks noGrp="1"/>
          </p:cNvSpPr>
          <p:nvPr>
            <p:ph idx="1"/>
          </p:nvPr>
        </p:nvSpPr>
        <p:spPr>
          <a:xfrm>
            <a:off x="838200" y="1538201"/>
            <a:ext cx="10515600" cy="4351338"/>
          </a:xfrm>
        </p:spPr>
        <p:txBody>
          <a:bodyPr/>
          <a:lstStyle/>
          <a:p>
            <a:pPr marL="0" indent="0">
              <a:buNone/>
            </a:pPr>
            <a:r>
              <a:rPr lang="zh-CN" altLang="en-US" b="1" dirty="0">
                <a:solidFill>
                  <a:srgbClr val="FF0000"/>
                </a:solidFill>
                <a:latin typeface="微软雅黑" panose="020B0503020204020204" pitchFamily="34" charset="-122"/>
                <a:ea typeface="微软雅黑" panose="020B0503020204020204" pitchFamily="34" charset="-122"/>
              </a:rPr>
              <a:t>三、把握诗歌的意象。</a:t>
            </a:r>
            <a:endParaRPr lang="en-US" altLang="zh-CN" b="1" dirty="0">
              <a:solidFill>
                <a:srgbClr val="FF0000"/>
              </a:solidFill>
              <a:latin typeface="微软雅黑" panose="020B0503020204020204" pitchFamily="34" charset="-122"/>
              <a:ea typeface="微软雅黑" panose="020B0503020204020204" pitchFamily="34" charset="-122"/>
            </a:endParaRPr>
          </a:p>
          <a:p>
            <a:pPr marL="0" indent="0">
              <a:buNone/>
            </a:pPr>
            <a:r>
              <a:rPr lang="zh-CN" altLang="en-US" dirty="0"/>
              <a:t>意象是诗中包含诗人主观情感的事物。诗人总会创造出富有表现力的意象，传达出独特的情感。读诗，要透过诗歌中的形象，理解诗歌的深层内涵，如余光中的</a:t>
            </a:r>
            <a:r>
              <a:rPr lang="en-US" altLang="zh-CN" dirty="0"/>
              <a:t>《</a:t>
            </a:r>
            <a:r>
              <a:rPr lang="zh-CN" altLang="en-US" dirty="0"/>
              <a:t>乡愁</a:t>
            </a:r>
            <a:r>
              <a:rPr lang="en-US" altLang="zh-CN" dirty="0"/>
              <a:t>》</a:t>
            </a:r>
            <a:r>
              <a:rPr lang="zh-CN" altLang="en-US" dirty="0"/>
              <a:t>选择了邮票、船票等意象，赋予了它们相思的内涵。艾青的诗中也有许多独特的意象，阅读时要注意把握。</a:t>
            </a:r>
            <a:endParaRPr lang="zh-CN" altLang="en-US" dirty="0"/>
          </a:p>
        </p:txBody>
      </p:sp>
      <p:pic>
        <p:nvPicPr>
          <p:cNvPr id="4" name="Picture 2" descr="https://timgsa.baidu.com/timg?image&amp;quality=80&amp;size=b9999_10000&amp;sec=1531545883153&amp;di=8c092e5d4a366c0e58bfe02988dfde8b&amp;imgtype=0&amp;src=http%3A%2F%2Fwww.jiweixin168.com%2FUploads%2F2016%2F07%2F20%2F578f8fab5991c.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099" y="4563976"/>
            <a:ext cx="2097258" cy="132556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21401" y="2047330"/>
            <a:ext cx="8749197" cy="1200329"/>
          </a:xfrm>
          <a:prstGeom prst="rect">
            <a:avLst/>
          </a:prstGeom>
        </p:spPr>
        <p:txBody>
          <a:bodyPr wrap="square">
            <a:spAutoFit/>
          </a:bodyPr>
          <a:lstStyle/>
          <a:p>
            <a:pPr algn="ctr"/>
            <a:r>
              <a:rPr lang="zh-CN" altLang="en-US" sz="3600" b="1" dirty="0">
                <a:latin typeface="微软雅黑" panose="020B0503020204020204" pitchFamily="34" charset="-122"/>
                <a:ea typeface="微软雅黑" panose="020B0503020204020204" pitchFamily="34" charset="-122"/>
              </a:rPr>
              <a:t>     在中国新诗发展的历史当中，艾青是个大形象。                               </a:t>
            </a:r>
            <a:r>
              <a:rPr lang="en-US" altLang="zh-CN" sz="3600" b="1" dirty="0">
                <a:latin typeface="微软雅黑" panose="020B0503020204020204" pitchFamily="34" charset="-122"/>
                <a:ea typeface="微软雅黑" panose="020B0503020204020204" pitchFamily="34" charset="-122"/>
              </a:rPr>
              <a:t>——</a:t>
            </a:r>
            <a:r>
              <a:rPr lang="zh-CN" altLang="en-US" sz="3600" b="1" dirty="0">
                <a:latin typeface="微软雅黑" panose="020B0503020204020204" pitchFamily="34" charset="-122"/>
                <a:ea typeface="微软雅黑" panose="020B0503020204020204" pitchFamily="34" charset="-122"/>
              </a:rPr>
              <a:t>牛汉</a:t>
            </a:r>
            <a:endParaRPr lang="zh-CN" altLang="en-US" sz="3600" b="1" dirty="0">
              <a:latin typeface="微软雅黑" panose="020B0503020204020204" pitchFamily="34" charset="-122"/>
              <a:ea typeface="微软雅黑" panose="020B0503020204020204" pitchFamily="34" charset="-122"/>
            </a:endParaRPr>
          </a:p>
        </p:txBody>
      </p:sp>
      <p:sp>
        <p:nvSpPr>
          <p:cNvPr id="5" name="矩形 4"/>
          <p:cNvSpPr/>
          <p:nvPr/>
        </p:nvSpPr>
        <p:spPr>
          <a:xfrm>
            <a:off x="742567" y="3816213"/>
            <a:ext cx="9728031" cy="1754326"/>
          </a:xfrm>
          <a:prstGeom prst="rect">
            <a:avLst/>
          </a:prstGeom>
        </p:spPr>
        <p:txBody>
          <a:bodyPr wrap="square">
            <a:spAutoFit/>
          </a:bodyPr>
          <a:lstStyle/>
          <a:p>
            <a:pPr algn="ctr"/>
            <a:r>
              <a:rPr lang="zh-CN" altLang="en-US" sz="3600" dirty="0">
                <a:latin typeface="华文行楷" panose="02010800040101010101" pitchFamily="2" charset="-122"/>
                <a:ea typeface="华文行楷" panose="02010800040101010101" pitchFamily="2" charset="-122"/>
              </a:rPr>
              <a:t>                    </a:t>
            </a:r>
            <a:r>
              <a:rPr lang="zh-CN" altLang="en-US" sz="3600" b="1" dirty="0">
                <a:latin typeface="微软雅黑" panose="020B0503020204020204" pitchFamily="34" charset="-122"/>
                <a:ea typeface="微软雅黑" panose="020B0503020204020204" pitchFamily="34" charset="-122"/>
              </a:rPr>
              <a:t>艾青的诗，好在那雄浑的力量，直截了当的语言，强烈鲜明的意象。                                              </a:t>
            </a:r>
            <a:endParaRPr lang="en-US" altLang="zh-CN" sz="3600" b="1" dirty="0">
              <a:latin typeface="微软雅黑" panose="020B0503020204020204" pitchFamily="34" charset="-122"/>
              <a:ea typeface="微软雅黑" panose="020B0503020204020204" pitchFamily="34" charset="-122"/>
            </a:endParaRPr>
          </a:p>
          <a:p>
            <a:r>
              <a:rPr lang="en-US" altLang="zh-CN" sz="3600" b="1" dirty="0">
                <a:latin typeface="微软雅黑" panose="020B0503020204020204" pitchFamily="34" charset="-122"/>
                <a:ea typeface="微软雅黑" panose="020B0503020204020204" pitchFamily="34" charset="-122"/>
              </a:rPr>
              <a:t>                                          </a:t>
            </a:r>
            <a:r>
              <a:rPr lang="zh-CN" altLang="en-US" sz="3600" b="1" dirty="0">
                <a:latin typeface="微软雅黑" panose="020B0503020204020204" pitchFamily="34" charset="-122"/>
                <a:ea typeface="微软雅黑" panose="020B0503020204020204" pitchFamily="34" charset="-122"/>
              </a:rPr>
              <a:t>          </a:t>
            </a:r>
            <a:r>
              <a:rPr lang="en-US" altLang="zh-CN" sz="3600" b="1" dirty="0">
                <a:latin typeface="微软雅黑" panose="020B0503020204020204" pitchFamily="34" charset="-122"/>
                <a:ea typeface="微软雅黑" panose="020B0503020204020204" pitchFamily="34" charset="-122"/>
              </a:rPr>
              <a:t>——</a:t>
            </a:r>
            <a:r>
              <a:rPr lang="zh-CN" altLang="en-US" sz="3600" b="1" dirty="0">
                <a:latin typeface="微软雅黑" panose="020B0503020204020204" pitchFamily="34" charset="-122"/>
                <a:ea typeface="微软雅黑" panose="020B0503020204020204" pitchFamily="34" charset="-122"/>
              </a:rPr>
              <a:t>聂华苓</a:t>
            </a:r>
            <a:endParaRPr lang="zh-CN" altLang="en-US" sz="3600" b="1" dirty="0">
              <a:latin typeface="微软雅黑" panose="020B0503020204020204" pitchFamily="34" charset="-122"/>
              <a:ea typeface="微软雅黑" panose="020B0503020204020204" pitchFamily="34" charset="-122"/>
            </a:endParaRPr>
          </a:p>
        </p:txBody>
      </p:sp>
      <p:sp>
        <p:nvSpPr>
          <p:cNvPr id="6" name="矩形 5"/>
          <p:cNvSpPr/>
          <p:nvPr/>
        </p:nvSpPr>
        <p:spPr>
          <a:xfrm>
            <a:off x="1004030" y="674301"/>
            <a:ext cx="3647153" cy="923330"/>
          </a:xfrm>
          <a:prstGeom prst="rect">
            <a:avLst/>
          </a:prstGeom>
          <a:noFill/>
        </p:spPr>
        <p:txBody>
          <a:bodyPr wrap="none" lIns="91440" tIns="45720" rIns="91440" bIns="45720">
            <a:spAutoFit/>
          </a:bodyPr>
          <a:lstStyle/>
          <a:p>
            <a:pPr algn="ctr"/>
            <a:r>
              <a:rPr lang="zh-CN" altLang="en-US" sz="5400" b="1" cap="none" spc="0" dirty="0">
                <a:ln w="22225">
                  <a:solidFill>
                    <a:schemeClr val="accent2"/>
                  </a:solidFill>
                  <a:prstDash val="solid"/>
                </a:ln>
                <a:solidFill>
                  <a:srgbClr val="FF0000"/>
                </a:solidFill>
                <a:effectLst/>
                <a:latin typeface="方正舒体" panose="02010601030101010101" pitchFamily="2" charset="-122"/>
                <a:ea typeface="方正舒体" panose="02010601030101010101" pitchFamily="2" charset="-122"/>
              </a:rPr>
              <a:t>名家谈艾青</a:t>
            </a:r>
            <a:endParaRPr lang="zh-CN" altLang="en-US" sz="5400" b="1" cap="none" spc="0" dirty="0">
              <a:ln w="22225">
                <a:solidFill>
                  <a:schemeClr val="accent2"/>
                </a:solidFill>
                <a:prstDash val="solid"/>
              </a:ln>
              <a:solidFill>
                <a:srgbClr val="FF0000"/>
              </a:solidFill>
              <a:effectLst/>
              <a:latin typeface="方正舒体" panose="02010601030101010101" pitchFamily="2" charset="-122"/>
              <a:ea typeface="方正舒体" panose="02010601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i="1" dirty="0">
                <a:solidFill>
                  <a:srgbClr val="0000FF"/>
                </a:solidFill>
                <a:latin typeface="微软雅黑" panose="020B0503020204020204" pitchFamily="34" charset="-122"/>
                <a:ea typeface="微软雅黑" panose="020B0503020204020204" pitchFamily="34" charset="-122"/>
              </a:rPr>
              <a:t>读书方法指导</a:t>
            </a:r>
            <a:endParaRPr lang="zh-CN" altLang="en-US" dirty="0"/>
          </a:p>
        </p:txBody>
      </p:sp>
      <p:sp>
        <p:nvSpPr>
          <p:cNvPr id="3" name="内容占位符 2"/>
          <p:cNvSpPr>
            <a:spLocks noGrp="1"/>
          </p:cNvSpPr>
          <p:nvPr>
            <p:ph idx="1"/>
          </p:nvPr>
        </p:nvSpPr>
        <p:spPr/>
        <p:txBody>
          <a:bodyPr/>
          <a:lstStyle/>
          <a:p>
            <a:pPr marL="0" indent="0">
              <a:buNone/>
            </a:pPr>
            <a:r>
              <a:rPr lang="zh-CN" altLang="en-US" b="1" dirty="0">
                <a:solidFill>
                  <a:srgbClr val="FF0000"/>
                </a:solidFill>
                <a:latin typeface="微软雅黑" panose="020B0503020204020204" pitchFamily="34" charset="-122"/>
                <a:ea typeface="微软雅黑" panose="020B0503020204020204" pitchFamily="34" charset="-122"/>
              </a:rPr>
              <a:t>四、体味诗歌的情感。</a:t>
            </a:r>
            <a:endParaRPr lang="en-US" altLang="zh-CN" b="1" dirty="0">
              <a:solidFill>
                <a:srgbClr val="FF0000"/>
              </a:solidFill>
              <a:latin typeface="微软雅黑" panose="020B0503020204020204" pitchFamily="34" charset="-122"/>
              <a:ea typeface="微软雅黑" panose="020B0503020204020204" pitchFamily="34" charset="-122"/>
            </a:endParaRPr>
          </a:p>
          <a:p>
            <a:pPr marL="0" indent="0">
              <a:buNone/>
            </a:pPr>
            <a:r>
              <a:rPr lang="zh-CN" altLang="en-US" dirty="0"/>
              <a:t>“如果逐一去掉诗歌的要素，那么最后剩下的、不能再去掉的一定是情感。”如艾青的</a:t>
            </a:r>
            <a:r>
              <a:rPr lang="en-US" altLang="zh-CN" dirty="0"/>
              <a:t>《</a:t>
            </a:r>
            <a:r>
              <a:rPr lang="zh-CN" altLang="en-US" dirty="0"/>
              <a:t>大堰河一一我的保姆</a:t>
            </a:r>
            <a:r>
              <a:rPr lang="en-US" altLang="zh-CN" dirty="0"/>
              <a:t>》</a:t>
            </a:r>
            <a:r>
              <a:rPr lang="zh-CN" altLang="en-US" dirty="0"/>
              <a:t>，更像是分行书写的散文。诗人的情感至真至醇，酣畅淋漓。可以说，抒发情感是诗歌与其他文学样式的主要区别。</a:t>
            </a:r>
            <a:endParaRPr lang="zh-CN" altLang="en-US" dirty="0"/>
          </a:p>
        </p:txBody>
      </p:sp>
      <p:pic>
        <p:nvPicPr>
          <p:cNvPr id="32770" name="Picture 2" descr="https://timgsa.baidu.com/timg?image&amp;quality=80&amp;size=b9999_10000&amp;sec=1531545883153&amp;di=8c092e5d4a366c0e58bfe02988dfde8b&amp;imgtype=0&amp;src=http%3A%2F%2Fwww.jiweixin168.com%2FUploads%2F2016%2F07%2F20%2F578f8fab5991c.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608233" y="4001294"/>
            <a:ext cx="1745567" cy="187224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i="1" dirty="0">
                <a:solidFill>
                  <a:srgbClr val="0000FF"/>
                </a:solidFill>
                <a:latin typeface="微软雅黑" panose="020B0503020204020204" pitchFamily="34" charset="-122"/>
                <a:ea typeface="微软雅黑" panose="020B0503020204020204" pitchFamily="34" charset="-122"/>
              </a:rPr>
              <a:t>读书方法指导</a:t>
            </a:r>
            <a:endParaRPr lang="zh-CN" altLang="en-US" dirty="0"/>
          </a:p>
        </p:txBody>
      </p:sp>
      <p:sp>
        <p:nvSpPr>
          <p:cNvPr id="3" name="内容占位符 2"/>
          <p:cNvSpPr>
            <a:spLocks noGrp="1"/>
          </p:cNvSpPr>
          <p:nvPr>
            <p:ph idx="1"/>
          </p:nvPr>
        </p:nvSpPr>
        <p:spPr/>
        <p:txBody>
          <a:bodyPr/>
          <a:lstStyle/>
          <a:p>
            <a:r>
              <a:rPr lang="zh-CN" altLang="en-US" b="1" dirty="0">
                <a:solidFill>
                  <a:srgbClr val="FF0000"/>
                </a:solidFill>
                <a:latin typeface="微软雅黑" panose="020B0503020204020204" pitchFamily="34" charset="-122"/>
                <a:ea typeface="微软雅黑" panose="020B0503020204020204" pitchFamily="34" charset="-122"/>
              </a:rPr>
              <a:t>五、体会诗歌的理性美。</a:t>
            </a:r>
            <a:endParaRPr lang="en-US" altLang="zh-CN" b="1" dirty="0">
              <a:solidFill>
                <a:srgbClr val="FF0000"/>
              </a:solidFill>
              <a:latin typeface="微软雅黑" panose="020B0503020204020204" pitchFamily="34" charset="-122"/>
              <a:ea typeface="微软雅黑" panose="020B0503020204020204" pitchFamily="34" charset="-122"/>
            </a:endParaRPr>
          </a:p>
          <a:p>
            <a:r>
              <a:rPr lang="zh-CN" altLang="en-US" dirty="0"/>
              <a:t>诗歌在情感美的背后，往往蕴窾着理性美。如弗罗斯特</a:t>
            </a:r>
            <a:r>
              <a:rPr lang="en-US" altLang="zh-CN" dirty="0"/>
              <a:t>《</a:t>
            </a:r>
            <a:r>
              <a:rPr lang="zh-CN" altLang="en-US" dirty="0"/>
              <a:t>未选择的路</a:t>
            </a:r>
            <a:r>
              <a:rPr lang="en-US" altLang="zh-CN" dirty="0"/>
              <a:t>》</a:t>
            </a:r>
            <a:r>
              <a:rPr lang="zh-CN" altLang="en-US" dirty="0"/>
              <a:t>，表面上写林中之路，实际上是在写人生之路；选择不同的路，喻指选择不同的人生道路。雪菜的名句“如果冬天来了，春天还会远吗”（</a:t>
            </a:r>
            <a:r>
              <a:rPr lang="en-US" altLang="zh-CN" dirty="0"/>
              <a:t>《</a:t>
            </a:r>
            <a:r>
              <a:rPr lang="zh-CN" altLang="en-US" dirty="0"/>
              <a:t>西风颂</a:t>
            </a:r>
            <a:r>
              <a:rPr lang="en-US" altLang="zh-CN" dirty="0"/>
              <a:t>》</a:t>
            </a:r>
            <a:r>
              <a:rPr lang="zh-CN" altLang="en-US" dirty="0"/>
              <a:t>），歌颂西风，表现出对社会变革的呼唤与期待。泰戈尔的</a:t>
            </a:r>
            <a:r>
              <a:rPr lang="en-US" altLang="zh-CN" dirty="0"/>
              <a:t>《</a:t>
            </a:r>
            <a:r>
              <a:rPr lang="zh-CN" altLang="en-US" dirty="0"/>
              <a:t>飞鸟集</a:t>
            </a:r>
            <a:r>
              <a:rPr lang="en-US" altLang="zh-CN" dirty="0"/>
              <a:t>》</a:t>
            </a:r>
            <a:r>
              <a:rPr lang="zh-CN" altLang="en-US" dirty="0"/>
              <a:t>中也有大量哲理诗如：“麻雀看见孔雀负担着它的翎尾，替它担优。”（第</a:t>
            </a:r>
            <a:r>
              <a:rPr lang="en-US" altLang="zh-CN" dirty="0"/>
              <a:t>58</a:t>
            </a:r>
            <a:r>
              <a:rPr lang="zh-CN" altLang="en-US" dirty="0"/>
              <a:t>首）“太阳穿一件朴素的光衣。白云却披了灿烂的裙。”（第</a:t>
            </a:r>
            <a:r>
              <a:rPr lang="en-US" altLang="zh-CN" dirty="0"/>
              <a:t>112</a:t>
            </a:r>
            <a:r>
              <a:rPr lang="zh-CN" altLang="en-US" dirty="0"/>
              <a:t>首）这些诗句，借助特有的意象，以拟人的手法，清新的语言，道出了耐人寻味的哲理。</a:t>
            </a:r>
            <a:endParaRPr lang="zh-CN" altLang="en-US" dirty="0"/>
          </a:p>
        </p:txBody>
      </p:sp>
      <p:pic>
        <p:nvPicPr>
          <p:cNvPr id="4" name="Picture 2" descr="https://timgsa.baidu.com/timg?image&amp;quality=80&amp;size=b9999_10000&amp;sec=1531545883153&amp;di=8c092e5d4a366c0e58bfe02988dfde8b&amp;imgtype=0&amp;src=http%3A%2F%2Fwww.jiweixin168.com%2FUploads%2F2016%2F07%2F20%2F578f8fab5991c.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411286" y="115093"/>
            <a:ext cx="2166425" cy="182562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6600" b="1" dirty="0">
                <a:latin typeface="方正舒体" panose="02010601030101010101" pitchFamily="2" charset="-122"/>
                <a:ea typeface="方正舒体" panose="02010601030101010101" pitchFamily="2" charset="-122"/>
              </a:rPr>
              <a:t>专题探究</a:t>
            </a:r>
            <a:endParaRPr lang="zh-CN" altLang="en-US" sz="6600" b="1" dirty="0">
              <a:latin typeface="方正舒体" panose="02010601030101010101" pitchFamily="2" charset="-122"/>
              <a:ea typeface="方正舒体" panose="02010601030101010101" pitchFamily="2" charset="-122"/>
            </a:endParaRPr>
          </a:p>
        </p:txBody>
      </p:sp>
      <p:sp>
        <p:nvSpPr>
          <p:cNvPr id="3" name="内容占位符 2"/>
          <p:cNvSpPr>
            <a:spLocks noGrp="1"/>
          </p:cNvSpPr>
          <p:nvPr>
            <p:ph idx="1"/>
          </p:nvPr>
        </p:nvSpPr>
        <p:spPr>
          <a:xfrm>
            <a:off x="838200" y="2740025"/>
            <a:ext cx="10515600" cy="4351338"/>
          </a:xfrm>
        </p:spPr>
        <p:txBody>
          <a:bodyPr/>
          <a:lstStyle/>
          <a:p>
            <a:pPr marL="0" indent="0">
              <a:buNone/>
            </a:pPr>
            <a:r>
              <a:rPr lang="zh-CN" altLang="en-US" b="1" dirty="0">
                <a:solidFill>
                  <a:srgbClr val="0000FF"/>
                </a:solidFill>
              </a:rPr>
              <a:t>      同学们共同阅读</a:t>
            </a:r>
            <a:r>
              <a:rPr lang="en-US" altLang="zh-CN" b="1" dirty="0">
                <a:solidFill>
                  <a:srgbClr val="0000FF"/>
                </a:solidFill>
              </a:rPr>
              <a:t>《</a:t>
            </a:r>
            <a:r>
              <a:rPr lang="zh-CN" altLang="en-US" b="1" dirty="0">
                <a:solidFill>
                  <a:srgbClr val="0000FF"/>
                </a:solidFill>
              </a:rPr>
              <a:t>艾青诗选</a:t>
            </a:r>
            <a:r>
              <a:rPr lang="en-US" altLang="zh-CN" b="1" dirty="0">
                <a:solidFill>
                  <a:srgbClr val="0000FF"/>
                </a:solidFill>
              </a:rPr>
              <a:t>》</a:t>
            </a:r>
            <a:r>
              <a:rPr lang="zh-CN" altLang="en-US" b="1" dirty="0">
                <a:solidFill>
                  <a:srgbClr val="0000FF"/>
                </a:solidFill>
              </a:rPr>
              <a:t>。然后根据各自的兴趣选择喜欢的专题，也可以自已另外选择专题，分小组进行探究。</a:t>
            </a:r>
            <a:endParaRPr lang="zh-CN" altLang="en-US" b="1" dirty="0">
              <a:solidFill>
                <a:srgbClr val="0000FF"/>
              </a:solidFill>
            </a:endParaRPr>
          </a:p>
        </p:txBody>
      </p:sp>
      <p:pic>
        <p:nvPicPr>
          <p:cNvPr id="33794" name="Picture 2" descr="https://timgsa.baidu.com/timg?image&amp;quality=80&amp;size=b9999_10000&amp;sec=1531546170426&amp;di=ff8df1c9a26fe2d5ab546e41f460e505&amp;imgtype=0&amp;src=http%3A%2F%2Fimgsrc.baidu.com%2Fimage%2Fc0%253Dshijue1%252C0%252C0%252C294%252C40%2Fsign%3D487c0caac2fcc3cea0cdc170fa2cbcfd%2Fc2fdfc039245d688db53322caec27d1ed31b24e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679766" y="3559125"/>
            <a:ext cx="2870102" cy="243371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dirty="0">
                <a:latin typeface="方正舒体" panose="02010601030101010101" pitchFamily="2" charset="-122"/>
                <a:ea typeface="方正舒体" panose="02010601030101010101" pitchFamily="2" charset="-122"/>
              </a:rPr>
              <a:t>专题探究</a:t>
            </a:r>
            <a:endParaRPr lang="zh-CN" altLang="en-US" dirty="0"/>
          </a:p>
        </p:txBody>
      </p:sp>
      <p:sp>
        <p:nvSpPr>
          <p:cNvPr id="3" name="内容占位符 2"/>
          <p:cNvSpPr>
            <a:spLocks noGrp="1"/>
          </p:cNvSpPr>
          <p:nvPr>
            <p:ph idx="1"/>
          </p:nvPr>
        </p:nvSpPr>
        <p:spPr>
          <a:xfrm>
            <a:off x="838200" y="2025746"/>
            <a:ext cx="10515600" cy="3729185"/>
          </a:xfrm>
        </p:spPr>
        <p:txBody>
          <a:bodyPr/>
          <a:lstStyle/>
          <a:p>
            <a:r>
              <a:rPr lang="zh-CN" altLang="en-US" b="1" dirty="0">
                <a:solidFill>
                  <a:srgbClr val="0000FF"/>
                </a:solidFill>
              </a:rPr>
              <a:t>专题一：探讨诗歌的意象艾青的诗歌中有着丰富的意象，有的已经形成系列，带上了诗人独有的气质，如“土地”“太阳”等；有的出现次数虽然不多，却也带给读者深刻的印象，如“手推车”“鱼化石”“礁石”等。阅读诗集，选择你最有感触的一两个意象，仔细品味，体会它们蕴含的感情，领会其中丰富的思想文化内涵。</a:t>
            </a:r>
            <a:endParaRPr lang="zh-CN" altLang="en-US" b="1" dirty="0">
              <a:solidFill>
                <a:srgbClr val="0000FF"/>
              </a:solidFill>
            </a:endParaRPr>
          </a:p>
        </p:txBody>
      </p:sp>
      <p:pic>
        <p:nvPicPr>
          <p:cNvPr id="4" name="Picture 2" descr="https://timgsa.baidu.com/timg?image&amp;quality=80&amp;size=b9999_10000&amp;sec=1531546170426&amp;di=ff8df1c9a26fe2d5ab546e41f460e505&amp;imgtype=0&amp;src=http%3A%2F%2Fimgsrc.baidu.com%2Fimage%2Fc0%253Dshijue1%252C0%252C0%252C294%252C40%2Fsign%3D487c0caac2fcc3cea0cdc170fa2cbcfd%2Fc2fdfc039245d688db53322caec27d1ed31b24e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50104" y="4059164"/>
            <a:ext cx="2870102" cy="243371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dirty="0">
                <a:latin typeface="方正舒体" panose="02010601030101010101" pitchFamily="2" charset="-122"/>
                <a:ea typeface="方正舒体" panose="02010601030101010101" pitchFamily="2" charset="-122"/>
              </a:rPr>
              <a:t>专题探究</a:t>
            </a:r>
            <a:endParaRPr lang="zh-CN" altLang="en-US" dirty="0"/>
          </a:p>
        </p:txBody>
      </p:sp>
      <p:sp>
        <p:nvSpPr>
          <p:cNvPr id="3" name="内容占位符 2"/>
          <p:cNvSpPr>
            <a:spLocks noGrp="1"/>
          </p:cNvSpPr>
          <p:nvPr>
            <p:ph idx="1"/>
          </p:nvPr>
        </p:nvSpPr>
        <p:spPr>
          <a:xfrm>
            <a:off x="838200" y="1690688"/>
            <a:ext cx="10515600" cy="4351338"/>
          </a:xfrm>
        </p:spPr>
        <p:txBody>
          <a:bodyPr/>
          <a:lstStyle/>
          <a:p>
            <a:r>
              <a:rPr lang="zh-CN" altLang="en-US" b="1" dirty="0">
                <a:solidFill>
                  <a:srgbClr val="0000FF"/>
                </a:solidFill>
              </a:rPr>
              <a:t>专题二：分析诗歌的艺术手法艾青诗歌创作常从感觉出发，把瞬间间的印象或感受，用用来营造能暗示或者象征某种强烈情思的意象。他还提倡散文化的自由体诗，在奔放与约束之间取得协调，参差里有某种统一。选择你喜欢的一首艾青诗作，说说它在写法上有什么特点，好在哪里。既可以就诗作总体的写法发表议论，也可以就某一局部或某句诗谈谈你的观点。</a:t>
            </a:r>
            <a:endParaRPr lang="zh-CN" altLang="en-US" b="1" dirty="0">
              <a:solidFill>
                <a:srgbClr val="0000FF"/>
              </a:solidFill>
            </a:endParaRPr>
          </a:p>
        </p:txBody>
      </p:sp>
      <p:pic>
        <p:nvPicPr>
          <p:cNvPr id="4" name="Picture 2" descr="https://timgsa.baidu.com/timg?image&amp;quality=80&amp;size=b9999_10000&amp;sec=1531546170426&amp;di=ff8df1c9a26fe2d5ab546e41f460e505&amp;imgtype=0&amp;src=http%3A%2F%2Fimgsrc.baidu.com%2Fimage%2Fc0%253Dshijue1%252C0%252C0%252C294%252C40%2Fsign%3D487c0caac2fcc3cea0cdc170fa2cbcfd%2Fc2fdfc039245d688db53322caec27d1ed31b24e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890781" y="3866357"/>
            <a:ext cx="2870102" cy="243371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dirty="0">
                <a:latin typeface="方正舒体" panose="02010601030101010101" pitchFamily="2" charset="-122"/>
                <a:ea typeface="方正舒体" panose="02010601030101010101" pitchFamily="2" charset="-122"/>
              </a:rPr>
              <a:t>专题探究</a:t>
            </a:r>
            <a:endParaRPr lang="zh-CN" altLang="en-US" dirty="0"/>
          </a:p>
        </p:txBody>
      </p:sp>
      <p:sp>
        <p:nvSpPr>
          <p:cNvPr id="3" name="内容占位符 2"/>
          <p:cNvSpPr>
            <a:spLocks noGrp="1"/>
          </p:cNvSpPr>
          <p:nvPr>
            <p:ph idx="1"/>
          </p:nvPr>
        </p:nvSpPr>
        <p:spPr>
          <a:xfrm>
            <a:off x="964810" y="1690688"/>
            <a:ext cx="10515600" cy="4351338"/>
          </a:xfrm>
        </p:spPr>
        <p:txBody>
          <a:bodyPr/>
          <a:lstStyle/>
          <a:p>
            <a:r>
              <a:rPr lang="zh-CN" altLang="en-US" b="1" dirty="0">
                <a:solidFill>
                  <a:srgbClr val="0000FF"/>
                </a:solidFill>
              </a:rPr>
              <a:t>专题三：举办诗歌朗通会艾青的诗歌没有华丽的藻饰，也较少生硬的欧化句子，其语言朴素生动，富有生命力。他擅长使用散文化的诗句，不拘泥于诗歌形式，很少注意韵脚的限制或字数的整齐，却具有内在的旋律与和谐的节奏，非常适合朗通。每位同学准备好自己选择的艾青诗作，预先做好朗诵准备，揣揣摩技巧方法，读出感情和节奏，在小组内朗诵，也可以每组录制一两段朗诵录音，上传到班级群中分享。</a:t>
            </a:r>
            <a:endParaRPr lang="zh-CN" altLang="en-US" b="1" dirty="0">
              <a:solidFill>
                <a:srgbClr val="0000FF"/>
              </a:solidFill>
            </a:endParaRPr>
          </a:p>
        </p:txBody>
      </p:sp>
      <p:pic>
        <p:nvPicPr>
          <p:cNvPr id="5" name="Picture 2" descr="https://timgsa.baidu.com/timg?image&amp;quality=80&amp;size=b9999_10000&amp;sec=1531546170426&amp;di=ff8df1c9a26fe2d5ab546e41f460e505&amp;imgtype=0&amp;src=http%3A%2F%2Fimgsrc.baidu.com%2Fimage%2Fc0%253Dshijue1%252C0%252C0%252C294%252C40%2Fsign%3D487c0caac2fcc3cea0cdc170fa2cbcfd%2Fc2fdfc039245d688db53322caec27d1ed31b24e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36918" y="4164036"/>
            <a:ext cx="2870102" cy="243371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838200" y="1253331"/>
            <a:ext cx="10515600" cy="4351338"/>
          </a:xfrm>
        </p:spPr>
        <p:txBody>
          <a:bodyPr/>
          <a:lstStyle/>
          <a:p>
            <a:pPr marL="0" indent="0" algn="ctr">
              <a:buNone/>
            </a:pPr>
            <a:r>
              <a:rPr lang="zh-CN" altLang="en-US" sz="6600" b="1" dirty="0">
                <a:ln w="12700" cmpd="sng">
                  <a:solidFill>
                    <a:schemeClr val="accent4"/>
                  </a:solidFill>
                  <a:prstDash val="solid"/>
                </a:ln>
                <a:solidFill>
                  <a:srgbClr val="FF0000"/>
                </a:solidFill>
              </a:rPr>
              <a:t>   自主阅读推荐</a:t>
            </a:r>
            <a:endParaRPr lang="zh-CN" altLang="en-US" sz="6600" b="1" dirty="0">
              <a:ln w="12700" cmpd="sng">
                <a:solidFill>
                  <a:schemeClr val="accent4"/>
                </a:solidFill>
                <a:prstDash val="solid"/>
              </a:ln>
              <a:solidFill>
                <a:srgbClr val="FF0000"/>
              </a:solidFill>
            </a:endParaRPr>
          </a:p>
          <a:p>
            <a:endParaRPr lang="zh-CN" altLang="en-US" dirty="0"/>
          </a:p>
        </p:txBody>
      </p:sp>
      <p:pic>
        <p:nvPicPr>
          <p:cNvPr id="38914" name="Picture 2" descr="https://timgsa.baidu.com/timg?image&amp;quality=80&amp;size=b9999_10000&amp;sec=1531546248437&amp;di=65969397f1e2b46ac8e20eeaffe87e7f&amp;imgtype=0&amp;src=http%3A%2F%2Fbpic.588ku.com%2Felement_origin_min_pic%2F17%2F10%2F10%2Fc3d6dfc830fd18ccc486325d4820bbd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36763" y="2518116"/>
            <a:ext cx="8440615" cy="35169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timgsa.baidu.com/timg?image&amp;quality=80&amp;size=b9999_10000&amp;sec=1531542738652&amp;di=d683b2e92e032f29024fa8d34f8e59fb&amp;imgtype=0&amp;src=http%3A%2F%2Fimg32.ddimg.cn%2F49%2F13%2F1445134432-1_w_1.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227856" y="3429000"/>
            <a:ext cx="3333750" cy="333375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https://timgsa.baidu.com/timg?image&amp;quality=80&amp;size=b10000_10000&amp;sec=1531532612&amp;di=b2a6056d60806cd075a06dcab54e2642&amp;src=http://www.kfzimg.com/G01/M00/4F/4C/o4YBAFOmx_-AeJd-AABhgdUIXKI052_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7856" y="0"/>
            <a:ext cx="3333750" cy="3333750"/>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https://timgsa.baidu.com/timg?image&amp;quality=80&amp;size=b9999_10000&amp;sec=1531542831451&amp;di=a85cffc28b2cb25ec5a320ffa348e719&amp;imgtype=0&amp;src=http%3A%2F%2Fimages.bookuu.com%2Fbook%2FC%2F01519%2F97872130521702468841-f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5212" y="60674"/>
            <a:ext cx="498157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607574" y="2872085"/>
            <a:ext cx="5032147" cy="923330"/>
          </a:xfrm>
          <a:prstGeom prst="rect">
            <a:avLst/>
          </a:prstGeom>
          <a:noFill/>
        </p:spPr>
        <p:txBody>
          <a:bodyPr wrap="none" lIns="91440" tIns="45720" rIns="91440" bIns="45720">
            <a:spAutoFit/>
          </a:bodyPr>
          <a:lstStyle/>
          <a:p>
            <a:pPr algn="ctr"/>
            <a:r>
              <a:rPr lang="en-US" altLang="zh-CN" sz="5400" b="1" dirty="0">
                <a:solidFill>
                  <a:srgbClr val="0000FF"/>
                </a:solidFill>
                <a:latin typeface="微软雅黑" panose="020B0503020204020204" pitchFamily="34" charset="-122"/>
                <a:ea typeface="微软雅黑" panose="020B0503020204020204" pitchFamily="34" charset="-122"/>
              </a:rPr>
              <a:t>《</a:t>
            </a:r>
            <a:r>
              <a:rPr lang="zh-CN" altLang="en-US" sz="5400" b="1" dirty="0">
                <a:solidFill>
                  <a:srgbClr val="0000FF"/>
                </a:solidFill>
                <a:latin typeface="微软雅黑" panose="020B0503020204020204" pitchFamily="34" charset="-122"/>
                <a:ea typeface="微软雅黑" panose="020B0503020204020204" pitchFamily="34" charset="-122"/>
              </a:rPr>
              <a:t>泰戈尔诗选</a:t>
            </a:r>
            <a:r>
              <a:rPr lang="en-US" altLang="zh-CN" sz="5400" b="1" dirty="0">
                <a:solidFill>
                  <a:srgbClr val="0000FF"/>
                </a:solidFill>
                <a:latin typeface="微软雅黑" panose="020B0503020204020204" pitchFamily="34" charset="-122"/>
                <a:ea typeface="微软雅黑" panose="020B0503020204020204" pitchFamily="34" charset="-122"/>
              </a:rPr>
              <a:t>》</a:t>
            </a:r>
            <a:endParaRPr lang="zh-CN" altLang="en-US" sz="5400" b="1" cap="none" spc="0" dirty="0">
              <a:ln w="9525">
                <a:solidFill>
                  <a:schemeClr val="bg1"/>
                </a:solidFill>
                <a:prstDash val="solid"/>
              </a:ln>
              <a:solidFill>
                <a:srgbClr val="0000FF"/>
              </a:solidFill>
              <a:effectLst>
                <a:outerShdw blurRad="12700" dist="38100" dir="2700000" algn="tl" rotWithShape="0">
                  <a:schemeClr val="bg1">
                    <a:lumMod val="50000"/>
                  </a:schemeClr>
                </a:outerShdw>
              </a:effectLs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67619" y="1443841"/>
            <a:ext cx="10677378" cy="3170099"/>
          </a:xfrm>
          <a:prstGeom prst="rect">
            <a:avLst/>
          </a:prstGeom>
        </p:spPr>
        <p:txBody>
          <a:bodyPr wrap="square">
            <a:spAutoFit/>
          </a:bodyPr>
          <a:lstStyle/>
          <a:p>
            <a:r>
              <a:rPr lang="en-US" altLang="zh-CN" sz="4000" dirty="0">
                <a:latin typeface="微软雅黑" panose="020B0503020204020204" pitchFamily="34" charset="-122"/>
                <a:ea typeface="微软雅黑" panose="020B0503020204020204" pitchFamily="34" charset="-122"/>
              </a:rPr>
              <a:t>《</a:t>
            </a:r>
            <a:r>
              <a:rPr lang="zh-CN" altLang="en-US" sz="4000" dirty="0">
                <a:latin typeface="微软雅黑" panose="020B0503020204020204" pitchFamily="34" charset="-122"/>
                <a:ea typeface="微软雅黑" panose="020B0503020204020204" pitchFamily="34" charset="-122"/>
              </a:rPr>
              <a:t>泰戈尔诗选</a:t>
            </a:r>
            <a:r>
              <a:rPr lang="en-US" altLang="zh-CN" sz="4000" dirty="0">
                <a:latin typeface="微软雅黑" panose="020B0503020204020204" pitchFamily="34" charset="-122"/>
                <a:ea typeface="微软雅黑" panose="020B0503020204020204" pitchFamily="34" charset="-122"/>
              </a:rPr>
              <a:t>》</a:t>
            </a:r>
            <a:r>
              <a:rPr lang="zh-CN" altLang="en-US" sz="4000" dirty="0">
                <a:latin typeface="微软雅黑" panose="020B0503020204020204" pitchFamily="34" charset="-122"/>
                <a:ea typeface="微软雅黑" panose="020B0503020204020204" pitchFamily="34" charset="-122"/>
              </a:rPr>
              <a:t>印度文学巨匠泰戈尔是亚洲第一位获得诺贝尔文学奖的作家，一生创作颜丰，在诗歌、小说、戏剧、散文，甚至绘画、音乐领域都有建树。印度和盂加拉国的国歌均出自他之手。</a:t>
            </a:r>
            <a:endParaRPr lang="zh-CN" altLang="en-US" sz="4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timgsa.baidu.com/timg?image&amp;quality=80&amp;size=b9999_10000&amp;sec=1531542692932&amp;di=19e15d9e1f36a2fcf2adffba07f1d97d&amp;imgtype=0&amp;src=http%3A%2F%2Fc.hiphotos.baidu.com%2Fbaike%2Fpic%2Fitem%2F242dd42a2834349b81e89154c1ea15ce37d3be71.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79248" y="402688"/>
            <a:ext cx="3638550" cy="571500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ttps://timgsa.baidu.com/timg?image&amp;quality=80&amp;size=b9999_10000&amp;sec=1531542693098&amp;di=0e40cc9361e4151f86ee7c8f867d2fd4&amp;imgtype=0&amp;src=http%3A%2F%2Fwww.sdass.net.cn%2Fueditor%2Fasp%2Fupload%2Fimage%2F20170523%2F149552619034805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7102" y="1195754"/>
            <a:ext cx="3788898" cy="43750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imgsa.baidu.com/timg?image&amp;quality=80&amp;size=b9999_10000&amp;sec=1531538533219&amp;di=909bce16284c66864e486aa44a853a7a&amp;imgtype=0&amp;src=http%3A%2F%2Ftxt39-2.book118.com%2F2017%2F1107%2Fbook139296%2F139295447.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15846" y="950704"/>
            <a:ext cx="9704438" cy="4401205"/>
          </a:xfrm>
          <a:prstGeom prst="rect">
            <a:avLst/>
          </a:prstGeom>
        </p:spPr>
        <p:txBody>
          <a:bodyPr wrap="square">
            <a:spAutoFit/>
          </a:bodyPr>
          <a:lstStyle/>
          <a:p>
            <a:r>
              <a:rPr lang="zh-CN" altLang="en-US" sz="2800" dirty="0">
                <a:solidFill>
                  <a:srgbClr val="0000FF"/>
                </a:solidFill>
                <a:latin typeface="微软雅黑" panose="020B0503020204020204" pitchFamily="34" charset="-122"/>
                <a:ea typeface="微软雅黑" panose="020B0503020204020204" pitchFamily="34" charset="-122"/>
              </a:rPr>
              <a:t>泰戈尔多才多艺，但他首先是诗人。他毕生致力于诗歌创作，在诗歌艺术方面取得了非凡的成就。代表诗集有</a:t>
            </a:r>
            <a:r>
              <a:rPr lang="en-US" altLang="zh-CN" sz="2800" dirty="0">
                <a:solidFill>
                  <a:srgbClr val="0000FF"/>
                </a:solidFill>
                <a:latin typeface="微软雅黑" panose="020B0503020204020204" pitchFamily="34" charset="-122"/>
                <a:ea typeface="微软雅黑" panose="020B0503020204020204" pitchFamily="34" charset="-122"/>
              </a:rPr>
              <a:t>《</a:t>
            </a:r>
            <a:r>
              <a:rPr lang="zh-CN" altLang="en-US" sz="2800" dirty="0">
                <a:solidFill>
                  <a:srgbClr val="0000FF"/>
                </a:solidFill>
                <a:latin typeface="微软雅黑" panose="020B0503020204020204" pitchFamily="34" charset="-122"/>
                <a:ea typeface="微软雅黑" panose="020B0503020204020204" pitchFamily="34" charset="-122"/>
              </a:rPr>
              <a:t>吉檀迦利</a:t>
            </a:r>
            <a:r>
              <a:rPr lang="en-US" altLang="zh-CN" sz="2800" dirty="0">
                <a:solidFill>
                  <a:srgbClr val="0000FF"/>
                </a:solidFill>
                <a:latin typeface="微软雅黑" panose="020B0503020204020204" pitchFamily="34" charset="-122"/>
                <a:ea typeface="微软雅黑" panose="020B0503020204020204" pitchFamily="34" charset="-122"/>
              </a:rPr>
              <a:t>》《</a:t>
            </a:r>
            <a:r>
              <a:rPr lang="zh-CN" altLang="en-US" sz="2800" dirty="0">
                <a:solidFill>
                  <a:srgbClr val="0000FF"/>
                </a:solidFill>
                <a:latin typeface="微软雅黑" panose="020B0503020204020204" pitchFamily="34" charset="-122"/>
                <a:ea typeface="微软雅黑" panose="020B0503020204020204" pitchFamily="34" charset="-122"/>
              </a:rPr>
              <a:t>园丁集</a:t>
            </a:r>
            <a:r>
              <a:rPr lang="en-US" altLang="zh-CN" sz="2800" dirty="0">
                <a:solidFill>
                  <a:srgbClr val="0000FF"/>
                </a:solidFill>
                <a:latin typeface="微软雅黑" panose="020B0503020204020204" pitchFamily="34" charset="-122"/>
                <a:ea typeface="微软雅黑" panose="020B0503020204020204" pitchFamily="34" charset="-122"/>
              </a:rPr>
              <a:t>》《</a:t>
            </a:r>
            <a:r>
              <a:rPr lang="zh-CN" altLang="en-US" sz="2800" dirty="0">
                <a:solidFill>
                  <a:srgbClr val="0000FF"/>
                </a:solidFill>
                <a:latin typeface="微软雅黑" panose="020B0503020204020204" pitchFamily="34" charset="-122"/>
                <a:ea typeface="微软雅黑" panose="020B0503020204020204" pitchFamily="34" charset="-122"/>
              </a:rPr>
              <a:t>新月集</a:t>
            </a:r>
            <a:r>
              <a:rPr lang="en-US" altLang="zh-CN" sz="2800" dirty="0">
                <a:solidFill>
                  <a:srgbClr val="0000FF"/>
                </a:solidFill>
                <a:latin typeface="微软雅黑" panose="020B0503020204020204" pitchFamily="34" charset="-122"/>
                <a:ea typeface="微软雅黑" panose="020B0503020204020204" pitchFamily="34" charset="-122"/>
              </a:rPr>
              <a:t>》《</a:t>
            </a:r>
            <a:r>
              <a:rPr lang="zh-CN" altLang="en-US" sz="2800" dirty="0">
                <a:solidFill>
                  <a:srgbClr val="0000FF"/>
                </a:solidFill>
                <a:latin typeface="微软雅黑" panose="020B0503020204020204" pitchFamily="34" charset="-122"/>
                <a:ea typeface="微软雅黑" panose="020B0503020204020204" pitchFamily="34" charset="-122"/>
              </a:rPr>
              <a:t>飞鸟集</a:t>
            </a:r>
            <a:r>
              <a:rPr lang="en-US" altLang="zh-CN" sz="2800" dirty="0">
                <a:solidFill>
                  <a:srgbClr val="0000FF"/>
                </a:solidFill>
                <a:latin typeface="微软雅黑" panose="020B0503020204020204" pitchFamily="34" charset="-122"/>
                <a:ea typeface="微软雅黑" panose="020B0503020204020204" pitchFamily="34" charset="-122"/>
              </a:rPr>
              <a:t>》</a:t>
            </a:r>
            <a:r>
              <a:rPr lang="zh-CN" altLang="en-US" sz="2800" dirty="0">
                <a:solidFill>
                  <a:srgbClr val="0000FF"/>
                </a:solidFill>
                <a:latin typeface="微软雅黑" panose="020B0503020204020204" pitchFamily="34" charset="-122"/>
                <a:ea typeface="微软雅黑" panose="020B0503020204020204" pitchFamily="34" charset="-122"/>
              </a:rPr>
              <a:t>等。母爱和童真是泰戈尔诗歌的重要主题。如</a:t>
            </a:r>
            <a:r>
              <a:rPr lang="en-US" altLang="zh-CN" sz="2800" dirty="0">
                <a:solidFill>
                  <a:srgbClr val="0000FF"/>
                </a:solidFill>
                <a:latin typeface="微软雅黑" panose="020B0503020204020204" pitchFamily="34" charset="-122"/>
                <a:ea typeface="微软雅黑" panose="020B0503020204020204" pitchFamily="34" charset="-122"/>
              </a:rPr>
              <a:t>《</a:t>
            </a:r>
            <a:r>
              <a:rPr lang="zh-CN" altLang="en-US" sz="2800" dirty="0">
                <a:solidFill>
                  <a:srgbClr val="0000FF"/>
                </a:solidFill>
                <a:latin typeface="微软雅黑" panose="020B0503020204020204" pitchFamily="34" charset="-122"/>
                <a:ea typeface="微软雅黑" panose="020B0503020204020204" pitchFamily="34" charset="-122"/>
              </a:rPr>
              <a:t>新月集</a:t>
            </a:r>
            <a:r>
              <a:rPr lang="en-US" altLang="zh-CN" sz="2800" dirty="0">
                <a:solidFill>
                  <a:srgbClr val="0000FF"/>
                </a:solidFill>
                <a:latin typeface="微软雅黑" panose="020B0503020204020204" pitchFamily="34" charset="-122"/>
                <a:ea typeface="微软雅黑" panose="020B0503020204020204" pitchFamily="34" charset="-122"/>
              </a:rPr>
              <a:t>》</a:t>
            </a:r>
            <a:r>
              <a:rPr lang="zh-CN" altLang="en-US" sz="2800" dirty="0">
                <a:solidFill>
                  <a:srgbClr val="0000FF"/>
                </a:solidFill>
                <a:latin typeface="微软雅黑" panose="020B0503020204020204" pitchFamily="34" charset="-122"/>
                <a:ea typeface="微软雅黑" panose="020B0503020204020204" pitchFamily="34" charset="-122"/>
              </a:rPr>
              <a:t>用孩童的视角，描绘儿童的种种天真情态和奇思妙想，语言朴素，格调明快，被认为是世界文学中无与伦比的艺术珍品。爱情和人生也是泰戈尔歌咏的对象。如如</a:t>
            </a:r>
            <a:r>
              <a:rPr lang="en-US" altLang="zh-CN" sz="2800" dirty="0">
                <a:solidFill>
                  <a:srgbClr val="0000FF"/>
                </a:solidFill>
                <a:latin typeface="微软雅黑" panose="020B0503020204020204" pitchFamily="34" charset="-122"/>
                <a:ea typeface="微软雅黑" panose="020B0503020204020204" pitchFamily="34" charset="-122"/>
              </a:rPr>
              <a:t>《</a:t>
            </a:r>
            <a:r>
              <a:rPr lang="zh-CN" altLang="en-US" sz="2800" dirty="0">
                <a:solidFill>
                  <a:srgbClr val="0000FF"/>
                </a:solidFill>
                <a:latin typeface="微软雅黑" panose="020B0503020204020204" pitchFamily="34" charset="-122"/>
                <a:ea typeface="微软雅黑" panose="020B0503020204020204" pitchFamily="34" charset="-122"/>
              </a:rPr>
              <a:t>园丁集</a:t>
            </a:r>
            <a:r>
              <a:rPr lang="en-US" altLang="zh-CN" sz="2800" dirty="0">
                <a:solidFill>
                  <a:srgbClr val="0000FF"/>
                </a:solidFill>
                <a:latin typeface="微软雅黑" panose="020B0503020204020204" pitchFamily="34" charset="-122"/>
                <a:ea typeface="微软雅黑" panose="020B0503020204020204" pitchFamily="34" charset="-122"/>
              </a:rPr>
              <a:t>》</a:t>
            </a:r>
            <a:r>
              <a:rPr lang="zh-CN" altLang="en-US" sz="2800" dirty="0">
                <a:solidFill>
                  <a:srgbClr val="0000FF"/>
                </a:solidFill>
                <a:latin typeface="微软雅黑" panose="020B0503020204020204" pitchFamily="34" charset="-122"/>
                <a:ea typeface="微软雅黑" panose="020B0503020204020204" pitchFamily="34" charset="-122"/>
              </a:rPr>
              <a:t>，很多诗作在回味青春的同时，又进行理性而深刻的思考。诗人善于运用象征手法，融人自己对青春的感受，细腻地描述了恋爱中男女的幸福与忧伤，含蓄而优美。</a:t>
            </a:r>
            <a:endParaRPr lang="zh-CN" altLang="en-US" sz="2800" dirty="0">
              <a:solidFill>
                <a:srgbClr val="0000FF"/>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s://timgsa.baidu.com/timg?image&amp;quality=80&amp;size=b9999_10000&amp;sec=1531542885013&amp;di=81ec9392d01cd0b7240bede9d29a8640&amp;imgtype=0&amp;src=http%3A%2F%2Fimgsrc.baidu.com%2Fforum%2Fw%3D580%2Fsign%3D5a931ec5b4fd5266a72b3c1c9b189799%2F3f48f3deb48f8c544fb6d70138292df5e0fe7f54.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82408" y="3306641"/>
            <a:ext cx="5524500" cy="2038350"/>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s://timgsa.baidu.com/timg?image&amp;quality=80&amp;size=b9999_10000&amp;sec=1531542968629&amp;di=9fe4b4032ab6274266066e1d21b0219a&amp;imgtype=0&amp;src=http%3A%2F%2Fb.hiphotos.baidu.com%2Fzhidao%2Fpic%2Fitem%2F42a98226cffc1e17833c4ffd4890f603728de97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3395" y="1268291"/>
            <a:ext cx="6276975" cy="20383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ttps://timgsa.baidu.com/timg?image&amp;quality=80&amp;size=b9999_10000&amp;sec=1531542831451&amp;di=a85cffc28b2cb25ec5a320ffa348e719&amp;imgtype=0&amp;src=http%3A%2F%2Fimages.bookuu.com%2Fbook%2FC%2F01519%2F97872130521702468841-f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46434" y="695716"/>
            <a:ext cx="1720948" cy="197714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s://timgsa.baidu.com/timg?image&amp;quality=80&amp;size=b9999_10000&amp;sec=1531542831451&amp;di=a85cffc28b2cb25ec5a320ffa348e719&amp;imgtype=0&amp;src=http%3A%2F%2Fimages.bookuu.com%2Fbook%2FC%2F01519%2F97872130521702468841-fm.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255347" y="4254842"/>
            <a:ext cx="1720948" cy="197714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770792" y="466798"/>
            <a:ext cx="9329811" cy="5765189"/>
          </a:xfrm>
        </p:spPr>
        <p:txBody>
          <a:bodyPr>
            <a:normAutofit/>
          </a:bodyPr>
          <a:lstStyle/>
          <a:p>
            <a:r>
              <a:rPr lang="zh-CN" altLang="en-US" dirty="0"/>
              <a:t>泰戈尔还写了很多富有哲理的小诗。</a:t>
            </a:r>
            <a:r>
              <a:rPr lang="en-US" altLang="zh-CN" dirty="0"/>
              <a:t>《</a:t>
            </a:r>
            <a:r>
              <a:rPr lang="zh-CN" altLang="en-US" dirty="0"/>
              <a:t>飞鸟集</a:t>
            </a:r>
            <a:r>
              <a:rPr lang="en-US" altLang="zh-CN" dirty="0"/>
              <a:t>》</a:t>
            </a:r>
            <a:r>
              <a:rPr lang="zh-CN" altLang="en-US" dirty="0"/>
              <a:t>就是一部富于哲理的格言诗集，里面的每首诗都不长，短的仅一两行，长的也不过三四行。如“真理之川从它的错误之沟渠中流过”，“绿草求她地上的伴侣／树木求他天空的寂寞”。它们是诗人在生活的激流中捕捉到的刹那间的思想和情感的闪光，有着格言警句一般的简洁明条教和哲学是泰之尔诗歌的核心主题。这集中体现在</a:t>
            </a:r>
            <a:r>
              <a:rPr lang="en-US" altLang="zh-CN" dirty="0"/>
              <a:t>《</a:t>
            </a:r>
            <a:r>
              <a:rPr lang="zh-CN" altLang="en-US" dirty="0"/>
              <a:t>吉橧迦利</a:t>
            </a:r>
            <a:r>
              <a:rPr lang="en-US" altLang="zh-CN" dirty="0"/>
              <a:t>》</a:t>
            </a:r>
            <a:r>
              <a:rPr lang="zh-CN" altLang="en-US" dirty="0"/>
              <a:t>中。泰戈尔在吸收传统文学精华的基础上，对诗歌的格律和形式进行了大胆的探索，于平淡无奇的事物中发掘自然的美和生活中的诗意。他还是位“语不惊人死不休”的语言大师，善于运用新奇生动的比喻，并且十分注意锤炼诗句的韵律，因此他的诗读起来往往朗朗上口，悦</a:t>
            </a:r>
            <a:r>
              <a:rPr lang="en-US" altLang="zh-CN" dirty="0"/>
              <a:t>1</a:t>
            </a:r>
            <a:r>
              <a:rPr lang="zh-CN" altLang="en-US" dirty="0"/>
              <a:t>耳动听，有着音乐般的节奏。</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89429" y="998104"/>
            <a:ext cx="8815754" cy="4524315"/>
          </a:xfrm>
          <a:prstGeom prst="rect">
            <a:avLst/>
          </a:prstGeom>
        </p:spPr>
        <p:txBody>
          <a:bodyPr wrap="square">
            <a:spAutoFit/>
          </a:bodyPr>
          <a:lstStyle/>
          <a:p>
            <a:r>
              <a:rPr lang="en-US" altLang="zh-CN" sz="3200" b="1" dirty="0"/>
              <a:t>《</a:t>
            </a:r>
            <a:r>
              <a:rPr lang="zh-CN" altLang="en-US" sz="3200" b="1" dirty="0"/>
              <a:t>吉檀迦利</a:t>
            </a:r>
            <a:r>
              <a:rPr lang="en-US" altLang="zh-CN" sz="3200" b="1" dirty="0"/>
              <a:t>》</a:t>
            </a:r>
            <a:r>
              <a:rPr lang="zh-CN" altLang="en-US" sz="3200" b="1" dirty="0"/>
              <a:t>，这是一部发人深省以形象化手法表现诗人宗教哲学思想的抒情诗集，也是</a:t>
            </a:r>
            <a:r>
              <a:rPr lang="en-US" altLang="zh-CN" sz="3200" b="1" dirty="0"/>
              <a:t>20</a:t>
            </a:r>
            <a:r>
              <a:rPr lang="zh-CN" altLang="en-US" sz="3200" b="1" dirty="0"/>
              <a:t>世纪世界文坛影响很大的部诗集。原诗用孟加拉文写成，有着严格的韵律，泰戈尔自己翻译成英文时改为散文诗体。诗人善于将深奥抽象的印度宗教哲学观念融于人们喜闻乐见的诗歌形式中从中我们］可以领略到他对祖国和人民的深厚感情，对爱和完美人格的追寻，对自然生命、光明、永恒的渴望。</a:t>
            </a:r>
            <a:endParaRPr lang="zh-CN" altLang="en-US" sz="3200" b="1" dirty="0"/>
          </a:p>
        </p:txBody>
      </p:sp>
      <p:pic>
        <p:nvPicPr>
          <p:cNvPr id="5" name="Picture 6" descr="https://timgsa.baidu.com/timg?image&amp;quality=80&amp;size=b9999_10000&amp;sec=1531542831451&amp;di=a85cffc28b2cb25ec5a320ffa348e719&amp;imgtype=0&amp;src=http%3A%2F%2Fimages.bookuu.com%2Fbook%2FC%2F01519%2F97872130521702468841-fm.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805183" y="3882751"/>
            <a:ext cx="1720948" cy="197714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7280" y="1187271"/>
            <a:ext cx="7962314" cy="3539430"/>
          </a:xfrm>
          <a:prstGeom prst="rect">
            <a:avLst/>
          </a:prstGeom>
        </p:spPr>
        <p:txBody>
          <a:bodyPr wrap="square">
            <a:spAutoFit/>
          </a:bodyPr>
          <a:lstStyle/>
          <a:p>
            <a:r>
              <a:rPr lang="zh-CN" altLang="en-US" sz="3200" b="1" dirty="0"/>
              <a:t>泰戈尔在吸收传统文学精华的基础上，对诗歌的格律和形式进行了大胆的探索，于平淡无奇的事物中发掘自然的美和生活中的诗意。他还是位“语不惊人死不休”的语言大师，善于运用新奇生动的比喻，并且十分注意锤炼诗句的韵律，因此他的诗读起来往往朗朗上口，悦耳动听，有着音乐般的节奏。</a:t>
            </a:r>
            <a:endParaRPr lang="zh-CN" altLang="en-US" sz="3200" b="1" dirty="0"/>
          </a:p>
        </p:txBody>
      </p:sp>
      <p:pic>
        <p:nvPicPr>
          <p:cNvPr id="3" name="Picture 6" descr="https://timgsa.baidu.com/timg?image&amp;quality=80&amp;size=b9999_10000&amp;sec=1531542831451&amp;di=a85cffc28b2cb25ec5a320ffa348e719&amp;imgtype=0&amp;src=http%3A%2F%2Fimages.bookuu.com%2Fbook%2FC%2F01519%2F97872130521702468841-fm.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720775" y="2749556"/>
            <a:ext cx="1720948" cy="197714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s://timgsa.baidu.com/timg?image&amp;quality=80&amp;size=b9999_10000&amp;sec=1531543869451&amp;di=a4eb1755cc0c9f2d0cc39f4078a472ca&amp;imgtype=0&amp;src=http%3A%2F%2Fwww.mszaojiao.com%2Fuploadfile%2Fimgs%2F201409%2F1411120459864751.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67618" y="436097"/>
            <a:ext cx="10058400" cy="59365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timgsa.baidu.com/timg?image&amp;quality=80&amp;size=b9999_10000&amp;sec=1531544068346&amp;di=94e3282b6593d5d5e7c0f8b1f3f0b48b&amp;imgtype=0&amp;src=http%3A%2F%2Fwww.kfzimg.com%2FG05%2FM00%2F92%2FD1%2Fp4YBAFjAS76AakN4AADtjSLG_qc338_b.jpg"/>
          <p:cNvPicPr>
            <a:picLocks noChangeAspect="1" noChangeArrowheads="1"/>
          </p:cNvPicPr>
          <p:nvPr/>
        </p:nvPicPr>
        <p:blipFill>
          <a:blip r:embed="rId1">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556739" y="-928468"/>
            <a:ext cx="5922498" cy="68580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矩形 3"/>
          <p:cNvSpPr/>
          <p:nvPr/>
        </p:nvSpPr>
        <p:spPr>
          <a:xfrm>
            <a:off x="1376290" y="1959214"/>
            <a:ext cx="8682111" cy="3970318"/>
          </a:xfrm>
          <a:prstGeom prst="rect">
            <a:avLst/>
          </a:prstGeom>
        </p:spPr>
        <p:txBody>
          <a:bodyPr wrap="square">
            <a:spAutoFit/>
          </a:bodyPr>
          <a:lstStyle/>
          <a:p>
            <a:r>
              <a:rPr lang="en-US" altLang="zh-CN" sz="3600" b="1" dirty="0">
                <a:solidFill>
                  <a:srgbClr val="990000"/>
                </a:solidFill>
              </a:rPr>
              <a:t>    《</a:t>
            </a:r>
            <a:r>
              <a:rPr lang="zh-CN" altLang="en-US" sz="3600" b="1" dirty="0">
                <a:solidFill>
                  <a:srgbClr val="990000"/>
                </a:solidFill>
              </a:rPr>
              <a:t>唐诗三百首</a:t>
            </a:r>
            <a:r>
              <a:rPr lang="en-US" altLang="zh-CN" sz="3600" b="1" dirty="0">
                <a:solidFill>
                  <a:srgbClr val="990000"/>
                </a:solidFill>
              </a:rPr>
              <a:t>》</a:t>
            </a:r>
            <a:r>
              <a:rPr lang="zh-CN" altLang="en-US" sz="3600" b="1" dirty="0">
                <a:solidFill>
                  <a:srgbClr val="990000"/>
                </a:solidFill>
              </a:rPr>
              <a:t>唐代是中国诗歌史上的黄金时代，诗体完备。诗歌在格律、形式和艺术技巧等方面发展到一个新的高度，而时代的气象万千又为诗歌注入了丰富多变的内容和高蹈超然的气度。历代唐诗选本层出不穷，其中以</a:t>
            </a:r>
            <a:r>
              <a:rPr lang="en-US" altLang="zh-CN" sz="3600" b="1" dirty="0">
                <a:solidFill>
                  <a:srgbClr val="990000"/>
                </a:solidFill>
              </a:rPr>
              <a:t>《</a:t>
            </a:r>
            <a:r>
              <a:rPr lang="zh-CN" altLang="en-US" sz="3600" b="1" dirty="0">
                <a:solidFill>
                  <a:srgbClr val="990000"/>
                </a:solidFill>
              </a:rPr>
              <a:t>唐诗三百首</a:t>
            </a:r>
            <a:r>
              <a:rPr lang="en-US" altLang="zh-CN" sz="3600" b="1" dirty="0">
                <a:solidFill>
                  <a:srgbClr val="990000"/>
                </a:solidFill>
              </a:rPr>
              <a:t>》</a:t>
            </a:r>
            <a:r>
              <a:rPr lang="zh-CN" altLang="en-US" sz="3600" b="1" dirty="0">
                <a:solidFill>
                  <a:srgbClr val="990000"/>
                </a:solidFill>
              </a:rPr>
              <a:t>流传最广，影响最大。</a:t>
            </a:r>
            <a:endParaRPr lang="zh-CN" altLang="en-US" sz="3600" b="1" dirty="0">
              <a:solidFill>
                <a:srgbClr val="990000"/>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https://timgsa.baidu.com/timg?image&amp;quality=80&amp;size=b9999_10000&amp;sec=1531543905107&amp;di=06018b3739db7a52fe67c0cc647a854b&amp;imgtype=0&amp;src=http%3A%2F%2Fimages.bookuu.com%2Fbook%2FC%2F01116%2F97878076146161935820-fm.jpg"/>
          <p:cNvPicPr>
            <a:picLocks noChangeAspect="1" noChangeArrowheads="1"/>
          </p:cNvPicPr>
          <p:nvPr/>
        </p:nvPicPr>
        <p:blipFill>
          <a:blip r:embed="rId1">
            <a:biLevel thresh="50000"/>
            <a:extLst>
              <a:ext uri="{28A0092B-C50C-407E-A947-70E740481C1C}">
                <a14:useLocalDpi xmlns:a14="http://schemas.microsoft.com/office/drawing/2010/main" val="0"/>
              </a:ext>
            </a:extLst>
          </a:blip>
          <a:srcRect/>
          <a:stretch>
            <a:fillRect/>
          </a:stretch>
        </p:blipFill>
        <p:spPr bwMode="auto">
          <a:xfrm>
            <a:off x="7152298" y="0"/>
            <a:ext cx="492125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736209" y="2608670"/>
            <a:ext cx="9519138" cy="3785652"/>
          </a:xfrm>
          <a:prstGeom prst="rect">
            <a:avLst/>
          </a:prstGeom>
        </p:spPr>
        <p:txBody>
          <a:bodyPr wrap="square">
            <a:spAutoFit/>
          </a:bodyPr>
          <a:lstStyle/>
          <a:p>
            <a:r>
              <a:rPr lang="zh-CN" altLang="en-US" sz="2400" b="1" dirty="0">
                <a:solidFill>
                  <a:srgbClr val="990000"/>
                </a:solidFill>
              </a:rPr>
              <a:t>历代唐诗选本层出不穷，其中以</a:t>
            </a:r>
            <a:r>
              <a:rPr lang="en-US" altLang="zh-CN" sz="2400" b="1" dirty="0">
                <a:solidFill>
                  <a:srgbClr val="990000"/>
                </a:solidFill>
              </a:rPr>
              <a:t>《</a:t>
            </a:r>
            <a:r>
              <a:rPr lang="zh-CN" altLang="en-US" sz="2400" b="1" dirty="0">
                <a:solidFill>
                  <a:srgbClr val="990000"/>
                </a:solidFill>
              </a:rPr>
              <a:t>唐诗三百首</a:t>
            </a:r>
            <a:r>
              <a:rPr lang="en-US" altLang="zh-CN" sz="2400" b="1" dirty="0">
                <a:solidFill>
                  <a:srgbClr val="990000"/>
                </a:solidFill>
              </a:rPr>
              <a:t>》</a:t>
            </a:r>
            <a:r>
              <a:rPr lang="zh-CN" altLang="en-US" sz="2400" b="1" dirty="0">
                <a:solidFill>
                  <a:srgbClr val="990000"/>
                </a:solidFill>
              </a:rPr>
              <a:t>流传最广，影响最大。</a:t>
            </a:r>
            <a:r>
              <a:rPr lang="en-US" altLang="zh-CN" sz="2400" b="1" dirty="0">
                <a:solidFill>
                  <a:srgbClr val="990000"/>
                </a:solidFill>
              </a:rPr>
              <a:t>《</a:t>
            </a:r>
            <a:r>
              <a:rPr lang="zh-CN" altLang="en-US" sz="2400" b="1" dirty="0">
                <a:solidFill>
                  <a:srgbClr val="990000"/>
                </a:solidFill>
              </a:rPr>
              <a:t>唐诗三百首</a:t>
            </a:r>
            <a:r>
              <a:rPr lang="en-US" altLang="zh-CN" sz="2400" b="1" dirty="0">
                <a:solidFill>
                  <a:srgbClr val="990000"/>
                </a:solidFill>
              </a:rPr>
              <a:t>》</a:t>
            </a:r>
            <a:r>
              <a:rPr lang="zh-CN" altLang="en-US" sz="2400" b="1" dirty="0">
                <a:solidFill>
                  <a:srgbClr val="990000"/>
                </a:solidFill>
              </a:rPr>
              <a:t>由清代孙洣（</a:t>
            </a:r>
            <a:r>
              <a:rPr lang="en-US" altLang="zh-CN" sz="2400" b="1" dirty="0">
                <a:solidFill>
                  <a:srgbClr val="990000"/>
                </a:solidFill>
              </a:rPr>
              <a:t>1711</a:t>
            </a:r>
            <a:r>
              <a:rPr lang="zh-CN" altLang="en-US" sz="2400" b="1" dirty="0">
                <a:solidFill>
                  <a:srgbClr val="990000"/>
                </a:solidFill>
              </a:rPr>
              <a:t>－</a:t>
            </a:r>
            <a:r>
              <a:rPr lang="en-US" altLang="zh-CN" sz="2400" b="1" dirty="0">
                <a:solidFill>
                  <a:srgbClr val="990000"/>
                </a:solidFill>
              </a:rPr>
              <a:t>1778</a:t>
            </a:r>
            <a:r>
              <a:rPr lang="zh-CN" altLang="en-US" sz="2400" b="1" dirty="0">
                <a:solidFill>
                  <a:srgbClr val="990000"/>
                </a:solidFill>
              </a:rPr>
              <a:t>）选编，共选入</a:t>
            </a:r>
            <a:r>
              <a:rPr lang="en-US" altLang="zh-CN" sz="2400" b="1" dirty="0">
                <a:solidFill>
                  <a:srgbClr val="990000"/>
                </a:solidFill>
              </a:rPr>
              <a:t>77</a:t>
            </a:r>
            <a:r>
              <a:rPr lang="zh-CN" altLang="en-US" sz="2400" b="1" dirty="0">
                <a:solidFill>
                  <a:srgbClr val="990000"/>
                </a:solidFill>
              </a:rPr>
              <a:t>位唐代诗人的三百余首作品，按按照诗歌体裁的不同，分为古诗、乐府、绝句、律诗，每个类别下的作家作品又按照时代先后编排。选本中所收诗歌题材广泛，涉及政治经济、边边塞行旅、宮阁妇怨、酬酢应制、宦海升沉、隐逸山林等多方面的社会生活。书中汇集了唐代诗歌中脍炙人口、有代表性的作品，同田时又力图反映出不同作者各自的诗歌风貌。在这些诗作中，能读到心怀天下、忧国忧民的土人情怀，也能感受到奇情山水、怡然自得的隐逸之风；有慷慨激昂的壮志，也有落寞黯淡的愁肠，还有婉转低回的心曲。</a:t>
            </a:r>
            <a:endParaRPr lang="zh-CN" altLang="en-US" sz="2400" b="1" dirty="0">
              <a:solidFill>
                <a:srgbClr val="99000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s://timgsa.baidu.com/timg?image&amp;quality=80&amp;size=b9999_10000&amp;sec=1531543905107&amp;di=06018b3739db7a52fe67c0cc647a854b&amp;imgtype=0&amp;src=http%3A%2F%2Fimages.bookuu.com%2Fbook%2FC%2F01116%2F97878076146161935820-fm.jpg"/>
          <p:cNvPicPr>
            <a:picLocks noChangeAspect="1" noChangeArrowheads="1"/>
          </p:cNvPicPr>
          <p:nvPr/>
        </p:nvPicPr>
        <p:blipFill>
          <a:blip r:embed="rId1">
            <a:biLevel thresh="50000"/>
            <a:extLst>
              <a:ext uri="{28A0092B-C50C-407E-A947-70E740481C1C}">
                <a14:useLocalDpi xmlns:a14="http://schemas.microsoft.com/office/drawing/2010/main" val="0"/>
              </a:ext>
            </a:extLst>
          </a:blip>
          <a:srcRect/>
          <a:stretch>
            <a:fillRect/>
          </a:stretch>
        </p:blipFill>
        <p:spPr bwMode="auto">
          <a:xfrm>
            <a:off x="7152298" y="0"/>
            <a:ext cx="492125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745588" y="2577183"/>
            <a:ext cx="9734842" cy="3785652"/>
          </a:xfrm>
          <a:prstGeom prst="rect">
            <a:avLst/>
          </a:prstGeom>
        </p:spPr>
        <p:txBody>
          <a:bodyPr wrap="square">
            <a:spAutoFit/>
          </a:bodyPr>
          <a:lstStyle/>
          <a:p>
            <a:r>
              <a:rPr lang="zh-CN" altLang="en-US" sz="4000" b="1" dirty="0">
                <a:solidFill>
                  <a:srgbClr val="990000"/>
                </a:solidFill>
              </a:rPr>
              <a:t>“唐诗崇情”，在千姿百态的唐诗背后，有大唐风范，有那个时代特有的风流与热情。诗人们对于世界、家国、自我的发现和表达，有着赤子般未经损伤的天真与纯粹，这让他们的诗作历经千载，今天读来依然动人。</a:t>
            </a:r>
            <a:endParaRPr lang="zh-CN" altLang="en-US" sz="4000" b="1" dirty="0">
              <a:solidFill>
                <a:srgbClr val="990000"/>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5058" name="Picture 2" descr="https://timgsa.baidu.com/timg?image&amp;quality=80&amp;size=b9999_10000&amp;sec=1531546422140&amp;di=071193a82a38c3807f9d7b4cf16f953d&amp;imgtype=0&amp;src=http%3A%2F%2Fi1.hdslb.com%2Fbfs%2Farchive%2Fa92c473ef0a67ab26f406d24c234cc58500a56f2.png"/>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bwMode="auto">
          <a:xfrm>
            <a:off x="2475914" y="365125"/>
            <a:ext cx="7512148" cy="6007540"/>
          </a:xfrm>
          <a:prstGeom prst="rect">
            <a:avLst/>
          </a:prstGeom>
          <a:noFill/>
          <a:extLst>
            <a:ext uri="{909E8E84-426E-40DD-AFC4-6F175D3DCCD1}">
              <a14:hiddenFill xmlns:a14="http://schemas.microsoft.com/office/drawing/2010/main">
                <a:solidFill>
                  <a:srgbClr val="FFFFFF"/>
                </a:solidFill>
              </a14:hiddenFill>
            </a:ext>
          </a:extLst>
        </p:spPr>
      </p:pic>
      <p:sp>
        <p:nvSpPr>
          <p:cNvPr id="4" name="笑脸 3"/>
          <p:cNvSpPr/>
          <p:nvPr/>
        </p:nvSpPr>
        <p:spPr>
          <a:xfrm>
            <a:off x="3348111" y="2104402"/>
            <a:ext cx="2471224" cy="1927274"/>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24348" y="1988854"/>
            <a:ext cx="10943303" cy="3539430"/>
          </a:xfrm>
          <a:prstGeom prst="rect">
            <a:avLst/>
          </a:prstGeom>
        </p:spPr>
        <p:txBody>
          <a:bodyPr wrap="square">
            <a:spAutoFit/>
          </a:bodyPr>
          <a:lstStyle/>
          <a:p>
            <a:r>
              <a:rPr lang="zh-CN" altLang="en-US" sz="2800" b="1" dirty="0">
                <a:solidFill>
                  <a:srgbClr val="002060"/>
                </a:solidFill>
              </a:rPr>
              <a:t>      艾青是中国现当代文学史上的著名诗人，</a:t>
            </a:r>
            <a:r>
              <a:rPr lang="en-US" altLang="zh-CN" sz="2800" b="1" dirty="0">
                <a:solidFill>
                  <a:srgbClr val="002060"/>
                </a:solidFill>
              </a:rPr>
              <a:t>1910</a:t>
            </a:r>
            <a:r>
              <a:rPr lang="zh-CN" altLang="en-US" sz="2800" b="1" dirty="0">
                <a:solidFill>
                  <a:srgbClr val="002060"/>
                </a:solidFill>
              </a:rPr>
              <a:t>年出生于浙江金华一个地主家庭，五岁以前被寄养在同村的一个贫苦农家。</a:t>
            </a:r>
            <a:r>
              <a:rPr lang="en-US" altLang="zh-CN" sz="2800" b="1" dirty="0">
                <a:solidFill>
                  <a:srgbClr val="002060"/>
                </a:solidFill>
              </a:rPr>
              <a:t>18</a:t>
            </a:r>
            <a:r>
              <a:rPr lang="zh-CN" altLang="en-US" sz="2800" b="1" dirty="0">
                <a:solidFill>
                  <a:srgbClr val="002060"/>
                </a:solidFill>
              </a:rPr>
              <a:t>岁他考入西湖艺术学院绘画系，第二年去法国留学，两年以后回国。因为参加“中国左翼美术家联盟”活动，被捕入狱。在監狱中，艾青失去了绘画的条件，于是开始“借诗思考、回忆、控诉、抗议”，写下了长诗</a:t>
            </a:r>
            <a:r>
              <a:rPr lang="en-US" altLang="zh-CN" sz="2800" b="1" dirty="0">
                <a:solidFill>
                  <a:srgbClr val="002060"/>
                </a:solidFill>
              </a:rPr>
              <a:t>《</a:t>
            </a:r>
            <a:r>
              <a:rPr lang="zh-CN" altLang="en-US" sz="2800" b="1" dirty="0">
                <a:solidFill>
                  <a:srgbClr val="002060"/>
                </a:solidFill>
              </a:rPr>
              <a:t>大堰河一一我的保姆</a:t>
            </a:r>
            <a:r>
              <a:rPr lang="en-US" altLang="zh-CN" sz="2800" b="1" dirty="0">
                <a:solidFill>
                  <a:srgbClr val="002060"/>
                </a:solidFill>
              </a:rPr>
              <a:t>》</a:t>
            </a:r>
            <a:r>
              <a:rPr lang="zh-CN" altLang="en-US" sz="2800" b="1" dirty="0">
                <a:solidFill>
                  <a:srgbClr val="002060"/>
                </a:solidFill>
              </a:rPr>
              <a:t>，抒发了对抚养他的保姆一一大堰河深深的挚爱和无尽的怀念。这首诗发表时第一次署名“艾青”，是他的成名作。</a:t>
            </a:r>
            <a:endParaRPr lang="zh-CN" altLang="en-US" sz="2800" b="1" dirty="0">
              <a:solidFill>
                <a:srgbClr val="002060"/>
              </a:solidFill>
            </a:endParaRPr>
          </a:p>
        </p:txBody>
      </p:sp>
      <p:sp>
        <p:nvSpPr>
          <p:cNvPr id="5" name="矩形 4"/>
          <p:cNvSpPr/>
          <p:nvPr/>
        </p:nvSpPr>
        <p:spPr>
          <a:xfrm>
            <a:off x="1403524" y="651838"/>
            <a:ext cx="2954656" cy="923330"/>
          </a:xfrm>
          <a:prstGeom prst="rect">
            <a:avLst/>
          </a:prstGeom>
          <a:noFill/>
        </p:spPr>
        <p:txBody>
          <a:bodyPr wrap="none" lIns="91440" tIns="45720" rIns="91440" bIns="45720">
            <a:spAutoFit/>
          </a:bodyPr>
          <a:lstStyle/>
          <a:p>
            <a:pPr algn="ctr"/>
            <a:r>
              <a:rPr lang="zh-CN" altLang="en-US" sz="5400" b="1" cap="none" spc="0" dirty="0">
                <a:ln w="6600">
                  <a:solidFill>
                    <a:schemeClr val="accent2"/>
                  </a:solidFill>
                  <a:prstDash val="solid"/>
                </a:ln>
                <a:solidFill>
                  <a:srgbClr val="C00000"/>
                </a:solidFill>
                <a:effectLst>
                  <a:outerShdw dist="38100" dir="2700000" algn="tl" rotWithShape="0">
                    <a:schemeClr val="accent2"/>
                  </a:outerShdw>
                </a:effectLst>
                <a:latin typeface="方正舒体" panose="02010601030101010101" pitchFamily="2" charset="-122"/>
                <a:ea typeface="方正舒体" panose="02010601030101010101" pitchFamily="2" charset="-122"/>
              </a:rPr>
              <a:t>诗人简介</a:t>
            </a:r>
            <a:endParaRPr lang="zh-CN" altLang="en-US" sz="5400" b="1" cap="none" spc="0" dirty="0">
              <a:ln w="6600">
                <a:solidFill>
                  <a:schemeClr val="accent2"/>
                </a:solidFill>
                <a:prstDash val="solid"/>
              </a:ln>
              <a:solidFill>
                <a:srgbClr val="C00000"/>
              </a:solidFill>
              <a:effectLst>
                <a:outerShdw dist="38100" dir="2700000" algn="tl" rotWithShape="0">
                  <a:schemeClr val="accent2"/>
                </a:outerShdw>
              </a:effectLst>
              <a:latin typeface="方正舒体" panose="02010601030101010101" pitchFamily="2" charset="-122"/>
              <a:ea typeface="方正舒体" panose="02010601030101010101"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s://timgsa.baidu.com/timg?image&amp;quality=80&amp;size=b9999_10000&amp;sec=1531546318300&amp;di=213d5c0bcf58e363f13d5412a71aad01&amp;imgtype=jpg&amp;src=http%3A%2F%2Fimg0.imgtn.bdimg.com%2Fit%2Fu%3D1328333065%2C1160214352%26fm%3D214%26gp%3D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49305" y="2194560"/>
            <a:ext cx="7835706" cy="22226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s://timgsa.baidu.com/timg?image&amp;quality=80&amp;size=b9999_10000&amp;sec=1531546286188&amp;di=b5979e7eace23f814a38945e18dc2485&amp;imgtype=0&amp;src=http%3A%2F%2Fpic35.photophoto.cn%2F20150428%2F0020033065947060_b.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69809" y="0"/>
            <a:ext cx="6527409"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3235" y="3075057"/>
            <a:ext cx="11245386" cy="707886"/>
          </a:xfrm>
          <a:prstGeom prst="rect">
            <a:avLst/>
          </a:prstGeom>
        </p:spPr>
        <p:txBody>
          <a:bodyPr wrap="none">
            <a:spAutoFit/>
          </a:bodyPr>
          <a:lstStyle/>
          <a:p>
            <a:r>
              <a:rPr lang="en-US" altLang="zh-CN" sz="4000" b="1" dirty="0">
                <a:solidFill>
                  <a:srgbClr val="0000FF"/>
                </a:solidFill>
              </a:rPr>
              <a:t>20</a:t>
            </a:r>
            <a:r>
              <a:rPr lang="zh-CN" altLang="en-US" sz="4000" b="1" dirty="0">
                <a:solidFill>
                  <a:srgbClr val="0000FF"/>
                </a:solidFill>
              </a:rPr>
              <a:t>世纪</a:t>
            </a:r>
            <a:r>
              <a:rPr lang="en-US" altLang="zh-CN" sz="4000" b="1" dirty="0">
                <a:solidFill>
                  <a:srgbClr val="0000FF"/>
                </a:solidFill>
              </a:rPr>
              <a:t>30</a:t>
            </a:r>
            <a:r>
              <a:rPr lang="zh-CN" altLang="en-US" sz="4000" b="1" dirty="0">
                <a:solidFill>
                  <a:srgbClr val="0000FF"/>
                </a:solidFill>
              </a:rPr>
              <a:t>年代，艾青的诗歌创作达到了一个高峰</a:t>
            </a:r>
            <a:r>
              <a:rPr lang="zh-CN" altLang="en-US" b="1" dirty="0">
                <a:solidFill>
                  <a:srgbClr val="0000FF"/>
                </a:solidFill>
              </a:rPr>
              <a:t>。</a:t>
            </a:r>
            <a:endParaRPr lang="zh-CN" altLang="en-US" b="1" dirty="0">
              <a:solidFill>
                <a:srgbClr val="0000FF"/>
              </a:solidFill>
            </a:endParaRPr>
          </a:p>
        </p:txBody>
      </p:sp>
      <p:sp>
        <p:nvSpPr>
          <p:cNvPr id="3" name="矩形 2"/>
          <p:cNvSpPr/>
          <p:nvPr/>
        </p:nvSpPr>
        <p:spPr>
          <a:xfrm>
            <a:off x="971959" y="843113"/>
            <a:ext cx="4339651" cy="923330"/>
          </a:xfrm>
          <a:prstGeom prst="rect">
            <a:avLst/>
          </a:prstGeom>
          <a:noFill/>
        </p:spPr>
        <p:txBody>
          <a:bodyPr wrap="none" lIns="91440" tIns="45720" rIns="91440" bIns="45720">
            <a:spAutoFit/>
          </a:bodyPr>
          <a:lstStyle/>
          <a:p>
            <a:pPr algn="ctr"/>
            <a:r>
              <a:rPr lang="zh-CN" altLang="en-US" sz="5400" b="1" cap="none" spc="0" dirty="0">
                <a:ln w="22225">
                  <a:solidFill>
                    <a:schemeClr val="accent2"/>
                  </a:solidFill>
                  <a:prstDash val="solid"/>
                </a:ln>
                <a:solidFill>
                  <a:srgbClr val="FF0000"/>
                </a:solidFill>
                <a:effectLst/>
                <a:latin typeface="华文行楷" panose="02010800040101010101" pitchFamily="2" charset="-122"/>
                <a:ea typeface="华文行楷" panose="02010800040101010101" pitchFamily="2" charset="-122"/>
              </a:rPr>
              <a:t>诗人创作经历</a:t>
            </a:r>
            <a:endParaRPr lang="zh-CN" altLang="en-US" sz="5400" b="1" cap="none" spc="0" dirty="0">
              <a:ln w="22225">
                <a:solidFill>
                  <a:schemeClr val="accent2"/>
                </a:solidFill>
                <a:prstDash val="solid"/>
              </a:ln>
              <a:solidFill>
                <a:srgbClr val="FF0000"/>
              </a:solidFill>
              <a:effectLst/>
              <a:latin typeface="华文行楷" panose="02010800040101010101" pitchFamily="2" charset="-122"/>
              <a:ea typeface="华文行楷" panose="0201080004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https://timgsa.baidu.com/timg?image&amp;quality=80&amp;size=b9999_10000&amp;sec=1531544378858&amp;di=82f33ffae27dc45226d5f41dc72df086&amp;imgtype=0&amp;src=http%3A%2F%2Fimg.mp.itc.cn%2Fupload%2F20170110%2F2b1b03707a5543eea6a10cdfb80497c6_th.jpg"/>
          <p:cNvPicPr>
            <a:picLocks noChangeAspect="1" noChangeArrowheads="1"/>
          </p:cNvPicPr>
          <p:nvPr/>
        </p:nvPicPr>
        <p:blipFill>
          <a:blip r:embed="rId1">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6270" y="0"/>
            <a:ext cx="12304540" cy="6611816"/>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562708" y="1716485"/>
            <a:ext cx="11394829" cy="2585323"/>
          </a:xfrm>
          <a:prstGeom prst="rect">
            <a:avLst/>
          </a:prstGeom>
        </p:spPr>
        <p:txBody>
          <a:bodyPr wrap="square">
            <a:spAutoFit/>
          </a:bodyPr>
          <a:lstStyle/>
          <a:p>
            <a:r>
              <a:rPr lang="en-US" altLang="zh-CN" sz="5400" b="1" dirty="0">
                <a:latin typeface="微软雅黑" panose="020B0503020204020204" pitchFamily="34" charset="-122"/>
                <a:ea typeface="微软雅黑" panose="020B0503020204020204" pitchFamily="34" charset="-122"/>
              </a:rPr>
              <a:t>      1937</a:t>
            </a:r>
            <a:r>
              <a:rPr lang="zh-CN" altLang="en-US" sz="5400" b="1" dirty="0">
                <a:latin typeface="微软雅黑" panose="020B0503020204020204" pitchFamily="34" charset="-122"/>
                <a:ea typeface="微软雅黑" panose="020B0503020204020204" pitchFamily="34" charset="-122"/>
              </a:rPr>
              <a:t>年</a:t>
            </a:r>
            <a:r>
              <a:rPr lang="en-US" altLang="zh-CN" sz="5400" b="1" dirty="0">
                <a:latin typeface="微软雅黑" panose="020B0503020204020204" pitchFamily="34" charset="-122"/>
                <a:ea typeface="微软雅黑" panose="020B0503020204020204" pitchFamily="34" charset="-122"/>
              </a:rPr>
              <a:t>7</a:t>
            </a:r>
            <a:r>
              <a:rPr lang="zh-CN" altLang="en-US" sz="5400" b="1" dirty="0">
                <a:latin typeface="微软雅黑" panose="020B0503020204020204" pitchFamily="34" charset="-122"/>
                <a:ea typeface="微软雅黑" panose="020B0503020204020204" pitchFamily="34" charset="-122"/>
              </a:rPr>
              <a:t>月</a:t>
            </a:r>
            <a:r>
              <a:rPr lang="en-US" altLang="zh-CN" sz="5400" b="1" dirty="0">
                <a:latin typeface="微软雅黑" panose="020B0503020204020204" pitchFamily="34" charset="-122"/>
                <a:ea typeface="微软雅黑" panose="020B0503020204020204" pitchFamily="34" charset="-122"/>
              </a:rPr>
              <a:t>7</a:t>
            </a:r>
            <a:r>
              <a:rPr lang="zh-CN" altLang="en-US" sz="5400" b="1" dirty="0">
                <a:latin typeface="微软雅黑" panose="020B0503020204020204" pitchFamily="34" charset="-122"/>
                <a:ea typeface="微软雅黑" panose="020B0503020204020204" pitchFamily="34" charset="-122"/>
              </a:rPr>
              <a:t>日，卢沟桥的炮声震撼了中国大地，也把诗人们的诗思引向民族救亡的滚滚洪流。</a:t>
            </a:r>
            <a:endParaRPr lang="zh-CN" altLang="en-US" sz="5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7135" y="2203639"/>
            <a:ext cx="9837173" cy="1938992"/>
          </a:xfrm>
          <a:prstGeom prst="rect">
            <a:avLst/>
          </a:prstGeom>
        </p:spPr>
        <p:txBody>
          <a:bodyPr wrap="square">
            <a:spAutoFit/>
          </a:bodyPr>
          <a:lstStyle/>
          <a:p>
            <a:r>
              <a:rPr lang="zh-CN" altLang="en-US" sz="4000" b="1" dirty="0">
                <a:latin typeface="微软雅黑" panose="020B0503020204020204" pitchFamily="34" charset="-122"/>
                <a:ea typeface="微软雅黑" panose="020B0503020204020204" pitchFamily="34" charset="-122"/>
              </a:rPr>
              <a:t>他这一时期的诗歌总是充满“土地的忧郁”，多写国家民族的苦难、悲伤与反抗，具有非常凝重、深厚而又大气的风格。</a:t>
            </a:r>
            <a:endParaRPr lang="en-US" altLang="zh-CN" sz="40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68259" y="1720840"/>
            <a:ext cx="6887950" cy="2862322"/>
          </a:xfrm>
          <a:prstGeom prst="rect">
            <a:avLst/>
          </a:prstGeom>
        </p:spPr>
        <p:txBody>
          <a:bodyPr wrap="square">
            <a:spAutoFit/>
          </a:bodyPr>
          <a:lstStyle/>
          <a:p>
            <a:r>
              <a:rPr lang="zh-CN" altLang="en-US" sz="3600" i="1" dirty="0"/>
              <a:t>如</a:t>
            </a:r>
            <a:r>
              <a:rPr lang="en-US" altLang="zh-CN" sz="3600" i="1" dirty="0">
                <a:solidFill>
                  <a:srgbClr val="FF0000"/>
                </a:solidFill>
              </a:rPr>
              <a:t>《</a:t>
            </a:r>
            <a:r>
              <a:rPr lang="zh-CN" altLang="en-US" sz="3600" i="1" dirty="0">
                <a:solidFill>
                  <a:srgbClr val="FF0000"/>
                </a:solidFill>
              </a:rPr>
              <a:t>雪落在中国的土地上</a:t>
            </a:r>
            <a:r>
              <a:rPr lang="en-US" altLang="zh-CN" sz="3600" i="1" dirty="0">
                <a:solidFill>
                  <a:srgbClr val="FF0000"/>
                </a:solidFill>
              </a:rPr>
              <a:t>》</a:t>
            </a:r>
            <a:r>
              <a:rPr lang="zh-CN" altLang="en-US" sz="3600" i="1" dirty="0"/>
              <a:t>一诗，诗人反复咏叹“雪落在中国的土地上／寒冷在封锁着中国呀</a:t>
            </a:r>
            <a:r>
              <a:rPr lang="en-US" altLang="zh-CN" sz="3600" i="1" dirty="0"/>
              <a:t>…”</a:t>
            </a:r>
            <a:r>
              <a:rPr lang="zh-CN" altLang="en-US" sz="3600" i="1" dirty="0"/>
              <a:t>，悲悯下层人民的困苦，忧伤祖国的命运。</a:t>
            </a:r>
            <a:endParaRPr lang="zh-CN" altLang="en-US" sz="3600" i="1" dirty="0"/>
          </a:p>
        </p:txBody>
      </p:sp>
      <p:pic>
        <p:nvPicPr>
          <p:cNvPr id="3" name="Picture 2" descr="https://timgsa.baidu.com/timg?image&amp;quality=80&amp;size=b9999_10000&amp;sec=1531538521225&amp;di=6b299948ea32d8a0ec33f0b8fb8e095c&amp;imgtype=0&amp;src=http%3A%2F%2Fa.hiphotos.baidu.com%2Fbaike%2Fpic%2Fitem%2Fa50f4bfbfbedab64db7d61bbf436afc379311eb9.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87769" y="1385895"/>
            <a:ext cx="2363032" cy="334094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4692</Words>
  <Application>WPS 演示</Application>
  <PresentationFormat>宽屏</PresentationFormat>
  <Paragraphs>122</Paragraphs>
  <Slides>51</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51</vt:i4>
      </vt:variant>
    </vt:vector>
  </HeadingPairs>
  <TitlesOfParts>
    <vt:vector size="64" baseType="lpstr">
      <vt:lpstr>Arial</vt:lpstr>
      <vt:lpstr>宋体</vt:lpstr>
      <vt:lpstr>Wingdings</vt:lpstr>
      <vt:lpstr>隶书</vt:lpstr>
      <vt:lpstr>微软雅黑</vt:lpstr>
      <vt:lpstr>华文行楷</vt:lpstr>
      <vt:lpstr>方正舒体</vt:lpstr>
      <vt:lpstr>等线</vt:lpstr>
      <vt:lpstr>Arial Unicode MS</vt:lpstr>
      <vt:lpstr>等线 Light</vt:lpstr>
      <vt:lpstr>Calibri</vt:lpstr>
      <vt:lpstr>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读书方法指导</vt:lpstr>
      <vt:lpstr>读书方法指导</vt:lpstr>
      <vt:lpstr>读书方法指导</vt:lpstr>
      <vt:lpstr>读书方法指导</vt:lpstr>
      <vt:lpstr>读书方法指导</vt:lpstr>
      <vt:lpstr>专题探究</vt:lpstr>
      <vt:lpstr>专题探究</vt:lpstr>
      <vt:lpstr>专题探究</vt:lpstr>
      <vt:lpstr>专题探究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上善若水</cp:lastModifiedBy>
  <cp:revision>19</cp:revision>
  <dcterms:created xsi:type="dcterms:W3CDTF">2018-07-14T00:28:00Z</dcterms:created>
  <dcterms:modified xsi:type="dcterms:W3CDTF">2018-08-16T03:41:00Z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