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  <p:sldId id="28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/>
  <p:cmAuthor id="2" name="lenovo" initials="l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57200">
              <a:defRPr/>
            </a:pPr>
            <a:fld id="{A8FD6836-F55F-437F-A362-231249AEC61F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96509-3CBA-42DC-82A3-07762EF813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497EE-EA5E-4C35-B913-DC300BF67A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dirty="0"/>
              <a:t>学生小组合作进行翻译</a:t>
            </a:r>
            <a:endParaRPr lang="zh-CN" altLang="en-US" dirty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A09C627C-61C3-479D-9221-B4CF543F6C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A09C627C-61C3-479D-9221-B4CF543F6C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1" dirty="0">
                <a:solidFill>
                  <a:srgbClr val="33333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斫</a:t>
            </a:r>
            <a:r>
              <a:rPr lang="en-US" altLang="zh-CN" dirty="0" err="1"/>
              <a:t>Zhuo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image" Target="../media/image19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2.wdp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785745" y="2877185"/>
            <a:ext cx="65366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古诗文阅读之《卖油翁》</a:t>
            </a:r>
            <a:endParaRPr lang="zh-CN" altLang="en-US" sz="4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7828" y="739729"/>
            <a:ext cx="3168352" cy="768350"/>
          </a:xfrm>
          <a:prstGeom prst="rect">
            <a:avLst/>
          </a:prstGeom>
          <a:noFill/>
          <a:ln w="381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七嘴八舌</a:t>
            </a:r>
            <a:endParaRPr lang="zh-CN" altLang="en-US" sz="4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35505" y="1700530"/>
            <a:ext cx="8397240" cy="163004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4000" b="1" dirty="0" smtClean="0">
                <a:solidFill>
                  <a:srgbClr val="00B05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4000" b="1" dirty="0">
                <a:solidFill>
                  <a:srgbClr val="00B05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中的康肃公、卖油翁各有怎样的个性特点？你喜欢谁？为什么？</a:t>
            </a:r>
            <a:endParaRPr lang="zh-CN" altLang="en-US" sz="4000" b="1" dirty="0">
              <a:solidFill>
                <a:srgbClr val="00B05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84"/>
          <a:stretch>
            <a:fillRect/>
          </a:stretch>
        </p:blipFill>
        <p:spPr>
          <a:xfrm>
            <a:off x="2135560" y="3645024"/>
            <a:ext cx="3610384" cy="29791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26"/>
          <a:stretch>
            <a:fillRect/>
          </a:stretch>
        </p:blipFill>
        <p:spPr>
          <a:xfrm>
            <a:off x="3791744" y="1124742"/>
            <a:ext cx="5040560" cy="15121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829" y="1124743"/>
            <a:ext cx="665153" cy="46085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2867217"/>
            <a:ext cx="3960440" cy="38884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30293" y="3278352"/>
            <a:ext cx="2198915" cy="18074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29452" y="1334845"/>
            <a:ext cx="40324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一、通假字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154507" y="374329"/>
            <a:ext cx="3888432" cy="707886"/>
            <a:chOff x="3285062" y="481406"/>
            <a:chExt cx="3888432" cy="783088"/>
          </a:xfrm>
        </p:grpSpPr>
        <p:sp>
          <p:nvSpPr>
            <p:cNvPr id="9" name="矩形 8"/>
            <p:cNvSpPr/>
            <p:nvPr/>
          </p:nvSpPr>
          <p:spPr bwMode="auto">
            <a:xfrm>
              <a:off x="3285062" y="481575"/>
              <a:ext cx="3447177" cy="782919"/>
            </a:xfrm>
            <a:prstGeom prst="rect">
              <a:avLst/>
            </a:prstGeom>
            <a:ln w="28575">
              <a:prstDash val="dash"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285062" y="481406"/>
              <a:ext cx="3888432" cy="781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基础知识梳理</a:t>
              </a:r>
              <a:endPara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924557" y="2175390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但手熟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尔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52830" y="2870883"/>
            <a:ext cx="30410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徐以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杓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酌油沥之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06239" y="3907182"/>
            <a:ext cx="40324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二、古今异义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966105" y="4746254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但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微颔之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51798" y="5472845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尔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安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敢轻吾射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45676" y="396489"/>
            <a:ext cx="127020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/>
              <a:t>P64</a:t>
            </a:r>
            <a:endParaRPr lang="zh-CN" altLang="en-US" sz="4000" dirty="0"/>
          </a:p>
        </p:txBody>
      </p:sp>
      <p:sp>
        <p:nvSpPr>
          <p:cNvPr id="19" name="文本框 8"/>
          <p:cNvSpPr txBox="1"/>
          <p:nvPr/>
        </p:nvSpPr>
        <p:spPr>
          <a:xfrm>
            <a:off x="9192345" y="0"/>
            <a:ext cx="1475656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开火车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36537" y="2165989"/>
            <a:ext cx="5078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同“耳”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，相当于“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罢了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90752" y="2870883"/>
            <a:ext cx="5078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zh-CN" altLang="zh-CN" dirty="0"/>
              <a:t>“杓”</a:t>
            </a:r>
            <a:r>
              <a:rPr lang="zh-CN" altLang="zh-CN" b="1" dirty="0">
                <a:solidFill>
                  <a:srgbClr val="FF0000"/>
                </a:solidFill>
              </a:rPr>
              <a:t>同“勺”</a:t>
            </a:r>
            <a:r>
              <a:rPr lang="zh-CN" altLang="en-US" dirty="0"/>
              <a:t>）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5167181" y="4682838"/>
            <a:ext cx="5078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zh-CN" altLang="zh-CN" b="1" dirty="0">
                <a:solidFill>
                  <a:srgbClr val="FF0000"/>
                </a:solidFill>
              </a:rPr>
              <a:t>只</a:t>
            </a:r>
            <a:r>
              <a:rPr lang="zh-CN" altLang="en-US" dirty="0"/>
              <a:t>）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5190752" y="5523155"/>
            <a:ext cx="5078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zh-CN" altLang="zh-CN" b="1" dirty="0">
                <a:solidFill>
                  <a:srgbClr val="FF0000"/>
                </a:solidFill>
              </a:rPr>
              <a:t>疑问副词，怎么</a:t>
            </a:r>
            <a:r>
              <a:rPr lang="zh-CN" altLang="en-US" dirty="0"/>
              <a:t>）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8"/>
          <p:cNvSpPr txBox="1"/>
          <p:nvPr/>
        </p:nvSpPr>
        <p:spPr>
          <a:xfrm>
            <a:off x="9192345" y="0"/>
            <a:ext cx="1475656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开火车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159896" y="327647"/>
            <a:ext cx="3888432" cy="707886"/>
            <a:chOff x="3285062" y="481406"/>
            <a:chExt cx="3888432" cy="783088"/>
          </a:xfrm>
        </p:grpSpPr>
        <p:sp>
          <p:nvSpPr>
            <p:cNvPr id="15" name="矩形 14"/>
            <p:cNvSpPr/>
            <p:nvPr/>
          </p:nvSpPr>
          <p:spPr bwMode="auto">
            <a:xfrm>
              <a:off x="3285062" y="481575"/>
              <a:ext cx="3447177" cy="782919"/>
            </a:xfrm>
            <a:prstGeom prst="rect">
              <a:avLst/>
            </a:prstGeom>
            <a:ln w="28575">
              <a:prstDash val="dash"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285062" y="481406"/>
              <a:ext cx="3888432" cy="781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基础知识梳理</a:t>
              </a:r>
              <a:endPara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745676" y="396489"/>
            <a:ext cx="127020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/>
              <a:t>P64</a:t>
            </a:r>
            <a:endParaRPr lang="zh-CN" altLang="en-US" sz="4000" dirty="0"/>
          </a:p>
        </p:txBody>
      </p:sp>
      <p:sp>
        <p:nvSpPr>
          <p:cNvPr id="24" name="文本框 23"/>
          <p:cNvSpPr txBox="1"/>
          <p:nvPr/>
        </p:nvSpPr>
        <p:spPr>
          <a:xfrm>
            <a:off x="2117679" y="1298810"/>
            <a:ext cx="40324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三、一词多义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0727" y="2157718"/>
            <a:ext cx="28378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陈康肃公善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射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73964" y="3022622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吾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射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不亦精乎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9084" y="4344037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但手熟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尔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78658" y="5103612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尔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安敢轻吾射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21678" y="2505755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射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748750" y="4665247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尔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左大括号 12"/>
          <p:cNvSpPr/>
          <p:nvPr/>
        </p:nvSpPr>
        <p:spPr bwMode="auto">
          <a:xfrm>
            <a:off x="2428513" y="2339469"/>
            <a:ext cx="321914" cy="975541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左大括号 30"/>
          <p:cNvSpPr/>
          <p:nvPr/>
        </p:nvSpPr>
        <p:spPr bwMode="auto">
          <a:xfrm>
            <a:off x="2446792" y="4541512"/>
            <a:ext cx="301502" cy="939343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735955" y="2218690"/>
            <a:ext cx="4461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zh-CN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动词，射箭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807710" y="2994025"/>
            <a:ext cx="4057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名词，射箭的本领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589270" y="4344035"/>
            <a:ext cx="4978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同“耳”，相当于“罢了”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616575" y="5080635"/>
            <a:ext cx="4881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代词，你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4" name="图片 43" descr="图片包含 鲜花&#10;&#10;已生成极高可信度的说明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>
          <a:xfrm>
            <a:off x="6662856" y="595392"/>
            <a:ext cx="4032447" cy="24951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9192345" y="0"/>
            <a:ext cx="1475656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开火车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59896" y="327647"/>
            <a:ext cx="3888432" cy="707886"/>
            <a:chOff x="3285062" y="481406"/>
            <a:chExt cx="3888432" cy="783088"/>
          </a:xfrm>
        </p:grpSpPr>
        <p:sp>
          <p:nvSpPr>
            <p:cNvPr id="4" name="矩形 3"/>
            <p:cNvSpPr/>
            <p:nvPr/>
          </p:nvSpPr>
          <p:spPr bwMode="auto">
            <a:xfrm>
              <a:off x="3285062" y="481575"/>
              <a:ext cx="3447177" cy="782919"/>
            </a:xfrm>
            <a:prstGeom prst="rect">
              <a:avLst/>
            </a:prstGeom>
            <a:ln w="28575">
              <a:prstDash val="dash"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285062" y="481406"/>
              <a:ext cx="3888432" cy="781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基础知识梳理</a:t>
              </a:r>
              <a:endPara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745676" y="396489"/>
            <a:ext cx="127020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/>
              <a:t>P64</a:t>
            </a:r>
            <a:endParaRPr lang="zh-CN" altLang="en-US" sz="4000" dirty="0"/>
          </a:p>
        </p:txBody>
      </p:sp>
      <p:sp>
        <p:nvSpPr>
          <p:cNvPr id="12" name="矩形 11"/>
          <p:cNvSpPr/>
          <p:nvPr/>
        </p:nvSpPr>
        <p:spPr>
          <a:xfrm>
            <a:off x="4072565" y="1359961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我酌油知之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9205" y="2249913"/>
            <a:ext cx="22365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钱覆其口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52383" y="3004936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公亦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此自矜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20917" y="2420161"/>
            <a:ext cx="5950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左大括号 15"/>
          <p:cNvSpPr/>
          <p:nvPr/>
        </p:nvSpPr>
        <p:spPr bwMode="auto">
          <a:xfrm>
            <a:off x="2928934" y="1517883"/>
            <a:ext cx="221516" cy="2003139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02028" y="4006060"/>
            <a:ext cx="34493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有卖油翁释担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而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立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92252" y="4800556"/>
            <a:ext cx="38576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自钱孔入，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而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钱不湿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70516" y="5584908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康肃笑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而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遣之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22841" y="4583047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而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左大括号 20"/>
          <p:cNvSpPr/>
          <p:nvPr/>
        </p:nvSpPr>
        <p:spPr bwMode="auto">
          <a:xfrm>
            <a:off x="2928934" y="4090156"/>
            <a:ext cx="221515" cy="2003139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08700" y="1414780"/>
            <a:ext cx="3956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介词，凭、靠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67755" y="2246630"/>
            <a:ext cx="41808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介词，用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74740" y="2979420"/>
            <a:ext cx="4220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介词，凭借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16090" y="4006215"/>
            <a:ext cx="3589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连词，表顺承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22770" y="4862195"/>
            <a:ext cx="3449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连词，表转折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22770" y="5657215"/>
            <a:ext cx="34182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连词，表修饰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7" t="7027" r="21444" b="5364"/>
          <a:stretch>
            <a:fillRect/>
          </a:stretch>
        </p:blipFill>
        <p:spPr>
          <a:xfrm>
            <a:off x="9519154" y="1665048"/>
            <a:ext cx="903858" cy="111653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7" t="7027" r="21444" b="5364"/>
          <a:stretch>
            <a:fillRect/>
          </a:stretch>
        </p:blipFill>
        <p:spPr>
          <a:xfrm>
            <a:off x="1614575" y="3385036"/>
            <a:ext cx="903858" cy="11165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9192345" y="0"/>
            <a:ext cx="1475656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开火车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59896" y="327647"/>
            <a:ext cx="3888432" cy="707886"/>
            <a:chOff x="3285062" y="481406"/>
            <a:chExt cx="3888432" cy="783088"/>
          </a:xfrm>
        </p:grpSpPr>
        <p:sp>
          <p:nvSpPr>
            <p:cNvPr id="4" name="矩形 3"/>
            <p:cNvSpPr/>
            <p:nvPr/>
          </p:nvSpPr>
          <p:spPr bwMode="auto">
            <a:xfrm>
              <a:off x="3285062" y="481575"/>
              <a:ext cx="3447177" cy="782919"/>
            </a:xfrm>
            <a:prstGeom prst="rect">
              <a:avLst/>
            </a:prstGeom>
            <a:ln w="28575">
              <a:prstDash val="dash"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285062" y="481406"/>
              <a:ext cx="3888432" cy="781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基础知识梳理</a:t>
              </a:r>
              <a:endPara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745676" y="396489"/>
            <a:ext cx="127020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/>
              <a:t>P64</a:t>
            </a:r>
            <a:endParaRPr lang="zh-CN" altLang="en-US" sz="4000" dirty="0"/>
          </a:p>
        </p:txBody>
      </p:sp>
      <p:sp>
        <p:nvSpPr>
          <p:cNvPr id="7" name="矩形 6"/>
          <p:cNvSpPr/>
          <p:nvPr/>
        </p:nvSpPr>
        <p:spPr>
          <a:xfrm>
            <a:off x="3780740" y="1320580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睨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久而不去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78917" y="237085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但微颔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06315" y="3365647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以我酌油知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39389" y="4499989"/>
            <a:ext cx="30410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徐以杓酌油沥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49724" y="5606456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康肃笑而遣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左大括号 11"/>
          <p:cNvSpPr/>
          <p:nvPr/>
        </p:nvSpPr>
        <p:spPr bwMode="auto">
          <a:xfrm>
            <a:off x="2577842" y="1432354"/>
            <a:ext cx="258828" cy="4750414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43525" y="3561223"/>
            <a:ext cx="5950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93053" y="1382135"/>
            <a:ext cx="427941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代词，指陈尧咨射箭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23992" y="2232712"/>
            <a:ext cx="4336806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代词，指陈尧咨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射箭</a:t>
            </a:r>
            <a:endParaRPr lang="en-US" altLang="zh-CN" sz="28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十中八九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这一情况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21400" y="3376295"/>
            <a:ext cx="41249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代词，指射箭也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28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凭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手熟的道理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21400" y="4528820"/>
            <a:ext cx="37687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代词，指油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08700" y="5637530"/>
            <a:ext cx="4208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代词，指卖油翁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4800" y="4520404"/>
            <a:ext cx="1473200" cy="14794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8"/>
          <p:cNvSpPr txBox="1"/>
          <p:nvPr/>
        </p:nvSpPr>
        <p:spPr>
          <a:xfrm>
            <a:off x="9192344" y="19786"/>
            <a:ext cx="1475656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开火车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159896" y="383068"/>
            <a:ext cx="3888432" cy="706755"/>
            <a:chOff x="3285062" y="481406"/>
            <a:chExt cx="3888432" cy="706755"/>
          </a:xfrm>
        </p:grpSpPr>
        <p:sp>
          <p:nvSpPr>
            <p:cNvPr id="15" name="矩形 14"/>
            <p:cNvSpPr/>
            <p:nvPr/>
          </p:nvSpPr>
          <p:spPr bwMode="auto">
            <a:xfrm>
              <a:off x="3285062" y="565961"/>
              <a:ext cx="3447177" cy="567315"/>
            </a:xfrm>
            <a:prstGeom prst="rect">
              <a:avLst/>
            </a:prstGeom>
            <a:ln w="28575">
              <a:prstDash val="dash"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285062" y="481406"/>
              <a:ext cx="3888432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基础知识梳理</a:t>
              </a:r>
              <a:endPara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745676" y="396489"/>
            <a:ext cx="127020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/>
              <a:t>P64</a:t>
            </a:r>
            <a:endParaRPr lang="zh-CN" altLang="en-US" sz="4000" dirty="0"/>
          </a:p>
        </p:txBody>
      </p:sp>
      <p:sp>
        <p:nvSpPr>
          <p:cNvPr id="24" name="文本框 23"/>
          <p:cNvSpPr txBox="1"/>
          <p:nvPr/>
        </p:nvSpPr>
        <p:spPr>
          <a:xfrm>
            <a:off x="2279576" y="1507784"/>
            <a:ext cx="40324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四、词类活用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93130" y="2308041"/>
            <a:ext cx="28378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陈康肃公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善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射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395682" y="3193566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尔安敢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轻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吾射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60721" y="407909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但微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颔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425345" y="4964616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吾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射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不亦精乎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24052" y="2337732"/>
            <a:ext cx="5078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形容词用作动词，擅长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24052" y="3255121"/>
            <a:ext cx="5078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形容词用作动词，轻视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624052" y="4172510"/>
            <a:ext cx="5078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名词用作动词，点头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24052" y="5088606"/>
            <a:ext cx="5078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动词用作名词，射箭的本领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 descr="图片包含 物体, 室内, 镜子, 就坐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573" y="2129862"/>
            <a:ext cx="624729" cy="38984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9264353" y="0"/>
            <a:ext cx="1403648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开火车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59896" y="383068"/>
            <a:ext cx="3888432" cy="706755"/>
            <a:chOff x="3285062" y="481406"/>
            <a:chExt cx="3888432" cy="706755"/>
          </a:xfrm>
        </p:grpSpPr>
        <p:sp>
          <p:nvSpPr>
            <p:cNvPr id="4" name="矩形 3"/>
            <p:cNvSpPr/>
            <p:nvPr/>
          </p:nvSpPr>
          <p:spPr bwMode="auto">
            <a:xfrm>
              <a:off x="3285062" y="565961"/>
              <a:ext cx="3447177" cy="567315"/>
            </a:xfrm>
            <a:prstGeom prst="rect">
              <a:avLst/>
            </a:prstGeom>
            <a:ln w="28575">
              <a:prstDash val="dash"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285062" y="481406"/>
              <a:ext cx="3888432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基础知识梳理</a:t>
              </a:r>
              <a:endPara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745676" y="396489"/>
            <a:ext cx="127020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/>
              <a:t>P64</a:t>
            </a:r>
            <a:endParaRPr lang="zh-CN" altLang="en-US" sz="4000" dirty="0"/>
          </a:p>
        </p:txBody>
      </p:sp>
      <p:sp>
        <p:nvSpPr>
          <p:cNvPr id="7" name="文本框 6"/>
          <p:cNvSpPr txBox="1"/>
          <p:nvPr/>
        </p:nvSpPr>
        <p:spPr>
          <a:xfrm>
            <a:off x="2268047" y="1565470"/>
            <a:ext cx="40324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五、特殊句式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72347" y="2643513"/>
            <a:ext cx="20231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倒装句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48770" y="4450383"/>
            <a:ext cx="20231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省略句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751727" y="2653497"/>
            <a:ext cx="2224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尝射于家圃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11007" y="445038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自钱孔入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49107" y="3316399"/>
            <a:ext cx="67157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状语后置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，应为“尝于家圃射”）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52989" y="5167029"/>
            <a:ext cx="54908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（“自”前省略主语“油”）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256" y="1253852"/>
            <a:ext cx="2114291" cy="197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356992"/>
            <a:ext cx="3096344" cy="30079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0" r="59051"/>
          <a:stretch>
            <a:fillRect/>
          </a:stretch>
        </p:blipFill>
        <p:spPr>
          <a:xfrm>
            <a:off x="4871864" y="1196752"/>
            <a:ext cx="4248472" cy="14978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1124742"/>
            <a:ext cx="665153" cy="48245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336" y="1196752"/>
            <a:ext cx="3172759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2711624" y="1772816"/>
            <a:ext cx="3663182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《</a:t>
            </a:r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卖油翁</a:t>
            </a:r>
            <a:r>
              <a:rPr lang="en-US" altLang="zh-CN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》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15680" y="3042182"/>
            <a:ext cx="345638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/>
              <a:t>P65—P66   </a:t>
            </a:r>
            <a:endParaRPr lang="en-US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   1—3</a:t>
            </a:r>
            <a:endParaRPr lang="zh-CN" altLang="en-US" sz="3200" dirty="0"/>
          </a:p>
        </p:txBody>
      </p:sp>
      <p:sp>
        <p:nvSpPr>
          <p:cNvPr id="6" name="文本框 1"/>
          <p:cNvSpPr txBox="1"/>
          <p:nvPr/>
        </p:nvSpPr>
        <p:spPr>
          <a:xfrm>
            <a:off x="3359696" y="332656"/>
            <a:ext cx="4014107" cy="1014730"/>
          </a:xfrm>
          <a:prstGeom prst="rect">
            <a:avLst/>
          </a:prstGeom>
          <a:noFill/>
          <a:ln w="381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移花接木</a:t>
            </a:r>
            <a:endParaRPr lang="zh-CN" altLang="en-US" sz="6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56097" y="943506"/>
            <a:ext cx="2160241" cy="810090"/>
            <a:chOff x="1043607" y="3789040"/>
            <a:chExt cx="5328593" cy="237626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3" t="55250" r="24418" b="10100"/>
            <a:stretch>
              <a:fillRect/>
            </a:stretch>
          </p:blipFill>
          <p:spPr>
            <a:xfrm>
              <a:off x="1043607" y="3789040"/>
              <a:ext cx="5328593" cy="2376264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195736" y="4509120"/>
              <a:ext cx="2592288" cy="936104"/>
            </a:xfrm>
            <a:prstGeom prst="rect">
              <a:avLst/>
            </a:prstGeom>
            <a:solidFill>
              <a:srgbClr val="171C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127797" y="1049148"/>
            <a:ext cx="6016872" cy="598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300" b="1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教学目标</a:t>
            </a:r>
            <a:endParaRPr lang="zh-CN" altLang="en-US" sz="3300" b="1" dirty="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59243" y="2073525"/>
            <a:ext cx="772703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、学习《卖油翁》的背景常识；</a:t>
            </a:r>
            <a:endParaRPr lang="zh-CN" altLang="en-US" sz="32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55159" y1="12016" x2="56746" y2="27132"/>
                        <a14:foregroundMark x1="72222" y1="28682" x2="80556" y2="18605"/>
                        <a14:foregroundMark x1="82540" y1="48837" x2="98016" y2="41860"/>
                        <a14:foregroundMark x1="78968" y1="65504" x2="90873" y2="68992"/>
                        <a14:foregroundMark x1="63492" y1="75581" x2="73810" y2="93798"/>
                        <a14:foregroundMark x1="50000" y1="78682" x2="44841" y2="95736"/>
                        <a14:foregroundMark x1="34524" y1="65504" x2="20635" y2="78682"/>
                        <a14:foregroundMark x1="22222" y1="48837" x2="8730" y2="51938"/>
                        <a14:foregroundMark x1="34524" y1="40310" x2="19048" y2="27132"/>
                        <a14:foregroundMark x1="41270" y1="28682" x2="27381" y2="85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020" y="3247339"/>
            <a:ext cx="820843" cy="84038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55159" y1="12016" x2="56746" y2="27132"/>
                        <a14:foregroundMark x1="72222" y1="28682" x2="80556" y2="18605"/>
                        <a14:foregroundMark x1="82540" y1="48837" x2="98016" y2="41860"/>
                        <a14:foregroundMark x1="78968" y1="65504" x2="90873" y2="68992"/>
                        <a14:foregroundMark x1="63492" y1="75581" x2="73810" y2="93798"/>
                        <a14:foregroundMark x1="50000" y1="78682" x2="44841" y2="95736"/>
                        <a14:foregroundMark x1="34524" y1="65504" x2="20635" y2="78682"/>
                        <a14:foregroundMark x1="22222" y1="48837" x2="8730" y2="51938"/>
                        <a14:foregroundMark x1="34524" y1="40310" x2="19048" y2="27132"/>
                        <a14:foregroundMark x1="41270" y1="28682" x2="27381" y2="85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021" y="2073525"/>
            <a:ext cx="820843" cy="8403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59243" y="3304316"/>
            <a:ext cx="754505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、掌握《卖油翁》重点词句的翻译。</a:t>
            </a:r>
            <a:endParaRPr lang="en-US" altLang="zh-CN" sz="32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80360" y="1844824"/>
            <a:ext cx="44710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）有卖油翁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释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担而立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11839" y="2661213"/>
            <a:ext cx="36544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睨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之久而不去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09063" y="3569739"/>
            <a:ext cx="32461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汝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亦知射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乎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38708" y="4296519"/>
            <a:ext cx="42678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无他， 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但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手熟尔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46484" y="5063042"/>
            <a:ext cx="36544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以我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酌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油知之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47515" y="5829565"/>
            <a:ext cx="40627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徐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以杓酌油沥之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48785" y="1037310"/>
            <a:ext cx="63665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解释下列句子中的加点词语。（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17413" y="1871411"/>
            <a:ext cx="17145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放下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10104" y="2529348"/>
            <a:ext cx="4857896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斜着眼看，这里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</a:t>
            </a:r>
            <a:endParaRPr lang="en-US" altLang="zh-CN" sz="28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spcBef>
                <a:spcPct val="0"/>
              </a:spcBef>
            </a:pPr>
            <a:r>
              <a:rPr lang="en-US" altLang="zh-CN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不在意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的样子 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60555" y="3569738"/>
            <a:ext cx="13569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35691" y="4282996"/>
            <a:ext cx="17145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只是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05716" y="5063042"/>
            <a:ext cx="39585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舀取，这里指倒入 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36474" y="5776300"/>
            <a:ext cx="20720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慢慢地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9515872" y="0"/>
            <a:ext cx="1152128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抢答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8" name="图片 1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528" y="3744327"/>
            <a:ext cx="1909151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68553" y="622306"/>
            <a:ext cx="1909151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文本框 1"/>
          <p:cNvSpPr txBox="1"/>
          <p:nvPr/>
        </p:nvSpPr>
        <p:spPr>
          <a:xfrm>
            <a:off x="3554572" y="107721"/>
            <a:ext cx="4014107" cy="829945"/>
          </a:xfrm>
          <a:prstGeom prst="rect">
            <a:avLst/>
          </a:prstGeom>
          <a:noFill/>
          <a:ln w="381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移花接木</a:t>
            </a:r>
            <a:endParaRPr lang="zh-CN" altLang="en-US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83532" y="836712"/>
            <a:ext cx="8424936" cy="5775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、下列对文章理解有误的一项是（     ）（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本文在写法上详略得当，略写了康肃公的射箭技艺，而对卖油翁的精湛技艺作了比较详细的描述。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B.“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见其发矢十中八九，但微颔之”这句话寥寥数语，便将卖油翁当时的表情和心理活动生动地表现了出来。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康肃公对卖油翁的态度由开始的“忿然”，到最后的“笑而遣之”，体现了他具有严于律己、和蔼可亲的性格特征。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作者借卖油翁对康肃公说的“无他，但手熟尔”，以及卖油翁对自己的评价“我亦无他，惟手熟尔”，意在说明熟能生巧的道理。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2541" y="836712"/>
            <a:ext cx="79208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64906" y="4365104"/>
            <a:ext cx="661797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表现</a:t>
            </a:r>
            <a:r>
              <a:rPr lang="zh-CN" altLang="en-US" sz="28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了陈尧咨对卖油翁酌油技艺的赞许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endParaRPr lang="en-US" altLang="zh-CN" sz="2800" b="1" kern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800" b="1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又</a:t>
            </a:r>
            <a:r>
              <a:rPr lang="zh-CN" altLang="en-US" sz="28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显示出他在事实面前无话可说的尴尬。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6888088" y="4437112"/>
            <a:ext cx="3312368" cy="0"/>
          </a:xfrm>
          <a:prstGeom prst="line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0040606" y="3861048"/>
            <a:ext cx="4495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9515872" y="0"/>
            <a:ext cx="1152128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抢答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694" b="91837" l="9887" r="90438">
                        <a14:foregroundMark x1="32739" y1="91667" x2="34360" y2="91837"/>
                        <a14:foregroundMark x1="86224" y1="9694" x2="86548" y2="12585"/>
                        <a14:foregroundMark x1="77796" y1="11735" x2="77796" y2="11735"/>
                        <a14:foregroundMark x1="90438" y1="24660" x2="90438" y2="24660"/>
                        <a14:backgroundMark x1="86548" y1="24320" x2="86548" y2="24320"/>
                        <a14:backgroundMark x1="87682" y1="25000" x2="87682" y2="25000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59479" y="5188737"/>
            <a:ext cx="1733781" cy="16522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822543" y="2348880"/>
            <a:ext cx="6077141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整理课堂笔记和错题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29727" y="620688"/>
            <a:ext cx="384048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 w="0"/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家庭作业</a:t>
            </a:r>
            <a:endParaRPr kumimoji="0" lang="en-US" altLang="zh-CN" sz="72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EEECE1">
                      <a:lumMod val="75000"/>
                    </a:srgbClr>
                  </a:gs>
                  <a:gs pos="59000">
                    <a:srgbClr val="4F81BD">
                      <a:lumMod val="50000"/>
                    </a:srgbClr>
                  </a:gs>
                  <a:gs pos="78000">
                    <a:srgbClr val="94C1C5"/>
                  </a:gs>
                  <a:gs pos="100000">
                    <a:srgbClr val="4F81BD">
                      <a:lumMod val="30000"/>
                      <a:lumOff val="7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9268" b="5747"/>
          <a:stretch>
            <a:fillRect/>
          </a:stretch>
        </p:blipFill>
        <p:spPr>
          <a:xfrm>
            <a:off x="6841604" y="2348880"/>
            <a:ext cx="3826396" cy="3183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2964">
        <p14:window dir="vert"/>
      </p:transition>
    </mc:Choice>
    <mc:Fallback>
      <p:transition spd="med" advTm="296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976385">
            <a:off x="4929324" y="481601"/>
            <a:ext cx="5030472" cy="539266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077071"/>
            <a:ext cx="2920814" cy="2400845"/>
          </a:xfrm>
          <a:prstGeom prst="rect">
            <a:avLst/>
          </a:prstGeom>
        </p:spPr>
      </p:pic>
      <p:sp>
        <p:nvSpPr>
          <p:cNvPr id="24" name="TextBox 6"/>
          <p:cNvSpPr txBox="1"/>
          <p:nvPr/>
        </p:nvSpPr>
        <p:spPr>
          <a:xfrm>
            <a:off x="3791585" y="2142490"/>
            <a:ext cx="561340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4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5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卖油翁</a:t>
            </a:r>
            <a:r>
              <a:rPr lang="en-US" altLang="zh-CN" sz="5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en-US" altLang="zh-CN" sz="54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5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5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欧阳修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89918" y="908720"/>
            <a:ext cx="5400600" cy="526224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欧阳修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1007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－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1072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），字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______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，号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__________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，晚号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___________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，谥号文忠，北宋政治家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、文学家， </a:t>
            </a:r>
            <a:b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en-US" altLang="zh-CN" sz="3200" b="1" u="sng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之一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。著有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欧阳文忠公文集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》《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六一诗话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54227" y="1501165"/>
            <a:ext cx="999490" cy="730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永叔</a:t>
            </a:r>
            <a:endParaRPr lang="zh-CN" altLang="en-US" sz="3200" b="1" kern="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2331" y="2233686"/>
            <a:ext cx="2080300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六一居士</a:t>
            </a:r>
            <a:endParaRPr lang="zh-CN" altLang="en-US" sz="3200" b="1" kern="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59806" y="1586255"/>
            <a:ext cx="999490" cy="730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醉翁</a:t>
            </a:r>
            <a:endParaRPr lang="zh-CN" altLang="en-US" sz="3200" b="1" kern="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54150" y="3828663"/>
            <a:ext cx="2224405" cy="730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唐宋八大家</a:t>
            </a:r>
            <a:endParaRPr lang="zh-CN" altLang="en-US" sz="3200" b="1" kern="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79719" y="1304764"/>
            <a:ext cx="3312368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9" grpId="0" build="p"/>
      <p:bldP spid="7" grpId="0" build="p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5880100" y="6089729"/>
            <a:ext cx="2555875" cy="765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2207568" y="1052736"/>
            <a:ext cx="2411680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 smtClean="0">
                <a:solidFill>
                  <a:srgbClr val="80008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写作背景</a:t>
            </a:r>
            <a:endParaRPr lang="zh-CN" altLang="en-US" sz="3200" b="1" dirty="0">
              <a:solidFill>
                <a:srgbClr val="80008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5520" y="1916832"/>
            <a:ext cx="8058631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卖油翁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出自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欧阳文忠公文集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归田录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，宋英宗治平四年（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1067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年），欧阳修再次遭流言蜚语中伤，自请外任，此文是在出知亳州时所作。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215" y="4150116"/>
            <a:ext cx="3657701" cy="25179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787525" y="1427480"/>
            <a:ext cx="8650605" cy="3538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  陈康肃公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善射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，当世无双，公亦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以</a:t>
            </a:r>
            <a:endParaRPr lang="en-US" altLang="zh-CN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endParaRPr lang="en-US" altLang="zh-CN" sz="3200" b="1" dirty="0">
              <a:solidFill>
                <a:sysClr val="windowText" lastClr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>
              <a:spcBef>
                <a:spcPct val="0"/>
              </a:spcBef>
              <a:buNone/>
              <a:defRPr/>
            </a:pP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此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自矜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。尝射</a:t>
            </a:r>
            <a:r>
              <a:rPr lang="zh-CN" altLang="en-US" sz="3200" b="1" dirty="0" smtClean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于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家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圃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(</a:t>
            </a:r>
            <a:r>
              <a:rPr lang="en-US" altLang="zh-CN" sz="3200" b="1" dirty="0" err="1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pǔ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)</a:t>
            </a:r>
            <a:r>
              <a:rPr lang="zh-CN" altLang="en-US" sz="3200" b="1" dirty="0" smtClean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有卖油翁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释担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而立</a:t>
            </a:r>
            <a:r>
              <a:rPr lang="zh-CN" altLang="en-US" sz="3200" b="1" dirty="0" smtClean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</a:t>
            </a:r>
            <a:endParaRPr lang="en-US" altLang="zh-CN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>
              <a:spcBef>
                <a:spcPct val="0"/>
              </a:spcBef>
              <a:buNone/>
              <a:defRPr/>
            </a:pPr>
            <a:endParaRPr lang="en-US" altLang="zh-CN" sz="3200" b="1" dirty="0">
              <a:solidFill>
                <a:sysClr val="windowText" lastClr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>
              <a:spcBef>
                <a:spcPct val="0"/>
              </a:spcBef>
              <a:buNone/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睨</a:t>
            </a:r>
            <a:r>
              <a:rPr lang="en-US" altLang="zh-CN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(</a:t>
            </a:r>
            <a:r>
              <a:rPr lang="en-US" altLang="zh-CN" sz="3200" b="1" dirty="0" err="1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nì</a:t>
            </a:r>
            <a:r>
              <a:rPr lang="en-US" altLang="zh-CN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)</a:t>
            </a:r>
            <a:r>
              <a:rPr lang="zh-CN" altLang="en-US" sz="3200" b="1" dirty="0" smtClean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之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久而不去。见其发矢十中八九，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但</a:t>
            </a:r>
            <a:r>
              <a:rPr lang="zh-CN" altLang="en-US" sz="3200" b="1" dirty="0" smtClean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微</a:t>
            </a:r>
            <a:endParaRPr lang="en-US" altLang="zh-CN" sz="3200" b="1" dirty="0" smtClean="0">
              <a:solidFill>
                <a:sysClr val="windowText" lastClr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>
              <a:spcBef>
                <a:spcPct val="0"/>
              </a:spcBef>
              <a:buNone/>
              <a:defRPr/>
            </a:pPr>
            <a:endParaRPr lang="en-US" altLang="zh-CN" sz="3200" b="1" dirty="0">
              <a:solidFill>
                <a:sysClr val="windowText" lastClr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>
              <a:spcBef>
                <a:spcPct val="0"/>
              </a:spcBef>
              <a:buNone/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颔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之。</a:t>
            </a:r>
            <a:r>
              <a:rPr lang="en-US" altLang="zh-CN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    </a:t>
            </a:r>
            <a:endParaRPr lang="en-US" altLang="zh-CN" sz="3200" b="1" dirty="0">
              <a:solidFill>
                <a:sysClr val="windowText" lastClr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791744" y="476672"/>
            <a:ext cx="468052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600" b="1" dirty="0">
                <a:solidFill>
                  <a:srgbClr val="80008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</a:t>
            </a:r>
            <a:r>
              <a:rPr lang="zh-CN" altLang="en-US" sz="3600" b="1" dirty="0">
                <a:solidFill>
                  <a:srgbClr val="80008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卖油翁</a:t>
            </a:r>
            <a:r>
              <a:rPr lang="en-US" altLang="zh-CN" sz="3600" b="1" dirty="0">
                <a:solidFill>
                  <a:srgbClr val="80008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》</a:t>
            </a:r>
            <a:endParaRPr lang="en-US" altLang="zh-CN" sz="3600" b="1" dirty="0">
              <a:solidFill>
                <a:srgbClr val="80008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203896" y="2035152"/>
            <a:ext cx="1728192" cy="432048"/>
          </a:xfrm>
          <a:prstGeom prst="wedgeRoundRectCallout">
            <a:avLst>
              <a:gd name="adj1" fmla="val -4302"/>
              <a:gd name="adj2" fmla="val -87864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擅长射箭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8374056" y="906979"/>
            <a:ext cx="1080120" cy="432048"/>
          </a:xfrm>
          <a:prstGeom prst="wedgeRoundRectCallout">
            <a:avLst>
              <a:gd name="adj1" fmla="val 5171"/>
              <a:gd name="adj2" fmla="val 88898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凭借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1919536" y="4005064"/>
            <a:ext cx="1656184" cy="432048"/>
          </a:xfrm>
          <a:prstGeom prst="wedgeRoundRectCallout">
            <a:avLst>
              <a:gd name="adj1" fmla="val -30652"/>
              <a:gd name="adj2" fmla="val -81144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斜着眼看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1919536" y="4997520"/>
            <a:ext cx="1008112" cy="432048"/>
          </a:xfrm>
          <a:prstGeom prst="wedgeRoundRectCallout">
            <a:avLst>
              <a:gd name="adj1" fmla="val -27850"/>
              <a:gd name="adj2" fmla="val -84442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点头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2013514" y="2981092"/>
            <a:ext cx="1008112" cy="432048"/>
          </a:xfrm>
          <a:prstGeom prst="wedgeRoundRectCallout">
            <a:avLst>
              <a:gd name="adj1" fmla="val 38994"/>
              <a:gd name="adj2" fmla="val -83445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自夸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5018774" y="3025274"/>
            <a:ext cx="1211520" cy="432048"/>
          </a:xfrm>
          <a:prstGeom prst="wedgeRoundRectCallout">
            <a:avLst>
              <a:gd name="adj1" fmla="val -14683"/>
              <a:gd name="adj2" fmla="val -84442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园子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7824192" y="3068960"/>
            <a:ext cx="1728192" cy="432048"/>
          </a:xfrm>
          <a:prstGeom prst="wedgeRoundRectCallout">
            <a:avLst>
              <a:gd name="adj1" fmla="val -4302"/>
              <a:gd name="adj2" fmla="val -87864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放下担子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9094950" y="4100949"/>
            <a:ext cx="780056" cy="432048"/>
          </a:xfrm>
          <a:prstGeom prst="wedgeRoundRectCallout">
            <a:avLst>
              <a:gd name="adj1" fmla="val -6844"/>
              <a:gd name="adj2" fmla="val -88188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9" grpId="0" bldLvl="0" animBg="1"/>
      <p:bldP spid="13" grpId="0" bldLvl="0" animBg="1"/>
      <p:bldP spid="18" grpId="0" bldLvl="0" animBg="1"/>
      <p:bldP spid="24" grpId="0" bldLvl="0" animBg="1"/>
      <p:bldP spid="26" grpId="0" bldLvl="0" animBg="1"/>
      <p:bldP spid="27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703705" y="871855"/>
            <a:ext cx="8568690" cy="55079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康肃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问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曰：“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汝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亦知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射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乎？吾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射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不亦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精</a:t>
            </a:r>
            <a:endParaRPr lang="en-US" altLang="zh-CN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endParaRPr lang="en-US" altLang="zh-CN" sz="3200" b="1" dirty="0">
              <a:solidFill>
                <a:sysClr val="windowText" lastClr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乎？”翁曰：“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无他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 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但手熟尔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。”康肃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忿</a:t>
            </a:r>
            <a:endParaRPr lang="en-US" altLang="zh-CN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endParaRPr lang="en-US" altLang="zh-CN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然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曰：“尔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安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敢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轻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吾射！”翁曰：“以我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酌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油</a:t>
            </a:r>
            <a:endParaRPr lang="en-US" altLang="zh-CN" sz="3200" b="1" dirty="0">
              <a:solidFill>
                <a:sysClr val="windowText" lastClr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endParaRPr lang="en-US" altLang="zh-CN" sz="3200" b="1" dirty="0">
              <a:solidFill>
                <a:sysClr val="windowText" lastClr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知之。”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乃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取一葫芦置于地，以钱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覆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其口，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徐</a:t>
            </a:r>
            <a:endParaRPr lang="en-US" altLang="zh-CN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endParaRPr lang="en-US" altLang="zh-CN" sz="3200" b="1" dirty="0">
              <a:solidFill>
                <a:sysClr val="windowText" lastClr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以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杓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酌油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沥之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，自钱孔入，而钱不湿。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因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曰：</a:t>
            </a:r>
            <a:endParaRPr lang="en-US" altLang="zh-CN" sz="3200" b="1" dirty="0">
              <a:solidFill>
                <a:sysClr val="windowText" lastClr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endParaRPr lang="en-US" altLang="zh-CN" sz="3200" b="1" dirty="0">
              <a:solidFill>
                <a:sysClr val="windowText" lastClr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“我亦无他，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惟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手熟尔。”康肃笑而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遣之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。</a:t>
            </a:r>
            <a:endParaRPr lang="en-US" altLang="zh-CN" sz="3200" b="1" dirty="0">
              <a:solidFill>
                <a:sysClr val="windowText" lastClr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1559496" y="3445014"/>
            <a:ext cx="2016224" cy="432048"/>
          </a:xfrm>
          <a:prstGeom prst="wedgeRoundRectCallout">
            <a:avLst>
              <a:gd name="adj1" fmla="val -17469"/>
              <a:gd name="adj2" fmla="val -84450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气愤的样子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4547828" y="1398190"/>
            <a:ext cx="648072" cy="432048"/>
          </a:xfrm>
          <a:prstGeom prst="wedgeRoundRectCallout">
            <a:avLst>
              <a:gd name="adj1" fmla="val 24773"/>
              <a:gd name="adj2" fmla="val -77761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3719736" y="3429000"/>
            <a:ext cx="1008112" cy="432048"/>
          </a:xfrm>
          <a:prstGeom prst="wedgeRoundRectCallout">
            <a:avLst>
              <a:gd name="adj1" fmla="val 2873"/>
              <a:gd name="adj2" fmla="val -94683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怎么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871864" y="3429000"/>
            <a:ext cx="1008112" cy="432048"/>
          </a:xfrm>
          <a:prstGeom prst="wedgeRoundRectCallout">
            <a:avLst>
              <a:gd name="adj1" fmla="val -21998"/>
              <a:gd name="adj2" fmla="val -91269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7032104" y="3356992"/>
            <a:ext cx="3240360" cy="432048"/>
          </a:xfrm>
          <a:prstGeom prst="wedgeRoundRectCallout">
            <a:avLst>
              <a:gd name="adj1" fmla="val 26439"/>
              <a:gd name="adj2" fmla="val -74201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舀取，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这里指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倒入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7896200" y="4365104"/>
            <a:ext cx="720080" cy="432048"/>
          </a:xfrm>
          <a:prstGeom prst="wedgeRoundRectCallout">
            <a:avLst>
              <a:gd name="adj1" fmla="val -4302"/>
              <a:gd name="adj2" fmla="val -87864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盖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3719736" y="4365104"/>
            <a:ext cx="1008112" cy="432048"/>
          </a:xfrm>
          <a:prstGeom prst="wedgeRoundRectCallout">
            <a:avLst>
              <a:gd name="adj1" fmla="val -38091"/>
              <a:gd name="adj2" fmla="val -77615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于是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9065260" y="4364990"/>
            <a:ext cx="1518285" cy="431800"/>
          </a:xfrm>
          <a:prstGeom prst="wedgeRoundRectCallout">
            <a:avLst>
              <a:gd name="adj1" fmla="val 2873"/>
              <a:gd name="adj2" fmla="val -84442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慢慢地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1703512" y="5373216"/>
            <a:ext cx="1619672" cy="432048"/>
          </a:xfrm>
          <a:prstGeom prst="wedgeRoundRectCallout">
            <a:avLst>
              <a:gd name="adj1" fmla="val 9665"/>
              <a:gd name="adj2" fmla="val -87856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同“勺”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5591436" y="1452258"/>
            <a:ext cx="1080120" cy="432048"/>
          </a:xfrm>
          <a:prstGeom prst="wedgeRoundRectCallout">
            <a:avLst>
              <a:gd name="adj1" fmla="val 19953"/>
              <a:gd name="adj2" fmla="val -81718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射箭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8904312" y="1466753"/>
            <a:ext cx="1008112" cy="432048"/>
          </a:xfrm>
          <a:prstGeom prst="wedgeRoundRectCallout">
            <a:avLst>
              <a:gd name="adj1" fmla="val -14292"/>
              <a:gd name="adj2" fmla="val -80261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精湛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2783632" y="2420888"/>
            <a:ext cx="3024336" cy="432048"/>
          </a:xfrm>
          <a:prstGeom prst="wedgeRoundRectCallout">
            <a:avLst>
              <a:gd name="adj1" fmla="val 35745"/>
              <a:gd name="adj2" fmla="val -84589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没有别的（奥妙）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6023992" y="2420888"/>
            <a:ext cx="1080120" cy="432048"/>
          </a:xfrm>
          <a:prstGeom prst="wedgeRoundRectCallout">
            <a:avLst>
              <a:gd name="adj1" fmla="val -13352"/>
              <a:gd name="adj2" fmla="val -88003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只是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7248128" y="2420888"/>
            <a:ext cx="2376264" cy="432048"/>
          </a:xfrm>
          <a:prstGeom prst="wedgeRoundRectCallout">
            <a:avLst>
              <a:gd name="adj1" fmla="val -28372"/>
              <a:gd name="adj2" fmla="val -84589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手法娴熟罢了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3626075" y="5373216"/>
            <a:ext cx="2253902" cy="432048"/>
          </a:xfrm>
          <a:prstGeom prst="wedgeRoundRectCallout">
            <a:avLst>
              <a:gd name="adj1" fmla="val -31009"/>
              <a:gd name="adj2" fmla="val -77615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滴入（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葫芦）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8256240" y="5373216"/>
            <a:ext cx="1944216" cy="432048"/>
          </a:xfrm>
          <a:prstGeom prst="wedgeRoundRectCallout">
            <a:avLst>
              <a:gd name="adj1" fmla="val -3552"/>
              <a:gd name="adj2" fmla="val -77615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于是，就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3935760" y="6381328"/>
            <a:ext cx="1656184" cy="432048"/>
          </a:xfrm>
          <a:prstGeom prst="wedgeRoundRectCallout">
            <a:avLst>
              <a:gd name="adj1" fmla="val -3552"/>
              <a:gd name="adj2" fmla="val -77615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只，不过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6671556" y="6381328"/>
            <a:ext cx="3240868" cy="432048"/>
          </a:xfrm>
          <a:prstGeom prst="wedgeRoundRectCallout">
            <a:avLst>
              <a:gd name="adj1" fmla="val 20926"/>
              <a:gd name="adj2" fmla="val -90061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走，遣，打发。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标注 27"/>
          <p:cNvSpPr/>
          <p:nvPr/>
        </p:nvSpPr>
        <p:spPr>
          <a:xfrm>
            <a:off x="2950089" y="1428533"/>
            <a:ext cx="1008112" cy="432048"/>
          </a:xfrm>
          <a:prstGeom prst="wedgeRoundRectCallout">
            <a:avLst>
              <a:gd name="adj1" fmla="val 4291"/>
              <a:gd name="adj2" fmla="val -81175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质问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6838017" y="332656"/>
            <a:ext cx="2116366" cy="432048"/>
          </a:xfrm>
          <a:prstGeom prst="wedgeRoundRectCallout">
            <a:avLst>
              <a:gd name="adj1" fmla="val -1773"/>
              <a:gd name="adj2" fmla="val 86847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射箭的本领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9" grpId="0" bldLvl="0" animBg="1"/>
      <p:bldP spid="23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20" grpId="0" bldLvl="0" animBg="1"/>
      <p:bldP spid="21" grpId="0" bldLvl="0" animBg="1"/>
      <p:bldP spid="2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9" grpId="0" bldLvl="0" animBg="1"/>
      <p:bldP spid="28" grpId="0" bldLvl="0" animBg="1"/>
      <p:bldP spid="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5673" y="3275157"/>
            <a:ext cx="1331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叶根友毛笔行书简体" panose="02010601030101010101" pitchFamily="2" charset="-122"/>
                <a:ea typeface="叶根友毛笔行书简体" panose="02010601030101010101" pitchFamily="2" charset="-122"/>
                <a:cs typeface="+mj-cs"/>
              </a:rPr>
              <a:t>卖油翁</a:t>
            </a:r>
            <a:endParaRPr lang="zh-CN" altLang="en-US" sz="2800" b="1" dirty="0"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叶根友毛笔行书简体" panose="02010601030101010101" pitchFamily="2" charset="-122"/>
              <a:ea typeface="叶根友毛笔行书简体" panose="02010601030101010101" pitchFamily="2" charset="-122"/>
              <a:cs typeface="+mj-cs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3127313" y="2406197"/>
            <a:ext cx="396044" cy="2705293"/>
          </a:xfrm>
          <a:prstGeom prst="leftBrace">
            <a:avLst>
              <a:gd name="adj1" fmla="val 66054"/>
              <a:gd name="adj2" fmla="val 42765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47358" y="1879371"/>
            <a:ext cx="1887974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开端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发展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高潮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结局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85585" y="2567751"/>
            <a:ext cx="547771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叶根友毛笔行书简体" panose="02010601030101010101" pitchFamily="2" charset="-122"/>
                <a:ea typeface="叶根友毛笔行书简体" panose="02010601030101010101" pitchFamily="2" charset="-122"/>
                <a:cs typeface="+mj-cs"/>
              </a:rPr>
              <a:t>熟能生巧</a:t>
            </a:r>
            <a:endParaRPr lang="zh-CN" altLang="en-US" sz="2800" b="1" dirty="0"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叶根友毛笔行书简体" panose="02010601030101010101" pitchFamily="2" charset="-122"/>
              <a:ea typeface="叶根友毛笔行书简体" panose="02010601030101010101" pitchFamily="2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27848" y="1529438"/>
            <a:ext cx="187220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308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陈尧咨</a:t>
            </a:r>
            <a:endParaRPr lang="zh-CN" altLang="en-US" sz="2800" b="1" dirty="0">
              <a:solidFill>
                <a:srgbClr val="308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左大括号 18"/>
          <p:cNvSpPr/>
          <p:nvPr/>
        </p:nvSpPr>
        <p:spPr>
          <a:xfrm flipH="1">
            <a:off x="8987376" y="2276872"/>
            <a:ext cx="348984" cy="2742413"/>
          </a:xfrm>
          <a:prstGeom prst="leftBrace">
            <a:avLst>
              <a:gd name="adj1" fmla="val 66054"/>
              <a:gd name="adj2" fmla="val 42765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471503" y="1529438"/>
            <a:ext cx="125819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308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卖油翁</a:t>
            </a:r>
            <a:endParaRPr lang="zh-CN" altLang="en-US" sz="2800" b="1" dirty="0">
              <a:solidFill>
                <a:srgbClr val="308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91345" y="2152019"/>
            <a:ext cx="289861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善射，以此自矜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289962" y="2152019"/>
            <a:ext cx="188797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但微颔之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91345" y="3032956"/>
            <a:ext cx="257925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吾射不亦精乎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289962" y="3032956"/>
            <a:ext cx="188797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但手熟尔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42995" y="3861048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忿然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364651" y="3861048"/>
            <a:ext cx="188797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酌油知之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42995" y="4757675"/>
            <a:ext cx="170281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笑而遣之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289962" y="4757675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唯手熟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尔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5335332" y="476672"/>
            <a:ext cx="2411680" cy="70675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4000" b="1" dirty="0" smtClean="0">
                <a:solidFill>
                  <a:srgbClr val="80008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结构脉络</a:t>
            </a:r>
            <a:endParaRPr lang="zh-CN" altLang="en-US" sz="4000" b="1" dirty="0">
              <a:solidFill>
                <a:srgbClr val="80008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14" grpId="0"/>
      <p:bldP spid="22" grpId="0"/>
      <p:bldP spid="3" grpId="0"/>
      <p:bldP spid="19" grpId="0" bldLvl="0" animBg="1"/>
      <p:bldP spid="23" grpId="0"/>
      <p:bldP spid="24" grpId="0"/>
      <p:bldP spid="25" grpId="0"/>
      <p:bldP spid="9" grpId="0"/>
      <p:bldP spid="26" grpId="0"/>
      <p:bldP spid="17" grpId="0"/>
      <p:bldP spid="27" grpId="0"/>
      <p:bldP spid="28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5880100" y="6089729"/>
            <a:ext cx="2555875" cy="765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2495600" y="620688"/>
            <a:ext cx="7721600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rgbClr val="80008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文章主旨</a:t>
            </a:r>
            <a:endParaRPr lang="zh-CN" altLang="en-US" sz="3200" b="1" dirty="0">
              <a:solidFill>
                <a:srgbClr val="80008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91544" y="1340768"/>
            <a:ext cx="8154169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这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篇笔记小说通过陈尧咨与卖油翁之间的问答，告诉人们“</a:t>
            </a:r>
            <a:r>
              <a:rPr lang="zh-CN" altLang="en-US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”的道理，告诚人们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“尺有所短，寸有所长”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即使有长处也不应该骄傲自满。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421" y="3356992"/>
            <a:ext cx="3873727" cy="28407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8" name="组合 17"/>
          <p:cNvGrpSpPr/>
          <p:nvPr/>
        </p:nvGrpSpPr>
        <p:grpSpPr>
          <a:xfrm>
            <a:off x="1503392" y="6312296"/>
            <a:ext cx="9144000" cy="320040"/>
            <a:chOff x="0" y="6437630"/>
            <a:chExt cx="12192000" cy="42672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3"/>
            <a:srcRect r="83125"/>
            <a:stretch>
              <a:fillRect/>
            </a:stretch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sp>
        <p:nvSpPr>
          <p:cNvPr id="32" name="TextBox 1"/>
          <p:cNvSpPr txBox="1"/>
          <p:nvPr/>
        </p:nvSpPr>
        <p:spPr>
          <a:xfrm>
            <a:off x="3909085" y="1858809"/>
            <a:ext cx="1800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熟能生巧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1736</Words>
  <Application>WPS 演示</Application>
  <PresentationFormat>宽屏</PresentationFormat>
  <Paragraphs>364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Arial Unicode MS</vt:lpstr>
      <vt:lpstr>微软雅黑</vt:lpstr>
      <vt:lpstr>华文新魏</vt:lpstr>
      <vt:lpstr>华文楷体</vt:lpstr>
      <vt:lpstr>Calibri</vt:lpstr>
      <vt:lpstr>宋体-18030</vt:lpstr>
      <vt:lpstr>叶根友毛笔行书简体</vt:lpstr>
      <vt:lpstr>楷体</vt:lpstr>
      <vt:lpstr>Times New Roman</vt:lpstr>
      <vt:lpstr>华文行楷</vt:lpstr>
      <vt:lpstr>楷体_GB2312</vt:lpstr>
      <vt:lpstr>新宋体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Crif</cp:lastModifiedBy>
  <cp:revision>2</cp:revision>
  <dcterms:created xsi:type="dcterms:W3CDTF">2015-05-05T08:02:00Z</dcterms:created>
  <dcterms:modified xsi:type="dcterms:W3CDTF">2018-02-10T13:24:12Z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