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6"/>
  </p:notesMasterIdLst>
  <p:sldIdLst>
    <p:sldId id="307" r:id="rId2"/>
    <p:sldId id="278" r:id="rId3"/>
    <p:sldId id="279" r:id="rId4"/>
    <p:sldId id="266" r:id="rId5"/>
    <p:sldId id="260" r:id="rId6"/>
    <p:sldId id="357" r:id="rId7"/>
    <p:sldId id="337" r:id="rId8"/>
    <p:sldId id="359" r:id="rId9"/>
    <p:sldId id="358" r:id="rId10"/>
    <p:sldId id="360" r:id="rId11"/>
    <p:sldId id="293" r:id="rId12"/>
    <p:sldId id="259" r:id="rId13"/>
    <p:sldId id="292" r:id="rId14"/>
    <p:sldId id="290" r:id="rId15"/>
    <p:sldId id="258" r:id="rId16"/>
    <p:sldId id="361" r:id="rId17"/>
    <p:sldId id="294" r:id="rId18"/>
    <p:sldId id="362" r:id="rId19"/>
    <p:sldId id="363" r:id="rId20"/>
    <p:sldId id="364" r:id="rId21"/>
    <p:sldId id="366" r:id="rId22"/>
    <p:sldId id="367" r:id="rId23"/>
    <p:sldId id="365" r:id="rId24"/>
    <p:sldId id="368" r:id="rId25"/>
    <p:sldId id="369" r:id="rId26"/>
    <p:sldId id="370" r:id="rId27"/>
    <p:sldId id="371" r:id="rId28"/>
    <p:sldId id="323" r:id="rId29"/>
    <p:sldId id="324" r:id="rId30"/>
    <p:sldId id="372" r:id="rId31"/>
    <p:sldId id="373" r:id="rId32"/>
    <p:sldId id="374" r:id="rId33"/>
    <p:sldId id="375" r:id="rId34"/>
    <p:sldId id="280" r:id="rId35"/>
  </p:sldIdLst>
  <p:sldSz cx="12192000" cy="6858000"/>
  <p:notesSz cx="6858000" cy="9144000"/>
  <p:custDataLst>
    <p:tags r:id="rId3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贺 凡" initials="贺"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08C7C"/>
    <a:srgbClr val="7F6B5B"/>
    <a:srgbClr val="56505B"/>
    <a:srgbClr val="F0ECE9"/>
    <a:srgbClr val="BABEB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63" autoAdjust="0"/>
    <p:restoredTop sz="94660"/>
  </p:normalViewPr>
  <p:slideViewPr>
    <p:cSldViewPr snapToGrid="0">
      <p:cViewPr varScale="1">
        <p:scale>
          <a:sx n="63" d="100"/>
          <a:sy n="63" d="100"/>
        </p:scale>
        <p:origin x="-120" y="-432"/>
      </p:cViewPr>
      <p:guideLst>
        <p:guide orient="horz" pos="2160"/>
        <p:guide pos="3840"/>
      </p:guideLst>
    </p:cSldViewPr>
  </p:slideViewPr>
  <p:notesTextViewPr>
    <p:cViewPr>
      <p:scale>
        <a:sx n="1" d="1"/>
        <a:sy n="1" d="1"/>
      </p:scale>
      <p:origin x="0" y="0"/>
    </p:cViewPr>
  </p:notesTextViewPr>
  <p:notesViewPr>
    <p:cSldViewPr>
      <p:cViewPr>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gs" Target="tags/tag1.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印品黑体" panose="00000500000000000000" pitchFamily="2"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印品黑体" panose="00000500000000000000" pitchFamily="2" charset="-122"/>
              </a:defRPr>
            </a:lvl1pPr>
          </a:lstStyle>
          <a:p>
            <a:fld id="{4DAA03B0-3645-4451-9D1E-59E2048DBF07}" type="datetimeFigureOut">
              <a:rPr lang="zh-CN" altLang="en-US" smtClean="0"/>
              <a:t>2020-12-18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印品黑体" panose="00000500000000000000" pitchFamily="2"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印品黑体" panose="00000500000000000000" pitchFamily="2" charset="-122"/>
              </a:defRPr>
            </a:lvl1pPr>
          </a:lstStyle>
          <a:p>
            <a:fld id="{2C58D2EC-BCD6-4C57-9B0E-B75E493D6586}" type="slidenum">
              <a:rPr lang="zh-CN" altLang="en-US" smtClean="0"/>
              <a:t>‹#›</a:t>
            </a:fld>
            <a:endParaRPr lang="zh-CN" altLang="en-US"/>
          </a:p>
        </p:txBody>
      </p:sp>
    </p:spTree>
    <p:extLst>
      <p:ext uri="{BB962C8B-B14F-4D97-AF65-F5344CB8AC3E}">
        <p14:creationId xmlns:p14="http://schemas.microsoft.com/office/powerpoint/2010/main" val="285219471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印品黑体" panose="00000500000000000000" pitchFamily="2" charset="-122"/>
        <a:ea typeface="+mn-ea"/>
        <a:cs typeface="+mn-cs"/>
      </a:defRPr>
    </a:lvl1pPr>
    <a:lvl2pPr marL="457200" algn="l" defTabSz="914400" rtl="0" eaLnBrk="1" latinLnBrk="0" hangingPunct="1">
      <a:defRPr sz="1200" kern="1200">
        <a:solidFill>
          <a:schemeClr val="tx1"/>
        </a:solidFill>
        <a:latin typeface="印品黑体" panose="00000500000000000000" pitchFamily="2" charset="-122"/>
        <a:ea typeface="+mn-ea"/>
        <a:cs typeface="+mn-cs"/>
      </a:defRPr>
    </a:lvl2pPr>
    <a:lvl3pPr marL="914400" algn="l" defTabSz="914400" rtl="0" eaLnBrk="1" latinLnBrk="0" hangingPunct="1">
      <a:defRPr sz="1200" kern="1200">
        <a:solidFill>
          <a:schemeClr val="tx1"/>
        </a:solidFill>
        <a:latin typeface="印品黑体" panose="00000500000000000000" pitchFamily="2" charset="-122"/>
        <a:ea typeface="+mn-ea"/>
        <a:cs typeface="+mn-cs"/>
      </a:defRPr>
    </a:lvl3pPr>
    <a:lvl4pPr marL="1371600" algn="l" defTabSz="914400" rtl="0" eaLnBrk="1" latinLnBrk="0" hangingPunct="1">
      <a:defRPr sz="1200" kern="1200">
        <a:solidFill>
          <a:schemeClr val="tx1"/>
        </a:solidFill>
        <a:latin typeface="印品黑体" panose="00000500000000000000" pitchFamily="2" charset="-122"/>
        <a:ea typeface="+mn-ea"/>
        <a:cs typeface="+mn-cs"/>
      </a:defRPr>
    </a:lvl4pPr>
    <a:lvl5pPr marL="1828800" algn="l" defTabSz="914400" rtl="0" eaLnBrk="1" latinLnBrk="0" hangingPunct="1">
      <a:defRPr sz="1200" kern="1200">
        <a:solidFill>
          <a:schemeClr val="tx1"/>
        </a:solidFill>
        <a:latin typeface="印品黑体" panose="00000500000000000000" pitchFamily="2" charset="-122"/>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C58D2EC-BCD6-4C57-9B0E-B75E493D6586}" type="slidenum">
              <a:rPr lang="zh-CN" altLang="en-US" smtClean="0"/>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10</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11</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12</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13</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14</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15</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16</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17</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18</a:t>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19</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2</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20</a:t>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21</a:t>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22</a:t>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23</a:t>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24</a:t>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25</a:t>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26</a:t>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27</a:t>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28</a:t>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29</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3</a:t>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30</a:t>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31</a:t>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32</a:t>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33</a:t>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C58D2EC-BCD6-4C57-9B0E-B75E493D6586}" type="slidenum">
              <a:rPr lang="zh-CN" altLang="en-US" smtClean="0"/>
              <a:t>34</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4</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5</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6</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7</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8</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9</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spTree>
      <p:nvGrpSpPr>
        <p:cNvPr id="1" name=""/>
        <p:cNvGrpSpPr/>
        <p:nvPr/>
      </p:nvGrpSpPr>
      <p:grpSpPr>
        <a:xfrm>
          <a:off x="0" y="0"/>
          <a:ext cx="0" cy="0"/>
          <a:chOff x="0" y="0"/>
          <a:chExt cx="0" cy="0"/>
        </a:xfrm>
      </p:grpSpPr>
      <p:sp>
        <p:nvSpPr>
          <p:cNvPr id="7" name="矩形 6"/>
          <p:cNvSpPr/>
          <p:nvPr userDrawn="1"/>
        </p:nvSpPr>
        <p:spPr>
          <a:xfrm>
            <a:off x="181200" y="180000"/>
            <a:ext cx="11829600" cy="6498000"/>
          </a:xfrm>
          <a:prstGeom prst="rect">
            <a:avLst/>
          </a:prstGeom>
          <a:solidFill>
            <a:srgbClr val="F0EC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0EF7E283-1319-47E0-9BFE-D186D74C3DAC}" type="datetimeFigureOut">
              <a:rPr lang="zh-CN" altLang="en-US" smtClean="0"/>
              <a:t>2020-12-18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D9C9DE8-6944-4658-A18C-60D57C1D2619}" type="slidenum">
              <a:rPr lang="zh-CN" altLang="en-US" smtClean="0"/>
              <a:t>‹#›</a:t>
            </a:fld>
            <a:endParaRPr lang="zh-CN" altLang="en-US"/>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0EF7E283-1319-47E0-9BFE-D186D74C3DAC}" type="datetimeFigureOut">
              <a:rPr lang="zh-CN" altLang="en-US" smtClean="0"/>
              <a:t>2020-12-18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D9C9DE8-6944-4658-A18C-60D57C1D2619}" type="slidenum">
              <a:rPr lang="zh-CN" altLang="en-US" smtClean="0"/>
              <a:t>‹#›</a:t>
            </a:fld>
            <a:endParaRPr lang="zh-CN" altLang="en-US"/>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0EF7E283-1319-47E0-9BFE-D186D74C3DAC}" type="datetimeFigureOut">
              <a:rPr lang="zh-CN" altLang="en-US" smtClean="0"/>
              <a:t>2020-12-18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D9C9DE8-6944-4658-A18C-60D57C1D2619}" type="slidenum">
              <a:rPr lang="zh-CN" altLang="en-US" smtClean="0"/>
              <a:t>‹#›</a:t>
            </a:fld>
            <a:endParaRPr lang="zh-CN" altLang="en-US"/>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0EF7E283-1319-47E0-9BFE-D186D74C3DAC}" type="datetimeFigureOut">
              <a:rPr lang="zh-CN" altLang="en-US" smtClean="0"/>
              <a:t>2020-12-18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D9C9DE8-6944-4658-A18C-60D57C1D2619}" type="slidenum">
              <a:rPr lang="zh-CN" altLang="en-US" smtClean="0"/>
              <a:t>‹#›</a:t>
            </a:fld>
            <a:endParaRPr lang="zh-CN" altLang="en-US"/>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0EF7E283-1319-47E0-9BFE-D186D74C3DAC}" type="datetimeFigureOut">
              <a:rPr lang="zh-CN" altLang="en-US" smtClean="0"/>
              <a:t>2020-12-18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D9C9DE8-6944-4658-A18C-60D57C1D2619}" type="slidenum">
              <a:rPr lang="zh-CN" altLang="en-US" smtClean="0"/>
              <a:t>‹#›</a:t>
            </a:fld>
            <a:endParaRPr lang="zh-CN" alt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0EF7E283-1319-47E0-9BFE-D186D74C3DAC}" type="datetimeFigureOut">
              <a:rPr lang="zh-CN" altLang="en-US" smtClean="0"/>
              <a:t>2020-12-18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D9C9DE8-6944-4658-A18C-60D57C1D2619}" type="slidenum">
              <a:rPr lang="zh-CN" altLang="en-US" smtClean="0"/>
              <a:t>‹#›</a:t>
            </a:fld>
            <a:endParaRPr lang="zh-CN" alt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0EF7E283-1319-47E0-9BFE-D186D74C3DAC}" type="datetimeFigureOut">
              <a:rPr lang="zh-CN" altLang="en-US" smtClean="0"/>
              <a:t>2020-12-18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D9C9DE8-6944-4658-A18C-60D57C1D2619}" type="slidenum">
              <a:rPr lang="zh-CN" altLang="en-US" smtClean="0"/>
              <a:t>‹#›</a:t>
            </a:fld>
            <a:endParaRPr lang="zh-CN" alt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EF7E283-1319-47E0-9BFE-D186D74C3DAC}" type="datetimeFigureOut">
              <a:rPr lang="zh-CN" altLang="en-US" smtClean="0"/>
              <a:t>2020-12-18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D9C9DE8-6944-4658-A18C-60D57C1D2619}" type="slidenum">
              <a:rPr lang="zh-CN" altLang="en-US" smtClean="0"/>
              <a:t>‹#›</a:t>
            </a:fld>
            <a:endParaRPr lang="zh-CN" altLang="en-US"/>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0EF7E283-1319-47E0-9BFE-D186D74C3DAC}" type="datetimeFigureOut">
              <a:rPr lang="zh-CN" altLang="en-US" smtClean="0"/>
              <a:t>2020-12-18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D9C9DE8-6944-4658-A18C-60D57C1D2619}" type="slidenum">
              <a:rPr lang="zh-CN" altLang="en-US" smtClean="0"/>
              <a:t>‹#›</a:t>
            </a:fld>
            <a:endParaRPr lang="zh-CN" altLang="en-US"/>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0EF7E283-1319-47E0-9BFE-D186D74C3DAC}" type="datetimeFigureOut">
              <a:rPr lang="zh-CN" altLang="en-US" smtClean="0"/>
              <a:t>2020-12-18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D9C9DE8-6944-4658-A18C-60D57C1D2619}" type="slidenum">
              <a:rPr lang="zh-CN" altLang="en-US" smtClean="0"/>
              <a:t>‹#›</a:t>
            </a:fld>
            <a:endParaRPr lang="zh-CN" alt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印品黑体" panose="00000500000000000000" pitchFamily="2" charset="-122"/>
              </a:defRPr>
            </a:lvl1pPr>
          </a:lstStyle>
          <a:p>
            <a:fld id="{0EF7E283-1319-47E0-9BFE-D186D74C3DAC}" type="datetimeFigureOut">
              <a:rPr lang="zh-CN" altLang="en-US" smtClean="0"/>
              <a:t>2020-12-18</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印品黑体" panose="00000500000000000000" pitchFamily="2"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印品黑体" panose="00000500000000000000" pitchFamily="2" charset="-122"/>
              </a:defRPr>
            </a:lvl1pPr>
          </a:lstStyle>
          <a:p>
            <a:fld id="{ED9C9DE8-6944-4658-A18C-60D57C1D2619}" type="slidenum">
              <a:rPr lang="zh-CN" altLang="en-US" smtClean="0"/>
              <a:t>‹#›</a:t>
            </a:fld>
            <a:endParaRPr lang="zh-CN" altLang="en-US"/>
          </a:p>
        </p:txBody>
      </p:sp>
      <p:pic>
        <p:nvPicPr>
          <p:cNvPr id="7" name="图片 6" descr="学科网LOGO（新）"/>
          <p:cNvPicPr>
            <a:picLocks noChangeAspect="1"/>
          </p:cNvPicPr>
          <p:nvPr userDrawn="1"/>
        </p:nvPicPr>
        <p:blipFill>
          <a:blip r:embed="rId13"/>
          <a:stretch>
            <a:fillRect/>
          </a:stretch>
        </p:blipFill>
        <p:spPr>
          <a:xfrm>
            <a:off x="10777855" y="0"/>
            <a:ext cx="1341120" cy="484505"/>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xStyles>
    <p:titleStyle>
      <a:lvl1pPr algn="l" defTabSz="914400" rtl="0" eaLnBrk="1" latinLnBrk="0" hangingPunct="1">
        <a:lnSpc>
          <a:spcPct val="90000"/>
        </a:lnSpc>
        <a:spcBef>
          <a:spcPct val="0"/>
        </a:spcBef>
        <a:buNone/>
        <a:defRPr sz="4400" kern="1200">
          <a:solidFill>
            <a:schemeClr val="tx1"/>
          </a:solidFill>
          <a:latin typeface="印品黑体" panose="00000500000000000000" pitchFamily="2" charset="-122"/>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印品黑体" panose="00000500000000000000" pitchFamily="2" charset="-122"/>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印品黑体" panose="00000500000000000000" pitchFamily="2" charset="-122"/>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印品黑体" panose="00000500000000000000" pitchFamily="2" charset="-122"/>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印品黑体" panose="00000500000000000000" pitchFamily="2" charset="-122"/>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印品黑体" panose="00000500000000000000" pitchFamily="2" charset="-122"/>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microsoft.com/office/2007/relationships/hdphoto" Target="../media/hdphoto1.wdp"/></Relationships>
</file>

<file path=ppt/slides/_rels/slide1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4.xml"/><Relationship Id="rId1" Type="http://schemas.openxmlformats.org/officeDocument/2006/relationships/slideLayout" Target="../slideLayouts/slideLayout1.xml"/><Relationship Id="rId5" Type="http://schemas.openxmlformats.org/officeDocument/2006/relationships/image" Target="../media/image8.png"/><Relationship Id="rId4" Type="http://schemas.microsoft.com/office/2007/relationships/hdphoto" Target="../media/hdphoto1.wdp"/></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7" name="Freeform 5"/>
          <p:cNvSpPr/>
          <p:nvPr/>
        </p:nvSpPr>
        <p:spPr bwMode="auto">
          <a:xfrm rot="10800000">
            <a:off x="186426" y="1737666"/>
            <a:ext cx="5143838" cy="2542681"/>
          </a:xfrm>
          <a:custGeom>
            <a:avLst/>
            <a:gdLst>
              <a:gd name="T0" fmla="*/ 127 w 2157"/>
              <a:gd name="T1" fmla="*/ 0 h 1065"/>
              <a:gd name="T2" fmla="*/ 928 w 2157"/>
              <a:gd name="T3" fmla="*/ 0 h 1065"/>
              <a:gd name="T4" fmla="*/ 1713 w 2157"/>
              <a:gd name="T5" fmla="*/ 0 h 1065"/>
              <a:gd name="T6" fmla="*/ 2157 w 2157"/>
              <a:gd name="T7" fmla="*/ 0 h 1065"/>
              <a:gd name="T8" fmla="*/ 2157 w 2157"/>
              <a:gd name="T9" fmla="*/ 1065 h 1065"/>
              <a:gd name="T10" fmla="*/ 1979 w 2157"/>
              <a:gd name="T11" fmla="*/ 1065 h 1065"/>
              <a:gd name="T12" fmla="*/ 928 w 2157"/>
              <a:gd name="T13" fmla="*/ 1065 h 1065"/>
              <a:gd name="T14" fmla="*/ 428 w 2157"/>
              <a:gd name="T15" fmla="*/ 1065 h 1065"/>
              <a:gd name="T16" fmla="*/ 240 w 2157"/>
              <a:gd name="T17" fmla="*/ 918 h 1065"/>
              <a:gd name="T18" fmla="*/ 23 w 2157"/>
              <a:gd name="T19" fmla="*/ 146 h 1065"/>
              <a:gd name="T20" fmla="*/ 127 w 2157"/>
              <a:gd name="T21" fmla="*/ 0 h 10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57" h="1065">
                <a:moveTo>
                  <a:pt x="127" y="0"/>
                </a:moveTo>
                <a:cubicBezTo>
                  <a:pt x="928" y="0"/>
                  <a:pt x="928" y="0"/>
                  <a:pt x="928" y="0"/>
                </a:cubicBezTo>
                <a:cubicBezTo>
                  <a:pt x="1713" y="0"/>
                  <a:pt x="1713" y="0"/>
                  <a:pt x="1713" y="0"/>
                </a:cubicBezTo>
                <a:cubicBezTo>
                  <a:pt x="2157" y="0"/>
                  <a:pt x="2157" y="0"/>
                  <a:pt x="2157" y="0"/>
                </a:cubicBezTo>
                <a:cubicBezTo>
                  <a:pt x="2157" y="1065"/>
                  <a:pt x="2157" y="1065"/>
                  <a:pt x="2157" y="1065"/>
                </a:cubicBezTo>
                <a:cubicBezTo>
                  <a:pt x="1979" y="1065"/>
                  <a:pt x="1979" y="1065"/>
                  <a:pt x="1979" y="1065"/>
                </a:cubicBezTo>
                <a:cubicBezTo>
                  <a:pt x="928" y="1065"/>
                  <a:pt x="928" y="1065"/>
                  <a:pt x="928" y="1065"/>
                </a:cubicBezTo>
                <a:cubicBezTo>
                  <a:pt x="428" y="1065"/>
                  <a:pt x="428" y="1065"/>
                  <a:pt x="428" y="1065"/>
                </a:cubicBezTo>
                <a:cubicBezTo>
                  <a:pt x="347" y="1065"/>
                  <a:pt x="263" y="999"/>
                  <a:pt x="240" y="918"/>
                </a:cubicBezTo>
                <a:cubicBezTo>
                  <a:pt x="23" y="146"/>
                  <a:pt x="23" y="146"/>
                  <a:pt x="23" y="146"/>
                </a:cubicBezTo>
                <a:cubicBezTo>
                  <a:pt x="0" y="66"/>
                  <a:pt x="47" y="0"/>
                  <a:pt x="127" y="0"/>
                </a:cubicBezTo>
                <a:close/>
              </a:path>
            </a:pathLst>
          </a:custGeom>
          <a:solidFill>
            <a:srgbClr val="56505B"/>
          </a:solidFill>
          <a:ln>
            <a:noFill/>
          </a:ln>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13" name="Freeform 5"/>
          <p:cNvSpPr/>
          <p:nvPr/>
        </p:nvSpPr>
        <p:spPr bwMode="auto">
          <a:xfrm>
            <a:off x="5180913" y="1466605"/>
            <a:ext cx="6824662" cy="3373539"/>
          </a:xfrm>
          <a:custGeom>
            <a:avLst/>
            <a:gdLst>
              <a:gd name="T0" fmla="*/ 127 w 2157"/>
              <a:gd name="T1" fmla="*/ 0 h 1065"/>
              <a:gd name="T2" fmla="*/ 928 w 2157"/>
              <a:gd name="T3" fmla="*/ 0 h 1065"/>
              <a:gd name="T4" fmla="*/ 1713 w 2157"/>
              <a:gd name="T5" fmla="*/ 0 h 1065"/>
              <a:gd name="T6" fmla="*/ 2157 w 2157"/>
              <a:gd name="T7" fmla="*/ 0 h 1065"/>
              <a:gd name="T8" fmla="*/ 2157 w 2157"/>
              <a:gd name="T9" fmla="*/ 1065 h 1065"/>
              <a:gd name="T10" fmla="*/ 1979 w 2157"/>
              <a:gd name="T11" fmla="*/ 1065 h 1065"/>
              <a:gd name="T12" fmla="*/ 928 w 2157"/>
              <a:gd name="T13" fmla="*/ 1065 h 1065"/>
              <a:gd name="T14" fmla="*/ 428 w 2157"/>
              <a:gd name="T15" fmla="*/ 1065 h 1065"/>
              <a:gd name="T16" fmla="*/ 240 w 2157"/>
              <a:gd name="T17" fmla="*/ 918 h 1065"/>
              <a:gd name="T18" fmla="*/ 23 w 2157"/>
              <a:gd name="T19" fmla="*/ 146 h 1065"/>
              <a:gd name="T20" fmla="*/ 127 w 2157"/>
              <a:gd name="T21" fmla="*/ 0 h 10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57" h="1065">
                <a:moveTo>
                  <a:pt x="127" y="0"/>
                </a:moveTo>
                <a:cubicBezTo>
                  <a:pt x="928" y="0"/>
                  <a:pt x="928" y="0"/>
                  <a:pt x="928" y="0"/>
                </a:cubicBezTo>
                <a:cubicBezTo>
                  <a:pt x="1713" y="0"/>
                  <a:pt x="1713" y="0"/>
                  <a:pt x="1713" y="0"/>
                </a:cubicBezTo>
                <a:cubicBezTo>
                  <a:pt x="2157" y="0"/>
                  <a:pt x="2157" y="0"/>
                  <a:pt x="2157" y="0"/>
                </a:cubicBezTo>
                <a:cubicBezTo>
                  <a:pt x="2157" y="1065"/>
                  <a:pt x="2157" y="1065"/>
                  <a:pt x="2157" y="1065"/>
                </a:cubicBezTo>
                <a:cubicBezTo>
                  <a:pt x="1979" y="1065"/>
                  <a:pt x="1979" y="1065"/>
                  <a:pt x="1979" y="1065"/>
                </a:cubicBezTo>
                <a:cubicBezTo>
                  <a:pt x="928" y="1065"/>
                  <a:pt x="928" y="1065"/>
                  <a:pt x="928" y="1065"/>
                </a:cubicBezTo>
                <a:cubicBezTo>
                  <a:pt x="428" y="1065"/>
                  <a:pt x="428" y="1065"/>
                  <a:pt x="428" y="1065"/>
                </a:cubicBezTo>
                <a:cubicBezTo>
                  <a:pt x="347" y="1065"/>
                  <a:pt x="263" y="999"/>
                  <a:pt x="240" y="918"/>
                </a:cubicBezTo>
                <a:cubicBezTo>
                  <a:pt x="23" y="146"/>
                  <a:pt x="23" y="146"/>
                  <a:pt x="23" y="146"/>
                </a:cubicBezTo>
                <a:cubicBezTo>
                  <a:pt x="0" y="66"/>
                  <a:pt x="47" y="0"/>
                  <a:pt x="127" y="0"/>
                </a:cubicBezTo>
                <a:close/>
              </a:path>
            </a:pathLst>
          </a:custGeom>
          <a:blipFill dpi="0" rotWithShape="1">
            <a:blip r:embed="rId3">
              <a:extLst>
                <a:ext uri="{BEBA8EAE-BF5A-486C-A8C5-ECC9F3942E4B}">
                  <a14:imgProps xmlns:a14="http://schemas.microsoft.com/office/drawing/2010/main">
                    <a14:imgLayer r:embed="rId4">
                      <a14:imgEffect>
                        <a14:artisticTexturizer/>
                      </a14:imgEffect>
                    </a14:imgLayer>
                  </a14:imgProps>
                </a:ext>
                <a:ext uri="{28A0092B-C50C-407E-A947-70E740481C1C}">
                  <a14:useLocalDpi xmlns:a14="http://schemas.microsoft.com/office/drawing/2010/main" val="0"/>
                </a:ext>
              </a:extLst>
            </a:blip>
            <a:stretch>
              <a:fillRect/>
            </a:stretch>
          </a:blipFill>
          <a:ln>
            <a:noFill/>
          </a:ln>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14" name="TextBox 2088"/>
          <p:cNvSpPr txBox="1"/>
          <p:nvPr/>
        </p:nvSpPr>
        <p:spPr>
          <a:xfrm>
            <a:off x="600041" y="2845719"/>
            <a:ext cx="3515706" cy="461665"/>
          </a:xfrm>
          <a:prstGeom prst="rect">
            <a:avLst/>
          </a:prstGeom>
          <a:noFill/>
        </p:spPr>
        <p:txBody>
          <a:bodyPr wrap="none" rtlCol="0">
            <a:spAutoFit/>
          </a:bodyPr>
          <a:lstStyle/>
          <a:p>
            <a:r>
              <a:rPr lang="zh-CN" altLang="en-US" sz="2400" b="1">
                <a:solidFill>
                  <a:srgbClr val="F0ECE9"/>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第</a:t>
            </a:r>
            <a:r>
              <a:rPr lang="en-US" altLang="zh-CN" sz="2400" b="1">
                <a:solidFill>
                  <a:srgbClr val="F0ECE9"/>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02</a:t>
            </a:r>
            <a:r>
              <a:rPr lang="zh-CN" altLang="en-US" sz="2400" b="1">
                <a:solidFill>
                  <a:srgbClr val="F0ECE9"/>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课  改造我们的学习</a:t>
            </a:r>
          </a:p>
        </p:txBody>
      </p:sp>
      <p:sp>
        <p:nvSpPr>
          <p:cNvPr id="16" name="TextBox 2089"/>
          <p:cNvSpPr txBox="1"/>
          <p:nvPr/>
        </p:nvSpPr>
        <p:spPr>
          <a:xfrm>
            <a:off x="410887" y="1965089"/>
            <a:ext cx="3704860" cy="369332"/>
          </a:xfrm>
          <a:prstGeom prst="rect">
            <a:avLst/>
          </a:prstGeom>
          <a:noFill/>
        </p:spPr>
        <p:txBody>
          <a:bodyPr wrap="none" rtlCol="0">
            <a:spAutoFit/>
          </a:bodyPr>
          <a:lstStyle/>
          <a:p>
            <a:pPr marL="285750" indent="-285750">
              <a:buFont typeface="Arial" panose="020B0604020202020204" pitchFamily="34" charset="0"/>
              <a:buChar char="•"/>
            </a:pPr>
            <a:r>
              <a:rPr lang="zh-CN" altLang="en-US">
                <a:solidFill>
                  <a:srgbClr val="F0ECE9"/>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部编版高中语文选择性必修中册</a:t>
            </a:r>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p15="http://schemas.microsoft.com/office/powerpoint/2012/main" xmlns="">
      <p:transition spd="slow" advClick="0"/>
    </mc:Fallback>
  </mc:AlternateContent>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TextBox 13"/>
          <p:cNvSpPr txBox="1"/>
          <p:nvPr/>
        </p:nvSpPr>
        <p:spPr>
          <a:xfrm>
            <a:off x="983433" y="344684"/>
            <a:ext cx="2731838"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文本常识积累 </a:t>
            </a:r>
            <a:r>
              <a:rPr lang="en-US" altLang="zh-CN" b="1">
                <a:solidFill>
                  <a:srgbClr val="4C4C4C"/>
                </a:solidFill>
                <a:latin typeface="印品黑体" panose="00000500000000000000" pitchFamily="2" charset="-122"/>
                <a:ea typeface="印品黑体" panose="00000500000000000000" pitchFamily="2" charset="-122"/>
              </a:rPr>
              <a:t>·</a:t>
            </a:r>
            <a:r>
              <a:rPr lang="en-US" altLang="zh-CN">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文学常识</a:t>
            </a:r>
            <a:endParaRPr lang="en-US" altLang="zh-CN">
              <a:solidFill>
                <a:srgbClr val="4C4C4C"/>
              </a:solidFill>
              <a:latin typeface="印品黑体" panose="00000500000000000000" pitchFamily="2" charset="-122"/>
              <a:ea typeface="印品黑体" panose="00000500000000000000" pitchFamily="2"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avLst/>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20" name="文本框 19"/>
          <p:cNvSpPr txBox="1"/>
          <p:nvPr/>
        </p:nvSpPr>
        <p:spPr>
          <a:xfrm>
            <a:off x="1011664" y="2397082"/>
            <a:ext cx="5407213" cy="2063835"/>
          </a:xfrm>
          <a:prstGeom prst="rect">
            <a:avLst/>
          </a:prstGeom>
          <a:noFill/>
        </p:spPr>
        <p:txBody>
          <a:bodyPr wrap="square">
            <a:spAutoFit/>
          </a:bodyPr>
          <a:lstStyle/>
          <a:p>
            <a:pPr indent="457200">
              <a:lnSpc>
                <a:spcPct val="150000"/>
              </a:lnSpc>
              <a:spcAft>
                <a:spcPts val="1000"/>
              </a:spcAft>
            </a:pPr>
            <a:r>
              <a:rPr lang="zh-CN" altLang="en-US" sz="2200" b="1" kern="100">
                <a:effectLst/>
                <a:latin typeface="微软雅黑" panose="020B0503020204020204" pitchFamily="34" charset="-122"/>
                <a:ea typeface="微软雅黑" panose="020B0503020204020204" pitchFamily="34" charset="-122"/>
                <a:cs typeface="Arial" panose="020B0604020202020204" pitchFamily="34" charset="0"/>
              </a:rPr>
              <a:t>政论文：</a:t>
            </a:r>
            <a:r>
              <a:rPr lang="zh-CN" altLang="en-US" sz="2200" kern="100">
                <a:effectLst/>
                <a:latin typeface="微软雅黑" panose="020B0503020204020204" pitchFamily="34" charset="-122"/>
                <a:ea typeface="微软雅黑" panose="020B0503020204020204" pitchFamily="34" charset="-122"/>
                <a:cs typeface="Arial" panose="020B0604020202020204" pitchFamily="34" charset="0"/>
              </a:rPr>
              <a:t>政治性论文的简称。 政论文是从政治角度</a:t>
            </a:r>
            <a:r>
              <a:rPr lang="zh-CN" altLang="en-US" sz="2200" kern="100">
                <a:solidFill>
                  <a:srgbClr val="FF0000"/>
                </a:solidFill>
                <a:effectLst/>
                <a:latin typeface="微软雅黑" panose="020B0503020204020204" pitchFamily="34" charset="-122"/>
                <a:ea typeface="微软雅黑" panose="020B0503020204020204" pitchFamily="34" charset="-122"/>
                <a:cs typeface="Arial" panose="020B0604020202020204" pitchFamily="34" charset="0"/>
              </a:rPr>
              <a:t>阐述和评论重大事件或社会等问题，提出见解或主张并说明理由</a:t>
            </a:r>
            <a:r>
              <a:rPr lang="zh-CN" altLang="en-US" sz="2200" kern="100">
                <a:effectLst/>
                <a:latin typeface="微软雅黑" panose="020B0503020204020204" pitchFamily="34" charset="-122"/>
                <a:ea typeface="微软雅黑" panose="020B0503020204020204" pitchFamily="34" charset="-122"/>
                <a:cs typeface="Arial" panose="020B0604020202020204" pitchFamily="34" charset="0"/>
              </a:rPr>
              <a:t>，使读者信服。它内容广泛，形式多样。</a:t>
            </a:r>
          </a:p>
        </p:txBody>
      </p:sp>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36475" y="1478539"/>
            <a:ext cx="2831523" cy="377725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ransition spd="med" advClick="0">
    <p:pull/>
  </p:transition>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6" name="Freeform 5"/>
          <p:cNvSpPr/>
          <p:nvPr/>
        </p:nvSpPr>
        <p:spPr bwMode="auto">
          <a:xfrm flipH="1">
            <a:off x="2381" y="3915641"/>
            <a:ext cx="12188826" cy="2037552"/>
          </a:xfrm>
          <a:custGeom>
            <a:avLst/>
            <a:gdLst>
              <a:gd name="T0" fmla="*/ 0 w 4809"/>
              <a:gd name="T1" fmla="*/ 0 h 804"/>
              <a:gd name="T2" fmla="*/ 4809 w 4809"/>
              <a:gd name="T3" fmla="*/ 530 h 804"/>
            </a:gdLst>
            <a:ahLst/>
            <a:cxnLst>
              <a:cxn ang="0">
                <a:pos x="T0" y="T1"/>
              </a:cxn>
              <a:cxn ang="0">
                <a:pos x="T2" y="T3"/>
              </a:cxn>
            </a:cxnLst>
            <a:rect l="0" t="0" r="r" b="b"/>
            <a:pathLst>
              <a:path w="4809" h="804">
                <a:moveTo>
                  <a:pt x="0" y="0"/>
                </a:moveTo>
                <a:cubicBezTo>
                  <a:pt x="0" y="0"/>
                  <a:pt x="2086" y="804"/>
                  <a:pt x="4809" y="53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7" name="Freeform 6"/>
          <p:cNvSpPr/>
          <p:nvPr/>
        </p:nvSpPr>
        <p:spPr bwMode="auto">
          <a:xfrm>
            <a:off x="2381" y="2492896"/>
            <a:ext cx="12188826" cy="3763944"/>
          </a:xfrm>
          <a:custGeom>
            <a:avLst/>
            <a:gdLst>
              <a:gd name="T0" fmla="*/ 4809 w 4809"/>
              <a:gd name="T1" fmla="*/ 0 h 1485"/>
              <a:gd name="T2" fmla="*/ 0 w 4809"/>
              <a:gd name="T3" fmla="*/ 1485 h 1485"/>
            </a:gdLst>
            <a:ahLst/>
            <a:cxnLst>
              <a:cxn ang="0">
                <a:pos x="T0" y="T1"/>
              </a:cxn>
              <a:cxn ang="0">
                <a:pos x="T2" y="T3"/>
              </a:cxn>
            </a:cxnLst>
            <a:rect l="0" t="0" r="r" b="b"/>
            <a:pathLst>
              <a:path w="4809" h="1485">
                <a:moveTo>
                  <a:pt x="4809" y="0"/>
                </a:moveTo>
                <a:cubicBezTo>
                  <a:pt x="4809" y="0"/>
                  <a:pt x="2817" y="1445"/>
                  <a:pt x="0" y="1485"/>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8" name="Freeform 7"/>
          <p:cNvSpPr/>
          <p:nvPr/>
        </p:nvSpPr>
        <p:spPr bwMode="auto">
          <a:xfrm flipH="1">
            <a:off x="2381" y="4818002"/>
            <a:ext cx="12188826" cy="2222101"/>
          </a:xfrm>
          <a:custGeom>
            <a:avLst/>
            <a:gdLst>
              <a:gd name="T0" fmla="*/ 4809 w 4809"/>
              <a:gd name="T1" fmla="*/ 174 h 877"/>
              <a:gd name="T2" fmla="*/ 0 w 4809"/>
              <a:gd name="T3" fmla="*/ 0 h 877"/>
            </a:gdLst>
            <a:ahLst/>
            <a:cxnLst>
              <a:cxn ang="0">
                <a:pos x="T0" y="T1"/>
              </a:cxn>
              <a:cxn ang="0">
                <a:pos x="T2" y="T3"/>
              </a:cxn>
            </a:cxnLst>
            <a:rect l="0" t="0" r="r" b="b"/>
            <a:pathLst>
              <a:path w="4809" h="877">
                <a:moveTo>
                  <a:pt x="4809" y="174"/>
                </a:moveTo>
                <a:cubicBezTo>
                  <a:pt x="4809" y="174"/>
                  <a:pt x="2295" y="877"/>
                  <a:pt x="0" y="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avLst/>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3" name="文本框 2"/>
          <p:cNvSpPr txBox="1"/>
          <p:nvPr/>
        </p:nvSpPr>
        <p:spPr>
          <a:xfrm>
            <a:off x="3955472" y="3100627"/>
            <a:ext cx="5056909" cy="523220"/>
          </a:xfrm>
          <a:prstGeom prst="rect">
            <a:avLst/>
          </a:prstGeom>
          <a:noFill/>
          <a:effectLst>
            <a:outerShdw blurRad="76200" dist="12700" dir="8100000" sy="-23000" kx="800400" algn="br" rotWithShape="0">
              <a:prstClr val="black">
                <a:alpha val="20000"/>
              </a:prstClr>
            </a:outerShdw>
            <a:reflection blurRad="6350" stA="50000" endA="300" endPos="55000" dir="5400000" sy="-100000" algn="bl" rotWithShape="0"/>
          </a:effectLst>
        </p:spPr>
        <p:txBody>
          <a:bodyPr wrap="square" rtlCol="0">
            <a:spAutoFit/>
          </a:bodyPr>
          <a:lstStyle/>
          <a:p>
            <a:r>
              <a:rPr lang="zh-CN" altLang="en-US" sz="2800">
                <a:latin typeface="微软雅黑" panose="020B0503020204020204" pitchFamily="34" charset="-122"/>
                <a:ea typeface="微软雅黑" panose="020B0503020204020204" pitchFamily="34" charset="-122"/>
              </a:rPr>
              <a:t>板块二       语言知识强化</a:t>
            </a:r>
          </a:p>
        </p:txBody>
      </p:sp>
    </p:spTree>
  </p:cSld>
  <p:clrMapOvr>
    <a:masterClrMapping/>
  </p:clrMapOvr>
  <p:transition spd="med" advClick="0">
    <p:pull/>
  </p:transition>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avLst/>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7" name="椭圆 26"/>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19" name="TextBox 13"/>
          <p:cNvSpPr txBox="1"/>
          <p:nvPr/>
        </p:nvSpPr>
        <p:spPr>
          <a:xfrm>
            <a:off x="983432" y="344684"/>
            <a:ext cx="2731838"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语言知识强化 </a:t>
            </a:r>
            <a:r>
              <a:rPr lang="en-US" altLang="zh-CN" b="1">
                <a:solidFill>
                  <a:srgbClr val="4C4C4C"/>
                </a:solidFill>
                <a:latin typeface="微软雅黑" panose="020B0503020204020204" pitchFamily="34" charset="-122"/>
                <a:ea typeface="微软雅黑" panose="020B0503020204020204" pitchFamily="34" charset="-122"/>
              </a:rPr>
              <a:t>· </a:t>
            </a:r>
            <a:r>
              <a:rPr lang="zh-CN" altLang="en-US">
                <a:solidFill>
                  <a:srgbClr val="4C4C4C"/>
                </a:solidFill>
                <a:latin typeface="微软雅黑" panose="020B0503020204020204" pitchFamily="34" charset="-122"/>
                <a:ea typeface="微软雅黑" panose="020B0503020204020204" pitchFamily="34" charset="-122"/>
              </a:rPr>
              <a:t>读准字音</a:t>
            </a:r>
            <a:endParaRPr lang="zh-CN" altLang="en-US" sz="1400">
              <a:solidFill>
                <a:srgbClr val="4C4C4C"/>
              </a:solidFill>
              <a:latin typeface="微软雅黑" panose="020B0503020204020204" pitchFamily="34" charset="-122"/>
              <a:ea typeface="微软雅黑" panose="020B0503020204020204" pitchFamily="34" charset="-122"/>
            </a:endParaRPr>
          </a:p>
        </p:txBody>
      </p:sp>
      <p:sp>
        <p:nvSpPr>
          <p:cNvPr id="11" name="矩形 10"/>
          <p:cNvSpPr>
            <a:spLocks noChangeArrowheads="1"/>
          </p:cNvSpPr>
          <p:nvPr/>
        </p:nvSpPr>
        <p:spPr bwMode="auto">
          <a:xfrm>
            <a:off x="1638681" y="3084613"/>
            <a:ext cx="11192821" cy="11302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ct val="0"/>
              </a:spcAft>
              <a:tabLst>
                <a:tab pos="2610485" algn="l"/>
              </a:tabLst>
            </a:pPr>
            <a:r>
              <a:rPr lang="zh-CN" altLang="en-US" sz="2400" kern="100">
                <a:latin typeface="微软雅黑" panose="020B0503020204020204" pitchFamily="34" charset="-122"/>
                <a:ea typeface="微软雅黑" panose="020B0503020204020204" pitchFamily="34" charset="-122"/>
                <a:cs typeface="Times New Roman" panose="02020603050405020304"/>
              </a:rPr>
              <a:t>前</a:t>
            </a:r>
            <a:r>
              <a:rPr lang="zh-CN" altLang="en-US" sz="2400" kern="100">
                <a:solidFill>
                  <a:srgbClr val="FF0000"/>
                </a:solidFill>
                <a:latin typeface="微软雅黑" panose="020B0503020204020204" pitchFamily="34" charset="-122"/>
                <a:ea typeface="微软雅黑" panose="020B0503020204020204" pitchFamily="34" charset="-122"/>
                <a:cs typeface="Times New Roman" panose="02020603050405020304"/>
              </a:rPr>
              <a:t>仆</a:t>
            </a:r>
            <a:r>
              <a:rPr lang="zh-CN" altLang="en-US" sz="2400" kern="100">
                <a:latin typeface="微软雅黑" panose="020B0503020204020204" pitchFamily="34" charset="-122"/>
                <a:ea typeface="微软雅黑" panose="020B0503020204020204" pitchFamily="34" charset="-122"/>
                <a:cs typeface="Times New Roman" panose="02020603050405020304"/>
              </a:rPr>
              <a:t>后继（</a:t>
            </a:r>
            <a:r>
              <a:rPr lang="en-US" altLang="zh-CN" sz="2400" kern="100" err="1">
                <a:solidFill>
                  <a:srgbClr val="FF0000"/>
                </a:solidFill>
                <a:latin typeface="微软雅黑" panose="020B0503020204020204" pitchFamily="34" charset="-122"/>
                <a:ea typeface="微软雅黑" panose="020B0503020204020204" pitchFamily="34" charset="-122"/>
                <a:cs typeface="Times New Roman" panose="02020603050405020304"/>
              </a:rPr>
              <a:t>pú</a:t>
            </a:r>
            <a:r>
              <a:rPr lang="zh-CN" altLang="en-US" sz="2400" kern="100">
                <a:latin typeface="微软雅黑" panose="020B0503020204020204" pitchFamily="34" charset="-122"/>
                <a:ea typeface="微软雅黑" panose="020B0503020204020204" pitchFamily="34" charset="-122"/>
                <a:cs typeface="Times New Roman" panose="02020603050405020304"/>
              </a:rPr>
              <a:t>）        </a:t>
            </a:r>
            <a:r>
              <a:rPr lang="zh-CN" altLang="en-US" sz="2400" kern="100">
                <a:solidFill>
                  <a:srgbClr val="FF0000"/>
                </a:solidFill>
                <a:latin typeface="微软雅黑" panose="020B0503020204020204" pitchFamily="34" charset="-122"/>
                <a:ea typeface="微软雅黑" panose="020B0503020204020204" pitchFamily="34" charset="-122"/>
                <a:cs typeface="Times New Roman" panose="02020603050405020304"/>
              </a:rPr>
              <a:t>谆谆</a:t>
            </a:r>
            <a:r>
              <a:rPr lang="zh-CN" altLang="en-US" sz="2400" kern="100">
                <a:latin typeface="微软雅黑" panose="020B0503020204020204" pitchFamily="34" charset="-122"/>
                <a:ea typeface="微软雅黑" panose="020B0503020204020204" pitchFamily="34" charset="-122"/>
                <a:cs typeface="Times New Roman" panose="02020603050405020304"/>
              </a:rPr>
              <a:t>告诫（</a:t>
            </a:r>
            <a:r>
              <a:rPr lang="en-US" altLang="zh-CN" sz="2400" kern="100" err="1">
                <a:solidFill>
                  <a:srgbClr val="FF0000"/>
                </a:solidFill>
                <a:latin typeface="微软雅黑" panose="020B0503020204020204" pitchFamily="34" charset="-122"/>
                <a:ea typeface="微软雅黑" panose="020B0503020204020204" pitchFamily="34" charset="-122"/>
                <a:cs typeface="Times New Roman" panose="02020603050405020304"/>
              </a:rPr>
              <a:t>zhūn</a:t>
            </a:r>
            <a:r>
              <a:rPr lang="zh-CN" altLang="en-US" sz="2400" kern="100">
                <a:latin typeface="微软雅黑" panose="020B0503020204020204" pitchFamily="34" charset="-122"/>
                <a:ea typeface="微软雅黑" panose="020B0503020204020204" pitchFamily="34" charset="-122"/>
                <a:cs typeface="Times New Roman" panose="02020603050405020304"/>
              </a:rPr>
              <a:t>）       </a:t>
            </a:r>
            <a:r>
              <a:rPr lang="zh-CN" altLang="en-US" sz="2400" kern="100">
                <a:solidFill>
                  <a:srgbClr val="FF0000"/>
                </a:solidFill>
                <a:latin typeface="微软雅黑" panose="020B0503020204020204" pitchFamily="34" charset="-122"/>
                <a:ea typeface="微软雅黑" panose="020B0503020204020204" pitchFamily="34" charset="-122"/>
                <a:cs typeface="Times New Roman" panose="02020603050405020304"/>
              </a:rPr>
              <a:t>谬</a:t>
            </a:r>
            <a:r>
              <a:rPr lang="zh-CN" altLang="en-US" sz="2400" kern="100">
                <a:latin typeface="微软雅黑" panose="020B0503020204020204" pitchFamily="34" charset="-122"/>
                <a:ea typeface="微软雅黑" panose="020B0503020204020204" pitchFamily="34" charset="-122"/>
                <a:cs typeface="Times New Roman" panose="02020603050405020304"/>
              </a:rPr>
              <a:t>种（</a:t>
            </a:r>
            <a:r>
              <a:rPr lang="en-US" altLang="zh-CN" sz="2400" kern="100" err="1">
                <a:solidFill>
                  <a:srgbClr val="FF0000"/>
                </a:solidFill>
                <a:latin typeface="微软雅黑" panose="020B0503020204020204" pitchFamily="34" charset="-122"/>
                <a:ea typeface="微软雅黑" panose="020B0503020204020204" pitchFamily="34" charset="-122"/>
                <a:cs typeface="Times New Roman" panose="02020603050405020304"/>
              </a:rPr>
              <a:t>miù</a:t>
            </a:r>
            <a:r>
              <a:rPr lang="zh-CN" altLang="en-US" sz="2400" kern="100">
                <a:latin typeface="微软雅黑" panose="020B0503020204020204" pitchFamily="34" charset="-122"/>
                <a:ea typeface="微软雅黑" panose="020B0503020204020204" pitchFamily="34" charset="-122"/>
                <a:cs typeface="Times New Roman" panose="02020603050405020304"/>
              </a:rPr>
              <a:t>）     </a:t>
            </a:r>
          </a:p>
          <a:p>
            <a:pPr algn="just">
              <a:lnSpc>
                <a:spcPct val="150000"/>
              </a:lnSpc>
              <a:spcAft>
                <a:spcPct val="0"/>
              </a:spcAft>
              <a:tabLst>
                <a:tab pos="2610485" algn="l"/>
              </a:tabLst>
            </a:pPr>
            <a:r>
              <a:rPr lang="zh-CN" altLang="en-US" sz="2400" kern="100">
                <a:latin typeface="微软雅黑" panose="020B0503020204020204" pitchFamily="34" charset="-122"/>
                <a:ea typeface="微软雅黑" panose="020B0503020204020204" pitchFamily="34" charset="-122"/>
                <a:cs typeface="Times New Roman" panose="02020603050405020304"/>
              </a:rPr>
              <a:t>有</a:t>
            </a:r>
            <a:r>
              <a:rPr lang="zh-CN" altLang="en-US" sz="2400" kern="100">
                <a:solidFill>
                  <a:srgbClr val="FF0000"/>
                </a:solidFill>
                <a:latin typeface="微软雅黑" panose="020B0503020204020204" pitchFamily="34" charset="-122"/>
                <a:ea typeface="微软雅黑" panose="020B0503020204020204" pitchFamily="34" charset="-122"/>
                <a:cs typeface="Times New Roman" panose="02020603050405020304"/>
              </a:rPr>
              <a:t>的</a:t>
            </a:r>
            <a:r>
              <a:rPr lang="zh-CN" altLang="en-US" sz="2400" kern="100">
                <a:latin typeface="微软雅黑" panose="020B0503020204020204" pitchFamily="34" charset="-122"/>
                <a:ea typeface="微软雅黑" panose="020B0503020204020204" pitchFamily="34" charset="-122"/>
                <a:cs typeface="Times New Roman" panose="02020603050405020304"/>
              </a:rPr>
              <a:t>放</a:t>
            </a:r>
            <a:r>
              <a:rPr lang="zh-CN" altLang="en-US" sz="2400" kern="100">
                <a:solidFill>
                  <a:srgbClr val="FF0000"/>
                </a:solidFill>
                <a:latin typeface="微软雅黑" panose="020B0503020204020204" pitchFamily="34" charset="-122"/>
                <a:ea typeface="微软雅黑" panose="020B0503020204020204" pitchFamily="34" charset="-122"/>
                <a:cs typeface="Times New Roman" panose="02020603050405020304"/>
              </a:rPr>
              <a:t>矢</a:t>
            </a:r>
            <a:r>
              <a:rPr lang="zh-CN" altLang="en-US" sz="2400" kern="100">
                <a:latin typeface="微软雅黑" panose="020B0503020204020204" pitchFamily="34" charset="-122"/>
                <a:ea typeface="微软雅黑" panose="020B0503020204020204" pitchFamily="34" charset="-122"/>
                <a:cs typeface="Times New Roman" panose="02020603050405020304"/>
              </a:rPr>
              <a:t>（</a:t>
            </a:r>
            <a:r>
              <a:rPr lang="en-US" altLang="zh-CN" sz="2400" kern="100" err="1">
                <a:solidFill>
                  <a:srgbClr val="FF0000"/>
                </a:solidFill>
                <a:latin typeface="微软雅黑" panose="020B0503020204020204" pitchFamily="34" charset="-122"/>
                <a:ea typeface="微软雅黑" panose="020B0503020204020204" pitchFamily="34" charset="-122"/>
                <a:cs typeface="Times New Roman" panose="02020603050405020304"/>
              </a:rPr>
              <a:t>dì shǐ</a:t>
            </a:r>
            <a:r>
              <a:rPr lang="zh-CN" altLang="en-US" sz="2400" kern="100">
                <a:latin typeface="微软雅黑" panose="020B0503020204020204" pitchFamily="34" charset="-122"/>
                <a:ea typeface="微软雅黑" panose="020B0503020204020204" pitchFamily="34" charset="-122"/>
                <a:cs typeface="Times New Roman" panose="02020603050405020304"/>
              </a:rPr>
              <a:t>）    </a:t>
            </a:r>
            <a:r>
              <a:rPr lang="zh-CN" altLang="en-US" sz="2400" kern="100">
                <a:solidFill>
                  <a:srgbClr val="FF0000"/>
                </a:solidFill>
                <a:latin typeface="微软雅黑" panose="020B0503020204020204" pitchFamily="34" charset="-122"/>
                <a:ea typeface="微软雅黑" panose="020B0503020204020204" pitchFamily="34" charset="-122"/>
                <a:cs typeface="Times New Roman" panose="02020603050405020304"/>
              </a:rPr>
              <a:t>臆</a:t>
            </a:r>
            <a:r>
              <a:rPr lang="zh-CN" altLang="en-US" sz="2400" kern="100">
                <a:latin typeface="微软雅黑" panose="020B0503020204020204" pitchFamily="34" charset="-122"/>
                <a:ea typeface="微软雅黑" panose="020B0503020204020204" pitchFamily="34" charset="-122"/>
                <a:cs typeface="Times New Roman" panose="02020603050405020304"/>
              </a:rPr>
              <a:t>造（</a:t>
            </a:r>
            <a:r>
              <a:rPr lang="en-US" altLang="zh-CN" sz="2400" kern="100" err="1">
                <a:solidFill>
                  <a:srgbClr val="FF0000"/>
                </a:solidFill>
                <a:latin typeface="微软雅黑" panose="020B0503020204020204" pitchFamily="34" charset="-122"/>
                <a:ea typeface="微软雅黑" panose="020B0503020204020204" pitchFamily="34" charset="-122"/>
                <a:cs typeface="Times New Roman" panose="02020603050405020304"/>
              </a:rPr>
              <a:t>yì</a:t>
            </a:r>
            <a:r>
              <a:rPr lang="zh-CN" altLang="en-US" sz="2400" kern="100">
                <a:latin typeface="微软雅黑" panose="020B0503020204020204" pitchFamily="34" charset="-122"/>
                <a:ea typeface="微软雅黑" panose="020B0503020204020204" pitchFamily="34" charset="-122"/>
                <a:cs typeface="Times New Roman" panose="02020603050405020304"/>
              </a:rPr>
              <a:t>）</a:t>
            </a:r>
          </a:p>
        </p:txBody>
      </p:sp>
    </p:spTree>
  </p:cSld>
  <p:clrMapOvr>
    <a:masterClrMapping/>
  </p:clrMapOvr>
  <p:transition spd="med" advClick="0">
    <p:pull/>
  </p:transition>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avLst/>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7" name="椭圆 26"/>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19" name="TextBox 13"/>
          <p:cNvSpPr txBox="1"/>
          <p:nvPr/>
        </p:nvSpPr>
        <p:spPr>
          <a:xfrm>
            <a:off x="983432" y="344684"/>
            <a:ext cx="2731838"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语言知识强化 </a:t>
            </a:r>
            <a:r>
              <a:rPr lang="en-US" altLang="zh-CN" b="1">
                <a:solidFill>
                  <a:srgbClr val="4C4C4C"/>
                </a:solidFill>
                <a:latin typeface="微软雅黑" panose="020B0503020204020204" pitchFamily="34" charset="-122"/>
                <a:ea typeface="微软雅黑" panose="020B0503020204020204" pitchFamily="34" charset="-122"/>
              </a:rPr>
              <a:t>· </a:t>
            </a:r>
            <a:r>
              <a:rPr lang="zh-CN" altLang="en-US">
                <a:solidFill>
                  <a:srgbClr val="4C4C4C"/>
                </a:solidFill>
                <a:latin typeface="微软雅黑" panose="020B0503020204020204" pitchFamily="34" charset="-122"/>
                <a:ea typeface="微软雅黑" panose="020B0503020204020204" pitchFamily="34" charset="-122"/>
              </a:rPr>
              <a:t>明确词义</a:t>
            </a:r>
            <a:endParaRPr lang="zh-CN" altLang="en-US" sz="1400">
              <a:solidFill>
                <a:srgbClr val="4C4C4C"/>
              </a:solidFill>
              <a:latin typeface="微软雅黑" panose="020B0503020204020204" pitchFamily="34" charset="-122"/>
              <a:ea typeface="微软雅黑" panose="020B0503020204020204" pitchFamily="34" charset="-122"/>
            </a:endParaRPr>
          </a:p>
        </p:txBody>
      </p:sp>
      <p:sp>
        <p:nvSpPr>
          <p:cNvPr id="23" name="矩形 22"/>
          <p:cNvSpPr>
            <a:spLocks noChangeArrowheads="1"/>
          </p:cNvSpPr>
          <p:nvPr/>
        </p:nvSpPr>
        <p:spPr bwMode="auto">
          <a:xfrm>
            <a:off x="893614" y="907950"/>
            <a:ext cx="11192821" cy="5614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ct val="0"/>
              </a:spcAft>
              <a:tabLst>
                <a:tab pos="2610485" algn="l"/>
              </a:tabLst>
            </a:pPr>
            <a:r>
              <a:rPr lang="zh-CN" altLang="en-US" sz="2200" kern="100">
                <a:latin typeface="微软雅黑" panose="020B0503020204020204" pitchFamily="34" charset="-122"/>
                <a:ea typeface="微软雅黑" panose="020B0503020204020204" pitchFamily="34" charset="-122"/>
                <a:cs typeface="Courier New" panose="02070309020205020404"/>
              </a:rPr>
              <a:t>前仆后继：</a:t>
            </a:r>
            <a:r>
              <a:rPr lang="zh-CN" altLang="en-US" sz="2200" kern="100">
                <a:solidFill>
                  <a:srgbClr val="FF0000"/>
                </a:solidFill>
                <a:latin typeface="微软雅黑" panose="020B0503020204020204" pitchFamily="34" charset="-122"/>
                <a:ea typeface="微软雅黑" panose="020B0503020204020204" pitchFamily="34" charset="-122"/>
                <a:cs typeface="Courier New" panose="02070309020205020404"/>
              </a:rPr>
              <a:t>前面的人倒下，后面的人继续跟上去，形容英勇奋斗，不怕牺牲。</a:t>
            </a:r>
          </a:p>
          <a:p>
            <a:pPr algn="just">
              <a:lnSpc>
                <a:spcPct val="150000"/>
              </a:lnSpc>
              <a:spcAft>
                <a:spcPct val="0"/>
              </a:spcAft>
              <a:tabLst>
                <a:tab pos="2610485" algn="l"/>
              </a:tabLst>
            </a:pPr>
            <a:r>
              <a:rPr lang="zh-CN" altLang="en-US" sz="2200" kern="100">
                <a:latin typeface="微软雅黑" panose="020B0503020204020204" pitchFamily="34" charset="-122"/>
                <a:ea typeface="微软雅黑" panose="020B0503020204020204" pitchFamily="34" charset="-122"/>
                <a:cs typeface="Courier New" panose="02070309020205020404"/>
              </a:rPr>
              <a:t>可歌可泣：</a:t>
            </a:r>
            <a:r>
              <a:rPr lang="zh-CN" altLang="en-US" sz="2200" kern="100">
                <a:solidFill>
                  <a:srgbClr val="FF0000"/>
                </a:solidFill>
                <a:latin typeface="微软雅黑" panose="020B0503020204020204" pitchFamily="34" charset="-122"/>
                <a:ea typeface="微软雅黑" panose="020B0503020204020204" pitchFamily="34" charset="-122"/>
                <a:cs typeface="Courier New" panose="02070309020205020404"/>
              </a:rPr>
              <a:t>值得歌颂，使人感动得流泪，指悲壮的事迹使人非常感动。</a:t>
            </a:r>
          </a:p>
          <a:p>
            <a:pPr algn="just">
              <a:lnSpc>
                <a:spcPct val="150000"/>
              </a:lnSpc>
              <a:spcAft>
                <a:spcPct val="0"/>
              </a:spcAft>
              <a:tabLst>
                <a:tab pos="2610485" algn="l"/>
              </a:tabLst>
            </a:pPr>
            <a:r>
              <a:rPr lang="zh-CN" altLang="en-US" sz="2200" kern="100">
                <a:latin typeface="微软雅黑" panose="020B0503020204020204" pitchFamily="34" charset="-122"/>
                <a:ea typeface="微软雅黑" panose="020B0503020204020204" pitchFamily="34" charset="-122"/>
                <a:cs typeface="Courier New" panose="02070309020205020404"/>
              </a:rPr>
              <a:t>夸夸其谈：</a:t>
            </a:r>
            <a:r>
              <a:rPr lang="zh-CN" altLang="en-US" sz="2200" kern="100">
                <a:solidFill>
                  <a:srgbClr val="FF0000"/>
                </a:solidFill>
                <a:latin typeface="微软雅黑" panose="020B0503020204020204" pitchFamily="34" charset="-122"/>
                <a:ea typeface="微软雅黑" panose="020B0503020204020204" pitchFamily="34" charset="-122"/>
                <a:cs typeface="Courier New" panose="02070309020205020404"/>
              </a:rPr>
              <a:t>说话或写文章浮夸，不切实际。</a:t>
            </a:r>
          </a:p>
          <a:p>
            <a:pPr algn="just">
              <a:lnSpc>
                <a:spcPct val="150000"/>
              </a:lnSpc>
              <a:spcAft>
                <a:spcPct val="0"/>
              </a:spcAft>
              <a:tabLst>
                <a:tab pos="2610485" algn="l"/>
              </a:tabLst>
            </a:pPr>
            <a:r>
              <a:rPr lang="zh-CN" altLang="en-US" sz="2200" kern="100">
                <a:latin typeface="微软雅黑" panose="020B0503020204020204" pitchFamily="34" charset="-122"/>
                <a:ea typeface="微软雅黑" panose="020B0503020204020204" pitchFamily="34" charset="-122"/>
                <a:cs typeface="Courier New" panose="02070309020205020404"/>
              </a:rPr>
              <a:t>一知半解：</a:t>
            </a:r>
            <a:r>
              <a:rPr lang="zh-CN" altLang="en-US" sz="2200" kern="100">
                <a:solidFill>
                  <a:srgbClr val="FF0000"/>
                </a:solidFill>
                <a:latin typeface="微软雅黑" panose="020B0503020204020204" pitchFamily="34" charset="-122"/>
                <a:ea typeface="微软雅黑" panose="020B0503020204020204" pitchFamily="34" charset="-122"/>
                <a:cs typeface="Courier New" panose="02070309020205020404"/>
              </a:rPr>
              <a:t>指知道得不全面，理解得也不透彻。</a:t>
            </a:r>
          </a:p>
          <a:p>
            <a:pPr algn="just">
              <a:lnSpc>
                <a:spcPct val="150000"/>
              </a:lnSpc>
              <a:spcAft>
                <a:spcPct val="0"/>
              </a:spcAft>
              <a:tabLst>
                <a:tab pos="2610485" algn="l"/>
              </a:tabLst>
            </a:pPr>
            <a:r>
              <a:rPr lang="zh-CN" altLang="en-US" sz="2200" kern="100">
                <a:latin typeface="微软雅黑" panose="020B0503020204020204" pitchFamily="34" charset="-122"/>
                <a:ea typeface="微软雅黑" panose="020B0503020204020204" pitchFamily="34" charset="-122"/>
                <a:cs typeface="Courier New" panose="02070309020205020404"/>
              </a:rPr>
              <a:t>不以为耻，反以为荣：</a:t>
            </a:r>
            <a:r>
              <a:rPr lang="zh-CN" altLang="en-US" sz="2200" kern="100">
                <a:solidFill>
                  <a:srgbClr val="FF0000"/>
                </a:solidFill>
                <a:latin typeface="微软雅黑" panose="020B0503020204020204" pitchFamily="34" charset="-122"/>
                <a:ea typeface="微软雅黑" panose="020B0503020204020204" pitchFamily="34" charset="-122"/>
                <a:cs typeface="Courier New" panose="02070309020205020404"/>
              </a:rPr>
              <a:t>是不以为耻辱，反而以为是光荣的。</a:t>
            </a:r>
          </a:p>
          <a:p>
            <a:pPr algn="just">
              <a:lnSpc>
                <a:spcPct val="150000"/>
              </a:lnSpc>
              <a:spcAft>
                <a:spcPct val="0"/>
              </a:spcAft>
              <a:tabLst>
                <a:tab pos="2610485" algn="l"/>
              </a:tabLst>
            </a:pPr>
            <a:r>
              <a:rPr lang="zh-CN" altLang="en-US" sz="2200" kern="100">
                <a:latin typeface="微软雅黑" panose="020B0503020204020204" pitchFamily="34" charset="-122"/>
                <a:ea typeface="微软雅黑" panose="020B0503020204020204" pitchFamily="34" charset="-122"/>
                <a:cs typeface="Courier New" panose="02070309020205020404"/>
              </a:rPr>
              <a:t>生吞活剥：</a:t>
            </a:r>
            <a:r>
              <a:rPr lang="zh-CN" altLang="en-US" sz="2200" kern="100">
                <a:solidFill>
                  <a:srgbClr val="FF0000"/>
                </a:solidFill>
                <a:latin typeface="微软雅黑" panose="020B0503020204020204" pitchFamily="34" charset="-122"/>
                <a:ea typeface="微软雅黑" panose="020B0503020204020204" pitchFamily="34" charset="-122"/>
                <a:cs typeface="Courier New" panose="02070309020205020404"/>
              </a:rPr>
              <a:t>比喻生硬地接受或机械地搬用</a:t>
            </a:r>
            <a:r>
              <a:rPr lang="en-US" altLang="zh-CN" sz="2200" kern="100">
                <a:solidFill>
                  <a:srgbClr val="FF0000"/>
                </a:solidFill>
                <a:latin typeface="微软雅黑" panose="020B0503020204020204" pitchFamily="34" charset="-122"/>
                <a:ea typeface="微软雅黑" panose="020B0503020204020204" pitchFamily="34" charset="-122"/>
                <a:cs typeface="Courier New" panose="02070309020205020404"/>
              </a:rPr>
              <a:t>(</a:t>
            </a:r>
            <a:r>
              <a:rPr lang="zh-CN" altLang="en-US" sz="2200" kern="100">
                <a:solidFill>
                  <a:srgbClr val="FF0000"/>
                </a:solidFill>
                <a:latin typeface="微软雅黑" panose="020B0503020204020204" pitchFamily="34" charset="-122"/>
                <a:ea typeface="微软雅黑" panose="020B0503020204020204" pitchFamily="34" charset="-122"/>
                <a:cs typeface="Courier New" panose="02070309020205020404"/>
              </a:rPr>
              <a:t>别人的理论、经验、方法等</a:t>
            </a:r>
            <a:r>
              <a:rPr lang="en-US" altLang="zh-CN" sz="2200" kern="100">
                <a:solidFill>
                  <a:srgbClr val="FF0000"/>
                </a:solidFill>
                <a:latin typeface="微软雅黑" panose="020B0503020204020204" pitchFamily="34" charset="-122"/>
                <a:ea typeface="微软雅黑" panose="020B0503020204020204" pitchFamily="34" charset="-122"/>
                <a:cs typeface="Courier New" panose="02070309020205020404"/>
              </a:rPr>
              <a:t>)</a:t>
            </a:r>
            <a:r>
              <a:rPr lang="zh-CN" altLang="en-US" sz="2200" kern="100">
                <a:solidFill>
                  <a:srgbClr val="FF0000"/>
                </a:solidFill>
                <a:latin typeface="微软雅黑" panose="020B0503020204020204" pitchFamily="34" charset="-122"/>
                <a:ea typeface="微软雅黑" panose="020B0503020204020204" pitchFamily="34" charset="-122"/>
                <a:cs typeface="Courier New" panose="02070309020205020404"/>
              </a:rPr>
              <a:t>。</a:t>
            </a:r>
          </a:p>
          <a:p>
            <a:pPr algn="just">
              <a:lnSpc>
                <a:spcPct val="150000"/>
              </a:lnSpc>
              <a:spcAft>
                <a:spcPct val="0"/>
              </a:spcAft>
              <a:tabLst>
                <a:tab pos="2610485" algn="l"/>
              </a:tabLst>
            </a:pPr>
            <a:r>
              <a:rPr lang="zh-CN" altLang="en-US" sz="2200" kern="100">
                <a:latin typeface="微软雅黑" panose="020B0503020204020204" pitchFamily="34" charset="-122"/>
                <a:ea typeface="微软雅黑" panose="020B0503020204020204" pitchFamily="34" charset="-122"/>
                <a:cs typeface="Courier New" panose="02070309020205020404"/>
              </a:rPr>
              <a:t>谆谆告诫：</a:t>
            </a:r>
            <a:r>
              <a:rPr lang="zh-CN" altLang="en-US" sz="2200" kern="100">
                <a:solidFill>
                  <a:srgbClr val="FF0000"/>
                </a:solidFill>
                <a:latin typeface="微软雅黑" panose="020B0503020204020204" pitchFamily="34" charset="-122"/>
                <a:ea typeface="微软雅黑" panose="020B0503020204020204" pitchFamily="34" charset="-122"/>
                <a:cs typeface="Courier New" panose="02070309020205020404"/>
              </a:rPr>
              <a:t>恳切耐心地劝告。</a:t>
            </a:r>
          </a:p>
          <a:p>
            <a:pPr algn="just">
              <a:lnSpc>
                <a:spcPct val="150000"/>
              </a:lnSpc>
              <a:spcAft>
                <a:spcPct val="0"/>
              </a:spcAft>
              <a:tabLst>
                <a:tab pos="2610485" algn="l"/>
              </a:tabLst>
            </a:pPr>
            <a:r>
              <a:rPr lang="zh-CN" altLang="en-US" sz="2200" kern="100">
                <a:latin typeface="微软雅黑" panose="020B0503020204020204" pitchFamily="34" charset="-122"/>
                <a:ea typeface="微软雅黑" panose="020B0503020204020204" pitchFamily="34" charset="-122"/>
                <a:cs typeface="Courier New" panose="02070309020205020404"/>
              </a:rPr>
              <a:t>等闲视之：</a:t>
            </a:r>
            <a:r>
              <a:rPr lang="zh-CN" altLang="en-US" sz="2200" kern="100">
                <a:solidFill>
                  <a:srgbClr val="FF0000"/>
                </a:solidFill>
                <a:latin typeface="微软雅黑" panose="020B0503020204020204" pitchFamily="34" charset="-122"/>
                <a:ea typeface="微软雅黑" panose="020B0503020204020204" pitchFamily="34" charset="-122"/>
                <a:cs typeface="Courier New" panose="02070309020205020404"/>
              </a:rPr>
              <a:t>是把这件事看成平常的事，不予重视。</a:t>
            </a:r>
          </a:p>
          <a:p>
            <a:pPr algn="just">
              <a:lnSpc>
                <a:spcPct val="150000"/>
              </a:lnSpc>
              <a:spcAft>
                <a:spcPct val="0"/>
              </a:spcAft>
              <a:tabLst>
                <a:tab pos="2610485" algn="l"/>
              </a:tabLst>
            </a:pPr>
            <a:r>
              <a:rPr lang="zh-CN" altLang="en-US" sz="2200" kern="100">
                <a:latin typeface="微软雅黑" panose="020B0503020204020204" pitchFamily="34" charset="-122"/>
                <a:ea typeface="微软雅黑" panose="020B0503020204020204" pitchFamily="34" charset="-122"/>
                <a:cs typeface="Courier New" panose="02070309020205020404"/>
              </a:rPr>
              <a:t>有的放矢：</a:t>
            </a:r>
            <a:r>
              <a:rPr lang="zh-CN" altLang="en-US" sz="2200" kern="100">
                <a:solidFill>
                  <a:srgbClr val="FF0000"/>
                </a:solidFill>
                <a:latin typeface="微软雅黑" panose="020B0503020204020204" pitchFamily="34" charset="-122"/>
                <a:ea typeface="微软雅黑" panose="020B0503020204020204" pitchFamily="34" charset="-122"/>
                <a:cs typeface="Courier New" panose="02070309020205020404"/>
              </a:rPr>
              <a:t>对准靶子射箭，比喻言论、行动目标准确。</a:t>
            </a:r>
          </a:p>
          <a:p>
            <a:pPr algn="just">
              <a:lnSpc>
                <a:spcPct val="150000"/>
              </a:lnSpc>
              <a:spcAft>
                <a:spcPct val="0"/>
              </a:spcAft>
              <a:tabLst>
                <a:tab pos="2610485" algn="l"/>
              </a:tabLst>
            </a:pPr>
            <a:r>
              <a:rPr lang="zh-CN" altLang="en-US" sz="2200" kern="100">
                <a:latin typeface="微软雅黑" panose="020B0503020204020204" pitchFamily="34" charset="-122"/>
                <a:ea typeface="微软雅黑" panose="020B0503020204020204" pitchFamily="34" charset="-122"/>
                <a:cs typeface="Courier New" panose="02070309020205020404"/>
              </a:rPr>
              <a:t>自以为是：</a:t>
            </a:r>
            <a:r>
              <a:rPr lang="zh-CN" altLang="en-US" sz="2200" kern="100">
                <a:solidFill>
                  <a:srgbClr val="FF0000"/>
                </a:solidFill>
                <a:latin typeface="微软雅黑" panose="020B0503020204020204" pitchFamily="34" charset="-122"/>
                <a:ea typeface="微软雅黑" panose="020B0503020204020204" pitchFamily="34" charset="-122"/>
                <a:cs typeface="Courier New" panose="02070309020205020404"/>
              </a:rPr>
              <a:t>是总以为自己是对的，认为自己的观点和做法都正确，不接受他人意见。</a:t>
            </a:r>
          </a:p>
          <a:p>
            <a:pPr algn="just">
              <a:lnSpc>
                <a:spcPct val="150000"/>
              </a:lnSpc>
              <a:spcAft>
                <a:spcPct val="0"/>
              </a:spcAft>
              <a:tabLst>
                <a:tab pos="2610485" algn="l"/>
              </a:tabLst>
            </a:pPr>
            <a:r>
              <a:rPr lang="zh-CN" altLang="en-US" sz="2200" kern="100">
                <a:latin typeface="微软雅黑" panose="020B0503020204020204" pitchFamily="34" charset="-122"/>
                <a:ea typeface="微软雅黑" panose="020B0503020204020204" pitchFamily="34" charset="-122"/>
                <a:cs typeface="Courier New" panose="02070309020205020404"/>
              </a:rPr>
              <a:t>徒有虚名：</a:t>
            </a:r>
            <a:r>
              <a:rPr lang="zh-CN" altLang="en-US" sz="2200" kern="100">
                <a:solidFill>
                  <a:srgbClr val="FF0000"/>
                </a:solidFill>
                <a:latin typeface="微软雅黑" panose="020B0503020204020204" pitchFamily="34" charset="-122"/>
                <a:ea typeface="微软雅黑" panose="020B0503020204020204" pitchFamily="34" charset="-122"/>
                <a:cs typeface="Courier New" panose="02070309020205020404"/>
              </a:rPr>
              <a:t>空有某种名声，指名不副实。</a:t>
            </a:r>
            <a:endParaRPr lang="zh-CN" altLang="zh-CN" sz="2200" kern="100">
              <a:solidFill>
                <a:srgbClr val="FF0000"/>
              </a:solidFill>
              <a:latin typeface="楷体" panose="02010609060101010101" pitchFamily="49" charset="-122"/>
              <a:ea typeface="楷体" panose="02010609060101010101" pitchFamily="49" charset="-122"/>
              <a:cs typeface="Times New Roman" panose="02020603050405020304"/>
            </a:endParaRPr>
          </a:p>
        </p:txBody>
      </p:sp>
    </p:spTree>
  </p:cSld>
  <p:clrMapOvr>
    <a:masterClrMapping/>
  </p:clrMapOvr>
  <p:transition spd="med" advClick="0">
    <p:pull/>
  </p:transition>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2" name="Freeform 5"/>
          <p:cNvSpPr/>
          <p:nvPr/>
        </p:nvSpPr>
        <p:spPr bwMode="auto">
          <a:xfrm rot="10800000">
            <a:off x="182615" y="2245359"/>
            <a:ext cx="7615663" cy="2367282"/>
          </a:xfrm>
          <a:custGeom>
            <a:avLst/>
            <a:gdLst>
              <a:gd name="T0" fmla="*/ 127 w 2157"/>
              <a:gd name="T1" fmla="*/ 0 h 1065"/>
              <a:gd name="T2" fmla="*/ 928 w 2157"/>
              <a:gd name="T3" fmla="*/ 0 h 1065"/>
              <a:gd name="T4" fmla="*/ 1713 w 2157"/>
              <a:gd name="T5" fmla="*/ 0 h 1065"/>
              <a:gd name="T6" fmla="*/ 2157 w 2157"/>
              <a:gd name="T7" fmla="*/ 0 h 1065"/>
              <a:gd name="T8" fmla="*/ 2157 w 2157"/>
              <a:gd name="T9" fmla="*/ 1065 h 1065"/>
              <a:gd name="T10" fmla="*/ 1979 w 2157"/>
              <a:gd name="T11" fmla="*/ 1065 h 1065"/>
              <a:gd name="T12" fmla="*/ 928 w 2157"/>
              <a:gd name="T13" fmla="*/ 1065 h 1065"/>
              <a:gd name="T14" fmla="*/ 428 w 2157"/>
              <a:gd name="T15" fmla="*/ 1065 h 1065"/>
              <a:gd name="T16" fmla="*/ 240 w 2157"/>
              <a:gd name="T17" fmla="*/ 918 h 1065"/>
              <a:gd name="T18" fmla="*/ 23 w 2157"/>
              <a:gd name="T19" fmla="*/ 146 h 1065"/>
              <a:gd name="T20" fmla="*/ 127 w 2157"/>
              <a:gd name="T21" fmla="*/ 0 h 10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57" h="1065">
                <a:moveTo>
                  <a:pt x="127" y="0"/>
                </a:moveTo>
                <a:cubicBezTo>
                  <a:pt x="928" y="0"/>
                  <a:pt x="928" y="0"/>
                  <a:pt x="928" y="0"/>
                </a:cubicBezTo>
                <a:cubicBezTo>
                  <a:pt x="1713" y="0"/>
                  <a:pt x="1713" y="0"/>
                  <a:pt x="1713" y="0"/>
                </a:cubicBezTo>
                <a:cubicBezTo>
                  <a:pt x="2157" y="0"/>
                  <a:pt x="2157" y="0"/>
                  <a:pt x="2157" y="0"/>
                </a:cubicBezTo>
                <a:cubicBezTo>
                  <a:pt x="2157" y="1065"/>
                  <a:pt x="2157" y="1065"/>
                  <a:pt x="2157" y="1065"/>
                </a:cubicBezTo>
                <a:cubicBezTo>
                  <a:pt x="1979" y="1065"/>
                  <a:pt x="1979" y="1065"/>
                  <a:pt x="1979" y="1065"/>
                </a:cubicBezTo>
                <a:cubicBezTo>
                  <a:pt x="928" y="1065"/>
                  <a:pt x="928" y="1065"/>
                  <a:pt x="928" y="1065"/>
                </a:cubicBezTo>
                <a:cubicBezTo>
                  <a:pt x="428" y="1065"/>
                  <a:pt x="428" y="1065"/>
                  <a:pt x="428" y="1065"/>
                </a:cubicBezTo>
                <a:cubicBezTo>
                  <a:pt x="347" y="1065"/>
                  <a:pt x="263" y="999"/>
                  <a:pt x="240" y="918"/>
                </a:cubicBezTo>
                <a:cubicBezTo>
                  <a:pt x="23" y="146"/>
                  <a:pt x="23" y="146"/>
                  <a:pt x="23" y="146"/>
                </a:cubicBezTo>
                <a:cubicBezTo>
                  <a:pt x="0" y="66"/>
                  <a:pt x="47" y="0"/>
                  <a:pt x="127" y="0"/>
                </a:cubicBezTo>
                <a:close/>
              </a:path>
            </a:pathLst>
          </a:custGeom>
          <a:solidFill>
            <a:srgbClr val="A08C7C"/>
          </a:solidFill>
          <a:ln>
            <a:noFill/>
          </a:ln>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6" name="TextBox 25"/>
          <p:cNvSpPr txBox="1"/>
          <p:nvPr/>
        </p:nvSpPr>
        <p:spPr>
          <a:xfrm>
            <a:off x="2872191" y="3274604"/>
            <a:ext cx="2813591" cy="707886"/>
          </a:xfrm>
          <a:prstGeom prst="rect">
            <a:avLst/>
          </a:prstGeom>
          <a:noFill/>
        </p:spPr>
        <p:txBody>
          <a:bodyPr wrap="none" rtlCol="0">
            <a:spAutoFit/>
          </a:bodyPr>
          <a:lstStyle/>
          <a:p>
            <a:pPr marL="571500" indent="-571500">
              <a:buFont typeface="Arial" panose="020B0604020202020204" pitchFamily="34" charset="0"/>
              <a:buChar char="•"/>
            </a:pPr>
            <a:r>
              <a:rPr lang="zh-CN" altLang="en-US" sz="4000">
                <a:solidFill>
                  <a:srgbClr val="F0ECE9"/>
                </a:solidFill>
                <a:latin typeface="微软雅黑" panose="020B0503020204020204" pitchFamily="34" charset="-122"/>
                <a:ea typeface="微软雅黑" panose="020B0503020204020204" pitchFamily="34" charset="-122"/>
              </a:rPr>
              <a:t>品读研析</a:t>
            </a:r>
          </a:p>
        </p:txBody>
      </p:sp>
      <p:sp>
        <p:nvSpPr>
          <p:cNvPr id="19" name="TextBox 24"/>
          <p:cNvSpPr txBox="1"/>
          <p:nvPr/>
        </p:nvSpPr>
        <p:spPr>
          <a:xfrm>
            <a:off x="1124105" y="2712799"/>
            <a:ext cx="846707" cy="1446550"/>
          </a:xfrm>
          <a:prstGeom prst="rect">
            <a:avLst/>
          </a:prstGeom>
          <a:noFill/>
        </p:spPr>
        <p:txBody>
          <a:bodyPr wrap="none" rtlCol="0">
            <a:spAutoFit/>
          </a:bodyPr>
          <a:lstStyle/>
          <a:p>
            <a:r>
              <a:rPr lang="en-US" altLang="zh-CN" sz="8800">
                <a:solidFill>
                  <a:srgbClr val="F0ECE9"/>
                </a:solidFill>
                <a:latin typeface="印品黑体" panose="00000500000000000000" pitchFamily="2" charset="-122"/>
              </a:rPr>
              <a:t>2</a:t>
            </a:r>
            <a:endParaRPr lang="zh-CN" altLang="en-US" sz="8800">
              <a:solidFill>
                <a:srgbClr val="F0ECE9"/>
              </a:solidFill>
              <a:latin typeface="印品黑体" panose="00000500000000000000"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14:dur="1600" advClick="0">
        <p:blinds dir="vert"/>
      </p:transition>
    </mc:Choice>
    <mc:Fallback xmlns:p15="http://schemas.microsoft.com/office/powerpoint/2012/main" xmlns="">
      <p:transition spd="slow" advClick="0">
        <p:blinds dir="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2" presetClass="entr" presetSubtype="8" accel="100000" fill="hold" grpId="0" nodeType="afterEffect">
                                  <p:stCondLst>
                                    <p:cond delay="0"/>
                                  </p:stCondLst>
                                  <p:childTnLst>
                                    <p:set>
                                      <p:cBhvr>
                                        <p:cTn id="7" dur="1" fill="hold">
                                          <p:stCondLst>
                                            <p:cond delay="0"/>
                                          </p:stCondLst>
                                        </p:cTn>
                                        <p:tgtEl>
                                          <p:spTgt spid="22"/>
                                        </p:tgtEl>
                                        <p:attrNameLst>
                                          <p:attrName>style.visibility</p:attrName>
                                        </p:attrNameLst>
                                      </p:cBhvr>
                                      <p:to>
                                        <p:strVal val="visible"/>
                                      </p:to>
                                    </p:set>
                                    <p:anim calcmode="lin" valueType="num">
                                      <p:cBhvr additive="base">
                                        <p:cTn id="8" dur="500" fill="hold"/>
                                        <p:tgtEl>
                                          <p:spTgt spid="22"/>
                                        </p:tgtEl>
                                        <p:attrNameLst>
                                          <p:attrName>ppt_x</p:attrName>
                                        </p:attrNameLst>
                                      </p:cBhvr>
                                      <p:tavLst>
                                        <p:tav tm="0">
                                          <p:val>
                                            <p:strVal val="0-#ppt_w/2"/>
                                          </p:val>
                                        </p:tav>
                                        <p:tav tm="100000">
                                          <p:val>
                                            <p:strVal val="#ppt_x"/>
                                          </p:val>
                                        </p:tav>
                                      </p:tavLst>
                                    </p:anim>
                                    <p:anim calcmode="lin" valueType="num">
                                      <p:cBhvr additive="base">
                                        <p:cTn id="9"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TextBox 13"/>
          <p:cNvSpPr txBox="1"/>
          <p:nvPr/>
        </p:nvSpPr>
        <p:spPr>
          <a:xfrm>
            <a:off x="983432" y="344684"/>
            <a:ext cx="1808508"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通读</a:t>
            </a:r>
            <a:r>
              <a:rPr lang="en-US" altLang="zh-CN">
                <a:solidFill>
                  <a:srgbClr val="4C4C4C"/>
                </a:solidFill>
                <a:latin typeface="印品黑体" panose="00000500000000000000" pitchFamily="2" charset="-122"/>
                <a:ea typeface="印品黑体" panose="00000500000000000000" pitchFamily="2" charset="-122"/>
              </a:rPr>
              <a:t> </a:t>
            </a:r>
            <a:r>
              <a:rPr lang="en-US" altLang="zh-CN" b="1">
                <a:solidFill>
                  <a:srgbClr val="4C4C4C"/>
                </a:solidFill>
                <a:latin typeface="微软雅黑" panose="020B0503020204020204" pitchFamily="34" charset="-122"/>
                <a:ea typeface="微软雅黑" panose="020B0503020204020204" pitchFamily="34" charset="-122"/>
              </a:rPr>
              <a:t>·</a:t>
            </a:r>
            <a:r>
              <a:rPr lang="en-US" altLang="zh-CN">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整体感知</a:t>
            </a:r>
            <a:endParaRPr lang="zh-CN" altLang="en-US" sz="1400">
              <a:solidFill>
                <a:srgbClr val="4C4C4C"/>
              </a:solidFill>
              <a:latin typeface="微软雅黑" panose="020B0503020204020204" pitchFamily="34" charset="-122"/>
              <a:ea typeface="微软雅黑" panose="020B0503020204020204" pitchFamily="34"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avLst/>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10" name="椭圆 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8" name="圆角矩形 55"/>
          <p:cNvSpPr/>
          <p:nvPr/>
        </p:nvSpPr>
        <p:spPr>
          <a:xfrm>
            <a:off x="654105" y="1265593"/>
            <a:ext cx="11291728" cy="379882"/>
          </a:xfrm>
          <a:prstGeom prst="roundRect">
            <a:avLst/>
          </a:prstGeom>
          <a:no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342900" indent="-342900">
              <a:buFont typeface="Wingdings" panose="05000000000000000000" pitchFamily="2" charset="2"/>
              <a:buChar char="l"/>
            </a:pPr>
            <a:r>
              <a:rPr lang="zh-CN" altLang="en-US" sz="2200">
                <a:solidFill>
                  <a:srgbClr val="7F6B5B"/>
                </a:solidFill>
                <a:latin typeface="微软雅黑" panose="020B0503020204020204" pitchFamily="34" charset="-122"/>
                <a:ea typeface="微软雅黑" panose="020B0503020204020204" pitchFamily="34" charset="-122"/>
              </a:rPr>
              <a:t>下面是本文的结构导图，请结合文本内容，将①～③处空缺的内容补充完整。</a:t>
            </a:r>
          </a:p>
        </p:txBody>
      </p:sp>
      <p:sp>
        <p:nvSpPr>
          <p:cNvPr id="13" name="矩形 12"/>
          <p:cNvSpPr/>
          <p:nvPr/>
        </p:nvSpPr>
        <p:spPr>
          <a:xfrm>
            <a:off x="391322" y="3250521"/>
            <a:ext cx="953251" cy="2677036"/>
          </a:xfrm>
          <a:prstGeom prst="rect">
            <a:avLst/>
          </a:prstGeom>
        </p:spPr>
        <p:txBody>
          <a:bodyPr wrap="square">
            <a:spAutoFit/>
          </a:bodyPr>
          <a:lstStyle/>
          <a:p>
            <a:pPr>
              <a:lnSpc>
                <a:spcPct val="150000"/>
              </a:lnSpc>
            </a:pPr>
            <a:r>
              <a:rPr lang="zh-CN" altLang="zh-CN" sz="2800" kern="100">
                <a:latin typeface="Times New Roman" panose="02020603050405020304" pitchFamily="18" charset="0"/>
                <a:ea typeface="方正中等线简体" panose="03000509000000000000" pitchFamily="65" charset="-122"/>
                <a:cs typeface="Times New Roman" panose="02020603050405020304" pitchFamily="18" charset="0"/>
              </a:rPr>
              <a:t>改造我们的学习</a:t>
            </a:r>
            <a:endParaRPr lang="zh-CN" altLang="en-US" sz="2800"/>
          </a:p>
        </p:txBody>
      </p:sp>
      <p:sp>
        <p:nvSpPr>
          <p:cNvPr id="23" name="矩形 22"/>
          <p:cNvSpPr/>
          <p:nvPr/>
        </p:nvSpPr>
        <p:spPr>
          <a:xfrm>
            <a:off x="1488555" y="2928060"/>
            <a:ext cx="10150778" cy="726160"/>
          </a:xfrm>
          <a:prstGeom prst="rect">
            <a:avLst/>
          </a:prstGeom>
        </p:spPr>
        <p:txBody>
          <a:bodyPr wrap="square" lIns="121870" tIns="60934" rIns="121870" bIns="60934">
            <a:spAutoFit/>
          </a:bodyPr>
          <a:lstStyle/>
          <a:p>
            <a:pPr algn="just">
              <a:lnSpc>
                <a:spcPct val="140000"/>
              </a:lnSpc>
              <a:tabLst>
                <a:tab pos="2070100" algn="l"/>
              </a:tabLst>
            </a:pPr>
            <a:r>
              <a:rPr lang="zh-CN" altLang="zh-CN" sz="2800" kern="100">
                <a:latin typeface="Times New Roman" panose="02020603050405020304" pitchFamily="18" charset="0"/>
                <a:ea typeface="方正中等线简体" panose="03000509000000000000" pitchFamily="65" charset="-122"/>
                <a:cs typeface="Times New Roman" panose="02020603050405020304" pitchFamily="18" charset="0"/>
              </a:rPr>
              <a:t>引论</a:t>
            </a:r>
            <a:r>
              <a:rPr lang="en-US" altLang="zh-CN" sz="2800" kern="100">
                <a:latin typeface="Symbol" panose="05050102010706020507" pitchFamily="18" charset="2"/>
                <a:ea typeface="方正中等线简体" panose="03000509000000000000" pitchFamily="65" charset="-122"/>
                <a:cs typeface="Times New Roman" panose="02020603050405020304" pitchFamily="18" charset="0"/>
              </a:rPr>
              <a:t>(</a:t>
            </a:r>
            <a:r>
              <a:rPr lang="en-US" altLang="zh-CN" sz="2800" kern="100">
                <a:latin typeface="宋体" panose="02010600030101010101" pitchFamily="2" charset="-122"/>
                <a:ea typeface="方正中等线简体" panose="03000509000000000000" pitchFamily="65" charset="-122"/>
                <a:cs typeface="Times New Roman" panose="02020603050405020304" pitchFamily="18" charset="0"/>
              </a:rPr>
              <a:t>①</a:t>
            </a:r>
            <a:r>
              <a:rPr lang="en-US" altLang="zh-CN" sz="2800" kern="100">
                <a:latin typeface="Times New Roman" panose="02020603050405020304" pitchFamily="18" charset="0"/>
                <a:ea typeface="方正中等线简体" panose="03000509000000000000" pitchFamily="65" charset="-122"/>
                <a:cs typeface="Times New Roman" panose="02020603050405020304" pitchFamily="18" charset="0"/>
              </a:rPr>
              <a:t>_________</a:t>
            </a:r>
            <a:r>
              <a:rPr lang="en-US" altLang="zh-CN" sz="2800" kern="100">
                <a:latin typeface="Symbol" panose="05050102010706020507" pitchFamily="18" charset="2"/>
                <a:ea typeface="方正中等线简体" panose="03000509000000000000" pitchFamily="65" charset="-122"/>
                <a:cs typeface="Times New Roman" panose="02020603050405020304" pitchFamily="18" charset="0"/>
              </a:rPr>
              <a:t>)</a:t>
            </a:r>
            <a:r>
              <a:rPr lang="zh-CN" altLang="zh-CN" sz="2800" kern="100">
                <a:latin typeface="Times New Roman" panose="02020603050405020304" pitchFamily="18" charset="0"/>
                <a:ea typeface="方正中等线简体" panose="03000509000000000000" pitchFamily="65" charset="-122"/>
                <a:cs typeface="Times New Roman" panose="02020603050405020304" pitchFamily="18" charset="0"/>
              </a:rPr>
              <a:t>：要改造我们全党的学习方法和学习制度</a:t>
            </a:r>
            <a:endParaRPr lang="zh-CN" altLang="zh-CN" sz="2800" kern="100">
              <a:latin typeface="宋体" panose="02010600030101010101" pitchFamily="2" charset="-122"/>
              <a:cs typeface="Courier New" panose="02070309020205020404" pitchFamily="49" charset="0"/>
            </a:endParaRPr>
          </a:p>
        </p:txBody>
      </p:sp>
      <p:sp>
        <p:nvSpPr>
          <p:cNvPr id="24" name="矩形 23"/>
          <p:cNvSpPr/>
          <p:nvPr/>
        </p:nvSpPr>
        <p:spPr>
          <a:xfrm>
            <a:off x="1488554" y="3882723"/>
            <a:ext cx="1439827" cy="1384290"/>
          </a:xfrm>
          <a:prstGeom prst="rect">
            <a:avLst/>
          </a:prstGeom>
        </p:spPr>
        <p:txBody>
          <a:bodyPr wrap="square">
            <a:spAutoFit/>
          </a:bodyPr>
          <a:lstStyle/>
          <a:p>
            <a:pPr>
              <a:lnSpc>
                <a:spcPct val="150000"/>
              </a:lnSpc>
            </a:pPr>
            <a:r>
              <a:rPr lang="zh-CN" altLang="zh-CN" sz="2800" kern="100">
                <a:latin typeface="Times New Roman" panose="02020603050405020304" pitchFamily="18" charset="0"/>
                <a:ea typeface="方正中等线简体" panose="03000509000000000000" pitchFamily="65" charset="-122"/>
                <a:cs typeface="Times New Roman" panose="02020603050405020304" pitchFamily="18" charset="0"/>
              </a:rPr>
              <a:t>本论</a:t>
            </a:r>
            <a:r>
              <a:rPr lang="en-US" altLang="zh-CN" sz="2800" kern="100">
                <a:latin typeface="Symbol" panose="05050102010706020507" pitchFamily="18" charset="2"/>
                <a:ea typeface="方正中等线简体" panose="03000509000000000000" pitchFamily="65" charset="-122"/>
                <a:cs typeface="Times New Roman" panose="02020603050405020304" pitchFamily="18" charset="0"/>
              </a:rPr>
              <a:t>(</a:t>
            </a:r>
            <a:r>
              <a:rPr lang="zh-CN" altLang="zh-CN" sz="2800" kern="100">
                <a:latin typeface="Times New Roman" panose="02020603050405020304" pitchFamily="18" charset="0"/>
                <a:ea typeface="方正中等线简体" panose="03000509000000000000" pitchFamily="65" charset="-122"/>
                <a:cs typeface="Times New Roman" panose="02020603050405020304" pitchFamily="18" charset="0"/>
              </a:rPr>
              <a:t>分析问题</a:t>
            </a:r>
            <a:r>
              <a:rPr lang="en-US" altLang="zh-CN" sz="2800" kern="100">
                <a:latin typeface="Symbol" panose="05050102010706020507" pitchFamily="18" charset="2"/>
                <a:ea typeface="方正中等线简体" panose="03000509000000000000" pitchFamily="65" charset="-122"/>
                <a:cs typeface="Times New Roman" panose="02020603050405020304" pitchFamily="18" charset="0"/>
              </a:rPr>
              <a:t>)</a:t>
            </a:r>
            <a:endParaRPr lang="zh-CN" altLang="en-US" sz="2800"/>
          </a:p>
        </p:txBody>
      </p:sp>
      <p:sp>
        <p:nvSpPr>
          <p:cNvPr id="25" name="矩形 24"/>
          <p:cNvSpPr/>
          <p:nvPr/>
        </p:nvSpPr>
        <p:spPr>
          <a:xfrm>
            <a:off x="2937006" y="3598855"/>
            <a:ext cx="8512121" cy="1932366"/>
          </a:xfrm>
          <a:prstGeom prst="rect">
            <a:avLst/>
          </a:prstGeom>
        </p:spPr>
        <p:txBody>
          <a:bodyPr wrap="square" lIns="121870" tIns="60934" rIns="121870" bIns="60934">
            <a:spAutoFit/>
          </a:bodyPr>
          <a:lstStyle/>
          <a:p>
            <a:pPr algn="just">
              <a:lnSpc>
                <a:spcPct val="140000"/>
              </a:lnSpc>
              <a:tabLst>
                <a:tab pos="2070100" algn="l"/>
              </a:tabLst>
            </a:pPr>
            <a:r>
              <a:rPr lang="en-US" altLang="zh-CN" sz="2800" kern="100">
                <a:latin typeface="Symbol" panose="05050102010706020507" pitchFamily="18" charset="2"/>
                <a:ea typeface="方正中等线简体" panose="03000509000000000000" pitchFamily="65" charset="-122"/>
                <a:cs typeface="Times New Roman" panose="02020603050405020304" pitchFamily="18" charset="0"/>
              </a:rPr>
              <a:t>(</a:t>
            </a:r>
            <a:r>
              <a:rPr lang="zh-CN" altLang="zh-CN" sz="2800" kern="100">
                <a:latin typeface="Times New Roman" panose="02020603050405020304" pitchFamily="18" charset="0"/>
                <a:ea typeface="方正中等线简体" panose="03000509000000000000" pitchFamily="65" charset="-122"/>
                <a:cs typeface="Times New Roman" panose="02020603050405020304" pitchFamily="18" charset="0"/>
              </a:rPr>
              <a:t>第一部分</a:t>
            </a:r>
            <a:r>
              <a:rPr lang="en-US" altLang="zh-CN" sz="2800" kern="100">
                <a:latin typeface="Symbol" panose="05050102010706020507" pitchFamily="18" charset="2"/>
                <a:ea typeface="方正中等线简体" panose="03000509000000000000" pitchFamily="65" charset="-122"/>
                <a:cs typeface="Times New Roman" panose="02020603050405020304" pitchFamily="18" charset="0"/>
              </a:rPr>
              <a:t>)</a:t>
            </a:r>
            <a:r>
              <a:rPr lang="zh-CN" altLang="zh-CN" sz="2800" kern="100">
                <a:latin typeface="Times New Roman" panose="02020603050405020304" pitchFamily="18" charset="0"/>
                <a:ea typeface="方正中等线简体" panose="03000509000000000000" pitchFamily="65" charset="-122"/>
                <a:cs typeface="Times New Roman" panose="02020603050405020304" pitchFamily="18" charset="0"/>
              </a:rPr>
              <a:t>指出我们的成绩</a:t>
            </a:r>
            <a:endParaRPr lang="en-US" altLang="zh-CN" sz="2800" kern="100">
              <a:latin typeface="Times New Roman" panose="02020603050405020304" pitchFamily="18" charset="0"/>
              <a:ea typeface="方正中等线简体" panose="03000509000000000000" pitchFamily="65" charset="-122"/>
            </a:endParaRPr>
          </a:p>
          <a:p>
            <a:pPr algn="just">
              <a:lnSpc>
                <a:spcPct val="140000"/>
              </a:lnSpc>
              <a:tabLst>
                <a:tab pos="2070100" algn="l"/>
              </a:tabLst>
            </a:pPr>
            <a:r>
              <a:rPr lang="en-US" altLang="zh-CN" sz="2800" kern="100">
                <a:latin typeface="Symbol" panose="05050102010706020507" pitchFamily="18" charset="2"/>
                <a:ea typeface="方正中等线简体" panose="03000509000000000000" pitchFamily="65" charset="-122"/>
                <a:cs typeface="Times New Roman" panose="02020603050405020304" pitchFamily="18" charset="0"/>
              </a:rPr>
              <a:t>(</a:t>
            </a:r>
            <a:r>
              <a:rPr lang="zh-CN" altLang="zh-CN" sz="2800" kern="100">
                <a:latin typeface="Times New Roman" panose="02020603050405020304" pitchFamily="18" charset="0"/>
                <a:ea typeface="方正中等线简体" panose="03000509000000000000" pitchFamily="65" charset="-122"/>
                <a:cs typeface="Times New Roman" panose="02020603050405020304" pitchFamily="18" charset="0"/>
              </a:rPr>
              <a:t>第二部分</a:t>
            </a:r>
            <a:r>
              <a:rPr lang="en-US" altLang="zh-CN" sz="2800" kern="100">
                <a:latin typeface="Symbol" panose="05050102010706020507" pitchFamily="18" charset="2"/>
                <a:ea typeface="方正中等线简体" panose="03000509000000000000" pitchFamily="65" charset="-122"/>
                <a:cs typeface="Times New Roman" panose="02020603050405020304" pitchFamily="18" charset="0"/>
              </a:rPr>
              <a:t>)</a:t>
            </a:r>
            <a:r>
              <a:rPr lang="en-US" altLang="zh-CN" sz="2800" kern="100">
                <a:latin typeface="宋体" panose="02010600030101010101" pitchFamily="2" charset="-122"/>
                <a:ea typeface="方正中等线简体" panose="03000509000000000000" pitchFamily="65" charset="-122"/>
                <a:cs typeface="Times New Roman" panose="02020603050405020304" pitchFamily="18" charset="0"/>
              </a:rPr>
              <a:t>②</a:t>
            </a:r>
            <a:r>
              <a:rPr lang="en-US" altLang="zh-CN" sz="2800" kern="100">
                <a:latin typeface="Times New Roman" panose="02020603050405020304" pitchFamily="18" charset="0"/>
                <a:ea typeface="Times New Roman" panose="02020603050405020304" pitchFamily="18" charset="0"/>
                <a:cs typeface="Times New Roman" panose="02020603050405020304" pitchFamily="18" charset="0"/>
              </a:rPr>
              <a:t>___________________</a:t>
            </a:r>
            <a:endParaRPr lang="en-US" altLang="zh-CN" sz="2800" u="sng" kern="10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40000"/>
              </a:lnSpc>
              <a:tabLst>
                <a:tab pos="2070100" algn="l"/>
              </a:tabLst>
            </a:pPr>
            <a:r>
              <a:rPr lang="en-US" altLang="zh-CN" sz="2800" kern="100">
                <a:latin typeface="Symbol" panose="05050102010706020507" pitchFamily="18" charset="2"/>
                <a:ea typeface="方正中等线简体" panose="03000509000000000000" pitchFamily="65" charset="-122"/>
                <a:cs typeface="Times New Roman" panose="02020603050405020304" pitchFamily="18" charset="0"/>
              </a:rPr>
              <a:t>(</a:t>
            </a:r>
            <a:r>
              <a:rPr lang="zh-CN" altLang="zh-CN" sz="2800" kern="100">
                <a:latin typeface="Times New Roman" panose="02020603050405020304" pitchFamily="18" charset="0"/>
                <a:ea typeface="方正中等线简体" panose="03000509000000000000" pitchFamily="65" charset="-122"/>
                <a:cs typeface="Times New Roman" panose="02020603050405020304" pitchFamily="18" charset="0"/>
              </a:rPr>
              <a:t>第三部分</a:t>
            </a:r>
            <a:r>
              <a:rPr lang="en-US" altLang="zh-CN" sz="2800" kern="100">
                <a:latin typeface="Symbol" panose="05050102010706020507" pitchFamily="18" charset="2"/>
                <a:ea typeface="方正中等线简体" panose="03000509000000000000" pitchFamily="65" charset="-122"/>
                <a:cs typeface="Times New Roman" panose="02020603050405020304" pitchFamily="18" charset="0"/>
              </a:rPr>
              <a:t>)</a:t>
            </a:r>
            <a:r>
              <a:rPr lang="zh-CN" altLang="zh-CN" sz="2800" kern="100">
                <a:latin typeface="Times New Roman" panose="02020603050405020304" pitchFamily="18" charset="0"/>
                <a:ea typeface="方正中等线简体" panose="03000509000000000000" pitchFamily="65" charset="-122"/>
                <a:cs typeface="Times New Roman" panose="02020603050405020304" pitchFamily="18" charset="0"/>
              </a:rPr>
              <a:t>对照两种不同的学习态度</a:t>
            </a:r>
            <a:endParaRPr lang="zh-CN" altLang="zh-CN" sz="2800" kern="100">
              <a:latin typeface="宋体" panose="02010600030101010101" pitchFamily="2" charset="-122"/>
              <a:cs typeface="Courier New" panose="02070309020205020404" pitchFamily="49" charset="0"/>
            </a:endParaRPr>
          </a:p>
        </p:txBody>
      </p:sp>
      <p:sp>
        <p:nvSpPr>
          <p:cNvPr id="26" name="矩形 25"/>
          <p:cNvSpPr/>
          <p:nvPr/>
        </p:nvSpPr>
        <p:spPr>
          <a:xfrm>
            <a:off x="1488555" y="5447132"/>
            <a:ext cx="8512121" cy="726160"/>
          </a:xfrm>
          <a:prstGeom prst="rect">
            <a:avLst/>
          </a:prstGeom>
        </p:spPr>
        <p:txBody>
          <a:bodyPr wrap="square" lIns="121870" tIns="60934" rIns="121870" bIns="60934">
            <a:spAutoFit/>
          </a:bodyPr>
          <a:lstStyle/>
          <a:p>
            <a:pPr algn="just">
              <a:lnSpc>
                <a:spcPct val="140000"/>
              </a:lnSpc>
              <a:tabLst>
                <a:tab pos="2070100" algn="l"/>
              </a:tabLst>
            </a:pPr>
            <a:r>
              <a:rPr lang="zh-CN" altLang="zh-CN" sz="2800" kern="100">
                <a:latin typeface="Times New Roman" panose="02020603050405020304" pitchFamily="18" charset="0"/>
                <a:ea typeface="方正中等线简体" panose="03000509000000000000" pitchFamily="65" charset="-122"/>
                <a:cs typeface="Times New Roman" panose="02020603050405020304" pitchFamily="18" charset="0"/>
              </a:rPr>
              <a:t>结论</a:t>
            </a:r>
            <a:r>
              <a:rPr lang="en-US" altLang="zh-CN" sz="2800" kern="100">
                <a:latin typeface="Symbol" panose="05050102010706020507" pitchFamily="18" charset="2"/>
                <a:ea typeface="方正中等线简体" panose="03000509000000000000" pitchFamily="65" charset="-122"/>
                <a:cs typeface="Times New Roman" panose="02020603050405020304" pitchFamily="18" charset="0"/>
              </a:rPr>
              <a:t>(</a:t>
            </a:r>
            <a:r>
              <a:rPr lang="zh-CN" altLang="zh-CN" sz="2800" kern="100">
                <a:latin typeface="Times New Roman" panose="02020603050405020304" pitchFamily="18" charset="0"/>
                <a:ea typeface="方正中等线简体" panose="03000509000000000000" pitchFamily="65" charset="-122"/>
                <a:cs typeface="Times New Roman" panose="02020603050405020304" pitchFamily="18" charset="0"/>
              </a:rPr>
              <a:t>解决问题</a:t>
            </a:r>
            <a:r>
              <a:rPr lang="en-US" altLang="zh-CN" sz="2800" kern="100">
                <a:latin typeface="Symbol" panose="05050102010706020507" pitchFamily="18" charset="2"/>
                <a:ea typeface="方正中等线简体" panose="03000509000000000000" pitchFamily="65" charset="-122"/>
                <a:cs typeface="Times New Roman" panose="02020603050405020304" pitchFamily="18" charset="0"/>
              </a:rPr>
              <a:t>)</a:t>
            </a:r>
            <a:r>
              <a:rPr lang="zh-CN" altLang="zh-CN" sz="2800" kern="100">
                <a:latin typeface="Times New Roman" panose="02020603050405020304" pitchFamily="18" charset="0"/>
                <a:ea typeface="方正中等线简体" panose="03000509000000000000" pitchFamily="65" charset="-122"/>
                <a:cs typeface="Times New Roman" panose="02020603050405020304" pitchFamily="18" charset="0"/>
              </a:rPr>
              <a:t>：</a:t>
            </a:r>
            <a:r>
              <a:rPr lang="en-US" altLang="zh-CN" sz="2800" kern="100">
                <a:latin typeface="Symbol" panose="05050102010706020507" pitchFamily="18" charset="2"/>
                <a:ea typeface="方正中等线简体" panose="03000509000000000000" pitchFamily="65" charset="-122"/>
                <a:cs typeface="Times New Roman" panose="02020603050405020304" pitchFamily="18" charset="0"/>
              </a:rPr>
              <a:t>(</a:t>
            </a:r>
            <a:r>
              <a:rPr lang="zh-CN" altLang="zh-CN" sz="2800" kern="100">
                <a:latin typeface="Times New Roman" panose="02020603050405020304" pitchFamily="18" charset="0"/>
                <a:ea typeface="方正中等线简体" panose="03000509000000000000" pitchFamily="65" charset="-122"/>
                <a:cs typeface="Times New Roman" panose="02020603050405020304" pitchFamily="18" charset="0"/>
              </a:rPr>
              <a:t>第四部分</a:t>
            </a:r>
            <a:r>
              <a:rPr lang="en-US" altLang="zh-CN" sz="2800" kern="100">
                <a:latin typeface="Symbol" panose="05050102010706020507" pitchFamily="18" charset="2"/>
                <a:ea typeface="方正中等线简体" panose="03000509000000000000" pitchFamily="65" charset="-122"/>
                <a:cs typeface="Times New Roman" panose="02020603050405020304" pitchFamily="18" charset="0"/>
              </a:rPr>
              <a:t>)</a:t>
            </a:r>
            <a:r>
              <a:rPr lang="en-US" altLang="zh-CN" sz="2800" kern="100">
                <a:latin typeface="宋体" panose="02010600030101010101" pitchFamily="2" charset="-122"/>
                <a:ea typeface="方正中等线简体" panose="03000509000000000000" pitchFamily="65" charset="-122"/>
                <a:cs typeface="Times New Roman" panose="02020603050405020304" pitchFamily="18" charset="0"/>
              </a:rPr>
              <a:t>③</a:t>
            </a:r>
            <a:r>
              <a:rPr lang="en-US" altLang="zh-CN" sz="2800" u="sng" kern="100">
                <a:latin typeface="宋体" panose="02010600030101010101" pitchFamily="2" charset="-122"/>
                <a:cs typeface="Courier New" panose="02070309020205020404" pitchFamily="49" charset="0"/>
              </a:rPr>
              <a:t>___________________</a:t>
            </a:r>
            <a:endParaRPr lang="zh-CN" altLang="zh-CN" sz="2800" u="sng" kern="100">
              <a:latin typeface="宋体" panose="02010600030101010101" pitchFamily="2" charset="-122"/>
              <a:cs typeface="Courier New" panose="02070309020205020404" pitchFamily="49" charset="0"/>
            </a:endParaRPr>
          </a:p>
        </p:txBody>
      </p:sp>
      <p:sp>
        <p:nvSpPr>
          <p:cNvPr id="27" name="左大括号 26"/>
          <p:cNvSpPr/>
          <p:nvPr/>
        </p:nvSpPr>
        <p:spPr>
          <a:xfrm>
            <a:off x="1211211" y="3147655"/>
            <a:ext cx="172596" cy="2893077"/>
          </a:xfrm>
          <a:prstGeom prst="leftBrace">
            <a:avLst>
              <a:gd name="adj1" fmla="val 22488"/>
              <a:gd name="adj2" fmla="val 50000"/>
            </a:avLst>
          </a:prstGeom>
          <a:noFill/>
          <a:ln w="952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lnSpc>
                <a:spcPct val="150000"/>
              </a:lnSpc>
            </a:pPr>
            <a:endParaRPr lang="zh-CN" altLang="en-US"/>
          </a:p>
        </p:txBody>
      </p:sp>
      <p:sp>
        <p:nvSpPr>
          <p:cNvPr id="28" name="左大括号 27"/>
          <p:cNvSpPr/>
          <p:nvPr/>
        </p:nvSpPr>
        <p:spPr>
          <a:xfrm>
            <a:off x="2813627" y="3832673"/>
            <a:ext cx="197957" cy="1554465"/>
          </a:xfrm>
          <a:prstGeom prst="leftBrace">
            <a:avLst>
              <a:gd name="adj1" fmla="val 22488"/>
              <a:gd name="adj2" fmla="val 50000"/>
            </a:avLst>
          </a:prstGeom>
          <a:noFill/>
          <a:ln w="952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lnSpc>
                <a:spcPct val="150000"/>
              </a:lnSpc>
            </a:pPr>
            <a:endParaRPr lang="zh-CN" altLang="en-US"/>
          </a:p>
        </p:txBody>
      </p:sp>
      <p:sp>
        <p:nvSpPr>
          <p:cNvPr id="29" name="矩形 28"/>
          <p:cNvSpPr/>
          <p:nvPr/>
        </p:nvSpPr>
        <p:spPr>
          <a:xfrm>
            <a:off x="2794530" y="3065223"/>
            <a:ext cx="1620582" cy="523099"/>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方正中等线简体" panose="03000509000000000000" pitchFamily="65" charset="-122"/>
                <a:cs typeface="Times New Roman" panose="02020603050405020304" pitchFamily="18" charset="0"/>
              </a:rPr>
              <a:t>提出问题</a:t>
            </a:r>
            <a:endParaRPr lang="zh-CN" altLang="en-US" sz="2800">
              <a:solidFill>
                <a:srgbClr val="C00000"/>
              </a:solidFill>
            </a:endParaRPr>
          </a:p>
        </p:txBody>
      </p:sp>
      <p:sp>
        <p:nvSpPr>
          <p:cNvPr id="30" name="矩形 29"/>
          <p:cNvSpPr/>
          <p:nvPr/>
        </p:nvSpPr>
        <p:spPr>
          <a:xfrm>
            <a:off x="5045000" y="4316458"/>
            <a:ext cx="3415529" cy="523099"/>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方正中等线简体" panose="03000509000000000000" pitchFamily="65" charset="-122"/>
                <a:cs typeface="Times New Roman" panose="02020603050405020304" pitchFamily="18" charset="0"/>
              </a:rPr>
              <a:t>分析我们存在的缺点</a:t>
            </a:r>
            <a:endParaRPr lang="zh-CN" altLang="en-US" sz="2800" kern="100">
              <a:solidFill>
                <a:srgbClr val="C00000"/>
              </a:solidFill>
              <a:latin typeface="Times New Roman" panose="02020603050405020304" pitchFamily="18" charset="0"/>
              <a:ea typeface="方正中等线简体" panose="03000509000000000000" pitchFamily="65" charset="-122"/>
              <a:cs typeface="Times New Roman" panose="02020603050405020304" pitchFamily="18" charset="0"/>
            </a:endParaRPr>
          </a:p>
        </p:txBody>
      </p:sp>
      <p:sp>
        <p:nvSpPr>
          <p:cNvPr id="31" name="矩形 30"/>
          <p:cNvSpPr/>
          <p:nvPr/>
        </p:nvSpPr>
        <p:spPr>
          <a:xfrm>
            <a:off x="6329734" y="5548379"/>
            <a:ext cx="3415529" cy="523099"/>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方正中等线简体" panose="03000509000000000000" pitchFamily="65" charset="-122"/>
                <a:cs typeface="Times New Roman" panose="02020603050405020304" pitchFamily="18" charset="0"/>
              </a:rPr>
              <a:t>提出改造学风的建议</a:t>
            </a:r>
            <a:endParaRPr lang="zh-CN" altLang="en-US" sz="2800" kern="100">
              <a:solidFill>
                <a:srgbClr val="C00000"/>
              </a:solidFill>
              <a:latin typeface="Times New Roman" panose="02020603050405020304" pitchFamily="18" charset="0"/>
              <a:ea typeface="方正中等线简体" panose="03000509000000000000" pitchFamily="65" charset="-122"/>
              <a:cs typeface="Times New Roman" panose="02020603050405020304" pitchFamily="18" charset="0"/>
            </a:endParaRPr>
          </a:p>
        </p:txBody>
      </p:sp>
    </p:spTree>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blinds(horizontal)">
                                      <p:cBhvr>
                                        <p:cTn id="7" dur="500"/>
                                        <p:tgtEl>
                                          <p:spTgt spid="29"/>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3" presetClass="entr" presetSubtype="10" fill="hold" grpId="1" nodeType="clickEffect">
                                  <p:stCondLst>
                                    <p:cond delay="0"/>
                                  </p:stCondLst>
                                  <p:childTnLst>
                                    <p:set>
                                      <p:cBhvr>
                                        <p:cTn id="12" dur="1" fill="hold">
                                          <p:stCondLst>
                                            <p:cond delay="0"/>
                                          </p:stCondLst>
                                        </p:cTn>
                                        <p:tgtEl>
                                          <p:spTgt spid="30"/>
                                        </p:tgtEl>
                                        <p:attrNameLst>
                                          <p:attrName>style.visibility</p:attrName>
                                        </p:attrNameLst>
                                      </p:cBhvr>
                                      <p:to>
                                        <p:strVal val="visible"/>
                                      </p:to>
                                    </p:set>
                                    <p:animEffect transition="in" filter="blinds(horizontal)">
                                      <p:cBhvr>
                                        <p:cTn id="13" dur="500"/>
                                        <p:tgtEl>
                                          <p:spTgt spid="30"/>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3" presetClass="entr" presetSubtype="10" fill="hold" grpId="2" nodeType="clickEffect">
                                  <p:stCondLst>
                                    <p:cond delay="0"/>
                                  </p:stCondLst>
                                  <p:childTnLst>
                                    <p:set>
                                      <p:cBhvr>
                                        <p:cTn id="18" dur="1" fill="hold">
                                          <p:stCondLst>
                                            <p:cond delay="0"/>
                                          </p:stCondLst>
                                        </p:cTn>
                                        <p:tgtEl>
                                          <p:spTgt spid="31"/>
                                        </p:tgtEl>
                                        <p:attrNameLst>
                                          <p:attrName>style.visibility</p:attrName>
                                        </p:attrNameLst>
                                      </p:cBhvr>
                                      <p:to>
                                        <p:strVal val="visible"/>
                                      </p:to>
                                    </p:set>
                                    <p:animEffect transition="in" filter="blinds(horizontal)">
                                      <p:cBhvr>
                                        <p:cTn id="19"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1"/>
      <p:bldP spid="31" grpId="2"/>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TextBox 13"/>
          <p:cNvSpPr txBox="1"/>
          <p:nvPr/>
        </p:nvSpPr>
        <p:spPr>
          <a:xfrm>
            <a:off x="983432" y="344684"/>
            <a:ext cx="1808508"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通读</a:t>
            </a:r>
            <a:r>
              <a:rPr lang="en-US" altLang="zh-CN">
                <a:solidFill>
                  <a:srgbClr val="4C4C4C"/>
                </a:solidFill>
                <a:latin typeface="印品黑体" panose="00000500000000000000" pitchFamily="2" charset="-122"/>
                <a:ea typeface="印品黑体" panose="00000500000000000000" pitchFamily="2" charset="-122"/>
              </a:rPr>
              <a:t> </a:t>
            </a:r>
            <a:r>
              <a:rPr lang="en-US" altLang="zh-CN" b="1">
                <a:solidFill>
                  <a:srgbClr val="4C4C4C"/>
                </a:solidFill>
                <a:latin typeface="微软雅黑" panose="020B0503020204020204" pitchFamily="34" charset="-122"/>
                <a:ea typeface="微软雅黑" panose="020B0503020204020204" pitchFamily="34" charset="-122"/>
              </a:rPr>
              <a:t>·</a:t>
            </a:r>
            <a:r>
              <a:rPr lang="en-US" altLang="zh-CN">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整体感知</a:t>
            </a:r>
            <a:endParaRPr lang="zh-CN" altLang="en-US" sz="1400">
              <a:solidFill>
                <a:srgbClr val="4C4C4C"/>
              </a:solidFill>
              <a:latin typeface="微软雅黑" panose="020B0503020204020204" pitchFamily="34" charset="-122"/>
              <a:ea typeface="微软雅黑" panose="020B0503020204020204" pitchFamily="34"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avLst/>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10" name="椭圆 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8" name="圆角矩形 55"/>
          <p:cNvSpPr/>
          <p:nvPr/>
        </p:nvSpPr>
        <p:spPr>
          <a:xfrm>
            <a:off x="654105" y="1265593"/>
            <a:ext cx="11291728" cy="379882"/>
          </a:xfrm>
          <a:prstGeom prst="roundRect">
            <a:avLst/>
          </a:prstGeom>
          <a:no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342900" indent="-342900">
              <a:buFont typeface="Wingdings" panose="05000000000000000000" pitchFamily="2" charset="2"/>
              <a:buChar char="l"/>
            </a:pPr>
            <a:r>
              <a:rPr lang="zh-CN" altLang="en-US" sz="2200">
                <a:solidFill>
                  <a:srgbClr val="7F6B5B"/>
                </a:solidFill>
                <a:latin typeface="微软雅黑" panose="020B0503020204020204" pitchFamily="34" charset="-122"/>
                <a:ea typeface="微软雅黑" panose="020B0503020204020204" pitchFamily="34" charset="-122"/>
              </a:rPr>
              <a:t>找出课文中显示全文结构脉络和内容要点的重要句子。</a:t>
            </a:r>
          </a:p>
        </p:txBody>
      </p:sp>
      <p:sp>
        <p:nvSpPr>
          <p:cNvPr id="18" name="文本框 17"/>
          <p:cNvSpPr txBox="1"/>
          <p:nvPr/>
        </p:nvSpPr>
        <p:spPr>
          <a:xfrm>
            <a:off x="609600" y="2239835"/>
            <a:ext cx="10972800" cy="4095160"/>
          </a:xfrm>
          <a:prstGeom prst="rect">
            <a:avLst/>
          </a:prstGeom>
          <a:noFill/>
        </p:spPr>
        <p:txBody>
          <a:bodyPr wrap="square">
            <a:spAutoFit/>
          </a:bodyPr>
          <a:lstStyle/>
          <a:p>
            <a:pPr algn="just">
              <a:lnSpc>
                <a:spcPct val="150000"/>
              </a:lnSpc>
            </a:pPr>
            <a:r>
              <a:rPr lang="zh-CN" altLang="en-US" sz="2200" kern="100">
                <a:latin typeface="微软雅黑" panose="020B0503020204020204" pitchFamily="34" charset="-122"/>
                <a:ea typeface="微软雅黑" panose="020B0503020204020204" pitchFamily="34" charset="-122"/>
                <a:cs typeface="Times New Roman" panose="02020603050405020304" pitchFamily="18" charset="0"/>
              </a:rPr>
              <a:t>明确：</a:t>
            </a:r>
            <a:r>
              <a:rPr lang="en-US" altLang="zh-CN" sz="2200" kern="100">
                <a:latin typeface="微软雅黑" panose="020B0503020204020204" pitchFamily="34" charset="-122"/>
                <a:ea typeface="微软雅黑" panose="020B0503020204020204" pitchFamily="34" charset="-122"/>
                <a:cs typeface="Times New Roman" panose="02020603050405020304" pitchFamily="18" charset="0"/>
              </a:rPr>
              <a:t>①</a:t>
            </a:r>
            <a:r>
              <a:rPr lang="zh-CN" altLang="zh-CN" sz="2200" kern="100">
                <a:latin typeface="微软雅黑" panose="020B0503020204020204" pitchFamily="34" charset="-122"/>
                <a:ea typeface="微软雅黑" panose="020B0503020204020204" pitchFamily="34" charset="-122"/>
                <a:cs typeface="Times New Roman" panose="02020603050405020304" pitchFamily="18" charset="0"/>
              </a:rPr>
              <a:t>我主张将我们全党的学习方法和学习制度改造一下。</a:t>
            </a:r>
            <a:endParaRPr lang="en-US" altLang="zh-CN" sz="2200" kern="100">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pPr>
            <a:r>
              <a:rPr lang="en-US" altLang="zh-CN" sz="2200" kern="100">
                <a:latin typeface="微软雅黑" panose="020B0503020204020204" pitchFamily="34" charset="-122"/>
                <a:ea typeface="微软雅黑" panose="020B0503020204020204" pitchFamily="34" charset="-122"/>
                <a:cs typeface="Times New Roman" panose="02020603050405020304" pitchFamily="18" charset="0"/>
              </a:rPr>
              <a:t>②</a:t>
            </a:r>
            <a:r>
              <a:rPr lang="zh-CN" altLang="zh-CN" sz="2200" kern="100">
                <a:latin typeface="微软雅黑" panose="020B0503020204020204" pitchFamily="34" charset="-122"/>
                <a:ea typeface="微软雅黑" panose="020B0503020204020204" pitchFamily="34" charset="-122"/>
                <a:cs typeface="Times New Roman" panose="02020603050405020304" pitchFamily="18" charset="0"/>
              </a:rPr>
              <a:t>中国共产党的二十年，就是马克思列宁主义的普遍真理和中国革命的具体实践日益结合的二十年。</a:t>
            </a:r>
            <a:endParaRPr lang="en-US" altLang="zh-CN" sz="2200" kern="100">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pPr>
            <a:r>
              <a:rPr lang="en-US" altLang="zh-CN" sz="2200" kern="100">
                <a:latin typeface="微软雅黑" panose="020B0503020204020204" pitchFamily="34" charset="-122"/>
                <a:ea typeface="微软雅黑" panose="020B0503020204020204" pitchFamily="34" charset="-122"/>
                <a:cs typeface="Times New Roman" panose="02020603050405020304" pitchFamily="18" charset="0"/>
              </a:rPr>
              <a:t>③</a:t>
            </a:r>
            <a:r>
              <a:rPr lang="zh-CN" altLang="zh-CN" sz="2200" kern="100">
                <a:latin typeface="微软雅黑" panose="020B0503020204020204" pitchFamily="34" charset="-122"/>
                <a:ea typeface="微软雅黑" panose="020B0503020204020204" pitchFamily="34" charset="-122"/>
                <a:cs typeface="Times New Roman" panose="02020603050405020304" pitchFamily="18" charset="0"/>
              </a:rPr>
              <a:t>但是我们还是有缺点的，而且还有很大的缺点。</a:t>
            </a:r>
            <a:endParaRPr lang="en-US" altLang="zh-CN" sz="2200" kern="100">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pPr>
            <a:r>
              <a:rPr lang="en-US" altLang="zh-CN" sz="2200" kern="100">
                <a:latin typeface="微软雅黑" panose="020B0503020204020204" pitchFamily="34" charset="-122"/>
                <a:ea typeface="微软雅黑" panose="020B0503020204020204" pitchFamily="34" charset="-122"/>
                <a:cs typeface="Times New Roman" panose="02020603050405020304" pitchFamily="18" charset="0"/>
              </a:rPr>
              <a:t>④</a:t>
            </a:r>
            <a:r>
              <a:rPr lang="zh-CN" altLang="zh-CN" sz="2200" kern="100">
                <a:latin typeface="微软雅黑" panose="020B0503020204020204" pitchFamily="34" charset="-122"/>
                <a:ea typeface="微软雅黑" panose="020B0503020204020204" pitchFamily="34" charset="-122"/>
                <a:cs typeface="Times New Roman" panose="02020603050405020304" pitchFamily="18" charset="0"/>
              </a:rPr>
              <a:t>为了反复地说明这个意思，我想将两种互相对立的态度对照地讲一下。</a:t>
            </a:r>
            <a:endParaRPr lang="en-US" altLang="zh-CN" sz="2200" kern="100">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pPr>
            <a:r>
              <a:rPr lang="en-US" altLang="zh-CN" sz="2200" kern="100">
                <a:latin typeface="微软雅黑" panose="020B0503020204020204" pitchFamily="34" charset="-122"/>
                <a:ea typeface="微软雅黑" panose="020B0503020204020204" pitchFamily="34" charset="-122"/>
                <a:cs typeface="Times New Roman" panose="02020603050405020304" pitchFamily="18" charset="0"/>
              </a:rPr>
              <a:t>⑤</a:t>
            </a:r>
            <a:r>
              <a:rPr lang="zh-CN" altLang="zh-CN" sz="2200" kern="100">
                <a:latin typeface="微软雅黑" panose="020B0503020204020204" pitchFamily="34" charset="-122"/>
                <a:ea typeface="微软雅黑" panose="020B0503020204020204" pitchFamily="34" charset="-122"/>
                <a:cs typeface="Times New Roman" panose="02020603050405020304" pitchFamily="18" charset="0"/>
              </a:rPr>
              <a:t>依据上述意见，我有下列提议。</a:t>
            </a:r>
            <a:endParaRPr lang="en-US" altLang="zh-CN" sz="2200" kern="100">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pPr>
            <a:r>
              <a:rPr lang="en-US" altLang="zh-CN" sz="2200" kern="100">
                <a:latin typeface="微软雅黑" panose="020B0503020204020204" pitchFamily="34" charset="-122"/>
                <a:ea typeface="微软雅黑" panose="020B0503020204020204" pitchFamily="34" charset="-122"/>
                <a:cs typeface="Times New Roman" panose="02020603050405020304" pitchFamily="18" charset="0"/>
              </a:rPr>
              <a:t>⑥</a:t>
            </a:r>
            <a:r>
              <a:rPr lang="zh-CN" altLang="zh-CN" sz="2200" kern="100">
                <a:latin typeface="微软雅黑" panose="020B0503020204020204" pitchFamily="34" charset="-122"/>
                <a:ea typeface="微软雅黑" panose="020B0503020204020204" pitchFamily="34" charset="-122"/>
                <a:cs typeface="Times New Roman" panose="02020603050405020304" pitchFamily="18" charset="0"/>
              </a:rPr>
              <a:t>在如此生动丰富的中国革命环境和世界革命环境中，我们在学习问题上的这一改造，我相信一定会有好的结果。</a:t>
            </a:r>
            <a:endParaRPr lang="zh-CN" altLang="zh-CN" sz="2200" kern="100">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6" name="Freeform 5"/>
          <p:cNvSpPr/>
          <p:nvPr/>
        </p:nvSpPr>
        <p:spPr bwMode="auto">
          <a:xfrm flipH="1">
            <a:off x="2381" y="3915641"/>
            <a:ext cx="12188826" cy="2037552"/>
          </a:xfrm>
          <a:custGeom>
            <a:avLst/>
            <a:gdLst>
              <a:gd name="T0" fmla="*/ 0 w 4809"/>
              <a:gd name="T1" fmla="*/ 0 h 804"/>
              <a:gd name="T2" fmla="*/ 4809 w 4809"/>
              <a:gd name="T3" fmla="*/ 530 h 804"/>
            </a:gdLst>
            <a:ahLst/>
            <a:cxnLst>
              <a:cxn ang="0">
                <a:pos x="T0" y="T1"/>
              </a:cxn>
              <a:cxn ang="0">
                <a:pos x="T2" y="T3"/>
              </a:cxn>
            </a:cxnLst>
            <a:rect l="0" t="0" r="r" b="b"/>
            <a:pathLst>
              <a:path w="4809" h="804">
                <a:moveTo>
                  <a:pt x="0" y="0"/>
                </a:moveTo>
                <a:cubicBezTo>
                  <a:pt x="0" y="0"/>
                  <a:pt x="2086" y="804"/>
                  <a:pt x="4809" y="53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7" name="Freeform 6"/>
          <p:cNvSpPr/>
          <p:nvPr/>
        </p:nvSpPr>
        <p:spPr bwMode="auto">
          <a:xfrm>
            <a:off x="2381" y="2492896"/>
            <a:ext cx="12188826" cy="3763944"/>
          </a:xfrm>
          <a:custGeom>
            <a:avLst/>
            <a:gdLst>
              <a:gd name="T0" fmla="*/ 4809 w 4809"/>
              <a:gd name="T1" fmla="*/ 0 h 1485"/>
              <a:gd name="T2" fmla="*/ 0 w 4809"/>
              <a:gd name="T3" fmla="*/ 1485 h 1485"/>
            </a:gdLst>
            <a:ahLst/>
            <a:cxnLst>
              <a:cxn ang="0">
                <a:pos x="T0" y="T1"/>
              </a:cxn>
              <a:cxn ang="0">
                <a:pos x="T2" y="T3"/>
              </a:cxn>
            </a:cxnLst>
            <a:rect l="0" t="0" r="r" b="b"/>
            <a:pathLst>
              <a:path w="4809" h="1485">
                <a:moveTo>
                  <a:pt x="4809" y="0"/>
                </a:moveTo>
                <a:cubicBezTo>
                  <a:pt x="4809" y="0"/>
                  <a:pt x="2817" y="1445"/>
                  <a:pt x="0" y="1485"/>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8" name="Freeform 7"/>
          <p:cNvSpPr/>
          <p:nvPr/>
        </p:nvSpPr>
        <p:spPr bwMode="auto">
          <a:xfrm flipH="1">
            <a:off x="2381" y="4818002"/>
            <a:ext cx="12188826" cy="2222101"/>
          </a:xfrm>
          <a:custGeom>
            <a:avLst/>
            <a:gdLst>
              <a:gd name="T0" fmla="*/ 4809 w 4809"/>
              <a:gd name="T1" fmla="*/ 174 h 877"/>
              <a:gd name="T2" fmla="*/ 0 w 4809"/>
              <a:gd name="T3" fmla="*/ 0 h 877"/>
            </a:gdLst>
            <a:ahLst/>
            <a:cxnLst>
              <a:cxn ang="0">
                <a:pos x="T0" y="T1"/>
              </a:cxn>
              <a:cxn ang="0">
                <a:pos x="T2" y="T3"/>
              </a:cxn>
            </a:cxnLst>
            <a:rect l="0" t="0" r="r" b="b"/>
            <a:pathLst>
              <a:path w="4809" h="877">
                <a:moveTo>
                  <a:pt x="4809" y="174"/>
                </a:moveTo>
                <a:cubicBezTo>
                  <a:pt x="4809" y="174"/>
                  <a:pt x="2295" y="877"/>
                  <a:pt x="0" y="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avLst/>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9" name="TextBox 13"/>
          <p:cNvSpPr txBox="1"/>
          <p:nvPr/>
        </p:nvSpPr>
        <p:spPr>
          <a:xfrm>
            <a:off x="983433" y="344684"/>
            <a:ext cx="1877437"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延读 </a:t>
            </a:r>
            <a:r>
              <a:rPr lang="en-US" altLang="zh-CN" b="1">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思维拓展 </a:t>
            </a:r>
            <a:endParaRPr lang="zh-CN" altLang="en-US" sz="1400" b="1">
              <a:solidFill>
                <a:srgbClr val="4C4C4C"/>
              </a:solidFill>
              <a:latin typeface="印品黑体" panose="00000500000000000000" pitchFamily="2" charset="-122"/>
              <a:ea typeface="印品黑体" panose="00000500000000000000" pitchFamily="2" charset="-122"/>
            </a:endParaRPr>
          </a:p>
        </p:txBody>
      </p:sp>
      <p:sp>
        <p:nvSpPr>
          <p:cNvPr id="2" name="圆角矩形 55"/>
          <p:cNvSpPr/>
          <p:nvPr/>
        </p:nvSpPr>
        <p:spPr>
          <a:xfrm>
            <a:off x="893614" y="1155813"/>
            <a:ext cx="10386963" cy="980948"/>
          </a:xfrm>
          <a:prstGeom prst="roundRect">
            <a:avLst/>
          </a:prstGeom>
          <a:no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342900" indent="-342900">
              <a:lnSpc>
                <a:spcPct val="150000"/>
              </a:lnSpc>
              <a:buFont typeface="Wingdings" panose="05000000000000000000" pitchFamily="2" charset="2"/>
              <a:buChar char="l"/>
            </a:pPr>
            <a:r>
              <a:rPr lang="en-US" altLang="zh-CN" sz="2200">
                <a:solidFill>
                  <a:srgbClr val="7F6B5B"/>
                </a:solidFill>
                <a:latin typeface="微软雅黑" panose="020B0503020204020204" pitchFamily="34" charset="-122"/>
                <a:ea typeface="微软雅黑" panose="020B0503020204020204" pitchFamily="34" charset="-122"/>
              </a:rPr>
              <a:t>【</a:t>
            </a:r>
            <a:r>
              <a:rPr lang="zh-CN" altLang="en-US" sz="2200">
                <a:solidFill>
                  <a:srgbClr val="7F6B5B"/>
                </a:solidFill>
                <a:latin typeface="微软雅黑" panose="020B0503020204020204" pitchFamily="34" charset="-122"/>
                <a:ea typeface="微软雅黑" panose="020B0503020204020204" pitchFamily="34" charset="-122"/>
              </a:rPr>
              <a:t>分析论证特点</a:t>
            </a:r>
            <a:r>
              <a:rPr lang="en-US" altLang="zh-CN" sz="2200">
                <a:solidFill>
                  <a:srgbClr val="7F6B5B"/>
                </a:solidFill>
                <a:latin typeface="微软雅黑" panose="020B0503020204020204" pitchFamily="34" charset="-122"/>
                <a:ea typeface="微软雅黑" panose="020B0503020204020204" pitchFamily="34" charset="-122"/>
              </a:rPr>
              <a:t>】1.</a:t>
            </a:r>
            <a:r>
              <a:rPr lang="zh-CN" altLang="en-US" sz="2200">
                <a:solidFill>
                  <a:srgbClr val="7F6B5B"/>
                </a:solidFill>
                <a:latin typeface="微软雅黑" panose="020B0503020204020204" pitchFamily="34" charset="-122"/>
                <a:ea typeface="微软雅黑" panose="020B0503020204020204" pitchFamily="34" charset="-122"/>
              </a:rPr>
              <a:t>既然这篇文章的中心是主张改造学习，那么充分肯定我们党内在学风方面一些“很好的现象”的第一部分能不能删掉呢？</a:t>
            </a:r>
          </a:p>
        </p:txBody>
      </p:sp>
      <p:sp>
        <p:nvSpPr>
          <p:cNvPr id="12" name="文本框 11"/>
          <p:cNvSpPr txBox="1"/>
          <p:nvPr/>
        </p:nvSpPr>
        <p:spPr>
          <a:xfrm>
            <a:off x="1102785" y="2411728"/>
            <a:ext cx="9656622" cy="4095160"/>
          </a:xfrm>
          <a:prstGeom prst="rect">
            <a:avLst/>
          </a:prstGeom>
          <a:noFill/>
        </p:spPr>
        <p:txBody>
          <a:bodyPr wrap="square" rtlCol="0">
            <a:spAutoFit/>
          </a:bodyPr>
          <a:lstStyle/>
          <a:p>
            <a:pPr>
              <a:lnSpc>
                <a:spcPct val="150000"/>
              </a:lnSpc>
            </a:pPr>
            <a:r>
              <a:rPr lang="zh-CN" altLang="en-US" sz="2200">
                <a:latin typeface="微软雅黑" panose="020B0503020204020204" pitchFamily="34" charset="-122"/>
                <a:ea typeface="微软雅黑" panose="020B0503020204020204" pitchFamily="34" charset="-122"/>
              </a:rPr>
              <a:t>明确：不能删掉。一篇好的议论文，绝不能宣传片面的、孤立的、绝对化的观点，必须运用辩证法的发展观点、联系观点、一分为二观点来分析问题。这篇文章的本论部分，重点放在彻底清算反马克思列宁主义的主观主义学风，但为了使论证更加充分、更加严密，使文章具有更强的说服力，作者始终坚持对有关问题进行辩证分析，不搞片面性和绝对化。文章的第一部分从历史发展的角度正面论证树立马列主义理论联系实际学风的重要性，并且通过对</a:t>
            </a:r>
            <a:r>
              <a:rPr lang="en-US" altLang="zh-CN" sz="2200">
                <a:latin typeface="微软雅黑" panose="020B0503020204020204" pitchFamily="34" charset="-122"/>
                <a:ea typeface="微软雅黑" panose="020B0503020204020204" pitchFamily="34" charset="-122"/>
              </a:rPr>
              <a:t>20</a:t>
            </a:r>
            <a:r>
              <a:rPr lang="zh-CN" altLang="en-US" sz="2200">
                <a:latin typeface="微软雅黑" panose="020B0503020204020204" pitchFamily="34" charset="-122"/>
                <a:ea typeface="微软雅黑" panose="020B0503020204020204" pitchFamily="34" charset="-122"/>
              </a:rPr>
              <a:t>年来我党在理论与实践相结合方面所取得进步的回顾，告诉我们改造学风不仅具有重要性而且也具有可能性，从而增强了我们改造学风的信心。</a:t>
            </a:r>
          </a:p>
        </p:txBody>
      </p:sp>
    </p:spTree>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2" presetClass="entr" presetSubtype="1" decel="100000" fill="hold" grpId="0" nodeType="afterEffect">
                                  <p:stCondLst>
                                    <p:cond delay="0"/>
                                  </p:stCondLst>
                                  <p:childTnLst>
                                    <p:set>
                                      <p:cBhvr>
                                        <p:cTn id="7" dur="1" fill="hold">
                                          <p:stCondLst>
                                            <p:cond delay="0"/>
                                          </p:stCondLst>
                                        </p:cTn>
                                        <p:tgtEl>
                                          <p:spTgt spid="9"/>
                                        </p:tgtEl>
                                        <p:attrNameLst>
                                          <p:attrName>style.visibility</p:attrName>
                                        </p:attrNameLst>
                                      </p:cBhvr>
                                      <p:to>
                                        <p:strVal val="visible"/>
                                      </p:to>
                                    </p:set>
                                    <p:anim calcmode="lin" valueType="num">
                                      <p:cBhvr additive="base">
                                        <p:cTn id="8" dur="1000" fill="hold"/>
                                        <p:tgtEl>
                                          <p:spTgt spid="9"/>
                                        </p:tgtEl>
                                        <p:attrNameLst>
                                          <p:attrName>ppt_x</p:attrName>
                                        </p:attrNameLst>
                                      </p:cBhvr>
                                      <p:tavLst>
                                        <p:tav tm="0">
                                          <p:val>
                                            <p:strVal val="#ppt_x"/>
                                          </p:val>
                                        </p:tav>
                                        <p:tav tm="100000">
                                          <p:val>
                                            <p:strVal val="#ppt_x"/>
                                          </p:val>
                                        </p:tav>
                                      </p:tavLst>
                                    </p:anim>
                                    <p:anim calcmode="lin" valueType="num">
                                      <p:cBhvr additive="base">
                                        <p:cTn id="9" dur="1000" fill="hold"/>
                                        <p:tgtEl>
                                          <p:spTgt spid="9"/>
                                        </p:tgtEl>
                                        <p:attrNameLst>
                                          <p:attrName>ppt_y</p:attrName>
                                        </p:attrNameLst>
                                      </p:cBhvr>
                                      <p:tavLst>
                                        <p:tav tm="0">
                                          <p:val>
                                            <p:strVal val="0-#ppt_h/2"/>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withGroup">
                            <p:stCondLst>
                              <p:cond delay="indefinite"/>
                            </p:stCondLst>
                          </p:cTn>
                        </p:par>
                        <p:par>
                          <p:cTn id="12" fill="hold" nodeType="afterGroup">
                            <p:stCondLst>
                              <p:cond delay="0"/>
                            </p:stCondLst>
                            <p:childTnLst>
                              <p:par>
                                <p:cTn id="13" presetID="1" presetClass="entr" presetSubtype="0" fill="hold" grpId="1"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2" grpId="1"/>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6" name="Freeform 5"/>
          <p:cNvSpPr/>
          <p:nvPr/>
        </p:nvSpPr>
        <p:spPr bwMode="auto">
          <a:xfrm flipH="1">
            <a:off x="2381" y="3915641"/>
            <a:ext cx="12188826" cy="2037552"/>
          </a:xfrm>
          <a:custGeom>
            <a:avLst/>
            <a:gdLst>
              <a:gd name="T0" fmla="*/ 0 w 4809"/>
              <a:gd name="T1" fmla="*/ 0 h 804"/>
              <a:gd name="T2" fmla="*/ 4809 w 4809"/>
              <a:gd name="T3" fmla="*/ 530 h 804"/>
            </a:gdLst>
            <a:ahLst/>
            <a:cxnLst>
              <a:cxn ang="0">
                <a:pos x="T0" y="T1"/>
              </a:cxn>
              <a:cxn ang="0">
                <a:pos x="T2" y="T3"/>
              </a:cxn>
            </a:cxnLst>
            <a:rect l="0" t="0" r="r" b="b"/>
            <a:pathLst>
              <a:path w="4809" h="804">
                <a:moveTo>
                  <a:pt x="0" y="0"/>
                </a:moveTo>
                <a:cubicBezTo>
                  <a:pt x="0" y="0"/>
                  <a:pt x="2086" y="804"/>
                  <a:pt x="4809" y="53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7" name="Freeform 6"/>
          <p:cNvSpPr/>
          <p:nvPr/>
        </p:nvSpPr>
        <p:spPr bwMode="auto">
          <a:xfrm>
            <a:off x="2381" y="2492896"/>
            <a:ext cx="12188826" cy="3763944"/>
          </a:xfrm>
          <a:custGeom>
            <a:avLst/>
            <a:gdLst>
              <a:gd name="T0" fmla="*/ 4809 w 4809"/>
              <a:gd name="T1" fmla="*/ 0 h 1485"/>
              <a:gd name="T2" fmla="*/ 0 w 4809"/>
              <a:gd name="T3" fmla="*/ 1485 h 1485"/>
            </a:gdLst>
            <a:ahLst/>
            <a:cxnLst>
              <a:cxn ang="0">
                <a:pos x="T0" y="T1"/>
              </a:cxn>
              <a:cxn ang="0">
                <a:pos x="T2" y="T3"/>
              </a:cxn>
            </a:cxnLst>
            <a:rect l="0" t="0" r="r" b="b"/>
            <a:pathLst>
              <a:path w="4809" h="1485">
                <a:moveTo>
                  <a:pt x="4809" y="0"/>
                </a:moveTo>
                <a:cubicBezTo>
                  <a:pt x="4809" y="0"/>
                  <a:pt x="2817" y="1445"/>
                  <a:pt x="0" y="1485"/>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8" name="Freeform 7"/>
          <p:cNvSpPr/>
          <p:nvPr/>
        </p:nvSpPr>
        <p:spPr bwMode="auto">
          <a:xfrm flipH="1">
            <a:off x="2381" y="4818002"/>
            <a:ext cx="12188826" cy="2222101"/>
          </a:xfrm>
          <a:custGeom>
            <a:avLst/>
            <a:gdLst>
              <a:gd name="T0" fmla="*/ 4809 w 4809"/>
              <a:gd name="T1" fmla="*/ 174 h 877"/>
              <a:gd name="T2" fmla="*/ 0 w 4809"/>
              <a:gd name="T3" fmla="*/ 0 h 877"/>
            </a:gdLst>
            <a:ahLst/>
            <a:cxnLst>
              <a:cxn ang="0">
                <a:pos x="T0" y="T1"/>
              </a:cxn>
              <a:cxn ang="0">
                <a:pos x="T2" y="T3"/>
              </a:cxn>
            </a:cxnLst>
            <a:rect l="0" t="0" r="r" b="b"/>
            <a:pathLst>
              <a:path w="4809" h="877">
                <a:moveTo>
                  <a:pt x="4809" y="174"/>
                </a:moveTo>
                <a:cubicBezTo>
                  <a:pt x="4809" y="174"/>
                  <a:pt x="2295" y="877"/>
                  <a:pt x="0" y="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avLst/>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9" name="TextBox 13"/>
          <p:cNvSpPr txBox="1"/>
          <p:nvPr/>
        </p:nvSpPr>
        <p:spPr>
          <a:xfrm>
            <a:off x="983433" y="344684"/>
            <a:ext cx="1877437"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延读 </a:t>
            </a:r>
            <a:r>
              <a:rPr lang="en-US" altLang="zh-CN" b="1">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思维拓展 </a:t>
            </a:r>
            <a:endParaRPr lang="zh-CN" altLang="en-US" sz="1400" b="1">
              <a:solidFill>
                <a:srgbClr val="4C4C4C"/>
              </a:solidFill>
              <a:latin typeface="印品黑体" panose="00000500000000000000" pitchFamily="2" charset="-122"/>
              <a:ea typeface="印品黑体" panose="00000500000000000000" pitchFamily="2" charset="-122"/>
            </a:endParaRPr>
          </a:p>
        </p:txBody>
      </p:sp>
      <p:sp>
        <p:nvSpPr>
          <p:cNvPr id="2" name="圆角矩形 55"/>
          <p:cNvSpPr/>
          <p:nvPr/>
        </p:nvSpPr>
        <p:spPr>
          <a:xfrm>
            <a:off x="893614" y="1155813"/>
            <a:ext cx="10386963" cy="980948"/>
          </a:xfrm>
          <a:prstGeom prst="roundRect">
            <a:avLst/>
          </a:prstGeom>
          <a:no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342900" indent="-342900">
              <a:lnSpc>
                <a:spcPct val="150000"/>
              </a:lnSpc>
              <a:buFont typeface="Wingdings" panose="05000000000000000000" pitchFamily="2" charset="2"/>
              <a:buChar char="l"/>
            </a:pPr>
            <a:r>
              <a:rPr lang="en-US" altLang="zh-CN" sz="2200">
                <a:solidFill>
                  <a:srgbClr val="7F6B5B"/>
                </a:solidFill>
                <a:latin typeface="微软雅黑" panose="020B0503020204020204" pitchFamily="34" charset="-122"/>
                <a:ea typeface="微软雅黑" panose="020B0503020204020204" pitchFamily="34" charset="-122"/>
              </a:rPr>
              <a:t>【</a:t>
            </a:r>
            <a:r>
              <a:rPr lang="zh-CN" altLang="en-US" sz="2200">
                <a:solidFill>
                  <a:srgbClr val="7F6B5B"/>
                </a:solidFill>
                <a:latin typeface="微软雅黑" panose="020B0503020204020204" pitchFamily="34" charset="-122"/>
                <a:ea typeface="微软雅黑" panose="020B0503020204020204" pitchFamily="34" charset="-122"/>
              </a:rPr>
              <a:t>分析论证特点</a:t>
            </a:r>
            <a:r>
              <a:rPr lang="en-US" altLang="zh-CN" sz="2200">
                <a:solidFill>
                  <a:srgbClr val="7F6B5B"/>
                </a:solidFill>
                <a:latin typeface="微软雅黑" panose="020B0503020204020204" pitchFamily="34" charset="-122"/>
                <a:ea typeface="微软雅黑" panose="020B0503020204020204" pitchFamily="34" charset="-122"/>
              </a:rPr>
              <a:t>】2.</a:t>
            </a:r>
            <a:r>
              <a:rPr lang="zh-CN" altLang="en-US" sz="2200">
                <a:solidFill>
                  <a:srgbClr val="7F6B5B"/>
                </a:solidFill>
                <a:latin typeface="微软雅黑" panose="020B0503020204020204" pitchFamily="34" charset="-122"/>
                <a:ea typeface="微软雅黑" panose="020B0503020204020204" pitchFamily="34" charset="-122"/>
              </a:rPr>
              <a:t>第二部分主要运用了什么论证方法？文中谈论了哪几类“极坏的典型”，作者是怎样安排使用这些典型材料的？</a:t>
            </a:r>
          </a:p>
        </p:txBody>
      </p:sp>
      <p:sp>
        <p:nvSpPr>
          <p:cNvPr id="12" name="文本框 11"/>
          <p:cNvSpPr txBox="1"/>
          <p:nvPr/>
        </p:nvSpPr>
        <p:spPr>
          <a:xfrm>
            <a:off x="1258784" y="2622690"/>
            <a:ext cx="9656622" cy="3079497"/>
          </a:xfrm>
          <a:prstGeom prst="rect">
            <a:avLst/>
          </a:prstGeom>
          <a:noFill/>
        </p:spPr>
        <p:txBody>
          <a:bodyPr wrap="square" rtlCol="0">
            <a:spAutoFit/>
          </a:bodyPr>
          <a:lstStyle/>
          <a:p>
            <a:pPr>
              <a:lnSpc>
                <a:spcPct val="150000"/>
              </a:lnSpc>
            </a:pPr>
            <a:r>
              <a:rPr lang="zh-CN" altLang="en-US" sz="2200">
                <a:latin typeface="微软雅黑" panose="020B0503020204020204" pitchFamily="34" charset="-122"/>
                <a:ea typeface="微软雅黑" panose="020B0503020204020204" pitchFamily="34" charset="-122"/>
              </a:rPr>
              <a:t>明确：第二部分主要运用了例证法。在这部分中，作者谈论了三类典型：一类是对现状不作周密调查，根据“想当然”发号施令；一类是不懂自己的历史，只能生吞活剥地谈外国；一类是学习马列主义时理论和实际分离。作者在列举主观主义态度的三方面表现之后，又举出这三类“极坏的典型”进一步说明其危害，充分证实了党内确实存在着主观主义的学风，“不可等闲视之”。</a:t>
            </a:r>
          </a:p>
        </p:txBody>
      </p:sp>
    </p:spTree>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2" presetClass="entr" presetSubtype="1" decel="100000" fill="hold" grpId="0" nodeType="afterEffect">
                                  <p:stCondLst>
                                    <p:cond delay="0"/>
                                  </p:stCondLst>
                                  <p:childTnLst>
                                    <p:set>
                                      <p:cBhvr>
                                        <p:cTn id="7" dur="1" fill="hold">
                                          <p:stCondLst>
                                            <p:cond delay="0"/>
                                          </p:stCondLst>
                                        </p:cTn>
                                        <p:tgtEl>
                                          <p:spTgt spid="9"/>
                                        </p:tgtEl>
                                        <p:attrNameLst>
                                          <p:attrName>style.visibility</p:attrName>
                                        </p:attrNameLst>
                                      </p:cBhvr>
                                      <p:to>
                                        <p:strVal val="visible"/>
                                      </p:to>
                                    </p:set>
                                    <p:anim calcmode="lin" valueType="num">
                                      <p:cBhvr additive="base">
                                        <p:cTn id="8" dur="1000" fill="hold"/>
                                        <p:tgtEl>
                                          <p:spTgt spid="9"/>
                                        </p:tgtEl>
                                        <p:attrNameLst>
                                          <p:attrName>ppt_x</p:attrName>
                                        </p:attrNameLst>
                                      </p:cBhvr>
                                      <p:tavLst>
                                        <p:tav tm="0">
                                          <p:val>
                                            <p:strVal val="#ppt_x"/>
                                          </p:val>
                                        </p:tav>
                                        <p:tav tm="100000">
                                          <p:val>
                                            <p:strVal val="#ppt_x"/>
                                          </p:val>
                                        </p:tav>
                                      </p:tavLst>
                                    </p:anim>
                                    <p:anim calcmode="lin" valueType="num">
                                      <p:cBhvr additive="base">
                                        <p:cTn id="9" dur="1000" fill="hold"/>
                                        <p:tgtEl>
                                          <p:spTgt spid="9"/>
                                        </p:tgtEl>
                                        <p:attrNameLst>
                                          <p:attrName>ppt_y</p:attrName>
                                        </p:attrNameLst>
                                      </p:cBhvr>
                                      <p:tavLst>
                                        <p:tav tm="0">
                                          <p:val>
                                            <p:strVal val="0-#ppt_h/2"/>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withGroup">
                            <p:stCondLst>
                              <p:cond delay="indefinite"/>
                            </p:stCondLst>
                          </p:cTn>
                        </p:par>
                        <p:par>
                          <p:cTn id="12" fill="hold" nodeType="afterGroup">
                            <p:stCondLst>
                              <p:cond delay="0"/>
                            </p:stCondLst>
                            <p:childTnLst>
                              <p:par>
                                <p:cTn id="13" presetID="1" presetClass="entr" presetSubtype="0" fill="hold" grpId="1"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2" grpId="1"/>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6" name="Freeform 5"/>
          <p:cNvSpPr/>
          <p:nvPr/>
        </p:nvSpPr>
        <p:spPr bwMode="auto">
          <a:xfrm flipH="1">
            <a:off x="2381" y="3915641"/>
            <a:ext cx="12188826" cy="2037552"/>
          </a:xfrm>
          <a:custGeom>
            <a:avLst/>
            <a:gdLst>
              <a:gd name="T0" fmla="*/ 0 w 4809"/>
              <a:gd name="T1" fmla="*/ 0 h 804"/>
              <a:gd name="T2" fmla="*/ 4809 w 4809"/>
              <a:gd name="T3" fmla="*/ 530 h 804"/>
            </a:gdLst>
            <a:ahLst/>
            <a:cxnLst>
              <a:cxn ang="0">
                <a:pos x="T0" y="T1"/>
              </a:cxn>
              <a:cxn ang="0">
                <a:pos x="T2" y="T3"/>
              </a:cxn>
            </a:cxnLst>
            <a:rect l="0" t="0" r="r" b="b"/>
            <a:pathLst>
              <a:path w="4809" h="804">
                <a:moveTo>
                  <a:pt x="0" y="0"/>
                </a:moveTo>
                <a:cubicBezTo>
                  <a:pt x="0" y="0"/>
                  <a:pt x="2086" y="804"/>
                  <a:pt x="4809" y="53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7" name="Freeform 6"/>
          <p:cNvSpPr/>
          <p:nvPr/>
        </p:nvSpPr>
        <p:spPr bwMode="auto">
          <a:xfrm>
            <a:off x="2381" y="2492896"/>
            <a:ext cx="12188826" cy="3763944"/>
          </a:xfrm>
          <a:custGeom>
            <a:avLst/>
            <a:gdLst>
              <a:gd name="T0" fmla="*/ 4809 w 4809"/>
              <a:gd name="T1" fmla="*/ 0 h 1485"/>
              <a:gd name="T2" fmla="*/ 0 w 4809"/>
              <a:gd name="T3" fmla="*/ 1485 h 1485"/>
            </a:gdLst>
            <a:ahLst/>
            <a:cxnLst>
              <a:cxn ang="0">
                <a:pos x="T0" y="T1"/>
              </a:cxn>
              <a:cxn ang="0">
                <a:pos x="T2" y="T3"/>
              </a:cxn>
            </a:cxnLst>
            <a:rect l="0" t="0" r="r" b="b"/>
            <a:pathLst>
              <a:path w="4809" h="1485">
                <a:moveTo>
                  <a:pt x="4809" y="0"/>
                </a:moveTo>
                <a:cubicBezTo>
                  <a:pt x="4809" y="0"/>
                  <a:pt x="2817" y="1445"/>
                  <a:pt x="0" y="1485"/>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8" name="Freeform 7"/>
          <p:cNvSpPr/>
          <p:nvPr/>
        </p:nvSpPr>
        <p:spPr bwMode="auto">
          <a:xfrm flipH="1">
            <a:off x="2381" y="4818002"/>
            <a:ext cx="12188826" cy="2222101"/>
          </a:xfrm>
          <a:custGeom>
            <a:avLst/>
            <a:gdLst>
              <a:gd name="T0" fmla="*/ 4809 w 4809"/>
              <a:gd name="T1" fmla="*/ 174 h 877"/>
              <a:gd name="T2" fmla="*/ 0 w 4809"/>
              <a:gd name="T3" fmla="*/ 0 h 877"/>
            </a:gdLst>
            <a:ahLst/>
            <a:cxnLst>
              <a:cxn ang="0">
                <a:pos x="T0" y="T1"/>
              </a:cxn>
              <a:cxn ang="0">
                <a:pos x="T2" y="T3"/>
              </a:cxn>
            </a:cxnLst>
            <a:rect l="0" t="0" r="r" b="b"/>
            <a:pathLst>
              <a:path w="4809" h="877">
                <a:moveTo>
                  <a:pt x="4809" y="174"/>
                </a:moveTo>
                <a:cubicBezTo>
                  <a:pt x="4809" y="174"/>
                  <a:pt x="2295" y="877"/>
                  <a:pt x="0" y="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avLst/>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9" name="TextBox 13"/>
          <p:cNvSpPr txBox="1"/>
          <p:nvPr/>
        </p:nvSpPr>
        <p:spPr>
          <a:xfrm>
            <a:off x="983433" y="344684"/>
            <a:ext cx="1877437"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延读 </a:t>
            </a:r>
            <a:r>
              <a:rPr lang="en-US" altLang="zh-CN" b="1">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思维拓展 </a:t>
            </a:r>
            <a:endParaRPr lang="zh-CN" altLang="en-US" sz="1400" b="1">
              <a:solidFill>
                <a:srgbClr val="4C4C4C"/>
              </a:solidFill>
              <a:latin typeface="印品黑体" panose="00000500000000000000" pitchFamily="2" charset="-122"/>
              <a:ea typeface="印品黑体" panose="00000500000000000000" pitchFamily="2" charset="-122"/>
            </a:endParaRPr>
          </a:p>
        </p:txBody>
      </p:sp>
      <p:sp>
        <p:nvSpPr>
          <p:cNvPr id="2" name="圆角矩形 55"/>
          <p:cNvSpPr/>
          <p:nvPr/>
        </p:nvSpPr>
        <p:spPr>
          <a:xfrm>
            <a:off x="893614" y="1155813"/>
            <a:ext cx="10386963" cy="980948"/>
          </a:xfrm>
          <a:prstGeom prst="roundRect">
            <a:avLst/>
          </a:prstGeom>
          <a:no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342900" indent="-342900">
              <a:lnSpc>
                <a:spcPct val="150000"/>
              </a:lnSpc>
              <a:buFont typeface="Wingdings" panose="05000000000000000000" pitchFamily="2" charset="2"/>
              <a:buChar char="l"/>
            </a:pPr>
            <a:r>
              <a:rPr lang="en-US" altLang="zh-CN" sz="2200">
                <a:solidFill>
                  <a:srgbClr val="7F6B5B"/>
                </a:solidFill>
                <a:latin typeface="微软雅黑" panose="020B0503020204020204" pitchFamily="34" charset="-122"/>
                <a:ea typeface="微软雅黑" panose="020B0503020204020204" pitchFamily="34" charset="-122"/>
              </a:rPr>
              <a:t>【</a:t>
            </a:r>
            <a:r>
              <a:rPr lang="zh-CN" altLang="en-US" sz="2200">
                <a:solidFill>
                  <a:srgbClr val="7F6B5B"/>
                </a:solidFill>
                <a:latin typeface="微软雅黑" panose="020B0503020204020204" pitchFamily="34" charset="-122"/>
                <a:ea typeface="微软雅黑" panose="020B0503020204020204" pitchFamily="34" charset="-122"/>
              </a:rPr>
              <a:t>分析论证特点，体会论证语言</a:t>
            </a:r>
            <a:r>
              <a:rPr lang="en-US" altLang="zh-CN" sz="2200">
                <a:solidFill>
                  <a:srgbClr val="7F6B5B"/>
                </a:solidFill>
                <a:latin typeface="微软雅黑" panose="020B0503020204020204" pitchFamily="34" charset="-122"/>
                <a:ea typeface="微软雅黑" panose="020B0503020204020204" pitchFamily="34" charset="-122"/>
              </a:rPr>
              <a:t>】3.</a:t>
            </a:r>
            <a:r>
              <a:rPr lang="zh-CN" altLang="en-US" sz="2200">
                <a:solidFill>
                  <a:srgbClr val="7F6B5B"/>
                </a:solidFill>
                <a:latin typeface="微软雅黑" panose="020B0503020204020204" pitchFamily="34" charset="-122"/>
                <a:ea typeface="微软雅黑" panose="020B0503020204020204" pitchFamily="34" charset="-122"/>
              </a:rPr>
              <a:t>课文第三部分的主旨在“反复地说明这个意思”，这一部分是不是第二部分的简单重复？试从论证角度、论证方法和语言运用等方面加以分析。</a:t>
            </a:r>
          </a:p>
        </p:txBody>
      </p:sp>
      <p:sp>
        <p:nvSpPr>
          <p:cNvPr id="12" name="文本框 11"/>
          <p:cNvSpPr txBox="1"/>
          <p:nvPr/>
        </p:nvSpPr>
        <p:spPr>
          <a:xfrm>
            <a:off x="1126294" y="2553312"/>
            <a:ext cx="10154283" cy="4095160"/>
          </a:xfrm>
          <a:prstGeom prst="rect">
            <a:avLst/>
          </a:prstGeom>
          <a:noFill/>
        </p:spPr>
        <p:txBody>
          <a:bodyPr wrap="square" rtlCol="0">
            <a:spAutoFit/>
          </a:bodyPr>
          <a:lstStyle/>
          <a:p>
            <a:pPr>
              <a:lnSpc>
                <a:spcPct val="150000"/>
              </a:lnSpc>
            </a:pPr>
            <a:r>
              <a:rPr lang="zh-CN" altLang="en-US" sz="2200">
                <a:latin typeface="微软雅黑" panose="020B0503020204020204" pitchFamily="34" charset="-122"/>
                <a:ea typeface="微软雅黑" panose="020B0503020204020204" pitchFamily="34" charset="-122"/>
              </a:rPr>
              <a:t>明确：第三部分不是第二部分的简单重复，而是从不同的角度，运用不同的方法，反复加以论证，使论证更为充分。</a:t>
            </a:r>
          </a:p>
          <a:p>
            <a:pPr>
              <a:lnSpc>
                <a:spcPct val="150000"/>
              </a:lnSpc>
            </a:pPr>
            <a:r>
              <a:rPr lang="zh-CN" altLang="en-US" sz="2200">
                <a:latin typeface="微软雅黑" panose="020B0503020204020204" pitchFamily="34" charset="-122"/>
                <a:ea typeface="微软雅黑" panose="020B0503020204020204" pitchFamily="34" charset="-122"/>
              </a:rPr>
              <a:t>①从论证角度来说，第三部分虽也谈到主观主义的表现、危害等，但在概括归纳其表现的基础上又作了进一步分析，将其分为教条主义和经验主义两种类型，并指出其特点，在揭示其危害的同时还揭露出它的实质，指明对待它应有的态度。同时，第三部分不是单写主观主义的态度，而是将它与马克思列宁主义的态度相对照，从而更加突出了改造学风的迫切性。</a:t>
            </a:r>
          </a:p>
          <a:p>
            <a:pPr>
              <a:lnSpc>
                <a:spcPct val="150000"/>
              </a:lnSpc>
            </a:pPr>
            <a:endParaRPr lang="zh-CN" altLang="en-US" sz="2200">
              <a:latin typeface="微软雅黑" panose="020B0503020204020204" pitchFamily="34" charset="-122"/>
              <a:ea typeface="微软雅黑" panose="020B0503020204020204" pitchFamily="34" charset="-122"/>
            </a:endParaRPr>
          </a:p>
        </p:txBody>
      </p:sp>
    </p:spTree>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2" presetClass="entr" presetSubtype="1" decel="100000" fill="hold" grpId="0" nodeType="afterEffect">
                                  <p:stCondLst>
                                    <p:cond delay="0"/>
                                  </p:stCondLst>
                                  <p:childTnLst>
                                    <p:set>
                                      <p:cBhvr>
                                        <p:cTn id="7" dur="1" fill="hold">
                                          <p:stCondLst>
                                            <p:cond delay="0"/>
                                          </p:stCondLst>
                                        </p:cTn>
                                        <p:tgtEl>
                                          <p:spTgt spid="9"/>
                                        </p:tgtEl>
                                        <p:attrNameLst>
                                          <p:attrName>style.visibility</p:attrName>
                                        </p:attrNameLst>
                                      </p:cBhvr>
                                      <p:to>
                                        <p:strVal val="visible"/>
                                      </p:to>
                                    </p:set>
                                    <p:anim calcmode="lin" valueType="num">
                                      <p:cBhvr additive="base">
                                        <p:cTn id="8" dur="1000" fill="hold"/>
                                        <p:tgtEl>
                                          <p:spTgt spid="9"/>
                                        </p:tgtEl>
                                        <p:attrNameLst>
                                          <p:attrName>ppt_x</p:attrName>
                                        </p:attrNameLst>
                                      </p:cBhvr>
                                      <p:tavLst>
                                        <p:tav tm="0">
                                          <p:val>
                                            <p:strVal val="#ppt_x"/>
                                          </p:val>
                                        </p:tav>
                                        <p:tav tm="100000">
                                          <p:val>
                                            <p:strVal val="#ppt_x"/>
                                          </p:val>
                                        </p:tav>
                                      </p:tavLst>
                                    </p:anim>
                                    <p:anim calcmode="lin" valueType="num">
                                      <p:cBhvr additive="base">
                                        <p:cTn id="9" dur="1000" fill="hold"/>
                                        <p:tgtEl>
                                          <p:spTgt spid="9"/>
                                        </p:tgtEl>
                                        <p:attrNameLst>
                                          <p:attrName>ppt_y</p:attrName>
                                        </p:attrNameLst>
                                      </p:cBhvr>
                                      <p:tavLst>
                                        <p:tav tm="0">
                                          <p:val>
                                            <p:strVal val="0-#ppt_h/2"/>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withGroup">
                            <p:stCondLst>
                              <p:cond delay="indefinite"/>
                            </p:stCondLst>
                          </p:cTn>
                        </p:par>
                        <p:par>
                          <p:cTn id="12" fill="hold" nodeType="afterGroup">
                            <p:stCondLst>
                              <p:cond delay="0"/>
                            </p:stCondLst>
                            <p:childTnLst>
                              <p:par>
                                <p:cTn id="13" presetID="1" presetClass="entr" presetSubtype="0" fill="hold" grpId="1"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2" grpId="1"/>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 name="Freeform 5"/>
          <p:cNvSpPr/>
          <p:nvPr/>
        </p:nvSpPr>
        <p:spPr bwMode="auto">
          <a:xfrm rot="10800000">
            <a:off x="179494" y="588815"/>
            <a:ext cx="2466723" cy="646331"/>
          </a:xfrm>
          <a:custGeom>
            <a:avLst/>
            <a:gdLst>
              <a:gd name="T0" fmla="*/ 127 w 2157"/>
              <a:gd name="T1" fmla="*/ 0 h 1065"/>
              <a:gd name="T2" fmla="*/ 928 w 2157"/>
              <a:gd name="T3" fmla="*/ 0 h 1065"/>
              <a:gd name="T4" fmla="*/ 1713 w 2157"/>
              <a:gd name="T5" fmla="*/ 0 h 1065"/>
              <a:gd name="T6" fmla="*/ 2157 w 2157"/>
              <a:gd name="T7" fmla="*/ 0 h 1065"/>
              <a:gd name="T8" fmla="*/ 2157 w 2157"/>
              <a:gd name="T9" fmla="*/ 1065 h 1065"/>
              <a:gd name="T10" fmla="*/ 1979 w 2157"/>
              <a:gd name="T11" fmla="*/ 1065 h 1065"/>
              <a:gd name="T12" fmla="*/ 928 w 2157"/>
              <a:gd name="T13" fmla="*/ 1065 h 1065"/>
              <a:gd name="T14" fmla="*/ 428 w 2157"/>
              <a:gd name="T15" fmla="*/ 1065 h 1065"/>
              <a:gd name="T16" fmla="*/ 240 w 2157"/>
              <a:gd name="T17" fmla="*/ 918 h 1065"/>
              <a:gd name="T18" fmla="*/ 23 w 2157"/>
              <a:gd name="T19" fmla="*/ 146 h 1065"/>
              <a:gd name="T20" fmla="*/ 127 w 2157"/>
              <a:gd name="T21" fmla="*/ 0 h 10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57" h="1065">
                <a:moveTo>
                  <a:pt x="127" y="0"/>
                </a:moveTo>
                <a:cubicBezTo>
                  <a:pt x="928" y="0"/>
                  <a:pt x="928" y="0"/>
                  <a:pt x="928" y="0"/>
                </a:cubicBezTo>
                <a:cubicBezTo>
                  <a:pt x="1713" y="0"/>
                  <a:pt x="1713" y="0"/>
                  <a:pt x="1713" y="0"/>
                </a:cubicBezTo>
                <a:cubicBezTo>
                  <a:pt x="2157" y="0"/>
                  <a:pt x="2157" y="0"/>
                  <a:pt x="2157" y="0"/>
                </a:cubicBezTo>
                <a:cubicBezTo>
                  <a:pt x="2157" y="1065"/>
                  <a:pt x="2157" y="1065"/>
                  <a:pt x="2157" y="1065"/>
                </a:cubicBezTo>
                <a:cubicBezTo>
                  <a:pt x="1979" y="1065"/>
                  <a:pt x="1979" y="1065"/>
                  <a:pt x="1979" y="1065"/>
                </a:cubicBezTo>
                <a:cubicBezTo>
                  <a:pt x="928" y="1065"/>
                  <a:pt x="928" y="1065"/>
                  <a:pt x="928" y="1065"/>
                </a:cubicBezTo>
                <a:cubicBezTo>
                  <a:pt x="428" y="1065"/>
                  <a:pt x="428" y="1065"/>
                  <a:pt x="428" y="1065"/>
                </a:cubicBezTo>
                <a:cubicBezTo>
                  <a:pt x="347" y="1065"/>
                  <a:pt x="263" y="999"/>
                  <a:pt x="240" y="918"/>
                </a:cubicBezTo>
                <a:cubicBezTo>
                  <a:pt x="23" y="146"/>
                  <a:pt x="23" y="146"/>
                  <a:pt x="23" y="146"/>
                </a:cubicBezTo>
                <a:cubicBezTo>
                  <a:pt x="0" y="66"/>
                  <a:pt x="47" y="0"/>
                  <a:pt x="127" y="0"/>
                </a:cubicBezTo>
                <a:close/>
              </a:path>
            </a:pathLst>
          </a:custGeom>
          <a:solidFill>
            <a:srgbClr val="56505B"/>
          </a:solidFill>
          <a:ln>
            <a:noFill/>
          </a:ln>
        </p:spPr>
        <p:txBody>
          <a:bodyPr vert="horz" wrap="square" lIns="91440" tIns="45720" rIns="91440" bIns="45720" numCol="1" anchor="t" anchorCtr="0" compatLnSpc="1"/>
          <a:lstStyle/>
          <a:p>
            <a:endParaRPr lang="zh-CN" altLang="en-US">
              <a:latin typeface="印品黑体" panose="00000500000000000000" pitchFamily="2" charset="-122"/>
            </a:endParaRPr>
          </a:p>
        </p:txBody>
      </p:sp>
      <p:grpSp>
        <p:nvGrpSpPr>
          <p:cNvPr id="2" name="组合 1"/>
          <p:cNvGrpSpPr/>
          <p:nvPr/>
        </p:nvGrpSpPr>
        <p:grpSpPr>
          <a:xfrm>
            <a:off x="556824" y="681148"/>
            <a:ext cx="1415772" cy="713452"/>
            <a:chOff x="563751" y="1817221"/>
            <a:chExt cx="1415772" cy="713452"/>
          </a:xfrm>
        </p:grpSpPr>
        <p:sp>
          <p:nvSpPr>
            <p:cNvPr id="42" name="TextBox 41"/>
            <p:cNvSpPr txBox="1"/>
            <p:nvPr/>
          </p:nvSpPr>
          <p:spPr>
            <a:xfrm>
              <a:off x="1429648" y="1884342"/>
              <a:ext cx="184731" cy="646331"/>
            </a:xfrm>
            <a:prstGeom prst="rect">
              <a:avLst/>
            </a:prstGeom>
            <a:noFill/>
          </p:spPr>
          <p:txBody>
            <a:bodyPr vert="horz" wrap="none" rtlCol="0">
              <a:spAutoFit/>
            </a:bodyPr>
            <a:lstStyle/>
            <a:p>
              <a:endParaRPr lang="zh-CN" altLang="en-US" sz="3600">
                <a:solidFill>
                  <a:srgbClr val="F0ECE9"/>
                </a:solidFill>
                <a:latin typeface="印品黑体" panose="00000500000000000000" pitchFamily="2" charset="-122"/>
              </a:endParaRPr>
            </a:p>
          </p:txBody>
        </p:sp>
        <p:sp>
          <p:nvSpPr>
            <p:cNvPr id="43" name="TextBox 42"/>
            <p:cNvSpPr txBox="1"/>
            <p:nvPr/>
          </p:nvSpPr>
          <p:spPr>
            <a:xfrm>
              <a:off x="563751" y="1817221"/>
              <a:ext cx="1415772" cy="461665"/>
            </a:xfrm>
            <a:prstGeom prst="rect">
              <a:avLst/>
            </a:prstGeom>
            <a:noFill/>
          </p:spPr>
          <p:txBody>
            <a:bodyPr wrap="none" rtlCol="0">
              <a:spAutoFit/>
            </a:bodyPr>
            <a:lstStyle/>
            <a:p>
              <a:r>
                <a:rPr lang="zh-CN" altLang="en-US" sz="2400" b="1">
                  <a:solidFill>
                    <a:srgbClr val="F0ECE9"/>
                  </a:solidFill>
                  <a:latin typeface="微软雅黑" panose="020B0503020204020204" pitchFamily="34" charset="-122"/>
                  <a:ea typeface="微软雅黑" panose="020B0503020204020204" pitchFamily="34" charset="-122"/>
                </a:rPr>
                <a:t>学习目标</a:t>
              </a:r>
            </a:p>
          </p:txBody>
        </p:sp>
      </p:grpSp>
      <p:sp>
        <p:nvSpPr>
          <p:cNvPr id="19" name="文本框 18"/>
          <p:cNvSpPr txBox="1"/>
          <p:nvPr/>
        </p:nvSpPr>
        <p:spPr>
          <a:xfrm>
            <a:off x="811148" y="2133292"/>
            <a:ext cx="10569703" cy="3335978"/>
          </a:xfrm>
          <a:prstGeom prst="rect">
            <a:avLst/>
          </a:prstGeom>
          <a:noFill/>
        </p:spPr>
        <p:txBody>
          <a:bodyPr wrap="square">
            <a:spAutoFit/>
          </a:bodyPr>
          <a:lstStyle/>
          <a:p>
            <a:pPr marL="342900" indent="-342900" algn="just">
              <a:lnSpc>
                <a:spcPct val="150000"/>
              </a:lnSpc>
              <a:spcAft>
                <a:spcPts val="1000"/>
              </a:spcAft>
              <a:buFont typeface="Wingdings" panose="05000000000000000000" pitchFamily="2" charset="2"/>
              <a:buChar char="u"/>
            </a:pPr>
            <a:r>
              <a:rPr lang="en-US" altLang="zh-CN" sz="2200" kern="100" dirty="0">
                <a:effectLst/>
                <a:latin typeface="微软雅黑" panose="020B0503020204020204" pitchFamily="34" charset="-122"/>
                <a:ea typeface="微软雅黑" panose="020B0503020204020204" pitchFamily="34" charset="-122"/>
                <a:cs typeface="Times New Roman" panose="02020603050405020304" pitchFamily="18" charset="0"/>
              </a:rPr>
              <a:t>1.</a:t>
            </a:r>
            <a:r>
              <a:rPr lang="zh-CN" altLang="en-US" sz="2200" kern="100" dirty="0">
                <a:effectLst/>
                <a:latin typeface="微软雅黑" panose="020B0503020204020204" pitchFamily="34" charset="-122"/>
                <a:ea typeface="微软雅黑" panose="020B0503020204020204" pitchFamily="34" charset="-122"/>
                <a:cs typeface="Times New Roman" panose="02020603050405020304" pitchFamily="18" charset="0"/>
              </a:rPr>
              <a:t>把握文章的写作背景及在当时的重要意义</a:t>
            </a:r>
            <a:r>
              <a:rPr lang="en-US" altLang="zh-CN" sz="2200"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2200" kern="100" dirty="0">
                <a:effectLst/>
                <a:latin typeface="微软雅黑" panose="020B0503020204020204" pitchFamily="34" charset="-122"/>
                <a:ea typeface="微软雅黑" panose="020B0503020204020204" pitchFamily="34" charset="-122"/>
                <a:cs typeface="Times New Roman" panose="02020603050405020304" pitchFamily="18" charset="0"/>
              </a:rPr>
              <a:t>通过对文中重要语句的分析</a:t>
            </a:r>
            <a:r>
              <a:rPr lang="en-US" altLang="zh-CN" sz="2200"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2200" kern="100" dirty="0">
                <a:effectLst/>
                <a:latin typeface="微软雅黑" panose="020B0503020204020204" pitchFamily="34" charset="-122"/>
                <a:ea typeface="微软雅黑" panose="020B0503020204020204" pitchFamily="34" charset="-122"/>
                <a:cs typeface="Times New Roman" panose="02020603050405020304" pitchFamily="18" charset="0"/>
              </a:rPr>
              <a:t>理解文章的深刻内涵。</a:t>
            </a:r>
          </a:p>
          <a:p>
            <a:pPr marL="342900" indent="-342900" algn="just">
              <a:lnSpc>
                <a:spcPct val="150000"/>
              </a:lnSpc>
              <a:spcAft>
                <a:spcPts val="1000"/>
              </a:spcAft>
              <a:buFont typeface="Wingdings" panose="05000000000000000000" pitchFamily="2" charset="2"/>
              <a:buChar char="u"/>
            </a:pPr>
            <a:r>
              <a:rPr lang="en-US" altLang="zh-CN" sz="2200" kern="100" dirty="0">
                <a:effectLst/>
                <a:latin typeface="微软雅黑" panose="020B0503020204020204" pitchFamily="34" charset="-122"/>
                <a:ea typeface="微软雅黑" panose="020B0503020204020204" pitchFamily="34" charset="-122"/>
                <a:cs typeface="Times New Roman" panose="02020603050405020304" pitchFamily="18" charset="0"/>
              </a:rPr>
              <a:t>2.</a:t>
            </a:r>
            <a:r>
              <a:rPr lang="zh-CN" altLang="en-US" sz="2200" kern="100" dirty="0">
                <a:effectLst/>
                <a:latin typeface="微软雅黑" panose="020B0503020204020204" pitchFamily="34" charset="-122"/>
                <a:ea typeface="微软雅黑" panose="020B0503020204020204" pitchFamily="34" charset="-122"/>
                <a:cs typeface="Times New Roman" panose="02020603050405020304" pitchFamily="18" charset="0"/>
              </a:rPr>
              <a:t>鉴赏文章准确、严谨、生动、活泼的语言特点</a:t>
            </a:r>
            <a:r>
              <a:rPr lang="en-US" altLang="zh-CN" sz="2200"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2200" kern="100" dirty="0">
                <a:effectLst/>
                <a:latin typeface="微软雅黑" panose="020B0503020204020204" pitchFamily="34" charset="-122"/>
                <a:ea typeface="微软雅黑" panose="020B0503020204020204" pitchFamily="34" charset="-122"/>
                <a:cs typeface="Times New Roman" panose="02020603050405020304" pitchFamily="18" charset="0"/>
              </a:rPr>
              <a:t>分析文章运用的举例论证、对比论证、引用论证等论证方法</a:t>
            </a:r>
            <a:r>
              <a:rPr lang="en-US" altLang="zh-CN" sz="2200"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2200" kern="100" dirty="0">
                <a:effectLst/>
                <a:latin typeface="微软雅黑" panose="020B0503020204020204" pitchFamily="34" charset="-122"/>
                <a:ea typeface="微软雅黑" panose="020B0503020204020204" pitchFamily="34" charset="-122"/>
                <a:cs typeface="Times New Roman" panose="02020603050405020304" pitchFamily="18" charset="0"/>
              </a:rPr>
              <a:t>理清论证思路。</a:t>
            </a:r>
          </a:p>
          <a:p>
            <a:pPr marL="342900" indent="-342900" algn="just">
              <a:lnSpc>
                <a:spcPct val="150000"/>
              </a:lnSpc>
              <a:spcAft>
                <a:spcPts val="1000"/>
              </a:spcAft>
              <a:buFont typeface="Wingdings" panose="05000000000000000000" pitchFamily="2" charset="2"/>
              <a:buChar char="u"/>
            </a:pPr>
            <a:r>
              <a:rPr lang="en-US" altLang="zh-CN" sz="2200" kern="100" dirty="0">
                <a:effectLst/>
                <a:latin typeface="微软雅黑" panose="020B0503020204020204" pitchFamily="34" charset="-122"/>
                <a:ea typeface="微软雅黑" panose="020B0503020204020204" pitchFamily="34" charset="-122"/>
                <a:cs typeface="Times New Roman" panose="02020603050405020304" pitchFamily="18" charset="0"/>
              </a:rPr>
              <a:t>3.</a:t>
            </a:r>
            <a:r>
              <a:rPr lang="zh-CN" altLang="en-US" sz="2200" kern="100" dirty="0">
                <a:effectLst/>
                <a:latin typeface="微软雅黑" panose="020B0503020204020204" pitchFamily="34" charset="-122"/>
                <a:ea typeface="微软雅黑" panose="020B0503020204020204" pitchFamily="34" charset="-122"/>
                <a:cs typeface="Times New Roman" panose="02020603050405020304" pitchFamily="18" charset="0"/>
              </a:rPr>
              <a:t>把握理论与实践相结合的马列主义基本原则</a:t>
            </a:r>
            <a:r>
              <a:rPr lang="en-US" altLang="zh-CN" sz="2200"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2200" kern="100" dirty="0">
                <a:effectLst/>
                <a:latin typeface="微软雅黑" panose="020B0503020204020204" pitchFamily="34" charset="-122"/>
                <a:ea typeface="微软雅黑" panose="020B0503020204020204" pitchFamily="34" charset="-122"/>
                <a:cs typeface="Times New Roman" panose="02020603050405020304" pitchFamily="18" charset="0"/>
              </a:rPr>
              <a:t>提高对理论联系实际的重要性的认识</a:t>
            </a:r>
            <a:r>
              <a:rPr lang="en-US" altLang="zh-CN" sz="2200"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2200" kern="100" dirty="0">
                <a:effectLst/>
                <a:latin typeface="微软雅黑" panose="020B0503020204020204" pitchFamily="34" charset="-122"/>
                <a:ea typeface="微软雅黑" panose="020B0503020204020204" pitchFamily="34" charset="-122"/>
                <a:cs typeface="Times New Roman" panose="02020603050405020304" pitchFamily="18" charset="0"/>
              </a:rPr>
              <a:t>树立实事求是的学风。</a:t>
            </a:r>
          </a:p>
        </p:txBody>
      </p:sp>
    </p:spTree>
  </p:cSld>
  <p:clrMapOvr>
    <a:masterClrMapping/>
  </p:clrMapOvr>
  <p:transition spd="slow" advClick="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2" presetClass="entr" presetSubtype="8" fill="hold" grpId="0" nodeType="afterEffect">
                                  <p:stCondLst>
                                    <p:cond delay="0"/>
                                  </p:stCondLst>
                                  <p:childTnLst>
                                    <p:set>
                                      <p:cBhvr>
                                        <p:cTn id="7" dur="1" fill="hold">
                                          <p:stCondLst>
                                            <p:cond delay="0"/>
                                          </p:stCondLst>
                                        </p:cTn>
                                        <p:tgtEl>
                                          <p:spTgt spid="20"/>
                                        </p:tgtEl>
                                        <p:attrNameLst>
                                          <p:attrName>style.visibility</p:attrName>
                                        </p:attrNameLst>
                                      </p:cBhvr>
                                      <p:to>
                                        <p:strVal val="visible"/>
                                      </p:to>
                                    </p:set>
                                    <p:anim calcmode="lin" valueType="num">
                                      <p:cBhvr additive="base">
                                        <p:cTn id="8" dur="500" fill="hold"/>
                                        <p:tgtEl>
                                          <p:spTgt spid="20"/>
                                        </p:tgtEl>
                                        <p:attrNameLst>
                                          <p:attrName>ppt_x</p:attrName>
                                        </p:attrNameLst>
                                      </p:cBhvr>
                                      <p:tavLst>
                                        <p:tav tm="0">
                                          <p:val>
                                            <p:strVal val="0-#ppt_w/2"/>
                                          </p:val>
                                        </p:tav>
                                        <p:tav tm="100000">
                                          <p:val>
                                            <p:strVal val="#ppt_x"/>
                                          </p:val>
                                        </p:tav>
                                      </p:tavLst>
                                    </p:anim>
                                    <p:anim calcmode="lin" valueType="num">
                                      <p:cBhvr additive="base">
                                        <p:cTn id="9" dur="500" fill="hold"/>
                                        <p:tgtEl>
                                          <p:spTgt spid="20"/>
                                        </p:tgtEl>
                                        <p:attrNameLst>
                                          <p:attrName>ppt_y</p:attrName>
                                        </p:attrNameLst>
                                      </p:cBhvr>
                                      <p:tavLst>
                                        <p:tav tm="0">
                                          <p:val>
                                            <p:strVal val="#ppt_y"/>
                                          </p:val>
                                        </p:tav>
                                        <p:tav tm="100000">
                                          <p:val>
                                            <p:strVal val="#ppt_y"/>
                                          </p:val>
                                        </p:tav>
                                      </p:tavLst>
                                    </p:anim>
                                  </p:childTnLst>
                                </p:cTn>
                              </p:par>
                            </p:childTnLst>
                          </p:cTn>
                        </p:par>
                        <p:par>
                          <p:cTn id="10" fill="hold" nodeType="withGroup">
                            <p:stCondLst>
                              <p:cond delay="500"/>
                            </p:stCondLst>
                            <p:childTnLst>
                              <p:par>
                                <p:cTn id="11" presetID="53" presetClass="entr" presetSubtype="0" fill="hold" nodeType="afterEffect">
                                  <p:childTnLst>
                                    <p:set>
                                      <p:cBhvr>
                                        <p:cTn id="12" dur="1" fill="hold">
                                          <p:stCondLst>
                                            <p:cond delay="0"/>
                                          </p:stCondLst>
                                        </p:cTn>
                                        <p:tgtEl>
                                          <p:spTgt spid="2"/>
                                        </p:tgtEl>
                                        <p:attrNameLst>
                                          <p:attrName>style.visibility</p:attrName>
                                        </p:attrNameLst>
                                      </p:cBhvr>
                                      <p:to>
                                        <p:strVal val="visible"/>
                                      </p:to>
                                    </p:set>
                                    <p:anim calcmode="lin" valueType="num">
                                      <p:cBhvr>
                                        <p:cTn id="13" dur="500" fill="hold"/>
                                        <p:tgtEl>
                                          <p:spTgt spid="2"/>
                                        </p:tgtEl>
                                        <p:attrNameLst>
                                          <p:attrName>ppt_w</p:attrName>
                                        </p:attrNameLst>
                                      </p:cBhvr>
                                      <p:tavLst>
                                        <p:tav tm="0">
                                          <p:val>
                                            <p:fltVal val="0"/>
                                          </p:val>
                                        </p:tav>
                                        <p:tav tm="100000">
                                          <p:val>
                                            <p:strVal val="#ppt_w"/>
                                          </p:val>
                                        </p:tav>
                                      </p:tavLst>
                                    </p:anim>
                                    <p:anim calcmode="lin" valueType="num">
                                      <p:cBhvr>
                                        <p:cTn id="14" dur="500" fill="hold"/>
                                        <p:tgtEl>
                                          <p:spTgt spid="2"/>
                                        </p:tgtEl>
                                        <p:attrNameLst>
                                          <p:attrName>ppt_h</p:attrName>
                                        </p:attrNameLst>
                                      </p:cBhvr>
                                      <p:tavLst>
                                        <p:tav tm="0">
                                          <p:val>
                                            <p:fltVal val="0"/>
                                          </p:val>
                                        </p:tav>
                                        <p:tav tm="100000">
                                          <p:val>
                                            <p:strVal val="#ppt_h"/>
                                          </p:val>
                                        </p:tav>
                                      </p:tavLst>
                                    </p:anim>
                                    <p:animEffect transition="in" filter="fade">
                                      <p:cBhvr>
                                        <p:cTn id="1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6" name="Freeform 5"/>
          <p:cNvSpPr/>
          <p:nvPr/>
        </p:nvSpPr>
        <p:spPr bwMode="auto">
          <a:xfrm flipH="1">
            <a:off x="2381" y="3915641"/>
            <a:ext cx="12188826" cy="2037552"/>
          </a:xfrm>
          <a:custGeom>
            <a:avLst/>
            <a:gdLst>
              <a:gd name="T0" fmla="*/ 0 w 4809"/>
              <a:gd name="T1" fmla="*/ 0 h 804"/>
              <a:gd name="T2" fmla="*/ 4809 w 4809"/>
              <a:gd name="T3" fmla="*/ 530 h 804"/>
            </a:gdLst>
            <a:ahLst/>
            <a:cxnLst>
              <a:cxn ang="0">
                <a:pos x="T0" y="T1"/>
              </a:cxn>
              <a:cxn ang="0">
                <a:pos x="T2" y="T3"/>
              </a:cxn>
            </a:cxnLst>
            <a:rect l="0" t="0" r="r" b="b"/>
            <a:pathLst>
              <a:path w="4809" h="804">
                <a:moveTo>
                  <a:pt x="0" y="0"/>
                </a:moveTo>
                <a:cubicBezTo>
                  <a:pt x="0" y="0"/>
                  <a:pt x="2086" y="804"/>
                  <a:pt x="4809" y="53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7" name="Freeform 6"/>
          <p:cNvSpPr/>
          <p:nvPr/>
        </p:nvSpPr>
        <p:spPr bwMode="auto">
          <a:xfrm>
            <a:off x="2381" y="2492896"/>
            <a:ext cx="12188826" cy="3763944"/>
          </a:xfrm>
          <a:custGeom>
            <a:avLst/>
            <a:gdLst>
              <a:gd name="T0" fmla="*/ 4809 w 4809"/>
              <a:gd name="T1" fmla="*/ 0 h 1485"/>
              <a:gd name="T2" fmla="*/ 0 w 4809"/>
              <a:gd name="T3" fmla="*/ 1485 h 1485"/>
            </a:gdLst>
            <a:ahLst/>
            <a:cxnLst>
              <a:cxn ang="0">
                <a:pos x="T0" y="T1"/>
              </a:cxn>
              <a:cxn ang="0">
                <a:pos x="T2" y="T3"/>
              </a:cxn>
            </a:cxnLst>
            <a:rect l="0" t="0" r="r" b="b"/>
            <a:pathLst>
              <a:path w="4809" h="1485">
                <a:moveTo>
                  <a:pt x="4809" y="0"/>
                </a:moveTo>
                <a:cubicBezTo>
                  <a:pt x="4809" y="0"/>
                  <a:pt x="2817" y="1445"/>
                  <a:pt x="0" y="1485"/>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8" name="Freeform 7"/>
          <p:cNvSpPr/>
          <p:nvPr/>
        </p:nvSpPr>
        <p:spPr bwMode="auto">
          <a:xfrm flipH="1">
            <a:off x="2381" y="4818002"/>
            <a:ext cx="12188826" cy="2222101"/>
          </a:xfrm>
          <a:custGeom>
            <a:avLst/>
            <a:gdLst>
              <a:gd name="T0" fmla="*/ 4809 w 4809"/>
              <a:gd name="T1" fmla="*/ 174 h 877"/>
              <a:gd name="T2" fmla="*/ 0 w 4809"/>
              <a:gd name="T3" fmla="*/ 0 h 877"/>
            </a:gdLst>
            <a:ahLst/>
            <a:cxnLst>
              <a:cxn ang="0">
                <a:pos x="T0" y="T1"/>
              </a:cxn>
              <a:cxn ang="0">
                <a:pos x="T2" y="T3"/>
              </a:cxn>
            </a:cxnLst>
            <a:rect l="0" t="0" r="r" b="b"/>
            <a:pathLst>
              <a:path w="4809" h="877">
                <a:moveTo>
                  <a:pt x="4809" y="174"/>
                </a:moveTo>
                <a:cubicBezTo>
                  <a:pt x="4809" y="174"/>
                  <a:pt x="2295" y="877"/>
                  <a:pt x="0" y="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avLst/>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9" name="TextBox 13"/>
          <p:cNvSpPr txBox="1"/>
          <p:nvPr/>
        </p:nvSpPr>
        <p:spPr>
          <a:xfrm>
            <a:off x="983433" y="344684"/>
            <a:ext cx="1877437"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延读 </a:t>
            </a:r>
            <a:r>
              <a:rPr lang="en-US" altLang="zh-CN" b="1">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思维拓展 </a:t>
            </a:r>
            <a:endParaRPr lang="zh-CN" altLang="en-US" sz="1400" b="1">
              <a:solidFill>
                <a:srgbClr val="4C4C4C"/>
              </a:solidFill>
              <a:latin typeface="印品黑体" panose="00000500000000000000" pitchFamily="2" charset="-122"/>
              <a:ea typeface="印品黑体" panose="00000500000000000000" pitchFamily="2" charset="-122"/>
            </a:endParaRPr>
          </a:p>
        </p:txBody>
      </p:sp>
      <p:sp>
        <p:nvSpPr>
          <p:cNvPr id="2" name="圆角矩形 55"/>
          <p:cNvSpPr/>
          <p:nvPr/>
        </p:nvSpPr>
        <p:spPr>
          <a:xfrm>
            <a:off x="893614" y="1155813"/>
            <a:ext cx="10386963" cy="980948"/>
          </a:xfrm>
          <a:prstGeom prst="roundRect">
            <a:avLst/>
          </a:prstGeom>
          <a:no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342900" indent="-342900">
              <a:lnSpc>
                <a:spcPct val="150000"/>
              </a:lnSpc>
              <a:buFont typeface="Wingdings" panose="05000000000000000000" pitchFamily="2" charset="2"/>
              <a:buChar char="l"/>
            </a:pPr>
            <a:r>
              <a:rPr lang="en-US" altLang="zh-CN" sz="2200">
                <a:solidFill>
                  <a:srgbClr val="7F6B5B"/>
                </a:solidFill>
                <a:latin typeface="微软雅黑" panose="020B0503020204020204" pitchFamily="34" charset="-122"/>
                <a:ea typeface="微软雅黑" panose="020B0503020204020204" pitchFamily="34" charset="-122"/>
              </a:rPr>
              <a:t>【</a:t>
            </a:r>
            <a:r>
              <a:rPr lang="zh-CN" altLang="en-US" sz="2200">
                <a:solidFill>
                  <a:srgbClr val="7F6B5B"/>
                </a:solidFill>
                <a:latin typeface="微软雅黑" panose="020B0503020204020204" pitchFamily="34" charset="-122"/>
                <a:ea typeface="微软雅黑" panose="020B0503020204020204" pitchFamily="34" charset="-122"/>
              </a:rPr>
              <a:t>分析论证特点，体会论证语言</a:t>
            </a:r>
            <a:r>
              <a:rPr lang="en-US" altLang="zh-CN" sz="2200">
                <a:solidFill>
                  <a:srgbClr val="7F6B5B"/>
                </a:solidFill>
                <a:latin typeface="微软雅黑" panose="020B0503020204020204" pitchFamily="34" charset="-122"/>
                <a:ea typeface="微软雅黑" panose="020B0503020204020204" pitchFamily="34" charset="-122"/>
              </a:rPr>
              <a:t>】3.</a:t>
            </a:r>
            <a:r>
              <a:rPr lang="zh-CN" altLang="en-US" sz="2200">
                <a:solidFill>
                  <a:srgbClr val="7F6B5B"/>
                </a:solidFill>
                <a:latin typeface="微软雅黑" panose="020B0503020204020204" pitchFamily="34" charset="-122"/>
                <a:ea typeface="微软雅黑" panose="020B0503020204020204" pitchFamily="34" charset="-122"/>
              </a:rPr>
              <a:t>课文第三部分的主旨在“反复地说明这个意思”，这一部分是不是第二部分的简单重复？试从论证角度、论证方法和语言运用等方面加以分析。</a:t>
            </a:r>
          </a:p>
        </p:txBody>
      </p:sp>
      <p:sp>
        <p:nvSpPr>
          <p:cNvPr id="12" name="文本框 11"/>
          <p:cNvSpPr txBox="1"/>
          <p:nvPr/>
        </p:nvSpPr>
        <p:spPr>
          <a:xfrm>
            <a:off x="1126294" y="2553312"/>
            <a:ext cx="10154283" cy="3079497"/>
          </a:xfrm>
          <a:prstGeom prst="rect">
            <a:avLst/>
          </a:prstGeom>
          <a:noFill/>
        </p:spPr>
        <p:txBody>
          <a:bodyPr wrap="square" rtlCol="0">
            <a:spAutoFit/>
          </a:bodyPr>
          <a:lstStyle/>
          <a:p>
            <a:pPr>
              <a:lnSpc>
                <a:spcPct val="150000"/>
              </a:lnSpc>
            </a:pPr>
            <a:r>
              <a:rPr lang="zh-CN" altLang="en-US" sz="2200">
                <a:latin typeface="微软雅黑" panose="020B0503020204020204" pitchFamily="34" charset="-122"/>
                <a:ea typeface="微软雅黑" panose="020B0503020204020204" pitchFamily="34" charset="-122"/>
              </a:rPr>
              <a:t>②从论证方法来说，第二部分主要运用例证法，第三部分则采用了对比法、引证法</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引用马、恩、列、斯的教导</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和喻证法</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用射箭要有的放矢的比喻和芦苇、竹笋的比喻来证明自己的论点</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a:t>
            </a:r>
          </a:p>
          <a:p>
            <a:pPr>
              <a:lnSpc>
                <a:spcPct val="150000"/>
              </a:lnSpc>
            </a:pPr>
            <a:r>
              <a:rPr lang="zh-CN" altLang="en-US" sz="2200">
                <a:latin typeface="微软雅黑" panose="020B0503020204020204" pitchFamily="34" charset="-122"/>
                <a:ea typeface="微软雅黑" panose="020B0503020204020204" pitchFamily="34" charset="-122"/>
              </a:rPr>
              <a:t>③从语言运用方面来说，这一部分大量使用了比喻、排比、对偶等修辞手法，使论证显得更加生动、深刻、有力。</a:t>
            </a:r>
          </a:p>
          <a:p>
            <a:pPr>
              <a:lnSpc>
                <a:spcPct val="150000"/>
              </a:lnSpc>
            </a:pPr>
            <a:endParaRPr lang="zh-CN" altLang="en-US" sz="2200">
              <a:latin typeface="微软雅黑" panose="020B0503020204020204" pitchFamily="34" charset="-122"/>
              <a:ea typeface="微软雅黑" panose="020B0503020204020204" pitchFamily="34" charset="-122"/>
            </a:endParaRPr>
          </a:p>
        </p:txBody>
      </p:sp>
    </p:spTree>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2" presetClass="entr" presetSubtype="1" decel="100000" fill="hold" grpId="0" nodeType="afterEffect">
                                  <p:stCondLst>
                                    <p:cond delay="0"/>
                                  </p:stCondLst>
                                  <p:childTnLst>
                                    <p:set>
                                      <p:cBhvr>
                                        <p:cTn id="7" dur="1" fill="hold">
                                          <p:stCondLst>
                                            <p:cond delay="0"/>
                                          </p:stCondLst>
                                        </p:cTn>
                                        <p:tgtEl>
                                          <p:spTgt spid="9"/>
                                        </p:tgtEl>
                                        <p:attrNameLst>
                                          <p:attrName>style.visibility</p:attrName>
                                        </p:attrNameLst>
                                      </p:cBhvr>
                                      <p:to>
                                        <p:strVal val="visible"/>
                                      </p:to>
                                    </p:set>
                                    <p:anim calcmode="lin" valueType="num">
                                      <p:cBhvr additive="base">
                                        <p:cTn id="8" dur="1000" fill="hold"/>
                                        <p:tgtEl>
                                          <p:spTgt spid="9"/>
                                        </p:tgtEl>
                                        <p:attrNameLst>
                                          <p:attrName>ppt_x</p:attrName>
                                        </p:attrNameLst>
                                      </p:cBhvr>
                                      <p:tavLst>
                                        <p:tav tm="0">
                                          <p:val>
                                            <p:strVal val="#ppt_x"/>
                                          </p:val>
                                        </p:tav>
                                        <p:tav tm="100000">
                                          <p:val>
                                            <p:strVal val="#ppt_x"/>
                                          </p:val>
                                        </p:tav>
                                      </p:tavLst>
                                    </p:anim>
                                    <p:anim calcmode="lin" valueType="num">
                                      <p:cBhvr additive="base">
                                        <p:cTn id="9" dur="1000" fill="hold"/>
                                        <p:tgtEl>
                                          <p:spTgt spid="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6" name="Freeform 5"/>
          <p:cNvSpPr/>
          <p:nvPr/>
        </p:nvSpPr>
        <p:spPr bwMode="auto">
          <a:xfrm flipH="1">
            <a:off x="2381" y="3915641"/>
            <a:ext cx="12188826" cy="2037552"/>
          </a:xfrm>
          <a:custGeom>
            <a:avLst/>
            <a:gdLst>
              <a:gd name="T0" fmla="*/ 0 w 4809"/>
              <a:gd name="T1" fmla="*/ 0 h 804"/>
              <a:gd name="T2" fmla="*/ 4809 w 4809"/>
              <a:gd name="T3" fmla="*/ 530 h 804"/>
            </a:gdLst>
            <a:ahLst/>
            <a:cxnLst>
              <a:cxn ang="0">
                <a:pos x="T0" y="T1"/>
              </a:cxn>
              <a:cxn ang="0">
                <a:pos x="T2" y="T3"/>
              </a:cxn>
            </a:cxnLst>
            <a:rect l="0" t="0" r="r" b="b"/>
            <a:pathLst>
              <a:path w="4809" h="804">
                <a:moveTo>
                  <a:pt x="0" y="0"/>
                </a:moveTo>
                <a:cubicBezTo>
                  <a:pt x="0" y="0"/>
                  <a:pt x="2086" y="804"/>
                  <a:pt x="4809" y="53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7" name="Freeform 6"/>
          <p:cNvSpPr/>
          <p:nvPr/>
        </p:nvSpPr>
        <p:spPr bwMode="auto">
          <a:xfrm>
            <a:off x="2381" y="2492896"/>
            <a:ext cx="12188826" cy="3763944"/>
          </a:xfrm>
          <a:custGeom>
            <a:avLst/>
            <a:gdLst>
              <a:gd name="T0" fmla="*/ 4809 w 4809"/>
              <a:gd name="T1" fmla="*/ 0 h 1485"/>
              <a:gd name="T2" fmla="*/ 0 w 4809"/>
              <a:gd name="T3" fmla="*/ 1485 h 1485"/>
            </a:gdLst>
            <a:ahLst/>
            <a:cxnLst>
              <a:cxn ang="0">
                <a:pos x="T0" y="T1"/>
              </a:cxn>
              <a:cxn ang="0">
                <a:pos x="T2" y="T3"/>
              </a:cxn>
            </a:cxnLst>
            <a:rect l="0" t="0" r="r" b="b"/>
            <a:pathLst>
              <a:path w="4809" h="1485">
                <a:moveTo>
                  <a:pt x="4809" y="0"/>
                </a:moveTo>
                <a:cubicBezTo>
                  <a:pt x="4809" y="0"/>
                  <a:pt x="2817" y="1445"/>
                  <a:pt x="0" y="1485"/>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8" name="Freeform 7"/>
          <p:cNvSpPr/>
          <p:nvPr/>
        </p:nvSpPr>
        <p:spPr bwMode="auto">
          <a:xfrm flipH="1">
            <a:off x="2381" y="4818002"/>
            <a:ext cx="12188826" cy="2222101"/>
          </a:xfrm>
          <a:custGeom>
            <a:avLst/>
            <a:gdLst>
              <a:gd name="T0" fmla="*/ 4809 w 4809"/>
              <a:gd name="T1" fmla="*/ 174 h 877"/>
              <a:gd name="T2" fmla="*/ 0 w 4809"/>
              <a:gd name="T3" fmla="*/ 0 h 877"/>
            </a:gdLst>
            <a:ahLst/>
            <a:cxnLst>
              <a:cxn ang="0">
                <a:pos x="T0" y="T1"/>
              </a:cxn>
              <a:cxn ang="0">
                <a:pos x="T2" y="T3"/>
              </a:cxn>
            </a:cxnLst>
            <a:rect l="0" t="0" r="r" b="b"/>
            <a:pathLst>
              <a:path w="4809" h="877">
                <a:moveTo>
                  <a:pt x="4809" y="174"/>
                </a:moveTo>
                <a:cubicBezTo>
                  <a:pt x="4809" y="174"/>
                  <a:pt x="2295" y="877"/>
                  <a:pt x="0" y="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avLst/>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9" name="TextBox 13"/>
          <p:cNvSpPr txBox="1"/>
          <p:nvPr/>
        </p:nvSpPr>
        <p:spPr>
          <a:xfrm>
            <a:off x="983433" y="344684"/>
            <a:ext cx="1877437"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延读 </a:t>
            </a:r>
            <a:r>
              <a:rPr lang="en-US" altLang="zh-CN" b="1">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思维拓展 </a:t>
            </a:r>
            <a:endParaRPr lang="zh-CN" altLang="en-US" sz="1400" b="1">
              <a:solidFill>
                <a:srgbClr val="4C4C4C"/>
              </a:solidFill>
              <a:latin typeface="印品黑体" panose="00000500000000000000" pitchFamily="2" charset="-122"/>
              <a:ea typeface="印品黑体" panose="00000500000000000000" pitchFamily="2" charset="-122"/>
            </a:endParaRPr>
          </a:p>
        </p:txBody>
      </p:sp>
      <p:sp>
        <p:nvSpPr>
          <p:cNvPr id="2" name="圆角矩形 55"/>
          <p:cNvSpPr/>
          <p:nvPr/>
        </p:nvSpPr>
        <p:spPr>
          <a:xfrm>
            <a:off x="893614" y="1155813"/>
            <a:ext cx="10386963" cy="980948"/>
          </a:xfrm>
          <a:prstGeom prst="roundRect">
            <a:avLst/>
          </a:prstGeom>
          <a:no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342900" indent="-342900">
              <a:lnSpc>
                <a:spcPct val="150000"/>
              </a:lnSpc>
              <a:buFont typeface="Wingdings" panose="05000000000000000000" pitchFamily="2" charset="2"/>
              <a:buChar char="l"/>
            </a:pPr>
            <a:r>
              <a:rPr lang="en-US" altLang="zh-CN" sz="2200">
                <a:solidFill>
                  <a:srgbClr val="7F6B5B"/>
                </a:solidFill>
                <a:latin typeface="微软雅黑" panose="020B0503020204020204" pitchFamily="34" charset="-122"/>
                <a:ea typeface="微软雅黑" panose="020B0503020204020204" pitchFamily="34" charset="-122"/>
              </a:rPr>
              <a:t>【</a:t>
            </a:r>
            <a:r>
              <a:rPr lang="zh-CN" altLang="en-US" sz="2200">
                <a:solidFill>
                  <a:srgbClr val="7F6B5B"/>
                </a:solidFill>
                <a:latin typeface="微软雅黑" panose="020B0503020204020204" pitchFamily="34" charset="-122"/>
                <a:ea typeface="微软雅黑" panose="020B0503020204020204" pitchFamily="34" charset="-122"/>
              </a:rPr>
              <a:t>体会论证语言</a:t>
            </a:r>
            <a:r>
              <a:rPr lang="en-US" altLang="zh-CN" sz="2200">
                <a:solidFill>
                  <a:srgbClr val="7F6B5B"/>
                </a:solidFill>
                <a:latin typeface="微软雅黑" panose="020B0503020204020204" pitchFamily="34" charset="-122"/>
                <a:ea typeface="微软雅黑" panose="020B0503020204020204" pitchFamily="34" charset="-122"/>
              </a:rPr>
              <a:t>】4.</a:t>
            </a:r>
            <a:r>
              <a:rPr lang="zh-CN" altLang="en-US" sz="2200">
                <a:solidFill>
                  <a:srgbClr val="7F6B5B"/>
                </a:solidFill>
                <a:latin typeface="微软雅黑" panose="020B0503020204020204" pitchFamily="34" charset="-122"/>
                <a:ea typeface="微软雅黑" panose="020B0503020204020204" pitchFamily="34" charset="-122"/>
              </a:rPr>
              <a:t>作为一篇政论文，本文准确地运用了许多政治词语。除此之外，本文在论述学风问题时还使用了哪些特别贴切生动的词语？这些词语具有怎样的表达效果？</a:t>
            </a:r>
          </a:p>
        </p:txBody>
      </p:sp>
      <p:sp>
        <p:nvSpPr>
          <p:cNvPr id="12" name="文本框 11"/>
          <p:cNvSpPr txBox="1"/>
          <p:nvPr/>
        </p:nvSpPr>
        <p:spPr>
          <a:xfrm>
            <a:off x="1126294" y="2553312"/>
            <a:ext cx="10154283" cy="4095160"/>
          </a:xfrm>
          <a:prstGeom prst="rect">
            <a:avLst/>
          </a:prstGeom>
          <a:noFill/>
        </p:spPr>
        <p:txBody>
          <a:bodyPr wrap="square" rtlCol="0">
            <a:spAutoFit/>
          </a:bodyPr>
          <a:lstStyle/>
          <a:p>
            <a:pPr>
              <a:lnSpc>
                <a:spcPct val="150000"/>
              </a:lnSpc>
            </a:pPr>
            <a:r>
              <a:rPr lang="zh-CN" altLang="en-US" sz="2200">
                <a:latin typeface="微软雅黑" panose="020B0503020204020204" pitchFamily="34" charset="-122"/>
                <a:ea typeface="微软雅黑" panose="020B0503020204020204" pitchFamily="34" charset="-122"/>
              </a:rPr>
              <a:t>明确：第三部分不是第二部分的简单重复，而是从不同的角度，运用不同的方法，反复加以论证，使论证更为充分。</a:t>
            </a:r>
          </a:p>
          <a:p>
            <a:pPr>
              <a:lnSpc>
                <a:spcPct val="150000"/>
              </a:lnSpc>
            </a:pPr>
            <a:r>
              <a:rPr lang="zh-CN" altLang="en-US" sz="2200">
                <a:latin typeface="微软雅黑" panose="020B0503020204020204" pitchFamily="34" charset="-122"/>
                <a:ea typeface="微软雅黑" panose="020B0503020204020204" pitchFamily="34" charset="-122"/>
              </a:rPr>
              <a:t>①从论证角度来说，第三部分虽也谈到主观主义的表现、危害等，但在概括归纳其表现的基础上又作了进一步分析，将其分为教条主义和经验主义两种类型，并指出其特点，在揭示其危害的同时还揭露出它的实质，指明对待它应有的态度。同时，第三部分不是单写主观主义的态度，而是将它与马克思列宁主义的态度相对照，从而更加突出了改造学风的迫切性。</a:t>
            </a:r>
          </a:p>
          <a:p>
            <a:pPr>
              <a:lnSpc>
                <a:spcPct val="150000"/>
              </a:lnSpc>
            </a:pPr>
            <a:endParaRPr lang="zh-CN" altLang="en-US" sz="2200">
              <a:latin typeface="微软雅黑" panose="020B0503020204020204" pitchFamily="34" charset="-122"/>
              <a:ea typeface="微软雅黑" panose="020B0503020204020204" pitchFamily="34" charset="-122"/>
            </a:endParaRPr>
          </a:p>
        </p:txBody>
      </p:sp>
    </p:spTree>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2" presetClass="entr" presetSubtype="1" decel="100000" fill="hold" grpId="0" nodeType="afterEffect">
                                  <p:stCondLst>
                                    <p:cond delay="0"/>
                                  </p:stCondLst>
                                  <p:childTnLst>
                                    <p:set>
                                      <p:cBhvr>
                                        <p:cTn id="7" dur="1" fill="hold">
                                          <p:stCondLst>
                                            <p:cond delay="0"/>
                                          </p:stCondLst>
                                        </p:cTn>
                                        <p:tgtEl>
                                          <p:spTgt spid="9"/>
                                        </p:tgtEl>
                                        <p:attrNameLst>
                                          <p:attrName>style.visibility</p:attrName>
                                        </p:attrNameLst>
                                      </p:cBhvr>
                                      <p:to>
                                        <p:strVal val="visible"/>
                                      </p:to>
                                    </p:set>
                                    <p:anim calcmode="lin" valueType="num">
                                      <p:cBhvr additive="base">
                                        <p:cTn id="8" dur="1000" fill="hold"/>
                                        <p:tgtEl>
                                          <p:spTgt spid="9"/>
                                        </p:tgtEl>
                                        <p:attrNameLst>
                                          <p:attrName>ppt_x</p:attrName>
                                        </p:attrNameLst>
                                      </p:cBhvr>
                                      <p:tavLst>
                                        <p:tav tm="0">
                                          <p:val>
                                            <p:strVal val="#ppt_x"/>
                                          </p:val>
                                        </p:tav>
                                        <p:tav tm="100000">
                                          <p:val>
                                            <p:strVal val="#ppt_x"/>
                                          </p:val>
                                        </p:tav>
                                      </p:tavLst>
                                    </p:anim>
                                    <p:anim calcmode="lin" valueType="num">
                                      <p:cBhvr additive="base">
                                        <p:cTn id="9" dur="1000" fill="hold"/>
                                        <p:tgtEl>
                                          <p:spTgt spid="9"/>
                                        </p:tgtEl>
                                        <p:attrNameLst>
                                          <p:attrName>ppt_y</p:attrName>
                                        </p:attrNameLst>
                                      </p:cBhvr>
                                      <p:tavLst>
                                        <p:tav tm="0">
                                          <p:val>
                                            <p:strVal val="0-#ppt_h/2"/>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withGroup">
                            <p:stCondLst>
                              <p:cond delay="indefinite"/>
                            </p:stCondLst>
                          </p:cTn>
                        </p:par>
                        <p:par>
                          <p:cTn id="12" fill="hold" nodeType="afterGroup">
                            <p:stCondLst>
                              <p:cond delay="0"/>
                            </p:stCondLst>
                            <p:childTnLst>
                              <p:par>
                                <p:cTn id="13" presetID="1" presetClass="entr" presetSubtype="0" fill="hold" grpId="1"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2" grpId="1"/>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6" name="Freeform 5"/>
          <p:cNvSpPr/>
          <p:nvPr/>
        </p:nvSpPr>
        <p:spPr bwMode="auto">
          <a:xfrm flipH="1">
            <a:off x="2381" y="3915641"/>
            <a:ext cx="12188826" cy="2037552"/>
          </a:xfrm>
          <a:custGeom>
            <a:avLst/>
            <a:gdLst>
              <a:gd name="T0" fmla="*/ 0 w 4809"/>
              <a:gd name="T1" fmla="*/ 0 h 804"/>
              <a:gd name="T2" fmla="*/ 4809 w 4809"/>
              <a:gd name="T3" fmla="*/ 530 h 804"/>
            </a:gdLst>
            <a:ahLst/>
            <a:cxnLst>
              <a:cxn ang="0">
                <a:pos x="T0" y="T1"/>
              </a:cxn>
              <a:cxn ang="0">
                <a:pos x="T2" y="T3"/>
              </a:cxn>
            </a:cxnLst>
            <a:rect l="0" t="0" r="r" b="b"/>
            <a:pathLst>
              <a:path w="4809" h="804">
                <a:moveTo>
                  <a:pt x="0" y="0"/>
                </a:moveTo>
                <a:cubicBezTo>
                  <a:pt x="0" y="0"/>
                  <a:pt x="2086" y="804"/>
                  <a:pt x="4809" y="53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7" name="Freeform 6"/>
          <p:cNvSpPr/>
          <p:nvPr/>
        </p:nvSpPr>
        <p:spPr bwMode="auto">
          <a:xfrm>
            <a:off x="2381" y="2492896"/>
            <a:ext cx="12188826" cy="3763944"/>
          </a:xfrm>
          <a:custGeom>
            <a:avLst/>
            <a:gdLst>
              <a:gd name="T0" fmla="*/ 4809 w 4809"/>
              <a:gd name="T1" fmla="*/ 0 h 1485"/>
              <a:gd name="T2" fmla="*/ 0 w 4809"/>
              <a:gd name="T3" fmla="*/ 1485 h 1485"/>
            </a:gdLst>
            <a:ahLst/>
            <a:cxnLst>
              <a:cxn ang="0">
                <a:pos x="T0" y="T1"/>
              </a:cxn>
              <a:cxn ang="0">
                <a:pos x="T2" y="T3"/>
              </a:cxn>
            </a:cxnLst>
            <a:rect l="0" t="0" r="r" b="b"/>
            <a:pathLst>
              <a:path w="4809" h="1485">
                <a:moveTo>
                  <a:pt x="4809" y="0"/>
                </a:moveTo>
                <a:cubicBezTo>
                  <a:pt x="4809" y="0"/>
                  <a:pt x="2817" y="1445"/>
                  <a:pt x="0" y="1485"/>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8" name="Freeform 7"/>
          <p:cNvSpPr/>
          <p:nvPr/>
        </p:nvSpPr>
        <p:spPr bwMode="auto">
          <a:xfrm flipH="1">
            <a:off x="2381" y="4818002"/>
            <a:ext cx="12188826" cy="2222101"/>
          </a:xfrm>
          <a:custGeom>
            <a:avLst/>
            <a:gdLst>
              <a:gd name="T0" fmla="*/ 4809 w 4809"/>
              <a:gd name="T1" fmla="*/ 174 h 877"/>
              <a:gd name="T2" fmla="*/ 0 w 4809"/>
              <a:gd name="T3" fmla="*/ 0 h 877"/>
            </a:gdLst>
            <a:ahLst/>
            <a:cxnLst>
              <a:cxn ang="0">
                <a:pos x="T0" y="T1"/>
              </a:cxn>
              <a:cxn ang="0">
                <a:pos x="T2" y="T3"/>
              </a:cxn>
            </a:cxnLst>
            <a:rect l="0" t="0" r="r" b="b"/>
            <a:pathLst>
              <a:path w="4809" h="877">
                <a:moveTo>
                  <a:pt x="4809" y="174"/>
                </a:moveTo>
                <a:cubicBezTo>
                  <a:pt x="4809" y="174"/>
                  <a:pt x="2295" y="877"/>
                  <a:pt x="0" y="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avLst/>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9" name="TextBox 13"/>
          <p:cNvSpPr txBox="1"/>
          <p:nvPr/>
        </p:nvSpPr>
        <p:spPr>
          <a:xfrm>
            <a:off x="983433" y="344684"/>
            <a:ext cx="1877437"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延读 </a:t>
            </a:r>
            <a:r>
              <a:rPr lang="en-US" altLang="zh-CN" b="1">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思维拓展 </a:t>
            </a:r>
            <a:endParaRPr lang="zh-CN" altLang="en-US" sz="1400" b="1">
              <a:solidFill>
                <a:srgbClr val="4C4C4C"/>
              </a:solidFill>
              <a:latin typeface="印品黑体" panose="00000500000000000000" pitchFamily="2" charset="-122"/>
              <a:ea typeface="印品黑体" panose="00000500000000000000" pitchFamily="2" charset="-122"/>
            </a:endParaRPr>
          </a:p>
        </p:txBody>
      </p:sp>
      <p:sp>
        <p:nvSpPr>
          <p:cNvPr id="2" name="圆角矩形 55"/>
          <p:cNvSpPr/>
          <p:nvPr/>
        </p:nvSpPr>
        <p:spPr>
          <a:xfrm>
            <a:off x="893614" y="1155813"/>
            <a:ext cx="10386963" cy="980948"/>
          </a:xfrm>
          <a:prstGeom prst="roundRect">
            <a:avLst/>
          </a:prstGeom>
          <a:no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342900" indent="-342900">
              <a:lnSpc>
                <a:spcPct val="150000"/>
              </a:lnSpc>
              <a:buFont typeface="Wingdings" panose="05000000000000000000" pitchFamily="2" charset="2"/>
              <a:buChar char="l"/>
            </a:pPr>
            <a:r>
              <a:rPr lang="en-US" altLang="zh-CN" sz="2200">
                <a:solidFill>
                  <a:srgbClr val="7F6B5B"/>
                </a:solidFill>
                <a:latin typeface="微软雅黑" panose="020B0503020204020204" pitchFamily="34" charset="-122"/>
                <a:ea typeface="微软雅黑" panose="020B0503020204020204" pitchFamily="34" charset="-122"/>
              </a:rPr>
              <a:t>【</a:t>
            </a:r>
            <a:r>
              <a:rPr lang="zh-CN" altLang="en-US" sz="2200">
                <a:solidFill>
                  <a:srgbClr val="7F6B5B"/>
                </a:solidFill>
                <a:latin typeface="微软雅黑" panose="020B0503020204020204" pitchFamily="34" charset="-122"/>
                <a:ea typeface="微软雅黑" panose="020B0503020204020204" pitchFamily="34" charset="-122"/>
              </a:rPr>
              <a:t>体会论证语言</a:t>
            </a:r>
            <a:r>
              <a:rPr lang="en-US" altLang="zh-CN" sz="2200">
                <a:solidFill>
                  <a:srgbClr val="7F6B5B"/>
                </a:solidFill>
                <a:latin typeface="微软雅黑" panose="020B0503020204020204" pitchFamily="34" charset="-122"/>
                <a:ea typeface="微软雅黑" panose="020B0503020204020204" pitchFamily="34" charset="-122"/>
              </a:rPr>
              <a:t>】4.</a:t>
            </a:r>
            <a:r>
              <a:rPr lang="zh-CN" altLang="en-US" sz="2200">
                <a:solidFill>
                  <a:srgbClr val="7F6B5B"/>
                </a:solidFill>
                <a:latin typeface="微软雅黑" panose="020B0503020204020204" pitchFamily="34" charset="-122"/>
                <a:ea typeface="微软雅黑" panose="020B0503020204020204" pitchFamily="34" charset="-122"/>
              </a:rPr>
              <a:t>作为一篇政论文，本文准确地运用了许多政治词语。除此之外，本文在论述学风问题时还使用了哪些特别贴切生动的词语？这些词语具有怎样的表达效果？</a:t>
            </a:r>
          </a:p>
        </p:txBody>
      </p:sp>
      <p:sp>
        <p:nvSpPr>
          <p:cNvPr id="12" name="文本框 11"/>
          <p:cNvSpPr txBox="1"/>
          <p:nvPr/>
        </p:nvSpPr>
        <p:spPr>
          <a:xfrm>
            <a:off x="1126294" y="2553312"/>
            <a:ext cx="10154283" cy="4095160"/>
          </a:xfrm>
          <a:prstGeom prst="rect">
            <a:avLst/>
          </a:prstGeom>
          <a:noFill/>
        </p:spPr>
        <p:txBody>
          <a:bodyPr wrap="square" rtlCol="0">
            <a:spAutoFit/>
          </a:bodyPr>
          <a:lstStyle/>
          <a:p>
            <a:pPr>
              <a:lnSpc>
                <a:spcPct val="150000"/>
              </a:lnSpc>
            </a:pPr>
            <a:r>
              <a:rPr lang="zh-CN" altLang="en-US" sz="2200">
                <a:latin typeface="微软雅黑" panose="020B0503020204020204" pitchFamily="34" charset="-122"/>
                <a:ea typeface="微软雅黑" panose="020B0503020204020204" pitchFamily="34" charset="-122"/>
              </a:rPr>
              <a:t>②来自人民群众的生动活泼的口头词语，例如，“闭塞眼睛捉麻雀”“瞎</a:t>
            </a:r>
          </a:p>
          <a:p>
            <a:pPr>
              <a:lnSpc>
                <a:spcPct val="150000"/>
              </a:lnSpc>
            </a:pPr>
            <a:r>
              <a:rPr lang="zh-CN" altLang="en-US" sz="2200">
                <a:latin typeface="微软雅黑" panose="020B0503020204020204" pitchFamily="34" charset="-122"/>
                <a:ea typeface="微软雅黑" panose="020B0503020204020204" pitchFamily="34" charset="-122"/>
              </a:rPr>
              <a:t>子摸鱼”“对不住”</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对于自己的祖宗，则对不住，忘记了”</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、“满天飞”</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钦差大臣’满天飞”</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、“乱说一顿”等。</a:t>
            </a:r>
          </a:p>
          <a:p>
            <a:pPr>
              <a:lnSpc>
                <a:spcPct val="150000"/>
              </a:lnSpc>
            </a:pPr>
            <a:r>
              <a:rPr lang="zh-CN" altLang="en-US" sz="2200">
                <a:latin typeface="微软雅黑" panose="020B0503020204020204" pitchFamily="34" charset="-122"/>
                <a:ea typeface="微软雅黑" panose="020B0503020204020204" pitchFamily="34" charset="-122"/>
              </a:rPr>
              <a:t>这两部分词语中有的是词，有的是熟语</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成语、惯用语等</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，作者似乎是信手拈来的，实际上都经过精心选择。这些词语或凝练含蓄，或通俗易懂，都使用得十分准确恰当，十分生动传神，具有鲜明的感情色彩，也不乏幽默风趣，能够给读者留下深刻的印象。</a:t>
            </a:r>
          </a:p>
          <a:p>
            <a:pPr>
              <a:lnSpc>
                <a:spcPct val="150000"/>
              </a:lnSpc>
            </a:pPr>
            <a:endParaRPr lang="zh-CN" altLang="en-US" sz="2200">
              <a:latin typeface="微软雅黑" panose="020B0503020204020204" pitchFamily="34" charset="-122"/>
              <a:ea typeface="微软雅黑" panose="020B0503020204020204" pitchFamily="34" charset="-122"/>
            </a:endParaRPr>
          </a:p>
        </p:txBody>
      </p:sp>
    </p:spTree>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2" presetClass="entr" presetSubtype="1" decel="100000" fill="hold" grpId="0" nodeType="afterEffect">
                                  <p:stCondLst>
                                    <p:cond delay="0"/>
                                  </p:stCondLst>
                                  <p:childTnLst>
                                    <p:set>
                                      <p:cBhvr>
                                        <p:cTn id="7" dur="1" fill="hold">
                                          <p:stCondLst>
                                            <p:cond delay="0"/>
                                          </p:stCondLst>
                                        </p:cTn>
                                        <p:tgtEl>
                                          <p:spTgt spid="9"/>
                                        </p:tgtEl>
                                        <p:attrNameLst>
                                          <p:attrName>style.visibility</p:attrName>
                                        </p:attrNameLst>
                                      </p:cBhvr>
                                      <p:to>
                                        <p:strVal val="visible"/>
                                      </p:to>
                                    </p:set>
                                    <p:anim calcmode="lin" valueType="num">
                                      <p:cBhvr additive="base">
                                        <p:cTn id="8" dur="1000" fill="hold"/>
                                        <p:tgtEl>
                                          <p:spTgt spid="9"/>
                                        </p:tgtEl>
                                        <p:attrNameLst>
                                          <p:attrName>ppt_x</p:attrName>
                                        </p:attrNameLst>
                                      </p:cBhvr>
                                      <p:tavLst>
                                        <p:tav tm="0">
                                          <p:val>
                                            <p:strVal val="#ppt_x"/>
                                          </p:val>
                                        </p:tav>
                                        <p:tav tm="100000">
                                          <p:val>
                                            <p:strVal val="#ppt_x"/>
                                          </p:val>
                                        </p:tav>
                                      </p:tavLst>
                                    </p:anim>
                                    <p:anim calcmode="lin" valueType="num">
                                      <p:cBhvr additive="base">
                                        <p:cTn id="9" dur="1000" fill="hold"/>
                                        <p:tgtEl>
                                          <p:spTgt spid="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6" name="Freeform 5"/>
          <p:cNvSpPr/>
          <p:nvPr/>
        </p:nvSpPr>
        <p:spPr bwMode="auto">
          <a:xfrm flipH="1">
            <a:off x="2381" y="3915641"/>
            <a:ext cx="12188826" cy="2037552"/>
          </a:xfrm>
          <a:custGeom>
            <a:avLst/>
            <a:gdLst>
              <a:gd name="T0" fmla="*/ 0 w 4809"/>
              <a:gd name="T1" fmla="*/ 0 h 804"/>
              <a:gd name="T2" fmla="*/ 4809 w 4809"/>
              <a:gd name="T3" fmla="*/ 530 h 804"/>
            </a:gdLst>
            <a:ahLst/>
            <a:cxnLst>
              <a:cxn ang="0">
                <a:pos x="T0" y="T1"/>
              </a:cxn>
              <a:cxn ang="0">
                <a:pos x="T2" y="T3"/>
              </a:cxn>
            </a:cxnLst>
            <a:rect l="0" t="0" r="r" b="b"/>
            <a:pathLst>
              <a:path w="4809" h="804">
                <a:moveTo>
                  <a:pt x="0" y="0"/>
                </a:moveTo>
                <a:cubicBezTo>
                  <a:pt x="0" y="0"/>
                  <a:pt x="2086" y="804"/>
                  <a:pt x="4809" y="53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7" name="Freeform 6"/>
          <p:cNvSpPr/>
          <p:nvPr/>
        </p:nvSpPr>
        <p:spPr bwMode="auto">
          <a:xfrm>
            <a:off x="2381" y="2492896"/>
            <a:ext cx="12188826" cy="3763944"/>
          </a:xfrm>
          <a:custGeom>
            <a:avLst/>
            <a:gdLst>
              <a:gd name="T0" fmla="*/ 4809 w 4809"/>
              <a:gd name="T1" fmla="*/ 0 h 1485"/>
              <a:gd name="T2" fmla="*/ 0 w 4809"/>
              <a:gd name="T3" fmla="*/ 1485 h 1485"/>
            </a:gdLst>
            <a:ahLst/>
            <a:cxnLst>
              <a:cxn ang="0">
                <a:pos x="T0" y="T1"/>
              </a:cxn>
              <a:cxn ang="0">
                <a:pos x="T2" y="T3"/>
              </a:cxn>
            </a:cxnLst>
            <a:rect l="0" t="0" r="r" b="b"/>
            <a:pathLst>
              <a:path w="4809" h="1485">
                <a:moveTo>
                  <a:pt x="4809" y="0"/>
                </a:moveTo>
                <a:cubicBezTo>
                  <a:pt x="4809" y="0"/>
                  <a:pt x="2817" y="1445"/>
                  <a:pt x="0" y="1485"/>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8" name="Freeform 7"/>
          <p:cNvSpPr/>
          <p:nvPr/>
        </p:nvSpPr>
        <p:spPr bwMode="auto">
          <a:xfrm flipH="1">
            <a:off x="2381" y="4818002"/>
            <a:ext cx="12188826" cy="2222101"/>
          </a:xfrm>
          <a:custGeom>
            <a:avLst/>
            <a:gdLst>
              <a:gd name="T0" fmla="*/ 4809 w 4809"/>
              <a:gd name="T1" fmla="*/ 174 h 877"/>
              <a:gd name="T2" fmla="*/ 0 w 4809"/>
              <a:gd name="T3" fmla="*/ 0 h 877"/>
            </a:gdLst>
            <a:ahLst/>
            <a:cxnLst>
              <a:cxn ang="0">
                <a:pos x="T0" y="T1"/>
              </a:cxn>
              <a:cxn ang="0">
                <a:pos x="T2" y="T3"/>
              </a:cxn>
            </a:cxnLst>
            <a:rect l="0" t="0" r="r" b="b"/>
            <a:pathLst>
              <a:path w="4809" h="877">
                <a:moveTo>
                  <a:pt x="4809" y="174"/>
                </a:moveTo>
                <a:cubicBezTo>
                  <a:pt x="4809" y="174"/>
                  <a:pt x="2295" y="877"/>
                  <a:pt x="0" y="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avLst/>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9" name="TextBox 13"/>
          <p:cNvSpPr txBox="1"/>
          <p:nvPr/>
        </p:nvSpPr>
        <p:spPr>
          <a:xfrm>
            <a:off x="983433" y="344684"/>
            <a:ext cx="1877437"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延读 </a:t>
            </a:r>
            <a:r>
              <a:rPr lang="en-US" altLang="zh-CN" b="1">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思维拓展 </a:t>
            </a:r>
            <a:endParaRPr lang="zh-CN" altLang="en-US" sz="1400" b="1">
              <a:solidFill>
                <a:srgbClr val="4C4C4C"/>
              </a:solidFill>
              <a:latin typeface="印品黑体" panose="00000500000000000000" pitchFamily="2" charset="-122"/>
              <a:ea typeface="印品黑体" panose="00000500000000000000" pitchFamily="2" charset="-122"/>
            </a:endParaRPr>
          </a:p>
        </p:txBody>
      </p:sp>
      <p:sp>
        <p:nvSpPr>
          <p:cNvPr id="2" name="圆角矩形 55"/>
          <p:cNvSpPr/>
          <p:nvPr/>
        </p:nvSpPr>
        <p:spPr>
          <a:xfrm>
            <a:off x="893614" y="937216"/>
            <a:ext cx="10386963" cy="980948"/>
          </a:xfrm>
          <a:prstGeom prst="roundRect">
            <a:avLst/>
          </a:prstGeom>
          <a:no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342900" indent="-342900">
              <a:lnSpc>
                <a:spcPct val="150000"/>
              </a:lnSpc>
              <a:buFont typeface="Wingdings" panose="05000000000000000000" pitchFamily="2" charset="2"/>
              <a:buChar char="l"/>
            </a:pPr>
            <a:r>
              <a:rPr lang="en-US" altLang="zh-CN" sz="2200">
                <a:solidFill>
                  <a:srgbClr val="7F6B5B"/>
                </a:solidFill>
                <a:latin typeface="微软雅黑" panose="020B0503020204020204" pitchFamily="34" charset="-122"/>
                <a:ea typeface="微软雅黑" panose="020B0503020204020204" pitchFamily="34" charset="-122"/>
              </a:rPr>
              <a:t>【</a:t>
            </a:r>
            <a:r>
              <a:rPr lang="zh-CN" altLang="en-US" sz="2200">
                <a:solidFill>
                  <a:srgbClr val="7F6B5B"/>
                </a:solidFill>
                <a:latin typeface="微软雅黑" panose="020B0503020204020204" pitchFamily="34" charset="-122"/>
                <a:ea typeface="微软雅黑" panose="020B0503020204020204" pitchFamily="34" charset="-122"/>
              </a:rPr>
              <a:t>体会论证语言</a:t>
            </a:r>
            <a:r>
              <a:rPr lang="en-US" altLang="zh-CN" sz="2200">
                <a:solidFill>
                  <a:srgbClr val="7F6B5B"/>
                </a:solidFill>
                <a:latin typeface="微软雅黑" panose="020B0503020204020204" pitchFamily="34" charset="-122"/>
                <a:ea typeface="微软雅黑" panose="020B0503020204020204" pitchFamily="34" charset="-122"/>
              </a:rPr>
              <a:t>】5.</a:t>
            </a:r>
            <a:r>
              <a:rPr lang="zh-CN" altLang="en-US" sz="2200">
                <a:solidFill>
                  <a:srgbClr val="7F6B5B"/>
                </a:solidFill>
                <a:latin typeface="微软雅黑" panose="020B0503020204020204" pitchFamily="34" charset="-122"/>
                <a:ea typeface="微软雅黑" panose="020B0503020204020204" pitchFamily="34" charset="-122"/>
              </a:rPr>
              <a:t>本文在选用句式方面也显示了一些适合政论语体要求的具体特点，请阅读课文第三部分，从中归纳出作者选用句式的特点。</a:t>
            </a:r>
          </a:p>
        </p:txBody>
      </p:sp>
      <p:sp>
        <p:nvSpPr>
          <p:cNvPr id="12" name="文本框 11"/>
          <p:cNvSpPr txBox="1"/>
          <p:nvPr/>
        </p:nvSpPr>
        <p:spPr>
          <a:xfrm>
            <a:off x="1144103" y="1918164"/>
            <a:ext cx="10154283" cy="4602991"/>
          </a:xfrm>
          <a:prstGeom prst="rect">
            <a:avLst/>
          </a:prstGeom>
          <a:noFill/>
        </p:spPr>
        <p:txBody>
          <a:bodyPr wrap="square" rtlCol="0">
            <a:spAutoFit/>
          </a:bodyPr>
          <a:lstStyle/>
          <a:p>
            <a:pPr>
              <a:lnSpc>
                <a:spcPct val="150000"/>
              </a:lnSpc>
            </a:pPr>
            <a:r>
              <a:rPr lang="zh-CN" altLang="en-US" sz="2200">
                <a:latin typeface="微软雅黑" panose="020B0503020204020204" pitchFamily="34" charset="-122"/>
                <a:ea typeface="微软雅黑" panose="020B0503020204020204" pitchFamily="34" charset="-122"/>
              </a:rPr>
              <a:t>明确：　首先是严密。文中长句短句都用，但与文艺语体相比，长句出现的频率较高，这些长句包括比较复杂的单句和有多个分句的复句，结构都是准确而严密的。复杂的单句如：“对于没有科学态度的人，对于只知背诵马克思、恩格斯、列宁、斯大林著作中的若干词句的人，对于徒有虚名并无实学的人，你们看，像不像？”</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主语“这副对子”省略，谓语是“像不像”，由于带了三个介词词组的状语，还有一个插入语“你们看”，使句子结构比较复杂</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复句如：“只有打倒了主观主义，马克思列宁主义的真理才会抬头，党性才会巩固，革命才会胜利。”“如果有了这种态度，那就既不是‘头重脚轻根底浅’，也不是‘嘴尖皮厚腹中空’了。”</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两句都是有着多个分句的二重复句，关联词语都用得极为确切</a:t>
            </a:r>
            <a:r>
              <a:rPr lang="en-US" altLang="zh-CN" sz="2200">
                <a:latin typeface="微软雅黑" panose="020B0503020204020204" pitchFamily="34" charset="-122"/>
                <a:ea typeface="微软雅黑" panose="020B0503020204020204" pitchFamily="34" charset="-122"/>
              </a:rPr>
              <a:t>)</a:t>
            </a:r>
            <a:endParaRPr lang="zh-CN" altLang="en-US" sz="2200">
              <a:latin typeface="微软雅黑" panose="020B0503020204020204" pitchFamily="34" charset="-122"/>
              <a:ea typeface="微软雅黑" panose="020B0503020204020204" pitchFamily="34" charset="-122"/>
            </a:endParaRPr>
          </a:p>
        </p:txBody>
      </p:sp>
    </p:spTree>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2" presetClass="entr" presetSubtype="1" decel="100000" fill="hold" grpId="0" nodeType="afterEffect">
                                  <p:stCondLst>
                                    <p:cond delay="0"/>
                                  </p:stCondLst>
                                  <p:childTnLst>
                                    <p:set>
                                      <p:cBhvr>
                                        <p:cTn id="7" dur="1" fill="hold">
                                          <p:stCondLst>
                                            <p:cond delay="0"/>
                                          </p:stCondLst>
                                        </p:cTn>
                                        <p:tgtEl>
                                          <p:spTgt spid="9"/>
                                        </p:tgtEl>
                                        <p:attrNameLst>
                                          <p:attrName>style.visibility</p:attrName>
                                        </p:attrNameLst>
                                      </p:cBhvr>
                                      <p:to>
                                        <p:strVal val="visible"/>
                                      </p:to>
                                    </p:set>
                                    <p:anim calcmode="lin" valueType="num">
                                      <p:cBhvr additive="base">
                                        <p:cTn id="8" dur="1000" fill="hold"/>
                                        <p:tgtEl>
                                          <p:spTgt spid="9"/>
                                        </p:tgtEl>
                                        <p:attrNameLst>
                                          <p:attrName>ppt_x</p:attrName>
                                        </p:attrNameLst>
                                      </p:cBhvr>
                                      <p:tavLst>
                                        <p:tav tm="0">
                                          <p:val>
                                            <p:strVal val="#ppt_x"/>
                                          </p:val>
                                        </p:tav>
                                        <p:tav tm="100000">
                                          <p:val>
                                            <p:strVal val="#ppt_x"/>
                                          </p:val>
                                        </p:tav>
                                      </p:tavLst>
                                    </p:anim>
                                    <p:anim calcmode="lin" valueType="num">
                                      <p:cBhvr additive="base">
                                        <p:cTn id="9" dur="1000" fill="hold"/>
                                        <p:tgtEl>
                                          <p:spTgt spid="9"/>
                                        </p:tgtEl>
                                        <p:attrNameLst>
                                          <p:attrName>ppt_y</p:attrName>
                                        </p:attrNameLst>
                                      </p:cBhvr>
                                      <p:tavLst>
                                        <p:tav tm="0">
                                          <p:val>
                                            <p:strVal val="0-#ppt_h/2"/>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withGroup">
                            <p:stCondLst>
                              <p:cond delay="indefinite"/>
                            </p:stCondLst>
                          </p:cTn>
                        </p:par>
                        <p:par>
                          <p:cTn id="12" fill="hold" nodeType="afterGroup">
                            <p:stCondLst>
                              <p:cond delay="0"/>
                            </p:stCondLst>
                            <p:childTnLst>
                              <p:par>
                                <p:cTn id="13" presetID="1" presetClass="entr" presetSubtype="0" fill="hold" grpId="1"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2" grpId="1"/>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6" name="Freeform 5"/>
          <p:cNvSpPr/>
          <p:nvPr/>
        </p:nvSpPr>
        <p:spPr bwMode="auto">
          <a:xfrm flipH="1">
            <a:off x="2381" y="3915641"/>
            <a:ext cx="12188826" cy="2037552"/>
          </a:xfrm>
          <a:custGeom>
            <a:avLst/>
            <a:gdLst>
              <a:gd name="T0" fmla="*/ 0 w 4809"/>
              <a:gd name="T1" fmla="*/ 0 h 804"/>
              <a:gd name="T2" fmla="*/ 4809 w 4809"/>
              <a:gd name="T3" fmla="*/ 530 h 804"/>
            </a:gdLst>
            <a:ahLst/>
            <a:cxnLst>
              <a:cxn ang="0">
                <a:pos x="T0" y="T1"/>
              </a:cxn>
              <a:cxn ang="0">
                <a:pos x="T2" y="T3"/>
              </a:cxn>
            </a:cxnLst>
            <a:rect l="0" t="0" r="r" b="b"/>
            <a:pathLst>
              <a:path w="4809" h="804">
                <a:moveTo>
                  <a:pt x="0" y="0"/>
                </a:moveTo>
                <a:cubicBezTo>
                  <a:pt x="0" y="0"/>
                  <a:pt x="2086" y="804"/>
                  <a:pt x="4809" y="53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7" name="Freeform 6"/>
          <p:cNvSpPr/>
          <p:nvPr/>
        </p:nvSpPr>
        <p:spPr bwMode="auto">
          <a:xfrm>
            <a:off x="2381" y="2492896"/>
            <a:ext cx="12188826" cy="3763944"/>
          </a:xfrm>
          <a:custGeom>
            <a:avLst/>
            <a:gdLst>
              <a:gd name="T0" fmla="*/ 4809 w 4809"/>
              <a:gd name="T1" fmla="*/ 0 h 1485"/>
              <a:gd name="T2" fmla="*/ 0 w 4809"/>
              <a:gd name="T3" fmla="*/ 1485 h 1485"/>
            </a:gdLst>
            <a:ahLst/>
            <a:cxnLst>
              <a:cxn ang="0">
                <a:pos x="T0" y="T1"/>
              </a:cxn>
              <a:cxn ang="0">
                <a:pos x="T2" y="T3"/>
              </a:cxn>
            </a:cxnLst>
            <a:rect l="0" t="0" r="r" b="b"/>
            <a:pathLst>
              <a:path w="4809" h="1485">
                <a:moveTo>
                  <a:pt x="4809" y="0"/>
                </a:moveTo>
                <a:cubicBezTo>
                  <a:pt x="4809" y="0"/>
                  <a:pt x="2817" y="1445"/>
                  <a:pt x="0" y="1485"/>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8" name="Freeform 7"/>
          <p:cNvSpPr/>
          <p:nvPr/>
        </p:nvSpPr>
        <p:spPr bwMode="auto">
          <a:xfrm flipH="1">
            <a:off x="2381" y="4818002"/>
            <a:ext cx="12188826" cy="2222101"/>
          </a:xfrm>
          <a:custGeom>
            <a:avLst/>
            <a:gdLst>
              <a:gd name="T0" fmla="*/ 4809 w 4809"/>
              <a:gd name="T1" fmla="*/ 174 h 877"/>
              <a:gd name="T2" fmla="*/ 0 w 4809"/>
              <a:gd name="T3" fmla="*/ 0 h 877"/>
            </a:gdLst>
            <a:ahLst/>
            <a:cxnLst>
              <a:cxn ang="0">
                <a:pos x="T0" y="T1"/>
              </a:cxn>
              <a:cxn ang="0">
                <a:pos x="T2" y="T3"/>
              </a:cxn>
            </a:cxnLst>
            <a:rect l="0" t="0" r="r" b="b"/>
            <a:pathLst>
              <a:path w="4809" h="877">
                <a:moveTo>
                  <a:pt x="4809" y="174"/>
                </a:moveTo>
                <a:cubicBezTo>
                  <a:pt x="4809" y="174"/>
                  <a:pt x="2295" y="877"/>
                  <a:pt x="0" y="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avLst/>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9" name="TextBox 13"/>
          <p:cNvSpPr txBox="1"/>
          <p:nvPr/>
        </p:nvSpPr>
        <p:spPr>
          <a:xfrm>
            <a:off x="983433" y="344684"/>
            <a:ext cx="1877437"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延读 </a:t>
            </a:r>
            <a:r>
              <a:rPr lang="en-US" altLang="zh-CN" b="1">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思维拓展 </a:t>
            </a:r>
            <a:endParaRPr lang="zh-CN" altLang="en-US" sz="1400" b="1">
              <a:solidFill>
                <a:srgbClr val="4C4C4C"/>
              </a:solidFill>
              <a:latin typeface="印品黑体" panose="00000500000000000000" pitchFamily="2" charset="-122"/>
              <a:ea typeface="印品黑体" panose="00000500000000000000" pitchFamily="2" charset="-122"/>
            </a:endParaRPr>
          </a:p>
        </p:txBody>
      </p:sp>
      <p:sp>
        <p:nvSpPr>
          <p:cNvPr id="2" name="圆角矩形 55"/>
          <p:cNvSpPr/>
          <p:nvPr/>
        </p:nvSpPr>
        <p:spPr>
          <a:xfrm>
            <a:off x="893614" y="937216"/>
            <a:ext cx="10386963" cy="980948"/>
          </a:xfrm>
          <a:prstGeom prst="roundRect">
            <a:avLst/>
          </a:prstGeom>
          <a:no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342900" indent="-342900">
              <a:lnSpc>
                <a:spcPct val="150000"/>
              </a:lnSpc>
              <a:buFont typeface="Wingdings" panose="05000000000000000000" pitchFamily="2" charset="2"/>
              <a:buChar char="l"/>
            </a:pPr>
            <a:r>
              <a:rPr lang="en-US" altLang="zh-CN" sz="2200">
                <a:solidFill>
                  <a:srgbClr val="7F6B5B"/>
                </a:solidFill>
                <a:latin typeface="微软雅黑" panose="020B0503020204020204" pitchFamily="34" charset="-122"/>
                <a:ea typeface="微软雅黑" panose="020B0503020204020204" pitchFamily="34" charset="-122"/>
              </a:rPr>
              <a:t>【</a:t>
            </a:r>
            <a:r>
              <a:rPr lang="zh-CN" altLang="en-US" sz="2200">
                <a:solidFill>
                  <a:srgbClr val="7F6B5B"/>
                </a:solidFill>
                <a:latin typeface="微软雅黑" panose="020B0503020204020204" pitchFamily="34" charset="-122"/>
                <a:ea typeface="微软雅黑" panose="020B0503020204020204" pitchFamily="34" charset="-122"/>
              </a:rPr>
              <a:t>体会论证语言</a:t>
            </a:r>
            <a:r>
              <a:rPr lang="en-US" altLang="zh-CN" sz="2200">
                <a:solidFill>
                  <a:srgbClr val="7F6B5B"/>
                </a:solidFill>
                <a:latin typeface="微软雅黑" panose="020B0503020204020204" pitchFamily="34" charset="-122"/>
                <a:ea typeface="微软雅黑" panose="020B0503020204020204" pitchFamily="34" charset="-122"/>
              </a:rPr>
              <a:t>】5.</a:t>
            </a:r>
            <a:r>
              <a:rPr lang="zh-CN" altLang="en-US" sz="2200">
                <a:solidFill>
                  <a:srgbClr val="7F6B5B"/>
                </a:solidFill>
                <a:latin typeface="微软雅黑" panose="020B0503020204020204" pitchFamily="34" charset="-122"/>
                <a:ea typeface="微软雅黑" panose="020B0503020204020204" pitchFamily="34" charset="-122"/>
              </a:rPr>
              <a:t>本文在选用句式方面也显示了一些适合政论语体要求的具体特点，请阅读课文第三部分，从中归纳出作者选用句式的特点。</a:t>
            </a:r>
          </a:p>
        </p:txBody>
      </p:sp>
      <p:sp>
        <p:nvSpPr>
          <p:cNvPr id="12" name="文本框 11"/>
          <p:cNvSpPr txBox="1"/>
          <p:nvPr/>
        </p:nvSpPr>
        <p:spPr>
          <a:xfrm>
            <a:off x="1126294" y="2416425"/>
            <a:ext cx="10154283" cy="3079497"/>
          </a:xfrm>
          <a:prstGeom prst="rect">
            <a:avLst/>
          </a:prstGeom>
          <a:noFill/>
        </p:spPr>
        <p:txBody>
          <a:bodyPr wrap="square" rtlCol="0">
            <a:spAutoFit/>
          </a:bodyPr>
          <a:lstStyle/>
          <a:p>
            <a:pPr>
              <a:lnSpc>
                <a:spcPct val="150000"/>
              </a:lnSpc>
            </a:pPr>
            <a:r>
              <a:rPr lang="zh-CN" altLang="en-US" sz="2200">
                <a:latin typeface="微软雅黑" panose="020B0503020204020204" pitchFamily="34" charset="-122"/>
                <a:ea typeface="微软雅黑" panose="020B0503020204020204" pitchFamily="34" charset="-122"/>
              </a:rPr>
              <a:t>其次是灵活。作者根据论述的需要，在句类句式的选用安排上显得灵活自如、富有变化。例如，第三部分第</a:t>
            </a:r>
            <a:r>
              <a:rPr lang="en-US" altLang="zh-CN" sz="2200">
                <a:latin typeface="微软雅黑" panose="020B0503020204020204" pitchFamily="34" charset="-122"/>
                <a:ea typeface="微软雅黑" panose="020B0503020204020204" pitchFamily="34" charset="-122"/>
              </a:rPr>
              <a:t>4</a:t>
            </a:r>
            <a:r>
              <a:rPr lang="zh-CN" altLang="en-US" sz="2200">
                <a:latin typeface="微软雅黑" panose="020B0503020204020204" pitchFamily="34" charset="-122"/>
                <a:ea typeface="微软雅黑" panose="020B0503020204020204" pitchFamily="34" charset="-122"/>
              </a:rPr>
              <a:t>段</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有一副对子</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交替使用了陈述句、疑问句和祈使句，语气不断变化，既令人信服又使人受到感染。又如，“无实事求是之意，有哗众取宠之心。华而不实，脆而不坚。自以为是，老子天下第一，‘钦差大臣’满天飞”这几句，句式灵活多变，而变化之中又寓有整齐</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安排了两组对偶</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。所有这些都完全符合政论语体的特定功能和主要特点。</a:t>
            </a:r>
          </a:p>
        </p:txBody>
      </p:sp>
    </p:spTree>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2" presetClass="entr" presetSubtype="1" decel="100000" fill="hold" grpId="0" nodeType="afterEffect">
                                  <p:stCondLst>
                                    <p:cond delay="0"/>
                                  </p:stCondLst>
                                  <p:childTnLst>
                                    <p:set>
                                      <p:cBhvr>
                                        <p:cTn id="7" dur="1" fill="hold">
                                          <p:stCondLst>
                                            <p:cond delay="0"/>
                                          </p:stCondLst>
                                        </p:cTn>
                                        <p:tgtEl>
                                          <p:spTgt spid="9"/>
                                        </p:tgtEl>
                                        <p:attrNameLst>
                                          <p:attrName>style.visibility</p:attrName>
                                        </p:attrNameLst>
                                      </p:cBhvr>
                                      <p:to>
                                        <p:strVal val="visible"/>
                                      </p:to>
                                    </p:set>
                                    <p:anim calcmode="lin" valueType="num">
                                      <p:cBhvr additive="base">
                                        <p:cTn id="8" dur="1000" fill="hold"/>
                                        <p:tgtEl>
                                          <p:spTgt spid="9"/>
                                        </p:tgtEl>
                                        <p:attrNameLst>
                                          <p:attrName>ppt_x</p:attrName>
                                        </p:attrNameLst>
                                      </p:cBhvr>
                                      <p:tavLst>
                                        <p:tav tm="0">
                                          <p:val>
                                            <p:strVal val="#ppt_x"/>
                                          </p:val>
                                        </p:tav>
                                        <p:tav tm="100000">
                                          <p:val>
                                            <p:strVal val="#ppt_x"/>
                                          </p:val>
                                        </p:tav>
                                      </p:tavLst>
                                    </p:anim>
                                    <p:anim calcmode="lin" valueType="num">
                                      <p:cBhvr additive="base">
                                        <p:cTn id="9" dur="1000" fill="hold"/>
                                        <p:tgtEl>
                                          <p:spTgt spid="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6" name="Freeform 5"/>
          <p:cNvSpPr/>
          <p:nvPr/>
        </p:nvSpPr>
        <p:spPr bwMode="auto">
          <a:xfrm flipH="1">
            <a:off x="2381" y="3915641"/>
            <a:ext cx="12188826" cy="2037552"/>
          </a:xfrm>
          <a:custGeom>
            <a:avLst/>
            <a:gdLst>
              <a:gd name="T0" fmla="*/ 0 w 4809"/>
              <a:gd name="T1" fmla="*/ 0 h 804"/>
              <a:gd name="T2" fmla="*/ 4809 w 4809"/>
              <a:gd name="T3" fmla="*/ 530 h 804"/>
            </a:gdLst>
            <a:ahLst/>
            <a:cxnLst>
              <a:cxn ang="0">
                <a:pos x="T0" y="T1"/>
              </a:cxn>
              <a:cxn ang="0">
                <a:pos x="T2" y="T3"/>
              </a:cxn>
            </a:cxnLst>
            <a:rect l="0" t="0" r="r" b="b"/>
            <a:pathLst>
              <a:path w="4809" h="804">
                <a:moveTo>
                  <a:pt x="0" y="0"/>
                </a:moveTo>
                <a:cubicBezTo>
                  <a:pt x="0" y="0"/>
                  <a:pt x="2086" y="804"/>
                  <a:pt x="4809" y="53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7" name="Freeform 6"/>
          <p:cNvSpPr/>
          <p:nvPr/>
        </p:nvSpPr>
        <p:spPr bwMode="auto">
          <a:xfrm>
            <a:off x="2381" y="2492896"/>
            <a:ext cx="12188826" cy="3763944"/>
          </a:xfrm>
          <a:custGeom>
            <a:avLst/>
            <a:gdLst>
              <a:gd name="T0" fmla="*/ 4809 w 4809"/>
              <a:gd name="T1" fmla="*/ 0 h 1485"/>
              <a:gd name="T2" fmla="*/ 0 w 4809"/>
              <a:gd name="T3" fmla="*/ 1485 h 1485"/>
            </a:gdLst>
            <a:ahLst/>
            <a:cxnLst>
              <a:cxn ang="0">
                <a:pos x="T0" y="T1"/>
              </a:cxn>
              <a:cxn ang="0">
                <a:pos x="T2" y="T3"/>
              </a:cxn>
            </a:cxnLst>
            <a:rect l="0" t="0" r="r" b="b"/>
            <a:pathLst>
              <a:path w="4809" h="1485">
                <a:moveTo>
                  <a:pt x="4809" y="0"/>
                </a:moveTo>
                <a:cubicBezTo>
                  <a:pt x="4809" y="0"/>
                  <a:pt x="2817" y="1445"/>
                  <a:pt x="0" y="1485"/>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8" name="Freeform 7"/>
          <p:cNvSpPr/>
          <p:nvPr/>
        </p:nvSpPr>
        <p:spPr bwMode="auto">
          <a:xfrm flipH="1">
            <a:off x="2381" y="4818002"/>
            <a:ext cx="12188826" cy="2222101"/>
          </a:xfrm>
          <a:custGeom>
            <a:avLst/>
            <a:gdLst>
              <a:gd name="T0" fmla="*/ 4809 w 4809"/>
              <a:gd name="T1" fmla="*/ 174 h 877"/>
              <a:gd name="T2" fmla="*/ 0 w 4809"/>
              <a:gd name="T3" fmla="*/ 0 h 877"/>
            </a:gdLst>
            <a:ahLst/>
            <a:cxnLst>
              <a:cxn ang="0">
                <a:pos x="T0" y="T1"/>
              </a:cxn>
              <a:cxn ang="0">
                <a:pos x="T2" y="T3"/>
              </a:cxn>
            </a:cxnLst>
            <a:rect l="0" t="0" r="r" b="b"/>
            <a:pathLst>
              <a:path w="4809" h="877">
                <a:moveTo>
                  <a:pt x="4809" y="174"/>
                </a:moveTo>
                <a:cubicBezTo>
                  <a:pt x="4809" y="174"/>
                  <a:pt x="2295" y="877"/>
                  <a:pt x="0" y="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avLst/>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9" name="TextBox 13"/>
          <p:cNvSpPr txBox="1"/>
          <p:nvPr/>
        </p:nvSpPr>
        <p:spPr>
          <a:xfrm>
            <a:off x="983433" y="344684"/>
            <a:ext cx="1877437"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延读 </a:t>
            </a:r>
            <a:r>
              <a:rPr lang="en-US" altLang="zh-CN" b="1">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思维拓展 </a:t>
            </a:r>
            <a:endParaRPr lang="zh-CN" altLang="en-US" sz="1400" b="1">
              <a:solidFill>
                <a:srgbClr val="4C4C4C"/>
              </a:solidFill>
              <a:latin typeface="印品黑体" panose="00000500000000000000" pitchFamily="2" charset="-122"/>
              <a:ea typeface="印品黑体" panose="00000500000000000000" pitchFamily="2" charset="-122"/>
            </a:endParaRPr>
          </a:p>
        </p:txBody>
      </p:sp>
      <p:sp>
        <p:nvSpPr>
          <p:cNvPr id="2" name="圆角矩形 55"/>
          <p:cNvSpPr/>
          <p:nvPr/>
        </p:nvSpPr>
        <p:spPr>
          <a:xfrm>
            <a:off x="893614" y="937216"/>
            <a:ext cx="10386963" cy="980948"/>
          </a:xfrm>
          <a:prstGeom prst="roundRect">
            <a:avLst/>
          </a:prstGeom>
          <a:no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342900" indent="-342900">
              <a:lnSpc>
                <a:spcPct val="150000"/>
              </a:lnSpc>
              <a:buFont typeface="Wingdings" panose="05000000000000000000" pitchFamily="2" charset="2"/>
              <a:buChar char="l"/>
            </a:pPr>
            <a:r>
              <a:rPr lang="en-US" altLang="zh-CN" sz="2200">
                <a:solidFill>
                  <a:srgbClr val="7F6B5B"/>
                </a:solidFill>
                <a:latin typeface="微软雅黑" panose="020B0503020204020204" pitchFamily="34" charset="-122"/>
                <a:ea typeface="微软雅黑" panose="020B0503020204020204" pitchFamily="34" charset="-122"/>
              </a:rPr>
              <a:t>【</a:t>
            </a:r>
            <a:r>
              <a:rPr lang="zh-CN" altLang="en-US" sz="2200">
                <a:solidFill>
                  <a:srgbClr val="7F6B5B"/>
                </a:solidFill>
                <a:latin typeface="微软雅黑" panose="020B0503020204020204" pitchFamily="34" charset="-122"/>
                <a:ea typeface="微软雅黑" panose="020B0503020204020204" pitchFamily="34" charset="-122"/>
              </a:rPr>
              <a:t>体会论证语言</a:t>
            </a:r>
            <a:r>
              <a:rPr lang="en-US" altLang="zh-CN" sz="2200">
                <a:solidFill>
                  <a:srgbClr val="7F6B5B"/>
                </a:solidFill>
                <a:latin typeface="微软雅黑" panose="020B0503020204020204" pitchFamily="34" charset="-122"/>
                <a:ea typeface="微软雅黑" panose="020B0503020204020204" pitchFamily="34" charset="-122"/>
              </a:rPr>
              <a:t>】5.</a:t>
            </a:r>
            <a:r>
              <a:rPr lang="zh-CN" altLang="en-US" sz="2200">
                <a:solidFill>
                  <a:srgbClr val="7F6B5B"/>
                </a:solidFill>
                <a:latin typeface="微软雅黑" panose="020B0503020204020204" pitchFamily="34" charset="-122"/>
                <a:ea typeface="微软雅黑" panose="020B0503020204020204" pitchFamily="34" charset="-122"/>
              </a:rPr>
              <a:t>本文在选用句式方面也显示了一些适合政论语体要求的具体特点，请阅读课文第三部分，从中归纳出作者选用句式的特点。</a:t>
            </a:r>
          </a:p>
        </p:txBody>
      </p:sp>
      <p:sp>
        <p:nvSpPr>
          <p:cNvPr id="12" name="文本框 11"/>
          <p:cNvSpPr txBox="1"/>
          <p:nvPr/>
        </p:nvSpPr>
        <p:spPr>
          <a:xfrm>
            <a:off x="1126294" y="2416425"/>
            <a:ext cx="10154283" cy="3079497"/>
          </a:xfrm>
          <a:prstGeom prst="rect">
            <a:avLst/>
          </a:prstGeom>
          <a:noFill/>
        </p:spPr>
        <p:txBody>
          <a:bodyPr wrap="square" rtlCol="0">
            <a:spAutoFit/>
          </a:bodyPr>
          <a:lstStyle/>
          <a:p>
            <a:pPr>
              <a:lnSpc>
                <a:spcPct val="150000"/>
              </a:lnSpc>
            </a:pPr>
            <a:r>
              <a:rPr lang="zh-CN" altLang="en-US" sz="2200">
                <a:latin typeface="微软雅黑" panose="020B0503020204020204" pitchFamily="34" charset="-122"/>
                <a:ea typeface="微软雅黑" panose="020B0503020204020204" pitchFamily="34" charset="-122"/>
              </a:rPr>
              <a:t>其次是灵活。作者根据论述的需要，在句类句式的选用安排上显得灵活自如、富有变化。例如，第三部分第</a:t>
            </a:r>
            <a:r>
              <a:rPr lang="en-US" altLang="zh-CN" sz="2200">
                <a:latin typeface="微软雅黑" panose="020B0503020204020204" pitchFamily="34" charset="-122"/>
                <a:ea typeface="微软雅黑" panose="020B0503020204020204" pitchFamily="34" charset="-122"/>
              </a:rPr>
              <a:t>4</a:t>
            </a:r>
            <a:r>
              <a:rPr lang="zh-CN" altLang="en-US" sz="2200">
                <a:latin typeface="微软雅黑" panose="020B0503020204020204" pitchFamily="34" charset="-122"/>
                <a:ea typeface="微软雅黑" panose="020B0503020204020204" pitchFamily="34" charset="-122"/>
              </a:rPr>
              <a:t>段</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有一副对子</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交替使用了陈述句、疑问句和祈使句，语气不断变化，既令人信服又使人受到感染。又如，“无实事求是之意，有哗众取宠之心。华而不实，脆而不坚。自以为是，老子天下第一，‘钦差大臣’满天飞”这几句，句式灵活多变，而变化之中又寓有整齐</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安排了两组对偶</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。所有这些都完全符合政论语体的特定功能和主要特点。</a:t>
            </a:r>
          </a:p>
        </p:txBody>
      </p:sp>
    </p:spTree>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2" presetClass="entr" presetSubtype="1" decel="100000" fill="hold" grpId="0" nodeType="afterEffect">
                                  <p:stCondLst>
                                    <p:cond delay="0"/>
                                  </p:stCondLst>
                                  <p:childTnLst>
                                    <p:set>
                                      <p:cBhvr>
                                        <p:cTn id="7" dur="1" fill="hold">
                                          <p:stCondLst>
                                            <p:cond delay="0"/>
                                          </p:stCondLst>
                                        </p:cTn>
                                        <p:tgtEl>
                                          <p:spTgt spid="9"/>
                                        </p:tgtEl>
                                        <p:attrNameLst>
                                          <p:attrName>style.visibility</p:attrName>
                                        </p:attrNameLst>
                                      </p:cBhvr>
                                      <p:to>
                                        <p:strVal val="visible"/>
                                      </p:to>
                                    </p:set>
                                    <p:anim calcmode="lin" valueType="num">
                                      <p:cBhvr additive="base">
                                        <p:cTn id="8" dur="1000" fill="hold"/>
                                        <p:tgtEl>
                                          <p:spTgt spid="9"/>
                                        </p:tgtEl>
                                        <p:attrNameLst>
                                          <p:attrName>ppt_x</p:attrName>
                                        </p:attrNameLst>
                                      </p:cBhvr>
                                      <p:tavLst>
                                        <p:tav tm="0">
                                          <p:val>
                                            <p:strVal val="#ppt_x"/>
                                          </p:val>
                                        </p:tav>
                                        <p:tav tm="100000">
                                          <p:val>
                                            <p:strVal val="#ppt_x"/>
                                          </p:val>
                                        </p:tav>
                                      </p:tavLst>
                                    </p:anim>
                                    <p:anim calcmode="lin" valueType="num">
                                      <p:cBhvr additive="base">
                                        <p:cTn id="9" dur="1000" fill="hold"/>
                                        <p:tgtEl>
                                          <p:spTgt spid="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6" name="Freeform 5"/>
          <p:cNvSpPr/>
          <p:nvPr/>
        </p:nvSpPr>
        <p:spPr bwMode="auto">
          <a:xfrm flipH="1">
            <a:off x="2381" y="3915641"/>
            <a:ext cx="12188826" cy="2037552"/>
          </a:xfrm>
          <a:custGeom>
            <a:avLst/>
            <a:gdLst>
              <a:gd name="T0" fmla="*/ 0 w 4809"/>
              <a:gd name="T1" fmla="*/ 0 h 804"/>
              <a:gd name="T2" fmla="*/ 4809 w 4809"/>
              <a:gd name="T3" fmla="*/ 530 h 804"/>
            </a:gdLst>
            <a:ahLst/>
            <a:cxnLst>
              <a:cxn ang="0">
                <a:pos x="T0" y="T1"/>
              </a:cxn>
              <a:cxn ang="0">
                <a:pos x="T2" y="T3"/>
              </a:cxn>
            </a:cxnLst>
            <a:rect l="0" t="0" r="r" b="b"/>
            <a:pathLst>
              <a:path w="4809" h="804">
                <a:moveTo>
                  <a:pt x="0" y="0"/>
                </a:moveTo>
                <a:cubicBezTo>
                  <a:pt x="0" y="0"/>
                  <a:pt x="2086" y="804"/>
                  <a:pt x="4809" y="53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7" name="Freeform 6"/>
          <p:cNvSpPr/>
          <p:nvPr/>
        </p:nvSpPr>
        <p:spPr bwMode="auto">
          <a:xfrm>
            <a:off x="2381" y="2492896"/>
            <a:ext cx="12188826" cy="3763944"/>
          </a:xfrm>
          <a:custGeom>
            <a:avLst/>
            <a:gdLst>
              <a:gd name="T0" fmla="*/ 4809 w 4809"/>
              <a:gd name="T1" fmla="*/ 0 h 1485"/>
              <a:gd name="T2" fmla="*/ 0 w 4809"/>
              <a:gd name="T3" fmla="*/ 1485 h 1485"/>
            </a:gdLst>
            <a:ahLst/>
            <a:cxnLst>
              <a:cxn ang="0">
                <a:pos x="T0" y="T1"/>
              </a:cxn>
              <a:cxn ang="0">
                <a:pos x="T2" y="T3"/>
              </a:cxn>
            </a:cxnLst>
            <a:rect l="0" t="0" r="r" b="b"/>
            <a:pathLst>
              <a:path w="4809" h="1485">
                <a:moveTo>
                  <a:pt x="4809" y="0"/>
                </a:moveTo>
                <a:cubicBezTo>
                  <a:pt x="4809" y="0"/>
                  <a:pt x="2817" y="1445"/>
                  <a:pt x="0" y="1485"/>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8" name="Freeform 7"/>
          <p:cNvSpPr/>
          <p:nvPr/>
        </p:nvSpPr>
        <p:spPr bwMode="auto">
          <a:xfrm flipH="1">
            <a:off x="2381" y="4818002"/>
            <a:ext cx="12188826" cy="2222101"/>
          </a:xfrm>
          <a:custGeom>
            <a:avLst/>
            <a:gdLst>
              <a:gd name="T0" fmla="*/ 4809 w 4809"/>
              <a:gd name="T1" fmla="*/ 174 h 877"/>
              <a:gd name="T2" fmla="*/ 0 w 4809"/>
              <a:gd name="T3" fmla="*/ 0 h 877"/>
            </a:gdLst>
            <a:ahLst/>
            <a:cxnLst>
              <a:cxn ang="0">
                <a:pos x="T0" y="T1"/>
              </a:cxn>
              <a:cxn ang="0">
                <a:pos x="T2" y="T3"/>
              </a:cxn>
            </a:cxnLst>
            <a:rect l="0" t="0" r="r" b="b"/>
            <a:pathLst>
              <a:path w="4809" h="877">
                <a:moveTo>
                  <a:pt x="4809" y="174"/>
                </a:moveTo>
                <a:cubicBezTo>
                  <a:pt x="4809" y="174"/>
                  <a:pt x="2295" y="877"/>
                  <a:pt x="0" y="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avLst/>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9" name="TextBox 13"/>
          <p:cNvSpPr txBox="1"/>
          <p:nvPr/>
        </p:nvSpPr>
        <p:spPr>
          <a:xfrm>
            <a:off x="983433" y="344684"/>
            <a:ext cx="1877437"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延读 </a:t>
            </a:r>
            <a:r>
              <a:rPr lang="en-US" altLang="zh-CN" b="1">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思维拓展 </a:t>
            </a:r>
            <a:endParaRPr lang="zh-CN" altLang="en-US" sz="1400" b="1">
              <a:solidFill>
                <a:srgbClr val="4C4C4C"/>
              </a:solidFill>
              <a:latin typeface="印品黑体" panose="00000500000000000000" pitchFamily="2" charset="-122"/>
              <a:ea typeface="印品黑体" panose="00000500000000000000" pitchFamily="2" charset="-122"/>
            </a:endParaRPr>
          </a:p>
        </p:txBody>
      </p:sp>
      <p:sp>
        <p:nvSpPr>
          <p:cNvPr id="2" name="圆角矩形 55"/>
          <p:cNvSpPr/>
          <p:nvPr/>
        </p:nvSpPr>
        <p:spPr>
          <a:xfrm>
            <a:off x="893614" y="937216"/>
            <a:ext cx="10386963" cy="980948"/>
          </a:xfrm>
          <a:prstGeom prst="roundRect">
            <a:avLst/>
          </a:prstGeom>
          <a:no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342900" indent="-342900">
              <a:lnSpc>
                <a:spcPct val="150000"/>
              </a:lnSpc>
              <a:buFont typeface="Wingdings" panose="05000000000000000000" pitchFamily="2" charset="2"/>
              <a:buChar char="l"/>
            </a:pPr>
            <a:r>
              <a:rPr lang="en-US" altLang="zh-CN" sz="2200">
                <a:solidFill>
                  <a:srgbClr val="7F6B5B"/>
                </a:solidFill>
                <a:latin typeface="微软雅黑" panose="020B0503020204020204" pitchFamily="34" charset="-122"/>
                <a:ea typeface="微软雅黑" panose="020B0503020204020204" pitchFamily="34" charset="-122"/>
              </a:rPr>
              <a:t>【</a:t>
            </a:r>
            <a:r>
              <a:rPr lang="zh-CN" altLang="en-US" sz="2200">
                <a:solidFill>
                  <a:srgbClr val="7F6B5B"/>
                </a:solidFill>
                <a:latin typeface="微软雅黑" panose="020B0503020204020204" pitchFamily="34" charset="-122"/>
                <a:ea typeface="微软雅黑" panose="020B0503020204020204" pitchFamily="34" charset="-122"/>
              </a:rPr>
              <a:t>体会论证语言</a:t>
            </a:r>
            <a:r>
              <a:rPr lang="en-US" altLang="zh-CN" sz="2200">
                <a:solidFill>
                  <a:srgbClr val="7F6B5B"/>
                </a:solidFill>
                <a:latin typeface="微软雅黑" panose="020B0503020204020204" pitchFamily="34" charset="-122"/>
                <a:ea typeface="微软雅黑" panose="020B0503020204020204" pitchFamily="34" charset="-122"/>
              </a:rPr>
              <a:t>】6.</a:t>
            </a:r>
            <a:r>
              <a:rPr lang="zh-CN" altLang="en-US" sz="2200">
                <a:solidFill>
                  <a:srgbClr val="7F6B5B"/>
                </a:solidFill>
                <a:latin typeface="微软雅黑" panose="020B0503020204020204" pitchFamily="34" charset="-122"/>
                <a:ea typeface="微软雅黑" panose="020B0503020204020204" pitchFamily="34" charset="-122"/>
              </a:rPr>
              <a:t>本文在修辞手法的运用方面又怎样体现了政论语体的主要特点？</a:t>
            </a:r>
          </a:p>
        </p:txBody>
      </p:sp>
      <p:sp>
        <p:nvSpPr>
          <p:cNvPr id="12" name="文本框 11"/>
          <p:cNvSpPr txBox="1"/>
          <p:nvPr/>
        </p:nvSpPr>
        <p:spPr>
          <a:xfrm>
            <a:off x="1126294" y="2416425"/>
            <a:ext cx="10154283" cy="2571666"/>
          </a:xfrm>
          <a:prstGeom prst="rect">
            <a:avLst/>
          </a:prstGeom>
          <a:noFill/>
        </p:spPr>
        <p:txBody>
          <a:bodyPr wrap="square" rtlCol="0">
            <a:spAutoFit/>
          </a:bodyPr>
          <a:lstStyle/>
          <a:p>
            <a:pPr>
              <a:lnSpc>
                <a:spcPct val="150000"/>
              </a:lnSpc>
            </a:pPr>
            <a:r>
              <a:rPr lang="zh-CN" altLang="en-US" sz="2200">
                <a:latin typeface="微软雅黑" panose="020B0503020204020204" pitchFamily="34" charset="-122"/>
                <a:ea typeface="微软雅黑" panose="020B0503020204020204" pitchFamily="34" charset="-122"/>
              </a:rPr>
              <a:t>明确：本文在修辞手法的运用方面，有两点很值得注意。一是利用多种修辞手法来增强行文气势。作者善于运用形式整齐的整句，运用排比、反复、对偶、层递</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如“这种作风，拿了律己，则害了自己；拿了教人，则害了别人；拿了指导革命，则害了革命”，就是典型的层递</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等。这些都有助于增强行文的气势，使论证更加有力，也体现了政论语体鲜明性的特点。</a:t>
            </a:r>
          </a:p>
        </p:txBody>
      </p:sp>
    </p:spTree>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2" presetClass="entr" presetSubtype="1" decel="100000" fill="hold" grpId="0" nodeType="afterEffect">
                                  <p:stCondLst>
                                    <p:cond delay="0"/>
                                  </p:stCondLst>
                                  <p:childTnLst>
                                    <p:set>
                                      <p:cBhvr>
                                        <p:cTn id="7" dur="1" fill="hold">
                                          <p:stCondLst>
                                            <p:cond delay="0"/>
                                          </p:stCondLst>
                                        </p:cTn>
                                        <p:tgtEl>
                                          <p:spTgt spid="9"/>
                                        </p:tgtEl>
                                        <p:attrNameLst>
                                          <p:attrName>style.visibility</p:attrName>
                                        </p:attrNameLst>
                                      </p:cBhvr>
                                      <p:to>
                                        <p:strVal val="visible"/>
                                      </p:to>
                                    </p:set>
                                    <p:anim calcmode="lin" valueType="num">
                                      <p:cBhvr additive="base">
                                        <p:cTn id="8" dur="1000" fill="hold"/>
                                        <p:tgtEl>
                                          <p:spTgt spid="9"/>
                                        </p:tgtEl>
                                        <p:attrNameLst>
                                          <p:attrName>ppt_x</p:attrName>
                                        </p:attrNameLst>
                                      </p:cBhvr>
                                      <p:tavLst>
                                        <p:tav tm="0">
                                          <p:val>
                                            <p:strVal val="#ppt_x"/>
                                          </p:val>
                                        </p:tav>
                                        <p:tav tm="100000">
                                          <p:val>
                                            <p:strVal val="#ppt_x"/>
                                          </p:val>
                                        </p:tav>
                                      </p:tavLst>
                                    </p:anim>
                                    <p:anim calcmode="lin" valueType="num">
                                      <p:cBhvr additive="base">
                                        <p:cTn id="9" dur="1000" fill="hold"/>
                                        <p:tgtEl>
                                          <p:spTgt spid="9"/>
                                        </p:tgtEl>
                                        <p:attrNameLst>
                                          <p:attrName>ppt_y</p:attrName>
                                        </p:attrNameLst>
                                      </p:cBhvr>
                                      <p:tavLst>
                                        <p:tav tm="0">
                                          <p:val>
                                            <p:strVal val="0-#ppt_h/2"/>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withGroup">
                            <p:stCondLst>
                              <p:cond delay="indefinite"/>
                            </p:stCondLst>
                          </p:cTn>
                        </p:par>
                        <p:par>
                          <p:cTn id="12" fill="hold" nodeType="afterGroup">
                            <p:stCondLst>
                              <p:cond delay="0"/>
                            </p:stCondLst>
                            <p:childTnLst>
                              <p:par>
                                <p:cTn id="13" presetID="1" presetClass="entr" presetSubtype="0" fill="hold" grpId="1"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2" grpId="1"/>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avLst/>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9" name="TextBox 13"/>
          <p:cNvSpPr txBox="1"/>
          <p:nvPr/>
        </p:nvSpPr>
        <p:spPr>
          <a:xfrm>
            <a:off x="983433" y="344684"/>
            <a:ext cx="1877437"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延读 </a:t>
            </a:r>
            <a:r>
              <a:rPr lang="en-US" altLang="zh-CN" b="1">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思维拓展 </a:t>
            </a:r>
            <a:endParaRPr lang="zh-CN" altLang="en-US" sz="1400" b="1">
              <a:solidFill>
                <a:srgbClr val="4C4C4C"/>
              </a:solidFill>
              <a:latin typeface="印品黑体" panose="00000500000000000000" pitchFamily="2" charset="-122"/>
              <a:ea typeface="印品黑体" panose="00000500000000000000" pitchFamily="2" charset="-122"/>
            </a:endParaRPr>
          </a:p>
        </p:txBody>
      </p:sp>
      <p:sp>
        <p:nvSpPr>
          <p:cNvPr id="2" name="圆角矩形 55"/>
          <p:cNvSpPr/>
          <p:nvPr/>
        </p:nvSpPr>
        <p:spPr>
          <a:xfrm>
            <a:off x="893614" y="937216"/>
            <a:ext cx="10386963" cy="980948"/>
          </a:xfrm>
          <a:prstGeom prst="roundRect">
            <a:avLst/>
          </a:prstGeom>
          <a:no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342900" indent="-342900">
              <a:lnSpc>
                <a:spcPct val="150000"/>
              </a:lnSpc>
              <a:buFont typeface="Wingdings" panose="05000000000000000000" pitchFamily="2" charset="2"/>
              <a:buChar char="l"/>
            </a:pPr>
            <a:r>
              <a:rPr lang="en-US" altLang="zh-CN" sz="2200">
                <a:solidFill>
                  <a:srgbClr val="7F6B5B"/>
                </a:solidFill>
                <a:latin typeface="微软雅黑" panose="020B0503020204020204" pitchFamily="34" charset="-122"/>
                <a:ea typeface="微软雅黑" panose="020B0503020204020204" pitchFamily="34" charset="-122"/>
              </a:rPr>
              <a:t>【</a:t>
            </a:r>
            <a:r>
              <a:rPr lang="zh-CN" altLang="en-US" sz="2200">
                <a:solidFill>
                  <a:srgbClr val="7F6B5B"/>
                </a:solidFill>
                <a:latin typeface="微软雅黑" panose="020B0503020204020204" pitchFamily="34" charset="-122"/>
                <a:ea typeface="微软雅黑" panose="020B0503020204020204" pitchFamily="34" charset="-122"/>
              </a:rPr>
              <a:t>体会论证语言</a:t>
            </a:r>
            <a:r>
              <a:rPr lang="en-US" altLang="zh-CN" sz="2200">
                <a:solidFill>
                  <a:srgbClr val="7F6B5B"/>
                </a:solidFill>
                <a:latin typeface="微软雅黑" panose="020B0503020204020204" pitchFamily="34" charset="-122"/>
                <a:ea typeface="微软雅黑" panose="020B0503020204020204" pitchFamily="34" charset="-122"/>
              </a:rPr>
              <a:t>】6.</a:t>
            </a:r>
            <a:r>
              <a:rPr lang="zh-CN" altLang="en-US" sz="2200">
                <a:solidFill>
                  <a:srgbClr val="7F6B5B"/>
                </a:solidFill>
                <a:latin typeface="微软雅黑" panose="020B0503020204020204" pitchFamily="34" charset="-122"/>
                <a:ea typeface="微软雅黑" panose="020B0503020204020204" pitchFamily="34" charset="-122"/>
              </a:rPr>
              <a:t>本文在修辞手法的运用方面又怎样体现了政论语体的主要特点？</a:t>
            </a:r>
          </a:p>
        </p:txBody>
      </p:sp>
      <p:sp>
        <p:nvSpPr>
          <p:cNvPr id="12" name="文本框 11"/>
          <p:cNvSpPr txBox="1"/>
          <p:nvPr/>
        </p:nvSpPr>
        <p:spPr>
          <a:xfrm>
            <a:off x="1126294" y="2039998"/>
            <a:ext cx="10154283" cy="4095160"/>
          </a:xfrm>
          <a:prstGeom prst="rect">
            <a:avLst/>
          </a:prstGeom>
          <a:noFill/>
        </p:spPr>
        <p:txBody>
          <a:bodyPr wrap="square" rtlCol="0">
            <a:spAutoFit/>
          </a:bodyPr>
          <a:lstStyle/>
          <a:p>
            <a:pPr>
              <a:lnSpc>
                <a:spcPct val="150000"/>
              </a:lnSpc>
            </a:pPr>
            <a:r>
              <a:rPr lang="zh-CN" altLang="en-US" sz="2200">
                <a:latin typeface="微软雅黑" panose="020B0503020204020204" pitchFamily="34" charset="-122"/>
                <a:ea typeface="微软雅黑" panose="020B0503020204020204" pitchFamily="34" charset="-122"/>
              </a:rPr>
              <a:t>二是善于运用比喻，把抽象的道理化为具有某种形象性的生动表述。政论语体中也常常使用比喻，本文中出现的“留声机”“墙上芦苇”“山间竹笋”“有的放矢”等，都是作者进行论述时采用的十分贴切的比喻。但政论语体中的比喻与文艺语体中的比喻不尽相同，后者的作用完全是为了描写得形象、生动，而前者的作用服从于政论语体的理论阐述功能，它使议论文中所要阐明的道理更加深入浅出，令人信服。本文中的上述比喻，都能有效地为理论阐述服务，体现了政论语体在准确、概括的基础上力求生动、鲜明的特点。</a:t>
            </a:r>
          </a:p>
          <a:p>
            <a:pPr>
              <a:lnSpc>
                <a:spcPct val="150000"/>
              </a:lnSpc>
            </a:pPr>
            <a:r>
              <a:rPr lang="zh-CN" altLang="en-US" sz="2200">
                <a:latin typeface="微软雅黑" panose="020B0503020204020204" pitchFamily="34" charset="-122"/>
                <a:ea typeface="微软雅黑" panose="020B0503020204020204" pitchFamily="34" charset="-122"/>
              </a:rPr>
              <a:t>总之，本文运用各种修辞手法，都是为了调动多种语言手段来增强论证的效果。</a:t>
            </a:r>
          </a:p>
        </p:txBody>
      </p:sp>
    </p:spTree>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2" presetClass="entr" presetSubtype="1" decel="100000" fill="hold" grpId="0" nodeType="afterEffect">
                                  <p:stCondLst>
                                    <p:cond delay="0"/>
                                  </p:stCondLst>
                                  <p:childTnLst>
                                    <p:set>
                                      <p:cBhvr>
                                        <p:cTn id="7" dur="1" fill="hold">
                                          <p:stCondLst>
                                            <p:cond delay="0"/>
                                          </p:stCondLst>
                                        </p:cTn>
                                        <p:tgtEl>
                                          <p:spTgt spid="9"/>
                                        </p:tgtEl>
                                        <p:attrNameLst>
                                          <p:attrName>style.visibility</p:attrName>
                                        </p:attrNameLst>
                                      </p:cBhvr>
                                      <p:to>
                                        <p:strVal val="visible"/>
                                      </p:to>
                                    </p:set>
                                    <p:anim calcmode="lin" valueType="num">
                                      <p:cBhvr additive="base">
                                        <p:cTn id="8" dur="1000" fill="hold"/>
                                        <p:tgtEl>
                                          <p:spTgt spid="9"/>
                                        </p:tgtEl>
                                        <p:attrNameLst>
                                          <p:attrName>ppt_x</p:attrName>
                                        </p:attrNameLst>
                                      </p:cBhvr>
                                      <p:tavLst>
                                        <p:tav tm="0">
                                          <p:val>
                                            <p:strVal val="#ppt_x"/>
                                          </p:val>
                                        </p:tav>
                                        <p:tav tm="100000">
                                          <p:val>
                                            <p:strVal val="#ppt_x"/>
                                          </p:val>
                                        </p:tav>
                                      </p:tavLst>
                                    </p:anim>
                                    <p:anim calcmode="lin" valueType="num">
                                      <p:cBhvr additive="base">
                                        <p:cTn id="9" dur="1000" fill="hold"/>
                                        <p:tgtEl>
                                          <p:spTgt spid="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2" name="Freeform 5"/>
          <p:cNvSpPr/>
          <p:nvPr/>
        </p:nvSpPr>
        <p:spPr bwMode="auto">
          <a:xfrm rot="10800000">
            <a:off x="182615" y="2245359"/>
            <a:ext cx="7615663" cy="2367282"/>
          </a:xfrm>
          <a:custGeom>
            <a:avLst/>
            <a:gdLst>
              <a:gd name="T0" fmla="*/ 127 w 2157"/>
              <a:gd name="T1" fmla="*/ 0 h 1065"/>
              <a:gd name="T2" fmla="*/ 928 w 2157"/>
              <a:gd name="T3" fmla="*/ 0 h 1065"/>
              <a:gd name="T4" fmla="*/ 1713 w 2157"/>
              <a:gd name="T5" fmla="*/ 0 h 1065"/>
              <a:gd name="T6" fmla="*/ 2157 w 2157"/>
              <a:gd name="T7" fmla="*/ 0 h 1065"/>
              <a:gd name="T8" fmla="*/ 2157 w 2157"/>
              <a:gd name="T9" fmla="*/ 1065 h 1065"/>
              <a:gd name="T10" fmla="*/ 1979 w 2157"/>
              <a:gd name="T11" fmla="*/ 1065 h 1065"/>
              <a:gd name="T12" fmla="*/ 928 w 2157"/>
              <a:gd name="T13" fmla="*/ 1065 h 1065"/>
              <a:gd name="T14" fmla="*/ 428 w 2157"/>
              <a:gd name="T15" fmla="*/ 1065 h 1065"/>
              <a:gd name="T16" fmla="*/ 240 w 2157"/>
              <a:gd name="T17" fmla="*/ 918 h 1065"/>
              <a:gd name="T18" fmla="*/ 23 w 2157"/>
              <a:gd name="T19" fmla="*/ 146 h 1065"/>
              <a:gd name="T20" fmla="*/ 127 w 2157"/>
              <a:gd name="T21" fmla="*/ 0 h 10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57" h="1065">
                <a:moveTo>
                  <a:pt x="127" y="0"/>
                </a:moveTo>
                <a:cubicBezTo>
                  <a:pt x="928" y="0"/>
                  <a:pt x="928" y="0"/>
                  <a:pt x="928" y="0"/>
                </a:cubicBezTo>
                <a:cubicBezTo>
                  <a:pt x="1713" y="0"/>
                  <a:pt x="1713" y="0"/>
                  <a:pt x="1713" y="0"/>
                </a:cubicBezTo>
                <a:cubicBezTo>
                  <a:pt x="2157" y="0"/>
                  <a:pt x="2157" y="0"/>
                  <a:pt x="2157" y="0"/>
                </a:cubicBezTo>
                <a:cubicBezTo>
                  <a:pt x="2157" y="1065"/>
                  <a:pt x="2157" y="1065"/>
                  <a:pt x="2157" y="1065"/>
                </a:cubicBezTo>
                <a:cubicBezTo>
                  <a:pt x="1979" y="1065"/>
                  <a:pt x="1979" y="1065"/>
                  <a:pt x="1979" y="1065"/>
                </a:cubicBezTo>
                <a:cubicBezTo>
                  <a:pt x="928" y="1065"/>
                  <a:pt x="928" y="1065"/>
                  <a:pt x="928" y="1065"/>
                </a:cubicBezTo>
                <a:cubicBezTo>
                  <a:pt x="428" y="1065"/>
                  <a:pt x="428" y="1065"/>
                  <a:pt x="428" y="1065"/>
                </a:cubicBezTo>
                <a:cubicBezTo>
                  <a:pt x="347" y="1065"/>
                  <a:pt x="263" y="999"/>
                  <a:pt x="240" y="918"/>
                </a:cubicBezTo>
                <a:cubicBezTo>
                  <a:pt x="23" y="146"/>
                  <a:pt x="23" y="146"/>
                  <a:pt x="23" y="146"/>
                </a:cubicBezTo>
                <a:cubicBezTo>
                  <a:pt x="0" y="66"/>
                  <a:pt x="47" y="0"/>
                  <a:pt x="127" y="0"/>
                </a:cubicBezTo>
                <a:close/>
              </a:path>
            </a:pathLst>
          </a:custGeom>
          <a:solidFill>
            <a:srgbClr val="A08C7C"/>
          </a:solidFill>
          <a:ln>
            <a:noFill/>
          </a:ln>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6" name="TextBox 25"/>
          <p:cNvSpPr txBox="1"/>
          <p:nvPr/>
        </p:nvSpPr>
        <p:spPr>
          <a:xfrm>
            <a:off x="2872191" y="3274604"/>
            <a:ext cx="2813591" cy="707886"/>
          </a:xfrm>
          <a:prstGeom prst="rect">
            <a:avLst/>
          </a:prstGeom>
          <a:noFill/>
        </p:spPr>
        <p:txBody>
          <a:bodyPr wrap="none" rtlCol="0">
            <a:spAutoFit/>
          </a:bodyPr>
          <a:lstStyle/>
          <a:p>
            <a:pPr marL="571500" indent="-571500">
              <a:buFont typeface="Arial" panose="020B0604020202020204" pitchFamily="34" charset="0"/>
              <a:buChar char="•"/>
            </a:pPr>
            <a:r>
              <a:rPr lang="zh-CN" altLang="en-US" sz="4000">
                <a:solidFill>
                  <a:srgbClr val="F0ECE9"/>
                </a:solidFill>
                <a:latin typeface="微软雅黑" panose="020B0503020204020204" pitchFamily="34" charset="-122"/>
                <a:ea typeface="微软雅黑" panose="020B0503020204020204" pitchFamily="34" charset="-122"/>
              </a:rPr>
              <a:t>技法点拨</a:t>
            </a:r>
          </a:p>
        </p:txBody>
      </p:sp>
      <p:sp>
        <p:nvSpPr>
          <p:cNvPr id="19" name="TextBox 24"/>
          <p:cNvSpPr txBox="1"/>
          <p:nvPr/>
        </p:nvSpPr>
        <p:spPr>
          <a:xfrm>
            <a:off x="1124105" y="2712799"/>
            <a:ext cx="846707" cy="1446550"/>
          </a:xfrm>
          <a:prstGeom prst="rect">
            <a:avLst/>
          </a:prstGeom>
          <a:noFill/>
        </p:spPr>
        <p:txBody>
          <a:bodyPr wrap="none" rtlCol="0">
            <a:spAutoFit/>
          </a:bodyPr>
          <a:lstStyle/>
          <a:p>
            <a:r>
              <a:rPr lang="en-US" altLang="zh-CN" sz="8800">
                <a:solidFill>
                  <a:srgbClr val="F0ECE9"/>
                </a:solidFill>
                <a:latin typeface="印品黑体" panose="00000500000000000000" pitchFamily="2" charset="-122"/>
              </a:rPr>
              <a:t>3</a:t>
            </a:r>
            <a:endParaRPr lang="zh-CN" altLang="en-US" sz="8800">
              <a:solidFill>
                <a:srgbClr val="F0ECE9"/>
              </a:solidFill>
              <a:latin typeface="印品黑体" panose="00000500000000000000"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14:dur="1600" advClick="0">
        <p:blinds dir="vert"/>
      </p:transition>
    </mc:Choice>
    <mc:Fallback xmlns:p15="http://schemas.microsoft.com/office/powerpoint/2012/main" xmlns="">
      <p:transition spd="slow" advClick="0">
        <p:blinds dir="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2" presetClass="entr" presetSubtype="8" accel="100000" fill="hold" grpId="0" nodeType="afterEffect">
                                  <p:stCondLst>
                                    <p:cond delay="0"/>
                                  </p:stCondLst>
                                  <p:childTnLst>
                                    <p:set>
                                      <p:cBhvr>
                                        <p:cTn id="7" dur="1" fill="hold">
                                          <p:stCondLst>
                                            <p:cond delay="0"/>
                                          </p:stCondLst>
                                        </p:cTn>
                                        <p:tgtEl>
                                          <p:spTgt spid="22"/>
                                        </p:tgtEl>
                                        <p:attrNameLst>
                                          <p:attrName>style.visibility</p:attrName>
                                        </p:attrNameLst>
                                      </p:cBhvr>
                                      <p:to>
                                        <p:strVal val="visible"/>
                                      </p:to>
                                    </p:set>
                                    <p:anim calcmode="lin" valueType="num">
                                      <p:cBhvr additive="base">
                                        <p:cTn id="8" dur="500" fill="hold"/>
                                        <p:tgtEl>
                                          <p:spTgt spid="22"/>
                                        </p:tgtEl>
                                        <p:attrNameLst>
                                          <p:attrName>ppt_x</p:attrName>
                                        </p:attrNameLst>
                                      </p:cBhvr>
                                      <p:tavLst>
                                        <p:tav tm="0">
                                          <p:val>
                                            <p:strVal val="0-#ppt_w/2"/>
                                          </p:val>
                                        </p:tav>
                                        <p:tav tm="100000">
                                          <p:val>
                                            <p:strVal val="#ppt_x"/>
                                          </p:val>
                                        </p:tav>
                                      </p:tavLst>
                                    </p:anim>
                                    <p:anim calcmode="lin" valueType="num">
                                      <p:cBhvr additive="base">
                                        <p:cTn id="9"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TextBox 13"/>
          <p:cNvSpPr txBox="1"/>
          <p:nvPr/>
        </p:nvSpPr>
        <p:spPr>
          <a:xfrm>
            <a:off x="983433" y="344684"/>
            <a:ext cx="2432076"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技法点拨</a:t>
            </a:r>
            <a:r>
              <a:rPr lang="en-US" altLang="zh-CN" b="1">
                <a:solidFill>
                  <a:srgbClr val="4C4C4C"/>
                </a:solidFill>
                <a:latin typeface="印品黑体" panose="00000500000000000000" pitchFamily="2" charset="-122"/>
                <a:ea typeface="印品黑体" panose="00000500000000000000" pitchFamily="2" charset="-122"/>
              </a:rPr>
              <a:t>·</a:t>
            </a:r>
            <a:r>
              <a:rPr lang="en-US" altLang="zh-CN">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政论文写作</a:t>
            </a:r>
            <a:endParaRPr lang="en-US" altLang="zh-CN">
              <a:solidFill>
                <a:srgbClr val="4C4C4C"/>
              </a:solidFill>
              <a:latin typeface="印品黑体" panose="00000500000000000000" pitchFamily="2" charset="-122"/>
              <a:ea typeface="印品黑体" panose="00000500000000000000" pitchFamily="2"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avLst/>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8" name="文本框 7"/>
          <p:cNvSpPr txBox="1"/>
          <p:nvPr/>
        </p:nvSpPr>
        <p:spPr>
          <a:xfrm>
            <a:off x="749614" y="915625"/>
            <a:ext cx="11013183" cy="5567037"/>
          </a:xfrm>
          <a:prstGeom prst="rect">
            <a:avLst/>
          </a:prstGeom>
          <a:noFill/>
        </p:spPr>
        <p:txBody>
          <a:bodyPr wrap="square">
            <a:spAutoFit/>
          </a:bodyPr>
          <a:lstStyle/>
          <a:p>
            <a:pPr algn="l">
              <a:lnSpc>
                <a:spcPct val="150000"/>
              </a:lnSpc>
            </a:pPr>
            <a:r>
              <a:rPr lang="zh-CN" altLang="en-US" sz="2400" b="1" i="0" u="none" strike="noStrike">
                <a:solidFill>
                  <a:srgbClr val="333333"/>
                </a:solidFill>
                <a:effectLst/>
                <a:latin typeface="微软雅黑" panose="020B0503020204020204" pitchFamily="34" charset="-122"/>
                <a:ea typeface="微软雅黑" panose="020B0503020204020204" pitchFamily="34" charset="-122"/>
              </a:rPr>
              <a:t>（一）主题的写法</a:t>
            </a:r>
            <a:endParaRPr lang="zh-CN" altLang="en-US" sz="2400" b="0" i="0" u="none" strike="noStrike">
              <a:solidFill>
                <a:srgbClr val="333333"/>
              </a:solidFill>
              <a:effectLst/>
              <a:latin typeface="微软雅黑" panose="020B0503020204020204" pitchFamily="34" charset="-122"/>
              <a:ea typeface="微软雅黑" panose="020B0503020204020204" pitchFamily="34" charset="-122"/>
            </a:endParaRPr>
          </a:p>
          <a:p>
            <a:pPr algn="l">
              <a:lnSpc>
                <a:spcPct val="150000"/>
              </a:lnSpc>
            </a:pPr>
            <a:r>
              <a:rPr lang="zh-CN" altLang="en-US" sz="2400" b="0" i="0" u="none" strike="noStrike">
                <a:solidFill>
                  <a:srgbClr val="333333"/>
                </a:solidFill>
                <a:effectLst/>
                <a:latin typeface="微软雅黑" panose="020B0503020204020204" pitchFamily="34" charset="-122"/>
                <a:ea typeface="微软雅黑" panose="020B0503020204020204" pitchFamily="34" charset="-122"/>
              </a:rPr>
              <a:t>政论文只能有一个主题（不能是几块工作拼凑在一起），这个主题要具体到问题的基层（即此问题基本再也无法向更低的层次细分为子问题），而不是问题所属的领域，更不是问题所在的学科，换言之，研究的主题切忌过大。因为涉及的问题范围太广，很难在一本硕士学位论文中完全研究透彻。通常，硕士学位论文应针对某学科领域中的一个具体问题展开深入的研究，并得出有价值的研究结论。</a:t>
            </a:r>
          </a:p>
          <a:p>
            <a:pPr algn="l">
              <a:lnSpc>
                <a:spcPct val="150000"/>
              </a:lnSpc>
            </a:pPr>
            <a:r>
              <a:rPr lang="zh-CN" altLang="en-US" sz="2400" b="0" i="0" u="none" strike="noStrike">
                <a:solidFill>
                  <a:srgbClr val="333333"/>
                </a:solidFill>
                <a:effectLst/>
                <a:latin typeface="微软雅黑" panose="020B0503020204020204" pitchFamily="34" charset="-122"/>
                <a:ea typeface="微软雅黑" panose="020B0503020204020204" pitchFamily="34" charset="-122"/>
              </a:rPr>
              <a:t>政论文是学术作品，因此其表述要严谨简明，重点突出，专业常识应简写或不写，做到层次分明、数据可靠、文字凝练、说明透彻、推理严谨、立论正确，避免使用文学性质的或带感情色彩的非学术性语言。论文中如出现一个非通用性的新名词、新术语或新概念，需随即解释清楚。</a:t>
            </a:r>
          </a:p>
        </p:txBody>
      </p:sp>
    </p:spTree>
  </p:cSld>
  <p:clrMapOvr>
    <a:masterClrMapping/>
  </p:clrMapOvr>
  <p:transition spd="med" advClick="0">
    <p:pull/>
  </p:transition>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2" name="Freeform 5"/>
          <p:cNvSpPr/>
          <p:nvPr/>
        </p:nvSpPr>
        <p:spPr bwMode="auto">
          <a:xfrm rot="10800000">
            <a:off x="182615" y="2245359"/>
            <a:ext cx="7615663" cy="2367282"/>
          </a:xfrm>
          <a:custGeom>
            <a:avLst/>
            <a:gdLst>
              <a:gd name="T0" fmla="*/ 127 w 2157"/>
              <a:gd name="T1" fmla="*/ 0 h 1065"/>
              <a:gd name="T2" fmla="*/ 928 w 2157"/>
              <a:gd name="T3" fmla="*/ 0 h 1065"/>
              <a:gd name="T4" fmla="*/ 1713 w 2157"/>
              <a:gd name="T5" fmla="*/ 0 h 1065"/>
              <a:gd name="T6" fmla="*/ 2157 w 2157"/>
              <a:gd name="T7" fmla="*/ 0 h 1065"/>
              <a:gd name="T8" fmla="*/ 2157 w 2157"/>
              <a:gd name="T9" fmla="*/ 1065 h 1065"/>
              <a:gd name="T10" fmla="*/ 1979 w 2157"/>
              <a:gd name="T11" fmla="*/ 1065 h 1065"/>
              <a:gd name="T12" fmla="*/ 928 w 2157"/>
              <a:gd name="T13" fmla="*/ 1065 h 1065"/>
              <a:gd name="T14" fmla="*/ 428 w 2157"/>
              <a:gd name="T15" fmla="*/ 1065 h 1065"/>
              <a:gd name="T16" fmla="*/ 240 w 2157"/>
              <a:gd name="T17" fmla="*/ 918 h 1065"/>
              <a:gd name="T18" fmla="*/ 23 w 2157"/>
              <a:gd name="T19" fmla="*/ 146 h 1065"/>
              <a:gd name="T20" fmla="*/ 127 w 2157"/>
              <a:gd name="T21" fmla="*/ 0 h 10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57" h="1065">
                <a:moveTo>
                  <a:pt x="127" y="0"/>
                </a:moveTo>
                <a:cubicBezTo>
                  <a:pt x="928" y="0"/>
                  <a:pt x="928" y="0"/>
                  <a:pt x="928" y="0"/>
                </a:cubicBezTo>
                <a:cubicBezTo>
                  <a:pt x="1713" y="0"/>
                  <a:pt x="1713" y="0"/>
                  <a:pt x="1713" y="0"/>
                </a:cubicBezTo>
                <a:cubicBezTo>
                  <a:pt x="2157" y="0"/>
                  <a:pt x="2157" y="0"/>
                  <a:pt x="2157" y="0"/>
                </a:cubicBezTo>
                <a:cubicBezTo>
                  <a:pt x="2157" y="1065"/>
                  <a:pt x="2157" y="1065"/>
                  <a:pt x="2157" y="1065"/>
                </a:cubicBezTo>
                <a:cubicBezTo>
                  <a:pt x="1979" y="1065"/>
                  <a:pt x="1979" y="1065"/>
                  <a:pt x="1979" y="1065"/>
                </a:cubicBezTo>
                <a:cubicBezTo>
                  <a:pt x="928" y="1065"/>
                  <a:pt x="928" y="1065"/>
                  <a:pt x="928" y="1065"/>
                </a:cubicBezTo>
                <a:cubicBezTo>
                  <a:pt x="428" y="1065"/>
                  <a:pt x="428" y="1065"/>
                  <a:pt x="428" y="1065"/>
                </a:cubicBezTo>
                <a:cubicBezTo>
                  <a:pt x="347" y="1065"/>
                  <a:pt x="263" y="999"/>
                  <a:pt x="240" y="918"/>
                </a:cubicBezTo>
                <a:cubicBezTo>
                  <a:pt x="23" y="146"/>
                  <a:pt x="23" y="146"/>
                  <a:pt x="23" y="146"/>
                </a:cubicBezTo>
                <a:cubicBezTo>
                  <a:pt x="0" y="66"/>
                  <a:pt x="47" y="0"/>
                  <a:pt x="127" y="0"/>
                </a:cubicBezTo>
                <a:close/>
              </a:path>
            </a:pathLst>
          </a:custGeom>
          <a:solidFill>
            <a:srgbClr val="A08C7C"/>
          </a:solidFill>
          <a:ln>
            <a:noFill/>
          </a:ln>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6" name="TextBox 25"/>
          <p:cNvSpPr txBox="1"/>
          <p:nvPr/>
        </p:nvSpPr>
        <p:spPr>
          <a:xfrm>
            <a:off x="2872191" y="3274604"/>
            <a:ext cx="2813591" cy="707886"/>
          </a:xfrm>
          <a:prstGeom prst="rect">
            <a:avLst/>
          </a:prstGeom>
          <a:noFill/>
        </p:spPr>
        <p:txBody>
          <a:bodyPr wrap="none" rtlCol="0">
            <a:spAutoFit/>
          </a:bodyPr>
          <a:lstStyle/>
          <a:p>
            <a:pPr marL="571500" indent="-571500">
              <a:buFont typeface="Arial" panose="020B0604020202020204" pitchFamily="34" charset="0"/>
              <a:buChar char="•"/>
            </a:pPr>
            <a:r>
              <a:rPr lang="zh-CN" altLang="en-US" sz="4000">
                <a:solidFill>
                  <a:srgbClr val="F0ECE9"/>
                </a:solidFill>
                <a:latin typeface="微软雅黑" panose="020B0503020204020204" pitchFamily="34" charset="-122"/>
                <a:ea typeface="微软雅黑" panose="020B0503020204020204" pitchFamily="34" charset="-122"/>
              </a:rPr>
              <a:t>预读先学</a:t>
            </a:r>
          </a:p>
        </p:txBody>
      </p:sp>
      <p:sp>
        <p:nvSpPr>
          <p:cNvPr id="19" name="TextBox 24"/>
          <p:cNvSpPr txBox="1"/>
          <p:nvPr/>
        </p:nvSpPr>
        <p:spPr>
          <a:xfrm>
            <a:off x="1124105" y="2712799"/>
            <a:ext cx="577402" cy="1446550"/>
          </a:xfrm>
          <a:prstGeom prst="rect">
            <a:avLst/>
          </a:prstGeom>
          <a:noFill/>
        </p:spPr>
        <p:txBody>
          <a:bodyPr wrap="none" rtlCol="0">
            <a:spAutoFit/>
          </a:bodyPr>
          <a:lstStyle/>
          <a:p>
            <a:r>
              <a:rPr lang="en-US" altLang="zh-CN" sz="8800">
                <a:solidFill>
                  <a:srgbClr val="F0ECE9"/>
                </a:solidFill>
                <a:latin typeface="印品黑体" panose="00000500000000000000" pitchFamily="2" charset="-122"/>
              </a:rPr>
              <a:t>1</a:t>
            </a:r>
            <a:endParaRPr lang="zh-CN" altLang="en-US" sz="8800">
              <a:solidFill>
                <a:srgbClr val="F0ECE9"/>
              </a:solidFill>
              <a:latin typeface="印品黑体" panose="00000500000000000000"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14:dur="1600" advClick="0">
        <p:blinds dir="vert"/>
      </p:transition>
    </mc:Choice>
    <mc:Fallback xmlns:p15="http://schemas.microsoft.com/office/powerpoint/2012/main" xmlns="">
      <p:transition spd="slow" advClick="0">
        <p:blinds dir="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2" presetClass="entr" presetSubtype="8" accel="100000" fill="hold" grpId="0" nodeType="afterEffect">
                                  <p:stCondLst>
                                    <p:cond delay="0"/>
                                  </p:stCondLst>
                                  <p:childTnLst>
                                    <p:set>
                                      <p:cBhvr>
                                        <p:cTn id="7" dur="1" fill="hold">
                                          <p:stCondLst>
                                            <p:cond delay="0"/>
                                          </p:stCondLst>
                                        </p:cTn>
                                        <p:tgtEl>
                                          <p:spTgt spid="22"/>
                                        </p:tgtEl>
                                        <p:attrNameLst>
                                          <p:attrName>style.visibility</p:attrName>
                                        </p:attrNameLst>
                                      </p:cBhvr>
                                      <p:to>
                                        <p:strVal val="visible"/>
                                      </p:to>
                                    </p:set>
                                    <p:anim calcmode="lin" valueType="num">
                                      <p:cBhvr additive="base">
                                        <p:cTn id="8" dur="500" fill="hold"/>
                                        <p:tgtEl>
                                          <p:spTgt spid="22"/>
                                        </p:tgtEl>
                                        <p:attrNameLst>
                                          <p:attrName>ppt_x</p:attrName>
                                        </p:attrNameLst>
                                      </p:cBhvr>
                                      <p:tavLst>
                                        <p:tav tm="0">
                                          <p:val>
                                            <p:strVal val="0-#ppt_w/2"/>
                                          </p:val>
                                        </p:tav>
                                        <p:tav tm="100000">
                                          <p:val>
                                            <p:strVal val="#ppt_x"/>
                                          </p:val>
                                        </p:tav>
                                      </p:tavLst>
                                    </p:anim>
                                    <p:anim calcmode="lin" valueType="num">
                                      <p:cBhvr additive="base">
                                        <p:cTn id="9"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TextBox 13"/>
          <p:cNvSpPr txBox="1"/>
          <p:nvPr/>
        </p:nvSpPr>
        <p:spPr>
          <a:xfrm>
            <a:off x="983433" y="344684"/>
            <a:ext cx="2432076"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技法点拨</a:t>
            </a:r>
            <a:r>
              <a:rPr lang="en-US" altLang="zh-CN" b="1">
                <a:solidFill>
                  <a:srgbClr val="4C4C4C"/>
                </a:solidFill>
                <a:latin typeface="印品黑体" panose="00000500000000000000" pitchFamily="2" charset="-122"/>
                <a:ea typeface="印品黑体" panose="00000500000000000000" pitchFamily="2" charset="-122"/>
              </a:rPr>
              <a:t>·</a:t>
            </a:r>
            <a:r>
              <a:rPr lang="en-US" altLang="zh-CN">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政论文写作</a:t>
            </a:r>
            <a:endParaRPr lang="en-US" altLang="zh-CN">
              <a:solidFill>
                <a:srgbClr val="4C4C4C"/>
              </a:solidFill>
              <a:latin typeface="印品黑体" panose="00000500000000000000" pitchFamily="2" charset="-122"/>
              <a:ea typeface="印品黑体" panose="00000500000000000000" pitchFamily="2"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avLst/>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8" name="文本框 7"/>
          <p:cNvSpPr txBox="1"/>
          <p:nvPr/>
        </p:nvSpPr>
        <p:spPr>
          <a:xfrm>
            <a:off x="749614" y="915625"/>
            <a:ext cx="11013183" cy="3905043"/>
          </a:xfrm>
          <a:prstGeom prst="rect">
            <a:avLst/>
          </a:prstGeom>
          <a:noFill/>
        </p:spPr>
        <p:txBody>
          <a:bodyPr wrap="square">
            <a:spAutoFit/>
          </a:bodyPr>
          <a:lstStyle/>
          <a:p>
            <a:pPr algn="l">
              <a:lnSpc>
                <a:spcPct val="150000"/>
              </a:lnSpc>
            </a:pPr>
            <a:r>
              <a:rPr lang="zh-CN" altLang="en-US" sz="2400" b="1" i="0" u="none" strike="noStrike">
                <a:solidFill>
                  <a:srgbClr val="333333"/>
                </a:solidFill>
                <a:effectLst/>
                <a:latin typeface="微软雅黑" panose="020B0503020204020204" pitchFamily="34" charset="-122"/>
                <a:ea typeface="微软雅黑" panose="020B0503020204020204" pitchFamily="34" charset="-122"/>
              </a:rPr>
              <a:t>（二）题目的写法</a:t>
            </a:r>
          </a:p>
          <a:p>
            <a:pPr algn="l">
              <a:lnSpc>
                <a:spcPct val="150000"/>
              </a:lnSpc>
            </a:pPr>
            <a:r>
              <a:rPr lang="zh-CN" altLang="en-US" sz="2400" i="0" u="none" strike="noStrike">
                <a:solidFill>
                  <a:srgbClr val="333333"/>
                </a:solidFill>
                <a:effectLst/>
                <a:latin typeface="微软雅黑" panose="020B0503020204020204" pitchFamily="34" charset="-122"/>
                <a:ea typeface="微软雅黑" panose="020B0503020204020204" pitchFamily="34" charset="-122"/>
              </a:rPr>
              <a:t>政论文题目应简明扼要地反映论文工作的主要内容，切忌笼统。由于别人要通过你论文题目中的关键词来检索你的论文，所以用语精确是非常重要的。论文题目应该是对研究对象的精确具体的描述，这种描述一般要在一定程度上体现研究结论，因此，我们的论文题目不仅应告诉读者这本论文研究了什么问题，更要告诉读者这个研究得出的结论。例如：“在事实与虚构之间：梅乐、卡彭特、沃尔夫的新闻观”就比“三个美国作家的新闻观研究”更专业更准确。</a:t>
            </a:r>
          </a:p>
        </p:txBody>
      </p:sp>
    </p:spTree>
  </p:cSld>
  <p:clrMapOvr>
    <a:masterClrMapping/>
  </p:clrMapOvr>
  <p:transition spd="med" advClick="0">
    <p:pull/>
  </p:transition>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TextBox 13"/>
          <p:cNvSpPr txBox="1"/>
          <p:nvPr/>
        </p:nvSpPr>
        <p:spPr>
          <a:xfrm>
            <a:off x="983433" y="344684"/>
            <a:ext cx="2432076"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技法点拨</a:t>
            </a:r>
            <a:r>
              <a:rPr lang="en-US" altLang="zh-CN" b="1">
                <a:solidFill>
                  <a:srgbClr val="4C4C4C"/>
                </a:solidFill>
                <a:latin typeface="印品黑体" panose="00000500000000000000" pitchFamily="2" charset="-122"/>
                <a:ea typeface="印品黑体" panose="00000500000000000000" pitchFamily="2" charset="-122"/>
              </a:rPr>
              <a:t>·</a:t>
            </a:r>
            <a:r>
              <a:rPr lang="en-US" altLang="zh-CN">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政论文写作</a:t>
            </a:r>
            <a:endParaRPr lang="en-US" altLang="zh-CN">
              <a:solidFill>
                <a:srgbClr val="4C4C4C"/>
              </a:solidFill>
              <a:latin typeface="印品黑体" panose="00000500000000000000" pitchFamily="2" charset="-122"/>
              <a:ea typeface="印品黑体" panose="00000500000000000000" pitchFamily="2"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avLst/>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8" name="文本框 7"/>
          <p:cNvSpPr txBox="1"/>
          <p:nvPr/>
        </p:nvSpPr>
        <p:spPr>
          <a:xfrm>
            <a:off x="749614" y="915625"/>
            <a:ext cx="11013183" cy="4459041"/>
          </a:xfrm>
          <a:prstGeom prst="rect">
            <a:avLst/>
          </a:prstGeom>
          <a:noFill/>
        </p:spPr>
        <p:txBody>
          <a:bodyPr wrap="square">
            <a:spAutoFit/>
          </a:bodyPr>
          <a:lstStyle/>
          <a:p>
            <a:pPr algn="l">
              <a:lnSpc>
                <a:spcPct val="150000"/>
              </a:lnSpc>
            </a:pPr>
            <a:r>
              <a:rPr lang="zh-CN" altLang="en-US" sz="2400" b="1" i="0" u="none" strike="noStrike">
                <a:solidFill>
                  <a:srgbClr val="333333"/>
                </a:solidFill>
                <a:effectLst/>
                <a:latin typeface="微软雅黑" panose="020B0503020204020204" pitchFamily="34" charset="-122"/>
                <a:ea typeface="微软雅黑" panose="020B0503020204020204" pitchFamily="34" charset="-122"/>
              </a:rPr>
              <a:t>（三）摘要的写法</a:t>
            </a:r>
          </a:p>
          <a:p>
            <a:pPr algn="l">
              <a:lnSpc>
                <a:spcPct val="150000"/>
              </a:lnSpc>
            </a:pPr>
            <a:r>
              <a:rPr lang="zh-CN" altLang="en-US" sz="2400" i="0" u="none" strike="noStrike">
                <a:solidFill>
                  <a:srgbClr val="333333"/>
                </a:solidFill>
                <a:effectLst/>
                <a:latin typeface="微软雅黑" panose="020B0503020204020204" pitchFamily="34" charset="-122"/>
                <a:ea typeface="微软雅黑" panose="020B0503020204020204" pitchFamily="34" charset="-122"/>
              </a:rPr>
              <a:t>政论文的摘要，是对论文研究内容的高度概括，其他人会根据摘要检索一篇硕士学位论文，因此摘要应包括：对问题及研究目的的描述、对使用的方法和研究过程进行的简要介绍、对研究结论的简要概括等内容。摘要应具有独立性、自明性，应是一篇完整的论文。</a:t>
            </a:r>
          </a:p>
          <a:p>
            <a:pPr algn="l">
              <a:lnSpc>
                <a:spcPct val="150000"/>
              </a:lnSpc>
            </a:pPr>
            <a:r>
              <a:rPr lang="zh-CN" altLang="en-US" sz="2400" i="0" u="none" strike="noStrike">
                <a:solidFill>
                  <a:srgbClr val="333333"/>
                </a:solidFill>
                <a:effectLst/>
                <a:latin typeface="微软雅黑" panose="020B0503020204020204" pitchFamily="34" charset="-122"/>
                <a:ea typeface="微软雅黑" panose="020B0503020204020204" pitchFamily="34" charset="-122"/>
              </a:rPr>
              <a:t>通过阅读论文摘要，读者应该能够对论文的研究方法及结论有一个整体性的了解，因此摘要的写法应力求精确简明。论文摘要切忌写成全文的提纲，尤其要避免“第</a:t>
            </a:r>
            <a:r>
              <a:rPr lang="en-US" altLang="zh-CN" sz="2400" i="0" u="none" strike="noStrike">
                <a:solidFill>
                  <a:srgbClr val="333333"/>
                </a:solidFill>
                <a:effectLst/>
                <a:latin typeface="微软雅黑" panose="020B0503020204020204" pitchFamily="34" charset="-122"/>
                <a:ea typeface="微软雅黑" panose="020B0503020204020204" pitchFamily="34" charset="-122"/>
              </a:rPr>
              <a:t>1</a:t>
            </a:r>
            <a:r>
              <a:rPr lang="zh-CN" altLang="en-US" sz="2400" i="0" u="none" strike="noStrike">
                <a:solidFill>
                  <a:srgbClr val="333333"/>
                </a:solidFill>
                <a:effectLst/>
                <a:latin typeface="微软雅黑" panose="020B0503020204020204" pitchFamily="34" charset="-122"/>
                <a:ea typeface="微软雅黑" panose="020B0503020204020204" pitchFamily="34" charset="-122"/>
              </a:rPr>
              <a:t>章</a:t>
            </a:r>
            <a:r>
              <a:rPr lang="en-US" altLang="zh-CN" sz="2400" i="0" u="none" strike="noStrike">
                <a:solidFill>
                  <a:srgbClr val="333333"/>
                </a:solidFill>
                <a:effectLst/>
                <a:latin typeface="微软雅黑" panose="020B0503020204020204" pitchFamily="34" charset="-122"/>
                <a:ea typeface="微软雅黑" panose="020B0503020204020204" pitchFamily="34" charset="-122"/>
              </a:rPr>
              <a:t>……;</a:t>
            </a:r>
            <a:r>
              <a:rPr lang="zh-CN" altLang="en-US" sz="2400" i="0" u="none" strike="noStrike">
                <a:solidFill>
                  <a:srgbClr val="333333"/>
                </a:solidFill>
                <a:effectLst/>
                <a:latin typeface="微软雅黑" panose="020B0503020204020204" pitchFamily="34" charset="-122"/>
                <a:ea typeface="微软雅黑" panose="020B0503020204020204" pitchFamily="34" charset="-122"/>
              </a:rPr>
              <a:t>第</a:t>
            </a:r>
            <a:r>
              <a:rPr lang="en-US" altLang="zh-CN" sz="2400" i="0" u="none" strike="noStrike">
                <a:solidFill>
                  <a:srgbClr val="333333"/>
                </a:solidFill>
                <a:effectLst/>
                <a:latin typeface="微软雅黑" panose="020B0503020204020204" pitchFamily="34" charset="-122"/>
                <a:ea typeface="微软雅黑" panose="020B0503020204020204" pitchFamily="34" charset="-122"/>
              </a:rPr>
              <a:t>2</a:t>
            </a:r>
            <a:r>
              <a:rPr lang="zh-CN" altLang="en-US" sz="2400" i="0" u="none" strike="noStrike">
                <a:solidFill>
                  <a:srgbClr val="333333"/>
                </a:solidFill>
                <a:effectLst/>
                <a:latin typeface="微软雅黑" panose="020B0503020204020204" pitchFamily="34" charset="-122"/>
                <a:ea typeface="微软雅黑" panose="020B0503020204020204" pitchFamily="34" charset="-122"/>
              </a:rPr>
              <a:t>章</a:t>
            </a:r>
            <a:r>
              <a:rPr lang="en-US" altLang="zh-CN" sz="2400" i="0" u="none" strike="noStrike">
                <a:solidFill>
                  <a:srgbClr val="333333"/>
                </a:solidFill>
                <a:effectLst/>
                <a:latin typeface="微软雅黑" panose="020B0503020204020204" pitchFamily="34" charset="-122"/>
                <a:ea typeface="微软雅黑" panose="020B0503020204020204" pitchFamily="34" charset="-122"/>
              </a:rPr>
              <a:t>……;……”</a:t>
            </a:r>
            <a:r>
              <a:rPr lang="zh-CN" altLang="en-US" sz="2400" i="0" u="none" strike="noStrike">
                <a:solidFill>
                  <a:srgbClr val="333333"/>
                </a:solidFill>
                <a:effectLst/>
                <a:latin typeface="微软雅黑" panose="020B0503020204020204" pitchFamily="34" charset="-122"/>
                <a:ea typeface="微软雅黑" panose="020B0503020204020204" pitchFamily="34" charset="-122"/>
              </a:rPr>
              <a:t>这样的或类似的陈述方式。</a:t>
            </a:r>
          </a:p>
        </p:txBody>
      </p:sp>
    </p:spTree>
  </p:cSld>
  <p:clrMapOvr>
    <a:masterClrMapping/>
  </p:clrMapOvr>
  <p:transition spd="med" advClick="0">
    <p:pull/>
  </p:transition>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TextBox 13"/>
          <p:cNvSpPr txBox="1"/>
          <p:nvPr/>
        </p:nvSpPr>
        <p:spPr>
          <a:xfrm>
            <a:off x="983433" y="344684"/>
            <a:ext cx="2432076"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技法点拨</a:t>
            </a:r>
            <a:r>
              <a:rPr lang="en-US" altLang="zh-CN" b="1">
                <a:solidFill>
                  <a:srgbClr val="4C4C4C"/>
                </a:solidFill>
                <a:latin typeface="印品黑体" panose="00000500000000000000" pitchFamily="2" charset="-122"/>
                <a:ea typeface="印品黑体" panose="00000500000000000000" pitchFamily="2" charset="-122"/>
              </a:rPr>
              <a:t>·</a:t>
            </a:r>
            <a:r>
              <a:rPr lang="en-US" altLang="zh-CN">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政论文写作</a:t>
            </a:r>
            <a:endParaRPr lang="en-US" altLang="zh-CN">
              <a:solidFill>
                <a:srgbClr val="4C4C4C"/>
              </a:solidFill>
              <a:latin typeface="印品黑体" panose="00000500000000000000" pitchFamily="2" charset="-122"/>
              <a:ea typeface="印品黑体" panose="00000500000000000000" pitchFamily="2"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avLst/>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8" name="文本框 7"/>
          <p:cNvSpPr txBox="1"/>
          <p:nvPr/>
        </p:nvSpPr>
        <p:spPr>
          <a:xfrm>
            <a:off x="749614" y="915625"/>
            <a:ext cx="11013183" cy="5583388"/>
          </a:xfrm>
          <a:prstGeom prst="rect">
            <a:avLst/>
          </a:prstGeom>
          <a:noFill/>
        </p:spPr>
        <p:txBody>
          <a:bodyPr wrap="square">
            <a:spAutoFit/>
          </a:bodyPr>
          <a:lstStyle/>
          <a:p>
            <a:pPr algn="l">
              <a:lnSpc>
                <a:spcPct val="150000"/>
              </a:lnSpc>
            </a:pPr>
            <a:r>
              <a:rPr lang="zh-CN" altLang="en-US" sz="2400" b="1" i="0" u="none" strike="noStrike">
                <a:solidFill>
                  <a:srgbClr val="333333"/>
                </a:solidFill>
                <a:effectLst/>
                <a:latin typeface="微软雅黑" panose="020B0503020204020204" pitchFamily="34" charset="-122"/>
                <a:ea typeface="微软雅黑" panose="020B0503020204020204" pitchFamily="34" charset="-122"/>
              </a:rPr>
              <a:t>（四）引言的写法</a:t>
            </a:r>
          </a:p>
          <a:p>
            <a:pPr algn="l">
              <a:lnSpc>
                <a:spcPct val="150000"/>
              </a:lnSpc>
            </a:pPr>
            <a:r>
              <a:rPr lang="zh-CN" altLang="en-US" i="0" u="none" strike="noStrike">
                <a:solidFill>
                  <a:srgbClr val="333333"/>
                </a:solidFill>
                <a:effectLst/>
                <a:latin typeface="微软雅黑" panose="020B0503020204020204" pitchFamily="34" charset="-122"/>
                <a:ea typeface="微软雅黑" panose="020B0503020204020204" pitchFamily="34" charset="-122"/>
              </a:rPr>
              <a:t>一篇政论文的引言，大致包含如下几个部分：</a:t>
            </a:r>
            <a:r>
              <a:rPr lang="en-US" altLang="zh-CN" i="0" u="none" strike="noStrike">
                <a:solidFill>
                  <a:srgbClr val="333333"/>
                </a:solidFill>
                <a:effectLst/>
                <a:latin typeface="微软雅黑" panose="020B0503020204020204" pitchFamily="34" charset="-122"/>
                <a:ea typeface="微软雅黑" panose="020B0503020204020204" pitchFamily="34" charset="-122"/>
              </a:rPr>
              <a:t>1</a:t>
            </a:r>
            <a:r>
              <a:rPr lang="zh-CN" altLang="en-US" i="0" u="none" strike="noStrike">
                <a:solidFill>
                  <a:srgbClr val="333333"/>
                </a:solidFill>
                <a:effectLst/>
                <a:latin typeface="微软雅黑" panose="020B0503020204020204" pitchFamily="34" charset="-122"/>
                <a:ea typeface="微软雅黑" panose="020B0503020204020204" pitchFamily="34" charset="-122"/>
              </a:rPr>
              <a:t>、问题的提出</a:t>
            </a:r>
            <a:r>
              <a:rPr lang="en-US" altLang="zh-CN" i="0" u="none" strike="noStrike">
                <a:solidFill>
                  <a:srgbClr val="333333"/>
                </a:solidFill>
                <a:effectLst/>
                <a:latin typeface="微软雅黑" panose="020B0503020204020204" pitchFamily="34" charset="-122"/>
                <a:ea typeface="微软雅黑" panose="020B0503020204020204" pitchFamily="34" charset="-122"/>
              </a:rPr>
              <a:t>;2</a:t>
            </a:r>
            <a:r>
              <a:rPr lang="zh-CN" altLang="en-US" i="0" u="none" strike="noStrike">
                <a:solidFill>
                  <a:srgbClr val="333333"/>
                </a:solidFill>
                <a:effectLst/>
                <a:latin typeface="微软雅黑" panose="020B0503020204020204" pitchFamily="34" charset="-122"/>
                <a:ea typeface="微软雅黑" panose="020B0503020204020204" pitchFamily="34" charset="-122"/>
              </a:rPr>
              <a:t>、选题背景及意义</a:t>
            </a:r>
            <a:r>
              <a:rPr lang="en-US" altLang="zh-CN" i="0" u="none" strike="noStrike">
                <a:solidFill>
                  <a:srgbClr val="333333"/>
                </a:solidFill>
                <a:effectLst/>
                <a:latin typeface="微软雅黑" panose="020B0503020204020204" pitchFamily="34" charset="-122"/>
                <a:ea typeface="微软雅黑" panose="020B0503020204020204" pitchFamily="34" charset="-122"/>
              </a:rPr>
              <a:t>;3</a:t>
            </a:r>
            <a:r>
              <a:rPr lang="zh-CN" altLang="en-US" i="0" u="none" strike="noStrike">
                <a:solidFill>
                  <a:srgbClr val="333333"/>
                </a:solidFill>
                <a:effectLst/>
                <a:latin typeface="微软雅黑" panose="020B0503020204020204" pitchFamily="34" charset="-122"/>
                <a:ea typeface="微软雅黑" panose="020B0503020204020204" pitchFamily="34" charset="-122"/>
              </a:rPr>
              <a:t>、文献综述</a:t>
            </a:r>
            <a:r>
              <a:rPr lang="en-US" altLang="zh-CN" i="0" u="none" strike="noStrike">
                <a:solidFill>
                  <a:srgbClr val="333333"/>
                </a:solidFill>
                <a:effectLst/>
                <a:latin typeface="微软雅黑" panose="020B0503020204020204" pitchFamily="34" charset="-122"/>
                <a:ea typeface="微软雅黑" panose="020B0503020204020204" pitchFamily="34" charset="-122"/>
              </a:rPr>
              <a:t>;4</a:t>
            </a:r>
            <a:r>
              <a:rPr lang="zh-CN" altLang="en-US" i="0" u="none" strike="noStrike">
                <a:solidFill>
                  <a:srgbClr val="333333"/>
                </a:solidFill>
                <a:effectLst/>
                <a:latin typeface="微软雅黑" panose="020B0503020204020204" pitchFamily="34" charset="-122"/>
                <a:ea typeface="微软雅黑" panose="020B0503020204020204" pitchFamily="34" charset="-122"/>
              </a:rPr>
              <a:t>、研究方法</a:t>
            </a:r>
            <a:r>
              <a:rPr lang="en-US" altLang="zh-CN" i="0" u="none" strike="noStrike">
                <a:solidFill>
                  <a:srgbClr val="333333"/>
                </a:solidFill>
                <a:effectLst/>
                <a:latin typeface="微软雅黑" panose="020B0503020204020204" pitchFamily="34" charset="-122"/>
                <a:ea typeface="微软雅黑" panose="020B0503020204020204" pitchFamily="34" charset="-122"/>
              </a:rPr>
              <a:t>;5</a:t>
            </a:r>
            <a:r>
              <a:rPr lang="zh-CN" altLang="en-US" i="0" u="none" strike="noStrike">
                <a:solidFill>
                  <a:srgbClr val="333333"/>
                </a:solidFill>
                <a:effectLst/>
                <a:latin typeface="微软雅黑" panose="020B0503020204020204" pitchFamily="34" charset="-122"/>
                <a:ea typeface="微软雅黑" panose="020B0503020204020204" pitchFamily="34" charset="-122"/>
              </a:rPr>
              <a:t>、论文结构安排。</a:t>
            </a:r>
          </a:p>
          <a:p>
            <a:pPr algn="l">
              <a:lnSpc>
                <a:spcPct val="150000"/>
              </a:lnSpc>
            </a:pPr>
            <a:r>
              <a:rPr lang="en-US" altLang="zh-CN" i="0" u="none" strike="noStrike">
                <a:solidFill>
                  <a:srgbClr val="333333"/>
                </a:solidFill>
                <a:effectLst/>
                <a:latin typeface="微软雅黑" panose="020B0503020204020204" pitchFamily="34" charset="-122"/>
                <a:ea typeface="微软雅黑" panose="020B0503020204020204" pitchFamily="34" charset="-122"/>
              </a:rPr>
              <a:t>1.</a:t>
            </a:r>
            <a:r>
              <a:rPr lang="zh-CN" altLang="en-US" i="0" u="none" strike="noStrike">
                <a:solidFill>
                  <a:srgbClr val="333333"/>
                </a:solidFill>
                <a:effectLst/>
                <a:latin typeface="微软雅黑" panose="020B0503020204020204" pitchFamily="34" charset="-122"/>
                <a:ea typeface="微软雅黑" panose="020B0503020204020204" pitchFamily="34" charset="-122"/>
              </a:rPr>
              <a:t>问题的提出：讲清所研究的问题“是什么”</a:t>
            </a:r>
            <a:r>
              <a:rPr lang="en-US" altLang="zh-CN" i="0" u="none" strike="noStrike">
                <a:solidFill>
                  <a:srgbClr val="333333"/>
                </a:solidFill>
                <a:effectLst/>
                <a:latin typeface="微软雅黑" panose="020B0503020204020204" pitchFamily="34" charset="-122"/>
                <a:ea typeface="微软雅黑" panose="020B0503020204020204" pitchFamily="34" charset="-122"/>
              </a:rPr>
              <a:t>.</a:t>
            </a:r>
          </a:p>
          <a:p>
            <a:pPr algn="l">
              <a:lnSpc>
                <a:spcPct val="150000"/>
              </a:lnSpc>
            </a:pPr>
            <a:r>
              <a:rPr lang="en-US" altLang="zh-CN" i="0" u="none" strike="noStrike">
                <a:solidFill>
                  <a:srgbClr val="333333"/>
                </a:solidFill>
                <a:effectLst/>
                <a:latin typeface="微软雅黑" panose="020B0503020204020204" pitchFamily="34" charset="-122"/>
                <a:ea typeface="微软雅黑" panose="020B0503020204020204" pitchFamily="34" charset="-122"/>
              </a:rPr>
              <a:t>2.</a:t>
            </a:r>
            <a:r>
              <a:rPr lang="zh-CN" altLang="en-US" i="0" u="none" strike="noStrike">
                <a:solidFill>
                  <a:srgbClr val="333333"/>
                </a:solidFill>
                <a:effectLst/>
                <a:latin typeface="微软雅黑" panose="020B0503020204020204" pitchFamily="34" charset="-122"/>
                <a:ea typeface="微软雅黑" panose="020B0503020204020204" pitchFamily="34" charset="-122"/>
              </a:rPr>
              <a:t>选题背景及意义：讲清为什么选择这个题目来研究，即阐述该研究对学科发展的贡献、对国计民生的理论与现实意义等。</a:t>
            </a:r>
          </a:p>
          <a:p>
            <a:pPr algn="l">
              <a:lnSpc>
                <a:spcPct val="150000"/>
              </a:lnSpc>
            </a:pPr>
            <a:r>
              <a:rPr lang="en-US" altLang="zh-CN" i="0" u="none" strike="noStrike">
                <a:solidFill>
                  <a:srgbClr val="333333"/>
                </a:solidFill>
                <a:effectLst/>
                <a:latin typeface="微软雅黑" panose="020B0503020204020204" pitchFamily="34" charset="-122"/>
                <a:ea typeface="微软雅黑" panose="020B0503020204020204" pitchFamily="34" charset="-122"/>
              </a:rPr>
              <a:t>3.</a:t>
            </a:r>
            <a:r>
              <a:rPr lang="zh-CN" altLang="en-US" i="0" u="none" strike="noStrike">
                <a:solidFill>
                  <a:srgbClr val="333333"/>
                </a:solidFill>
                <a:effectLst/>
                <a:latin typeface="微软雅黑" panose="020B0503020204020204" pitchFamily="34" charset="-122"/>
                <a:ea typeface="微软雅黑" panose="020B0503020204020204" pitchFamily="34" charset="-122"/>
              </a:rPr>
              <a:t>文献综述：对本研究主题范围内的文献进行详尽的综合述评，“述”的同时一定要有“评”</a:t>
            </a:r>
            <a:r>
              <a:rPr lang="en-US" altLang="zh-CN" i="0" u="none" strike="noStrike">
                <a:solidFill>
                  <a:srgbClr val="333333"/>
                </a:solidFill>
                <a:effectLst/>
                <a:latin typeface="微软雅黑" panose="020B0503020204020204" pitchFamily="34" charset="-122"/>
                <a:ea typeface="微软雅黑" panose="020B0503020204020204" pitchFamily="34" charset="-122"/>
              </a:rPr>
              <a:t>,</a:t>
            </a:r>
            <a:r>
              <a:rPr lang="zh-CN" altLang="en-US" i="0" u="none" strike="noStrike">
                <a:solidFill>
                  <a:srgbClr val="333333"/>
                </a:solidFill>
                <a:effectLst/>
                <a:latin typeface="微软雅黑" panose="020B0503020204020204" pitchFamily="34" charset="-122"/>
                <a:ea typeface="微软雅黑" panose="020B0503020204020204" pitchFamily="34" charset="-122"/>
              </a:rPr>
              <a:t>指出现有研究成果的不足，讲出自己的改进思路。</a:t>
            </a:r>
          </a:p>
          <a:p>
            <a:pPr algn="l">
              <a:lnSpc>
                <a:spcPct val="150000"/>
              </a:lnSpc>
            </a:pPr>
            <a:r>
              <a:rPr lang="en-US" altLang="zh-CN" i="0" u="none" strike="noStrike">
                <a:solidFill>
                  <a:srgbClr val="333333"/>
                </a:solidFill>
                <a:effectLst/>
                <a:latin typeface="微软雅黑" panose="020B0503020204020204" pitchFamily="34" charset="-122"/>
                <a:ea typeface="微软雅黑" panose="020B0503020204020204" pitchFamily="34" charset="-122"/>
              </a:rPr>
              <a:t>4.</a:t>
            </a:r>
            <a:r>
              <a:rPr lang="zh-CN" altLang="en-US" i="0" u="none" strike="noStrike">
                <a:solidFill>
                  <a:srgbClr val="333333"/>
                </a:solidFill>
                <a:effectLst/>
                <a:latin typeface="微软雅黑" panose="020B0503020204020204" pitchFamily="34" charset="-122"/>
                <a:ea typeface="微软雅黑" panose="020B0503020204020204" pitchFamily="34" charset="-122"/>
              </a:rPr>
              <a:t>研究方法：讲清论文所使用的科学研究方法。</a:t>
            </a:r>
          </a:p>
          <a:p>
            <a:pPr algn="l">
              <a:lnSpc>
                <a:spcPct val="150000"/>
              </a:lnSpc>
            </a:pPr>
            <a:r>
              <a:rPr lang="zh-CN" altLang="en-US" i="0" u="none" strike="noStrike">
                <a:solidFill>
                  <a:srgbClr val="333333"/>
                </a:solidFill>
                <a:effectLst/>
                <a:latin typeface="微软雅黑" panose="020B0503020204020204" pitchFamily="34" charset="-122"/>
                <a:ea typeface="微软雅黑" panose="020B0503020204020204" pitchFamily="34" charset="-122"/>
              </a:rPr>
              <a:t>论文结构安排：介绍本论文的写作结构安排。</a:t>
            </a:r>
          </a:p>
          <a:p>
            <a:pPr algn="l">
              <a:lnSpc>
                <a:spcPct val="150000"/>
              </a:lnSpc>
            </a:pPr>
            <a:r>
              <a:rPr lang="en-US" altLang="zh-CN" i="0" u="none" strike="noStrike">
                <a:solidFill>
                  <a:srgbClr val="333333"/>
                </a:solidFill>
                <a:effectLst/>
                <a:latin typeface="微软雅黑" panose="020B0503020204020204" pitchFamily="34" charset="-122"/>
                <a:ea typeface="微软雅黑" panose="020B0503020204020204" pitchFamily="34" charset="-122"/>
              </a:rPr>
              <a:t>5. “</a:t>
            </a:r>
            <a:r>
              <a:rPr lang="zh-CN" altLang="en-US" i="0" u="none" strike="noStrike">
                <a:solidFill>
                  <a:srgbClr val="333333"/>
                </a:solidFill>
                <a:effectLst/>
                <a:latin typeface="微软雅黑" panose="020B0503020204020204" pitchFamily="34" charset="-122"/>
                <a:ea typeface="微软雅黑" panose="020B0503020204020204" pitchFamily="34" charset="-122"/>
              </a:rPr>
              <a:t>第</a:t>
            </a:r>
            <a:r>
              <a:rPr lang="en-US" altLang="zh-CN" i="0" u="none" strike="noStrike">
                <a:solidFill>
                  <a:srgbClr val="333333"/>
                </a:solidFill>
                <a:effectLst/>
                <a:latin typeface="微软雅黑" panose="020B0503020204020204" pitchFamily="34" charset="-122"/>
                <a:ea typeface="微软雅黑" panose="020B0503020204020204" pitchFamily="34" charset="-122"/>
              </a:rPr>
              <a:t>2</a:t>
            </a:r>
            <a:r>
              <a:rPr lang="zh-CN" altLang="en-US" i="0" u="none" strike="noStrike">
                <a:solidFill>
                  <a:srgbClr val="333333"/>
                </a:solidFill>
                <a:effectLst/>
                <a:latin typeface="微软雅黑" panose="020B0503020204020204" pitchFamily="34" charset="-122"/>
                <a:ea typeface="微软雅黑" panose="020B0503020204020204" pitchFamily="34" charset="-122"/>
              </a:rPr>
              <a:t>章，第</a:t>
            </a:r>
            <a:r>
              <a:rPr lang="en-US" altLang="zh-CN" i="0" u="none" strike="noStrike">
                <a:solidFill>
                  <a:srgbClr val="333333"/>
                </a:solidFill>
                <a:effectLst/>
                <a:latin typeface="微软雅黑" panose="020B0503020204020204" pitchFamily="34" charset="-122"/>
                <a:ea typeface="微软雅黑" panose="020B0503020204020204" pitchFamily="34" charset="-122"/>
              </a:rPr>
              <a:t>3</a:t>
            </a:r>
            <a:r>
              <a:rPr lang="zh-CN" altLang="en-US" i="0" u="none" strike="noStrike">
                <a:solidFill>
                  <a:srgbClr val="333333"/>
                </a:solidFill>
                <a:effectLst/>
                <a:latin typeface="微软雅黑" panose="020B0503020204020204" pitchFamily="34" charset="-122"/>
                <a:ea typeface="微软雅黑" panose="020B0503020204020204" pitchFamily="34" charset="-122"/>
              </a:rPr>
              <a:t>章，</a:t>
            </a:r>
            <a:r>
              <a:rPr lang="en-US" altLang="zh-CN" i="0" u="none" strike="noStrike">
                <a:solidFill>
                  <a:srgbClr val="333333"/>
                </a:solidFill>
                <a:effectLst/>
                <a:latin typeface="微软雅黑" panose="020B0503020204020204" pitchFamily="34" charset="-122"/>
                <a:ea typeface="微软雅黑" panose="020B0503020204020204" pitchFamily="34" charset="-122"/>
              </a:rPr>
              <a:t>……</a:t>
            </a:r>
            <a:r>
              <a:rPr lang="zh-CN" altLang="en-US" i="0" u="none" strike="noStrike">
                <a:solidFill>
                  <a:srgbClr val="333333"/>
                </a:solidFill>
                <a:effectLst/>
                <a:latin typeface="微软雅黑" panose="020B0503020204020204" pitchFamily="34" charset="-122"/>
                <a:ea typeface="微软雅黑" panose="020B0503020204020204" pitchFamily="34" charset="-122"/>
              </a:rPr>
              <a:t>，结论前的一章”的写法是论文作者的研究内容，不能将他人研究成果不加区分地掺和进来。已经在引言的文献综述部分讲过的内容，这里不需要再重复。</a:t>
            </a:r>
          </a:p>
          <a:p>
            <a:pPr algn="l">
              <a:lnSpc>
                <a:spcPct val="150000"/>
              </a:lnSpc>
            </a:pPr>
            <a:r>
              <a:rPr lang="zh-CN" altLang="en-US" i="0" u="none" strike="noStrike">
                <a:solidFill>
                  <a:srgbClr val="333333"/>
                </a:solidFill>
                <a:effectLst/>
                <a:latin typeface="微软雅黑" panose="020B0503020204020204" pitchFamily="34" charset="-122"/>
                <a:ea typeface="微软雅黑" panose="020B0503020204020204" pitchFamily="34" charset="-122"/>
              </a:rPr>
              <a:t>各章之间要存在有机联系，符合逻辑顺序。</a:t>
            </a:r>
          </a:p>
        </p:txBody>
      </p:sp>
    </p:spTree>
  </p:cSld>
  <p:clrMapOvr>
    <a:masterClrMapping/>
  </p:clrMapOvr>
  <p:transition spd="med" advClick="0">
    <p:pull/>
  </p:transition>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TextBox 13"/>
          <p:cNvSpPr txBox="1"/>
          <p:nvPr/>
        </p:nvSpPr>
        <p:spPr>
          <a:xfrm>
            <a:off x="983433" y="344684"/>
            <a:ext cx="2432076"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技法点拨</a:t>
            </a:r>
            <a:r>
              <a:rPr lang="en-US" altLang="zh-CN" b="1">
                <a:solidFill>
                  <a:srgbClr val="4C4C4C"/>
                </a:solidFill>
                <a:latin typeface="印品黑体" panose="00000500000000000000" pitchFamily="2" charset="-122"/>
                <a:ea typeface="印品黑体" panose="00000500000000000000" pitchFamily="2" charset="-122"/>
              </a:rPr>
              <a:t>·</a:t>
            </a:r>
            <a:r>
              <a:rPr lang="en-US" altLang="zh-CN">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政论文写作</a:t>
            </a:r>
            <a:endParaRPr lang="en-US" altLang="zh-CN">
              <a:solidFill>
                <a:srgbClr val="4C4C4C"/>
              </a:solidFill>
              <a:latin typeface="印品黑体" panose="00000500000000000000" pitchFamily="2" charset="-122"/>
              <a:ea typeface="印品黑体" panose="00000500000000000000" pitchFamily="2"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avLst/>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8" name="文本框 7"/>
          <p:cNvSpPr txBox="1"/>
          <p:nvPr/>
        </p:nvSpPr>
        <p:spPr>
          <a:xfrm>
            <a:off x="749614" y="915625"/>
            <a:ext cx="11013183" cy="2797048"/>
          </a:xfrm>
          <a:prstGeom prst="rect">
            <a:avLst/>
          </a:prstGeom>
          <a:noFill/>
        </p:spPr>
        <p:txBody>
          <a:bodyPr wrap="square">
            <a:spAutoFit/>
          </a:bodyPr>
          <a:lstStyle/>
          <a:p>
            <a:pPr algn="l">
              <a:lnSpc>
                <a:spcPct val="150000"/>
              </a:lnSpc>
            </a:pPr>
            <a:r>
              <a:rPr lang="zh-CN" altLang="en-US" sz="2400" b="1" i="0" u="none" strike="noStrike">
                <a:solidFill>
                  <a:srgbClr val="333333"/>
                </a:solidFill>
                <a:effectLst/>
                <a:latin typeface="微软雅黑" panose="020B0503020204020204" pitchFamily="34" charset="-122"/>
                <a:ea typeface="微软雅黑" panose="020B0503020204020204" pitchFamily="34" charset="-122"/>
              </a:rPr>
              <a:t>（五）结论的写法</a:t>
            </a:r>
          </a:p>
          <a:p>
            <a:pPr algn="l">
              <a:lnSpc>
                <a:spcPct val="150000"/>
              </a:lnSpc>
            </a:pPr>
            <a:r>
              <a:rPr lang="zh-CN" altLang="en-US" sz="2400" i="0" u="none" strike="noStrike">
                <a:solidFill>
                  <a:srgbClr val="333333"/>
                </a:solidFill>
                <a:effectLst/>
                <a:latin typeface="微软雅黑" panose="020B0503020204020204" pitchFamily="34" charset="-122"/>
                <a:ea typeface="微软雅黑" panose="020B0503020204020204" pitchFamily="34" charset="-122"/>
              </a:rPr>
              <a:t>结论是对政论文主要研究结果、论点的提炼与概括，应准确、简明，完整，有条理，使人看后就能全面了解论文的意义、目的和工作内容。主要阐述自己的创造性工作及所取得的研究成果在本学术领域中的地位、作用和意义。同时，要严格区分自己取得的成果与导师及他人的科研工作成果。</a:t>
            </a:r>
          </a:p>
        </p:txBody>
      </p:sp>
    </p:spTree>
  </p:cSld>
  <p:clrMapOvr>
    <a:masterClrMapping/>
  </p:clrMapOvr>
  <p:transition spd="med" advClick="0">
    <p:pull/>
  </p:transition>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Freeform 5"/>
          <p:cNvSpPr/>
          <p:nvPr/>
        </p:nvSpPr>
        <p:spPr bwMode="auto">
          <a:xfrm rot="10800000">
            <a:off x="182616" y="3585482"/>
            <a:ext cx="4789006" cy="2367282"/>
          </a:xfrm>
          <a:custGeom>
            <a:avLst/>
            <a:gdLst>
              <a:gd name="T0" fmla="*/ 127 w 2157"/>
              <a:gd name="T1" fmla="*/ 0 h 1065"/>
              <a:gd name="T2" fmla="*/ 928 w 2157"/>
              <a:gd name="T3" fmla="*/ 0 h 1065"/>
              <a:gd name="T4" fmla="*/ 1713 w 2157"/>
              <a:gd name="T5" fmla="*/ 0 h 1065"/>
              <a:gd name="T6" fmla="*/ 2157 w 2157"/>
              <a:gd name="T7" fmla="*/ 0 h 1065"/>
              <a:gd name="T8" fmla="*/ 2157 w 2157"/>
              <a:gd name="T9" fmla="*/ 1065 h 1065"/>
              <a:gd name="T10" fmla="*/ 1979 w 2157"/>
              <a:gd name="T11" fmla="*/ 1065 h 1065"/>
              <a:gd name="T12" fmla="*/ 928 w 2157"/>
              <a:gd name="T13" fmla="*/ 1065 h 1065"/>
              <a:gd name="T14" fmla="*/ 428 w 2157"/>
              <a:gd name="T15" fmla="*/ 1065 h 1065"/>
              <a:gd name="T16" fmla="*/ 240 w 2157"/>
              <a:gd name="T17" fmla="*/ 918 h 1065"/>
              <a:gd name="T18" fmla="*/ 23 w 2157"/>
              <a:gd name="T19" fmla="*/ 146 h 1065"/>
              <a:gd name="T20" fmla="*/ 127 w 2157"/>
              <a:gd name="T21" fmla="*/ 0 h 10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57" h="1065">
                <a:moveTo>
                  <a:pt x="127" y="0"/>
                </a:moveTo>
                <a:cubicBezTo>
                  <a:pt x="928" y="0"/>
                  <a:pt x="928" y="0"/>
                  <a:pt x="928" y="0"/>
                </a:cubicBezTo>
                <a:cubicBezTo>
                  <a:pt x="1713" y="0"/>
                  <a:pt x="1713" y="0"/>
                  <a:pt x="1713" y="0"/>
                </a:cubicBezTo>
                <a:cubicBezTo>
                  <a:pt x="2157" y="0"/>
                  <a:pt x="2157" y="0"/>
                  <a:pt x="2157" y="0"/>
                </a:cubicBezTo>
                <a:cubicBezTo>
                  <a:pt x="2157" y="1065"/>
                  <a:pt x="2157" y="1065"/>
                  <a:pt x="2157" y="1065"/>
                </a:cubicBezTo>
                <a:cubicBezTo>
                  <a:pt x="1979" y="1065"/>
                  <a:pt x="1979" y="1065"/>
                  <a:pt x="1979" y="1065"/>
                </a:cubicBezTo>
                <a:cubicBezTo>
                  <a:pt x="928" y="1065"/>
                  <a:pt x="928" y="1065"/>
                  <a:pt x="928" y="1065"/>
                </a:cubicBezTo>
                <a:cubicBezTo>
                  <a:pt x="428" y="1065"/>
                  <a:pt x="428" y="1065"/>
                  <a:pt x="428" y="1065"/>
                </a:cubicBezTo>
                <a:cubicBezTo>
                  <a:pt x="347" y="1065"/>
                  <a:pt x="263" y="999"/>
                  <a:pt x="240" y="918"/>
                </a:cubicBezTo>
                <a:cubicBezTo>
                  <a:pt x="23" y="146"/>
                  <a:pt x="23" y="146"/>
                  <a:pt x="23" y="146"/>
                </a:cubicBezTo>
                <a:cubicBezTo>
                  <a:pt x="0" y="66"/>
                  <a:pt x="47" y="0"/>
                  <a:pt x="127" y="0"/>
                </a:cubicBezTo>
                <a:close/>
              </a:path>
            </a:pathLst>
          </a:custGeom>
          <a:solidFill>
            <a:srgbClr val="56505B"/>
          </a:solidFill>
          <a:ln>
            <a:noFill/>
          </a:ln>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8" name="TextBox 24"/>
          <p:cNvSpPr txBox="1"/>
          <p:nvPr/>
        </p:nvSpPr>
        <p:spPr>
          <a:xfrm>
            <a:off x="705313" y="4261291"/>
            <a:ext cx="3262432" cy="1015663"/>
          </a:xfrm>
          <a:prstGeom prst="rect">
            <a:avLst/>
          </a:prstGeom>
          <a:noFill/>
        </p:spPr>
        <p:txBody>
          <a:bodyPr wrap="none" rtlCol="0">
            <a:spAutoFit/>
          </a:bodyPr>
          <a:lstStyle/>
          <a:p>
            <a:r>
              <a:rPr lang="zh-CN" altLang="en-US" sz="6000">
                <a:solidFill>
                  <a:srgbClr val="F0ECE9"/>
                </a:solidFill>
                <a:latin typeface="微软雅黑" panose="020B0503020204020204" pitchFamily="34" charset="-122"/>
                <a:ea typeface="微软雅黑" panose="020B0503020204020204" pitchFamily="34" charset="-122"/>
              </a:rPr>
              <a:t>本课结束</a:t>
            </a:r>
            <a:endParaRPr lang="en-US" altLang="zh-CN" sz="6000">
              <a:solidFill>
                <a:srgbClr val="F0ECE9"/>
              </a:solidFill>
              <a:latin typeface="微软雅黑" panose="020B0503020204020204" pitchFamily="34" charset="-122"/>
              <a:ea typeface="微软雅黑" panose="020B0503020204020204" pitchFamily="34" charset="-122"/>
            </a:endParaRPr>
          </a:p>
        </p:txBody>
      </p:sp>
      <p:sp>
        <p:nvSpPr>
          <p:cNvPr id="6" name="Freeform 5"/>
          <p:cNvSpPr/>
          <p:nvPr/>
        </p:nvSpPr>
        <p:spPr bwMode="auto">
          <a:xfrm>
            <a:off x="5180913" y="1466605"/>
            <a:ext cx="6824662" cy="3373539"/>
          </a:xfrm>
          <a:custGeom>
            <a:avLst/>
            <a:gdLst>
              <a:gd name="T0" fmla="*/ 127 w 2157"/>
              <a:gd name="T1" fmla="*/ 0 h 1065"/>
              <a:gd name="T2" fmla="*/ 928 w 2157"/>
              <a:gd name="T3" fmla="*/ 0 h 1065"/>
              <a:gd name="T4" fmla="*/ 1713 w 2157"/>
              <a:gd name="T5" fmla="*/ 0 h 1065"/>
              <a:gd name="T6" fmla="*/ 2157 w 2157"/>
              <a:gd name="T7" fmla="*/ 0 h 1065"/>
              <a:gd name="T8" fmla="*/ 2157 w 2157"/>
              <a:gd name="T9" fmla="*/ 1065 h 1065"/>
              <a:gd name="T10" fmla="*/ 1979 w 2157"/>
              <a:gd name="T11" fmla="*/ 1065 h 1065"/>
              <a:gd name="T12" fmla="*/ 928 w 2157"/>
              <a:gd name="T13" fmla="*/ 1065 h 1065"/>
              <a:gd name="T14" fmla="*/ 428 w 2157"/>
              <a:gd name="T15" fmla="*/ 1065 h 1065"/>
              <a:gd name="T16" fmla="*/ 240 w 2157"/>
              <a:gd name="T17" fmla="*/ 918 h 1065"/>
              <a:gd name="T18" fmla="*/ 23 w 2157"/>
              <a:gd name="T19" fmla="*/ 146 h 1065"/>
              <a:gd name="T20" fmla="*/ 127 w 2157"/>
              <a:gd name="T21" fmla="*/ 0 h 10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57" h="1065">
                <a:moveTo>
                  <a:pt x="127" y="0"/>
                </a:moveTo>
                <a:cubicBezTo>
                  <a:pt x="928" y="0"/>
                  <a:pt x="928" y="0"/>
                  <a:pt x="928" y="0"/>
                </a:cubicBezTo>
                <a:cubicBezTo>
                  <a:pt x="1713" y="0"/>
                  <a:pt x="1713" y="0"/>
                  <a:pt x="1713" y="0"/>
                </a:cubicBezTo>
                <a:cubicBezTo>
                  <a:pt x="2157" y="0"/>
                  <a:pt x="2157" y="0"/>
                  <a:pt x="2157" y="0"/>
                </a:cubicBezTo>
                <a:cubicBezTo>
                  <a:pt x="2157" y="1065"/>
                  <a:pt x="2157" y="1065"/>
                  <a:pt x="2157" y="1065"/>
                </a:cubicBezTo>
                <a:cubicBezTo>
                  <a:pt x="1979" y="1065"/>
                  <a:pt x="1979" y="1065"/>
                  <a:pt x="1979" y="1065"/>
                </a:cubicBezTo>
                <a:cubicBezTo>
                  <a:pt x="928" y="1065"/>
                  <a:pt x="928" y="1065"/>
                  <a:pt x="928" y="1065"/>
                </a:cubicBezTo>
                <a:cubicBezTo>
                  <a:pt x="428" y="1065"/>
                  <a:pt x="428" y="1065"/>
                  <a:pt x="428" y="1065"/>
                </a:cubicBezTo>
                <a:cubicBezTo>
                  <a:pt x="347" y="1065"/>
                  <a:pt x="263" y="999"/>
                  <a:pt x="240" y="918"/>
                </a:cubicBezTo>
                <a:cubicBezTo>
                  <a:pt x="23" y="146"/>
                  <a:pt x="23" y="146"/>
                  <a:pt x="23" y="146"/>
                </a:cubicBezTo>
                <a:cubicBezTo>
                  <a:pt x="0" y="66"/>
                  <a:pt x="47" y="0"/>
                  <a:pt x="127" y="0"/>
                </a:cubicBezTo>
                <a:close/>
              </a:path>
            </a:pathLst>
          </a:custGeom>
          <a:blipFill dpi="0" rotWithShape="1">
            <a:blip r:embed="rId3">
              <a:extLst>
                <a:ext uri="{BEBA8EAE-BF5A-486C-A8C5-ECC9F3942E4B}">
                  <a14:imgProps xmlns:a14="http://schemas.microsoft.com/office/drawing/2010/main">
                    <a14:imgLayer r:embed="rId4">
                      <a14:imgEffect>
                        <a14:artisticTexturizer/>
                      </a14:imgEffect>
                    </a14:imgLayer>
                  </a14:imgProps>
                </a:ext>
                <a:ext uri="{28A0092B-C50C-407E-A947-70E740481C1C}">
                  <a14:useLocalDpi xmlns:a14="http://schemas.microsoft.com/office/drawing/2010/main" val="0"/>
                </a:ext>
              </a:extLst>
            </a:blip>
            <a:stretch>
              <a:fillRect/>
            </a:stretch>
          </a:blipFill>
          <a:ln>
            <a:noFill/>
          </a:ln>
        </p:spPr>
        <p:txBody>
          <a:bodyPr vert="horz" wrap="square" lIns="91440" tIns="45720" rIns="91440" bIns="45720" numCol="1" anchor="t" anchorCtr="0" compatLnSpc="1"/>
          <a:lstStyle/>
          <a:p>
            <a:endParaRPr lang="zh-CN" altLang="en-US">
              <a:latin typeface="印品黑体" panose="00000500000000000000" pitchFamily="2" charset="-122"/>
            </a:endParaRPr>
          </a:p>
        </p:txBody>
      </p:sp>
      <p:pic>
        <p:nvPicPr>
          <p:cNvPr id="9" name="New picture"/>
          <p:cNvPicPr/>
          <p:nvPr/>
        </p:nvPicPr>
        <p:blipFill>
          <a:blip r:embed="rId5"/>
          <a:stretch>
            <a:fillRect/>
          </a:stretch>
        </p:blipFill>
        <p:spPr>
          <a:xfrm>
            <a:off x="11607800" y="11112500"/>
            <a:ext cx="304800" cy="228600"/>
          </a:xfrm>
          <a:prstGeom prst="cube">
            <a:avLst/>
          </a:prstGeom>
        </p:spPr>
      </p:pic>
    </p:spTree>
  </p:cSld>
  <p:clrMapOvr>
    <a:masterClrMapping/>
  </p:clrMapOvr>
  <mc:AlternateContent xmlns:mc="http://schemas.openxmlformats.org/markup-compatibility/2006" xmlns:p14="http://schemas.microsoft.com/office/powerpoint/2010/main">
    <mc:Choice Requires="p14">
      <p:transition spd="slow" p14:dur="1600" advClick="0">
        <p:blinds dir="vert"/>
      </p:transition>
    </mc:Choice>
    <mc:Fallback xmlns:p15="http://schemas.microsoft.com/office/powerpoint/2012/main" xmlns="">
      <p:transition spd="slow" advClick="0">
        <p:blinds dir="vert"/>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6" name="Freeform 5"/>
          <p:cNvSpPr/>
          <p:nvPr/>
        </p:nvSpPr>
        <p:spPr bwMode="auto">
          <a:xfrm flipH="1">
            <a:off x="2381" y="3915641"/>
            <a:ext cx="12188826" cy="2037552"/>
          </a:xfrm>
          <a:custGeom>
            <a:avLst/>
            <a:gdLst>
              <a:gd name="T0" fmla="*/ 0 w 4809"/>
              <a:gd name="T1" fmla="*/ 0 h 804"/>
              <a:gd name="T2" fmla="*/ 4809 w 4809"/>
              <a:gd name="T3" fmla="*/ 530 h 804"/>
            </a:gdLst>
            <a:ahLst/>
            <a:cxnLst>
              <a:cxn ang="0">
                <a:pos x="T0" y="T1"/>
              </a:cxn>
              <a:cxn ang="0">
                <a:pos x="T2" y="T3"/>
              </a:cxn>
            </a:cxnLst>
            <a:rect l="0" t="0" r="r" b="b"/>
            <a:pathLst>
              <a:path w="4809" h="804">
                <a:moveTo>
                  <a:pt x="0" y="0"/>
                </a:moveTo>
                <a:cubicBezTo>
                  <a:pt x="0" y="0"/>
                  <a:pt x="2086" y="804"/>
                  <a:pt x="4809" y="53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7" name="Freeform 6"/>
          <p:cNvSpPr/>
          <p:nvPr/>
        </p:nvSpPr>
        <p:spPr bwMode="auto">
          <a:xfrm>
            <a:off x="2381" y="2492896"/>
            <a:ext cx="12188826" cy="3763944"/>
          </a:xfrm>
          <a:custGeom>
            <a:avLst/>
            <a:gdLst>
              <a:gd name="T0" fmla="*/ 4809 w 4809"/>
              <a:gd name="T1" fmla="*/ 0 h 1485"/>
              <a:gd name="T2" fmla="*/ 0 w 4809"/>
              <a:gd name="T3" fmla="*/ 1485 h 1485"/>
            </a:gdLst>
            <a:ahLst/>
            <a:cxnLst>
              <a:cxn ang="0">
                <a:pos x="T0" y="T1"/>
              </a:cxn>
              <a:cxn ang="0">
                <a:pos x="T2" y="T3"/>
              </a:cxn>
            </a:cxnLst>
            <a:rect l="0" t="0" r="r" b="b"/>
            <a:pathLst>
              <a:path w="4809" h="1485">
                <a:moveTo>
                  <a:pt x="4809" y="0"/>
                </a:moveTo>
                <a:cubicBezTo>
                  <a:pt x="4809" y="0"/>
                  <a:pt x="2817" y="1445"/>
                  <a:pt x="0" y="1485"/>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8" name="Freeform 7"/>
          <p:cNvSpPr/>
          <p:nvPr/>
        </p:nvSpPr>
        <p:spPr bwMode="auto">
          <a:xfrm flipH="1">
            <a:off x="2381" y="4818002"/>
            <a:ext cx="12188826" cy="2222101"/>
          </a:xfrm>
          <a:custGeom>
            <a:avLst/>
            <a:gdLst>
              <a:gd name="T0" fmla="*/ 4809 w 4809"/>
              <a:gd name="T1" fmla="*/ 174 h 877"/>
              <a:gd name="T2" fmla="*/ 0 w 4809"/>
              <a:gd name="T3" fmla="*/ 0 h 877"/>
            </a:gdLst>
            <a:ahLst/>
            <a:cxnLst>
              <a:cxn ang="0">
                <a:pos x="T0" y="T1"/>
              </a:cxn>
              <a:cxn ang="0">
                <a:pos x="T2" y="T3"/>
              </a:cxn>
            </a:cxnLst>
            <a:rect l="0" t="0" r="r" b="b"/>
            <a:pathLst>
              <a:path w="4809" h="877">
                <a:moveTo>
                  <a:pt x="4809" y="174"/>
                </a:moveTo>
                <a:cubicBezTo>
                  <a:pt x="4809" y="174"/>
                  <a:pt x="2295" y="877"/>
                  <a:pt x="0" y="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avLst/>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2" name="文本框 1"/>
          <p:cNvSpPr txBox="1"/>
          <p:nvPr/>
        </p:nvSpPr>
        <p:spPr>
          <a:xfrm>
            <a:off x="3955472" y="3100627"/>
            <a:ext cx="5056909" cy="523220"/>
          </a:xfrm>
          <a:prstGeom prst="rect">
            <a:avLst/>
          </a:prstGeom>
          <a:noFill/>
          <a:effectLst>
            <a:outerShdw blurRad="76200" dist="12700" dir="8100000" sy="-23000" kx="800400" algn="br" rotWithShape="0">
              <a:prstClr val="black">
                <a:alpha val="20000"/>
              </a:prstClr>
            </a:outerShdw>
            <a:reflection blurRad="6350" stA="50000" endA="300" endPos="55000" dir="5400000" sy="-100000" algn="bl" rotWithShape="0"/>
          </a:effectLst>
        </p:spPr>
        <p:txBody>
          <a:bodyPr wrap="square" rtlCol="0">
            <a:spAutoFit/>
          </a:bodyPr>
          <a:lstStyle/>
          <a:p>
            <a:r>
              <a:rPr lang="zh-CN" altLang="en-US" sz="2800">
                <a:latin typeface="微软雅黑" panose="020B0503020204020204" pitchFamily="34" charset="-122"/>
                <a:ea typeface="微软雅黑" panose="020B0503020204020204" pitchFamily="34" charset="-122"/>
              </a:rPr>
              <a:t>板块一       文本常识积累</a:t>
            </a:r>
          </a:p>
        </p:txBody>
      </p:sp>
    </p:spTree>
  </p:cSld>
  <p:clrMapOvr>
    <a:masterClrMapping/>
  </p:clrMapOvr>
  <p:transition spd="med" advClick="0">
    <p:pull/>
  </p:transition>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TextBox 13"/>
          <p:cNvSpPr txBox="1"/>
          <p:nvPr/>
        </p:nvSpPr>
        <p:spPr>
          <a:xfrm>
            <a:off x="983433" y="344684"/>
            <a:ext cx="2731838"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文本常识积累 </a:t>
            </a:r>
            <a:r>
              <a:rPr lang="en-US" altLang="zh-CN" b="1">
                <a:solidFill>
                  <a:srgbClr val="4C4C4C"/>
                </a:solidFill>
                <a:latin typeface="印品黑体" panose="00000500000000000000" pitchFamily="2" charset="-122"/>
                <a:ea typeface="印品黑体" panose="00000500000000000000" pitchFamily="2" charset="-122"/>
              </a:rPr>
              <a:t>·</a:t>
            </a:r>
            <a:r>
              <a:rPr lang="en-US" altLang="zh-CN">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了解作者</a:t>
            </a:r>
            <a:endParaRPr lang="en-US" altLang="zh-CN">
              <a:solidFill>
                <a:srgbClr val="4C4C4C"/>
              </a:solidFill>
              <a:latin typeface="印品黑体" panose="00000500000000000000" pitchFamily="2" charset="-122"/>
              <a:ea typeface="印品黑体" panose="00000500000000000000" pitchFamily="2"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avLst/>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20" name="文本框 19"/>
          <p:cNvSpPr txBox="1"/>
          <p:nvPr/>
        </p:nvSpPr>
        <p:spPr>
          <a:xfrm>
            <a:off x="453077" y="1433322"/>
            <a:ext cx="7766517" cy="5039328"/>
          </a:xfrm>
          <a:prstGeom prst="rect">
            <a:avLst/>
          </a:prstGeom>
          <a:noFill/>
        </p:spPr>
        <p:txBody>
          <a:bodyPr wrap="square">
            <a:spAutoFit/>
          </a:bodyPr>
          <a:lstStyle/>
          <a:p>
            <a:pPr indent="457200" algn="just">
              <a:lnSpc>
                <a:spcPct val="150000"/>
              </a:lnSpc>
              <a:spcAft>
                <a:spcPts val="1000"/>
              </a:spcAft>
            </a:pPr>
            <a:r>
              <a:rPr lang="zh-CN" altLang="en-US" sz="2000" b="1"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毛泽东</a:t>
            </a:r>
            <a:r>
              <a:rPr lang="en-US" altLang="zh-CN" sz="2000" b="1"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(1893-1976),</a:t>
            </a:r>
            <a:r>
              <a:rPr lang="zh-CN" altLang="en-US"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字润之</a:t>
            </a:r>
            <a:r>
              <a:rPr lang="en-US" altLang="zh-CN"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湖南湘潭人。伟大的</a:t>
            </a:r>
            <a:r>
              <a:rPr lang="zh-CN" altLang="en-US" sz="2000" kern="100">
                <a:solidFill>
                  <a:srgbClr val="FF0000"/>
                </a:solidFill>
                <a:effectLst/>
                <a:latin typeface="微软雅黑" panose="020B0503020204020204" pitchFamily="34" charset="-122"/>
                <a:ea typeface="微软雅黑" panose="020B0503020204020204" pitchFamily="34" charset="-122"/>
                <a:cs typeface="Arial" panose="020B0604020202020204" pitchFamily="34" charset="0"/>
              </a:rPr>
              <a:t>马克思列宁主义者</a:t>
            </a:r>
            <a:r>
              <a:rPr lang="en-US" altLang="zh-CN" sz="2000" kern="100">
                <a:solidFill>
                  <a:srgbClr val="FF0000"/>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000" kern="100">
                <a:solidFill>
                  <a:srgbClr val="FF0000"/>
                </a:solidFill>
                <a:effectLst/>
                <a:latin typeface="微软雅黑" panose="020B0503020204020204" pitchFamily="34" charset="-122"/>
                <a:ea typeface="微软雅黑" panose="020B0503020204020204" pitchFamily="34" charset="-122"/>
                <a:cs typeface="Arial" panose="020B0604020202020204" pitchFamily="34" charset="0"/>
              </a:rPr>
              <a:t>中国无产阶级革命家政家、军事家、书法家</a:t>
            </a:r>
            <a:r>
              <a:rPr lang="zh-CN" altLang="en-US"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。中国共产党、中国人民解放军和中华人民共和国的主要缔造者和领导人。毛泽东被视为</a:t>
            </a:r>
            <a:r>
              <a:rPr lang="zh-CN" altLang="en-US" sz="2000" kern="100">
                <a:solidFill>
                  <a:srgbClr val="FF0000"/>
                </a:solidFill>
                <a:effectLst/>
                <a:latin typeface="微软雅黑" panose="020B0503020204020204" pitchFamily="34" charset="-122"/>
                <a:ea typeface="微软雅黑" panose="020B0503020204020204" pitchFamily="34" charset="-122"/>
                <a:cs typeface="Arial" panose="020B0604020202020204" pitchFamily="34" charset="0"/>
              </a:rPr>
              <a:t>现代世界历史中最重要的人物之一</a:t>
            </a:r>
            <a:r>
              <a:rPr lang="zh-CN" altLang="en-US"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en-US" altLang="zh-CN"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时代</a:t>
            </a:r>
            <a:r>
              <a:rPr lang="en-US" altLang="zh-CN"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杂志也将他评为</a:t>
            </a:r>
            <a:r>
              <a:rPr lang="en-US" altLang="zh-CN"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20</a:t>
            </a:r>
            <a:r>
              <a:rPr lang="zh-CN" altLang="en-US"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世纪最具影响</a:t>
            </a:r>
            <a:r>
              <a:rPr lang="en-US" altLang="zh-CN"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100</a:t>
            </a:r>
            <a:r>
              <a:rPr lang="zh-CN" altLang="en-US"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人之一。</a:t>
            </a:r>
          </a:p>
          <a:p>
            <a:pPr indent="457200" algn="just">
              <a:lnSpc>
                <a:spcPct val="150000"/>
              </a:lnSpc>
              <a:spcAft>
                <a:spcPts val="1000"/>
              </a:spcAft>
            </a:pPr>
            <a:r>
              <a:rPr lang="zh-CN" altLang="en-US"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毛泽东在</a:t>
            </a:r>
            <a:r>
              <a:rPr lang="zh-CN" altLang="en-US" sz="2000" kern="100">
                <a:solidFill>
                  <a:srgbClr val="FF0000"/>
                </a:solidFill>
                <a:effectLst/>
                <a:latin typeface="微软雅黑" panose="020B0503020204020204" pitchFamily="34" charset="-122"/>
                <a:ea typeface="微软雅黑" panose="020B0503020204020204" pitchFamily="34" charset="-122"/>
                <a:cs typeface="Arial" panose="020B0604020202020204" pitchFamily="34" charset="0"/>
              </a:rPr>
              <a:t>诗词创作上亦称巨擘</a:t>
            </a:r>
            <a:r>
              <a:rPr lang="en-US" altLang="zh-CN"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如</a:t>
            </a:r>
            <a:r>
              <a:rPr lang="en-US" altLang="zh-CN"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沁园春</a:t>
            </a:r>
            <a:r>
              <a:rPr lang="en-US" altLang="zh-CN"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雪</a:t>
            </a:r>
            <a:r>
              <a:rPr lang="en-US" altLang="zh-CN"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卜算子</a:t>
            </a:r>
            <a:r>
              <a:rPr lang="en-US" altLang="zh-CN"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咏梅</a:t>
            </a:r>
            <a:r>
              <a:rPr lang="en-US" altLang="zh-CN"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七律</a:t>
            </a:r>
            <a:r>
              <a:rPr lang="en-US" altLang="zh-CN"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长征</a:t>
            </a:r>
            <a:r>
              <a:rPr lang="en-US" altLang="zh-CN"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等。他的诗词里包含着他咏叹景物、军事指挥、治国领导、人际交往等思想和体验</a:t>
            </a:r>
            <a:r>
              <a:rPr lang="en-US" altLang="zh-CN"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是中华民族一笔巨大的精神财富。</a:t>
            </a:r>
          </a:p>
          <a:p>
            <a:pPr indent="457200" algn="just">
              <a:lnSpc>
                <a:spcPct val="150000"/>
              </a:lnSpc>
              <a:spcAft>
                <a:spcPts val="1000"/>
              </a:spcAft>
            </a:pPr>
            <a:r>
              <a:rPr lang="zh-CN" altLang="en-US"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主要作品有</a:t>
            </a:r>
            <a:r>
              <a:rPr lang="en-US" altLang="zh-CN"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毛泽东选集</a:t>
            </a:r>
            <a:r>
              <a:rPr lang="en-US" altLang="zh-CN"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毛泽东文集</a:t>
            </a:r>
            <a:r>
              <a:rPr lang="en-US" altLang="zh-CN"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毛泽东诗词集</a:t>
            </a:r>
            <a:r>
              <a:rPr lang="en-US" altLang="zh-CN"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等。</a:t>
            </a:r>
          </a:p>
          <a:p>
            <a:pPr indent="457200" algn="just">
              <a:lnSpc>
                <a:spcPct val="150000"/>
              </a:lnSpc>
              <a:spcAft>
                <a:spcPts val="1000"/>
              </a:spcAft>
            </a:pPr>
            <a:endParaRPr lang="zh-CN" altLang="en-US" sz="2000" b="1"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endParaRPr>
          </a:p>
        </p:txBody>
      </p:sp>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930640" y="1965283"/>
            <a:ext cx="2349937" cy="3289912"/>
          </a:xfrm>
          <a:prstGeom prst="rect">
            <a:avLst/>
          </a:prstGeom>
          <a:ln>
            <a:noFill/>
          </a:ln>
          <a:effectLst>
            <a:outerShdw blurRad="190500" algn="tl" rotWithShape="0">
              <a:srgbClr val="000000">
                <a:alpha val="70000"/>
              </a:srgbClr>
            </a:outerShdw>
          </a:effectLst>
        </p:spPr>
      </p:pic>
    </p:spTree>
  </p:cSld>
  <p:clrMapOvr>
    <a:masterClrMapping/>
  </p:clrMapOvr>
  <p:transition spd="med" advClick="0">
    <p:pull/>
  </p:transition>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TextBox 13"/>
          <p:cNvSpPr txBox="1"/>
          <p:nvPr/>
        </p:nvSpPr>
        <p:spPr>
          <a:xfrm>
            <a:off x="983433" y="344684"/>
            <a:ext cx="2731838"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文本常识积累 </a:t>
            </a:r>
            <a:r>
              <a:rPr lang="en-US" altLang="zh-CN" b="1">
                <a:solidFill>
                  <a:srgbClr val="4C4C4C"/>
                </a:solidFill>
                <a:latin typeface="印品黑体" panose="00000500000000000000" pitchFamily="2" charset="-122"/>
                <a:ea typeface="印品黑体" panose="00000500000000000000" pitchFamily="2" charset="-122"/>
              </a:rPr>
              <a:t>·</a:t>
            </a:r>
            <a:r>
              <a:rPr lang="en-US" altLang="zh-CN">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了解作者</a:t>
            </a:r>
            <a:endParaRPr lang="en-US" altLang="zh-CN">
              <a:solidFill>
                <a:srgbClr val="4C4C4C"/>
              </a:solidFill>
              <a:latin typeface="印品黑体" panose="00000500000000000000" pitchFamily="2" charset="-122"/>
              <a:ea typeface="印品黑体" panose="00000500000000000000" pitchFamily="2"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avLst/>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20" name="文本框 19"/>
          <p:cNvSpPr txBox="1"/>
          <p:nvPr/>
        </p:nvSpPr>
        <p:spPr>
          <a:xfrm>
            <a:off x="605614" y="1559250"/>
            <a:ext cx="7205408" cy="4372479"/>
          </a:xfrm>
          <a:prstGeom prst="rect">
            <a:avLst/>
          </a:prstGeom>
          <a:noFill/>
        </p:spPr>
        <p:txBody>
          <a:bodyPr wrap="square">
            <a:spAutoFit/>
          </a:bodyPr>
          <a:lstStyle/>
          <a:p>
            <a:pPr indent="457200" algn="just">
              <a:lnSpc>
                <a:spcPct val="150000"/>
              </a:lnSpc>
              <a:spcAft>
                <a:spcPts val="1000"/>
              </a:spcAft>
            </a:pPr>
            <a:r>
              <a:rPr lang="zh-CN" altLang="en-US"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毛泽东的文章主要有</a:t>
            </a:r>
            <a:r>
              <a:rPr lang="zh-CN" altLang="en-US" sz="2000" kern="100">
                <a:solidFill>
                  <a:srgbClr val="FF0000"/>
                </a:solidFill>
                <a:effectLst/>
                <a:latin typeface="微软雅黑" panose="020B0503020204020204" pitchFamily="34" charset="-122"/>
                <a:ea typeface="微软雅黑" panose="020B0503020204020204" pitchFamily="34" charset="-122"/>
                <a:cs typeface="Arial" panose="020B0604020202020204" pitchFamily="34" charset="0"/>
              </a:rPr>
              <a:t>四个特点</a:t>
            </a:r>
            <a:r>
              <a:rPr lang="zh-CN" altLang="en-US" sz="2000" kern="100">
                <a:solidFill>
                  <a:srgbClr val="333333"/>
                </a:solidFill>
                <a:latin typeface="微软雅黑" panose="020B0503020204020204" pitchFamily="34" charset="-122"/>
                <a:ea typeface="微软雅黑" panose="020B0503020204020204" pitchFamily="34" charset="-122"/>
                <a:cs typeface="Arial" panose="020B0604020202020204" pitchFamily="34" charset="0"/>
              </a:rPr>
              <a:t>：</a:t>
            </a:r>
            <a:endParaRPr lang="en-US" altLang="zh-CN" sz="2000" kern="100">
              <a:solidFill>
                <a:srgbClr val="333333"/>
              </a:solidFill>
              <a:latin typeface="微软雅黑" panose="020B0503020204020204" pitchFamily="34" charset="-122"/>
              <a:ea typeface="微软雅黑" panose="020B0503020204020204" pitchFamily="34" charset="-122"/>
              <a:cs typeface="Arial" panose="020B0604020202020204" pitchFamily="34" charset="0"/>
            </a:endParaRPr>
          </a:p>
          <a:p>
            <a:pPr indent="457200" algn="just">
              <a:lnSpc>
                <a:spcPct val="150000"/>
              </a:lnSpc>
              <a:spcAft>
                <a:spcPts val="1000"/>
              </a:spcAft>
            </a:pPr>
            <a:r>
              <a:rPr lang="zh-CN" altLang="en-US"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一是有</a:t>
            </a:r>
            <a:r>
              <a:rPr lang="zh-CN" altLang="en-US" sz="2000" kern="100">
                <a:solidFill>
                  <a:srgbClr val="FF0000"/>
                </a:solidFill>
                <a:effectLst/>
                <a:latin typeface="微软雅黑" panose="020B0503020204020204" pitchFamily="34" charset="-122"/>
                <a:ea typeface="微软雅黑" panose="020B0503020204020204" pitchFamily="34" charset="-122"/>
                <a:cs typeface="Arial" panose="020B0604020202020204" pitchFamily="34" charset="0"/>
              </a:rPr>
              <a:t>气势</a:t>
            </a:r>
            <a:r>
              <a:rPr lang="en-US" altLang="zh-CN"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即有革命家的气势</a:t>
            </a:r>
            <a:r>
              <a:rPr lang="en-US" altLang="zh-CN"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理直气壮</a:t>
            </a:r>
            <a:r>
              <a:rPr lang="en-US" altLang="zh-CN"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舍我其谁”</a:t>
            </a:r>
            <a:r>
              <a:rPr lang="en-US" altLang="zh-CN"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p>
          <a:p>
            <a:pPr indent="457200" algn="just">
              <a:lnSpc>
                <a:spcPct val="150000"/>
              </a:lnSpc>
              <a:spcAft>
                <a:spcPts val="1000"/>
              </a:spcAft>
            </a:pPr>
            <a:r>
              <a:rPr lang="zh-CN" altLang="en-US"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二是有</a:t>
            </a:r>
            <a:r>
              <a:rPr lang="zh-CN" altLang="en-US" sz="2000" kern="100">
                <a:solidFill>
                  <a:srgbClr val="FF0000"/>
                </a:solidFill>
                <a:effectLst/>
                <a:latin typeface="微软雅黑" panose="020B0503020204020204" pitchFamily="34" charset="-122"/>
                <a:ea typeface="微软雅黑" panose="020B0503020204020204" pitchFamily="34" charset="-122"/>
                <a:cs typeface="Arial" panose="020B0604020202020204" pitchFamily="34" charset="0"/>
              </a:rPr>
              <a:t>思想</a:t>
            </a:r>
            <a:r>
              <a:rPr lang="en-US" altLang="zh-CN" sz="2000" kern="100">
                <a:solidFill>
                  <a:srgbClr val="FF0000"/>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即有思想家的高度</a:t>
            </a:r>
            <a:r>
              <a:rPr lang="en-US" altLang="zh-CN" sz="2000" kern="100">
                <a:solidFill>
                  <a:srgbClr val="333333"/>
                </a:solidFill>
                <a:latin typeface="微软雅黑" panose="020B0503020204020204" pitchFamily="34" charset="-122"/>
                <a:ea typeface="微软雅黑" panose="020B0503020204020204" pitchFamily="34" charset="-122"/>
                <a:cs typeface="Arial" panose="020B0604020202020204" pitchFamily="34" charset="0"/>
              </a:rPr>
              <a:t>——“</a:t>
            </a:r>
            <a:r>
              <a:rPr lang="zh-CN" altLang="en-US"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理从事出</a:t>
            </a:r>
            <a:r>
              <a:rPr lang="en-US" altLang="zh-CN"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片言成典”</a:t>
            </a:r>
            <a:r>
              <a:rPr lang="en-US" altLang="zh-CN"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p>
          <a:p>
            <a:pPr indent="457200" algn="just">
              <a:lnSpc>
                <a:spcPct val="150000"/>
              </a:lnSpc>
              <a:spcAft>
                <a:spcPts val="1000"/>
              </a:spcAft>
            </a:pPr>
            <a:r>
              <a:rPr lang="zh-CN" altLang="en-US"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三是</a:t>
            </a:r>
            <a:r>
              <a:rPr lang="zh-CN" altLang="en-US" sz="2000" kern="100">
                <a:solidFill>
                  <a:srgbClr val="FF0000"/>
                </a:solidFill>
                <a:effectLst/>
                <a:latin typeface="微软雅黑" panose="020B0503020204020204" pitchFamily="34" charset="-122"/>
                <a:ea typeface="微软雅黑" panose="020B0503020204020204" pitchFamily="34" charset="-122"/>
                <a:cs typeface="Arial" panose="020B0604020202020204" pitchFamily="34" charset="0"/>
              </a:rPr>
              <a:t>知识渊博</a:t>
            </a:r>
            <a:r>
              <a:rPr lang="en-US" altLang="zh-CN"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即有学者式的积累</a:t>
            </a:r>
            <a:r>
              <a:rPr lang="en-US" altLang="zh-CN" sz="2000" kern="100">
                <a:solidFill>
                  <a:srgbClr val="333333"/>
                </a:solidFill>
                <a:latin typeface="微软雅黑" panose="020B0503020204020204" pitchFamily="34" charset="-122"/>
                <a:ea typeface="微软雅黑" panose="020B0503020204020204" pitchFamily="34" charset="-122"/>
                <a:cs typeface="Arial" panose="020B0604020202020204" pitchFamily="34" charset="0"/>
              </a:rPr>
              <a:t>——</a:t>
            </a:r>
            <a:r>
              <a:rPr lang="zh-CN" altLang="en-US"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用典丰富</a:t>
            </a:r>
            <a:r>
              <a:rPr lang="en-US" altLang="zh-CN"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文库史海</a:t>
            </a:r>
            <a:r>
              <a:rPr lang="en-US" altLang="zh-CN"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随手拈来</a:t>
            </a:r>
            <a:r>
              <a:rPr lang="en-US" altLang="zh-CN"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p>
          <a:p>
            <a:pPr indent="457200" algn="just">
              <a:lnSpc>
                <a:spcPct val="150000"/>
              </a:lnSpc>
              <a:spcAft>
                <a:spcPts val="1000"/>
              </a:spcAft>
            </a:pPr>
            <a:r>
              <a:rPr lang="zh-CN" altLang="en-US"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四是</a:t>
            </a:r>
            <a:r>
              <a:rPr lang="zh-CN" altLang="en-US" sz="2000" kern="100">
                <a:solidFill>
                  <a:srgbClr val="FF0000"/>
                </a:solidFill>
                <a:effectLst/>
                <a:latin typeface="微软雅黑" panose="020B0503020204020204" pitchFamily="34" charset="-122"/>
                <a:ea typeface="微软雅黑" panose="020B0503020204020204" pitchFamily="34" charset="-122"/>
                <a:cs typeface="Arial" panose="020B0604020202020204" pitchFamily="34" charset="0"/>
              </a:rPr>
              <a:t>个性化的语言</a:t>
            </a:r>
            <a:r>
              <a:rPr lang="en-US" altLang="zh-CN"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即政治家加文学家的语言</a:t>
            </a:r>
            <a:r>
              <a:rPr lang="en-US" altLang="zh-CN"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典雅、通俗、幽默。</a:t>
            </a:r>
          </a:p>
          <a:p>
            <a:pPr indent="457200" algn="just">
              <a:lnSpc>
                <a:spcPct val="150000"/>
              </a:lnSpc>
              <a:spcAft>
                <a:spcPts val="1000"/>
              </a:spcAft>
            </a:pPr>
            <a:endParaRPr lang="zh-CN" altLang="en-US" sz="2000" b="1"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endParaRPr>
          </a:p>
        </p:txBody>
      </p:sp>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424363" y="1892300"/>
            <a:ext cx="3052233" cy="3503302"/>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spd="med" advClick="0">
    <p:pull/>
  </p:transition>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TextBox 13"/>
          <p:cNvSpPr txBox="1"/>
          <p:nvPr/>
        </p:nvSpPr>
        <p:spPr>
          <a:xfrm>
            <a:off x="983433" y="344684"/>
            <a:ext cx="2731838"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文本常识积累 </a:t>
            </a:r>
            <a:r>
              <a:rPr lang="en-US" altLang="zh-CN" b="1">
                <a:solidFill>
                  <a:srgbClr val="4C4C4C"/>
                </a:solidFill>
                <a:latin typeface="印品黑体" panose="00000500000000000000" pitchFamily="2" charset="-122"/>
                <a:ea typeface="印品黑体" panose="00000500000000000000" pitchFamily="2" charset="-122"/>
              </a:rPr>
              <a:t>·</a:t>
            </a:r>
            <a:r>
              <a:rPr lang="en-US" altLang="zh-CN">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创作背景</a:t>
            </a:r>
            <a:endParaRPr lang="en-US" altLang="zh-CN">
              <a:solidFill>
                <a:srgbClr val="4C4C4C"/>
              </a:solidFill>
              <a:latin typeface="印品黑体" panose="00000500000000000000" pitchFamily="2" charset="-122"/>
              <a:ea typeface="印品黑体" panose="00000500000000000000" pitchFamily="2"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avLst/>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20" name="文本框 19"/>
          <p:cNvSpPr txBox="1"/>
          <p:nvPr/>
        </p:nvSpPr>
        <p:spPr>
          <a:xfrm>
            <a:off x="605614" y="1425952"/>
            <a:ext cx="7276119" cy="4602991"/>
          </a:xfrm>
          <a:prstGeom prst="rect">
            <a:avLst/>
          </a:prstGeom>
          <a:noFill/>
        </p:spPr>
        <p:txBody>
          <a:bodyPr wrap="square">
            <a:spAutoFit/>
          </a:bodyPr>
          <a:lstStyle/>
          <a:p>
            <a:pPr indent="457200" algn="just">
              <a:lnSpc>
                <a:spcPct val="150000"/>
              </a:lnSpc>
              <a:spcAft>
                <a:spcPts val="1000"/>
              </a:spcAft>
            </a:pP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中国共产党在历史上曾出现过几次左倾和右倾的错误，给革命事业造成了巨大损失。其根本原因就在于</a:t>
            </a:r>
            <a:r>
              <a:rPr lang="zh-CN" altLang="en-US" sz="2200" kern="100">
                <a:solidFill>
                  <a:srgbClr val="FF0000"/>
                </a:solidFill>
                <a:effectLst/>
                <a:latin typeface="微软雅黑" panose="020B0503020204020204" pitchFamily="34" charset="-122"/>
                <a:ea typeface="微软雅黑" panose="020B0503020204020204" pitchFamily="34" charset="-122"/>
                <a:cs typeface="Arial" panose="020B0604020202020204" pitchFamily="34" charset="0"/>
              </a:rPr>
              <a:t>当时的领导者不从中国革命的具体情况出发，不能把马克思列宁主义理论同中国革命的实际相结合</a:t>
            </a: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而是从主观臆断出发，教条主义地对待马克思列宁主义理论。遵义会议后，虽然曾对左、右倾的错误进行了纠正，但由于当时处于战争条件下，形势变化快，对这些错误思想的根源一直没来得及进行清算，机会主义和教条主义思想的影响在党内还存在着，对党的正确路线的执行有很大干扰。</a:t>
            </a:r>
          </a:p>
        </p:txBody>
      </p:sp>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533468" y="1835783"/>
            <a:ext cx="2960061" cy="3783328"/>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cSld>
  <p:clrMapOvr>
    <a:masterClrMapping/>
  </p:clrMapOvr>
  <p:transition spd="med" advClick="0">
    <p:pull/>
  </p:transition>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TextBox 13"/>
          <p:cNvSpPr txBox="1"/>
          <p:nvPr/>
        </p:nvSpPr>
        <p:spPr>
          <a:xfrm>
            <a:off x="983433" y="344684"/>
            <a:ext cx="2731838"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文本常识积累 </a:t>
            </a:r>
            <a:r>
              <a:rPr lang="en-US" altLang="zh-CN" b="1">
                <a:solidFill>
                  <a:srgbClr val="4C4C4C"/>
                </a:solidFill>
                <a:latin typeface="印品黑体" panose="00000500000000000000" pitchFamily="2" charset="-122"/>
                <a:ea typeface="印品黑体" panose="00000500000000000000" pitchFamily="2" charset="-122"/>
              </a:rPr>
              <a:t>·</a:t>
            </a:r>
            <a:r>
              <a:rPr lang="en-US" altLang="zh-CN">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创作背景</a:t>
            </a:r>
            <a:endParaRPr lang="en-US" altLang="zh-CN">
              <a:solidFill>
                <a:srgbClr val="4C4C4C"/>
              </a:solidFill>
              <a:latin typeface="印品黑体" panose="00000500000000000000" pitchFamily="2" charset="-122"/>
              <a:ea typeface="印品黑体" panose="00000500000000000000" pitchFamily="2"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avLst/>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20" name="文本框 19"/>
          <p:cNvSpPr txBox="1"/>
          <p:nvPr/>
        </p:nvSpPr>
        <p:spPr>
          <a:xfrm>
            <a:off x="605614" y="1425952"/>
            <a:ext cx="10698961" cy="4095160"/>
          </a:xfrm>
          <a:prstGeom prst="rect">
            <a:avLst/>
          </a:prstGeom>
          <a:noFill/>
        </p:spPr>
        <p:txBody>
          <a:bodyPr wrap="square">
            <a:spAutoFit/>
          </a:bodyPr>
          <a:lstStyle/>
          <a:p>
            <a:pPr indent="457200" algn="just">
              <a:lnSpc>
                <a:spcPct val="150000"/>
              </a:lnSpc>
              <a:spcAft>
                <a:spcPts val="1000"/>
              </a:spcAft>
            </a:pP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抗日战争爆发后，新党员大量增加，许多人出身于小资产阶级，思想还没有彻底转变，这也对党的思想作风产生了一定的不良作用。在这种情况下，</a:t>
            </a:r>
            <a:r>
              <a:rPr lang="zh-CN" altLang="en-US" sz="2200" kern="100">
                <a:solidFill>
                  <a:srgbClr val="FF0000"/>
                </a:solidFill>
                <a:effectLst/>
                <a:latin typeface="微软雅黑" panose="020B0503020204020204" pitchFamily="34" charset="-122"/>
                <a:ea typeface="微软雅黑" panose="020B0503020204020204" pitchFamily="34" charset="-122"/>
                <a:cs typeface="Arial" panose="020B0604020202020204" pitchFamily="34" charset="0"/>
              </a:rPr>
              <a:t>为了纯洁党的作风，清算左、右倾机会主义的思想影响，提高党的战斗力</a:t>
            </a: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，党在</a:t>
            </a:r>
            <a:r>
              <a:rPr lang="en-US" altLang="zh-CN"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1941</a:t>
            </a: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年发动了著名的延安</a:t>
            </a:r>
            <a:r>
              <a:rPr lang="zh-CN" altLang="en-US" sz="2200" kern="100">
                <a:solidFill>
                  <a:srgbClr val="FF0000"/>
                </a:solidFill>
                <a:effectLst/>
                <a:latin typeface="微软雅黑" panose="020B0503020204020204" pitchFamily="34" charset="-122"/>
                <a:ea typeface="微软雅黑" panose="020B0503020204020204" pitchFamily="34" charset="-122"/>
                <a:cs typeface="Arial" panose="020B0604020202020204" pitchFamily="34" charset="0"/>
              </a:rPr>
              <a:t>整风运动</a:t>
            </a: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，对全党和全体干部进行了一次深刻的马列主义教育。在整风运动中，毛泽东同志作了</a:t>
            </a:r>
            <a:r>
              <a:rPr lang="en-US" altLang="zh-CN"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整顿党的作风</a:t>
            </a:r>
            <a:r>
              <a:rPr lang="en-US" altLang="zh-CN"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反对党八股</a:t>
            </a:r>
            <a:r>
              <a:rPr lang="en-US" altLang="zh-CN"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和</a:t>
            </a:r>
            <a:r>
              <a:rPr lang="en-US" altLang="zh-CN"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改造我们的学习</a:t>
            </a:r>
            <a:r>
              <a:rPr lang="en-US" altLang="zh-CN"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的报告，作为整风的指导文献。</a:t>
            </a:r>
            <a:r>
              <a:rPr lang="en-US" altLang="zh-CN" sz="2200" kern="100">
                <a:solidFill>
                  <a:srgbClr val="FF0000"/>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200" kern="100">
                <a:solidFill>
                  <a:srgbClr val="FF0000"/>
                </a:solidFill>
                <a:effectLst/>
                <a:latin typeface="微软雅黑" panose="020B0503020204020204" pitchFamily="34" charset="-122"/>
                <a:ea typeface="微软雅黑" panose="020B0503020204020204" pitchFamily="34" charset="-122"/>
                <a:cs typeface="Arial" panose="020B0604020202020204" pitchFamily="34" charset="0"/>
              </a:rPr>
              <a:t>改造我们的学习</a:t>
            </a:r>
            <a:r>
              <a:rPr lang="en-US" altLang="zh-CN" sz="2200" kern="100">
                <a:solidFill>
                  <a:srgbClr val="FF0000"/>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200" kern="100">
                <a:solidFill>
                  <a:srgbClr val="FF0000"/>
                </a:solidFill>
                <a:effectLst/>
                <a:latin typeface="微软雅黑" panose="020B0503020204020204" pitchFamily="34" charset="-122"/>
                <a:ea typeface="微软雅黑" panose="020B0503020204020204" pitchFamily="34" charset="-122"/>
                <a:cs typeface="Arial" panose="020B0604020202020204" pitchFamily="34" charset="0"/>
              </a:rPr>
              <a:t>主要是针对党内在学风中存在的问题，文中毛泽东同志号召全党坚持理论联系实际，反对主观主义。阐述精辟透彻，论证充实有力，不但在当时的整风中发挥了重大作用，就对今天的理论学习也仍具有指导意义。</a:t>
            </a:r>
          </a:p>
        </p:txBody>
      </p:sp>
    </p:spTree>
  </p:cSld>
  <p:clrMapOvr>
    <a:masterClrMapping/>
  </p:clrMapOvr>
  <p:transition spd="med" advClick="0">
    <p:pull/>
  </p:transition>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TextBox 13"/>
          <p:cNvSpPr txBox="1"/>
          <p:nvPr/>
        </p:nvSpPr>
        <p:spPr>
          <a:xfrm>
            <a:off x="983433" y="344684"/>
            <a:ext cx="2731838"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文本常识积累 </a:t>
            </a:r>
            <a:r>
              <a:rPr lang="en-US" altLang="zh-CN" b="1">
                <a:solidFill>
                  <a:srgbClr val="4C4C4C"/>
                </a:solidFill>
                <a:latin typeface="印品黑体" panose="00000500000000000000" pitchFamily="2" charset="-122"/>
                <a:ea typeface="印品黑体" panose="00000500000000000000" pitchFamily="2" charset="-122"/>
              </a:rPr>
              <a:t>·</a:t>
            </a:r>
            <a:r>
              <a:rPr lang="en-US" altLang="zh-CN">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题目解说</a:t>
            </a:r>
            <a:endParaRPr lang="en-US" altLang="zh-CN">
              <a:solidFill>
                <a:srgbClr val="4C4C4C"/>
              </a:solidFill>
              <a:latin typeface="印品黑体" panose="00000500000000000000" pitchFamily="2" charset="-122"/>
              <a:ea typeface="印品黑体" panose="00000500000000000000" pitchFamily="2"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avLst/>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20" name="文本框 19"/>
          <p:cNvSpPr txBox="1"/>
          <p:nvPr/>
        </p:nvSpPr>
        <p:spPr>
          <a:xfrm>
            <a:off x="464128" y="1844368"/>
            <a:ext cx="7862527" cy="3464218"/>
          </a:xfrm>
          <a:prstGeom prst="rect">
            <a:avLst/>
          </a:prstGeom>
          <a:noFill/>
        </p:spPr>
        <p:txBody>
          <a:bodyPr wrap="square">
            <a:spAutoFit/>
          </a:bodyPr>
          <a:lstStyle/>
          <a:p>
            <a:pPr indent="457200" algn="just">
              <a:lnSpc>
                <a:spcPct val="150000"/>
              </a:lnSpc>
              <a:spcAft>
                <a:spcPts val="1000"/>
              </a:spcAft>
            </a:pPr>
            <a:r>
              <a:rPr lang="zh-CN" altLang="en-US" sz="2200" kern="100">
                <a:solidFill>
                  <a:srgbClr val="FF0000"/>
                </a:solidFill>
                <a:effectLst/>
                <a:latin typeface="微软雅黑" panose="020B0503020204020204" pitchFamily="34" charset="-122"/>
                <a:ea typeface="微软雅黑" panose="020B0503020204020204" pitchFamily="34" charset="-122"/>
                <a:cs typeface="Arial" panose="020B0604020202020204" pitchFamily="34" charset="0"/>
              </a:rPr>
              <a:t>“改造”</a:t>
            </a: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不是一般的改变</a:t>
            </a:r>
            <a:r>
              <a:rPr lang="en-US" altLang="zh-CN"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而是从根本上改掉旧的</a:t>
            </a:r>
            <a:r>
              <a:rPr lang="en-US" altLang="zh-CN"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树立新的。</a:t>
            </a:r>
            <a:endParaRPr lang="en-US" altLang="zh-CN"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endParaRPr>
          </a:p>
          <a:p>
            <a:pPr indent="457200" algn="just">
              <a:lnSpc>
                <a:spcPct val="150000"/>
              </a:lnSpc>
              <a:spcAft>
                <a:spcPts val="1000"/>
              </a:spcAft>
            </a:pPr>
            <a:r>
              <a:rPr lang="zh-CN" altLang="en-US" sz="2200" kern="100">
                <a:solidFill>
                  <a:srgbClr val="FF0000"/>
                </a:solidFill>
                <a:effectLst/>
                <a:latin typeface="微软雅黑" panose="020B0503020204020204" pitchFamily="34" charset="-122"/>
                <a:ea typeface="微软雅黑" panose="020B0503020204020204" pitchFamily="34" charset="-122"/>
                <a:cs typeface="Arial" panose="020B0604020202020204" pitchFamily="34" charset="0"/>
              </a:rPr>
              <a:t>“我们”</a:t>
            </a: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是指全党的同志</a:t>
            </a:r>
            <a:r>
              <a:rPr lang="en-US" altLang="zh-CN"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特别是党的干部。</a:t>
            </a:r>
            <a:endParaRPr lang="en-US" altLang="zh-CN"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endParaRPr>
          </a:p>
          <a:p>
            <a:pPr indent="457200" algn="just">
              <a:lnSpc>
                <a:spcPct val="150000"/>
              </a:lnSpc>
              <a:spcAft>
                <a:spcPts val="1000"/>
              </a:spcAft>
            </a:pPr>
            <a:r>
              <a:rPr lang="zh-CN" altLang="en-US" sz="2200" kern="100">
                <a:solidFill>
                  <a:srgbClr val="FF0000"/>
                </a:solidFill>
                <a:effectLst/>
                <a:latin typeface="微软雅黑" panose="020B0503020204020204" pitchFamily="34" charset="-122"/>
                <a:ea typeface="微软雅黑" panose="020B0503020204020204" pitchFamily="34" charset="-122"/>
                <a:cs typeface="Arial" panose="020B0604020202020204" pitchFamily="34" charset="0"/>
              </a:rPr>
              <a:t>“学习”</a:t>
            </a: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是指全党同志的学习</a:t>
            </a:r>
            <a:r>
              <a:rPr lang="en-US" altLang="zh-CN"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特别是指对马克思列宁主义的学习</a:t>
            </a:r>
            <a:r>
              <a:rPr lang="en-US" altLang="zh-CN"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目的就是使理论和实践相结合。</a:t>
            </a:r>
            <a:endParaRPr lang="en-US" altLang="zh-CN"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endParaRPr>
          </a:p>
          <a:p>
            <a:pPr indent="457200" algn="just">
              <a:lnSpc>
                <a:spcPct val="150000"/>
              </a:lnSpc>
              <a:spcAft>
                <a:spcPts val="1000"/>
              </a:spcAft>
            </a:pP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题目表现了</a:t>
            </a:r>
            <a:r>
              <a:rPr lang="zh-CN" altLang="en-US" sz="2200" kern="100">
                <a:solidFill>
                  <a:srgbClr val="FF0000"/>
                </a:solidFill>
                <a:effectLst/>
                <a:latin typeface="微软雅黑" panose="020B0503020204020204" pitchFamily="34" charset="-122"/>
                <a:ea typeface="微软雅黑" panose="020B0503020204020204" pitchFamily="34" charset="-122"/>
                <a:cs typeface="Arial" panose="020B0604020202020204" pitchFamily="34" charset="0"/>
              </a:rPr>
              <a:t>毛泽东同志整顿党内存在的不良学风的决心和力度之大。</a:t>
            </a:r>
          </a:p>
        </p:txBody>
      </p:sp>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13848" y="1621385"/>
            <a:ext cx="2931608" cy="4062584"/>
          </a:xfrm>
          <a:prstGeom prst="rect">
            <a:avLst/>
          </a:prstGeom>
          <a:ln>
            <a:noFill/>
          </a:ln>
          <a:effectLst>
            <a:softEdge rad="112500"/>
          </a:effectLst>
        </p:spPr>
      </p:pic>
    </p:spTree>
  </p:cSld>
  <p:clrMapOvr>
    <a:masterClrMapping/>
  </p:clrMapOvr>
  <p:transition spd="med" advClick="0">
    <p:pull/>
  </p:transition>
</p:sld>
</file>

<file path=ppt/tags/tag1.xml><?xml version="1.0" encoding="utf-8"?>
<p:tagLst xmlns:a="http://schemas.openxmlformats.org/drawingml/2006/main" xmlns:r="http://schemas.openxmlformats.org/officeDocument/2006/relationships" xmlns:p="http://schemas.openxmlformats.org/presentationml/2006/main">
  <p:tag name="AS_OS" val="Unix 3.10 unknown"/>
  <p:tag name="AS_RELEASE_DATE" val="2017.06.20"/>
  <p:tag name="AS_TITLE" val="Aspose.Slides for Java"/>
  <p:tag name="AS_VERSION" val="17.6"/>
  <p:tag name="ISPRING_PLAYERS_CUSTOMIZATION" val="UEsDBBQAAgAIAOdaeEo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wQUAAIACACngyZIFQ6tKGQEAAAHEQAAHQAAAHVuaXZlcnNhbC9jb21tb25fbWVzc2FnZXMubG5nrVhtb9s2EP5eoP+BEFBgA7a0HdCiGBIHtMTYRGTJleg42QsERmJsIpSY6cVt9mm/Zj9sv2RHyk7ivkBSEsA2TMr33PHunrujD48/5wptRFlJXRw5bw/eOEgUqc5ksTpyFuzk5w8OqmpeZFzpQhw5hXbQ8ejli0PFi1XDVwK+v3yB0GEuqgqW1cis7tdIZkfOfJy44WyOg4vEDydhMqYTZ+Tq/IYXt8jXK/1H+cMv7z98fvvu/Y+Hr7eSfYDiGfb9fShkkd696QEUsCj0E0AjfhKQc+aMzOcwuXDBfBoQZ7T9Mkx6HpEzZ2Q+O+UWUUQClsQ+9UhC4yQImfWFTxjxnNGFbtCabwSqNdpI8QnVawGRrGUpUKVkZh+kGjaKRnQp88IZpkESkZhF1GU0DJxRrMvy9icLy5t6rUtQV6FMVvxSiczqhJyxz29KUYFqXkNOIXjVawm/1DmXxUGn6ggvaTBJWBj6cUICb7fjjEiRIa/kRs1AlAjHJAKAkleifIRsYrPMiiOs1DCEKZ1MfXgzY8JUrtYK3vVQO+YEYjAXRZcU5AiJILvieBlGnnEaqEIc3fCq+qTLbC8/HgaqC5gGbggp6LIH4Mxg7IAhxhIqR1mKtO4Cm5E4xhOSjMNzSGTgXThEIjwFup0OkbggMVCExF0yAT6jE2wS3lBsl/87fqXcpLO6RTxNQc64byN1U8GOcSmwwDKtOhimJiYfFxA2iv3v0LhFBe/a1UpuBNhRZqLsVASVxSWeyaKPC/pbcoKpT7wE0soLlwmzJc9ozPktKnSNeLbhRSrQpUh5A7l+C88ymdlnJs5W/1+N/BvxeltVXm0LUuCR81dD7dmrYd8wq6nAproW+U3dpdo4bGv+Y6wwOf1dE/oc/XH6Y5cEOKLh80Smknmj2qr75PjcWTY0Rp1GPNFT/aP13JbEbW0dUyhYY6n7SxDopqZ/QANU/aVocAKK5m2JhhpOi6sBOoNwCxBo9FiMM3DVngln4MIB8ksyjimD2WgpLitZd44dlo1tgL4d2hTmPCVqcU/GS3GlYcJRgm/a6QO6kI10Z0AfDDd7rYJR5oPJAQCu2uQBSCVzsD/rgbmYkZ0H2gK/d5KlblRmyavktS3y4NsmF1+PTVelzu2u4tUuedsmc/wUK9rDRa3S+YD2f8e/3vF5QL/HRykmOHKniYsDl5hB33BV9RQCChhX+CxOfDw24sCFnNfpGprplW6KrCdQO6t75AQD2PbMseBluv7vn397YnxhSbuLtru/DgIBYpsqSO7Afg90Lao/u0AYHu/L2UUfqe3dZifX86rDKGThs9wheNtacp3D1kG3XkjybdAwY9idzoAHsU173ZQwug1BmOHoFGqZncKd0YyX11AImdZqEIp1tUnAepj2++tlUytZiCGyT2sl5sCMzhPsefauDeRTMr1ue2YGN4p0e+lWcOnuC+ZOcQB19gs8kcl6IKBtTbsqBERv1/c033zdqe5Wlf3L4vD1g38w/gdQSwMEFAACAAgAp4MmSM0WweooAwAAhgwAACcAAAB1bml2ZXJzYWwvZmxhc2hfcHVibGlzaGluZ19zZXR0aW5ncy54bWzVV91u2jAUvucpLE+9LKEdXTsUqKYCGmoLqLCtvapMbIhVx85iG0qv9jR7sD3JjmOgoHZd+oO0ISHi8/Od/xMTHt8mAk1ZprmSdbxXrmDEZKQol5M6/jJs7x5hpA2RlAglWR1LhdFxoxSmdiS4jgfMGBDVCGCkrqWmjmNj0loQzGazMtdp5rhKWAP4uhypJEgzppk0LAtSQebwY+Yp03iBUAAAvomSC7VGqYRQ6JHOFbWCIU7Bc8ldUES0BdExDrzYiEQ3k0xZSU+UUBnKJqM6flfJP0sZD9XkCZMuJ7oBREc2NUIpd14QMeB3DMWMT2Jw97CK0YxTE9fxftWhgHTwECXH9qETh3KiIAfSLOATZgglhvijt2fYrdFLgifRuSQJj4bAQS7+Om4Orz9f9VsXZ53u6fWw1zsbdvreiVwn2MQJg01DITikbBaxlZ2QGEOiGPwGnTERmoXBOmkpNlZywzl3RiMlIPe5FrRRMmK0SxK2Vo3BDZdtkNzDaAyBiHkdf8o4ERhxQwSPVsrajrThJq96e10SARa0J0PnA3xv3mcnikmm2bpbS452OY8a35QVFM2VRYLfMGQUgvhtAk8xQ+vFQeNMJTkV2scgLThYnHI2Y/Q4z+kC8E+GrsBEYkETejUVzHgL3y2/QyM2VhngMjKFzgY61x6//CzglGh9D0qWPu4MzjrN1nWn22xd7rgACZ0SGT0THArOktRsBZ/MkVRmqQfpiIjVLC8K5TTnFYmt/PIyaJ5Y4cv81sVYg95iSbZj5TmF+asHhc3GZJoPohuuHBpGkENJPCYwIlgXXFpWFDAiEikp5ohEsNa0G+spV1YDxQ+wh9Yv99DrIy7z0wRWG1jMKMsKQVb29t9XDz4cHn2slYNfP37uPqm0WPh9QZw5v/FPnlz5q7X/cBuGgdvSjy9tk9l/c2f3L1pfi+S127ocFippa1AIrldEqndaROrCv2T6ay+YQi7AUpr4IYO1JHjCDaNv2WIvaJNXvdt9j22nTbYY82tG478J2Z9W18SNe2EYPHpxdZyES55AItxKXN12GwfVCtw0H2WVSoC2+d+hUfoNUEsDBBQAAgAIAKeDJkjdIlMWuAIAAFUKAAAhAAAAdW5pdmVyc2FsL2ZsYXNoX3NraW5fc2V0dGluZ3MueG1slVbbbuIwEH3fr0DsO+leu5VcpJZSqVJ3W22rvjvJkFg4dmRP6PL3ayd2YwOBwKgSnjlnPJ4bJXrNxPzTZEIyyaV6AUQmCm01Xjdh+fU0bRClmGVSIAicCakqyqfzz5f3VkjSIk+x5AaU4fy4snKCs6IZ9Nd8u7cyhuLuOE7IZFVTsX2UhZylNFsXSjYiN7T79jNEK7c1KM7E2iAvri4Xy8shJGcaHxCqKKblLyvjKLUCrcGG9HNp5SSL0xS4v+mi/Yzk9Fcdf/0ObcM0w5Z288XKEK2mBcRJPh6dKYzxfjYB4R/aun+1MgjldAvqLOeybupzeqRWsrAJjTnHi/jB4ZLmZvwM4e7CykmCfZC96GQVXHq+31kJQO5rOPfEjquS/NnmdWch2KKnHOaoGiCJP3U2Xcr3pwbNfMB8Rbk2gFDVg55N0M+00d5NrOtxf+GdiTz05TQ95E3ypoJFF3DgLtb3+MXitt0VodMPXRChgo1TBiH2yh75x+R1Dxkoe+QLZzk8Cb7dj2DX1JF8kW+pK+fx/BsrCGqOubP6k7famx7t6OogVKfwmErmMNc2nFdWga0bSVpdF1KyFxMRdMMKikyK3xaXbtvHaJLsGFyvHe4sggw5HGq4NkazpsN0tee4H501bsjuZ6F/XHeeoNni11OKSLOyMj9LejpxPDMmJjHT5DDD7kkDB/UgVjLgtHcPkSqq1qBepeRjrxESQY91L7vhGoKTJMgBSQ5nmTgnh9IvmioFtTRVY6B9lmNlByxZUXLzh28M3iHfYQxYOyqWxp+g7KMvA4VrAqAqK33XdofOUjUcGYcN+OEPFO2Th95GtOnSoYa7wUdYYdhyTjOqJ92u6Hsl3iGB/gD+zYQVOd6xjGh7pKluXxZNvl/DfSzRYvbrzDZfuMnas+ulyLGx72fQKO2/k/8BUEsDBBQAAgAIAKeDJkgsT7aL/QIAAJcLAAAmAAAAdW5pdmVyc2FsL2h0bWxfcHVibGlzaGluZ19zZXR0aW5ncy54bWzNlt1SGjEUgO95ikw6XsqqtdUyuzgdwdGpFUZoq1dO2AQ2YzbZ5gfEqz5NH6xP0pMNIIyWro50ygwDOcn5zl9ykvjoLhdozLThSiZ4t76DEZOpolyOEvylf7J9iJGxRFIilGQJlgqjo2YtLtxAcJP1mLWw1CDASNMobIIza4tGFE0mkzo3hfazSjgLfFNPVR4VmhkmLdNRIcgUfuy0YAbPCBUA8M2VnKk1azWE4kD6rKgTDHEKnkvugyLi1OYCR2HVgKS3I62cpMdKKI30aJDgNzvlZ74mkFo8Z9KnxDRB6MW2QSjl3gkievyeoYzxUQbeHuxjNOHUZgne2/cUWB09ppTsEDnxlGMFKZB2hs+ZJZRYEobBnmV31swFQUSnkuQ87cMM8uEnuNW/Ob3uti/Pzy4+3fQ7nfP+WTc4UepEq5w4WjUUg0PK6ZQt7MTEWpJm4DfoDIkwLI6WRfNlQyVXnPNjNFACUl9qYTQET8U0wR81JwIjbong6WLWEj1i9oQLiMHr7taH0uIHYIg3zYg2bNnQfMb4LKbNb8oJiqbKIcFvGbIKQUQuh38ZQ8vpRkOt8lIqiLHICE4ZGnM2YfSozNIM+CdD12Aid6AJm68QzAYL3x2/RwM2VBq4jIxhq4Kcm8CvPwtcEGMeoGTu41bv/KzVvjm7aLWvtnyAhI6JTJ8JhxKyvLAb4ZMpksrO9SAdKXGGlUWhnJZzVWKrv7wMhudOhDK/djGW0BssyWasPKcwf/WgstmMjMuD6A9XiYYjyKEkgQkTKRx3Lh2rCkyJREqKKSIpNCrjj/WYK2dAEg5wQJuXexj0EZflaAQ3B1jUlOlKyJ3dvbf7794fHH5o1KNfP35ur1WatfCuIN5c6OHHa5v4opE/7oZx5Hvn023YavevunD3sv21SqYu2lf9SkVq9yrhOlVWdT5VWXUZro3u0pVRyQVoM6NwbKDRCJ5zy+hrbpoXFH79/Ru2xSsVfoNRrN2+/28QYbR4bq28r+LoyQdgDeSrj+lm7TdQSwMEFAACAAgAp4MmSD1kiNCZAQAAHwYAAB8AAAB1bml2ZXJzYWwvaHRtbF9za2luX3NldHRpbmdzLmpzjZTLbsIwEEX3fEXkbitEn5TuqgJSJRaVyq7qwglDiHDsyHZSKOLfm0l4OM6kxbOJb47v2GN5dr2gHCxiwXOwq76r+XtzXmmAmtU5XDd10aGnqDMjkgXMkxREIoF5SHFcepL3Z4IyZrIyDbcfaGscP6bwz5IL4+IZYaEJzVCLCwL8JrQNtfjnJPacc9Vncgod5tYq2Y+UtCBtXyqd8ophV8MphntED1YF6Bp9GGEQ6JJH0DC9m2J0kWfHNhepNONyO1Ox6oc8Wsda5XJR09NquPRqm4Eur3xdA4PR8HUydAGRGPtmIfUTT54wuslMgzFwyPs4wSBhwUMQju+gGn+gDeP2gTy6SExij/TLDYZLZzyGVpXaWygLWnpdylnY2MPt3GI0CMG3oC+xUlmeXXCBmVYxVqSFtmt+QoXii0TGNTceYJAcbhZtu6p3Puj9GIM1npDyntCKen5pV+/wQUOAttGWjnmNl3dG2QlKlEQORWhUtyroPmL9PoLzz4Bxa3m0Ssv2UDbHsgxcr0HPlRLl7r/+26efq7f/BVBLAwQUAAIACACngyZIPTwv0cEAAADlAQAAGgAAAHVuaXZlcnNhbC9pMThuX3ByZXNldHMueG1snZGxCsIwEIb3PkW43cRupSR1E9wcdJaaphppLyWXWh/flIp0kYBDIP/xfT8kJ3evvmNP48k6VJDzLTCD2jUWbwrOp/2mAEahxqbuHBoF6IDtqkzavMCjN2QCsViBpOAewlAKMU0TtzT42ECuG0MsJq5dL+LpHYrZFMOiwuKW9i/7M4MqyxiT19F24YBVvMe0IIy8VjA7F43cYutA/AIakwBMqsFQAmh9AngMCcCPK0CK75vnpEcK8aNikGK1nip7A1BLAwQUAAIACACngyZIsO1dV24AAAB2AAAAHAAAAHVuaXZlcnNhbC9sb2NhbF9zZXR0aW5ncy54bWwNzD0OwjAMQOG9p7C8l5+NoWk3NhAS5QBWY1Akx0aJheD2eHvDpzct3yrw4daLacLj7oDAulku+kr4WM/jCaE7aSYx5YRqCMs8TGIbyZ3dA3Z4C/24rVwjnK9UQ94ad1YnjzOMcInns3DG/Tz8AVBLAwQUAAIACABElFdHI7RO+/sCAACwCAAAFAAAAHVuaXZlcnNhbC9wbGF5ZXIueG1srVXfT9swEH4u0v6HyO/YLR0DqgTEkNAexoTUse2tMombeE3izHYI5a/f2c7vpWxIe2iVnO/77nz33cW/es5S74lJxUUeoAWeI4/loYh4Hgfo4evt8Tm6unx35Bcp3TPp8ShAZc4NgKbIi5gKJS80gO+pTgLUM2BgRl4huZBc74H7FLjbSCdL9O5oBi65ClCidbEipKoqzBUg8liJtDQkCociI4VkiuWaSeLSQF6DXem/o+GXiZzofcFUD1notweuSVqOZ8UHJNUSCxmTk/l8QX7cfV6HCcvoMc+VpnnIkAeVnNlSPtJwdyeiMmXK2Ga+S3LNtDZJWNvM1yu+OM89JcMAOYdNxpSiMVM4zWNEHJZMgP1tSlVS86gBreFVO17zWr+Ned80brZzpHMuyseUqwSO+pDOOgn0yTCqn9nrWgU9NAq6NUzIk+xXySWL7Ou3VozzBXIBW8XZPLGqQjiAp1saaiH3NwADFdUdxG3TsGsatqCWA7fR1x0Fam67ZVSXkjWlmvlPPGLiC5WSGllcalkyn4yMNZYMwT5xV66b1DXET3SWnv5Db4zfqDU/1WudsYD/0ZhPQNTWhOcRe77l4KNZBjXVDIptbFgXKTYxu5xU+Zj1dD0wuRzrpsBFPE1lzGAMI6op6ezkEJRJqsAlLOUI2zs4CE54nKTw05MM49ODNBmVu0mG3sFBcCrC3QS0NbdlJOM6jsTUKsgnE+vED0ulRcZfrDwHe0avrA5fG7nm6Lrg7cHZ/I9RHMRoBnOLJlaXeertq+bw3sypVp3PpnCWgVphHpguC+fVzEJZjHwitqVlqm/6OTX7sAcd5Tw1HdNc30HvolrzF+ZVPDJfusXS1CRhRjMB+nC+7DFAP2G7DMJb06GIW5E3dcCY2Df3byvabPm6da7rhzrsQw2fOKscxs3UR1BHLEWZR6Me4qL7iKgUdtq1ZNRL2RZutDgBkYoiQO/hob7zxelFd+WzxUWDtXndu8Aulzes9DrhTkGk1nV7Eb/eDfD4G1BLAwQUAAIACACngyZIF6nhQW8BAAD7AgAAKQAAAHVuaXZlcnNhbC9za2luX2N1c3RvbWl6YXRpb25fc2V0dGluZ3MueG1sjVLbatwwEH3PV4j8wEoa3Qzugm4ufklCspBnd60W00QulkJL0cdXTrJsttnQap5mzpkzzOi06fsU7VPK8+P0e8jTHO9CzlP8lrYXCLX7+WFebpaQQk6bY+V+iuP8s49f57VWqykPcRyW0a5o2mLUPT+kpFZO1YwZRpFknnqFnOe2Yg24BmzFHCW23fwl8aK7hH2I+bxquzlB3zf0MYUl93EMv7Zwyn4LnW7weRnGqfLSVrA1ymFqcWwNxAiX3BeqAUAgyx1xuEjZSE2Qx4xjKEZRoIAI56QRhUjKoWZdI6oK841ATDJGXaGe1m6ktXHUFgkNIbpO86qxpeuMxBgRQoC5wgV0BqPKhqqhQa0HBAcGRNFGEwWos53pWPHOC8uRol5gXJgxgPHxuMft3p7rWP3vdQ7n/Ifg2S84i67e2pwxV7t/WpZK3oXHHw9DDujLkEI/frq8ufV3/mqnd/311eWrN599fGCuhq2bf+jvP1BLAwQUAAIACACngyZIEQ5x/AERAABjOQAAFwAAAHVuaXZlcnNhbC91bml2ZXJzYWwucG5n7dt5WFLZ3wBwSrOopiadsnIrtZx3plxyyg2hLM1+ubW4ZCqaZmMu6KCmrFo6TbllzqiNC1njUiaMY+4CZQuZJuVGiYqGioKCqAgCF16aead837/fP+F5uDwH7vme7/3w3HPP949zw8vj+Ffrd64HgUBfnXA9dhoE0gCDQKvx67RU31gXEMZVH6uQp487gYjd+tOqhualI+5HQKDanA3ykDWqNjjW9RwSBNKO//ReNRJulAQC2UpOHDtyNilodphaHXZlB02YEnxr3Sod8L3xq8ZbNHVvG6enfrNt27Yt+zW3bjvlurspPT3jv5xcIw06b5kHl71f7xNxeo8yFf96CilsLS7p6uIUL8cJuiCkJ7fDqEhOt7iL110qTp4cwYYfXObU0aHnHTGSWNFkEWJEgZq8c0n+08btwSmrtP45NDlpsIup3cpqjQolxFrBeXf/eKn8e8x8eunbi59PKgy9iwqWI/XARjhJ2eGv1220fALS+Ofwg41XoJcSskBQytf+PLl98tdyZtPqp//+umgZy1wrMjT1TMoxG1qYSQ7/HNJVK0Y2OjnpYlpo+iWY5ZMnNalKcerv/zl4sWSL1r9ppoZrQcbelMb6ggP2BK+IcOyq65em6rTKjaBVmhorkvsl7Yeg2hhN2uf4bz+kXD6bteIMy+Dbb5vXzw57rxgt7PDBhy5aK4wsT7hOhAUGWn/uFX/o7k5vk5UjFZrGE53QV7zTPqeza4dX1sPcVSviuGmftjvny/jSq+SrKpf+V6AVcfaCS6rfjgRuDVlxlWfvXw5bcZWr8tLOegz0H/zc6/AljYenDh5YgZhywonz3eMrvs5fxr69qr9q544VWk9Md/+Wl5DwRk2jplHTqGnUNGoaNY2aRk2jplHTqGnUNGoaNY2aRk2jplHTqGnUNGoaNY2aRk2jplHTqGnUNGoaNY2aRk2jplHTqGnUNGoaNc3/A01ntfAkXNrDnZwMF40+vdbPI1EpqIU3NnS+ryMRhRHZ8oTfPZug14VOFlr93Sk2UKuCE8tJUhwSW/XbBQHS7iuUuikIaQluZA3F8TkONObw02T+ATkdKpvhXofJxz44PyWakQwRjjEW8Z2lkbRO4YW/8xlFbYSIh5CX0HHiW3lz9vRq8p7qhKKTDtdLkAHcdkkxUMmuC8HuUPgGJU/cWx2iP4QaQusXS6zgskGGjyiyG8s4y+6EK+Z1Y2T9JFyCKAuBYS8xGFSF6Jz4IGeh2b0B+I2EmeioxSuWOQT7pV5OeUzjbNIA8lApVfSgv4eTUJQbisle9KOIahA1ibMLXp600sO/bwtnXYdego5YhasS7HvRg8SKacU6Y/FFArxSJpQ/iMnjc04zeM2OT9cIL8JBBf7BoqYc4IKvWQyJIuXOgj8WyxT8K1RZOtM7uE/AAEcA3z0RCezEnEOdMzH2QQkz32/iFuJlTBYFELQElrzN5twboIjJguiv2qRNLe7YqOEYTOlPp8xGTA5xqb3Iho5XSVHXMdmBOeVL/uhvOyv/usIF/xExNgbf0FGRQCtM7TzoRVogkZcG+0t35ejIwhZPawTz2USO5BWiFv4zjq/hSGPugZwc4P3x0GMdj4U0Ltu7rshDm/dauPg8KmA2cN5vKPHOWFzbyw6lRNlyE0o8lpnHrfU54kf3BvDpw0ndLmGZzN+uW517mMef1uVtxs1dyyqzgiYW5WJhx2dD3IiJjvmDC3OYh65NGeDxBxXpFMqSTPrTkL6NVjftMLCckM25SMO5dQzVwlh2Iyxb3xO0C5PSA885SYcnoRV31poGzdbIdiA6C9Gn4WZ3eIhLHxaT3LTzkyHjdgaIsTsjx0vcGEoS7XwJJKdavhVtosl9jpcKnx0tKSZ5rnn5/Edm6Eh4GIt+ikAqrqAdcDJ2pBzNFgW67fK02g8Jo0OX+JR8g0ja76mzWlwyF0nPMwcSO56WCxDdbIIM2DHtB+CxHzI6i9cmERvvJB8Od25vIjXnevle7l1X5eGWE5CSsfTTTTayW9w83ayX+yeuHZKV5n6qlh/SO9t7QnLIhG01K7ObhOYvSjYlmwu4B8du0aZCC4Bzo0l2QRuLqan2gqZJwVE/Zd2eO23VsAy+bKGPmd1TW9hM2biMRchv0WELKfvs/0SahPSi39DYDyw++uuu69xnKMWUnjeNsjbWnlT+MnHUXSJpBXbGtxkgtDwiR3+nnrrSuxw8H//KbrwcGwUUMuIh4Y8sNFARayOkSZf0M1+sjfcw7WNmNmBZTmucsIhnxYjLji/YAgxBlF8WUehONSvD4aVnqitYeZaO4aLVEOCGNxutzRUP4HvaiYIT7y+Ov6VbiWsLTfeh98/I60MFjyxjFVpBqOnyQwjr+azOIosK8lz7hgx6JIPSUHAE5mPaJuO3Vk+TpgG+v8P4AuGjc7SH6Yz03e2EA/65lriWUwC6N+eE44tQAY6QUMx7jsXgOxZng7auE7WdfZ51S++dJfByYprWB7gdvevBrzSq49Hq9piYhOdjsqdtzOnJ+zjbwJuNoEOStQFkaBTaYCpmUFEAJE+qlBmXR/tgp/i3kLVncFEoqOdyM11IyZnLU+aTXfV5uwJOmnYto7UbyFlhbW+qBiqpkwryhumMp6iGQFrLSPcZqss3mWwfs8nQmr2abHElqwmy+sJQjHQoS0fqX530XpR3rYf5jlu7H9Bn6xXw4lSpVMrR2vltMfKp4zB/R9Ti1JJxe0WODvhDPQlL+yV1RGvTclxlQmo4wKDjFQtmJBpMIcwh+CtVk1Q9ilfT6ANb7vAsRb0ZiYeJ0FTJCwsfNpRLZcA5PAo3USTYg0/si86TlYt9G0m00+hi3ExSZn2OFBikNQADKAOqP8GQJgVaWFJAikQwaQL0vpdsxzmZTj529ywypRE4gv8qL02zR3oAns1IMCQ1k/RE7bJuBwHkzgGi53ae0rk9YaewXpB8cdRWdUdMIeFITjEhC1kfdy+A1MvTRdGUSoWYip9vbhyuMF/dzzEgiRKuQrD6eDnbCCHAF6dYfDh54PE45WU0DVrx7rQZXyRji1+m17ijibIHKQ/rBxfeI9YcBUZsDZnZvoCioUM6BOjPAeBOr27s4elExoETrrtqLBYmkgI5wkER6k9e+inTgMq1cE6pr5ZH6F0KdX8Jvlw0fYPXNOgIkLeAe3UY9mXKXoJisa8DkAKP8CONLJxsaam3ejFBBbh1/XRcjL8ncUn1r186O4vAyBtc3yco2aGXWVvXm9weCP1Rn7Vlswwy6W5kzaHNIWxxnXcNeU9vpl2kOT5t5CeV1qUeNQ5x2zSgJNONvuZgMiGH4M9Uj7mq1FD5D/fdzcRsLo7Mj7mZJgVYiqVGz8BAz1xLItHz2t2rZdCYXuatyWJ8BduGAx1AWDvCDUIee5r2Adls272bi/ZqVt5MC2TpNrOb9svuDXFACOn23D9nmswkAwZ05KFd2hLIJYKhHoFxYXQ750f2f3AljwZIcfNwX0plrpdZCxu7yGt8wIwu0vb0zKQthmBgz2xvBOE39AxhyzlxfMANYXOh0vC8wTUh8I1INj3rwutN2eIiqu3teL64UPKdNhf5Bzv09hwV8XGIvWt5Oy0rVWPjL5okh6ArO4JHF7WW7MAjCRMY1D0YZTqx+Hm2jrzFvQTCEJu4seytcVSPXyupFWeubtEVCYQ+91EO3RSZ68ulZtYWcCirnh6dlyYiD1AqCEjpofvRCDNtsN56JHmwwlKcfDpH6JNWAMcli1pZQIxIImRX4oD5AmoAWfIxw2PnZtsIN/irAU/l9Y5Aw9Dc2EA6J3BQ2Pw+JJiiEp99zVNFJhx4rEi8H9fehnMqHok5izd3o5Zdaev/ETAD7bdb6+aTP8Romo03Ysu+fclMHzADTyu+t3z5TQggs3pJK/1O+7WLPXQv2Noz6ntNqHTqfg0VKhm95j0cnqPBDw2Hrs2elcO2dwN+BtrgXl2uVftIIp6D04dQeFazzYsBpfdTEbiFIjQ8nRV/um26PrFXbJrZCK5Rxt+3Y2EcSlyj0Bs87JcNedN2d9CwIlV6VJsSzShU6zuijAR+vS47Qr9GOfX+jLPTB1facdMu2yNYdpZNolb7D4bcBrR+vJE1Ozk2gMTZPNZs0cW+2VdoSqR6ZaTxrMZ4TGTHk4iNkKS50bterjop0bDhH9ticqp5zJGYx4abQq96NcIJLl1AHZtoXAalS96VFxmHALMuIuXWVSKfh6iTA5LSn1sItQIRYTz+puu3Omgcef/RlkUwM1GGVM2uKL13RHB7RT1cKWVUf7qbq+kw5RBpg4PWp9WID17yzEg+GLcRt1RHmJV9nB9nq+Y4NyUxzd3Il2SwF9wZ1CiWPxsb5QxzRBCrWLEW12L5ETXiSgePv9iQcKGVF0b2QPEO8WCpVR4omo01A4i2DzGk2gCYhNWOODyBqheCgncwobSwXmFVo0EWqEr2iF0fTU1o4672qyEpy6PYuApE7U6a+G3wTvT+DReNDYr28zpBgr8nNeqsbFPimue7CfjuVQ8FR/w2p+IBHrzaE7o8vuQLiKVSmYBKRQnIYs329DXtv9jn3jKJ6GZ0E5n7gBYDPO8vV78lKWZqYZyteoISnz2xUlDSyklMTqxsXKxvyA6E/awblBTCOlyVc35pTRyjyGGSU1THoMonLDydn8CUy3SLYjlD4H50jKQadlZsVmgaMGnqbFoMN52RJcA4kUPR+eRJh6BsXY2CiFHVWloQ0U4hPRUDcR1cLIzSqpCT2uZf707dpT1wpMYT3FAiIbGILs7GR0wDImP/0B15jPO1yJyO86N25RnQizhZqcDGtqXByBqn3XbNqkVD99hCn6e1/Wi0i4l5/lOH61kC2XbtUn9dcEHyPbzr3UDeDcBKteSN5BQibOwnGJIytFDYqeiKbdO30OLTn9TRoei3YrMZmT8GblTwaJjBbsmhy4aQdAN7Z8sTfmvrVTeb1DBNpPNWJDg5l3i/c1NGaKkbnIct/5TZK5t3b7BxNfRcw+simcO5uBkDtBafdphshuXzpspZ5jtaF4E3WLkFebGnVgEJ+DmRrwH5tOKsp0zrFSgBAR4GTpcK3FlNcg5M+YGZhWHP9yt+/cMO7tAac0aQARFFtm8ZQSc/0vUW182hhzeJJtgFgB0/SaSaqIQ7MVyGxE5MiKI355ykvslV7gtYevGTrq+mp1DzDfm1H75zvscoVVrEkoeLhDSjjLQNmWmeMGDxsudMzsH+KqN3+UFJvdIHx0dEokCCieMmXmeQwMCClpHKs4qdYhFibyLrQkc4xdRTku14E5GV0UKtgJdC3RzCJBA6KSDzepeCX72lzPzKLWOIwKBJmpEtNseXDJv/Bu/ajzWcJhcYP9NU1TLEgScPLAb0ZWlXpoE3dvTWPuR7O9rHY7qd+SWPA4z/wm4a8sRLe0t00jdDJcHejXE9rV057Imk/ymoYFrcq6/LKSZhjBvzQwttJyHXS/TWmbX4NehzHxDXddt9fRKBfOX90heOTfg0m1o8dyJn3R/JH3eOaTagdVmF/lNMKTYG9NgNFSMp5ZzkYTF1LlKguGuOuevxOit1RV3bpKdhfOTR/9oCd0YrBXR1ZbF57KpV/3DmA/1LtDufux3TsLGxKW06ifkICY/5Es8jeLRhsyEUMzVaOjq603fHuS9ldsC9VCZUMlNH/7/b5s5rNGL/lLJgOYaOV1evXzHu73pV5lX4GJMyRbJ4+ErZj9kftWkhhnVW5v/mGquv0a/BJpjlelGFYqoS641vLdHAFmvM2tpnfymEOTF3/9lfKNfNvndxz4fc39xBqtcJZ49jRKfgq/8NUEsDBBQAAgAIAKeDJkhjUB02SwAAAGoAAAAbAAAAdW5pdmVyc2FsL3VuaXZlcnNhbC5wbmcueG1ss7GvyM1RKEstKs7Mz7NVMtQzULK34+WyKShKLctMLVeoAIoBBSFASaESyDVCcMszU0oybJXMTY0RYhmpmekZJbZKpmamcEF9oJEAUEsBAgAAFAACAAgA51p4Sg3AMR7AAQAA2gMAAA8AAAAAAAAAAQAAAAAAAAAAAG5vbmUvcGxheWVyLnhtbFBLAQIAABQAAgAIAKeDJkgVDq0oZAQAAAcRAAAdAAAAAAAAAAEAAAAAAO0BAAB1bml2ZXJzYWwvY29tbW9uX21lc3NhZ2VzLmxuZ1BLAQIAABQAAgAIAKeDJkjNFsHqKAMAAIYMAAAnAAAAAAAAAAEAAAAAAIwGAAB1bml2ZXJzYWwvZmxhc2hfcHVibGlzaGluZ19zZXR0aW5ncy54bWxQSwECAAAUAAIACACngyZI3SJTFrgCAABVCgAAIQAAAAAAAAABAAAAAAD5CQAAdW5pdmVyc2FsL2ZsYXNoX3NraW5fc2V0dGluZ3MueG1sUEsBAgAAFAACAAgAp4MmSCxPtov9AgAAlwsAACYAAAAAAAAAAQAAAAAA8AwAAHVuaXZlcnNhbC9odG1sX3B1Ymxpc2hpbmdfc2V0dGluZ3MueG1sUEsBAgAAFAACAAgAp4MmSD1kiNCZAQAAHwYAAB8AAAAAAAAAAQAAAAAAMRAAAHVuaXZlcnNhbC9odG1sX3NraW5fc2V0dGluZ3MuanNQSwECAAAUAAIACACngyZIPTwv0cEAAADlAQAAGgAAAAAAAAABAAAAAAAHEgAAdW5pdmVyc2FsL2kxOG5fcHJlc2V0cy54bWxQSwECAAAUAAIACACngyZIsO1dV24AAAB2AAAAHAAAAAAAAAABAAAAAAAAEwAAdW5pdmVyc2FsL2xvY2FsX3NldHRpbmdzLnhtbFBLAQIAABQAAgAIAESUV0cjtE77+wIAALAIAAAUAAAAAAAAAAEAAAAAAKgTAAB1bml2ZXJzYWwvcGxheWVyLnhtbFBLAQIAABQAAgAIAKeDJkgXqeFBbwEAAPsCAAApAAAAAAAAAAEAAAAAANUWAAB1bml2ZXJzYWwvc2tpbl9jdXN0b21pemF0aW9uX3NldHRpbmdzLnhtbFBLAQIAABQAAgAIAKeDJkgRDnH8AREAAGM5AAAXAAAAAAAAAAAAAAAAAIsYAAB1bml2ZXJzYWwvdW5pdmVyc2FsLnBuZ1BLAQIAABQAAgAIAKeDJkhjUB02SwAAAGoAAAAbAAAAAAAAAAEAAAAAAMEpAAB1bml2ZXJzYWwvdW5pdmVyc2FsLnBuZy54bWxQSwUGAAAAAAwADACGAwAARSoAAAAA"/>
  <p:tag name="ISPRING_PRESENTATION_TITLE" val="HG000773"/>
  <p:tag name="ISPRING_SCORM_ENDPOINT" val="&lt;endpoint&gt;&lt;enable&gt;0&lt;/enable&gt;&lt;lrs&gt;http://&lt;/lrs&gt;&lt;auth&gt;0&lt;/auth&gt;&lt;login&gt;&lt;/login&gt;&lt;password&gt;&lt;/password&gt;&lt;key&gt;&lt;/key&gt;&lt;name&gt;&lt;/name&gt;&lt;email&gt;&lt;/email&gt;&lt;/endpoint&gt;&#10;"/>
  <p:tag name="ISPRING_SCORM_PASSING_SCORE" val="100.000000"/>
  <p:tag name="ISPRING_SCORM_RATE_SLIDES" val="1"/>
  <p:tag name="ISPRING_ULTRA_SCORM_COURSE_ID" val="6711571B-384C-4F8B-828C-E071D9F183B8"/>
  <p:tag name="ISPRINGCLOUDFOLDERID" val="0"/>
  <p:tag name="ISPRINGCLOUDFOLDERPATH" val="Repository"/>
  <p:tag name="ISPRINGONLINEFOLDERID" val="0"/>
  <p:tag name="ISPRINGONLINEFOLDERPATH" val="Content List"/>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TotalTime>
  <Words>3780</Words>
  <Application>Microsoft Office PowerPoint</Application>
  <PresentationFormat>自定义</PresentationFormat>
  <Paragraphs>168</Paragraphs>
  <Slides>34</Slides>
  <Notes>34</Notes>
  <HiddenSlides>0</HiddenSlides>
  <MMClips>0</MMClips>
  <ScaleCrop>false</ScaleCrop>
  <HeadingPairs>
    <vt:vector size="4" baseType="variant">
      <vt:variant>
        <vt:lpstr>主题</vt:lpstr>
      </vt:variant>
      <vt:variant>
        <vt:i4>1</vt:i4>
      </vt:variant>
      <vt:variant>
        <vt:lpstr>幻灯片标题</vt:lpstr>
      </vt:variant>
      <vt:variant>
        <vt:i4>34</vt:i4>
      </vt:variant>
    </vt:vector>
  </HeadingPairs>
  <TitlesOfParts>
    <vt:vector size="35"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学科网</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rbm.xkw.com</dc:creator>
  <cp:lastModifiedBy>hj</cp:lastModifiedBy>
  <cp:revision>2</cp:revision>
  <cp:lastPrinted>2020-12-16T14:31:13Z</cp:lastPrinted>
  <dcterms:created xsi:type="dcterms:W3CDTF">2020-12-16T14:31:13Z</dcterms:created>
  <dcterms:modified xsi:type="dcterms:W3CDTF">2020-12-18T01:58:29Z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