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61" r:id="rId6"/>
    <p:sldId id="262" r:id="rId7"/>
    <p:sldId id="266" r:id="rId8"/>
    <p:sldId id="263" r:id="rId9"/>
    <p:sldId id="268" r:id="rId10"/>
    <p:sldId id="264" r:id="rId11"/>
    <p:sldId id="267" r:id="rId12"/>
    <p:sldId id="265" r:id="rId13"/>
    <p:sldId id="259" r:id="rId14"/>
    <p:sldId id="260" r:id="rId15"/>
    <p:sldId id="269" r:id="rId16"/>
    <p:sldId id="283" r:id="rId17"/>
    <p:sldId id="284" r:id="rId18"/>
    <p:sldId id="285" r:id="rId19"/>
    <p:sldId id="294" r:id="rId20"/>
    <p:sldId id="295" r:id="rId21"/>
    <p:sldId id="296" r:id="rId22"/>
    <p:sldId id="305" r:id="rId23"/>
    <p:sldId id="306" r:id="rId24"/>
    <p:sldId id="310" r:id="rId25"/>
    <p:sldId id="311" r:id="rId26"/>
    <p:sldId id="312" r:id="rId27"/>
    <p:sldId id="313" r:id="rId28"/>
    <p:sldId id="314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420870" y="879475"/>
            <a:ext cx="26327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修</a:t>
            </a:r>
            <a:r>
              <a:rPr lang="en-US" altLang="zh-CN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</a:t>
            </a:r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辞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-27305"/>
            <a:ext cx="12191365" cy="6308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19. </a:t>
            </a:r>
            <a:r>
              <a:rPr lang="zh-CN" altLang="en-US" sz="28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比喻具有相似性，请据此对文中画横线的句子所用比喻进行简要分析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。(</a:t>
            </a:r>
            <a:r>
              <a:rPr lang="en-US" altLang="zh-CN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4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分)</a:t>
            </a:r>
            <a:endParaRPr lang="zh-CN" altLang="en-US" sz="28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答：</a:t>
            </a:r>
            <a:endParaRPr lang="zh-CN" altLang="en-US" sz="28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fontAlgn="auto">
              <a:spcBef>
                <a:spcPts val="1200"/>
              </a:spcBef>
            </a:pPr>
            <a:r>
              <a:rPr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①句中把塞车的路比作黏稠的河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)</a:t>
            </a:r>
            <a:r>
              <a:rPr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，体现了比喻的相似性；</a:t>
            </a:r>
            <a:endParaRPr sz="28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fontAlgn="auto">
              <a:spcBef>
                <a:spcPts val="1200"/>
              </a:spcBef>
            </a:pPr>
            <a:r>
              <a:rPr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②路和河的形状相似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)</a:t>
            </a:r>
            <a:r>
              <a:rPr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，车流和水流相似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)</a:t>
            </a:r>
            <a:r>
              <a:rPr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；</a:t>
            </a:r>
            <a:endParaRPr sz="28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fontAlgn="auto">
              <a:spcBef>
                <a:spcPts val="1200"/>
              </a:spcBef>
            </a:pPr>
            <a:r>
              <a:rPr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③塞车时汽车行驶缓慢，和河水固杂质多而黏稠时流动缓慢相似。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)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。</a:t>
            </a:r>
            <a:endParaRPr lang="zh-CN" altLang="en-US" sz="28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fontAlgn="auto">
              <a:spcBef>
                <a:spcPts val="1200"/>
              </a:spcBef>
            </a:pPr>
            <a:r>
              <a:rPr lang="en-US" altLang="zh-CN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[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解析</a:t>
            </a:r>
            <a:r>
              <a:rPr lang="en-US" altLang="zh-CN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]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扣住题干中“比喻具有相似性”，①明确本体和喻体以及它们之间的相似点，可分析出“把塞车的路比作黏稠的河，体现了比喻的相似性”；②从</a:t>
            </a:r>
            <a:r>
              <a:rPr lang="zh-CN" altLang="en-US" sz="2800" u="sng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形状角度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分析本体和喻体的相似性，可分析出“路和河的形状相似，车流和水流相似”；③从</a:t>
            </a:r>
            <a:r>
              <a:rPr lang="zh-CN" altLang="en-US" sz="2800" u="sng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状态角度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，扣住“黏稠”一词，分析车流与河水的相似性；④从</a:t>
            </a:r>
            <a:r>
              <a:rPr lang="zh-CN" altLang="en-US" sz="2800" u="sng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内容角度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，“黏稠”本义指浓度大，不易流动，联系上文“这条环路是北京塞车最严重的道路之一”，可分析出“塞车时汽车行驶缓慢，和河水固杂质多而黏稠时流动缓慢相似”。</a:t>
            </a:r>
            <a:endParaRPr lang="zh-CN" altLang="en-US" sz="28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318770"/>
            <a:ext cx="12192000" cy="6539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[</a:t>
            </a:r>
            <a:r>
              <a:rPr lang="en-US" altLang="zh-CN" sz="2000" b="1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2020·</a:t>
            </a:r>
            <a:r>
              <a:rPr lang="zh-CN" altLang="en-US" sz="2000" b="1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新高考</a:t>
            </a:r>
            <a:r>
              <a:rPr lang="en-US" altLang="zh-CN" sz="2000" b="1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Ⅱ</a:t>
            </a:r>
            <a:r>
              <a:rPr lang="zh-CN" altLang="en-US" sz="2000" b="1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卷</a:t>
            </a:r>
            <a:r>
              <a:rPr lang="en-US" altLang="zh-CN" sz="20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]</a:t>
            </a:r>
            <a:r>
              <a:rPr lang="zh-CN" altLang="en-US" sz="240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阅读下面的文字，完成</a:t>
            </a:r>
            <a:r>
              <a:rPr lang="en-US" altLang="zh-CN" sz="240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18-20</a:t>
            </a:r>
            <a:r>
              <a:rPr lang="zh-CN" altLang="en-US" sz="240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题。</a:t>
            </a:r>
            <a:r>
              <a:rPr lang="en-US" altLang="zh-CN" sz="240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P249</a:t>
            </a:r>
            <a:endParaRPr lang="zh-CN" altLang="en-US" sz="2400" smtClean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r>
              <a:rPr lang="zh-CN" altLang="en-US" sz="27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风筝，是中国古人的一项重要发明，放风筝是一种人们</a:t>
            </a:r>
            <a:r>
              <a:rPr lang="zh-CN" altLang="en-US" sz="2800" u="heavy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喜闻乐见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的传统活动。早期有关风筝的记载多与传递信息等军事活动有关。到唐代，风筝开始出现在文人诗歌中。宋代以后，逐渐演变成一种</a:t>
            </a:r>
            <a:r>
              <a:rPr lang="zh-CN" altLang="en-US" sz="2800" u="heavy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老少皆宜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的玩具，而清明时节放风筝也成为一项普及的民俗活动。明代以后，风筝传播到世界各地，并深受各国人民喜爱。（</a:t>
            </a:r>
            <a:r>
              <a:rPr 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      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），吸引着大批中外风筝专家、爱好者及游人前来观赏和竞技。</a:t>
            </a:r>
            <a:endParaRPr lang="zh-CN" altLang="en-US" sz="28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早期的风筝制作十分简单，用竹篾做骨架，贴上素绢或白纸，结好线绳，便可放飞了。随着时间的推移，风筝的制作技艺不断</a:t>
            </a:r>
            <a:r>
              <a:rPr lang="zh-CN" altLang="en-US" sz="2800" u="heavy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炉火纯青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，样式也逐渐丰富起来，从动物、植物、器具、文字，到人物、仙佛，</a:t>
            </a:r>
            <a:r>
              <a:rPr lang="zh-CN" altLang="en-US" sz="2800" u="heavy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不一而足</a:t>
            </a:r>
            <a:r>
              <a:rPr lang="zh-CN" altLang="en-US" sz="28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，风筝于是有了很强的观赏性和艺术价值。有些风筝还安装了声响装置，如著名的“板鹞”风筝，通体安装笛哨，少则数十个，多则成百上千。</a:t>
            </a:r>
            <a:r>
              <a:rPr lang="zh-CN" altLang="en-US" sz="2800" u="sng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放飞时百哨齐鸣，宛若空中交响乐，具有独特的魅力，大大增加了放风筝的趣味性。</a:t>
            </a:r>
            <a:endParaRPr lang="zh-CN" altLang="en-US" sz="2800" u="sng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en-US" altLang="zh-CN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lang="zh-CN" altLang="en-US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．比喻具有相似性，请据此对文中画横线的句子所用比喻进行简要分析。（</a:t>
            </a:r>
            <a:r>
              <a:rPr lang="en-US" altLang="zh-CN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分）</a:t>
            </a:r>
            <a:endParaRPr lang="zh-CN" altLang="en-US" sz="27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83520" y="0"/>
            <a:ext cx="1808480" cy="58356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楷体" panose="02010600040101010101" pitchFamily="2" charset="-122"/>
                <a:sym typeface="+mn-ea"/>
              </a:rPr>
              <a:t>真题再现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136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lang="zh-CN" altLang="en-US" sz="32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．比喻具有相似性，请据此对文中画横线的句子所用比喻进行简要分析。（</a:t>
            </a:r>
            <a:r>
              <a:rPr lang="en-US" altLang="zh-CN" sz="32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2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分）</a:t>
            </a:r>
            <a:endParaRPr lang="zh-CN" altLang="en-US" sz="3200" smtClean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答：①句中把放飞风筝时百哨齐鸣的声音比作交响乐，体现了比喻的相似性；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②放飞风筝时百哨齐鸣，交响乐由多人共同演奏，二者相似；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③交响乐很有魅力，笛哨声也很有魅力，二者相似。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3155950"/>
            <a:ext cx="12191365" cy="21405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宋体" panose="02010600040101010101" pitchFamily="2" charset="-122"/>
                <a:sym typeface="+mn-ea"/>
              </a:rPr>
              <a:t>比喻相似性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的答题模板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①将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本体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比作为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喻体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，十分生动形象，体现了比喻的相似性</a:t>
            </a:r>
            <a:r>
              <a:rPr lang="zh-CN" altLang="en-US" sz="2800">
                <a:solidFill>
                  <a:schemeClr val="tx2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（整体分析）</a:t>
            </a:r>
            <a:endParaRPr lang="zh-CN" altLang="en-US" sz="2800">
              <a:solidFill>
                <a:schemeClr val="tx2"/>
              </a:solidFill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本体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的外形/状态/…（具体描述）与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喻体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具有相似性，生动形象的刻画了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本体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的特点（具体描述）</a:t>
            </a:r>
            <a:r>
              <a:rPr lang="zh-CN" altLang="en-US" sz="2800">
                <a:solidFill>
                  <a:schemeClr val="tx2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（从局部细节放大分析）</a:t>
            </a:r>
            <a:endParaRPr lang="zh-CN" altLang="en-US" sz="2800">
              <a:solidFill>
                <a:schemeClr val="tx2"/>
              </a:solidFill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635" cy="3569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600"/>
              </a:spcBef>
            </a:pP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宋体" panose="02010600040101010101" pitchFamily="2" charset="-122"/>
                <a:sym typeface="+mn-ea"/>
              </a:rPr>
              <a:t>修辞</a:t>
            </a:r>
            <a:r>
              <a:rPr lang="zh-CN" altLang="en-US" sz="36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的答题步骤：</a:t>
            </a:r>
            <a:r>
              <a:rPr lang="zh-CN" altLang="en-US" sz="3600" smtClean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比喻、比拟、借代、夸张、对偶、排比、反复、设问、反问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36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①形式的角度：从</a:t>
            </a:r>
            <a:r>
              <a:rPr lang="zh-CN" altLang="en-US" sz="3600" u="sng">
                <a:solidFill>
                  <a:schemeClr val="tx1"/>
                </a:solidFill>
                <a:uFill>
                  <a:solidFill>
                    <a:srgbClr val="1D41D5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结构、字数、意义、声调</a:t>
            </a:r>
            <a:r>
              <a:rPr lang="zh-CN" altLang="en-US" sz="36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等角度去分析，即怎么运用这种修辞手法。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36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②表达效果应结合内容：从</a:t>
            </a:r>
            <a:r>
              <a:rPr lang="zh-CN" altLang="en-US" sz="36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语言、感染力、</a:t>
            </a:r>
            <a:r>
              <a:rPr lang="en-US" altLang="zh-CN" sz="36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</a:t>
            </a:r>
            <a:r>
              <a:rPr lang="zh-CN" altLang="en-US" sz="36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物的</a:t>
            </a:r>
            <a:r>
              <a:rPr lang="en-US" altLang="zh-CN" sz="36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36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特征或形象、思想内容、</a:t>
            </a:r>
            <a:r>
              <a:rPr lang="en-US" altLang="zh-CN" sz="36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</a:t>
            </a:r>
            <a:r>
              <a:rPr lang="zh-CN" altLang="en-US" sz="36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人的</a:t>
            </a:r>
            <a:r>
              <a:rPr lang="en-US" altLang="zh-CN" sz="36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36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情感</a:t>
            </a:r>
            <a:r>
              <a:rPr lang="zh-CN" altLang="en-US" sz="36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等角度进行分析。</a:t>
            </a:r>
            <a:endParaRPr lang="zh-CN" altLang="en-US" sz="36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35" y="0"/>
            <a:ext cx="1219136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[</a:t>
            </a:r>
            <a:r>
              <a:rPr lang="en-US" altLang="zh-CN" sz="2000" b="1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2021·</a:t>
            </a:r>
            <a:r>
              <a:rPr lang="zh-CN" altLang="en-US" sz="2000" b="1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新高考</a:t>
            </a:r>
            <a:r>
              <a:rPr lang="en-US" altLang="zh-CN" sz="2000" b="1" smtClean="0">
                <a:solidFill>
                  <a:srgbClr val="1D41D5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Ⅰ</a:t>
            </a:r>
            <a:r>
              <a:rPr lang="zh-CN" altLang="en-US" sz="2000" b="1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卷</a:t>
            </a:r>
            <a:r>
              <a:rPr lang="en-US" altLang="zh-CN" sz="20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]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8.  王木匠讲石门阵时，多处使用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反复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手法，这种讲述方法有什么效果？（4分）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答：①具有渲染效果，把故事描述得更充分；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②具有延宕效果，迟迟不讲下文，引发听众的好奇与追问。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[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解析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]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本题考查学生分析鉴赏作品写作手法的能力。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首先找出文中使用了反复手法的地方。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第一处。“那条小街上有人吗？没有。那个院子里有人吗？没有。那堆小树丛背后有人吗？没有”，使用反复手法，强调小鬼子进村前反复确认八路军已经全部撤走了，生动刻画出小鬼子的胆怯和色厉内荏；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第二处，“小耳朵的心是在一家老百姓的闺阁房里。八字胡子的心是在一家老百姓的铁柜里。麻子的心是在一家老百姓的猪圈里”，运用反复手法，活画出鬼子丑陋的内心和行径；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第三处，“向左看：石头门。向右看：石头门。石头门。石头门。石头门”，这里连用数个“石头门”，写出小鬼子遇到了“石门阵”的惊慌失措，同时渲染了紧张的气氛，调动了听众的情绪。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8404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比喻的相似性</a:t>
            </a:r>
            <a:endParaRPr lang="zh-CN" altLang="en-US" sz="48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829945"/>
            <a:ext cx="12191365" cy="5685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300"/>
              </a:spcBef>
            </a:pPr>
            <a:r>
              <a:rPr lang="en-US" altLang="zh-CN" sz="20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[2020·</a:t>
            </a:r>
            <a:r>
              <a:rPr lang="zh-CN" altLang="en-US" sz="20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新高考</a:t>
            </a:r>
            <a:r>
              <a:rPr lang="en-US" altLang="zh-CN" sz="2000" b="1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Ⅰ</a:t>
            </a:r>
            <a:r>
              <a:rPr lang="zh-CN" altLang="en-US" sz="20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卷</a:t>
            </a:r>
            <a:r>
              <a:rPr lang="en-US" altLang="zh-CN" sz="20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P229]</a:t>
            </a:r>
            <a:r>
              <a:rPr lang="en-US" altLang="zh-CN" sz="28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19. </a:t>
            </a:r>
            <a:r>
              <a:rPr lang="zh-CN" altLang="en-US" sz="28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比喻具有相似性，请据此对文中画横线的句子所用比喻进行简要分析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。(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4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分)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3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答：</a:t>
            </a: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①句中把塞车的路比作黏稠的河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，体现了比喻的相似性；</a:t>
            </a:r>
            <a:endParaRPr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300"/>
              </a:spcBef>
            </a:pP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②路和河的形状相似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，车流和水流相似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；</a:t>
            </a:r>
            <a:endParaRPr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300"/>
              </a:spcBef>
            </a:pP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③塞车时汽车行驶缓慢，和河水固杂质多而黏稠时流动缓慢相似。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1500"/>
              </a:spcBef>
            </a:pPr>
            <a:r>
              <a:rPr lang="en-US" altLang="zh-CN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[</a:t>
            </a:r>
            <a:r>
              <a:rPr lang="zh-CN" altLang="en-US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专题二</a:t>
            </a:r>
            <a:r>
              <a:rPr lang="en-US" altLang="zh-CN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]</a:t>
            </a:r>
            <a:r>
              <a:rPr lang="en-US" altLang="zh-CN" sz="28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2. </a:t>
            </a:r>
            <a:r>
              <a:rPr lang="zh-CN" altLang="en-US" sz="28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比喻具有相似性，请据此对文中画横线的句子所用比喻进行简要分析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3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答：①句中把文字比作朋友，雅洁从容的文字如同智慧、美好的朋友，体现了比喻的相似性。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300"/>
              </a:spcBef>
            </a:pP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</a:t>
            </a:r>
            <a:r>
              <a:rPr 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文字是富含知识的，可以给人以教益的；朋友也是可以给人启发和宽慰的，它们具有相似性。</a:t>
            </a:r>
            <a:endParaRPr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300"/>
              </a:spcBef>
            </a:pP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③</a:t>
            </a:r>
            <a:r>
              <a:rPr 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和文字交流，与朋友畅谈，都可以汲取知识，增长见识，丰盈自己的心灵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8404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比喻的相似性</a:t>
            </a:r>
            <a:endParaRPr lang="zh-CN" altLang="en-US" sz="48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829945"/>
            <a:ext cx="12191365" cy="5615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300"/>
              </a:spcBef>
            </a:pPr>
            <a:r>
              <a:rPr lang="en-US" altLang="zh-CN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[</a:t>
            </a:r>
            <a:r>
              <a:rPr lang="zh-CN" altLang="en-US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专题二</a:t>
            </a:r>
            <a:r>
              <a:rPr lang="en-US" altLang="zh-CN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]</a:t>
            </a:r>
            <a:r>
              <a:rPr lang="en-US" altLang="zh-CN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17. </a:t>
            </a:r>
            <a:r>
              <a:rPr lang="zh-CN" altLang="en-US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比喻具有相似性，请据此对文中画横线的句子所用比喻进行简要分析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。</a:t>
            </a:r>
            <a:endParaRPr lang="zh-CN" altLang="en-US" sz="27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3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答：</a:t>
            </a: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①</a:t>
            </a:r>
            <a:r>
              <a:rPr 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人</a:t>
            </a:r>
            <a:r>
              <a:rPr 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字的笔画一撇一捺，如同互相支撑，比喻人与人之间的互相帮助，二者具有相似性，突出了人的友爱、互助之情</a:t>
            </a: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；</a:t>
            </a:r>
            <a:endParaRPr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300"/>
              </a:spcBef>
            </a:pP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</a:t>
            </a:r>
            <a:r>
              <a:rPr 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海和浪花</a:t>
            </a:r>
            <a:r>
              <a:rPr 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是一体的，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大国和小家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也是不可分割的，二者具有相似性，体现了集体和个人之间紧密的联系</a:t>
            </a: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；</a:t>
            </a:r>
            <a:endParaRPr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300"/>
              </a:spcBef>
            </a:pP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③</a:t>
            </a:r>
            <a:r>
              <a:rPr 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大江大河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是一直流淌，奔流不息，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温暖和力量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也是持久不散，生生不息，二者具有相似性，赞扬了美好的品质。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1500"/>
              </a:spcBef>
            </a:pPr>
            <a:r>
              <a:rPr lang="en-US" altLang="zh-CN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[</a:t>
            </a:r>
            <a:r>
              <a:rPr lang="zh-CN" altLang="en-US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专题四</a:t>
            </a:r>
            <a:r>
              <a:rPr lang="en-US" altLang="zh-CN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]</a:t>
            </a:r>
            <a:r>
              <a:rPr lang="en-US" altLang="zh-CN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5. </a:t>
            </a:r>
            <a:r>
              <a:rPr lang="zh-CN" altLang="en-US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比喻具有相似性，请据此对文中画横线的句子所用比喻进行简要分析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。</a:t>
            </a:r>
            <a:endParaRPr lang="zh-CN" altLang="en-US" sz="27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3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答：①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干涸的秧苗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和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蜗居在阴冷的陋室里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与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我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当时迷茫无助，找不到出路的境遇相似。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300"/>
              </a:spcBef>
            </a:pP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</a:t>
            </a:r>
            <a:r>
              <a:rPr 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遇到了甘露</a:t>
            </a:r>
            <a:r>
              <a:rPr 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和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终于见到了阳光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与我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找到后如获至宝，一遍遍地聆听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相似。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8404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比喻的相似性</a:t>
            </a:r>
            <a:endParaRPr lang="zh-CN" altLang="en-US" sz="48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829945"/>
            <a:ext cx="12191365" cy="2345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1500"/>
              </a:spcBef>
            </a:pPr>
            <a:r>
              <a:rPr lang="en-US" altLang="zh-CN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[</a:t>
            </a:r>
            <a:r>
              <a:rPr lang="zh-CN" altLang="en-US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专题四</a:t>
            </a:r>
            <a:r>
              <a:rPr lang="en-US" altLang="zh-CN" sz="2400" smtClean="0">
                <a:solidFill>
                  <a:srgbClr val="0000CC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]</a:t>
            </a:r>
            <a:r>
              <a:rPr lang="en-US" altLang="zh-CN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8. </a:t>
            </a:r>
            <a:r>
              <a:rPr lang="zh-CN" altLang="en-US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比喻具有相似性，请据此对文中画横线的句子所用比喻进行简要分析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。</a:t>
            </a:r>
            <a:endParaRPr lang="zh-CN" altLang="en-US" sz="27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3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答：①把白云比作丝带，把长城比作巨龙，体现了比喻的相似性。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300"/>
              </a:spcBef>
            </a:pP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</a:t>
            </a:r>
            <a:r>
              <a:rPr 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一簇簇白云漂浮在空中，具有轻柔和绵长的特点，和丝带的柔软细长相似，形象地写出了白云之美。</a:t>
            </a:r>
            <a:endParaRPr lang="zh-CN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300"/>
              </a:spcBef>
            </a:pPr>
            <a:r>
              <a:rPr 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③长城绵延不断且强劲刚健，和巨龙的威猛相似，有利地写出了长城之壮丽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3387090"/>
            <a:ext cx="12191365" cy="21405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宋体" panose="02010600040101010101" pitchFamily="2" charset="-122"/>
                <a:sym typeface="+mn-ea"/>
              </a:rPr>
              <a:t>比喻相似性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的答题模板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①将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本体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比作为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喻体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，十分生动形象，体现了比喻的相似性</a:t>
            </a:r>
            <a:r>
              <a:rPr lang="zh-CN" altLang="en-US" sz="2800">
                <a:solidFill>
                  <a:schemeClr val="tx2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（整体分析）</a:t>
            </a:r>
            <a:endParaRPr lang="zh-CN" altLang="en-US" sz="2800">
              <a:solidFill>
                <a:schemeClr val="tx2"/>
              </a:solidFill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lnSpc>
                <a:spcPct val="110000"/>
              </a:lnSpc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本体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的外形/状态/…（具体描述）与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喻体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具有相似性，生动形象的刻画了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本体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的特点（具体描述）</a:t>
            </a:r>
            <a:r>
              <a:rPr lang="zh-CN" altLang="en-US" sz="2800">
                <a:solidFill>
                  <a:schemeClr val="tx2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（从局部细节放大分析）</a:t>
            </a:r>
            <a:endParaRPr lang="zh-CN" altLang="en-US" sz="2800">
              <a:solidFill>
                <a:schemeClr val="tx2"/>
              </a:solidFill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-317" y="0"/>
            <a:ext cx="288353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比拟</a:t>
            </a:r>
            <a:r>
              <a:rPr lang="en-US" altLang="zh-CN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/</a:t>
            </a:r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拟人</a:t>
            </a:r>
            <a:endParaRPr lang="zh-CN" altLang="en-US" sz="48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748665"/>
            <a:ext cx="12192000" cy="5723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[</a:t>
            </a:r>
            <a:r>
              <a:rPr lang="en-US" altLang="zh-CN" sz="2000" b="1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2021·</a:t>
            </a:r>
            <a:r>
              <a:rPr lang="zh-CN" altLang="en-US" sz="2000" b="1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甲卷</a:t>
            </a:r>
            <a:r>
              <a:rPr lang="en-US" altLang="zh-CN" sz="20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]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21. 文中画波浪线处使用了拟人的修辞手法，请简要分析其表达效果。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(5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分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)    </a:t>
            </a:r>
            <a:r>
              <a:rPr lang="zh-CN" altLang="en-US" sz="2800" u="wavyHeavy"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为了让棉花吃好喝好长得好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答：①文中把棉花吸收足重的水分和肥料才能长得好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，比拟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成人吃好饭喝好水才能健康成长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，投射了作者对棉花的感情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；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②使表达比较活泼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1200"/>
              </a:spcBef>
            </a:pP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[</a:t>
            </a:r>
            <a:r>
              <a:rPr lang="zh-CN" altLang="en-US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专题二</a:t>
            </a: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]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1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1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. 比拟手法是把一个事物当作另外一个事物来描述，可使语言表达更加生动，请据此对文中画横线的句子所用比拟手法进行简要分析。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答：①文文中写到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蓝布衫儿的呵护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，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蓝布衫儿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具有了人的动作和情感，以蓝布衫儿来代表母亲，写出母亲深沉的关爱，赞美了母爱的伟大，情感表达含蓄。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②我们哥几个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飞出了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，赋予人以鸟儿的特性，形象地写出了我们长大后离开母亲的情形。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-317" y="0"/>
            <a:ext cx="288353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比拟</a:t>
            </a:r>
            <a:r>
              <a:rPr lang="en-US" altLang="zh-CN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/</a:t>
            </a:r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拟人</a:t>
            </a:r>
            <a:endParaRPr lang="zh-CN" altLang="en-US" sz="48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748665"/>
            <a:ext cx="12192000" cy="5954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1200"/>
              </a:spcBef>
            </a:pP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[</a:t>
            </a:r>
            <a:r>
              <a:rPr lang="zh-CN" altLang="en-US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专题四</a:t>
            </a: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]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1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1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. 比拟使事情富于情味，请据此对文中画波浪线的句子所用比拟手法进行简要分析。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答：①把开始萌发的菜籽比作人来写，生动形象地表现了菜籽的勃勃生机；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挨挨挤挤、探头探脑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写出菜籽的密密麻麻和顽强的生命力，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瞧着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又表达了农民看到菜籽开始发芽的高兴心情。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1200"/>
              </a:spcBef>
            </a:pP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[</a:t>
            </a:r>
            <a:r>
              <a:rPr lang="zh-CN" altLang="en-US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专题三</a:t>
            </a: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]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8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. 拟人手法可以把事物人格化，使语言表达更加生动，请据此对文中画横线的句子所用拟人手法进行简要分析。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答：①动词生动形象，赋予植物以人的动作，富有画面感。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抖落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站直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，以人挺立的情态写出了雨滴从辣椒上滑落后，辣椒挺立的样子。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③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技挨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舔舐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借用了人的亲密动作写出了大豆密密麻麻的样子。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④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摊开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”“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摇滚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动感十足地描写了水珠在芋头的叶子上滚动的样子。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1365" cy="629285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</a:rPr>
              <a:t>考点诠释</a:t>
            </a:r>
            <a:endParaRPr lang="en-US" altLang="zh-CN" sz="3200" b="1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3200" smtClean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正确运用常用的修辞方法。</a:t>
            </a:r>
            <a:endParaRPr lang="zh-CN" altLang="en-US" sz="3200" smtClean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pitchFamily="2" charset="-122"/>
                <a:sym typeface="+mn-ea"/>
              </a:rPr>
              <a:t>常见</a:t>
            </a:r>
            <a:r>
              <a:rPr lang="en-US" altLang="zh-CN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pitchFamily="2" charset="-122"/>
                <a:sym typeface="+mn-ea"/>
              </a:rPr>
              <a:t>9</a:t>
            </a:r>
            <a:r>
              <a:rPr lang="zh-CN" altLang="en-US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pitchFamily="2" charset="-122"/>
                <a:sym typeface="+mn-ea"/>
              </a:rPr>
              <a:t>种修辞方法：比喻、比拟、借代、夸张、对偶、排比、反复、设问、反问。</a:t>
            </a:r>
            <a:r>
              <a:rPr lang="en-US" altLang="zh-CN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中宋" panose="02010600040101010101" pitchFamily="2" charset="-122"/>
                <a:sym typeface="+mn-ea"/>
              </a:rPr>
              <a:t> </a:t>
            </a:r>
            <a:endParaRPr lang="en-US" altLang="zh-CN" sz="32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fontAlgn="auto">
              <a:spcBef>
                <a:spcPts val="1800"/>
              </a:spcBef>
            </a:pPr>
            <a:r>
              <a:rPr lang="zh-CN" altLang="en-US" sz="3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华文楷体" panose="02010600040101010101" pitchFamily="2" charset="-122"/>
              </a:rPr>
              <a:t>考查要点</a:t>
            </a:r>
            <a:r>
              <a:rPr lang="zh-CN" altLang="en-US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</a:t>
            </a:r>
            <a:endParaRPr lang="zh-CN" altLang="en-US" sz="32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1、常见的修辞方法的辨析和理解</a:t>
            </a:r>
            <a:r>
              <a:rPr lang="en-US" altLang="zh-CN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(</a:t>
            </a:r>
            <a:r>
              <a:rPr lang="zh-CN" altLang="en-US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单选题</a:t>
            </a:r>
            <a:r>
              <a:rPr lang="en-US" altLang="zh-CN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)</a:t>
            </a:r>
            <a:r>
              <a:rPr lang="zh-CN" altLang="en-US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endParaRPr lang="zh-CN" altLang="en-US" sz="32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2、根据表达语意的需要，正确灵活地运用修辞方法，能够理解修辞所表达的内容和表达作用；能够评价修辞运用的优劣；能够根据要求运用修辞方法</a:t>
            </a:r>
            <a:r>
              <a:rPr lang="en-US" altLang="zh-CN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(</a:t>
            </a:r>
            <a:r>
              <a:rPr lang="zh-CN" altLang="en-US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主观题</a:t>
            </a:r>
            <a:r>
              <a:rPr lang="en-US" altLang="zh-CN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)</a:t>
            </a:r>
            <a:r>
              <a:rPr lang="zh-CN" altLang="en-US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endParaRPr lang="zh-CN" altLang="en-US" sz="32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>
              <a:spcBef>
                <a:spcPts val="1800"/>
              </a:spcBef>
            </a:pPr>
            <a:r>
              <a:rPr lang="zh-CN" altLang="en-US" sz="3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楷体" panose="02010600040101010101" pitchFamily="2" charset="-122"/>
              </a:rPr>
              <a:t>真题再现</a:t>
            </a:r>
            <a:r>
              <a:rPr lang="zh-CN" altLang="en-US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：</a:t>
            </a:r>
            <a:r>
              <a:rPr lang="en-US" altLang="zh-CN" sz="2800">
                <a:latin typeface="+mn-ea"/>
                <a:sym typeface="+mn-ea"/>
              </a:rPr>
              <a:t>2021·</a:t>
            </a:r>
            <a:r>
              <a:rPr lang="zh-CN" altLang="en-US" sz="2800">
                <a:latin typeface="+mn-ea"/>
                <a:sym typeface="+mn-ea"/>
              </a:rPr>
              <a:t>新高考</a:t>
            </a:r>
            <a:r>
              <a:rPr lang="en-US" altLang="zh-CN" sz="2800" smtClean="0">
                <a:latin typeface="+mn-ea"/>
                <a:sym typeface="+mn-ea"/>
              </a:rPr>
              <a:t>Ⅰ(</a:t>
            </a:r>
            <a:r>
              <a:rPr lang="zh-CN" altLang="en-US" sz="2800" smtClean="0">
                <a:latin typeface="+mn-ea"/>
                <a:sym typeface="+mn-ea"/>
              </a:rPr>
              <a:t>对偶</a:t>
            </a:r>
            <a:r>
              <a:rPr lang="en-US" altLang="zh-CN" sz="2800" smtClean="0">
                <a:latin typeface="+mn-ea"/>
                <a:sym typeface="+mn-ea"/>
              </a:rPr>
              <a:t>)</a:t>
            </a:r>
            <a:r>
              <a:rPr lang="zh-CN" altLang="en-US" sz="2800" smtClean="0">
                <a:latin typeface="+mn-ea"/>
                <a:sym typeface="+mn-ea"/>
              </a:rPr>
              <a:t>、</a:t>
            </a:r>
            <a:r>
              <a:rPr lang="en-US" altLang="zh-CN" sz="2800">
                <a:latin typeface="+mn-ea"/>
                <a:sym typeface="+mn-ea"/>
              </a:rPr>
              <a:t>2021·</a:t>
            </a:r>
            <a:r>
              <a:rPr lang="zh-CN" altLang="en-US" sz="2800">
                <a:latin typeface="+mn-ea"/>
                <a:sym typeface="+mn-ea"/>
              </a:rPr>
              <a:t>甲</a:t>
            </a:r>
            <a:r>
              <a:rPr lang="en-US" altLang="zh-CN" sz="2800">
                <a:latin typeface="+mn-ea"/>
                <a:sym typeface="+mn-ea"/>
              </a:rPr>
              <a:t>(</a:t>
            </a:r>
            <a:r>
              <a:rPr lang="zh-CN" altLang="en-US" sz="2800">
                <a:latin typeface="+mn-ea"/>
                <a:sym typeface="+mn-ea"/>
              </a:rPr>
              <a:t>拟人</a:t>
            </a:r>
            <a:r>
              <a:rPr lang="en-US" altLang="zh-CN" sz="2800">
                <a:latin typeface="+mn-ea"/>
                <a:sym typeface="+mn-ea"/>
              </a:rPr>
              <a:t>)</a:t>
            </a:r>
            <a:r>
              <a:rPr lang="zh-CN" altLang="en-US" sz="2800">
                <a:latin typeface="+mn-ea"/>
                <a:sym typeface="+mn-ea"/>
              </a:rPr>
              <a:t>、</a:t>
            </a:r>
            <a:r>
              <a:rPr lang="en-US" altLang="zh-CN" sz="2800" smtClean="0">
                <a:latin typeface="+mn-ea"/>
                <a:sym typeface="+mn-ea"/>
              </a:rPr>
              <a:t>2020·</a:t>
            </a:r>
            <a:r>
              <a:rPr lang="zh-CN" altLang="en-US" sz="2800" smtClean="0">
                <a:latin typeface="+mn-ea"/>
                <a:sym typeface="+mn-ea"/>
              </a:rPr>
              <a:t>新高考</a:t>
            </a:r>
            <a:r>
              <a:rPr lang="en-US" altLang="zh-CN" sz="2800" smtClean="0">
                <a:latin typeface="+mn-ea"/>
                <a:sym typeface="+mn-ea"/>
              </a:rPr>
              <a:t>2</a:t>
            </a:r>
            <a:r>
              <a:rPr lang="zh-CN" altLang="en-US" sz="2800" smtClean="0">
                <a:latin typeface="+mn-ea"/>
                <a:sym typeface="+mn-ea"/>
              </a:rPr>
              <a:t>套</a:t>
            </a:r>
            <a:r>
              <a:rPr lang="en-US" altLang="zh-CN" sz="2800" smtClean="0">
                <a:latin typeface="+mn-ea"/>
                <a:sym typeface="+mn-ea"/>
              </a:rPr>
              <a:t>(</a:t>
            </a:r>
            <a:r>
              <a:rPr lang="zh-CN" altLang="en-US" sz="2800" smtClean="0">
                <a:latin typeface="+mn-ea"/>
                <a:sym typeface="+mn-ea"/>
              </a:rPr>
              <a:t>比喻的相似性</a:t>
            </a:r>
            <a:r>
              <a:rPr lang="en-US" altLang="zh-CN" sz="2800" smtClean="0">
                <a:latin typeface="+mn-ea"/>
                <a:sym typeface="+mn-ea"/>
              </a:rPr>
              <a:t>)/(4</a:t>
            </a:r>
            <a:r>
              <a:rPr lang="zh-CN" altLang="en-US" sz="2800" smtClean="0">
                <a:latin typeface="+mn-ea"/>
                <a:sym typeface="+mn-ea"/>
              </a:rPr>
              <a:t>次</a:t>
            </a:r>
            <a:r>
              <a:rPr lang="en-US" altLang="zh-CN" sz="2800" smtClean="0">
                <a:latin typeface="+mn-ea"/>
                <a:sym typeface="+mn-ea"/>
              </a:rPr>
              <a:t>)</a:t>
            </a:r>
            <a:endParaRPr lang="en-US" altLang="zh-CN" sz="280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-317" y="0"/>
            <a:ext cx="2883535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比拟</a:t>
            </a:r>
            <a:r>
              <a:rPr lang="en-US" altLang="zh-CN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/</a:t>
            </a:r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拟人</a:t>
            </a:r>
            <a:endParaRPr lang="zh-CN" altLang="en-US" sz="48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748665"/>
            <a:ext cx="121920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1200"/>
              </a:spcBef>
            </a:pP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[</a:t>
            </a:r>
            <a:r>
              <a:rPr lang="zh-CN" altLang="en-US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专题四</a:t>
            </a: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]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2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. 拟人手法把事物人格化，可使语言表达更加生动，请据此对文中画横线的句子所用拟人手法进行简要分析。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答：①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吹着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奔跑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推搡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等动词赋予风以孩童般的动作，写出了风的各种情态。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吹着响口哨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俏皮的动作写出了山风刮动时，声音的响亮。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③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不知疲倦来回奔跑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动感十足地描写出山风的持续不断。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④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推搡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一词画面感强，形象地表现了山风迅猛，吹动树木的情态。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370" y="4163695"/>
            <a:ext cx="12112625" cy="23736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27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宋体" panose="02010600040101010101" pitchFamily="2" charset="-122"/>
                <a:sym typeface="+mn-ea"/>
              </a:rPr>
              <a:t>比拟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的答题模板</a:t>
            </a:r>
            <a:endParaRPr lang="zh-CN" altLang="en-US" sz="27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①将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****</a:t>
            </a:r>
            <a:r>
              <a:rPr lang="zh-CN" altLang="en-US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特点</a:t>
            </a:r>
            <a:r>
              <a:rPr lang="zh-CN" altLang="en-US" sz="2700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比拟为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B(</a:t>
            </a:r>
            <a:r>
              <a:rPr lang="zh-CN" altLang="en-US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人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，把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进行人物化处理，赋予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人类的行为状态和心理感知，让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显得</a:t>
            </a:r>
            <a:r>
              <a:rPr lang="en-US" altLang="zh-CN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****(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特征</a:t>
            </a:r>
            <a:r>
              <a:rPr lang="en-US" altLang="zh-CN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，从而能更好地表达作者</a:t>
            </a:r>
            <a:r>
              <a:rPr lang="en-US" altLang="zh-CN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****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的情感。</a:t>
            </a:r>
            <a:endParaRPr lang="zh-CN" altLang="en-US" sz="2700">
              <a:solidFill>
                <a:schemeClr val="tx2"/>
              </a:solidFill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②拟人手法的运用，把原本无性格的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拟作有性格的人类，读者眼前就会出现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7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en-US" altLang="zh-CN" sz="2700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****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画面，从而使句式表达活泼，更加生动和形象。</a:t>
            </a:r>
            <a:endParaRPr lang="zh-CN" altLang="en-US" sz="27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排比</a:t>
            </a:r>
            <a:endParaRPr lang="zh-CN" altLang="en-US" sz="48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748665"/>
            <a:ext cx="1219200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1200"/>
              </a:spcBef>
            </a:pP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[</a:t>
            </a:r>
            <a:r>
              <a:rPr lang="zh-CN" altLang="en-US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专题二</a:t>
            </a: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]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5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. 排比在内容和形式上特点鲜明，请据此对文中画横线的句子所用排比进行简要分析。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答：</a:t>
            </a: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①内容上，这四句话分别描写了大</a:t>
            </a:r>
            <a:r>
              <a:rPr 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樟</a:t>
            </a: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树的四季特点，景象丰富多姿，排比使文字紧凑，内容集中，转换自然；</a:t>
            </a:r>
            <a:endParaRPr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②形式上，四句话的结构大体相似，句式整齐，节奏鲜明。</a:t>
            </a:r>
            <a:endParaRPr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3667125"/>
            <a:ext cx="12192635" cy="28301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fontAlgn="auto">
              <a:spcBef>
                <a:spcPts val="600"/>
              </a:spcBef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宋体" panose="02010600040101010101" pitchFamily="2" charset="-122"/>
                <a:sym typeface="+mn-ea"/>
              </a:rPr>
              <a:t>修辞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的答题步骤：</a:t>
            </a:r>
            <a:r>
              <a:rPr lang="zh-CN" altLang="en-US" sz="2800" smtClean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比喻、比拟、借代、夸张、对偶、排比、反复、设问、反问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①形式的角度：从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1D41D5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结构、字数、意义、声调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等角度去分析，即怎么运用这种修辞手法。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②表达效果应结合内容：从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语言、感染力、</a:t>
            </a:r>
            <a:r>
              <a:rPr lang="en-US" altLang="zh-CN" sz="28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物的</a:t>
            </a:r>
            <a:r>
              <a:rPr lang="en-US" altLang="zh-CN" sz="28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特征或形象、思想内容、</a:t>
            </a:r>
            <a:r>
              <a:rPr lang="en-US" altLang="zh-CN" sz="28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人的</a:t>
            </a:r>
            <a:r>
              <a:rPr lang="en-US" altLang="zh-CN" sz="28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 u="sng">
                <a:solidFill>
                  <a:schemeClr val="tx1"/>
                </a:solidFill>
                <a:uFill>
                  <a:solidFill>
                    <a:srgbClr val="0000CC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情感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等角度进行分析。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通感</a:t>
            </a:r>
            <a:endParaRPr lang="zh-CN" altLang="en-US" sz="48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748665"/>
            <a:ext cx="12192000" cy="1968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1200"/>
              </a:spcBef>
            </a:pP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[</a:t>
            </a:r>
            <a:r>
              <a:rPr lang="zh-CN" altLang="en-US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专题三</a:t>
            </a:r>
            <a:r>
              <a:rPr lang="en-US" altLang="zh-CN" sz="24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]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14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. 文中画横线的句子使用了什么修辞？请简要分析。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答：</a:t>
            </a: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①使用了通感的手法。 </a:t>
            </a:r>
            <a:endParaRPr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②月光是视觉所见，韵律是声音的特质，作者将两种感觉互通，把视觉和听觉联系起来，写出了溪水和月光相融合的景象，表达了作者的喜爱之情。</a:t>
            </a:r>
            <a:endParaRPr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635" y="2717165"/>
            <a:ext cx="12192635" cy="4046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fontAlgn="auto">
              <a:spcBef>
                <a:spcPct val="0"/>
              </a:spcBef>
            </a:pP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通感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又叫“移觉”，是在描述客观事物时，用形象的语言使感觉转移，将人的视觉、嗅觉、味觉、触觉、听觉等不同感觉互相沟通、交错，彼此挪移转换，将本来表示甲感觉的词语移用来表示乙感觉，使意象更为活泼、新奇的一种修辞格式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ct val="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例①：“微风过处，送来缕缕清香，仿佛远处高楼上渺茫的歌似的。”（朱自清《荷塘月色》）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ct val="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清香乃是嗅觉，歌乃是听觉，作者将两种感觉互通，即为通感。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例②：“你笑得很甜”，这就是通感。“甜”是用来形容味道的，这里却用形容味觉的词来形容视觉，就是通感。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归纳修辞：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下面我们将《考试大纲》指定的9种修辞手法一一讲解、总结，希望帮助考生既能够运用修辞手法表达某种特定的内容，又能解读修辞手法在表达上的作用。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b="1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1．比　喻</a:t>
            </a:r>
            <a:endParaRPr lang="zh-CN" altLang="en-US" sz="2800" b="1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比喻，即俗称的“打比方”，分为明喻、暗喻、借喻、博喻等。就是抓住两种不同性质的事物的相似点，用甲事物来喻指乙事物。甲和乙必须是本质不同的事物，且必须要有相似点。 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一个完整的比喻，由本体、喻体和比喻词构成，本体是被比喻的事物；喻体是打比方的事物；比喻词是表示比喻关系的标志用语，如“像”“似”“如同”等等。比喻的主要作用：化平淡为生动，化深奥为浅显，化抽象为具体，化冗长为简洁，易于表达情感。具体分析评价时可以使用</a:t>
            </a:r>
            <a:r>
              <a:rPr lang="zh-CN" altLang="en-US" sz="2800" b="1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“生动形象”“简洁明了”“具体鲜明”“浅显易懂”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等短语。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277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b="1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2．比　拟</a:t>
            </a:r>
            <a:endParaRPr lang="zh-CN" altLang="en-US" sz="2800" b="1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比拟主要有拟人和拟物两种。拟人，即把物当作人来写；拟物，即把人当作物来写，或把此物当作彼物来写。比拟的特点是事物“人化”，或者人“物化”，或者此物“彼物化”。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比拟的作用：</a:t>
            </a:r>
            <a:r>
              <a:rPr lang="zh-CN" altLang="en-US" sz="2800" b="1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使事物描写形象化，使情感表达多样化，使句子表意更丰富。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3．借　代</a:t>
            </a:r>
            <a:endParaRPr lang="zh-CN" altLang="en-US" sz="2800" b="1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借代的特点是不直接说出所要表述的人或事物的名称，而是借用与其密切相关的另一事物的名称来代替。它和借喻的区别在于，它强调两事物间的相关性，两者之间有关联，不能转换为明喻；而借喻强调事物间的相似性，可以转换为明喻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恰当地使用借代，可以突出事物的某种特征，使形象突出，增强语言的形象性，具体生动，而且可以使文笔简洁精练，语言富于变化和富有幽默感。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借代的种类有：部分代整体，特征代本体，具体代抽象等。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5846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4．夸　张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夸张指为追求某种表达效果，对原有事物的性质、特征进行合乎情理的着意扩大或缩小描绘的一种修辞手法。</a:t>
            </a:r>
            <a:endParaRPr lang="zh-CN" altLang="en-US" sz="28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夸张的修辞作用：</a:t>
            </a:r>
            <a:r>
              <a:rPr lang="zh-CN" altLang="en-US" sz="28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突出特征，揭示本质，强化思想感情；烘托气氛，增强感染力；加强联想，创造意境。</a:t>
            </a:r>
            <a:endParaRPr lang="zh-CN" altLang="en-US" sz="28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夸张主要分为三类：扩大夸张，即故意把客观事物说得比原事物大、多、高、强、深等；缩小夸张，即故意把客观事物说得比原事物小、少、低、弱、浅等；超前夸张，即在时间上把后出现的事物提前一步的夸张形式。</a:t>
            </a:r>
            <a:endParaRPr lang="zh-CN" altLang="en-US" sz="28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spcBef>
                <a:spcPts val="1200"/>
              </a:spcBef>
              <a:buNone/>
            </a:pP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5．对　偶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对偶必须是由一对字数相等，结构相同，上下句相同位置的词性相同，意义相关的短语或句子构成。</a:t>
            </a:r>
            <a:endParaRPr lang="zh-CN" altLang="en-US" sz="28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对偶的主要作用：结构工整、严谨，节奏鲜明；内容上词句凝练，富有表现力和感染力。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6．排　比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排比由三个或三个以上结构相同或相似、内容相关、语气一致的短语或句子组成。</a:t>
            </a:r>
            <a:endParaRPr lang="zh-CN" altLang="en-US" sz="28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排比的主要作用：</a:t>
            </a:r>
            <a:r>
              <a:rPr lang="zh-CN" altLang="en-US" sz="28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加强语势，强调内容，充分表达强烈的感情、阐明复杂的事理。</a:t>
            </a:r>
            <a:endParaRPr lang="zh-CN" altLang="en-US" sz="2800" b="1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28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7．反　复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反复是故意重复某个短语或句子，以强调某种意思、表达某种情感的修辞手法。</a:t>
            </a:r>
            <a:endParaRPr lang="zh-CN" altLang="en-US" sz="28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反复的作用：</a:t>
            </a:r>
            <a:r>
              <a:rPr lang="zh-CN" altLang="en-US" sz="28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一方面回环往复、一唱三叹，能够表现鲜明的特色和表达强烈的情感；另一方面节奏鲜明，整齐有序，充满音韵美。</a:t>
            </a:r>
            <a:endParaRPr lang="zh-CN" altLang="en-US" sz="2800" b="1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8．设　问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设问是明知故问、自问自答，或提出问题不需要回答的修辞手法，其基本特点是无疑而问。</a:t>
            </a:r>
            <a:endParaRPr lang="zh-CN" altLang="en-US" sz="28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endParaRPr lang="zh-CN" altLang="en-US" sz="28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9．反　问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 反问是一种为了加强语气，用疑问句的形式表示确定意思的一种修辞手法。既可以用肯定形式的反问表示否定，也可以用否定形式的反问表示肯定。和设问一样，反问也是无疑而问、明知故问，不同之处在于设问大多是自问自答，而反问只问不答，寓答于问。</a:t>
            </a:r>
            <a:endParaRPr lang="zh-CN" altLang="en-US" sz="280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80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   反问的作用：</a:t>
            </a:r>
            <a:r>
              <a:rPr lang="zh-CN" altLang="en-US" sz="28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使语气强烈，语意鲜明，具有无可辩驳的力量；能激发读者感情，给读者留下深刻印象，发人深思。</a:t>
            </a:r>
            <a:endParaRPr lang="zh-CN" altLang="en-US" sz="2800" b="1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83900" y="11976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1365" cy="6462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综观近年来的高考试题，修辞考查着重放在以下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pitchFamily="2" charset="-122"/>
              </a:rPr>
              <a:t>题型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中考查：</a:t>
            </a:r>
            <a:endParaRPr lang="zh-CN" altLang="en-US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1、</a:t>
            </a:r>
            <a:r>
              <a:rPr lang="zh-CN" altLang="en-US" sz="3000" u="heavy">
                <a:solidFill>
                  <a:schemeClr val="tx1"/>
                </a:solidFill>
                <a:uFill>
                  <a:solidFill>
                    <a:srgbClr val="1D41D5"/>
                  </a:solidFill>
                </a:u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诗歌鉴赏题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中，结合诗句内容考查包括修辞方法在内的写法。</a:t>
            </a:r>
            <a:endParaRPr lang="zh-CN" altLang="en-US" sz="30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例：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[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2017年高考课标Ⅰ卷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]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本诗的第四句“下笔春蚕食叶声”广受后世称道，请赏析这一句的精妙之处。（6分）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2、</a:t>
            </a:r>
            <a:r>
              <a:rPr lang="zh-CN" altLang="en-US" sz="3000" u="heavy">
                <a:solidFill>
                  <a:schemeClr val="tx1"/>
                </a:solidFill>
                <a:uFill>
                  <a:solidFill>
                    <a:srgbClr val="1D41D5"/>
                  </a:solidFill>
                </a:u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现代文阅读题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中，结合文章内容考查修辞方法所表达的内容及作用。</a:t>
            </a:r>
            <a:endParaRPr lang="zh-CN" altLang="en-US" sz="32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例：</a:t>
            </a:r>
            <a:r>
              <a:rPr lang="en-US" altLang="zh-CN"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[</a:t>
            </a:r>
            <a:r>
              <a:rPr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2021</a:t>
            </a:r>
            <a:r>
              <a:rPr lang="en-US"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·</a:t>
            </a:r>
            <a:r>
              <a:rPr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新高考I卷</a:t>
            </a:r>
            <a:r>
              <a:rPr lang="en-US" altLang="zh-CN"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]</a:t>
            </a:r>
            <a:r>
              <a:rPr lang="zh-CN" altLang="en-US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卞之琳</a:t>
            </a:r>
            <a:r>
              <a:rPr lang="en-US" altLang="zh-CN"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《</a:t>
            </a:r>
            <a:r>
              <a:rPr lang="zh-CN" altLang="en-US"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石门阵</a:t>
            </a:r>
            <a:r>
              <a:rPr lang="en-US" altLang="zh-CN"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》</a:t>
            </a:r>
            <a:r>
              <a:rPr lang="en-US" altLang="zh-CN" sz="28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8</a:t>
            </a:r>
            <a:r>
              <a:rPr lang="zh-CN" altLang="en-US" sz="28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．小说题：王木匠讲石门阵时，多处使用反复手法，这种讲述方法有什么效果？</a:t>
            </a:r>
            <a:r>
              <a:rPr lang="en-US" altLang="zh-CN" sz="28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(</a:t>
            </a:r>
            <a:r>
              <a:rPr lang="zh-CN" altLang="en-US" sz="28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4分</a:t>
            </a:r>
            <a:r>
              <a:rPr lang="en-US" altLang="zh-CN" sz="28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)</a:t>
            </a:r>
            <a:endParaRPr lang="zh-CN" altLang="en-US" sz="28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3、语言运用题，命题时多与</a:t>
            </a:r>
            <a:r>
              <a:rPr lang="zh-CN" altLang="en-US" sz="3000" u="heavy">
                <a:solidFill>
                  <a:schemeClr val="tx1"/>
                </a:solidFill>
                <a:uFill>
                  <a:solidFill>
                    <a:srgbClr val="1D41D5"/>
                  </a:solidFill>
                </a:u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扩展语句</a:t>
            </a:r>
            <a:r>
              <a:rPr lang="zh-CN" altLang="en-US" sz="3000">
                <a:solidFill>
                  <a:schemeClr val="tx1"/>
                </a:solidFill>
                <a:uFill>
                  <a:solidFill>
                    <a:srgbClr val="1D41D5"/>
                  </a:solidFill>
                </a:u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</a:t>
            </a:r>
            <a:r>
              <a:rPr lang="zh-CN" altLang="en-US" sz="3000" u="heavy">
                <a:solidFill>
                  <a:schemeClr val="tx1"/>
                </a:solidFill>
                <a:uFill>
                  <a:solidFill>
                    <a:srgbClr val="1D41D5"/>
                  </a:solidFill>
                </a:u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选用句式</a:t>
            </a:r>
            <a:r>
              <a:rPr lang="zh-CN" altLang="en-US" sz="3000">
                <a:solidFill>
                  <a:schemeClr val="tx1"/>
                </a:solidFill>
                <a:uFill>
                  <a:solidFill>
                    <a:srgbClr val="1D41D5"/>
                  </a:solidFill>
                </a:u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</a:t>
            </a:r>
            <a:r>
              <a:rPr lang="zh-CN" altLang="en-US" sz="3000" u="heavy">
                <a:solidFill>
                  <a:schemeClr val="tx1"/>
                </a:solidFill>
                <a:uFill>
                  <a:solidFill>
                    <a:srgbClr val="1D41D5"/>
                  </a:solidFill>
                </a:u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仿写句式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兼顾考查。</a:t>
            </a:r>
            <a:endParaRPr lang="zh-CN" altLang="en-US" sz="32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ct val="0"/>
              </a:spcBef>
            </a:pPr>
            <a:r>
              <a:rPr lang="en-US" altLang="zh-CN" sz="2000" smtClean="0">
                <a:ln>
                  <a:noFill/>
                </a:ln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[2012·</a:t>
            </a:r>
            <a:r>
              <a:rPr lang="zh-CN" altLang="en-US" sz="2000" smtClean="0">
                <a:ln>
                  <a:noFill/>
                </a:ln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新课标卷</a:t>
            </a:r>
            <a:r>
              <a:rPr lang="en-US" altLang="zh-CN" sz="2000" smtClean="0">
                <a:ln>
                  <a:noFill/>
                </a:ln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]</a:t>
            </a:r>
            <a:r>
              <a:rPr lang="en-US" altLang="zh-CN" sz="2800" smtClean="0">
                <a:ln>
                  <a:noFill/>
                </a:ln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17.</a:t>
            </a:r>
            <a:r>
              <a:rPr lang="zh-CN" altLang="en-US" sz="28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仿照下面的示例，自选话题，另写两句话，要求使用拟人的修辞手法，句式与示例相同。（</a:t>
            </a:r>
            <a:r>
              <a:rPr lang="en-US" altLang="zh-CN" sz="28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5</a:t>
            </a:r>
            <a:r>
              <a:rPr lang="zh-CN" altLang="en-US" sz="28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分</a:t>
            </a:r>
            <a:r>
              <a:rPr lang="en-US" altLang="zh-CN" sz="28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)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4、</a:t>
            </a:r>
            <a:r>
              <a:rPr lang="zh-CN" altLang="en-US" sz="3000" u="heavy">
                <a:solidFill>
                  <a:schemeClr val="tx1"/>
                </a:solidFill>
                <a:uFill>
                  <a:solidFill>
                    <a:srgbClr val="1D41D5"/>
                  </a:solidFill>
                </a:u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赏析文字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写作。</a:t>
            </a:r>
            <a:endParaRPr lang="zh-CN" altLang="en-US" sz="30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zh-CN" altLang="en-US" sz="28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例：</a:t>
            </a:r>
            <a:r>
              <a:rPr lang="en-US" altLang="zh-CN" sz="20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[</a:t>
            </a:r>
            <a:r>
              <a:rPr lang="en-US" altLang="zh-CN"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2021·</a:t>
            </a:r>
            <a:r>
              <a:rPr lang="zh-CN" altLang="en-US"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新高考</a:t>
            </a:r>
            <a:r>
              <a:rPr lang="en-US" altLang="zh-CN"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Ⅰ</a:t>
            </a:r>
            <a:r>
              <a:rPr lang="zh-CN" altLang="en-US" sz="2000" b="1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卷</a:t>
            </a:r>
            <a:r>
              <a:rPr lang="en-US" altLang="zh-CN" sz="200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]</a:t>
            </a:r>
            <a:r>
              <a:rPr lang="zh-CN" altLang="en-US" sz="28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20.文中画横线的句子使用了对偶的修辞手法，请简要分析其构成和表达效果。(5分)</a:t>
            </a:r>
            <a:endParaRPr lang="zh-CN" altLang="en-US" sz="28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  <a:p>
            <a:r>
              <a:rPr lang="en-US" altLang="zh-CN" sz="20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[</a:t>
            </a:r>
            <a:r>
              <a:rPr lang="en-US" altLang="zh-CN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2021·</a:t>
            </a:r>
            <a:r>
              <a:rPr lang="zh-CN" altLang="en-US" sz="2000" b="1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甲卷</a:t>
            </a:r>
            <a:r>
              <a:rPr lang="en-US" altLang="zh-CN" sz="20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]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21. 文中画波浪线处使用了拟人的修辞手法，请简要分析其表达效果。</a:t>
            </a:r>
            <a:endParaRPr lang="zh-CN" altLang="en-US" sz="28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35" y="0"/>
            <a:ext cx="1219136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mtClean="0">
                <a:solidFill>
                  <a:srgbClr val="0000CC"/>
                </a:solidFill>
                <a:sym typeface="+mn-ea"/>
              </a:rPr>
              <a:t>[</a:t>
            </a:r>
            <a:r>
              <a:rPr lang="en-US" altLang="zh-CN" b="1" smtClean="0">
                <a:solidFill>
                  <a:srgbClr val="0000CC"/>
                </a:solidFill>
                <a:sym typeface="+mn-ea"/>
              </a:rPr>
              <a:t>2021·</a:t>
            </a:r>
            <a:r>
              <a:rPr lang="zh-CN" altLang="en-US" b="1" smtClean="0">
                <a:solidFill>
                  <a:srgbClr val="0000CC"/>
                </a:solidFill>
                <a:sym typeface="+mn-ea"/>
              </a:rPr>
              <a:t>新高考</a:t>
            </a:r>
            <a:r>
              <a:rPr lang="en-US" altLang="zh-CN" b="1" smtClean="0">
                <a:solidFill>
                  <a:srgbClr val="0000CC"/>
                </a:solidFill>
                <a:sym typeface="+mn-ea"/>
              </a:rPr>
              <a:t>Ⅰ</a:t>
            </a:r>
            <a:r>
              <a:rPr lang="zh-CN" altLang="en-US" b="1" smtClean="0">
                <a:solidFill>
                  <a:srgbClr val="0000CC"/>
                </a:solidFill>
                <a:sym typeface="+mn-ea"/>
              </a:rPr>
              <a:t>卷</a:t>
            </a:r>
            <a:r>
              <a:rPr lang="en-US" altLang="zh-CN" smtClean="0">
                <a:solidFill>
                  <a:srgbClr val="0000CC"/>
                </a:solidFill>
                <a:sym typeface="+mn-ea"/>
              </a:rPr>
              <a:t>]</a:t>
            </a:r>
            <a:r>
              <a:rPr lang="zh-CN" altLang="en-US" sz="20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语言文字运用Ⅰ(本题共3小题，11分)</a:t>
            </a:r>
            <a:endParaRPr lang="zh-CN" altLang="en-US" sz="20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0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阅读下面的文字，完成18</a:t>
            </a:r>
            <a:r>
              <a:rPr lang="en-US" altLang="zh-CN" sz="20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-</a:t>
            </a:r>
            <a:r>
              <a:rPr lang="zh-CN" altLang="en-US" sz="20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20题。</a:t>
            </a:r>
            <a:endParaRPr lang="zh-CN" altLang="en-US" sz="20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en-US" altLang="zh-CN" sz="24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   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欢快的锣鼓敲起来，欢腾的雄狮舞起来。“闹元宵、学‘四史’”文明实践示范活动昨日在市文化艺术中心隆重举行，活动分为“四史”猜谜颂红色文化、非遗展示传民俗文化、戏曲联唱扬传统文化三个篇章。民俗与党史彼此交融，传统与现代</a:t>
            </a:r>
            <a:r>
              <a:rPr lang="zh-CN" altLang="en-US" sz="2800" u="sng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       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   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元宵线上活动直播间里</a:t>
            </a:r>
            <a:r>
              <a:rPr lang="zh-CN" altLang="en-US" sz="2800" u="sng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         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，一场关于党史知识和传统民俗知识的直播宣讲“圈粉”无数，辖区党员、青年志愿者以及现场观众</a:t>
            </a:r>
            <a:r>
              <a:rPr lang="zh-CN" altLang="en-US" sz="2800" u="sng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        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地进入直播间，感受节日的欢快气氛。</a:t>
            </a:r>
            <a:r>
              <a:rPr lang="zh-CN" altLang="en-US" sz="2800" u="wavy">
                <a:solidFill>
                  <a:schemeClr val="tx1"/>
                </a:solidFill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宣讲员平易的话语、幽默的口吻以及宣讲内容十分接地气，导致收看直播的群众既听得进又记得牢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   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传统文化展现传统节日，传统节日传承传统文化。</a:t>
            </a:r>
            <a:r>
              <a:rPr lang="zh-CN" altLang="en-US" sz="2800" u="sng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剪纸灯谜，描绘城乡风物；秧歌花鼓，传播时代精神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。火树银花踏歌行，古风新韵颂文明。一席</a:t>
            </a:r>
            <a:r>
              <a:rPr lang="zh-CN" altLang="en-US" sz="2800" u="sng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    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的文明盛宴，让市民近距离感受到传统文化的深厚魅力和传统节日的浓厚氛围。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20.文中画横线的句子使用了对偶的修辞手法，请简要分析其构成和表达效果。(5分)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83520" y="0"/>
            <a:ext cx="1808480" cy="58356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楷体" panose="02010600040101010101" pitchFamily="2" charset="-122"/>
                <a:sym typeface="+mn-ea"/>
              </a:rPr>
              <a:t>真题再现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-27305"/>
            <a:ext cx="12191365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20.文中画横线的句子使用了对偶的修辞手法，请简要分析其构成和表达效果。(5分)</a:t>
            </a:r>
            <a:endParaRPr lang="zh-CN" altLang="en-US" sz="28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答：</a:t>
            </a:r>
            <a:endParaRPr lang="zh-CN" altLang="en-US" sz="28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①对偶构成: 结构相同，字数相等，意义对称，尾字仄起平收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)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。上联主语“剪纸灯谜”对应下联主语“秧歌花鼓”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)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；上联谓语“描绘城乡风物”对应下联谓语“传播时代精神”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)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。</a:t>
            </a:r>
            <a:endParaRPr lang="zh-CN" altLang="en-US" sz="28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②表达效果: 上下联对仗工整，语言更凝炼，句式更整齐，富有节奏感与音乐美，富有感染力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)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，生动形象地描绘出新时代传统文化的新特色、新气象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  <a:sym typeface="+mn-ea"/>
              </a:rPr>
              <a:t>)</a:t>
            </a:r>
            <a:r>
              <a:rPr lang="zh-CN" altLang="en-US" sz="280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。</a:t>
            </a:r>
            <a:endParaRPr lang="zh-CN" altLang="en-US" sz="280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35" y="0"/>
            <a:ext cx="12191365" cy="664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600"/>
              </a:spcBef>
            </a:pP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[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解析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]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宋体" panose="02010600040101010101" pitchFamily="2" charset="-122"/>
              </a:rPr>
              <a:t>对偶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的答题步骤：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①对偶的构成从</a:t>
            </a:r>
            <a:r>
              <a:rPr lang="zh-CN" altLang="en-US" sz="2700" u="sng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结构、字数、意义、声调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等角度去分析，即怎么运用对偶手法。</a:t>
            </a:r>
            <a:endParaRPr lang="zh-CN" altLang="en-US" sz="27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②表达效果应结合内容从</a:t>
            </a:r>
            <a:r>
              <a:rPr lang="zh-CN" altLang="en-US" sz="2700" u="sng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语言、节奏、感染力、思想内容、情感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等角度进行分析。</a:t>
            </a:r>
            <a:endParaRPr lang="zh-CN" altLang="en-US" sz="27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en-US" altLang="zh-CN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       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“剪纸灯谜，描绘城乡风物；秧歌花鼓，传播时代精神”中“剪纸灯谜”和“秧歌花鼓”都是</a:t>
            </a:r>
            <a:r>
              <a:rPr lang="zh-CN" altLang="en-US" sz="2700">
                <a:solidFill>
                  <a:srgbClr val="1D41D5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并列式的名词性词组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，且上下联的意思是相近相关的，都是传统节目，</a:t>
            </a:r>
            <a:r>
              <a:rPr lang="zh-CN" altLang="en-US" sz="2700">
                <a:solidFill>
                  <a:srgbClr val="1D41D5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对仗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非常工整。“描绘城乡风物”和“传播时代精神”都是</a:t>
            </a:r>
            <a:r>
              <a:rPr lang="zh-CN" altLang="en-US" sz="2700" u="sng">
                <a:solidFill>
                  <a:srgbClr val="1D41D5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动宾式结构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，“描绘”对“传播”，都是动词，名词“城乡”对应“时代”，名词“风物”对应“精神”，“城乡风物”“时代精神”都是偏正式结构，</a:t>
            </a:r>
            <a:r>
              <a:rPr lang="zh-CN" altLang="en-US" sz="27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词性相同，意思相近，且对仗非常工整。上下两句结构相同，内容上相关，构成一组对偶句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。</a:t>
            </a:r>
            <a:endParaRPr lang="zh-CN" altLang="en-US" sz="27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600"/>
              </a:spcBef>
            </a:pPr>
            <a:r>
              <a:rPr lang="en-US" altLang="zh-CN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      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“剪纸灯谜，描绘城乡风物；秧歌花鼓，传播时代精神”运用对偶（对仗）的形式，长短句结合，句式整齐中富有变化，“剪纸灯谜”“秧歌花鼓”均选择了典型的节日活动，由点带面，凝练集中地概括了</a:t>
            </a:r>
            <a:r>
              <a:rPr lang="zh-CN" altLang="en-US" sz="2700" u="sng">
                <a:solidFill>
                  <a:srgbClr val="1D41D5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我国传统节日的节目内容各具特色、缤纷多彩花样繁多的特点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，“描绘城乡风物”“传播时代精神”形容</a:t>
            </a:r>
            <a:r>
              <a:rPr lang="zh-CN" altLang="en-US" sz="2700" u="sng">
                <a:solidFill>
                  <a:srgbClr val="1D41D5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传统节日的价值和作用</a:t>
            </a:r>
            <a:r>
              <a:rPr lang="zh-CN" altLang="en-US" sz="27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。</a:t>
            </a:r>
            <a:r>
              <a:rPr lang="zh-CN" altLang="en-US" sz="2700" u="sng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形式上整齐匀称，节奏感强，抑扬顿挫，音韵和谐，读起来朗朗上口，便于传诵</a:t>
            </a:r>
            <a:r>
              <a:rPr lang="zh-CN" altLang="en-US" sz="27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。</a:t>
            </a:r>
            <a:endParaRPr lang="zh-CN" altLang="en-US" sz="2700">
              <a:solidFill>
                <a:srgbClr val="FF0000"/>
              </a:solidFill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000" cy="6770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[</a:t>
            </a:r>
            <a:r>
              <a:rPr lang="en-US" altLang="zh-CN" sz="2000" b="1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2021·</a:t>
            </a:r>
            <a:r>
              <a:rPr lang="zh-CN" altLang="en-US" sz="2000" b="1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甲卷</a:t>
            </a:r>
            <a:r>
              <a:rPr lang="en-US" altLang="zh-CN" sz="2000" smtClean="0">
                <a:solidFill>
                  <a:srgbClr val="1D41D5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]</a:t>
            </a:r>
            <a:r>
              <a:rPr lang="zh-CN" altLang="en-US" sz="24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语言文字运用Ⅱ（本题共2小题，11分）</a:t>
            </a:r>
            <a:endParaRPr lang="zh-CN" altLang="en-US" sz="24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4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阅读下面的文字，完成下面</a:t>
            </a:r>
            <a:r>
              <a:rPr lang="en-US" altLang="zh-CN" sz="24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20-21</a:t>
            </a:r>
            <a:r>
              <a:rPr lang="zh-CN" altLang="en-US" sz="24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小题。</a:t>
            </a:r>
            <a:endParaRPr lang="zh-CN" altLang="en-US" sz="24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1200"/>
              </a:spcBef>
            </a:pPr>
            <a:r>
              <a:rPr lang="en-US" altLang="zh-CN" sz="24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    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新疆是我国较早大量种植和使用棉花的地区之一。新疆光照充足，热量丰富，空气干燥，昼夜温差大，拥有①________，适宜棉花的种植和生长，新疆棉尤其是长绒棉品质优良，深受消费者喜爱。除了上述自然条件，现代科技的应用也是新疆棉②________。近年来，新疆棉品质不断提升，同时③________，但仍然供不应求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1200"/>
              </a:spcBef>
            </a:pP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       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新疆属于绿洲农业区，干旱少雨，</a:t>
            </a:r>
            <a:r>
              <a:rPr lang="zh-CN" altLang="en-US" sz="2800" u="wavyHeavy">
                <a:solidFill>
                  <a:schemeClr val="tx1"/>
                </a:solidFill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为了让棉花吃好喝好长得好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，就要进行科学的水肥管理。膜下滴灌、水肥一体化灌溉等栽培技术的应用，为新疆棉生产的提质增效奠定了坚实的基础。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 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21. 文中画波浪线处使用了拟人的修辞手法，请简要分析其表达效果。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(5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分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)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答：①文中把棉花吸收足重的水分和肥料才能长得好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，比拟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成人吃好饭喝好水才能健康成长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，投射了作者对棉花的感情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；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②使表达比较活泼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(1</a:t>
            </a:r>
            <a:r>
              <a:rPr lang="zh-CN" altLang="en-US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83520" y="0"/>
            <a:ext cx="1808480" cy="58356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楷体" panose="02010600040101010101" pitchFamily="2" charset="-122"/>
                <a:sym typeface="+mn-ea"/>
              </a:rPr>
              <a:t>真题再现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812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[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解析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]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本题考查学生正确使用常见的修辞手法的能力。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（1）画线句中“吃好喝好长得好”本来是用于形容人吃健康的食物喝健康的水才能茁壮成长，此处拟作“棉花吸收足重的水分和肥料才能长得好”，把棉花进行人物化处理，赋予棉花人类的行为状态和心理感知，让原本无情感的自然之棉花显得亲切可感，从而能更好地表达作者对棉花细心呵护的情感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（2）在句式表达上，“棉花吸收足重的水分和肥料才能长得好”原本是自然学科的术语，表达缺乏生动活泼。拟人手法的运用，把原本无性格的棉花拟作有性格的人类，作者让棉花“吃好喝好长得好”，读者眼前就会出现棉花茁壮成长的栩栩如生的画面，从而使句式表达活泼，更加生动和形象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宋体" panose="02010600040101010101" pitchFamily="2" charset="-122"/>
                <a:sym typeface="+mn-ea"/>
              </a:rPr>
              <a:t>比拟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的答题模板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①将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****</a:t>
            </a:r>
            <a:r>
              <a:rPr lang="zh-CN" altLang="en-US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特点</a:t>
            </a:r>
            <a:r>
              <a:rPr lang="zh-CN" altLang="en-US" sz="2800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比拟为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B(</a:t>
            </a:r>
            <a:r>
              <a:rPr lang="zh-CN" altLang="en-US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人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，把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进行人物化处理，赋予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人类的行为状态和心理感知，让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显得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****(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特征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，从而能更好地表达作者</a:t>
            </a:r>
            <a:r>
              <a:rPr lang="en-US" altLang="zh-CN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****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的情感。</a:t>
            </a:r>
            <a:endParaRPr lang="zh-CN" altLang="en-US" sz="2800">
              <a:solidFill>
                <a:schemeClr val="tx2"/>
              </a:solidFill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②拟人手法的运用，把原本无性格的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拟作有性格的人类，读者眼前就会出现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A(</a:t>
            </a:r>
            <a:r>
              <a:rPr lang="zh-CN" altLang="en-US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物</a:t>
            </a:r>
            <a:r>
              <a:rPr lang="en-US" altLang="zh-CN" sz="2800" u="heavy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)</a:t>
            </a:r>
            <a:r>
              <a:rPr lang="en-US" altLang="zh-CN" sz="2800">
                <a:uFill>
                  <a:solidFill>
                    <a:srgbClr val="FF0000"/>
                  </a:solidFill>
                </a:u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****</a:t>
            </a:r>
            <a:r>
              <a:rPr lang="zh-CN" altLang="en-US" sz="2800"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  <a:sym typeface="+mn-ea"/>
              </a:rPr>
              <a:t>画面，从而使句式表达活泼，更加生动和形象。</a:t>
            </a:r>
            <a:endParaRPr lang="zh-CN" altLang="en-US" sz="2800"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26695"/>
            <a:ext cx="12192000" cy="6631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smtClean="0">
                <a:solidFill>
                  <a:srgbClr val="1D41D5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[</a:t>
            </a:r>
            <a:r>
              <a:rPr lang="en-US" altLang="zh-CN" sz="2000" b="1" smtClean="0">
                <a:solidFill>
                  <a:srgbClr val="1D41D5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2020·</a:t>
            </a:r>
            <a:r>
              <a:rPr lang="zh-CN" altLang="en-US" sz="2000" b="1" smtClean="0">
                <a:solidFill>
                  <a:srgbClr val="1D41D5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新高考</a:t>
            </a:r>
            <a:r>
              <a:rPr lang="en-US" altLang="zh-CN" sz="2000" b="1" smtClean="0">
                <a:solidFill>
                  <a:srgbClr val="1D41D5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Ⅰ</a:t>
            </a:r>
            <a:r>
              <a:rPr lang="zh-CN" altLang="en-US" sz="2000" b="1" smtClean="0">
                <a:solidFill>
                  <a:srgbClr val="1D41D5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卷</a:t>
            </a:r>
            <a:r>
              <a:rPr lang="en-US" altLang="zh-CN" sz="2000" smtClean="0">
                <a:solidFill>
                  <a:srgbClr val="1D41D5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]</a:t>
            </a:r>
            <a:r>
              <a:rPr lang="zh-CN" altLang="en-US" sz="2400" smtClean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阅读下面的文字，完成</a:t>
            </a:r>
            <a:r>
              <a:rPr lang="en-US" altLang="zh-CN" sz="2400" smtClean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18-20</a:t>
            </a:r>
            <a:r>
              <a:rPr lang="zh-CN" altLang="en-US" sz="2400" smtClean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题。</a:t>
            </a:r>
            <a:r>
              <a:rPr lang="en-US" altLang="zh-CN" sz="2400" smtClean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华文宋体" panose="02010600040101010101" pitchFamily="2" charset="-122"/>
              </a:rPr>
              <a:t>P229</a:t>
            </a:r>
            <a:endParaRPr lang="zh-CN" altLang="en-US" sz="2400" smtClean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  <a:cs typeface="华文宋体" panose="02010600040101010101" pitchFamily="2" charset="-122"/>
            </a:endParaRPr>
          </a:p>
          <a:p>
            <a:pPr fontAlgn="ctr"/>
            <a:r>
              <a:rPr lang="zh-CN" altLang="en-US" sz="2400" smtClean="0"/>
              <a:t>         </a:t>
            </a:r>
            <a:r>
              <a:rPr lang="zh-CN" altLang="en-US" sz="26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我决定步行回家，我喜欢走夜路，何况此时夜凉如冰，我越过立交桥，走进了二环路西侧人行道，这条环路是北京塞车最严重的道路之一。</a:t>
            </a:r>
            <a:r>
              <a:rPr lang="zh-CN" altLang="en-US" sz="2600" u="sng" smtClean="0">
                <a:solidFill>
                  <a:schemeClr val="tx1"/>
                </a:solidFill>
                <a:uFillTx/>
                <a:latin typeface="华文宋体" panose="02010600040101010101" pitchFamily="2" charset="-122"/>
                <a:ea typeface="华文宋体" panose="02010600040101010101" pitchFamily="2" charset="-122"/>
              </a:rPr>
              <a:t>白天黑夜，红尘万丈，车流缓缓，永远像一条黏稠的河</a:t>
            </a:r>
            <a:r>
              <a:rPr lang="zh-CN" altLang="en-US" sz="26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。不知不觉，我发现已经走到了朝阳门立交桥附近。忽然想起朝阳门里北街上有一家专卖门钉肉饼的小店</a:t>
            </a:r>
            <a:r>
              <a:rPr lang="en-US" altLang="zh-CN" sz="26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——</a:t>
            </a:r>
            <a:r>
              <a:rPr lang="zh-CN" altLang="en-US" sz="26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对，去吃门钉肉饼。</a:t>
            </a:r>
            <a:endParaRPr lang="zh-CN" altLang="en-US" sz="26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fontAlgn="ctr"/>
            <a:r>
              <a:rPr lang="zh-CN" altLang="en-US" sz="26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这是个很小的小店，南北进深不足三米，东西长顶多十几米，七八张桌子，大概是屋子里太热了，只有三四张桌上有人，每个人面前都有一盘门钉肉饼，烙得焦黄，渗着油光，让人馋涎欲滴。</a:t>
            </a:r>
            <a:endParaRPr lang="zh-CN" altLang="en-US" sz="26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fontAlgn="ctr"/>
            <a:r>
              <a:rPr lang="zh-CN" altLang="en-US" sz="26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“外边坐吧，外边有桌子， 凉快。”</a:t>
            </a:r>
            <a:endParaRPr lang="zh-CN" altLang="en-US" sz="26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fontAlgn="ctr"/>
            <a:r>
              <a:rPr lang="zh-CN" altLang="en-US" sz="26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看我在杯盘狼籍的几张桌子之间犹豫，一个女孩子走过来，用手里的筷子和盘子向门外指了指，对我建议，店门外是摆了几张桌子，那里肯定凉快，可是我固执地挑了一张桌于坐了下来，让女孩子把桌子收拾干净，然后要了六个门钉肉饼和两碗小来粥，牛肉饼和小米粥很快都端来了，热气、香味混在一起，让我食欲大振。</a:t>
            </a:r>
            <a:endParaRPr lang="zh-CN" altLang="en-US" sz="26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fontAlgn="ctr"/>
            <a:r>
              <a:rPr lang="zh-CN" altLang="en-US" sz="26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往小碟子里倒了醋和辣椒油，然后在酸和辣的合奏里，</a:t>
            </a:r>
            <a:r>
              <a:rPr lang="zh-CN" altLang="en-US" sz="2600" u="wavy" smtClean="0">
                <a:solidFill>
                  <a:schemeClr val="tx1"/>
                </a:solidFill>
                <a:uFillTx/>
                <a:latin typeface="华文宋体" panose="02010600040101010101" pitchFamily="2" charset="-122"/>
                <a:ea typeface="华文宋体" panose="02010600040101010101" pitchFamily="2" charset="-122"/>
              </a:rPr>
              <a:t>我把饼和粥都一扫而光，又心满，又意足</a:t>
            </a:r>
            <a:r>
              <a:rPr lang="zh-CN" altLang="en-US" sz="26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。</a:t>
            </a:r>
            <a:endParaRPr lang="zh-CN" altLang="en-US" sz="260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pPr fontAlgn="ctr">
              <a:spcBef>
                <a:spcPts val="1200"/>
              </a:spcBef>
            </a:pPr>
            <a:r>
              <a:rPr lang="en-US" altLang="zh-CN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19. </a:t>
            </a:r>
            <a:r>
              <a:rPr lang="zh-CN" altLang="en-US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比喻具有相似性，请据此对文中画横线的句子所用比喻进行简要分析。</a:t>
            </a:r>
            <a:r>
              <a:rPr lang="en-US" altLang="zh-CN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(4</a:t>
            </a:r>
            <a:r>
              <a:rPr lang="zh-CN" altLang="en-US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en-US" altLang="zh-CN" sz="2700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2700" smtClean="0">
              <a:solidFill>
                <a:srgbClr val="000000"/>
              </a:solidFill>
              <a:latin typeface="华文宋体" panose="02010600040101010101" pitchFamily="2" charset="-122"/>
              <a:ea typeface="华文宋体" panose="0201060004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83520" y="0"/>
            <a:ext cx="1808480" cy="58356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楷体" panose="02010600040101010101" pitchFamily="2" charset="-122"/>
                <a:sym typeface="+mn-ea"/>
              </a:rPr>
              <a:t>真题再现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180</Paragraphs>
  <Slides>27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9">
      <vt:lpstr>Arial</vt:lpstr>
      <vt:lpstr>Calibri</vt:lpstr>
      <vt:lpstr>Calibri Light</vt:lpstr>
      <vt:lpstr>华文宋体</vt:lpstr>
      <vt:lpstr>华文中宋</vt:lpstr>
      <vt:lpstr>华文楷体</vt:lpstr>
      <vt:lpstr>楷体</vt:lpstr>
      <vt:lpstr>方正粗黑宋简体</vt:lpstr>
      <vt:lpstr>幼圆</vt:lpstr>
      <vt:lpstr>新宋体</vt:lpstr>
      <vt:lpstr>宋体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2021-09-30T15:02:12.803</cp:lastPrinted>
  <dcterms:created xsi:type="dcterms:W3CDTF">2021-09-30T15:02:12Z</dcterms:created>
  <dcterms:modified xsi:type="dcterms:W3CDTF">2021-09-30T07:02:12Z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