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1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289" r:id="rId13"/>
    <p:sldId id="257" r:id="rId14"/>
    <p:sldId id="271" r:id="rId15"/>
    <p:sldId id="270" r:id="rId16"/>
    <p:sldId id="290" r:id="rId17"/>
    <p:sldId id="291" r:id="rId18"/>
    <p:sldId id="260" r:id="rId19"/>
    <p:sldId id="292" r:id="rId20"/>
    <p:sldId id="293" r:id="rId21"/>
    <p:sldId id="294" r:id="rId22"/>
    <p:sldId id="295" r:id="rId23"/>
    <p:sldId id="258" r:id="rId24"/>
    <p:sldId id="269" r:id="rId25"/>
    <p:sldId id="298" r:id="rId26"/>
    <p:sldId id="297" r:id="rId27"/>
    <p:sldId id="262" r:id="rId28"/>
    <p:sldId id="296" r:id="rId29"/>
    <p:sldId id="274" r:id="rId30"/>
    <p:sldId id="273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8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红楼梦前五回的几个问题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13666" name="文本占位符 921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【</a:t>
            </a:r>
            <a:r>
              <a:rPr lang="zh-CN" altLang="en-US" dirty="0"/>
              <a:t>第五回</a:t>
            </a:r>
            <a:r>
              <a:rPr lang="zh-CN" altLang="en-US"/>
              <a:t>】</a:t>
            </a:r>
            <a:r>
              <a:rPr lang="zh-CN" altLang="en-US" dirty="0"/>
              <a:t>游幻境指迷十二钗</a:t>
            </a:r>
            <a:endParaRPr lang="zh-CN" altLang="en-US" dirty="0"/>
          </a:p>
          <a:p>
            <a:r>
              <a:rPr lang="zh-CN" altLang="en-US" dirty="0"/>
              <a:t>第五回是全书总纲。通过贾宝玉梦游太虚幻境，利用画册、判词及歌曲的形式，隐喻含蓄地将众多人物的发展和结局交代出来。别的小说就怕读者早知道结局，</a:t>
            </a:r>
            <a:r>
              <a:rPr lang="en-US" altLang="zh-CN"/>
              <a:t>《</a:t>
            </a:r>
            <a:r>
              <a:rPr lang="zh-CN" altLang="en-US" dirty="0"/>
              <a:t>红楼梦</a:t>
            </a:r>
            <a:r>
              <a:rPr lang="en-US" altLang="zh-CN"/>
              <a:t>》</a:t>
            </a:r>
            <a:r>
              <a:rPr lang="zh-CN" altLang="en-US" dirty="0"/>
              <a:t>却故意先说出结局，但却让读者更加着迷。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47320"/>
            <a:ext cx="10968990" cy="635000"/>
          </a:xfrm>
        </p:spPr>
        <p:txBody>
          <a:bodyPr>
            <a:normAutofit fontScale="90000"/>
          </a:bodyPr>
          <a:p>
            <a:r>
              <a:rPr lang="zh-CN" altLang="en-US"/>
              <a:t>甄士隐、贾雨村的作用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020" y="782320"/>
            <a:ext cx="12031980" cy="5943600"/>
          </a:xfrm>
        </p:spPr>
        <p:txBody>
          <a:bodyPr>
            <a:no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《红楼梦》一书用悲凉的笔调叙写了一个“烈火烹油，鲜花着锦”的极盛家族败落到“呼喇喇似大厦倾，昏惨惨似灯将尽”，白茫茫一片真干净的悲惨境地。而作为全书引子出现的甄士隐和贾雨村都对这种悲剧起了“未雨闻雷”的预示作用。他们二人都有家族由盛转衰的经历。甄士隐和贾雨村这两个人物正是为展开贾府的悲剧故事而安排的，他们是整个贾府故事的缩影。作者通过这两个人物向我们预示了宁荣二府必然败落的命运。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412115"/>
            <a:ext cx="10968990" cy="73406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甄士隐、贾雨村的作用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" y="724535"/>
            <a:ext cx="12174220" cy="6134100"/>
          </a:xfrm>
        </p:spPr>
        <p:txBody>
          <a:bodyPr>
            <a:noAutofit/>
          </a:bodyPr>
          <a:p>
            <a:r>
              <a:rPr lang="zh-CN" altLang="en-US" sz="1600" b="1"/>
              <a:t>“</a:t>
            </a:r>
            <a:r>
              <a:rPr lang="zh-CN" altLang="en-US" sz="2300" b="1"/>
              <a:t>假语出”来“真事隐”去，是《红楼梦》通篇的写作原则，是统领全书的“纲”，是破解《红楼梦》中诸多谜团，诸多“真事”的金钥匙。</a:t>
            </a:r>
            <a:endParaRPr lang="zh-CN" altLang="en-US" sz="2300" b="1"/>
          </a:p>
          <a:p>
            <a:r>
              <a:rPr lang="zh-CN" altLang="en-US" sz="2300" b="1"/>
              <a:t>首先，通过甄士隐、贾雨村荣枯浮沉的故事作为前奏，揭示了小说的主题。甄士隐是一个由荣到枯的典型人物，《红楼梦》由盛而衰的主题可以从甄士隐的经历中预示出来，甄士隐的大彻大悟也预示着小说主人公贾宝玉的结局；</a:t>
            </a:r>
            <a:r>
              <a:rPr lang="zh-CN" altLang="en-US" sz="2300" b="1">
                <a:sym typeface="+mn-ea"/>
              </a:rPr>
              <a:t>贾雨村也是暗示之人，喻世之人（明末背景）。</a:t>
            </a:r>
            <a:endParaRPr lang="zh-CN" altLang="en-US" sz="2300" b="1"/>
          </a:p>
          <a:p>
            <a:r>
              <a:rPr lang="zh-CN" altLang="en-US" sz="2300" b="1"/>
              <a:t>其次，</a:t>
            </a:r>
            <a:r>
              <a:rPr lang="zh-CN" altLang="en-US" sz="2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“穿针引线”的线索作用。</a:t>
            </a:r>
            <a:r>
              <a:rPr lang="zh-CN" altLang="en-US" sz="2300" b="1"/>
              <a:t>通过甄士隐、贾雨村的牵引，介绍了小说中的重要人物。小说写贾雨村被革职，游至维扬听到林如海任盐政的信息，推出了核心人物林黛玉；再由冷子兴演说荣国府，交代了贾府的谱系血脉；由林黛玉进贾府继而基本交代了书中的主要人物；</a:t>
            </a:r>
            <a:r>
              <a:rPr lang="zh-CN" altLang="en-US" sz="2300" b="1">
                <a:sym typeface="+mn-ea"/>
              </a:rPr>
              <a:t>甄士隐是全书的引子；</a:t>
            </a:r>
            <a:r>
              <a:rPr lang="zh-CN" altLang="en-US" sz="2300" b="1">
                <a:sym typeface="+mn-ea"/>
              </a:rPr>
              <a:t>贾雨村是牵线人物。</a:t>
            </a:r>
            <a:r>
              <a:rPr lang="zh-CN" altLang="en-US" sz="2300" b="1">
                <a:sym typeface="+mn-ea"/>
              </a:rPr>
              <a:t>甄士隐穿梭于神话世界和现实，是两者的链接；</a:t>
            </a:r>
            <a:r>
              <a:rPr lang="zh-CN" altLang="en-US" sz="2300">
                <a:sym typeface="+mn-ea"/>
              </a:rPr>
              <a:t>甄士隐沟通了仙凡世界，贾雨村则联系起了贾府和整个社会官场。</a:t>
            </a:r>
            <a:r>
              <a:rPr lang="zh-CN" altLang="en-US" sz="2300" b="1"/>
              <a:t>通过甄士隐、贾雨村把天上的爱情故事搬到人间。</a:t>
            </a:r>
            <a:endParaRPr lang="zh-CN" altLang="en-US" sz="2000" b="1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5581650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2051685"/>
            <a:ext cx="10968990" cy="4295775"/>
          </a:xfrm>
        </p:spPr>
        <p:txBody>
          <a:bodyPr>
            <a:normAutofit/>
          </a:bodyPr>
          <a:p>
            <a:pPr marL="0" indent="0" algn="ctr">
              <a:buNone/>
            </a:pPr>
            <a:r>
              <a:rPr lang="zh-CN" altLang="en-US" sz="9600">
                <a:solidFill>
                  <a:srgbClr val="FF0000"/>
                </a:solidFill>
                <a:sym typeface="+mn-ea"/>
              </a:rPr>
              <a:t>贾府人物关系</a:t>
            </a:r>
            <a:endParaRPr lang="zh-CN" altLang="en-US" sz="960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zh-CN" altLang="en-US" sz="9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标题 307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10594" name="文本占位符 307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zh-CN" dirty="0"/>
          </a:p>
        </p:txBody>
      </p:sp>
      <p:pic>
        <p:nvPicPr>
          <p:cNvPr id="110595" name="图片 30723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127000"/>
            <a:ext cx="11696700" cy="6526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贾府五代子孙，名字里藏着兴衰荣辱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第一代宁荣二公兄弟是战场上立下的功劳，封了爵位，贾演与贾源名字均是水字边，有开源演化之意；</a:t>
            </a:r>
            <a:endParaRPr lang="zh-CN" altLang="en-US"/>
          </a:p>
          <a:p>
            <a:r>
              <a:rPr lang="zh-CN" altLang="en-US"/>
              <a:t>第二代代字辈的，宁国府的贾代化、荣国府的贾代善，这一代已经是代字辈的了，是代替前辈的，所以这一代基本上默默无闻，主要是守成，如果说，演、源宁荣二公开创和奠定了贾府家业，那么随后的化、善两人则继续将家业更好地传承下去，为后来的贾府子孙弃武从文（或者说重文轻武）奠定基础。</a:t>
            </a:r>
            <a:endParaRPr lang="zh-CN" altLang="en-US"/>
          </a:p>
          <a:p>
            <a:r>
              <a:rPr lang="zh-CN" altLang="en-US"/>
              <a:t>第三代时，由于天下太平，贾府开始有武转文了。其取名纷纷带有文字，如贾敷、贾敬、贾赦、贾政、贾敏。黛玉的母亲尽管是女子，也取了辈分敏字，还嫁给了读书人探花郎林如海，可见第三代文字辈的用意了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第四代：贾珍、贾珠、贾琏、贾环、贾宝玉，寓意耽于金钱享乐，开始坑家败业。贾府子孙以玉字旁命名，珍、珠、琏等，都是珠玉宝物，名贵器物，也恰恰暗合了子孙“安富尊荣者尽多，运筹谋画者无一”，讲究排场，不知省俭的坐吃山空的行径。</a:t>
            </a:r>
            <a:endParaRPr lang="zh-CN" altLang="en-US"/>
          </a:p>
          <a:p>
            <a:r>
              <a:rPr lang="zh-CN" altLang="en-US"/>
              <a:t>第五代：贾蓉、贾蔷、贾芹，寓意短暂荣枯之草木，大厦将倾矣。贾府第五代子孙，命名皆有草字头，寓意贾府经过百年富贵荣华之后，已到了多事之秋，到了要草枯荣败、凋零衰颓之时。根据曹雪芹伏笔，脂砚斋提示，贾府最终的败落，亦是在秋天，因为秋天既代表了丰收，却也象征着枯败。毫无疑问，在红楼梦里，秋是万物枯败悲凉之兆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187960"/>
            <a:ext cx="12190730" cy="6669405"/>
          </a:xfrm>
        </p:spPr>
        <p:txBody>
          <a:bodyPr>
            <a:normAutofit/>
          </a:bodyPr>
          <a:p>
            <a:r>
              <a:rPr lang="zh-CN" altLang="en-US"/>
              <a:t>【金陵十二钗判词】 </a:t>
            </a:r>
            <a:r>
              <a:rPr lang="zh-CN" altLang="en-US">
                <a:sym typeface="+mn-ea"/>
              </a:rPr>
              <a:t>★林黛玉 薛宝钗</a:t>
            </a:r>
            <a:endParaRPr lang="zh-CN" altLang="en-US"/>
          </a:p>
          <a:p>
            <a:r>
              <a:rPr lang="zh-CN" altLang="en-US" sz="2800"/>
              <a:t>可叹停机德，堪怜咏絮才。玉带林中挂，金簪雪里埋。 </a:t>
            </a:r>
            <a:endParaRPr lang="zh-CN" altLang="en-US" sz="2800"/>
          </a:p>
          <a:p>
            <a:r>
              <a:rPr lang="zh-CN" altLang="en-US" sz="2800"/>
              <a:t>作品注释: "停机德"指的是出自战国时代燕国乐羊子妻停下机子不织 布来劝勉丈夫求取功名贤淑之 德的故事.符合封建道德标准的女人,称为具有"停机德" ,这里是赞叹宝钗。 </a:t>
            </a:r>
            <a:endParaRPr lang="zh-CN" altLang="en-US" sz="2800"/>
          </a:p>
          <a:p>
            <a:r>
              <a:rPr lang="zh-CN" altLang="en-US" sz="2800"/>
              <a:t>"</a:t>
            </a:r>
            <a:r>
              <a:rPr lang="zh-CN" altLang="en-US" sz="2800">
                <a:solidFill>
                  <a:srgbClr val="FF0000"/>
                </a:solidFill>
              </a:rPr>
              <a:t>咏絮才"指女子咏诗的才华, 后世称赞能诗善文的女子为有"咏絮才"这里喻指黛 玉应怜惜。 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/>
              <a:t>"玉带林中挂",倒过来是指 "林黛玉".好好的一条封建官僚的腰带,沦落到挂在枯木上,是黛玉才情被忽视,命运悲惨的写照. </a:t>
            </a:r>
            <a:endParaRPr lang="zh-CN" altLang="en-US" sz="2800"/>
          </a:p>
          <a:p>
            <a:r>
              <a:rPr lang="zh-CN" altLang="en-US" sz="2800"/>
              <a:t>"金簪雪里埋",是指薛宝钗如图里的金簪一般,被埋在雪里,也是不得其所,暗示薛宝钗必然遭到冷落孤寒的境遇。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369570"/>
            <a:ext cx="12024995" cy="5880100"/>
          </a:xfrm>
        </p:spPr>
        <p:txBody>
          <a:bodyPr>
            <a:normAutofit fontScale="50000"/>
          </a:bodyPr>
          <a:p>
            <a:r>
              <a:rPr lang="zh-CN" altLang="en-US" sz="4000">
                <a:solidFill>
                  <a:srgbClr val="FF0000"/>
                </a:solidFill>
              </a:rPr>
              <a:t>★贾元春 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>
                <a:sym typeface="+mn-ea"/>
              </a:rPr>
              <a:t>二十年来辨是非, 榴花开处照官闱。三春争及初春景, 虎兔相逢大梦归。 </a:t>
            </a:r>
            <a:endParaRPr lang="zh-CN" altLang="en-US"/>
          </a:p>
          <a:p>
            <a:r>
              <a:rPr lang="zh-CN" altLang="en-US"/>
              <a:t>作品注释: </a:t>
            </a:r>
            <a:endParaRPr lang="zh-CN" altLang="en-US"/>
          </a:p>
          <a:p>
            <a:r>
              <a:rPr lang="zh-CN" altLang="en-US" sz="3335"/>
              <a:t>第一句"二十年来辨是非"写元春在宫中生活了二十多年,对人世间的荣辱甘苦有了新的认识,觉得自己实到了"那不 见得人的去处","终无意趣 "。 </a:t>
            </a:r>
            <a:endParaRPr lang="zh-CN" altLang="en-US" sz="3335"/>
          </a:p>
          <a:p>
            <a:r>
              <a:rPr lang="zh-CN" altLang="en-US" sz="3335"/>
              <a:t>第二句"榴花开处照宫闱 "写元春从女史到凤藻宫尚书,直至贤德贵妃,荣耀一时,像石榴花盛开时一般火红.在外人看来,作为一个封建社会的女子应该满足了,但元春的结论却是懂得了"辨是非",认识到了宫廷内部的种种黑暗和腐败,对自己的生活道路采取了否定的态度。 </a:t>
            </a:r>
            <a:endParaRPr lang="zh-CN" altLang="en-US" sz="3335"/>
          </a:p>
          <a:p>
            <a:r>
              <a:rPr lang="zh-CN" altLang="en-US" sz="3335"/>
              <a:t>第三句"三春争及初春景"的三春是指元春的三个妹妹迎春,探春,惜春.""争及初春景"的"初春"寓指元春,这句意思是说迎春,探春,惜 春比不上元春的荣华富贵。 </a:t>
            </a:r>
            <a:endParaRPr lang="zh-CN" altLang="en-US" sz="3335"/>
          </a:p>
          <a:p>
            <a:r>
              <a:rPr lang="zh-CN" altLang="en-US" sz="3335"/>
              <a:t>最后一句"虎兔相逢大梦归""虎兔相逢"指虎年和兔年之交,元春死的十二月既是虎年的末尾,又是兔年的开始,所以说"虎兔相逢",兔被虎吃掉了,是元春入宫作妃的必然结局.作者在这里把批判的锋芒直接指向了一般人都认为是"神圣"不可侵犯的皇权! </a:t>
            </a:r>
            <a:endParaRPr lang="zh-CN" altLang="en-US" sz="3335"/>
          </a:p>
          <a:p>
            <a:r>
              <a:rPr lang="zh-CN" altLang="en-US" sz="3335"/>
              <a:t>注：有些版本为“虎兕相逢大梦归”，虎、兕都是传说中的猛兽。 </a:t>
            </a:r>
            <a:endParaRPr lang="zh-CN" altLang="en-US" sz="3335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369570"/>
            <a:ext cx="11752580" cy="6489065"/>
          </a:xfrm>
        </p:spPr>
        <p:txBody>
          <a:bodyPr>
            <a:normAutofit fontScale="90000"/>
          </a:bodyPr>
          <a:p>
            <a:r>
              <a:rPr lang="zh-CN" altLang="en-US"/>
              <a:t>★</a:t>
            </a:r>
            <a:r>
              <a:rPr lang="zh-CN" altLang="en-US" sz="2000">
                <a:solidFill>
                  <a:srgbClr val="FF0000"/>
                </a:solidFill>
              </a:rPr>
              <a:t>贾探春 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才自清明志自高,生于末世运偏消。清明涕泣江边望,千里东风一梦遥!</a:t>
            </a:r>
            <a:r>
              <a:rPr lang="zh-CN" altLang="en-US">
                <a:sym typeface="+mn-ea"/>
              </a:rPr>
              <a:t> </a:t>
            </a:r>
            <a:endParaRPr lang="zh-CN" altLang="en-US"/>
          </a:p>
          <a:p>
            <a:r>
              <a:rPr lang="zh-CN" altLang="en-US" sz="2800"/>
              <a:t>作品注释: </a:t>
            </a:r>
            <a:endParaRPr lang="zh-CN" altLang="en-US" sz="2800"/>
          </a:p>
          <a:p>
            <a:r>
              <a:rPr lang="zh-CN" altLang="en-US" sz="3200" b="1"/>
              <a:t>探春是贾府的三小姐,贾政之妾赵姨娘之女."才自精明志 自高".指的是她的志向高远,精明能干,清醒精敏,不被 富贵蒙昏了头."生于末世运偏消"写她生于封建社会衰亡的末世,又是庶出的不幸," 才","志"不能得到充分发 挥的可惜. </a:t>
            </a:r>
            <a:endParaRPr lang="zh-CN" altLang="en-US" sz="3200" b="1"/>
          </a:p>
          <a:p>
            <a:r>
              <a:rPr lang="zh-CN" altLang="en-US" sz="3200" b="1"/>
              <a:t>"清明涕泣江边望,千里东风一梦遥"暗示探春将远嫁边疆,如断了线的风筝般一去不返,出嫁时乘船而去.句中的"清明"点出她将在清明时分远嫁他乡,如在综观画里的女子一样在船上对着江边"掩面泣涕",挥别父母家人,往后只能在睡梦中与家人团聚. 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49" name="标题 40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04450" name="文本占位符 4098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 sz="4000" dirty="0"/>
              <a:t>要整体把握</a:t>
            </a:r>
            <a:r>
              <a:rPr lang="en-US" altLang="zh-CN" sz="4000"/>
              <a:t>《</a:t>
            </a:r>
            <a:r>
              <a:rPr lang="zh-CN" altLang="en-US" sz="4000" dirty="0"/>
              <a:t>红楼梦</a:t>
            </a:r>
            <a:r>
              <a:rPr lang="en-US" altLang="zh-CN" sz="4000"/>
              <a:t>》</a:t>
            </a:r>
            <a:r>
              <a:rPr lang="zh-CN" altLang="en-US" sz="4000" dirty="0"/>
              <a:t>，还要做到两点：熟读前五回，记住人物关系表。</a:t>
            </a:r>
            <a:endParaRPr lang="zh-CN" altLang="en-US" sz="4000" dirty="0"/>
          </a:p>
          <a:p>
            <a:r>
              <a:rPr lang="zh-CN" altLang="en-US" sz="4000" dirty="0"/>
              <a:t>其中前五回是全书的序幕。</a:t>
            </a:r>
            <a:endParaRPr lang="zh-CN" altLang="en-US" sz="4000" dirty="0"/>
          </a:p>
          <a:p>
            <a:r>
              <a:rPr lang="zh-CN" altLang="en-US" sz="4000" dirty="0"/>
              <a:t>（完成假期作业导学案一：</a:t>
            </a:r>
            <a:r>
              <a:rPr lang="en-US" altLang="zh-CN" sz="4000" dirty="0"/>
              <a:t>1--4</a:t>
            </a:r>
            <a:r>
              <a:rPr lang="zh-CN" altLang="en-US" sz="4000" dirty="0"/>
              <a:t>）</a:t>
            </a:r>
            <a:br>
              <a:rPr lang="zh-CN" altLang="en-US" sz="4000" dirty="0"/>
            </a:br>
            <a:endParaRPr lang="zh-CN" altLang="en-US" sz="4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10" y="635"/>
            <a:ext cx="11319510" cy="949325"/>
          </a:xfrm>
        </p:spPr>
        <p:txBody>
          <a:bodyPr/>
          <a:p>
            <a:r>
              <a:rPr lang="zh-CN" altLang="en-US">
                <a:sym typeface="+mn-ea"/>
              </a:rPr>
              <a:t>★史湘云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748030"/>
            <a:ext cx="12388850" cy="5501640"/>
          </a:xfrm>
        </p:spPr>
        <p:txBody>
          <a:bodyPr>
            <a:noAutofit/>
          </a:bodyPr>
          <a:p>
            <a:r>
              <a:rPr lang="zh-CN" altLang="en-US" sz="2800"/>
              <a:t>富贵又何为，襁褓之间父母违。展眼吊斜辉, 湘江水逝楚云飞。 </a:t>
            </a:r>
            <a:endParaRPr lang="zh-CN" altLang="en-US" sz="2800"/>
          </a:p>
          <a:p>
            <a:r>
              <a:rPr lang="zh-CN" altLang="en-US" sz="2800"/>
              <a:t>作品注释: </a:t>
            </a:r>
            <a:endParaRPr lang="zh-CN" altLang="en-US" sz="2800"/>
          </a:p>
          <a:p>
            <a:r>
              <a:rPr lang="zh-CN" altLang="en-US" sz="2800"/>
              <a:t>"富贵又何为，襁褓之间父母违"写湘云生于封建侯门富贵之家.所谓"阿房宫,三百里,住不下金陵一个史",指的就是她家.但这又能怎么样 湘云在婴儿时期"襁褓之间"父母便去世了.虽然富贵而无人关心,从小没得过温暖。 </a:t>
            </a:r>
            <a:endParaRPr lang="zh-CN" altLang="en-US" sz="2800"/>
          </a:p>
          <a:p>
            <a:r>
              <a:rPr lang="zh-CN" altLang="en-US" sz="2800"/>
              <a:t>"展眼吊斜辉,湘江水逝楚云飞"第三句"展眼吊斜辉"说的是转眼之间,只有湘云一人独自面对落日感伤了."湘江水逝楚云飞"点出了"湘云"二字.湘江在湖南,地属古代的楚国,故有楚云之称.湘江流逝,楚云飞散,隐喻史家衰败以及湘云夫妇生活的短暂,用的是楚怀王梦见巫山神女与之欢会的典故。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18110"/>
            <a:ext cx="10968990" cy="454025"/>
          </a:xfrm>
        </p:spPr>
        <p:txBody>
          <a:bodyPr>
            <a:normAutofit fontScale="90000"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★妙玉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415" y="118745"/>
            <a:ext cx="11781155" cy="6579870"/>
          </a:xfrm>
        </p:spPr>
        <p:txBody>
          <a:bodyPr>
            <a:noAutofit/>
          </a:bodyPr>
          <a:p>
            <a:pPr marL="0" indent="0">
              <a:buNone/>
            </a:pPr>
            <a:endParaRPr lang="zh-CN" altLang="en-US"/>
          </a:p>
          <a:p>
            <a:r>
              <a:rPr lang="zh-CN" altLang="en-US" sz="3600"/>
              <a:t>欲洁何曾洁 云空未必空。可怜金玉质,终陷淖泥中。 </a:t>
            </a:r>
            <a:endParaRPr lang="zh-CN" altLang="en-US" sz="3600"/>
          </a:p>
          <a:p>
            <a:r>
              <a:rPr lang="zh-CN" altLang="en-US" sz="3600"/>
              <a:t>作品注释:</a:t>
            </a:r>
            <a:r>
              <a:rPr lang="zh-CN" altLang="en-US" sz="3600">
                <a:solidFill>
                  <a:srgbClr val="FF0000"/>
                </a:solidFill>
              </a:rPr>
              <a:t> 此为妙玉的判词.&lt;&lt;世难容&gt;&gt;中有“又何须，王孙公子叹无缘”，跟据原文线索及脂砚斋批语，此处王孙公子指陈也俊。但“终陷淖泥中”与他无关。据专家推测，妙玉为救宝玉，风尘仆仆赶到瓜洲(&lt;&lt;世难容&gt;&gt;中“风尘肮脏”亦是此意)，最终却落入有权有势的老色鬼手中，因此说“欲洁何曾洁 云空未必空”、“终陷淖泥中”。 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4625" y="229870"/>
            <a:ext cx="11921490" cy="6628765"/>
          </a:xfrm>
        </p:spPr>
        <p:txBody>
          <a:bodyPr>
            <a:normAutofit fontScale="90000"/>
          </a:bodyPr>
          <a:p>
            <a:r>
              <a:rPr lang="zh-CN" altLang="en-US" sz="2665" b="1">
                <a:solidFill>
                  <a:srgbClr val="FF0000"/>
                </a:solidFill>
              </a:rPr>
              <a:t>★贾迎春</a:t>
            </a:r>
            <a:r>
              <a:rPr lang="zh-CN" altLang="en-US" sz="2665">
                <a:solidFill>
                  <a:srgbClr val="FF0000"/>
                </a:solidFill>
              </a:rPr>
              <a:t> </a:t>
            </a:r>
            <a:endParaRPr lang="zh-CN" altLang="en-US" sz="2665">
              <a:solidFill>
                <a:srgbClr val="FF0000"/>
              </a:solidFill>
            </a:endParaRPr>
          </a:p>
          <a:p>
            <a:r>
              <a:rPr lang="zh-CN" altLang="en-US" sz="2665">
                <a:solidFill>
                  <a:srgbClr val="FF0000"/>
                </a:solidFill>
                <a:sym typeface="+mn-ea"/>
              </a:rPr>
              <a:t>子系中山狼, 得志便猖狂。金闺花柳质, 一载赴黄粱。</a:t>
            </a:r>
            <a:endParaRPr lang="zh-CN" altLang="en-US" sz="2665">
              <a:solidFill>
                <a:srgbClr val="FF0000"/>
              </a:solidFill>
            </a:endParaRPr>
          </a:p>
          <a:p>
            <a:r>
              <a:rPr lang="zh-CN" altLang="en-US" sz="3200"/>
              <a:t>作品注释: </a:t>
            </a:r>
            <a:endParaRPr lang="zh-CN" altLang="en-US" sz="3200"/>
          </a:p>
          <a:p>
            <a:r>
              <a:rPr lang="zh-CN" altLang="en-US" sz="3200"/>
              <a:t>首句"子系中山狼"中"子系"二字合成"孙"的繁体字,指的是迎春的丈夫孙绍祖."中山狼"用的是《中山狼传》的典故,喻凶狠残暴而又忘恩负义的人.这里是比喻迎春丈夫孙绍祖的险恶狠毒。 </a:t>
            </a:r>
            <a:endParaRPr lang="zh-CN" altLang="en-US" sz="3200"/>
          </a:p>
          <a:p>
            <a:r>
              <a:rPr lang="zh-CN" altLang="en-US" sz="3200"/>
              <a:t>"得志便猖狂"写得意后便为非作歹,横行霸道.孙绍祖在家境困难时曾经拜倒在贾门府下,乞求帮助.后来,孙绍祖在京袭了官职,又"在兵部候缺题升",一跃成为"暴发户".贾家衰败后,孙绍祖向它逼债,任意践踏迎春。而迎春与孙绍祖只结婚一年,就被丈夫凌辱致死. 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★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贾惜春 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 sz="2665">
                <a:solidFill>
                  <a:srgbClr val="FF0000"/>
                </a:solidFill>
                <a:sym typeface="+mn-ea"/>
              </a:rPr>
              <a:t>勘破三春景不长,缁衣顿改昔年妆。可怜绣户侯门女,独卧青灯古佛旁。</a:t>
            </a:r>
            <a:endParaRPr lang="zh-CN" altLang="en-US" sz="2665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355" y="1490345"/>
            <a:ext cx="11753215" cy="4759325"/>
          </a:xfrm>
        </p:spPr>
        <p:txBody>
          <a:bodyPr>
            <a:normAutofit fontScale="90000" lnSpcReduction="10000"/>
          </a:bodyPr>
          <a:p>
            <a:r>
              <a:rPr lang="zh-CN" altLang="en-US"/>
              <a:t>作品注释: </a:t>
            </a:r>
            <a:endParaRPr lang="zh-CN" altLang="en-US"/>
          </a:p>
          <a:p>
            <a:r>
              <a:rPr lang="zh-CN" altLang="en-US" sz="2800" b="1"/>
              <a:t>判词首句"勘破三春景不长"中"三春景不长"是双关语.字面上指暮春,即春末,实际上指惜春的三个姐姐即元春,迎春,探春这"三春"的遭际悲苦.第二句"缁衣顿改昔年妆",缁衣指的是尼姑穿的黑色服装.这两句是说惜春从她三个姐姐的遭遇中,看到了封建统治阶级的好景不长,决心摆脱世俗,遁入空门.第三,四句"可怜绣户侯门女,独卧青灯古佛旁"具体指出贾府小姐惜春最后出家为尼,再也不是公府千金而是过着"缁衣乞食"的生活.。</a:t>
            </a:r>
            <a:endParaRPr lang="zh-CN" altLang="en-US" sz="2800" b="1"/>
          </a:p>
          <a:p>
            <a:r>
              <a:rPr lang="zh-CN" altLang="en-US" sz="2800" b="1"/>
              <a:t>这首判词写惜春由三个姐姐的不幸遭遇预感到,自己将来也不会有好结果,决定出家为尼.但这条逃避现实的道路凄凉孤独,仍然是行不通的.诗里流露的同情与惋惜,明显地反映了作者的矛盾心情. </a:t>
            </a:r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118745"/>
            <a:ext cx="10968990" cy="522605"/>
          </a:xfrm>
        </p:spPr>
        <p:txBody>
          <a:bodyPr>
            <a:normAutofit fontScale="90000"/>
          </a:bodyPr>
          <a:p>
            <a:r>
              <a:rPr lang="zh-CN" altLang="en-US">
                <a:solidFill>
                  <a:srgbClr val="FF0000"/>
                </a:solidFill>
              </a:rPr>
              <a:t>王熙凤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641985"/>
            <a:ext cx="10968990" cy="6216015"/>
          </a:xfrm>
        </p:spPr>
        <p:txBody>
          <a:bodyPr>
            <a:normAutofit fontScale="90000"/>
          </a:bodyPr>
          <a:p>
            <a:r>
              <a:rPr lang="zh-CN" altLang="en-US" sz="2665"/>
              <a:t>判词前面画的是“一片冰山，上面一只雌凤”。隐喻贾家的势力不过是座冰山，太阳一出就要消融。雌凤（王熙凤）立在冰山上，极危险。“凡鸟”是利用拆字法，合起来是个“凤”字。“此生才”中“生”本指男人。因王熙凤“自幼假充男儿教养”，起了个男人的名字。</a:t>
            </a:r>
            <a:endParaRPr lang="zh-CN" altLang="en-US" sz="2665"/>
          </a:p>
          <a:p>
            <a:r>
              <a:rPr lang="zh-CN" altLang="en-US" sz="3200"/>
              <a:t>又是“男人万不及一的”，所以用“生”来称呼她。“一从二令三人木”这句话向来无人能确解，所以说法不一。有人以为这句是指王熙凤同贾琏关系的三个阶段：“一从”开始时服从贾琏；“二令”继而制服贾琏，反过来命令他。“三人木”中“人木”为“休”，可能是指最后王熙凤的罪行劣迹败露以后，贾琏要休掉她。王熙凤一生机关算尽，最终也只能凄惨地结束其短暂的生命……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299085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★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贾巧姐 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势败休云贵,家亡莫论亲。偶因济村妇,巧得遇恩人。 </a:t>
            </a:r>
            <a:br>
              <a:rPr lang="zh-CN" altLang="en-US">
                <a:solidFill>
                  <a:srgbClr val="FF0000"/>
                </a:solidFill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020" y="1000125"/>
            <a:ext cx="12032615" cy="5542915"/>
          </a:xfrm>
        </p:spPr>
        <p:txBody>
          <a:bodyPr>
            <a:normAutofit fontScale="90000" lnSpcReduction="20000"/>
          </a:bodyPr>
          <a:p>
            <a:r>
              <a:rPr lang="zh-CN" altLang="en-US"/>
              <a:t>作品注释: </a:t>
            </a:r>
            <a:endParaRPr lang="zh-CN" altLang="en-US"/>
          </a:p>
          <a:p>
            <a:r>
              <a:rPr lang="zh-CN" altLang="en-US" sz="2800"/>
              <a:t>第一句"势败休云贵"意思是说,权势已经衰败,就不要提什么过去的富贵了. </a:t>
            </a:r>
            <a:endParaRPr lang="zh-CN" altLang="en-US" sz="2800"/>
          </a:p>
          <a:p>
            <a:r>
              <a:rPr lang="zh-CN" altLang="en-US" sz="2800"/>
              <a:t>第二句"家亡莫论亲"是说,家业已经凋零,就不要再谈论什么骨肉至亲了. </a:t>
            </a:r>
            <a:endParaRPr lang="zh-CN" altLang="en-US" sz="2800"/>
          </a:p>
          <a:p>
            <a:r>
              <a:rPr lang="zh-CN" altLang="en-US" sz="2800"/>
              <a:t>第三句"偶因济村妇"是指巧姐的母亲王熙凤曾"接济"过刘姥姥.第四句"巧得遇恩人"的"巧"是语意双关,明指凑巧,暗示巧姐.恩人,指刘姥姥.巧姐被舅父王仁,谐音"忘仁"拐卖,幸为刘姥姥带走,才逃出虎口. 跟据原文“刘姥姥二进大观园”中，巧姐与板儿换柚子与佛手一幕，作者详写这一片段，极有可能是暗示巧姐与板儿的婚姻。 </a:t>
            </a:r>
            <a:endParaRPr lang="zh-CN" altLang="en-US" sz="2800"/>
          </a:p>
          <a:p>
            <a:r>
              <a:rPr lang="zh-CN" altLang="en-US" sz="2800"/>
              <a:t>这首判词揭露了封建统治者内部人与人之间的伪善关系.得势富贵的时候,攀宗论亲;势败没落的时候,欺诈拐骗,骨肉相残;完全是赤裸裸的权势与金钱的交易.巧姐的遭遇是令人同情的,她来到乡村,长在农家,成了村姑.比较而言,要比她姑母们幸运得多.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6685" y="188595"/>
            <a:ext cx="11920855" cy="6061075"/>
          </a:xfrm>
        </p:spPr>
        <p:txBody>
          <a:bodyPr>
            <a:normAutofit/>
          </a:bodyPr>
          <a:p>
            <a:r>
              <a:rPr lang="zh-CN" altLang="en-US" sz="2400">
                <a:solidFill>
                  <a:srgbClr val="FF0000"/>
                </a:solidFill>
              </a:rPr>
              <a:t>★李纨 </a:t>
            </a:r>
            <a:endParaRPr lang="zh-CN" altLang="en-US" sz="24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桃李春风结子完, 到头谁似一盆兰。如冰水好空相妒, 枉与他人作笑谈</a:t>
            </a:r>
            <a:endParaRPr lang="zh-CN" altLang="en-US"/>
          </a:p>
          <a:p>
            <a:r>
              <a:rPr lang="zh-CN" altLang="en-US" sz="2000"/>
              <a:t>作品注释: </a:t>
            </a:r>
            <a:endParaRPr lang="zh-CN" altLang="en-US" sz="2000"/>
          </a:p>
          <a:p>
            <a:r>
              <a:rPr lang="zh-CN" altLang="en-US" sz="2400" b="1"/>
              <a:t>首句写到"桃李春风结子完."这里"李","完"暗示出李纨的名字.李纨的青春就像春风中的桃李花一样,一到结了果实,也就衰谢了.第二句"到头谁似一盆兰"与画面一样同指贾兰.这句说在贾府的末代子孙中,谁也比不上贾兰有"出息".第三句"如冰水好空相妒"中"如冰水好"写李纨年轻丧夫尊礼守节,抚孤成立,这种品德在封建统治者看来是像冰水一样得洁净美好."空相妒",指虽然贾兰中了举,李纨也博得了"贞节"的美名,但这无法挽回贾府的衰败,只能徒然遭人妒忌罢了.第四句"枉与他人作笑谈"的意思是白白地供给别人当作笑料来谈论李纨一生奉行"三从四德",是一个封建社会贤女节妇的典型.李纨最终也只落得"槁木死灰",成为封建礼教的殉葬俑。 </a:t>
            </a:r>
            <a:endParaRPr lang="zh-CN" altLang="en-US" sz="2400" b="1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★秦可卿 </a:t>
            </a:r>
            <a:br>
              <a:rPr lang="zh-CN" altLang="en-US"/>
            </a:br>
            <a:r>
              <a:rPr lang="zh-CN" altLang="en-US" sz="2665">
                <a:solidFill>
                  <a:srgbClr val="FF0000"/>
                </a:solidFill>
                <a:sym typeface="+mn-ea"/>
              </a:rPr>
              <a:t>情天情海幻情深, 情既相逢必主淫。漫言不肖皆荣出, 造衅开端实在宁</a:t>
            </a:r>
            <a:endParaRPr lang="zh-CN" altLang="en-US" sz="2665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作品注释: </a:t>
            </a:r>
            <a:endParaRPr lang="zh-CN" altLang="en-US"/>
          </a:p>
          <a:p>
            <a:r>
              <a:rPr lang="zh-CN" altLang="en-US" sz="3200" b="1"/>
              <a:t>判词中第一句"情天情海幻情深"之中,"情天情海"指男女相思之情,深而且广."幻"是虚幻,荒诞.这句是揭露贾蓉之父贾珍和儿媳妇秦可卿之间不正当的男女关系. </a:t>
            </a:r>
            <a:endParaRPr lang="zh-CN" altLang="en-US" sz="3200" b="1"/>
          </a:p>
          <a:p>
            <a:r>
              <a:rPr lang="zh-CN" altLang="en-US" sz="3200" b="1"/>
              <a:t>最后两句"漫言不肖皆荣出,造衅开端实在宁"指出,莫说不肖子弟都来自荣国府,开头造成祸患的实在是宁国府的人.可卿也是被贾珍迫害而自尽. 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标题 51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05474" name="文本占位符 512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【</a:t>
            </a:r>
            <a:r>
              <a:rPr lang="zh-CN" altLang="en-US" dirty="0"/>
              <a:t>第一回</a:t>
            </a:r>
            <a:r>
              <a:rPr lang="zh-CN" altLang="en-US"/>
              <a:t>】</a:t>
            </a:r>
            <a:r>
              <a:rPr lang="zh-CN" altLang="en-US" dirty="0"/>
              <a:t>甄士隐梦幻识通灵</a:t>
            </a:r>
            <a:endParaRPr lang="zh-CN" altLang="en-US" dirty="0"/>
          </a:p>
          <a:p>
            <a:r>
              <a:rPr lang="zh-CN" altLang="en-US" dirty="0"/>
              <a:t>第一回是楔子。用“女娲补天”“木石前盟”两个神话故事，为塑造贾宝玉的性格和描写宝黛爱情故事，染上一层浪漫主义色彩。同时通过甄士隐一家由盛转衰的经历，暗示贾家的结局。</a:t>
            </a:r>
            <a:endParaRPr lang="zh-CN" altLang="en-US" dirty="0"/>
          </a:p>
          <a:p>
            <a:r>
              <a:rPr lang="zh-CN" altLang="en-US" dirty="0"/>
              <a:t>（作者自云、女娲补天、木石前盟、甄家遭遇）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/>
          </a:p>
        </p:txBody>
      </p:sp>
      <p:sp>
        <p:nvSpPr>
          <p:cNvPr id="106498" name="内容占位符 2"/>
          <p:cNvSpPr>
            <a:spLocks noGrp="1"/>
          </p:cNvSpPr>
          <p:nvPr>
            <p:ph idx="1"/>
          </p:nvPr>
        </p:nvSpPr>
        <p:spPr>
          <a:xfrm>
            <a:off x="1787525" y="323850"/>
            <a:ext cx="8764588" cy="5802313"/>
          </a:xfrm>
        </p:spPr>
        <p:txBody>
          <a:bodyPr anchor="t" anchorCtr="0"/>
          <a:p>
            <a:r>
              <a:rPr lang="zh-CN" altLang="en-US"/>
              <a:t>《红楼梦》开卷第一回第一段《作者自云》即是曹雪芹自序。在这篇自序中，曹雪芹以真实身份出现，对读者讲述写作缘起。据他自述，他是依托自己早年在南京亲历的繁华旧梦而写作此书。因流落北京西郊，碌碌无为，一事无成，猛然回忆起年少时家里所有的女孩儿，觉得她们的见识才气远远超过自己，不禁深自愧悔。祖上九死一生创下这份家业，自己身在福中，却不务正业，不听从父母老师的管教，以致长大后一技无成，半生潦倒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1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/>
          </a:p>
        </p:txBody>
      </p:sp>
      <p:sp>
        <p:nvSpPr>
          <p:cNvPr id="107522" name="内容占位符 2"/>
          <p:cNvSpPr>
            <a:spLocks noGrp="1"/>
          </p:cNvSpPr>
          <p:nvPr>
            <p:ph idx="1"/>
          </p:nvPr>
        </p:nvSpPr>
        <p:spPr>
          <a:xfrm>
            <a:off x="1981200" y="396875"/>
            <a:ext cx="8229600" cy="5729288"/>
          </a:xfrm>
        </p:spPr>
        <p:txBody>
          <a:bodyPr anchor="t" anchorCtr="0"/>
          <a:p>
            <a:r>
              <a:rPr lang="zh-CN" altLang="en-US"/>
              <a:t>曹雪芹将这段经历和悔悟写成小说，就是要告诉读者，虽然自己罪不可免，但那些女孩儿都是生活中实有其人，万不可为了掩盖自己的罪行而使她们的事迹湮灭无闻。一念及此，心旌荡漾，一切困难都不在话下。何况乡野生活悠闲自在，风光宜人，更令他思如泉涌，下笔如神。曹雪芹自谦才疏学浅，只得用市井白话来写这部小说，意在为那些女孩儿立传，排遣自己的苦闷，兼以供读者把玩赏析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5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328612"/>
          </a:xfrm>
        </p:spPr>
        <p:txBody>
          <a:bodyPr anchor="ctr" anchorCtr="0">
            <a:normAutofit fontScale="90000"/>
          </a:bodyPr>
          <a:p>
            <a:endParaRPr lang="zh-CN" altLang="en-US"/>
          </a:p>
        </p:txBody>
      </p:sp>
      <p:sp>
        <p:nvSpPr>
          <p:cNvPr id="108546" name="内容占位符 2"/>
          <p:cNvSpPr>
            <a:spLocks noGrp="1"/>
          </p:cNvSpPr>
          <p:nvPr>
            <p:ph idx="1"/>
          </p:nvPr>
        </p:nvSpPr>
        <p:spPr>
          <a:xfrm>
            <a:off x="1981200" y="549275"/>
            <a:ext cx="8229600" cy="5576888"/>
          </a:xfrm>
        </p:spPr>
        <p:txBody>
          <a:bodyPr anchor="t" anchorCtr="0"/>
          <a:p>
            <a:r>
              <a:rPr lang="zh-CN" altLang="en-US"/>
              <a:t>木石前盟</a:t>
            </a:r>
            <a:endParaRPr lang="zh-CN" altLang="en-US"/>
          </a:p>
          <a:p>
            <a:r>
              <a:rPr lang="zh-CN" altLang="en-US"/>
              <a:t>林黛玉前身是西方灵河岸上的一棵绛珠仙草，贾宝玉的前身是补天石，亦即神瑛侍者。神瑛侍者每天用甘露灌溉绛珠草，使仙草既受天地精华，又受雨露滋养，于是脱掉草胎木质，修成女体。后来神瑛侍者下凡造历，绛珠仙草决定也下凡为人，用一生的眼泪偿还神瑛侍者的甘露之恩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69" name="标题 61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09570" name="文本占位符 614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【</a:t>
            </a:r>
            <a:r>
              <a:rPr lang="zh-CN" altLang="en-US" dirty="0"/>
              <a:t>第二回</a:t>
            </a:r>
            <a:r>
              <a:rPr lang="zh-CN" altLang="en-US"/>
              <a:t>】</a:t>
            </a:r>
            <a:r>
              <a:rPr lang="zh-CN" altLang="en-US" dirty="0"/>
              <a:t>冷子兴演说荣国府</a:t>
            </a:r>
            <a:endParaRPr lang="zh-CN" altLang="en-US" dirty="0"/>
          </a:p>
          <a:p>
            <a:r>
              <a:rPr lang="zh-CN" altLang="en-US" dirty="0"/>
              <a:t>第二回交代小说人物。通过古董商人冷子兴的讲述，为读者开列了一个简明“人物表”，使读者未读全书，心中已隐隐有座贾府在。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11618" name="文本占位符 7170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【</a:t>
            </a:r>
            <a:r>
              <a:rPr lang="zh-CN" altLang="en-US" dirty="0"/>
              <a:t>第三回</a:t>
            </a:r>
            <a:r>
              <a:rPr lang="zh-CN" altLang="en-US"/>
              <a:t>】</a:t>
            </a:r>
            <a:r>
              <a:rPr lang="zh-CN" altLang="en-US" dirty="0"/>
              <a:t>接外孙贾母惜孤女</a:t>
            </a:r>
            <a:endParaRPr lang="zh-CN" altLang="en-US" dirty="0"/>
          </a:p>
          <a:p>
            <a:r>
              <a:rPr lang="zh-CN" altLang="en-US" dirty="0"/>
              <a:t>第三回介绍典型环境，通过林黛玉的眼睛，对贾府做第一次直接描写，同时让重点人物亮相。</a:t>
            </a:r>
            <a:endParaRPr lang="zh-CN" altLang="en-US" dirty="0"/>
          </a:p>
          <a:p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1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sp>
        <p:nvSpPr>
          <p:cNvPr id="112642" name="文本占位符 8194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【</a:t>
            </a:r>
            <a:r>
              <a:rPr lang="zh-CN" altLang="en-US" dirty="0"/>
              <a:t>第四回</a:t>
            </a:r>
            <a:r>
              <a:rPr lang="zh-CN" altLang="en-US"/>
              <a:t>】</a:t>
            </a:r>
            <a:r>
              <a:rPr lang="zh-CN" altLang="en-US" dirty="0"/>
              <a:t>葫芦僧乱判葫芦案</a:t>
            </a:r>
            <a:endParaRPr lang="zh-CN" altLang="en-US" dirty="0"/>
          </a:p>
          <a:p>
            <a:r>
              <a:rPr lang="zh-CN" altLang="en-US" dirty="0"/>
              <a:t>第四回展现小说更广阔的社会背景。介绍了贾、史、王、薛四大家族的关系，把贾府置于一个更广阔的社会背景之中，使之更具有典型意义。同时由薛蟠案件自然带出薛宝钗进贾府的情节。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COMMONDATA" val="eyJoZGlkIjoiNTJhNTRlNzE0M2YyNzgwMTMxZTIzNTg1NGYxMmM3Zjk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5487</Words>
  <Application>WPS 演示</Application>
  <PresentationFormat>宽屏</PresentationFormat>
  <Paragraphs>126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红楼梦前五回的几个问题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甄士隐、贾雨村的作用</vt:lpstr>
      <vt:lpstr>甄士隐、贾雨村的作用 </vt:lpstr>
      <vt:lpstr>PowerPoint 演示文稿</vt:lpstr>
      <vt:lpstr>PowerPoint 演示文稿</vt:lpstr>
      <vt:lpstr>贾府五代子孙，名字里藏着兴衰荣辱</vt:lpstr>
      <vt:lpstr>PowerPoint 演示文稿</vt:lpstr>
      <vt:lpstr>PowerPoint 演示文稿</vt:lpstr>
      <vt:lpstr>PowerPoint 演示文稿</vt:lpstr>
      <vt:lpstr>PowerPoint 演示文稿</vt:lpstr>
      <vt:lpstr>★史湘云 </vt:lpstr>
      <vt:lpstr>★妙玉</vt:lpstr>
      <vt:lpstr>PowerPoint 演示文稿</vt:lpstr>
      <vt:lpstr>★贾惜春  勘破三春景不长,缁衣顿改昔年妆。可怜绣户侯门女,独卧青灯古佛旁。</vt:lpstr>
      <vt:lpstr>王熙凤</vt:lpstr>
      <vt:lpstr>★贾巧姐  势败休云贵,家亡莫论亲。偶因济村妇,巧得遇恩人。  </vt:lpstr>
      <vt:lpstr>PowerPoint 演示文稿</vt:lpstr>
      <vt:lpstr>★秦可卿  情天情海幻情深, 情既相逢必主淫。漫言不肖皆荣出, 造衅开端实在宁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阳光明媚</cp:lastModifiedBy>
  <cp:revision>185</cp:revision>
  <dcterms:created xsi:type="dcterms:W3CDTF">2019-06-19T02:08:00Z</dcterms:created>
  <dcterms:modified xsi:type="dcterms:W3CDTF">2022-06-22T01:44:05Z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2052-11.1.0.11805</vt:lpwstr>
  </property>
  <property fmtid="{D5CDD505-2E9C-101B-9397-08002B2CF9AE}" pid="3" name="ICV">
    <vt:lpwstr>A6EFF4FB757E433C8A482FAD3175ED49</vt:lpwstr>
  </property>
</Properties>
</file>