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8" y="234"/>
      </p:cViewPr>
      <p:guideLst>
        <p:guide orient="horz" pos="2160"/>
        <p:guide pos="3840"/>
      </p:guideLst>
    </p:cSldViewPr>
  </p:slideViewPr>
  <p:notesTextViewPr>
    <p:cViewPr>
      <p:scale>
        <a:sx n="3" d="2"/>
        <a:sy n="3" d="2"/>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tags" Target="tags/tag80.xml" /><Relationship Id="rId38" Type="http://schemas.openxmlformats.org/officeDocument/2006/relationships/presProps" Target="presProps.xml" /><Relationship Id="rId39" Type="http://schemas.openxmlformats.org/officeDocument/2006/relationships/viewProps" Target="viewProps.xml" /><Relationship Id="rId4" Type="http://schemas.openxmlformats.org/officeDocument/2006/relationships/slide" Target="slides/slide1.xml" /><Relationship Id="rId40" Type="http://schemas.openxmlformats.org/officeDocument/2006/relationships/theme" Target="theme/theme1.xml" /><Relationship Id="rId41"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a:rPr>
              <a:t>2021/6/16</a:t>
            </a:fld>
            <a:endParaRPr lang="zh-CN" altLang="en-US" smtClean="0">
              <a:latin typeface="微软雅黑" panose="020b0503020204020204" charset="-122"/>
              <a:ea typeface="微软雅黑"/>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a:rPr>
              <a:t>‹#›</a:t>
            </a:fld>
            <a:endParaRPr lang="zh-CN" altLang="en-US" smtClean="0">
              <a:latin typeface="微软雅黑" panose="020b0503020204020204" charset="-122"/>
              <a:ea typeface="微软雅黑"/>
            </a:endParaRPr>
          </a:p>
        </p:txBody>
      </p:sp>
    </p:spTree>
    <p:extLst>
      <p:ext uri="{BB962C8B-B14F-4D97-AF65-F5344CB8AC3E}">
        <p14:creationId xmlns:p14="http://schemas.microsoft.com/office/powerpoint/2010/main" val="1198731008"/>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a:defRPr>
            </a:lvl1pPr>
          </a:lstStyle>
          <a:p>
            <a:fld id="{1AC49D05-6128-4D0D-A32A-06A5E73B386C}" type="datetimeFigureOut">
              <a:rPr lang="zh-CN" altLang="en-US" smtClean="0"/>
              <a:t>2021/6/16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a:defRPr>
            </a:lvl1pPr>
          </a:lstStyle>
          <a:p>
            <a:fld id="{5849F42C-2DAE-424C-A4B8-3140182C3E9F}" type="slidenum">
              <a:rPr lang="zh-CN" altLang="en-US" smtClean="0"/>
              <a:t>‹#›</a:t>
            </a:fld>
            <a:endParaRPr lang="zh-CN" altLang="en-US"/>
          </a:p>
        </p:txBody>
      </p:sp>
    </p:spTree>
    <p:extLst>
      <p:ext uri="{BB962C8B-B14F-4D97-AF65-F5344CB8AC3E}">
        <p14:creationId xmlns:p14="http://schemas.microsoft.com/office/powerpoint/2010/main" val="3565682581"/>
      </p:ext>
    </p:extLst>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a:cs typeface="+mn-cs"/>
      </a:defRPr>
    </a:lvl1pPr>
    <a:lvl2pPr marL="457200" algn="l" defTabSz="914400" rtl="0" eaLnBrk="1" latinLnBrk="0" hangingPunct="1">
      <a:defRPr sz="1200" kern="1200">
        <a:solidFill>
          <a:schemeClr val="tx1"/>
        </a:solidFill>
        <a:latin typeface="微软雅黑" panose="020b0503020204020204" charset="-122"/>
        <a:ea typeface="微软雅黑"/>
        <a:cs typeface="+mn-cs"/>
      </a:defRPr>
    </a:lvl2pPr>
    <a:lvl3pPr marL="914400" algn="l" defTabSz="914400" rtl="0" eaLnBrk="1" latinLnBrk="0" hangingPunct="1">
      <a:defRPr sz="1200" kern="1200">
        <a:solidFill>
          <a:schemeClr val="tx1"/>
        </a:solidFill>
        <a:latin typeface="微软雅黑" panose="020b0503020204020204" charset="-122"/>
        <a:ea typeface="微软雅黑"/>
        <a:cs typeface="+mn-cs"/>
      </a:defRPr>
    </a:lvl3pPr>
    <a:lvl4pPr marL="1371600" algn="l" defTabSz="914400" rtl="0" eaLnBrk="1" latinLnBrk="0" hangingPunct="1">
      <a:defRPr sz="1200" kern="1200">
        <a:solidFill>
          <a:schemeClr val="tx1"/>
        </a:solidFill>
        <a:latin typeface="微软雅黑" panose="020b0503020204020204" charset="-122"/>
        <a:ea typeface="微软雅黑"/>
        <a:cs typeface="+mn-cs"/>
      </a:defRPr>
    </a:lvl4pPr>
    <a:lvl5pPr marL="1828800" algn="l" defTabSz="914400" rtl="0" eaLnBrk="1" latinLnBrk="0" hangingPunct="1">
      <a:defRPr sz="1200" kern="1200">
        <a:solidFill>
          <a:schemeClr val="tx1"/>
        </a:solidFill>
        <a:latin typeface="微软雅黑" panose="020b0503020204020204" charset="-122"/>
        <a:ea typeface="微软雅黑"/>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146" name="幻灯片图像占位符 1"/>
          <p:cNvSpPr>
            <a:spLocks noGrp="1" noRot="1" noChangeAspect="1" noTextEdit="1"/>
          </p:cNvSpPr>
          <p:nvPr>
            <p:ph type="sldImg"/>
          </p:nvPr>
        </p:nvSpPr>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709467380"/>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4578" name="幻灯片图像占位符 1"/>
          <p:cNvSpPr>
            <a:spLocks noGrp="1" noRot="1" noChangeAspect="1" noTextEdit="1"/>
          </p:cNvSpPr>
          <p:nvPr>
            <p:ph type="sldImg"/>
          </p:nvPr>
        </p:nvSpPr>
        <p:spPr/>
      </p:sp>
      <p:sp>
        <p:nvSpPr>
          <p:cNvPr id="24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549670855"/>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6626" name="幻灯片图像占位符 1"/>
          <p:cNvSpPr>
            <a:spLocks noGrp="1" noRot="1" noChangeAspect="1" noTextEdit="1"/>
          </p:cNvSpPr>
          <p:nvPr>
            <p:ph type="sldImg"/>
          </p:nvPr>
        </p:nvSpPr>
        <p:spPr/>
      </p:sp>
      <p:sp>
        <p:nvSpPr>
          <p:cNvPr id="266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037006580"/>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8674" name="幻灯片图像占位符 1"/>
          <p:cNvSpPr>
            <a:spLocks noGrp="1" noRot="1" noChangeAspect="1" noTextEdit="1"/>
          </p:cNvSpPr>
          <p:nvPr>
            <p:ph type="sldImg"/>
          </p:nvPr>
        </p:nvSpPr>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769899916"/>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81532259"/>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2770" name="幻灯片图像占位符 1"/>
          <p:cNvSpPr>
            <a:spLocks noGrp="1" noRot="1" noChangeAspect="1" noTextEdit="1"/>
          </p:cNvSpPr>
          <p:nvPr>
            <p:ph type="sldImg"/>
          </p:nvPr>
        </p:nvSpPr>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93141687"/>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4818" name="幻灯片图像占位符 1"/>
          <p:cNvSpPr>
            <a:spLocks noGrp="1" noRot="1" noChangeAspect="1" noTextEdit="1"/>
          </p:cNvSpPr>
          <p:nvPr>
            <p:ph type="sldImg"/>
          </p:nvPr>
        </p:nvSpPr>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447819000"/>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6866" name="幻灯片图像占位符 1"/>
          <p:cNvSpPr>
            <a:spLocks noGrp="1" noRot="1" noChangeAspect="1" noTextEdit="1"/>
          </p:cNvSpPr>
          <p:nvPr>
            <p:ph type="sldImg"/>
          </p:nvPr>
        </p:nvSpPr>
        <p:spPr/>
      </p:sp>
      <p:sp>
        <p:nvSpPr>
          <p:cNvPr id="368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170902329"/>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8914" name="幻灯片图像占位符 1"/>
          <p:cNvSpPr>
            <a:spLocks noGrp="1" noRot="1" noChangeAspect="1" noTextEdit="1"/>
          </p:cNvSpPr>
          <p:nvPr>
            <p:ph type="sldImg"/>
          </p:nvPr>
        </p:nvSpPr>
        <p:spPr/>
      </p:sp>
      <p:sp>
        <p:nvSpPr>
          <p:cNvPr id="389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43295538"/>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0962" name="幻灯片图像占位符 1"/>
          <p:cNvSpPr>
            <a:spLocks noGrp="1" noRot="1" noChangeAspect="1" noTextEdit="1"/>
          </p:cNvSpPr>
          <p:nvPr>
            <p:ph type="sldImg"/>
          </p:nvPr>
        </p:nvSpPr>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4070235021"/>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3010" name="幻灯片图像占位符 1"/>
          <p:cNvSpPr>
            <a:spLocks noGrp="1" noRot="1" noChangeAspect="1" noTextEdit="1"/>
          </p:cNvSpPr>
          <p:nvPr>
            <p:ph type="sldImg"/>
          </p:nvPr>
        </p:nvSpPr>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643159609"/>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8194" name="幻灯片图像占位符 1"/>
          <p:cNvSpPr>
            <a:spLocks noGrp="1" noRot="1" noChangeAspect="1" noTextEdit="1"/>
          </p:cNvSpPr>
          <p:nvPr>
            <p:ph type="sldImg"/>
          </p:nvPr>
        </p:nvSpPr>
        <p:spPr/>
      </p:sp>
      <p:sp>
        <p:nvSpPr>
          <p:cNvPr id="81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665700639"/>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5058" name="幻灯片图像占位符 1"/>
          <p:cNvSpPr>
            <a:spLocks noGrp="1" noRot="1" noChangeAspect="1" noTextEdit="1"/>
          </p:cNvSpPr>
          <p:nvPr>
            <p:ph type="sldImg"/>
          </p:nvPr>
        </p:nvSpPr>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648253515"/>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7106" name="幻灯片图像占位符 1"/>
          <p:cNvSpPr>
            <a:spLocks noGrp="1" noRot="1" noChangeAspect="1" noTextEdit="1"/>
          </p:cNvSpPr>
          <p:nvPr>
            <p:ph type="sldImg"/>
          </p:nvPr>
        </p:nvSpPr>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549122029"/>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9154" name="幻灯片图像占位符 1"/>
          <p:cNvSpPr>
            <a:spLocks noGrp="1" noRot="1" noChangeAspect="1" noTextEdit="1"/>
          </p:cNvSpPr>
          <p:nvPr>
            <p:ph type="sldImg"/>
          </p:nvPr>
        </p:nvSpPr>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073842239"/>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1202" name="幻灯片图像占位符 1"/>
          <p:cNvSpPr>
            <a:spLocks noGrp="1" noRot="1" noChangeAspect="1" noTextEdit="1"/>
          </p:cNvSpPr>
          <p:nvPr>
            <p:ph type="sldImg"/>
          </p:nvPr>
        </p:nvSpPr>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310786648"/>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3250" name="幻灯片图像占位符 1"/>
          <p:cNvSpPr>
            <a:spLocks noGrp="1" noRot="1" noChangeAspect="1" noTextEdit="1"/>
          </p:cNvSpPr>
          <p:nvPr>
            <p:ph type="sldImg"/>
          </p:nvPr>
        </p:nvSpPr>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750919045"/>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5298" name="幻灯片图像占位符 1"/>
          <p:cNvSpPr>
            <a:spLocks noGrp="1" noRot="1" noChangeAspect="1" noTextEdit="1"/>
          </p:cNvSpPr>
          <p:nvPr>
            <p:ph type="sldImg"/>
          </p:nvPr>
        </p:nvSpPr>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697425010"/>
      </p:ext>
    </p:extLst>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7346" name="幻灯片图像占位符 1"/>
          <p:cNvSpPr>
            <a:spLocks noGrp="1" noRot="1" noChangeAspect="1" noTextEdit="1"/>
          </p:cNvSpPr>
          <p:nvPr>
            <p:ph type="sldImg"/>
          </p:nvPr>
        </p:nvSpPr>
        <p:spPr/>
      </p:sp>
      <p:sp>
        <p:nvSpPr>
          <p:cNvPr id="573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885850234"/>
      </p:ext>
    </p:extLst>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9394" name="幻灯片图像占位符 1"/>
          <p:cNvSpPr>
            <a:spLocks noGrp="1" noRot="1" noChangeAspect="1" noTextEdit="1"/>
          </p:cNvSpPr>
          <p:nvPr>
            <p:ph type="sldImg"/>
          </p:nvPr>
        </p:nvSpPr>
        <p:spPr/>
      </p:sp>
      <p:sp>
        <p:nvSpPr>
          <p:cNvPr id="59395"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699813690"/>
      </p:ext>
    </p:extLst>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1442" name="幻灯片图像占位符 1"/>
          <p:cNvSpPr>
            <a:spLocks noGrp="1" noRot="1" noChangeAspect="1" noTextEdit="1"/>
          </p:cNvSpPr>
          <p:nvPr>
            <p:ph type="sldImg"/>
          </p:nvPr>
        </p:nvSpPr>
        <p:spPr/>
      </p:sp>
      <p:sp>
        <p:nvSpPr>
          <p:cNvPr id="61443"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819223333"/>
      </p:ext>
    </p:extLst>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3490" name="幻灯片图像占位符 1"/>
          <p:cNvSpPr>
            <a:spLocks noGrp="1" noRot="1" noChangeAspect="1" noTextEdit="1"/>
          </p:cNvSpPr>
          <p:nvPr>
            <p:ph type="sldImg"/>
          </p:nvPr>
        </p:nvSpPr>
        <p:spPr/>
      </p:sp>
      <p:sp>
        <p:nvSpPr>
          <p:cNvPr id="63491"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2297207670"/>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242" name="幻灯片图像占位符 1"/>
          <p:cNvSpPr>
            <a:spLocks noGrp="1" noRot="1" noChangeAspect="1" noTextEdit="1"/>
          </p:cNvSpPr>
          <p:nvPr>
            <p:ph type="sldImg"/>
          </p:nvPr>
        </p:nvSpPr>
        <p:spPr/>
      </p:sp>
      <p:sp>
        <p:nvSpPr>
          <p:cNvPr id="10243"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10244"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A8E6D6D3-9E5E-45DB-A8A2-674DDD679EFD}" type="slidenum">
              <a:rPr lang="en-US" altLang="zh-CN" smtClean="0">
                <a:latin typeface="Arial" panose="020b0604020202020204" pitchFamily="34" charset="0"/>
              </a:rPr>
              <a:t>3</a:t>
            </a:fld>
            <a:endParaRPr lang="en-US" altLang="zh-CN" smtClean="0">
              <a:latin typeface="Arial" panose="020b0604020202020204" pitchFamily="34" charset="0"/>
            </a:endParaRPr>
          </a:p>
        </p:txBody>
      </p:sp>
    </p:spTree>
    <p:extLst>
      <p:ext uri="{BB962C8B-B14F-4D97-AF65-F5344CB8AC3E}">
        <p14:creationId xmlns:p14="http://schemas.microsoft.com/office/powerpoint/2010/main" val="758348318"/>
      </p:ext>
    </p:extLst>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5538" name="幻灯片图像占位符 1"/>
          <p:cNvSpPr>
            <a:spLocks noGrp="1" noRot="1" noChangeAspect="1" noTextEdit="1"/>
          </p:cNvSpPr>
          <p:nvPr>
            <p:ph type="sldImg"/>
          </p:nvPr>
        </p:nvSpPr>
        <p:spPr/>
      </p:sp>
      <p:sp>
        <p:nvSpPr>
          <p:cNvPr id="65539"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204085205"/>
      </p:ext>
    </p:extLst>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7586" name="幻灯片图像占位符 1"/>
          <p:cNvSpPr>
            <a:spLocks noGrp="1" noRot="1" noChangeAspect="1" noTextEdit="1"/>
          </p:cNvSpPr>
          <p:nvPr>
            <p:ph type="sldImg"/>
          </p:nvPr>
        </p:nvSpPr>
        <p:spPr/>
      </p:sp>
      <p:sp>
        <p:nvSpPr>
          <p:cNvPr id="67587"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3169959599"/>
      </p:ext>
    </p:extLst>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9634" name="幻灯片图像占位符 1"/>
          <p:cNvSpPr>
            <a:spLocks noGrp="1" noRot="1" noChangeAspect="1" noTextEdit="1"/>
          </p:cNvSpPr>
          <p:nvPr>
            <p:ph type="sldImg"/>
          </p:nvPr>
        </p:nvSpPr>
        <p:spPr/>
      </p:sp>
      <p:sp>
        <p:nvSpPr>
          <p:cNvPr id="69635"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1264063974"/>
      </p:ext>
    </p:extLst>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1682" name="幻灯片图像占位符 1"/>
          <p:cNvSpPr>
            <a:spLocks noGrp="1" noRot="1" noChangeAspect="1" noTextEdit="1"/>
          </p:cNvSpPr>
          <p:nvPr>
            <p:ph type="sldImg"/>
          </p:nvPr>
        </p:nvSpPr>
        <p:spPr/>
      </p:sp>
      <p:sp>
        <p:nvSpPr>
          <p:cNvPr id="71683"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748529357"/>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2290" name="幻灯片图像占位符 1"/>
          <p:cNvSpPr>
            <a:spLocks noGrp="1" noRot="1" noChangeAspect="1" noTextEdit="1"/>
          </p:cNvSpPr>
          <p:nvPr>
            <p:ph type="sldImg"/>
          </p:nvPr>
        </p:nvSpPr>
        <p:spPr/>
      </p:sp>
      <p:sp>
        <p:nvSpPr>
          <p:cNvPr id="12291"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12292"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85C50534-9D9F-4773-B855-51E2F98AEB1B}" type="slidenum">
              <a:rPr lang="en-US" altLang="zh-CN" smtClean="0">
                <a:latin typeface="Arial" panose="020b0604020202020204" pitchFamily="34" charset="0"/>
              </a:rPr>
              <a:t>4</a:t>
            </a:fld>
            <a:endParaRPr lang="en-US" altLang="zh-CN" smtClean="0">
              <a:latin typeface="Arial" panose="020b0604020202020204" pitchFamily="34" charset="0"/>
            </a:endParaRPr>
          </a:p>
        </p:txBody>
      </p:sp>
    </p:spTree>
    <p:extLst>
      <p:ext uri="{BB962C8B-B14F-4D97-AF65-F5344CB8AC3E}">
        <p14:creationId xmlns:p14="http://schemas.microsoft.com/office/powerpoint/2010/main" val="1108160677"/>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4338" name="幻灯片图像占位符 1"/>
          <p:cNvSpPr>
            <a:spLocks noGrp="1" noRot="1" noChangeAspect="1" noTextEdit="1"/>
          </p:cNvSpPr>
          <p:nvPr>
            <p:ph type="sldImg"/>
          </p:nvPr>
        </p:nvSpPr>
        <p:spPr/>
      </p:sp>
      <p:sp>
        <p:nvSpPr>
          <p:cNvPr id="143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553541406"/>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6386" name="幻灯片图像占位符 1"/>
          <p:cNvSpPr>
            <a:spLocks noGrp="1" noRot="1" noChangeAspect="1" noTextEdit="1"/>
          </p:cNvSpPr>
          <p:nvPr>
            <p:ph type="sldImg"/>
          </p:nvPr>
        </p:nvSpPr>
        <p:spPr/>
      </p:sp>
      <p:sp>
        <p:nvSpPr>
          <p:cNvPr id="163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753053209"/>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8434" name="幻灯片图像占位符 1"/>
          <p:cNvSpPr>
            <a:spLocks noGrp="1" noRot="1" noChangeAspect="1" noTextEdit="1"/>
          </p:cNvSpPr>
          <p:nvPr>
            <p:ph type="sldImg"/>
          </p:nvPr>
        </p:nvSpPr>
        <p:spPr/>
      </p:sp>
      <p:sp>
        <p:nvSpPr>
          <p:cNvPr id="184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289024316"/>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0482" name="幻灯片图像占位符 1"/>
          <p:cNvSpPr>
            <a:spLocks noGrp="1" noRot="1" noChangeAspect="1" noTextEdit="1"/>
          </p:cNvSpPr>
          <p:nvPr>
            <p:ph type="sldImg"/>
          </p:nvPr>
        </p:nvSpPr>
        <p:spPr/>
      </p:sp>
      <p:sp>
        <p:nvSpPr>
          <p:cNvPr id="204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735658515"/>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2530" name="幻灯片图像占位符 1"/>
          <p:cNvSpPr>
            <a:spLocks noGrp="1" noRot="1" noChangeAspect="1" noTextEdit="1"/>
          </p:cNvSpPr>
          <p:nvPr>
            <p:ph type="sldImg"/>
          </p:nvPr>
        </p:nvSpPr>
        <p:spPr/>
      </p:sp>
      <p:sp>
        <p:nvSpPr>
          <p:cNvPr id="22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54439522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2021/6/16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2021/6/16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2021/6/16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2021/6/16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2021/6/16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2021/6/16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2021/6/16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2021/6/16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2021/6/16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2021/6/16</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2021/6/16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6.xml" /><Relationship Id="rId13" Type="http://schemas.openxmlformats.org/officeDocument/2006/relationships/tags" Target="../tags/tag57.xml" /><Relationship Id="rId14" Type="http://schemas.openxmlformats.org/officeDocument/2006/relationships/tags" Target="../tags/tag58.xml" /><Relationship Id="rId15" Type="http://schemas.openxmlformats.org/officeDocument/2006/relationships/tags" Target="../tags/tag59.xml" /><Relationship Id="rId16" Type="http://schemas.openxmlformats.org/officeDocument/2006/relationships/tags" Target="../tags/tag60.xml" /><Relationship Id="rId17" Type="http://schemas.openxmlformats.org/officeDocument/2006/relationships/tags" Target="../tags/tag61.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2021/6/16</a:t>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tags" Target="../tags/tag6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image" Target="../media/image1.png" /><Relationship Id="rId4" Type="http://schemas.openxmlformats.org/officeDocument/2006/relationships/tags" Target="../tags/tag7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image" Target="../media/image1.png" /><Relationship Id="rId4" Type="http://schemas.openxmlformats.org/officeDocument/2006/relationships/tags" Target="../tags/tag7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 Id="rId3" Type="http://schemas.openxmlformats.org/officeDocument/2006/relationships/image" Target="../media/image1.png" /><Relationship Id="rId4" Type="http://schemas.openxmlformats.org/officeDocument/2006/relationships/tags" Target="../tags/tag7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 Id="rId3" Type="http://schemas.openxmlformats.org/officeDocument/2006/relationships/image" Target="../media/image1.png" /><Relationship Id="rId4" Type="http://schemas.openxmlformats.org/officeDocument/2006/relationships/tags" Target="../tags/tag7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 Id="rId3" Type="http://schemas.openxmlformats.org/officeDocument/2006/relationships/image" Target="../media/image1.png" /><Relationship Id="rId4" Type="http://schemas.openxmlformats.org/officeDocument/2006/relationships/tags" Target="../tags/tag7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 Id="rId3" Type="http://schemas.openxmlformats.org/officeDocument/2006/relationships/image" Target="../media/image1.png" /><Relationship Id="rId4" Type="http://schemas.openxmlformats.org/officeDocument/2006/relationships/tags" Target="../tags/tag7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 Id="rId3" Type="http://schemas.openxmlformats.org/officeDocument/2006/relationships/image" Target="../media/image1.png" /><Relationship Id="rId4" Type="http://schemas.openxmlformats.org/officeDocument/2006/relationships/tags" Target="../tags/tag7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7.xml" /><Relationship Id="rId3" Type="http://schemas.openxmlformats.org/officeDocument/2006/relationships/image" Target="../media/image1.png" /><Relationship Id="rId4" Type="http://schemas.openxmlformats.org/officeDocument/2006/relationships/tags" Target="../tags/tag7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 Id="rId3" Type="http://schemas.openxmlformats.org/officeDocument/2006/relationships/image" Target="../media/image1.png" /><Relationship Id="rId4" Type="http://schemas.openxmlformats.org/officeDocument/2006/relationships/tags" Target="../tags/tag7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9.xml" /><Relationship Id="rId3" Type="http://schemas.openxmlformats.org/officeDocument/2006/relationships/image" Target="../media/image1.png" /><Relationship Id="rId4" Type="http://schemas.openxmlformats.org/officeDocument/2006/relationships/tags" Target="../tags/tag7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1.png" /><Relationship Id="rId4" Type="http://schemas.openxmlformats.org/officeDocument/2006/relationships/tags" Target="../tags/tag6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0.xml" /><Relationship Id="rId3" Type="http://schemas.openxmlformats.org/officeDocument/2006/relationships/image" Target="../media/image3.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1.xml" /><Relationship Id="rId3" Type="http://schemas.openxmlformats.org/officeDocument/2006/relationships/image" Target="../media/image4.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2.xml" /><Relationship Id="rId3" Type="http://schemas.openxmlformats.org/officeDocument/2006/relationships/image" Target="../media/image4.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3.xml" /><Relationship Id="rId3" Type="http://schemas.openxmlformats.org/officeDocument/2006/relationships/image" Target="../media/image4.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4.xml" /><Relationship Id="rId3" Type="http://schemas.openxmlformats.org/officeDocument/2006/relationships/image" Target="../media/image4.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5.xml" /><Relationship Id="rId3" Type="http://schemas.openxmlformats.org/officeDocument/2006/relationships/image" Target="../media/image4.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6.xml" /><Relationship Id="rId3" Type="http://schemas.openxmlformats.org/officeDocument/2006/relationships/image" Target="../media/image4.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7.xml" /><Relationship Id="rId3" Type="http://schemas.openxmlformats.org/officeDocument/2006/relationships/image" Target="../media/image5.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8.xml" /><Relationship Id="rId3" Type="http://schemas.openxmlformats.org/officeDocument/2006/relationships/image" Target="../media/image5.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9.xml" /><Relationship Id="rId3" Type="http://schemas.openxmlformats.org/officeDocument/2006/relationships/image" Target="../media/image5.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2.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0.xml" /><Relationship Id="rId3" Type="http://schemas.openxmlformats.org/officeDocument/2006/relationships/image" Target="../media/image5.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1.xml" /><Relationship Id="rId3" Type="http://schemas.openxmlformats.org/officeDocument/2006/relationships/image" Target="../media/image5.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2.xml" /><Relationship Id="rId3" Type="http://schemas.openxmlformats.org/officeDocument/2006/relationships/image" Target="../media/image5.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3.xml" /><Relationship Id="rId3" Type="http://schemas.openxmlformats.org/officeDocument/2006/relationships/image" Target="../media/image6.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1.png" /><Relationship Id="rId4" Type="http://schemas.openxmlformats.org/officeDocument/2006/relationships/tags" Target="../tags/tag6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image" Target="../media/image1.png" /><Relationship Id="rId4" Type="http://schemas.openxmlformats.org/officeDocument/2006/relationships/tags" Target="../tags/tag6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image" Target="../media/image1.png" /><Relationship Id="rId4" Type="http://schemas.openxmlformats.org/officeDocument/2006/relationships/tags" Target="../tags/tag6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1.png" /><Relationship Id="rId4" Type="http://schemas.openxmlformats.org/officeDocument/2006/relationships/tags" Target="../tags/tag6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1.png" /><Relationship Id="rId4" Type="http://schemas.openxmlformats.org/officeDocument/2006/relationships/tags" Target="../tags/tag6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1.png" /><Relationship Id="rId4" Type="http://schemas.openxmlformats.org/officeDocument/2006/relationships/tags" Target="../tags/tag6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PA-10223"/>
          <p:cNvSpPr/>
          <p:nvPr>
            <p:custDataLst>
              <p:tags r:id="rId3"/>
            </p:custDataLst>
          </p:nvPr>
        </p:nvSpPr>
        <p:spPr>
          <a:xfrm>
            <a:off x="4206240" y="2132965"/>
            <a:ext cx="3909060" cy="1580515"/>
          </a:xfrm>
          <a:prstGeom prst="rect">
            <a:avLst/>
          </a:prstGeom>
          <a:noFill/>
          <a:ln>
            <a:noFill/>
          </a:ln>
          <a:effectLst>
            <a:innerShdw blurRad="63500" dist="50800" dir="16200000">
              <a:prstClr val="black">
                <a:alpha val="50000"/>
              </a:prstClr>
            </a:innerShdw>
          </a:effectLst>
          <a:extLst>
            <a:ext uri="{909E8E84-426E-40DD-AFC4-6F175D3DCCD1}">
              <a14:hiddenFill xmlns:a14="http://schemas.microsoft.com/office/drawing/2010/main">
                <a:solidFill>
                  <a:schemeClr val="bg1"/>
                </a:solidFill>
              </a14:hiddenFill>
            </a:ext>
          </a:extLst>
        </p:spPr>
        <p:txBody>
          <a:bodyPr>
            <a:spAutoFit/>
            <a:scene3d>
              <a:camera prst="orthographicFront"/>
              <a:lightRig rig="threePt" dir="t"/>
            </a:scene3d>
          </a:bodyPr>
          <a:lstStyle/>
          <a:p>
            <a:pPr algn="dist" eaLnBrk="1" hangingPunct="1">
              <a:lnSpc>
                <a:spcPct val="110000"/>
              </a:lnSpc>
              <a:defRPr/>
            </a:pPr>
            <a:r>
              <a:rPr lang="zh-CN" altLang="en-US" sz="8800" b="1">
                <a:effectLst>
                  <a:outerShdw blurRad="38100" dist="19050" dir="2700000" algn="tl" rotWithShape="0">
                    <a:schemeClr val="dk1">
                      <a:alpha val="40000"/>
                    </a:schemeClr>
                  </a:outerShdw>
                </a:effectLst>
                <a:latin typeface="宋体" panose="02010600030101010101" pitchFamily="2" charset="-122"/>
                <a:cs typeface="黑体" panose="02010609060101010101" pitchFamily="2" charset="-122"/>
                <a:sym typeface="+mn-ea"/>
              </a:rPr>
              <a:t>党费</a:t>
            </a:r>
          </a:p>
        </p:txBody>
      </p:sp>
      <p:sp>
        <p:nvSpPr>
          <p:cNvPr id="5123" name="文本框 2"/>
          <p:cNvSpPr txBox="1">
            <a:spLocks noChangeArrowheads="1"/>
          </p:cNvSpPr>
          <p:nvPr/>
        </p:nvSpPr>
        <p:spPr bwMode="auto">
          <a:xfrm>
            <a:off x="4837113" y="3922713"/>
            <a:ext cx="2967037"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5400" b="1"/>
              <a:t>王愿坚 </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Text Box 4"/>
          <p:cNvSpPr txBox="1">
            <a:spLocks noChangeArrowheads="1"/>
          </p:cNvSpPr>
          <p:nvPr/>
        </p:nvSpPr>
        <p:spPr bwMode="auto">
          <a:xfrm>
            <a:off x="1958975" y="1536700"/>
            <a:ext cx="8475663"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2800" b="1">
                <a:solidFill>
                  <a:srgbClr val="7030A0"/>
                </a:solidFill>
                <a:latin typeface="宋体" panose="02010600030101010101" pitchFamily="2" charset="-122"/>
              </a:rPr>
              <a:t>小说中如果删去有关黄新孩子的内容好不好？为什么？</a:t>
            </a:r>
          </a:p>
        </p:txBody>
      </p:sp>
      <p:pic>
        <p:nvPicPr>
          <p:cNvPr id="23555" name="图片 1" descr="企业微信截图_16059270038073"/>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538913" y="4638675"/>
            <a:ext cx="4129087"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p:cNvSpPr txBox="1">
            <a:spLocks noChangeArrowheads="1"/>
          </p:cNvSpPr>
          <p:nvPr/>
        </p:nvSpPr>
        <p:spPr bwMode="auto">
          <a:xfrm>
            <a:off x="2030413" y="2378075"/>
            <a:ext cx="8332787" cy="3969385"/>
          </a:xfrm>
          <a:prstGeom prst="rect">
            <a:avLst/>
          </a:prstGeom>
          <a:noFill/>
          <a:ln w="9525">
            <a:noFill/>
            <a:miter lim="800000"/>
          </a:ln>
          <a:effectLst/>
        </p:spPr>
        <p:txBody>
          <a:bodyPr>
            <a:spAutoFit/>
          </a:bodyPr>
          <a:lstStyle/>
          <a:p>
            <a:pPr eaLnBrk="1" hangingPunct="1">
              <a:spcBef>
                <a:spcPct val="0"/>
              </a:spcBef>
              <a:defRPr/>
            </a:pPr>
            <a:r>
              <a:rPr lang="zh-CN" altLang="en-US" sz="2800" b="1">
                <a:solidFill>
                  <a:schemeClr val="accent6"/>
                </a:solidFill>
                <a:latin typeface="宋体" panose="02010600030101010101" pitchFamily="2" charset="-122"/>
                <a:cs typeface="宋体" panose="02010600030101010101" pitchFamily="2" charset="-122"/>
              </a:rPr>
              <a:t>不好。</a:t>
            </a:r>
          </a:p>
          <a:p>
            <a:pPr eaLnBrk="1" hangingPunct="1">
              <a:spcBef>
                <a:spcPct val="0"/>
              </a:spcBef>
              <a:defRPr/>
            </a:pPr>
            <a:r>
              <a:rPr lang="zh-CN" altLang="en-US" sz="2800" b="1">
                <a:latin typeface="宋体" panose="02010600030101010101" pitchFamily="2" charset="-122"/>
                <a:cs typeface="宋体" panose="02010600030101010101" pitchFamily="2" charset="-122"/>
              </a:rPr>
              <a:t>原因：</a:t>
            </a:r>
            <a:r>
              <a:rPr lang="zh-CN" altLang="en-US" sz="2800" b="1">
                <a:solidFill>
                  <a:schemeClr val="accent6"/>
                </a:solidFill>
                <a:latin typeface="宋体" panose="02010600030101010101" pitchFamily="2" charset="-122"/>
                <a:cs typeface="宋体" panose="02010600030101010101" pitchFamily="2" charset="-122"/>
              </a:rPr>
              <a:t>①内容方面</a:t>
            </a:r>
            <a:r>
              <a:rPr lang="zh-CN" altLang="en-US" sz="2800" b="1">
                <a:latin typeface="宋体" panose="02010600030101010101" pitchFamily="2" charset="-122"/>
                <a:cs typeface="宋体" panose="02010600030101010101" pitchFamily="2" charset="-122"/>
              </a:rPr>
              <a:t>：小说中写黄新的孩子蘸盐水、抓腌豆角等事，表现了在敌人封锁以后，农村群众生活的困苦。</a:t>
            </a:r>
            <a:r>
              <a:rPr lang="zh-CN" altLang="en-US" sz="2800" b="1">
                <a:solidFill>
                  <a:schemeClr val="accent6"/>
                </a:solidFill>
                <a:latin typeface="宋体" panose="02010600030101010101" pitchFamily="2" charset="-122"/>
                <a:cs typeface="宋体" panose="02010600030101010101" pitchFamily="2" charset="-122"/>
              </a:rPr>
              <a:t>②人物方面</a:t>
            </a:r>
            <a:r>
              <a:rPr lang="zh-CN" altLang="en-US" sz="2800" b="1">
                <a:latin typeface="宋体" panose="02010600030101010101" pitchFamily="2" charset="-122"/>
                <a:cs typeface="宋体" panose="02010600030101010101" pitchFamily="2" charset="-122"/>
              </a:rPr>
              <a:t>：黄新为了缴党费，不给孩子吃咸菜，通过对比映衬，侧面表现了黄党的忠诚。</a:t>
            </a:r>
            <a:r>
              <a:rPr lang="zh-CN" altLang="en-US" sz="2800" b="1">
                <a:solidFill>
                  <a:schemeClr val="accent6"/>
                </a:solidFill>
                <a:latin typeface="宋体" panose="02010600030101010101" pitchFamily="2" charset="-122"/>
                <a:cs typeface="宋体" panose="02010600030101010101" pitchFamily="2" charset="-122"/>
              </a:rPr>
              <a:t>③主旨方面</a:t>
            </a:r>
            <a:r>
              <a:rPr lang="zh-CN" altLang="en-US" sz="2800" b="1">
                <a:latin typeface="宋体" panose="02010600030101010101" pitchFamily="2" charset="-122"/>
                <a:cs typeface="宋体" panose="02010600030101010101" pitchFamily="2" charset="-122"/>
              </a:rPr>
              <a:t>：黄新认为饿了自己的孩子，吃饱了共产党，就能够救更多的孩子，“我”认为苦着自己也不能苦着自己，都体现了共产党人为真心为民的宗旨。</a:t>
            </a:r>
          </a:p>
        </p:txBody>
      </p:sp>
      <p:sp>
        <p:nvSpPr>
          <p:cNvPr id="4" name="文本框 3"/>
          <p:cNvSpPr txBox="1"/>
          <p:nvPr/>
        </p:nvSpPr>
        <p:spPr>
          <a:xfrm>
            <a:off x="2101215" y="558165"/>
            <a:ext cx="323151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文本分析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2" name="Text Box 4"/>
          <p:cNvSpPr txBox="1">
            <a:spLocks noChangeArrowheads="1"/>
          </p:cNvSpPr>
          <p:nvPr/>
        </p:nvSpPr>
        <p:spPr bwMode="auto">
          <a:xfrm>
            <a:off x="2219325" y="1768475"/>
            <a:ext cx="83058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3200" b="1">
                <a:solidFill>
                  <a:srgbClr val="7030A0"/>
                </a:solidFill>
                <a:latin typeface="宋体" panose="02010600030101010101" pitchFamily="2" charset="-122"/>
              </a:rPr>
              <a:t>这篇小说的结构有何特点？</a:t>
            </a:r>
          </a:p>
        </p:txBody>
      </p:sp>
      <p:pic>
        <p:nvPicPr>
          <p:cNvPr id="25603" name="图片 1" descr="企业微信截图_16059270038073"/>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538913" y="4638675"/>
            <a:ext cx="4129087"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p:cNvSpPr txBox="1">
            <a:spLocks noChangeArrowheads="1"/>
          </p:cNvSpPr>
          <p:nvPr/>
        </p:nvSpPr>
        <p:spPr bwMode="auto">
          <a:xfrm>
            <a:off x="2219325" y="2760663"/>
            <a:ext cx="7613650"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000" b="1">
                <a:latin typeface="宋体" panose="02010600030101010101" pitchFamily="2" charset="-122"/>
              </a:rPr>
              <a:t>小说采用第一人称回忆讲述式写法，紧紧围绕缴党费这一典型事件，截取生活和人物性格发展的一个横断面，着重描写“我”和黄新的两次会面。全篇结构严谨，没有冗笔，情节发展曲折变化，人物和事件有着严密的内在联系。</a:t>
            </a:r>
          </a:p>
        </p:txBody>
      </p:sp>
      <p:sp>
        <p:nvSpPr>
          <p:cNvPr id="4" name="文本框 3"/>
          <p:cNvSpPr txBox="1"/>
          <p:nvPr/>
        </p:nvSpPr>
        <p:spPr>
          <a:xfrm>
            <a:off x="2101215" y="558165"/>
            <a:ext cx="323151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文本分析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50" name="Text Box 4"/>
          <p:cNvSpPr txBox="1">
            <a:spLocks noChangeArrowheads="1"/>
          </p:cNvSpPr>
          <p:nvPr/>
        </p:nvSpPr>
        <p:spPr bwMode="auto">
          <a:xfrm>
            <a:off x="2217738" y="1444625"/>
            <a:ext cx="8001000" cy="891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2600" b="1">
                <a:solidFill>
                  <a:srgbClr val="7030A0"/>
                </a:solidFill>
                <a:latin typeface="宋体" panose="02010600030101010101" pitchFamily="2" charset="-122"/>
              </a:rPr>
              <a:t>文章标题《党费》，从文章内容看应该是黄新同志的，却是用“我”第一人称来叙述，为什么？</a:t>
            </a:r>
          </a:p>
        </p:txBody>
      </p:sp>
      <p:pic>
        <p:nvPicPr>
          <p:cNvPr id="27651" name="图片 1" descr="企业微信截图_16059270038073"/>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538913" y="4638675"/>
            <a:ext cx="4129087"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p:cNvSpPr txBox="1">
            <a:spLocks noChangeArrowheads="1"/>
          </p:cNvSpPr>
          <p:nvPr/>
        </p:nvSpPr>
        <p:spPr bwMode="auto">
          <a:xfrm>
            <a:off x="2217738" y="2555875"/>
            <a:ext cx="8108950"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600" b="1">
                <a:latin typeface="宋体" panose="02010600030101010101" pitchFamily="2" charset="-122"/>
              </a:rPr>
              <a:t>①</a:t>
            </a:r>
            <a:r>
              <a:rPr lang="zh-CN" sz="2600" b="1">
                <a:latin typeface="宋体" panose="02010600030101010101" pitchFamily="2" charset="-122"/>
              </a:rPr>
              <a:t>用第一人称进行叙述，贴近读者，让人感动。开篇用我缴党费为引子，采用倒叙的方式引出故事，激发读者兴趣。</a:t>
            </a:r>
          </a:p>
          <a:p>
            <a:pPr eaLnBrk="1" hangingPunct="1"/>
            <a:r>
              <a:rPr lang="zh-CN" altLang="zh-CN" sz="2600" b="1">
                <a:latin typeface="宋体" panose="02010600030101010101" pitchFamily="2" charset="-122"/>
              </a:rPr>
              <a:t>②</a:t>
            </a:r>
            <a:r>
              <a:rPr lang="zh-CN" sz="2600" b="1">
                <a:latin typeface="宋体" panose="02010600030101010101" pitchFamily="2" charset="-122"/>
              </a:rPr>
              <a:t>用第一人称叙述，一方面使故事真实可感，另一方面以我的视角描写了与黄新的两次见面，串起了故事，又大大压缩了作品的篇幅，突出典型的场景、细节，凸显人物形象。</a:t>
            </a:r>
          </a:p>
          <a:p>
            <a:pPr eaLnBrk="1" hangingPunct="1"/>
            <a:r>
              <a:rPr lang="zh-CN" altLang="zh-CN" sz="2600" b="1">
                <a:latin typeface="宋体" panose="02010600030101010101" pitchFamily="2" charset="-122"/>
              </a:rPr>
              <a:t>③</a:t>
            </a:r>
            <a:r>
              <a:rPr lang="zh-CN" sz="2600" b="1">
                <a:latin typeface="宋体" panose="02010600030101010101" pitchFamily="2" charset="-122"/>
              </a:rPr>
              <a:t>最后通过第一人称“我”为媒介，把自己对黄新的感情融入其中，加深了对黄新的认识。</a:t>
            </a:r>
          </a:p>
        </p:txBody>
      </p:sp>
      <p:sp>
        <p:nvSpPr>
          <p:cNvPr id="4" name="文本框 3"/>
          <p:cNvSpPr txBox="1"/>
          <p:nvPr/>
        </p:nvSpPr>
        <p:spPr>
          <a:xfrm>
            <a:off x="1866900" y="518795"/>
            <a:ext cx="323151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文本分析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8" name="Text Box 4"/>
          <p:cNvSpPr txBox="1">
            <a:spLocks noChangeArrowheads="1"/>
          </p:cNvSpPr>
          <p:nvPr/>
        </p:nvSpPr>
        <p:spPr bwMode="auto">
          <a:xfrm>
            <a:off x="2201863" y="1549400"/>
            <a:ext cx="7886700"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2800" b="1">
                <a:solidFill>
                  <a:srgbClr val="7030A0"/>
                </a:solidFill>
                <a:latin typeface="宋体" panose="02010600030101010101" pitchFamily="2" charset="-122"/>
              </a:rPr>
              <a:t>本文有多处前后照应的细节描写，说说它对展开故事情节有什么作用？</a:t>
            </a:r>
          </a:p>
        </p:txBody>
      </p:sp>
      <p:pic>
        <p:nvPicPr>
          <p:cNvPr id="29699" name="图片 1" descr="企业微信截图_16059270038073"/>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538913" y="4638675"/>
            <a:ext cx="4129087"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p:cNvSpPr txBox="1">
            <a:spLocks noChangeArrowheads="1"/>
          </p:cNvSpPr>
          <p:nvPr/>
        </p:nvSpPr>
        <p:spPr bwMode="auto">
          <a:xfrm>
            <a:off x="2201863" y="2836863"/>
            <a:ext cx="7786687" cy="2676525"/>
          </a:xfrm>
          <a:prstGeom prst="rect">
            <a:avLst/>
          </a:prstGeom>
          <a:noFill/>
          <a:ln w="9525">
            <a:noFill/>
            <a:miter lim="800000"/>
          </a:ln>
          <a:effectLst/>
        </p:spPr>
        <p:txBody>
          <a:bodyPr>
            <a:spAutoFit/>
          </a:bodyPr>
          <a:lstStyle/>
          <a:p>
            <a:pPr eaLnBrk="1" hangingPunct="1">
              <a:spcBef>
                <a:spcPct val="0"/>
              </a:spcBef>
              <a:defRPr/>
            </a:pPr>
            <a:r>
              <a:rPr sz="2800" b="1">
                <a:latin typeface="宋体" panose="02010600030101010101" pitchFamily="2" charset="-122"/>
                <a:cs typeface="宋体" panose="02010600030101010101" pitchFamily="2" charset="-122"/>
              </a:rPr>
              <a:t>前后照应的细节描写使小说的</a:t>
            </a:r>
            <a:r>
              <a:rPr sz="2800" b="1">
                <a:solidFill>
                  <a:schemeClr val="accent6"/>
                </a:solidFill>
                <a:latin typeface="宋体" panose="02010600030101010101" pitchFamily="2" charset="-122"/>
                <a:cs typeface="宋体" panose="02010600030101010101" pitchFamily="2" charset="-122"/>
              </a:rPr>
              <a:t>情节发展得极其自然，同时又节省了笔墨</a:t>
            </a:r>
            <a:r>
              <a:rPr sz="2800" b="1">
                <a:latin typeface="宋体" panose="02010600030101010101" pitchFamily="2" charset="-122"/>
                <a:cs typeface="宋体" panose="02010600030101010101" pitchFamily="2" charset="-122"/>
              </a:rPr>
              <a:t>。</a:t>
            </a:r>
          </a:p>
          <a:p>
            <a:pPr eaLnBrk="1" hangingPunct="1">
              <a:spcBef>
                <a:spcPct val="0"/>
              </a:spcBef>
              <a:defRPr/>
            </a:pPr>
            <a:r>
              <a:rPr sz="2800" b="1">
                <a:latin typeface="宋体" panose="02010600030101010101" pitchFamily="2" charset="-122"/>
                <a:cs typeface="宋体" panose="02010600030101010101" pitchFamily="2" charset="-122"/>
              </a:rPr>
              <a:t>①小说开头交代了“我“上山之前是干侦察员的，职业敏感使然，对于人物和环境都观察得非常仔细。魏政委交代黄新的耳朵边上有个黑痣，“我”凭着这一特征很容易地认出了她。</a:t>
            </a:r>
          </a:p>
        </p:txBody>
      </p:sp>
      <p:sp>
        <p:nvSpPr>
          <p:cNvPr id="4" name="文本框 3"/>
          <p:cNvSpPr txBox="1"/>
          <p:nvPr/>
        </p:nvSpPr>
        <p:spPr>
          <a:xfrm>
            <a:off x="2080260" y="582295"/>
            <a:ext cx="323151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文本分析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1746" name="图片 1" descr="企业微信截图_16059270038073"/>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538913" y="4638675"/>
            <a:ext cx="4129087"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p:cNvSpPr txBox="1">
            <a:spLocks noChangeArrowheads="1"/>
          </p:cNvSpPr>
          <p:nvPr/>
        </p:nvSpPr>
        <p:spPr bwMode="auto">
          <a:xfrm>
            <a:off x="2079625" y="1739900"/>
            <a:ext cx="8180388"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700" b="1">
                <a:latin typeface="宋体" panose="02010600030101010101" pitchFamily="2" charset="-122"/>
              </a:rPr>
              <a:t>②</a:t>
            </a:r>
            <a:r>
              <a:rPr lang="zh-CN" sz="2700" b="1">
                <a:latin typeface="宋体" panose="02010600030101010101" pitchFamily="2" charset="-122"/>
              </a:rPr>
              <a:t>第一次见面时，黄新拿出党章和银洋要缴党费，而我没有收，敌人搜捕前，黄新又嘱咐了党证和银洋的事，“我”在黄新牺牲后从砂罐里菜窝窝底下找到了党章和一块银洋；第一次见面时，几个党员分别拿菜回去脆，也为后面成菜有不同的颜色以及敌人凭不同颜色的成菜而发现了黄新的身份埋下伏笔。</a:t>
            </a:r>
          </a:p>
          <a:p>
            <a:pPr eaLnBrk="1" hangingPunct="1"/>
            <a:r>
              <a:rPr lang="zh-CN" altLang="zh-CN" sz="2700" b="1">
                <a:latin typeface="宋体" panose="02010600030101010101" pitchFamily="2" charset="-122"/>
              </a:rPr>
              <a:t>③“</a:t>
            </a:r>
            <a:r>
              <a:rPr lang="zh-CN" sz="2700" b="1">
                <a:latin typeface="宋体" panose="02010600030101010101" pitchFamily="2" charset="-122"/>
              </a:rPr>
              <a:t>我”初到黄新家时，通过“我”的观察，文代了黄新的住所是“靠房顶用几根木棒搭了个小阁楼，上面堆着一些破烂家具和几捆甘蔗梢子”，这为后面敌人搜捕时，黄新让“我”躲进阁楼做了铺垫。</a:t>
            </a:r>
          </a:p>
        </p:txBody>
      </p:sp>
      <p:sp>
        <p:nvSpPr>
          <p:cNvPr id="4" name="文本框 3"/>
          <p:cNvSpPr txBox="1"/>
          <p:nvPr/>
        </p:nvSpPr>
        <p:spPr>
          <a:xfrm>
            <a:off x="2080260" y="582295"/>
            <a:ext cx="323151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文本分析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794" name="Text Box 4"/>
          <p:cNvSpPr txBox="1">
            <a:spLocks noChangeArrowheads="1"/>
          </p:cNvSpPr>
          <p:nvPr/>
        </p:nvSpPr>
        <p:spPr bwMode="auto">
          <a:xfrm>
            <a:off x="2079625" y="1441450"/>
            <a:ext cx="8648700" cy="49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2600" b="1">
                <a:solidFill>
                  <a:srgbClr val="7030A0"/>
                </a:solidFill>
                <a:latin typeface="宋体" panose="02010600030101010101" pitchFamily="2" charset="-122"/>
              </a:rPr>
              <a:t>女共产党员黄新有着怎样的形象特点？</a:t>
            </a:r>
          </a:p>
        </p:txBody>
      </p:sp>
      <p:pic>
        <p:nvPicPr>
          <p:cNvPr id="33795" name="图片 1" descr="企业微信截图_16059270038073"/>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538913" y="4638675"/>
            <a:ext cx="4129087"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p:cNvSpPr txBox="1">
            <a:spLocks noChangeArrowheads="1"/>
          </p:cNvSpPr>
          <p:nvPr/>
        </p:nvSpPr>
        <p:spPr bwMode="auto">
          <a:xfrm>
            <a:off x="2006600" y="2111375"/>
            <a:ext cx="8178800" cy="4323080"/>
          </a:xfrm>
          <a:prstGeom prst="rect">
            <a:avLst/>
          </a:prstGeom>
          <a:noFill/>
          <a:ln w="9525">
            <a:noFill/>
            <a:miter lim="800000"/>
          </a:ln>
          <a:effectLst/>
        </p:spPr>
        <p:txBody>
          <a:bodyPr>
            <a:spAutoFit/>
          </a:bodyPr>
          <a:lstStyle/>
          <a:p>
            <a:pPr eaLnBrk="1" hangingPunct="1">
              <a:spcBef>
                <a:spcPct val="0"/>
              </a:spcBef>
              <a:defRPr/>
            </a:pPr>
            <a:r>
              <a:rPr sz="2500" b="1">
                <a:solidFill>
                  <a:schemeClr val="accent6"/>
                </a:solidFill>
                <a:latin typeface="宋体" panose="02010600030101010101" pitchFamily="2" charset="-122"/>
                <a:cs typeface="宋体" panose="02010600030101010101" pitchFamily="2" charset="-122"/>
              </a:rPr>
              <a:t>①一心向党，视党的利益高于一切。</a:t>
            </a:r>
            <a:r>
              <a:rPr sz="2500" b="1">
                <a:latin typeface="宋体" panose="02010600030101010101" pitchFamily="2" charset="-122"/>
                <a:cs typeface="宋体" panose="02010600030101010101" pitchFamily="2" charset="-122"/>
              </a:rPr>
              <a:t>她把丈夫送去参加红军，“并村”之后又积极组织地下活动。在敌人的严密控制和封锁之下，她与党组织失去了联系，十分焦心；重新与党组织取得联系时，又显得异常高兴与激动，渴望重新加入战斗。她不顾自身生活的艰难，省吃俭用，把丈夫留给她安家的两块银洋省下来作为党费，托“我”转交给党组织，以期对党组织有点用处；被“我”拒收后，又用一块银洋买盐腌咸菜以作为党费交给党组织；危难之际，她多次嘱托“我”把咸菜交给党组织，即使在自己的生命受到威胁时，她仍记挂着要缴党费。无论在怎样艰苦的条件下，她总是一心向党，视党的利益高于一切。</a:t>
            </a:r>
          </a:p>
        </p:txBody>
      </p:sp>
      <p:sp>
        <p:nvSpPr>
          <p:cNvPr id="4" name="文本框 3"/>
          <p:cNvSpPr txBox="1"/>
          <p:nvPr/>
        </p:nvSpPr>
        <p:spPr>
          <a:xfrm>
            <a:off x="2080260" y="582295"/>
            <a:ext cx="323151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文本分析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5842" name="图片 1" descr="企业微信截图_16059270038073"/>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538913" y="4638675"/>
            <a:ext cx="4129087"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p:cNvSpPr txBox="1">
            <a:spLocks noChangeArrowheads="1"/>
          </p:cNvSpPr>
          <p:nvPr/>
        </p:nvSpPr>
        <p:spPr bwMode="auto">
          <a:xfrm>
            <a:off x="2079625" y="1860550"/>
            <a:ext cx="8180388" cy="3784600"/>
          </a:xfrm>
          <a:prstGeom prst="rect">
            <a:avLst/>
          </a:prstGeom>
          <a:noFill/>
          <a:ln w="9525">
            <a:noFill/>
            <a:miter lim="800000"/>
          </a:ln>
          <a:effectLst/>
        </p:spPr>
        <p:txBody>
          <a:bodyPr>
            <a:spAutoFit/>
          </a:bodyPr>
          <a:lstStyle/>
          <a:p>
            <a:pPr eaLnBrk="1" hangingPunct="1">
              <a:spcBef>
                <a:spcPct val="0"/>
              </a:spcBef>
              <a:defRPr/>
            </a:pPr>
            <a:r>
              <a:rPr sz="3000" b="1">
                <a:solidFill>
                  <a:schemeClr val="accent6"/>
                </a:solidFill>
                <a:latin typeface="宋体" panose="02010600030101010101" pitchFamily="2" charset="-122"/>
                <a:cs typeface="宋体" panose="02010600030101010101" pitchFamily="2" charset="-122"/>
              </a:rPr>
              <a:t>②聪明机警，坚毅乐观。</a:t>
            </a:r>
            <a:r>
              <a:rPr sz="3000" b="1">
                <a:latin typeface="宋体" panose="02010600030101010101" pitchFamily="2" charset="-122"/>
                <a:cs typeface="宋体" panose="02010600030101010101" pitchFamily="2" charset="-122"/>
              </a:rPr>
              <a:t>她洒脱干练，斗争经验丰富。她在担任地下党联络员的职务时，能准确识别暗号，保密工作做得也很到位。在与党组织失去联系时，她始终怀有希望；在艰苦卓绝的环境中，她对革命仍抱有坚定的信仰，体现了革命乐观主义精神；在遇到白匪突然搜查时，她临危不乱，沉着指挥，明知自己可能就此牺牲，仍将各项事务安排得井井有条。</a:t>
            </a:r>
          </a:p>
        </p:txBody>
      </p:sp>
      <p:sp>
        <p:nvSpPr>
          <p:cNvPr id="4" name="文本框 3"/>
          <p:cNvSpPr txBox="1"/>
          <p:nvPr/>
        </p:nvSpPr>
        <p:spPr>
          <a:xfrm>
            <a:off x="2080260" y="582295"/>
            <a:ext cx="323151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文本分析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7890" name="图片 1" descr="企业微信截图_16059270038073"/>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538913" y="4638675"/>
            <a:ext cx="4129087"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p:cNvSpPr txBox="1">
            <a:spLocks noChangeArrowheads="1"/>
          </p:cNvSpPr>
          <p:nvPr/>
        </p:nvSpPr>
        <p:spPr bwMode="auto">
          <a:xfrm>
            <a:off x="2079625" y="1739900"/>
            <a:ext cx="8180388" cy="4092575"/>
          </a:xfrm>
          <a:prstGeom prst="rect">
            <a:avLst/>
          </a:prstGeom>
          <a:noFill/>
          <a:ln w="9525">
            <a:noFill/>
            <a:miter lim="800000"/>
          </a:ln>
          <a:effectLst/>
        </p:spPr>
        <p:txBody>
          <a:bodyPr>
            <a:spAutoFit/>
          </a:bodyPr>
          <a:lstStyle/>
          <a:p>
            <a:pPr eaLnBrk="1" hangingPunct="1">
              <a:spcBef>
                <a:spcPct val="0"/>
              </a:spcBef>
              <a:defRPr/>
            </a:pPr>
            <a:r>
              <a:rPr sz="2600" b="1">
                <a:solidFill>
                  <a:schemeClr val="accent6"/>
                </a:solidFill>
                <a:latin typeface="宋体" panose="02010600030101010101" pitchFamily="2" charset="-122"/>
                <a:cs typeface="宋体" panose="02010600030101010101" pitchFamily="2" charset="-122"/>
              </a:rPr>
              <a:t>③热情质朴，无私赤诚。</a:t>
            </a:r>
            <a:r>
              <a:rPr sz="2600" b="1">
                <a:latin typeface="宋体" panose="02010600030101010101" pitchFamily="2" charset="-122"/>
                <a:cs typeface="宋体" panose="02010600030101010101" pitchFamily="2" charset="-122"/>
              </a:rPr>
              <a:t>她第一次与“我”接头时，就张罗着给“我”拿吃的，虽然自己已穷得揭不开锅，但仍倾其所有地招待同志，体现了她热情质朴的特点。黄新五岁的女儿在困苦生活的折磨下，瘦得“细长的脖子挑着瘦脑袋”，看到咸菜“馋得不住地咂嘴巴”。但黄新狠下心来，不让孩子吃一根菜，在严重困难的关头，为了支援山上的游击队，她宁愿让自己的孩子受委屈。因为她认为“只要有咱的党，有咱的红军，说不定能保住多少孩子哩”。无论何时，在她心里，首先想到的是党是红军，充分表现出了黄新的无私与赤诚。</a:t>
            </a:r>
          </a:p>
        </p:txBody>
      </p:sp>
      <p:sp>
        <p:nvSpPr>
          <p:cNvPr id="4" name="文本框 3"/>
          <p:cNvSpPr txBox="1"/>
          <p:nvPr/>
        </p:nvSpPr>
        <p:spPr>
          <a:xfrm>
            <a:off x="2080260" y="582295"/>
            <a:ext cx="323151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文本分析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9938" name="图片 1" descr="企业微信截图_16059270038073"/>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538913" y="4638675"/>
            <a:ext cx="4129087"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p:cNvSpPr txBox="1">
            <a:spLocks noChangeArrowheads="1"/>
          </p:cNvSpPr>
          <p:nvPr/>
        </p:nvSpPr>
        <p:spPr bwMode="auto">
          <a:xfrm>
            <a:off x="2079625" y="1820863"/>
            <a:ext cx="8180388" cy="3784600"/>
          </a:xfrm>
          <a:prstGeom prst="rect">
            <a:avLst/>
          </a:prstGeom>
          <a:noFill/>
          <a:ln w="9525">
            <a:noFill/>
            <a:miter lim="800000"/>
          </a:ln>
          <a:effectLst/>
        </p:spPr>
        <p:txBody>
          <a:bodyPr>
            <a:spAutoFit/>
          </a:bodyPr>
          <a:lstStyle/>
          <a:p>
            <a:pPr eaLnBrk="1" hangingPunct="1">
              <a:spcBef>
                <a:spcPct val="0"/>
              </a:spcBef>
              <a:defRPr/>
            </a:pPr>
            <a:r>
              <a:rPr sz="3000" b="1">
                <a:solidFill>
                  <a:schemeClr val="accent6"/>
                </a:solidFill>
                <a:latin typeface="宋体" panose="02010600030101010101" pitchFamily="2" charset="-122"/>
                <a:cs typeface="宋体" panose="02010600030101010101" pitchFamily="2" charset="-122"/>
              </a:rPr>
              <a:t>④临危不惧，不怕牺牲。</a:t>
            </a:r>
            <a:r>
              <a:rPr sz="3000" b="1">
                <a:latin typeface="宋体" panose="02010600030101010101" pitchFamily="2" charset="-122"/>
                <a:cs typeface="宋体" panose="02010600030101010101" pitchFamily="2" charset="-122"/>
              </a:rPr>
              <a:t>面对生死关头的严峻考验，她首先想到的不是如何保全自己的性命，而是如何保护革命同志为了保护同志和党的事业，她已经做好了自我牺牲的准备。面对敌人的搜捕，黄新毅然决然地用自己的生命换取了同志的安全。这一壮烈的举动，把黄新的思想境界推向最高峰，表现了一个共产党人最崇高、最纯洁的党性。</a:t>
            </a:r>
          </a:p>
        </p:txBody>
      </p:sp>
      <p:sp>
        <p:nvSpPr>
          <p:cNvPr id="4" name="文本框 3"/>
          <p:cNvSpPr txBox="1"/>
          <p:nvPr/>
        </p:nvSpPr>
        <p:spPr>
          <a:xfrm>
            <a:off x="2080260" y="582295"/>
            <a:ext cx="323151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文本分析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986" name="Text Box 4"/>
          <p:cNvSpPr txBox="1">
            <a:spLocks noChangeArrowheads="1"/>
          </p:cNvSpPr>
          <p:nvPr/>
        </p:nvSpPr>
        <p:spPr bwMode="auto">
          <a:xfrm>
            <a:off x="2079625" y="1441450"/>
            <a:ext cx="8108950" cy="1430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2900" b="1">
                <a:solidFill>
                  <a:srgbClr val="7030A0"/>
                </a:solidFill>
                <a:latin typeface="宋体" panose="02010600030101010101" pitchFamily="2" charset="-122"/>
              </a:rPr>
              <a:t>《党费》这篇小说,虽然有些情节略显夸张,但还是有真实的人物原型的,如何理解“党费”的特殊意义?</a:t>
            </a:r>
          </a:p>
        </p:txBody>
      </p:sp>
      <p:pic>
        <p:nvPicPr>
          <p:cNvPr id="41987" name="图片 1" descr="企业微信截图_16059270038073"/>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538913" y="4638675"/>
            <a:ext cx="4129087"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p:cNvSpPr txBox="1">
            <a:spLocks noChangeArrowheads="1"/>
          </p:cNvSpPr>
          <p:nvPr/>
        </p:nvSpPr>
        <p:spPr bwMode="auto">
          <a:xfrm>
            <a:off x="2079625" y="3140075"/>
            <a:ext cx="801687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latin typeface="宋体" panose="02010600030101010101" pitchFamily="2" charset="-122"/>
              </a:rPr>
              <a:t>“</a:t>
            </a:r>
            <a:r>
              <a:rPr lang="zh-CN" sz="2800" b="1">
                <a:latin typeface="宋体" panose="02010600030101010101" pitchFamily="2" charset="-122"/>
              </a:rPr>
              <a:t>党费”是那个时代共产党员信仰的具体化</a:t>
            </a:r>
            <a:r>
              <a:rPr lang="zh-CN" altLang="zh-CN" sz="2800" b="1">
                <a:latin typeface="宋体" panose="02010600030101010101" pitchFamily="2" charset="-122"/>
              </a:rPr>
              <a:t>,</a:t>
            </a:r>
            <a:r>
              <a:rPr lang="zh-CN" sz="2800" b="1">
                <a:latin typeface="宋体" panose="02010600030101010101" pitchFamily="2" charset="-122"/>
              </a:rPr>
              <a:t>对党负责任</a:t>
            </a:r>
            <a:r>
              <a:rPr lang="zh-CN" altLang="zh-CN" sz="2800" b="1">
                <a:latin typeface="宋体" panose="02010600030101010101" pitchFamily="2" charset="-122"/>
              </a:rPr>
              <a:t>,</a:t>
            </a:r>
            <a:r>
              <a:rPr lang="zh-CN" sz="2800" b="1">
                <a:latin typeface="宋体" panose="02010600030101010101" pitchFamily="2" charset="-122"/>
              </a:rPr>
              <a:t>对受苦受难的人民负责任。现在的共产党员没有经受过战火的洗礼</a:t>
            </a:r>
            <a:r>
              <a:rPr lang="zh-CN" altLang="zh-CN" sz="2800" b="1">
                <a:latin typeface="宋体" panose="02010600030101010101" pitchFamily="2" charset="-122"/>
              </a:rPr>
              <a:t>,</a:t>
            </a:r>
            <a:r>
              <a:rPr lang="zh-CN" sz="2800" b="1">
                <a:latin typeface="宋体" panose="02010600030101010101" pitchFamily="2" charset="-122"/>
              </a:rPr>
              <a:t>也不能丢掉这种信仰</a:t>
            </a:r>
            <a:r>
              <a:rPr lang="zh-CN" altLang="zh-CN" sz="2800" b="1">
                <a:latin typeface="宋体" panose="02010600030101010101" pitchFamily="2" charset="-122"/>
              </a:rPr>
              <a:t>,</a:t>
            </a:r>
            <a:r>
              <a:rPr lang="zh-CN" sz="2800" b="1">
                <a:latin typeface="宋体" panose="02010600030101010101" pitchFamily="2" charset="-122"/>
              </a:rPr>
              <a:t>不仅仅是按时交足党费</a:t>
            </a:r>
            <a:r>
              <a:rPr lang="zh-CN" altLang="zh-CN" sz="2800" b="1">
                <a:latin typeface="宋体" panose="02010600030101010101" pitchFamily="2" charset="-122"/>
              </a:rPr>
              <a:t>,</a:t>
            </a:r>
            <a:r>
              <a:rPr lang="zh-CN" sz="2800" b="1">
                <a:latin typeface="宋体" panose="02010600030101010101" pitchFamily="2" charset="-122"/>
              </a:rPr>
              <a:t>最重要的是不忘自己共产党员的身份</a:t>
            </a:r>
            <a:r>
              <a:rPr lang="zh-CN" altLang="zh-CN" sz="2800" b="1">
                <a:latin typeface="宋体" panose="02010600030101010101" pitchFamily="2" charset="-122"/>
              </a:rPr>
              <a:t>,</a:t>
            </a:r>
            <a:r>
              <a:rPr lang="zh-CN" sz="2800" b="1">
                <a:latin typeface="宋体" panose="02010600030101010101" pitchFamily="2" charset="-122"/>
              </a:rPr>
              <a:t>自己的存在是为了传承信仰</a:t>
            </a:r>
            <a:r>
              <a:rPr lang="zh-CN" altLang="zh-CN" sz="2800" b="1">
                <a:latin typeface="宋体" panose="02010600030101010101" pitchFamily="2" charset="-122"/>
              </a:rPr>
              <a:t>,</a:t>
            </a:r>
            <a:r>
              <a:rPr lang="zh-CN" sz="2800" b="1">
                <a:latin typeface="宋体" panose="02010600030101010101" pitchFamily="2" charset="-122"/>
              </a:rPr>
              <a:t>为人民服务。做到这一点</a:t>
            </a:r>
            <a:r>
              <a:rPr lang="zh-CN" altLang="zh-CN" sz="2800" b="1">
                <a:latin typeface="宋体" panose="02010600030101010101" pitchFamily="2" charset="-122"/>
              </a:rPr>
              <a:t>,</a:t>
            </a:r>
            <a:r>
              <a:rPr lang="zh-CN" sz="2800" b="1">
                <a:latin typeface="宋体" panose="02010600030101010101" pitchFamily="2" charset="-122"/>
              </a:rPr>
              <a:t>才是真正交了“党费”。</a:t>
            </a:r>
          </a:p>
        </p:txBody>
      </p:sp>
      <p:sp>
        <p:nvSpPr>
          <p:cNvPr id="4" name="文本框 3"/>
          <p:cNvSpPr txBox="1"/>
          <p:nvPr/>
        </p:nvSpPr>
        <p:spPr>
          <a:xfrm>
            <a:off x="2080260" y="582295"/>
            <a:ext cx="323151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文本分析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274570" y="709295"/>
            <a:ext cx="314515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2"/>
                </a:solidFill>
                <a:effectLst>
                  <a:outerShdw blurRad="38100" dist="25400" dir="5400000" algn="ctr" rotWithShape="0">
                    <a:srgbClr val="6E747A">
                      <a:alpha val="43000"/>
                    </a:srgbClr>
                  </a:outerShdw>
                </a:effectLst>
              </a:rPr>
              <a:t>学习目标</a:t>
            </a:r>
          </a:p>
        </p:txBody>
      </p:sp>
      <p:pic>
        <p:nvPicPr>
          <p:cNvPr id="7171" name="图片 4" descr="企业微信截图_16059270038073"/>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538913" y="4638675"/>
            <a:ext cx="4129087"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内容占位符 2"/>
          <p:cNvSpPr>
            <a:spLocks noGrp="1"/>
          </p:cNvSpPr>
          <p:nvPr/>
        </p:nvSpPr>
        <p:spPr bwMode="auto">
          <a:xfrm>
            <a:off x="2359025" y="2092325"/>
            <a:ext cx="7637463" cy="193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a:defRPr>
            </a:lvl9pPr>
          </a:lstStyle>
          <a:p>
            <a:pPr eaLnBrk="1" hangingPunct="1">
              <a:lnSpc>
                <a:spcPct val="100000"/>
              </a:lnSpc>
              <a:spcBef>
                <a:spcPct val="0"/>
              </a:spcBef>
              <a:buFont typeface="Arial" panose="020b0604020202020204" pitchFamily="34" charset="0"/>
              <a:buNone/>
            </a:pPr>
            <a:r>
              <a:rPr lang="zh-CN" altLang="en-US" sz="3200" b="1">
                <a:latin typeface="宋体" panose="02010600030101010101" pitchFamily="2" charset="-122"/>
                <a:ea typeface="宋体" panose="02010600030101010101" pitchFamily="2" charset="-122"/>
              </a:rPr>
              <a:t>1.了解王愿坚及其作品，了解小说写作的时代背景。</a:t>
            </a:r>
          </a:p>
          <a:p>
            <a:pPr eaLnBrk="1" hangingPunct="1">
              <a:lnSpc>
                <a:spcPct val="100000"/>
              </a:lnSpc>
              <a:spcBef>
                <a:spcPct val="0"/>
              </a:spcBef>
              <a:buFont typeface="Arial" panose="020b0604020202020204" pitchFamily="34" charset="0"/>
              <a:buNone/>
            </a:pPr>
            <a:r>
              <a:rPr lang="zh-CN" altLang="en-US" sz="3200" b="1">
                <a:latin typeface="宋体" panose="02010600030101010101" pitchFamily="2" charset="-122"/>
                <a:ea typeface="宋体" panose="02010600030101010101" pitchFamily="2" charset="-122"/>
              </a:rPr>
              <a:t>2.梳理小说的情节，把握情感及主旨。</a:t>
            </a:r>
          </a:p>
          <a:p>
            <a:pPr eaLnBrk="1" hangingPunct="1">
              <a:lnSpc>
                <a:spcPct val="100000"/>
              </a:lnSpc>
              <a:spcBef>
                <a:spcPct val="0"/>
              </a:spcBef>
              <a:buFont typeface="Arial" panose="020b0604020202020204" pitchFamily="34" charset="0"/>
              <a:buNone/>
            </a:pPr>
            <a:r>
              <a:rPr lang="zh-CN" altLang="en-US" sz="3200" b="1">
                <a:latin typeface="宋体" panose="02010600030101010101" pitchFamily="2" charset="-122"/>
                <a:ea typeface="宋体" panose="02010600030101010101" pitchFamily="2" charset="-122"/>
              </a:rPr>
              <a:t>3.分析细节描写，概括人物形象。</a:t>
            </a:r>
          </a:p>
          <a:p>
            <a:pPr eaLnBrk="1" hangingPunct="1">
              <a:lnSpc>
                <a:spcPct val="100000"/>
              </a:lnSpc>
              <a:spcBef>
                <a:spcPct val="0"/>
              </a:spcBef>
              <a:buFont typeface="Arial" panose="020b0604020202020204" pitchFamily="34" charset="0"/>
              <a:buNone/>
            </a:pPr>
            <a:r>
              <a:rPr lang="zh-CN" altLang="en-US" sz="3200" b="1">
                <a:latin typeface="宋体" panose="02010600030101010101" pitchFamily="2" charset="-122"/>
                <a:ea typeface="宋体" panose="02010600030101010101" pitchFamily="2" charset="-122"/>
              </a:rPr>
              <a:t>4.体会文章所传达的崇高的自我奉献的牺牲精神，提高思想追求。</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070735" y="79883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2"/>
                </a:solidFill>
                <a:effectLst>
                  <a:outerShdw blurRad="38100" dist="25400" dir="5400000" algn="ctr" rotWithShape="0">
                    <a:srgbClr val="6E747A">
                      <a:alpha val="43000"/>
                    </a:srgbClr>
                  </a:outerShdw>
                </a:effectLst>
              </a:rPr>
              <a:t>中心思想</a:t>
            </a:r>
          </a:p>
        </p:txBody>
      </p:sp>
      <p:pic>
        <p:nvPicPr>
          <p:cNvPr id="44035" name="图片 2" descr="企业微信截图_16059273334716"/>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9037638" y="4281488"/>
            <a:ext cx="1630362" cy="222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2070100" y="1752600"/>
            <a:ext cx="7997825" cy="3938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500" b="1">
                <a:latin typeface="宋体" panose="02010600030101010101" pitchFamily="2" charset="-122"/>
              </a:rPr>
              <a:t>    本文讲述的是1934年闽粤赣边区斗争时，敌人对百姓进行“并村”，切断党同群众的联系。而上了山的红军极度缺盐，战士们尝到一点咸味都会十分喜悦。百姓也缺油盐，被白匪控制得死死的。黄新同志宁可自己的孩子受不进油盐之苦，也不忘记自己参加红军的丈夫欠了几个月的党费，凑钱买盐腌咸菜送上山。而“我”作为线索人物，在白鬼们搜村的时候是愿意挺身而出的，只因黄新对“我”苦苦相劝，要“我”顾全大局，为了党一定得活着。而她却做出了死的选择，赞扬了共产党员爱党爱民，甚至甘心为革命事业奉献自己生命的精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983105" y="782955"/>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2"/>
                </a:solidFill>
                <a:effectLst>
                  <a:outerShdw blurRad="38100" dist="25400" dir="5400000" algn="ctr" rotWithShape="0">
                    <a:srgbClr val="6E747A">
                      <a:alpha val="43000"/>
                    </a:srgbClr>
                  </a:outerShdw>
                </a:effectLst>
              </a:rPr>
              <a:t>艺术特色</a:t>
            </a:r>
          </a:p>
        </p:txBody>
      </p:sp>
      <p:pic>
        <p:nvPicPr>
          <p:cNvPr id="46083" name="图片 4" descr="view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459788" y="514350"/>
            <a:ext cx="2208212" cy="185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a:spLocks noChangeArrowheads="1"/>
          </p:cNvSpPr>
          <p:nvPr/>
        </p:nvSpPr>
        <p:spPr bwMode="auto">
          <a:xfrm>
            <a:off x="2190750" y="2286000"/>
            <a:ext cx="8235950"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3000" b="1">
                <a:latin typeface="宋体" panose="02010600030101010101" pitchFamily="2" charset="-122"/>
              </a:rPr>
              <a:t>（1）以“我”的视角串起故事并刻画人物。</a:t>
            </a:r>
          </a:p>
          <a:p>
            <a:pPr eaLnBrk="1" hangingPunct="1">
              <a:lnSpc>
                <a:spcPct val="150000"/>
              </a:lnSpc>
            </a:pPr>
            <a:r>
              <a:rPr lang="zh-CN" altLang="en-US" sz="3000" b="1">
                <a:latin typeface="宋体" panose="02010600030101010101" pitchFamily="2" charset="-122"/>
              </a:rPr>
              <a:t>（2）细节描写丰富情节并丰满人物形象。</a:t>
            </a:r>
          </a:p>
          <a:p>
            <a:pPr eaLnBrk="1" hangingPunct="1">
              <a:lnSpc>
                <a:spcPct val="150000"/>
              </a:lnSpc>
            </a:pPr>
            <a:r>
              <a:rPr lang="zh-CN" altLang="en-US" sz="3000" b="1">
                <a:latin typeface="宋体" panose="02010600030101010101" pitchFamily="2" charset="-122"/>
              </a:rPr>
              <a:t>（3）动作描写补充情节并透视心理。</a:t>
            </a:r>
          </a:p>
          <a:p>
            <a:pPr eaLnBrk="1" hangingPunct="1">
              <a:lnSpc>
                <a:spcPct val="150000"/>
              </a:lnSpc>
            </a:pPr>
            <a:endParaRPr lang="zh-CN" altLang="en-US" sz="3000" b="1">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983105" y="78994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2"/>
                </a:solidFill>
                <a:effectLst>
                  <a:outerShdw blurRad="38100" dist="25400" dir="5400000" algn="ctr" rotWithShape="0">
                    <a:srgbClr val="6E747A">
                      <a:alpha val="43000"/>
                    </a:srgbClr>
                  </a:outerShdw>
                </a:effectLst>
              </a:rPr>
              <a:t>艺术特色</a:t>
            </a:r>
          </a:p>
        </p:txBody>
      </p:sp>
      <p:pic>
        <p:nvPicPr>
          <p:cNvPr id="48131" name="图片 1" descr="view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459788" y="514350"/>
            <a:ext cx="2208212" cy="185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049463" y="1755775"/>
            <a:ext cx="8094662" cy="4523105"/>
          </a:xfrm>
          <a:prstGeom prst="rect">
            <a:avLst/>
          </a:prstGeom>
          <a:noFill/>
          <a:ln w="9525">
            <a:noFill/>
          </a:ln>
        </p:spPr>
        <p:txBody>
          <a:bodyPr>
            <a:spAutoFit/>
          </a:bodyPr>
          <a:lstStyle/>
          <a:p>
            <a:pPr eaLnBrk="1" hangingPunct="1">
              <a:defRPr/>
            </a:pPr>
            <a:r>
              <a:rPr lang="zh-CN" altLang="en-US" sz="24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（1）以“我”的视角串起故事并刻画人物。</a:t>
            </a:r>
          </a:p>
          <a:p>
            <a:pPr eaLnBrk="1" hangingPunct="1">
              <a:defRPr/>
            </a:pPr>
            <a:r>
              <a:rPr lang="zh-CN" altLang="en-US" sz="2400" b="1">
                <a:latin typeface="宋体" panose="02010600030101010101" pitchFamily="2" charset="-122"/>
                <a:cs typeface="宋体" panose="02010600030101010101" pitchFamily="2" charset="-122"/>
              </a:rPr>
              <a:t>采用第一人称叙述故事，便于作者主观情感的抒发。以回忆的方式展开故事，凸显对革命历史的追忆和回味。小说集中描写了“我”和黄新两次会面的情况，而黄新的形象，就是通过“我”所观察到的一幅幅动人的场景而展现出来的。如“我”第一次下山与黄新接头时，刚走到黄新家门口，就听到从屋里传来的“声音压得很低很低”的《送郎当红军》的歌声。虽然唱歌者把歌哼得七零八落的，但歌词的内容却道出了她的心声。她希望丈夫“冲锋陷阵要争先”，同时，她也懂得革命是要流血牺牲的，“若为革命牺牲了，伟大事业侬担承”。这些都表明了她决心全力以赴地支持革命事业，显示了她开阔的胸襟、崇高的精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040255" y="640715"/>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2"/>
                </a:solidFill>
                <a:effectLst>
                  <a:outerShdw blurRad="38100" dist="25400" dir="5400000" algn="ctr" rotWithShape="0">
                    <a:srgbClr val="6E747A">
                      <a:alpha val="43000"/>
                    </a:srgbClr>
                  </a:outerShdw>
                </a:effectLst>
              </a:rPr>
              <a:t>艺术特色</a:t>
            </a:r>
          </a:p>
        </p:txBody>
      </p:sp>
      <p:pic>
        <p:nvPicPr>
          <p:cNvPr id="50179" name="图片 1" descr="view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459788" y="514350"/>
            <a:ext cx="2208212" cy="185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216150" y="1855788"/>
            <a:ext cx="7789863" cy="3538220"/>
          </a:xfrm>
          <a:prstGeom prst="rect">
            <a:avLst/>
          </a:prstGeom>
          <a:noFill/>
          <a:ln w="9525">
            <a:noFill/>
          </a:ln>
        </p:spPr>
        <p:txBody>
          <a:bodyPr>
            <a:spAutoFit/>
          </a:bodyPr>
          <a:lstStyle/>
          <a:p>
            <a:pPr eaLnBrk="1" hangingPunct="1">
              <a:defRPr/>
            </a:pPr>
            <a:r>
              <a:rPr lang="zh-CN" altLang="en-US" sz="28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（2）细节描写丰富情节并丰满人物形象。</a:t>
            </a:r>
          </a:p>
          <a:p>
            <a:pPr eaLnBrk="1" hangingPunct="1">
              <a:defRPr/>
            </a:pPr>
            <a:r>
              <a:rPr lang="zh-CN" altLang="en-US" sz="2800" b="1">
                <a:latin typeface="宋体" panose="02010600030101010101" pitchFamily="2" charset="-122"/>
                <a:cs typeface="宋体" panose="02010600030101010101" pitchFamily="2" charset="-122"/>
              </a:rPr>
              <a:t>《党费》善于设计精彩的细节，在一定程度上可以丰富情节，凸显人物性格，使人物形象更加丰满。如党组织派“我”第二次下山同黄新接头时，小说以“我”的视角展现了令人心酸的画面：当黄新那“细长的脖子挑着瘦脑袋”的仅五岁的女儿，看到一堆堆的咸菜，“馋得不住地咂嘴巴”“一个劲儿地扭着她妈的衣服要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040255" y="640715"/>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2"/>
                </a:solidFill>
                <a:effectLst>
                  <a:outerShdw blurRad="38100" dist="25400" dir="5400000" algn="ctr" rotWithShape="0">
                    <a:srgbClr val="6E747A">
                      <a:alpha val="43000"/>
                    </a:srgbClr>
                  </a:outerShdw>
                </a:effectLst>
              </a:rPr>
              <a:t>艺术特色</a:t>
            </a:r>
          </a:p>
        </p:txBody>
      </p:sp>
      <p:pic>
        <p:nvPicPr>
          <p:cNvPr id="52227" name="图片 1" descr="view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459788" y="514350"/>
            <a:ext cx="2208212" cy="185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a:spLocks noChangeArrowheads="1"/>
          </p:cNvSpPr>
          <p:nvPr/>
        </p:nvSpPr>
        <p:spPr bwMode="auto">
          <a:xfrm>
            <a:off x="2039938" y="1855788"/>
            <a:ext cx="8194675" cy="3830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700" b="1">
                <a:latin typeface="宋体" panose="02010600030101010101" pitchFamily="2" charset="-122"/>
              </a:rPr>
              <a:t>“把干瘦的小手仲进坛子里去，用指头蘸点儿盐水，填到口里吮着，最后忍不住竟伸手抓了一根腌豆角，就往嘴里填”时，黄新觉得孩子不懂事，就“忙伸手把那根莱拿过来”，结果“孩子哇的一声哭了”。此时此刻，黄新身上的母性与党性撞击着，最终党性战胜了母性。正如她所说：“只要有咱的党，有咱的红军，说不定能保住多少孩子哩！”这是多么纯洁无私、光明磊落的革命胸怀，这些细节描写不仅丰富了人物形象，而且为作者的文学创作扩大了思想容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040255" y="640715"/>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2"/>
                </a:solidFill>
                <a:effectLst>
                  <a:outerShdw blurRad="38100" dist="25400" dir="5400000" algn="ctr" rotWithShape="0">
                    <a:srgbClr val="6E747A">
                      <a:alpha val="43000"/>
                    </a:srgbClr>
                  </a:outerShdw>
                </a:effectLst>
              </a:rPr>
              <a:t>艺术特色</a:t>
            </a:r>
          </a:p>
        </p:txBody>
      </p:sp>
      <p:pic>
        <p:nvPicPr>
          <p:cNvPr id="54275" name="图片 1" descr="view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459788" y="514350"/>
            <a:ext cx="2208212" cy="185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251075" y="2060575"/>
            <a:ext cx="7689850" cy="3784600"/>
          </a:xfrm>
          <a:prstGeom prst="rect">
            <a:avLst/>
          </a:prstGeom>
          <a:noFill/>
          <a:ln w="9525">
            <a:noFill/>
          </a:ln>
        </p:spPr>
        <p:txBody>
          <a:bodyPr>
            <a:spAutoFit/>
          </a:bodyPr>
          <a:lstStyle/>
          <a:p>
            <a:pPr eaLnBrk="1" hangingPunct="1">
              <a:defRPr/>
            </a:pPr>
            <a:r>
              <a:rPr lang="zh-CN" altLang="en-US" sz="30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（3）动作描写补充情节并透视心理。</a:t>
            </a:r>
          </a:p>
          <a:p>
            <a:pPr eaLnBrk="1" hangingPunct="1">
              <a:defRPr/>
            </a:pPr>
            <a:r>
              <a:rPr lang="zh-CN" altLang="en-US" sz="3000" b="1">
                <a:latin typeface="宋体" panose="02010600030101010101" pitchFamily="2" charset="-122"/>
                <a:cs typeface="宋体" panose="02010600030101010101" pitchFamily="2" charset="-122"/>
              </a:rPr>
              <a:t>采用第一人称叙述故事，可以营造一种亲切的氛围，便于拉近读者和人物之间的距离，给人以身临其境之感。但第一人称不可能像第三人称那样直接去展示人物的内心活动，因此小说必须借助人物的动作、神态去侧面烘托或揭示人物的内心活动，以达到传情之功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040255" y="640715"/>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2"/>
                </a:solidFill>
                <a:effectLst>
                  <a:outerShdw blurRad="38100" dist="25400" dir="5400000" algn="ctr" rotWithShape="0">
                    <a:srgbClr val="6E747A">
                      <a:alpha val="43000"/>
                    </a:srgbClr>
                  </a:outerShdw>
                </a:effectLst>
              </a:rPr>
              <a:t>艺术特色</a:t>
            </a:r>
          </a:p>
        </p:txBody>
      </p:sp>
      <p:pic>
        <p:nvPicPr>
          <p:cNvPr id="56323" name="图片 1" descr="view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459788" y="514350"/>
            <a:ext cx="2208212" cy="185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a:spLocks noChangeArrowheads="1"/>
          </p:cNvSpPr>
          <p:nvPr/>
        </p:nvSpPr>
        <p:spPr bwMode="auto">
          <a:xfrm>
            <a:off x="2244725" y="1787525"/>
            <a:ext cx="7993063" cy="439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宋体" panose="02010600030101010101" pitchFamily="2" charset="-122"/>
              </a:rPr>
              <a:t>如黄新拿出丈夫留下的两块银洋，“拿在手里掂了掂”的动作，形象地展示了她对丈夫的无限深情，对能解决一些生活问题的银洋的珍爱，而她却要把珍爱的东西交给党，从而揭示了她对党的敬爱之心。在白鬼挨家挨户搜查的紧急时刻，“她把菜筐子用草盖了盖”，刻画了她时刻想支持党的武装斗争的思想境界。这些动作描写把人物的心理刻画得细致入微，不仅对小说情节的发展起到一些补充作用，而且可以使读者从动作中洞察人物美丽的内心世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812290" y="612775"/>
            <a:ext cx="3954145" cy="706755"/>
          </a:xfrm>
          <a:prstGeom prst="rect">
            <a:avLst/>
          </a:prstGeom>
          <a:noFill/>
        </p:spPr>
        <p:txBody>
          <a:bodyPr>
            <a:spAutoFit/>
            <a:scene3d>
              <a:camera prst="orthographicFront"/>
              <a:lightRig rig="threePt" dir="t"/>
            </a:scene3d>
          </a:bodyPr>
          <a:lstStyle/>
          <a:p>
            <a:pPr eaLnBrk="1" hangingPunct="1">
              <a:defRPr/>
            </a:pPr>
            <a:r>
              <a:rPr lang="zh-CN" altLang="en-US" sz="4000" b="1">
                <a:solidFill>
                  <a:schemeClr val="accent2"/>
                </a:solidFill>
                <a:effectLst>
                  <a:outerShdw blurRad="38100" dist="25400" dir="5400000" algn="ctr" rotWithShape="0">
                    <a:srgbClr val="6E747A">
                      <a:alpha val="43000"/>
                    </a:srgbClr>
                  </a:outerShdw>
                </a:effectLst>
              </a:rPr>
              <a:t>当堂检测</a:t>
            </a:r>
          </a:p>
        </p:txBody>
      </p:sp>
      <p:sp>
        <p:nvSpPr>
          <p:cNvPr id="58371" name="文本框 1"/>
          <p:cNvSpPr txBox="1">
            <a:spLocks noChangeArrowheads="1"/>
          </p:cNvSpPr>
          <p:nvPr/>
        </p:nvSpPr>
        <p:spPr bwMode="auto">
          <a:xfrm>
            <a:off x="2243138" y="1704975"/>
            <a:ext cx="6946900" cy="224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latin typeface="宋体" panose="02010600030101010101" pitchFamily="2" charset="-122"/>
              </a:rPr>
              <a:t>1.</a:t>
            </a:r>
            <a:r>
              <a:rPr lang="zh-CN" sz="2800" b="1">
                <a:latin typeface="宋体" panose="02010600030101010101" pitchFamily="2" charset="-122"/>
              </a:rPr>
              <a:t>下列词语没有错别字的一项是（  ）</a:t>
            </a:r>
          </a:p>
          <a:p>
            <a:pPr eaLnBrk="1" hangingPunct="1"/>
            <a:r>
              <a:rPr lang="zh-CN" altLang="zh-CN" sz="2800" b="1">
                <a:latin typeface="宋体" panose="02010600030101010101" pitchFamily="2" charset="-122"/>
              </a:rPr>
              <a:t>A.</a:t>
            </a:r>
            <a:r>
              <a:rPr lang="zh-CN" sz="2800" b="1">
                <a:latin typeface="宋体" panose="02010600030101010101" pitchFamily="2" charset="-122"/>
              </a:rPr>
              <a:t>啰里啰嗦  占卦  挣脱  恩点</a:t>
            </a:r>
          </a:p>
          <a:p>
            <a:pPr eaLnBrk="1" hangingPunct="1"/>
            <a:r>
              <a:rPr lang="zh-CN" altLang="zh-CN" sz="2800" b="1">
                <a:latin typeface="宋体" panose="02010600030101010101" pitchFamily="2" charset="-122"/>
              </a:rPr>
              <a:t>B.</a:t>
            </a:r>
            <a:r>
              <a:rPr lang="zh-CN" sz="2800" b="1">
                <a:latin typeface="宋体" panose="02010600030101010101" pitchFamily="2" charset="-122"/>
              </a:rPr>
              <a:t>莫名其妙  嘻笑  梳妆  手帕</a:t>
            </a:r>
          </a:p>
          <a:p>
            <a:pPr eaLnBrk="1" hangingPunct="1"/>
            <a:r>
              <a:rPr lang="zh-CN" altLang="zh-CN" sz="2800" b="1">
                <a:latin typeface="宋体" panose="02010600030101010101" pitchFamily="2" charset="-122"/>
              </a:rPr>
              <a:t>C.</a:t>
            </a:r>
            <a:r>
              <a:rPr lang="zh-CN" sz="2800" b="1">
                <a:latin typeface="宋体" panose="02010600030101010101" pitchFamily="2" charset="-122"/>
              </a:rPr>
              <a:t>横行霸道  订婚  胆怯  绑票</a:t>
            </a:r>
          </a:p>
          <a:p>
            <a:pPr eaLnBrk="1" hangingPunct="1"/>
            <a:r>
              <a:rPr lang="zh-CN" altLang="zh-CN" sz="2800" b="1">
                <a:latin typeface="宋体" panose="02010600030101010101" pitchFamily="2" charset="-122"/>
              </a:rPr>
              <a:t>D.</a:t>
            </a:r>
            <a:r>
              <a:rPr lang="zh-CN" sz="2800" b="1">
                <a:latin typeface="宋体" panose="02010600030101010101" pitchFamily="2" charset="-122"/>
              </a:rPr>
              <a:t>顺水推舟  香按  赔偿  连贯</a:t>
            </a:r>
          </a:p>
        </p:txBody>
      </p:sp>
      <p:pic>
        <p:nvPicPr>
          <p:cNvPr id="58372" name="图片 4" descr="企业微信截图_16009139154958"/>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9445625" y="5705475"/>
            <a:ext cx="122237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7666038" y="1704975"/>
            <a:ext cx="371475" cy="645160"/>
          </a:xfrm>
          <a:prstGeom prst="rect">
            <a:avLst/>
          </a:prstGeom>
          <a:noFill/>
        </p:spPr>
        <p:txBody>
          <a:bodyPr>
            <a:spAutoFit/>
          </a:bodyPr>
          <a:lstStyle/>
          <a:p>
            <a:pPr eaLnBrk="1" hangingPunct="1">
              <a:defRPr/>
            </a:pPr>
            <a:r>
              <a:rPr lang="en-US" altLang="zh-CN" sz="3600" b="1">
                <a:solidFill>
                  <a:schemeClr val="accent5"/>
                </a:solidFill>
              </a:rPr>
              <a:t>C</a:t>
            </a:r>
          </a:p>
        </p:txBody>
      </p:sp>
      <p:sp>
        <p:nvSpPr>
          <p:cNvPr id="10" name="文本框 9"/>
          <p:cNvSpPr txBox="1"/>
          <p:nvPr/>
        </p:nvSpPr>
        <p:spPr>
          <a:xfrm>
            <a:off x="1943100" y="4314825"/>
            <a:ext cx="8029575" cy="1691640"/>
          </a:xfrm>
          <a:prstGeom prst="rect">
            <a:avLst/>
          </a:prstGeom>
          <a:noFill/>
          <a:ln w="9525">
            <a:noFill/>
          </a:ln>
        </p:spPr>
        <p:txBody>
          <a:bodyPr>
            <a:spAutoFit/>
          </a:bodyPr>
          <a:lstStyle/>
          <a:p>
            <a:pPr eaLnBrk="1" hangingPunct="1">
              <a:defRPr/>
            </a:pPr>
            <a:r>
              <a:rPr lang="zh-CN" sz="2600" b="1">
                <a:solidFill>
                  <a:schemeClr val="accent5"/>
                </a:solidFill>
              </a:rPr>
              <a:t>解析：本题考查识记并正确书写现代常用规范汉字的能力。</a:t>
            </a:r>
          </a:p>
          <a:p>
            <a:pPr eaLnBrk="1" hangingPunct="1">
              <a:defRPr/>
            </a:pPr>
            <a:r>
              <a:rPr lang="zh-CN" sz="2600" b="1">
                <a:solidFill>
                  <a:schemeClr val="accent5"/>
                </a:solidFill>
                <a:sym typeface="+mn-ea"/>
              </a:rPr>
              <a:t> </a:t>
            </a:r>
            <a:r>
              <a:rPr lang="en-US" altLang="zh-CN" sz="2600" b="1">
                <a:solidFill>
                  <a:schemeClr val="accent5"/>
                </a:solidFill>
                <a:sym typeface="+mn-ea"/>
              </a:rPr>
              <a:t>A</a:t>
            </a:r>
            <a:r>
              <a:rPr lang="zh-CN" sz="2600" b="1">
                <a:solidFill>
                  <a:schemeClr val="accent5"/>
                </a:solidFill>
                <a:sym typeface="+mn-ea"/>
              </a:rPr>
              <a:t>项，</a:t>
            </a:r>
            <a:r>
              <a:rPr lang="zh-CN" sz="2600" b="1">
                <a:solidFill>
                  <a:schemeClr val="accent5"/>
                </a:solidFill>
              </a:rPr>
              <a:t>“恩点”应为“恩典”； B项，“嘻笑”应为“嬉笑”；D项，“香按”应为“香案”。故选C。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919605" y="821055"/>
            <a:ext cx="3954145" cy="706755"/>
          </a:xfrm>
          <a:prstGeom prst="rect">
            <a:avLst/>
          </a:prstGeom>
          <a:noFill/>
        </p:spPr>
        <p:txBody>
          <a:bodyPr>
            <a:spAutoFit/>
            <a:scene3d>
              <a:camera prst="orthographicFront"/>
              <a:lightRig rig="threePt" dir="t"/>
            </a:scene3d>
          </a:bodyPr>
          <a:lstStyle/>
          <a:p>
            <a:pPr eaLnBrk="1" hangingPunct="1">
              <a:defRPr/>
            </a:pPr>
            <a:r>
              <a:rPr lang="zh-CN" altLang="en-US" sz="4000" b="1">
                <a:solidFill>
                  <a:schemeClr val="accent2"/>
                </a:solidFill>
                <a:effectLst>
                  <a:outerShdw blurRad="38100" dist="25400" dir="5400000" algn="ctr" rotWithShape="0">
                    <a:srgbClr val="6E747A">
                      <a:alpha val="43000"/>
                    </a:srgbClr>
                  </a:outerShdw>
                </a:effectLst>
              </a:rPr>
              <a:t>当堂检测</a:t>
            </a:r>
          </a:p>
        </p:txBody>
      </p:sp>
      <p:sp>
        <p:nvSpPr>
          <p:cNvPr id="60419" name="文本框 1"/>
          <p:cNvSpPr txBox="1">
            <a:spLocks noChangeArrowheads="1"/>
          </p:cNvSpPr>
          <p:nvPr/>
        </p:nvSpPr>
        <p:spPr bwMode="auto">
          <a:xfrm>
            <a:off x="1919288" y="1698625"/>
            <a:ext cx="8448675" cy="470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500" b="1">
                <a:latin typeface="宋体" panose="02010600030101010101" pitchFamily="2" charset="-122"/>
              </a:rPr>
              <a:t>2.</a:t>
            </a:r>
            <a:r>
              <a:rPr lang="zh-CN" sz="2500" b="1">
                <a:latin typeface="宋体" panose="02010600030101010101" pitchFamily="2" charset="-122"/>
              </a:rPr>
              <a:t>下列各句中加粗成语的使用</a:t>
            </a:r>
            <a:r>
              <a:rPr lang="zh-CN" altLang="zh-CN" sz="2500" b="1">
                <a:latin typeface="宋体" panose="02010600030101010101" pitchFamily="2" charset="-122"/>
              </a:rPr>
              <a:t>,</a:t>
            </a:r>
            <a:r>
              <a:rPr lang="zh-CN" sz="2500" b="1">
                <a:latin typeface="宋体" panose="02010600030101010101" pitchFamily="2" charset="-122"/>
              </a:rPr>
              <a:t>不正确的一项是</a:t>
            </a:r>
            <a:r>
              <a:rPr lang="zh-CN" altLang="zh-CN" sz="2500" b="1">
                <a:latin typeface="宋体" panose="02010600030101010101" pitchFamily="2" charset="-122"/>
              </a:rPr>
              <a:t>(   )</a:t>
            </a:r>
          </a:p>
          <a:p>
            <a:pPr eaLnBrk="1" hangingPunct="1"/>
            <a:r>
              <a:rPr lang="zh-CN" altLang="zh-CN" sz="2500" b="1">
                <a:latin typeface="宋体" panose="02010600030101010101" pitchFamily="2" charset="-122"/>
              </a:rPr>
              <a:t>A.</a:t>
            </a:r>
            <a:r>
              <a:rPr lang="zh-CN" sz="2500" b="1">
                <a:latin typeface="宋体" panose="02010600030101010101" pitchFamily="2" charset="-122"/>
              </a:rPr>
              <a:t>曾出演多部经典军旅题材电视作品的青年演员赵荀受节目组的邀请</a:t>
            </a:r>
            <a:r>
              <a:rPr lang="zh-CN" altLang="zh-CN" sz="2500" b="1">
                <a:latin typeface="宋体" panose="02010600030101010101" pitchFamily="2" charset="-122"/>
              </a:rPr>
              <a:t>,</a:t>
            </a:r>
            <a:r>
              <a:rPr lang="zh-CN" sz="2500" b="1">
                <a:latin typeface="宋体" panose="02010600030101010101" pitchFamily="2" charset="-122"/>
              </a:rPr>
              <a:t>有幸为一位抗美援朝老兵回顾了他过去的峥嵘岁月。</a:t>
            </a:r>
          </a:p>
          <a:p>
            <a:pPr eaLnBrk="1" hangingPunct="1"/>
            <a:r>
              <a:rPr lang="zh-CN" altLang="zh-CN" sz="2500" b="1">
                <a:latin typeface="宋体" panose="02010600030101010101" pitchFamily="2" charset="-122"/>
              </a:rPr>
              <a:t>B.</a:t>
            </a:r>
            <a:r>
              <a:rPr lang="zh-CN" sz="2500" b="1">
                <a:latin typeface="宋体" panose="02010600030101010101" pitchFamily="2" charset="-122"/>
              </a:rPr>
              <a:t>一位副部级退休官员</a:t>
            </a:r>
            <a:r>
              <a:rPr lang="zh-CN" altLang="zh-CN" sz="2500" b="1">
                <a:latin typeface="宋体" panose="02010600030101010101" pitchFamily="2" charset="-122"/>
              </a:rPr>
              <a:t>,</a:t>
            </a:r>
            <a:r>
              <a:rPr lang="zh-CN" sz="2500" b="1">
                <a:latin typeface="宋体" panose="02010600030101010101" pitchFamily="2" charset="-122"/>
              </a:rPr>
              <a:t>曾任内蒙古自治区公安厅厅长七年</a:t>
            </a:r>
            <a:r>
              <a:rPr lang="zh-CN" altLang="zh-CN" sz="2500" b="1">
                <a:latin typeface="宋体" panose="02010600030101010101" pitchFamily="2" charset="-122"/>
              </a:rPr>
              <a:t>,</a:t>
            </a:r>
            <a:r>
              <a:rPr lang="zh-CN" sz="2500" b="1">
                <a:latin typeface="宋体" panose="02010600030101010101" pitchFamily="2" charset="-122"/>
              </a:rPr>
              <a:t>却图穷匕见</a:t>
            </a:r>
            <a:r>
              <a:rPr lang="zh-CN" altLang="zh-CN" sz="2500" b="1">
                <a:latin typeface="宋体" panose="02010600030101010101" pitchFamily="2" charset="-122"/>
              </a:rPr>
              <a:t>,</a:t>
            </a:r>
            <a:r>
              <a:rPr lang="zh-CN" sz="2500" b="1">
                <a:latin typeface="宋体" panose="02010600030101010101" pitchFamily="2" charset="-122"/>
              </a:rPr>
              <a:t>驾车持刀、持枪杀害一位比自己小</a:t>
            </a:r>
            <a:r>
              <a:rPr lang="zh-CN" altLang="zh-CN" sz="2500" b="1">
                <a:latin typeface="宋体" panose="02010600030101010101" pitchFamily="2" charset="-122"/>
              </a:rPr>
              <a:t>36</a:t>
            </a:r>
            <a:r>
              <a:rPr lang="zh-CN" sz="2500" b="1">
                <a:latin typeface="宋体" panose="02010600030101010101" pitchFamily="2" charset="-122"/>
              </a:rPr>
              <a:t>岁的妇女。</a:t>
            </a:r>
          </a:p>
          <a:p>
            <a:pPr eaLnBrk="1" hangingPunct="1"/>
            <a:r>
              <a:rPr lang="zh-CN" altLang="zh-CN" sz="2500" b="1">
                <a:latin typeface="宋体" panose="02010600030101010101" pitchFamily="2" charset="-122"/>
              </a:rPr>
              <a:t>C.</a:t>
            </a:r>
            <a:r>
              <a:rPr lang="zh-CN" sz="2500" b="1">
                <a:latin typeface="宋体" panose="02010600030101010101" pitchFamily="2" charset="-122"/>
              </a:rPr>
              <a:t>我愿意以一个后辈作家和曾经品丁玲忠实读者的身份</a:t>
            </a:r>
            <a:r>
              <a:rPr lang="zh-CN" altLang="zh-CN" sz="2500" b="1">
                <a:latin typeface="宋体" panose="02010600030101010101" pitchFamily="2" charset="-122"/>
              </a:rPr>
              <a:t>,</a:t>
            </a:r>
            <a:r>
              <a:rPr lang="zh-CN" sz="2500" b="1">
                <a:latin typeface="宋体" panose="02010600030101010101" pitchFamily="2" charset="-122"/>
              </a:rPr>
              <a:t>怀着对天人相隔的一个大作家的难以释怀的敬意</a:t>
            </a:r>
            <a:r>
              <a:rPr lang="zh-CN" altLang="zh-CN" sz="2500" b="1">
                <a:latin typeface="宋体" panose="02010600030101010101" pitchFamily="2" charset="-122"/>
              </a:rPr>
              <a:t>,</a:t>
            </a:r>
            <a:r>
              <a:rPr lang="zh-CN" sz="2500" b="1">
                <a:latin typeface="宋体" panose="02010600030101010101" pitchFamily="2" charset="-122"/>
              </a:rPr>
              <a:t>为丁玲长歌当哭。</a:t>
            </a:r>
          </a:p>
          <a:p>
            <a:pPr eaLnBrk="1" hangingPunct="1"/>
            <a:r>
              <a:rPr lang="zh-CN" altLang="zh-CN" sz="2500" b="1">
                <a:latin typeface="宋体" panose="02010600030101010101" pitchFamily="2" charset="-122"/>
              </a:rPr>
              <a:t>D.</a:t>
            </a:r>
            <a:r>
              <a:rPr lang="zh-CN" sz="2500" b="1">
                <a:latin typeface="宋体" panose="02010600030101010101" pitchFamily="2" charset="-122"/>
              </a:rPr>
              <a:t>看到花白花白的树影在动</a:t>
            </a:r>
            <a:r>
              <a:rPr lang="zh-CN" altLang="zh-CN" sz="2500" b="1">
                <a:latin typeface="宋体" panose="02010600030101010101" pitchFamily="2" charset="-122"/>
              </a:rPr>
              <a:t>,</a:t>
            </a:r>
            <a:r>
              <a:rPr lang="zh-CN" sz="2500" b="1">
                <a:latin typeface="宋体" panose="02010600030101010101" pitchFamily="2" charset="-122"/>
              </a:rPr>
              <a:t>我就立即会杯弓蛇影</a:t>
            </a:r>
            <a:r>
              <a:rPr lang="zh-CN" altLang="zh-CN" sz="2500" b="1">
                <a:latin typeface="宋体" panose="02010600030101010101" pitchFamily="2" charset="-122"/>
              </a:rPr>
              <a:t>,</a:t>
            </a:r>
            <a:r>
              <a:rPr lang="zh-CN" sz="2500" b="1">
                <a:latin typeface="宋体" panose="02010600030101010101" pitchFamily="2" charset="-122"/>
              </a:rPr>
              <a:t>作最后的斗争的</a:t>
            </a:r>
            <a:r>
              <a:rPr lang="zh-CN" altLang="zh-CN" sz="2500" b="1">
                <a:latin typeface="宋体" panose="02010600030101010101" pitchFamily="2" charset="-122"/>
              </a:rPr>
              <a:t>,</a:t>
            </a:r>
            <a:r>
              <a:rPr lang="zh-CN" sz="2500" b="1">
                <a:latin typeface="宋体" panose="02010600030101010101" pitchFamily="2" charset="-122"/>
              </a:rPr>
              <a:t>一路沿着指示牌</a:t>
            </a:r>
            <a:r>
              <a:rPr lang="zh-CN" altLang="zh-CN" sz="2500" b="1">
                <a:latin typeface="宋体" panose="02010600030101010101" pitchFamily="2" charset="-122"/>
              </a:rPr>
              <a:t>,</a:t>
            </a:r>
            <a:r>
              <a:rPr lang="zh-CN" sz="2500" b="1">
                <a:latin typeface="宋体" panose="02010600030101010101" pitchFamily="2" charset="-122"/>
              </a:rPr>
              <a:t>踏着凌乱的脚步慢慢走出这冷寂的四合院。</a:t>
            </a:r>
          </a:p>
        </p:txBody>
      </p:sp>
      <p:pic>
        <p:nvPicPr>
          <p:cNvPr id="60420" name="图片 4" descr="企业微信截图_16009139154958"/>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9282113" y="5595938"/>
            <a:ext cx="1385887" cy="93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8766175" y="1527175"/>
            <a:ext cx="357188" cy="645160"/>
          </a:xfrm>
          <a:prstGeom prst="rect">
            <a:avLst/>
          </a:prstGeom>
          <a:noFill/>
        </p:spPr>
        <p:txBody>
          <a:bodyPr>
            <a:spAutoFit/>
          </a:bodyPr>
          <a:lstStyle/>
          <a:p>
            <a:pPr eaLnBrk="1" hangingPunct="1">
              <a:defRPr/>
            </a:pPr>
            <a:r>
              <a:rPr lang="en-US" altLang="zh-CN" sz="3600" b="1">
                <a:solidFill>
                  <a:schemeClr val="accent5"/>
                </a:solidFill>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771650" y="548005"/>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2"/>
                </a:solidFill>
                <a:effectLst>
                  <a:outerShdw blurRad="38100" dist="25400" dir="5400000" algn="ctr" rotWithShape="0">
                    <a:srgbClr val="6E747A">
                      <a:alpha val="43000"/>
                    </a:srgbClr>
                  </a:outerShdw>
                </a:effectLst>
              </a:rPr>
              <a:t>当堂检测</a:t>
            </a:r>
          </a:p>
        </p:txBody>
      </p:sp>
      <p:pic>
        <p:nvPicPr>
          <p:cNvPr id="62467" name="图片 4" descr="企业微信截图_16009139154958"/>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950325" y="5414963"/>
            <a:ext cx="1717675" cy="111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文本框 99"/>
          <p:cNvSpPr txBox="1"/>
          <p:nvPr/>
        </p:nvSpPr>
        <p:spPr>
          <a:xfrm>
            <a:off x="2146300" y="1533525"/>
            <a:ext cx="8088313" cy="4831080"/>
          </a:xfrm>
          <a:prstGeom prst="rect">
            <a:avLst/>
          </a:prstGeom>
          <a:noFill/>
          <a:ln w="9525">
            <a:noFill/>
          </a:ln>
        </p:spPr>
        <p:txBody>
          <a:bodyPr>
            <a:spAutoFit/>
          </a:bodyPr>
          <a:lstStyle/>
          <a:p>
            <a:pPr eaLnBrk="1" hangingPunct="1">
              <a:defRPr/>
            </a:pPr>
            <a:r>
              <a:rPr lang="zh-CN" sz="2800" b="1">
                <a:solidFill>
                  <a:schemeClr val="accent5"/>
                </a:solidFill>
              </a:rPr>
              <a:t>解析：本题考查成语意思和用法的辨析能力。首先把握成语的意思，然后结合语境辨析正误。对于词语题,第一要辨析词义，包括词语的语义侧重点、词语的词义轻重、词义范围的大小等。切忌望文生义。第二，辨析感情。第三，辨析用法。包括搭配习惯、语法功能、使用对象等方面。图穷匕见：比喻事情发展到了最后,真相或本意显露出来。应用“凶相毕露”。长歌当哭：用长声歌咏或写诗文来代替痛哭,借以抒发心中的悲愤,形容借歌抒情。峥嵘岁月:形容不平凡的年月。杯弓蛇影:比喻把虚幻误作真实，形容人疑神疑鬼,自相惊扰。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741488" y="1927225"/>
            <a:ext cx="5362575" cy="4246245"/>
          </a:xfrm>
          <a:prstGeom prst="rect">
            <a:avLst/>
          </a:prstGeom>
        </p:spPr>
        <p:txBody>
          <a:bodyPr>
            <a:spAutoFit/>
          </a:bodyPr>
          <a:lstStyle/>
          <a:p>
            <a:pPr eaLnBrk="1" hangingPunct="1">
              <a:defRPr/>
            </a:pPr>
            <a:r>
              <a:rPr lang="en-US" sz="2700" b="1">
                <a:latin typeface="宋体" panose="02010600030101010101" pitchFamily="2" charset="-122"/>
                <a:cs typeface="宋体" panose="02010600030101010101" pitchFamily="2" charset="-122"/>
                <a:sym typeface="+mn-ea"/>
              </a:rPr>
              <a:t>    王愿坚（1929-1991），山东诸城人，</a:t>
            </a:r>
            <a:r>
              <a:rPr lang="en-US" sz="2700" b="1">
                <a:solidFill>
                  <a:schemeClr val="accent6"/>
                </a:solidFill>
                <a:latin typeface="宋体" panose="02010600030101010101" pitchFamily="2" charset="-122"/>
                <a:cs typeface="宋体" panose="02010600030101010101" pitchFamily="2" charset="-122"/>
                <a:sym typeface="+mn-ea"/>
              </a:rPr>
              <a:t>中国电影编剧、作家</a:t>
            </a:r>
            <a:r>
              <a:rPr lang="en-US" sz="2700" b="1">
                <a:latin typeface="宋体" panose="02010600030101010101" pitchFamily="2" charset="-122"/>
                <a:cs typeface="宋体" panose="02010600030101010101" pitchFamily="2" charset="-122"/>
                <a:sym typeface="+mn-ea"/>
              </a:rPr>
              <a:t>。1944年到抗日根据地参加革命工作，1945年参加八路军。解放战争时，在华东野战军第三纵队的报社任编辑和记者。主要作品有《党费》《粮食的故事》《普通劳动者》《足迹》《路标》《妈妈》《灯光》等，1974年与陆柱国创作了电影文学剧本《闪闪的红星》。</a:t>
            </a:r>
          </a:p>
        </p:txBody>
      </p:sp>
      <p:sp>
        <p:nvSpPr>
          <p:cNvPr id="2" name="文本框 1"/>
          <p:cNvSpPr txBox="1"/>
          <p:nvPr/>
        </p:nvSpPr>
        <p:spPr>
          <a:xfrm>
            <a:off x="1924050" y="641985"/>
            <a:ext cx="314515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2"/>
                </a:solidFill>
                <a:effectLst>
                  <a:outerShdw blurRad="38100" dist="25400" dir="5400000" algn="ctr" rotWithShape="0">
                    <a:srgbClr val="6E747A">
                      <a:alpha val="43000"/>
                    </a:srgbClr>
                  </a:outerShdw>
                </a:effectLst>
              </a:rPr>
              <a:t>走近作者</a:t>
            </a:r>
          </a:p>
        </p:txBody>
      </p:sp>
      <p:pic>
        <p:nvPicPr>
          <p:cNvPr id="9220"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445375" y="1927225"/>
            <a:ext cx="3222625" cy="429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771650" y="548005"/>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2"/>
                </a:solidFill>
                <a:effectLst>
                  <a:outerShdw blurRad="38100" dist="25400" dir="5400000" algn="ctr" rotWithShape="0">
                    <a:srgbClr val="6E747A">
                      <a:alpha val="43000"/>
                    </a:srgbClr>
                  </a:outerShdw>
                </a:effectLst>
              </a:rPr>
              <a:t>当堂检测</a:t>
            </a:r>
          </a:p>
        </p:txBody>
      </p:sp>
      <p:pic>
        <p:nvPicPr>
          <p:cNvPr id="64515" name="图片 4" descr="企业微信截图_16009139154958"/>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950325" y="5414963"/>
            <a:ext cx="1717675" cy="111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8624888" y="1316038"/>
            <a:ext cx="423862" cy="645160"/>
          </a:xfrm>
          <a:prstGeom prst="rect">
            <a:avLst/>
          </a:prstGeom>
          <a:noFill/>
        </p:spPr>
        <p:txBody>
          <a:bodyPr>
            <a:spAutoFit/>
          </a:bodyPr>
          <a:lstStyle/>
          <a:p>
            <a:pPr eaLnBrk="1" hangingPunct="1">
              <a:defRPr/>
            </a:pPr>
            <a:r>
              <a:rPr lang="en-US" altLang="zh-CN" sz="3600" b="1">
                <a:solidFill>
                  <a:schemeClr val="accent5"/>
                </a:solidFill>
                <a:latin typeface="宋体" panose="02010600030101010101" pitchFamily="2" charset="-122"/>
                <a:cs typeface="宋体" panose="02010600030101010101" pitchFamily="2" charset="-122"/>
                <a:sym typeface="+mn-ea"/>
              </a:rPr>
              <a:t>C</a:t>
            </a:r>
          </a:p>
        </p:txBody>
      </p:sp>
      <p:sp>
        <p:nvSpPr>
          <p:cNvPr id="64517" name="文本框 1"/>
          <p:cNvSpPr txBox="1">
            <a:spLocks noChangeArrowheads="1"/>
          </p:cNvSpPr>
          <p:nvPr/>
        </p:nvSpPr>
        <p:spPr bwMode="auto">
          <a:xfrm>
            <a:off x="2006600" y="1493838"/>
            <a:ext cx="8178800"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028700"/>
                <a:tab pos="1851025"/>
                <a:tab pos="2538095"/>
                <a:tab pos="3222625"/>
              </a:tabLst>
              <a:defRPr>
                <a:solidFill>
                  <a:schemeClr val="tx1"/>
                </a:solidFill>
                <a:latin typeface="Calibri" panose="020f0502020204030204" pitchFamily="34" charset="0"/>
                <a:ea typeface="宋体" panose="02010600030101010101" pitchFamily="2" charset="-122"/>
              </a:defRPr>
            </a:lvl1pPr>
            <a:lvl2pPr marL="742950" indent="-285750">
              <a:tabLst>
                <a:tab pos="1028700"/>
                <a:tab pos="1851025"/>
                <a:tab pos="2538095"/>
                <a:tab pos="3222625"/>
              </a:tabLst>
              <a:defRPr>
                <a:solidFill>
                  <a:schemeClr val="tx1"/>
                </a:solidFill>
                <a:latin typeface="Calibri" panose="020f0502020204030204" pitchFamily="34" charset="0"/>
                <a:ea typeface="宋体" panose="02010600030101010101" pitchFamily="2" charset="-122"/>
              </a:defRPr>
            </a:lvl2pPr>
            <a:lvl3pPr marL="1143000" indent="-228600">
              <a:tabLst>
                <a:tab pos="1028700"/>
                <a:tab pos="1851025"/>
                <a:tab pos="2538095"/>
                <a:tab pos="3222625"/>
              </a:tabLst>
              <a:defRPr>
                <a:solidFill>
                  <a:schemeClr val="tx1"/>
                </a:solidFill>
                <a:latin typeface="Calibri" panose="020f0502020204030204" pitchFamily="34" charset="0"/>
                <a:ea typeface="宋体" panose="02010600030101010101" pitchFamily="2" charset="-122"/>
              </a:defRPr>
            </a:lvl3pPr>
            <a:lvl4pPr marL="1600200" indent="-228600">
              <a:tabLst>
                <a:tab pos="1028700"/>
                <a:tab pos="1851025"/>
                <a:tab pos="2538095"/>
                <a:tab pos="3222625"/>
              </a:tabLst>
              <a:defRPr>
                <a:solidFill>
                  <a:schemeClr val="tx1"/>
                </a:solidFill>
                <a:latin typeface="Calibri" panose="020f0502020204030204" pitchFamily="34" charset="0"/>
                <a:ea typeface="宋体" panose="02010600030101010101" pitchFamily="2" charset="-122"/>
              </a:defRPr>
            </a:lvl4pPr>
            <a:lvl5pPr marL="2057400" indent="-228600">
              <a:tabLst>
                <a:tab pos="1028700"/>
                <a:tab pos="1851025"/>
                <a:tab pos="2538095"/>
                <a:tab pos="3222625"/>
              </a:tabLst>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28700"/>
                <a:tab pos="1851025"/>
                <a:tab pos="2538095"/>
                <a:tab pos="3222625"/>
              </a:tabLs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28700"/>
                <a:tab pos="1851025"/>
                <a:tab pos="2538095"/>
                <a:tab pos="3222625"/>
              </a:tabLs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28700"/>
                <a:tab pos="1851025"/>
                <a:tab pos="2538095"/>
                <a:tab pos="3222625"/>
              </a:tabLs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28700"/>
                <a:tab pos="1851025"/>
                <a:tab pos="2538095"/>
                <a:tab pos="3222625"/>
              </a:tabLs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600" b="1">
                <a:latin typeface="宋体" panose="02010600030101010101" pitchFamily="2" charset="-122"/>
                <a:sym typeface="+mn-ea"/>
              </a:rPr>
              <a:t>3</a:t>
            </a:r>
            <a:r>
              <a:rPr lang="zh-CN" altLang="zh-CN" sz="2600" b="1">
                <a:latin typeface="宋体" panose="02010600030101010101" pitchFamily="2" charset="-122"/>
                <a:sym typeface="+mn-ea"/>
              </a:rPr>
              <a:t>.</a:t>
            </a:r>
            <a:r>
              <a:rPr lang="zh-CN" sz="2600" b="1">
                <a:latin typeface="宋体" panose="02010600030101010101" pitchFamily="2" charset="-122"/>
                <a:sym typeface="+mn-ea"/>
              </a:rPr>
              <a:t>下列各句中</a:t>
            </a:r>
            <a:r>
              <a:rPr lang="zh-CN" altLang="zh-CN" sz="2600" b="1">
                <a:latin typeface="宋体" panose="02010600030101010101" pitchFamily="2" charset="-122"/>
                <a:sym typeface="+mn-ea"/>
              </a:rPr>
              <a:t>,</a:t>
            </a:r>
            <a:r>
              <a:rPr lang="zh-CN" sz="2600" b="1">
                <a:latin typeface="宋体" panose="02010600030101010101" pitchFamily="2" charset="-122"/>
                <a:sym typeface="+mn-ea"/>
              </a:rPr>
              <a:t>没有语病</a:t>
            </a:r>
            <a:r>
              <a:rPr lang="zh-CN" altLang="zh-CN" sz="2600" b="1">
                <a:latin typeface="宋体" panose="02010600030101010101" pitchFamily="2" charset="-122"/>
                <a:sym typeface="+mn-ea"/>
              </a:rPr>
              <a:t>,</a:t>
            </a:r>
            <a:r>
              <a:rPr lang="zh-CN" sz="2600" b="1">
                <a:latin typeface="宋体" panose="02010600030101010101" pitchFamily="2" charset="-122"/>
                <a:sym typeface="+mn-ea"/>
              </a:rPr>
              <a:t>语意明确的一句是</a:t>
            </a:r>
            <a:r>
              <a:rPr lang="zh-CN" altLang="zh-CN" sz="2600" b="1">
                <a:latin typeface="宋体" panose="02010600030101010101" pitchFamily="2" charset="-122"/>
                <a:sym typeface="+mn-ea"/>
              </a:rPr>
              <a:t>(   )</a:t>
            </a:r>
          </a:p>
          <a:p>
            <a:pPr eaLnBrk="1" hangingPunct="1"/>
            <a:r>
              <a:rPr lang="zh-CN" altLang="zh-CN" sz="2600" b="1">
                <a:latin typeface="宋体" panose="02010600030101010101" pitchFamily="2" charset="-122"/>
                <a:sym typeface="+mn-ea"/>
              </a:rPr>
              <a:t>A.</a:t>
            </a:r>
            <a:r>
              <a:rPr lang="zh-CN" sz="2600" b="1">
                <a:latin typeface="宋体" panose="02010600030101010101" pitchFamily="2" charset="-122"/>
                <a:sym typeface="+mn-ea"/>
              </a:rPr>
              <a:t>我们要敢于用自己的眼光审视那些名不副实的满分作文</a:t>
            </a:r>
            <a:r>
              <a:rPr lang="zh-CN" altLang="zh-CN" sz="2600" b="1">
                <a:latin typeface="宋体" panose="02010600030101010101" pitchFamily="2" charset="-122"/>
                <a:sym typeface="+mn-ea"/>
              </a:rPr>
              <a:t>,</a:t>
            </a:r>
            <a:r>
              <a:rPr lang="zh-CN" sz="2600" b="1">
                <a:latin typeface="宋体" panose="02010600030101010101" pitchFamily="2" charset="-122"/>
                <a:sym typeface="+mn-ea"/>
              </a:rPr>
              <a:t>更不要把一味模仿和套用作为取得高分的</a:t>
            </a:r>
            <a:r>
              <a:rPr lang="en-US" sz="2600" b="1">
                <a:latin typeface="宋体" panose="02010600030101010101" pitchFamily="2" charset="-122"/>
                <a:sym typeface="+mn-ea"/>
              </a:rPr>
              <a:t>“</a:t>
            </a:r>
            <a:r>
              <a:rPr lang="zh-CN" sz="2600" b="1">
                <a:latin typeface="宋体" panose="02010600030101010101" pitchFamily="2" charset="-122"/>
                <a:sym typeface="+mn-ea"/>
              </a:rPr>
              <a:t>终南捷径</a:t>
            </a:r>
            <a:r>
              <a:rPr lang="en-US" sz="2600" b="1">
                <a:latin typeface="宋体" panose="02010600030101010101" pitchFamily="2" charset="-122"/>
                <a:sym typeface="+mn-ea"/>
              </a:rPr>
              <a:t>”</a:t>
            </a:r>
            <a:r>
              <a:rPr lang="zh-CN" altLang="zh-CN" sz="2600" b="1">
                <a:latin typeface="宋体" panose="02010600030101010101" pitchFamily="2" charset="-122"/>
                <a:sym typeface="+mn-ea"/>
              </a:rPr>
              <a:t>,</a:t>
            </a:r>
            <a:r>
              <a:rPr lang="zh-CN" sz="2600" b="1">
                <a:latin typeface="宋体" panose="02010600030101010101" pitchFamily="2" charset="-122"/>
                <a:sym typeface="+mn-ea"/>
              </a:rPr>
              <a:t>这是有违写作规律的。</a:t>
            </a:r>
          </a:p>
          <a:p>
            <a:pPr eaLnBrk="1" hangingPunct="1"/>
            <a:r>
              <a:rPr lang="zh-CN" altLang="zh-CN" sz="2600" b="1">
                <a:latin typeface="宋体" panose="02010600030101010101" pitchFamily="2" charset="-122"/>
                <a:sym typeface="+mn-ea"/>
              </a:rPr>
              <a:t>B.</a:t>
            </a:r>
            <a:r>
              <a:rPr lang="zh-CN" sz="2600" b="1">
                <a:latin typeface="宋体" panose="02010600030101010101" pitchFamily="2" charset="-122"/>
                <a:sym typeface="+mn-ea"/>
              </a:rPr>
              <a:t>清华大学毕业生实现综合魅力的提高</a:t>
            </a:r>
            <a:r>
              <a:rPr lang="zh-CN" altLang="zh-CN" sz="2600" b="1">
                <a:latin typeface="宋体" panose="02010600030101010101" pitchFamily="2" charset="-122"/>
                <a:sym typeface="+mn-ea"/>
              </a:rPr>
              <a:t>,</a:t>
            </a:r>
            <a:r>
              <a:rPr lang="zh-CN" sz="2600" b="1">
                <a:latin typeface="宋体" panose="02010600030101010101" pitchFamily="2" charset="-122"/>
                <a:sym typeface="+mn-ea"/>
              </a:rPr>
              <a:t>靠的是在保证主修课质量的基础上</a:t>
            </a:r>
            <a:r>
              <a:rPr lang="zh-CN" altLang="zh-CN" sz="2600" b="1">
                <a:latin typeface="宋体" panose="02010600030101010101" pitchFamily="2" charset="-122"/>
                <a:sym typeface="+mn-ea"/>
              </a:rPr>
              <a:t>,</a:t>
            </a:r>
            <a:r>
              <a:rPr lang="zh-CN" sz="2600" b="1">
                <a:latin typeface="宋体" panose="02010600030101010101" pitchFamily="2" charset="-122"/>
                <a:sym typeface="+mn-ea"/>
              </a:rPr>
              <a:t>对公选课和辅修课的拓展取得的。</a:t>
            </a:r>
          </a:p>
          <a:p>
            <a:pPr eaLnBrk="1" hangingPunct="1"/>
            <a:r>
              <a:rPr lang="zh-CN" altLang="zh-CN" sz="2600" b="1">
                <a:latin typeface="宋体" panose="02010600030101010101" pitchFamily="2" charset="-122"/>
                <a:sym typeface="+mn-ea"/>
              </a:rPr>
              <a:t>C.</a:t>
            </a:r>
            <a:r>
              <a:rPr lang="zh-CN" sz="2600" b="1">
                <a:latin typeface="宋体" panose="02010600030101010101" pitchFamily="2" charset="-122"/>
                <a:sym typeface="+mn-ea"/>
              </a:rPr>
              <a:t>完善的规划、细致的预算、周密的方案让国际展览局考察团的全体成员深深地感受到了中国上海举办</a:t>
            </a:r>
            <a:r>
              <a:rPr lang="zh-CN" altLang="zh-CN" sz="2600" b="1">
                <a:latin typeface="宋体" panose="02010600030101010101" pitchFamily="2" charset="-122"/>
                <a:sym typeface="+mn-ea"/>
              </a:rPr>
              <a:t>2010</a:t>
            </a:r>
            <a:r>
              <a:rPr lang="zh-CN" sz="2600" b="1">
                <a:latin typeface="宋体" panose="02010600030101010101" pitchFamily="2" charset="-122"/>
                <a:sym typeface="+mn-ea"/>
              </a:rPr>
              <a:t>年世博会的科学态度和严谨作风。</a:t>
            </a:r>
          </a:p>
          <a:p>
            <a:pPr eaLnBrk="1" hangingPunct="1"/>
            <a:r>
              <a:rPr lang="zh-CN" altLang="zh-CN" sz="2600" b="1">
                <a:latin typeface="宋体" panose="02010600030101010101" pitchFamily="2" charset="-122"/>
                <a:sym typeface="+mn-ea"/>
              </a:rPr>
              <a:t>D.</a:t>
            </a:r>
            <a:r>
              <a:rPr lang="zh-CN" sz="2600" b="1">
                <a:latin typeface="宋体" panose="02010600030101010101" pitchFamily="2" charset="-122"/>
                <a:sym typeface="+mn-ea"/>
              </a:rPr>
              <a:t>和谐的家庭氛围、良好的教育背景、充满阳光的心态</a:t>
            </a:r>
            <a:r>
              <a:rPr lang="zh-CN" altLang="zh-CN" sz="2600" b="1">
                <a:latin typeface="宋体" panose="02010600030101010101" pitchFamily="2" charset="-122"/>
                <a:sym typeface="+mn-ea"/>
              </a:rPr>
              <a:t>,</a:t>
            </a:r>
            <a:r>
              <a:rPr lang="zh-CN" sz="2600" b="1">
                <a:latin typeface="宋体" panose="02010600030101010101" pitchFamily="2" charset="-122"/>
                <a:sym typeface="+mn-ea"/>
              </a:rPr>
              <a:t>都是促进林书豪健康成长的积极因素</a:t>
            </a:r>
            <a:r>
              <a:rPr lang="zh-CN" altLang="zh-CN" sz="2600" b="1">
                <a:latin typeface="宋体" panose="02010600030101010101" pitchFamily="2" charset="-122"/>
                <a:sym typeface="+mn-ea"/>
              </a:rPr>
              <a:t>,</a:t>
            </a:r>
            <a:r>
              <a:rPr lang="zh-CN" sz="2600" b="1">
                <a:latin typeface="宋体" panose="02010600030101010101" pitchFamily="2" charset="-122"/>
                <a:sym typeface="+mn-ea"/>
              </a:rPr>
              <a:t>是优良环境与个人努力相协调的结果。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798955" y="75057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2"/>
                </a:solidFill>
                <a:effectLst>
                  <a:outerShdw blurRad="38100" dist="25400" dir="5400000" algn="ctr" rotWithShape="0">
                    <a:srgbClr val="6E747A">
                      <a:alpha val="43000"/>
                    </a:srgbClr>
                  </a:outerShdw>
                </a:effectLst>
              </a:rPr>
              <a:t>当堂检测</a:t>
            </a:r>
          </a:p>
        </p:txBody>
      </p:sp>
      <p:pic>
        <p:nvPicPr>
          <p:cNvPr id="66563" name="图片 4" descr="企业微信截图_16009139154958"/>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950325" y="5414963"/>
            <a:ext cx="1717675" cy="111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文本框 99"/>
          <p:cNvSpPr txBox="1"/>
          <p:nvPr/>
        </p:nvSpPr>
        <p:spPr>
          <a:xfrm>
            <a:off x="2295525" y="2035175"/>
            <a:ext cx="7600950" cy="2553335"/>
          </a:xfrm>
          <a:prstGeom prst="rect">
            <a:avLst/>
          </a:prstGeom>
          <a:noFill/>
          <a:ln w="9525">
            <a:noFill/>
          </a:ln>
        </p:spPr>
        <p:txBody>
          <a:bodyPr>
            <a:spAutoFit/>
          </a:bodyPr>
          <a:lstStyle/>
          <a:p>
            <a:pPr eaLnBrk="1" hangingPunct="1">
              <a:defRPr/>
            </a:pPr>
            <a:r>
              <a:rPr lang="zh-CN" sz="3200" b="1">
                <a:solidFill>
                  <a:schemeClr val="accent5"/>
                </a:solidFill>
              </a:rPr>
              <a:t>解析：A项，“这”表意不明，将“更不要”删掉；B项，句式杂糅，靠的是……取得的；D项，搭配不当,“和谐的家庭氛围、良好的教育背景、充满阳光的心态”与“是……结果”不搭配。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1"/>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902460" y="61341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2"/>
                </a:solidFill>
                <a:effectLst>
                  <a:outerShdw blurRad="38100" dist="25400" dir="5400000" algn="ctr" rotWithShape="0">
                    <a:srgbClr val="6E747A">
                      <a:alpha val="43000"/>
                    </a:srgbClr>
                  </a:outerShdw>
                </a:effectLst>
              </a:rPr>
              <a:t>当堂检测</a:t>
            </a:r>
          </a:p>
        </p:txBody>
      </p:sp>
      <p:pic>
        <p:nvPicPr>
          <p:cNvPr id="68611" name="图片 4" descr="企业微信截图_16009139154958"/>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524875" y="5087938"/>
            <a:ext cx="2143125"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2" name="文本框 1"/>
          <p:cNvSpPr txBox="1">
            <a:spLocks noChangeArrowheads="1"/>
          </p:cNvSpPr>
          <p:nvPr/>
        </p:nvSpPr>
        <p:spPr bwMode="auto">
          <a:xfrm>
            <a:off x="2190750" y="1936750"/>
            <a:ext cx="7810500"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000" b="1">
                <a:latin typeface="宋体" panose="02010600030101010101" pitchFamily="2" charset="-122"/>
              </a:rPr>
              <a:t>4.</a:t>
            </a:r>
            <a:r>
              <a:rPr lang="en-US" sz="3000" b="1">
                <a:latin typeface="宋体" panose="02010600030101010101" pitchFamily="2" charset="-122"/>
              </a:rPr>
              <a:t>课文</a:t>
            </a:r>
            <a:r>
              <a:rPr lang="en-US" altLang="zh-CN" sz="3000" b="1">
                <a:latin typeface="宋体" panose="02010600030101010101" pitchFamily="2" charset="-122"/>
              </a:rPr>
              <a:t>《</a:t>
            </a:r>
            <a:r>
              <a:rPr lang="en-US" sz="3000" b="1">
                <a:latin typeface="宋体" panose="02010600030101010101" pitchFamily="2" charset="-122"/>
              </a:rPr>
              <a:t>党费</a:t>
            </a:r>
            <a:r>
              <a:rPr lang="en-US" altLang="zh-CN" sz="3000" b="1">
                <a:latin typeface="宋体" panose="02010600030101010101" pitchFamily="2" charset="-122"/>
              </a:rPr>
              <a:t>》</a:t>
            </a:r>
            <a:r>
              <a:rPr lang="en-US" sz="3000" b="1">
                <a:latin typeface="宋体" panose="02010600030101010101" pitchFamily="2" charset="-122"/>
              </a:rPr>
              <a:t>写到，“我”第二次下山接头遭遇危险，黄新舍身相救，“我”回到山上，“见了魏政委。他把孩子揽到怀里，听我汇报”。而“汇报”的内容没有写出来。请你根据课文相关情节，把“我”给魏政委“汇报”的内容写出来。内容符合课文情节，语言表达简洁、顺畅，</a:t>
            </a:r>
            <a:r>
              <a:rPr lang="en-US" altLang="zh-CN" sz="3000" b="1">
                <a:latin typeface="宋体" panose="02010600030101010101" pitchFamily="2" charset="-122"/>
              </a:rPr>
              <a:t>300</a:t>
            </a:r>
            <a:r>
              <a:rPr lang="en-US" sz="3000" b="1">
                <a:latin typeface="宋体" panose="02010600030101010101" pitchFamily="2" charset="-122"/>
              </a:rPr>
              <a:t>字左右。</a:t>
            </a: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836420" y="574675"/>
            <a:ext cx="3954145" cy="706755"/>
          </a:xfrm>
          <a:prstGeom prst="rect">
            <a:avLst/>
          </a:prstGeom>
          <a:noFill/>
        </p:spPr>
        <p:txBody>
          <a:bodyPr>
            <a:spAutoFit/>
            <a:scene3d>
              <a:camera prst="orthographicFront"/>
              <a:lightRig rig="threePt" dir="t"/>
            </a:scene3d>
          </a:bodyPr>
          <a:lstStyle/>
          <a:p>
            <a:pPr eaLnBrk="1" hangingPunct="1">
              <a:defRPr/>
            </a:pPr>
            <a:r>
              <a:rPr lang="zh-CN" altLang="en-US" sz="4000" b="1">
                <a:solidFill>
                  <a:schemeClr val="accent2"/>
                </a:solidFill>
                <a:effectLst>
                  <a:outerShdw blurRad="38100" dist="25400" dir="5400000" algn="ctr" rotWithShape="0">
                    <a:srgbClr val="6E747A">
                      <a:alpha val="43000"/>
                    </a:srgbClr>
                  </a:outerShdw>
                </a:effectLst>
              </a:rPr>
              <a:t>当堂检测</a:t>
            </a:r>
          </a:p>
        </p:txBody>
      </p:sp>
      <p:sp>
        <p:nvSpPr>
          <p:cNvPr id="100" name="文本框 99"/>
          <p:cNvSpPr txBox="1"/>
          <p:nvPr/>
        </p:nvSpPr>
        <p:spPr>
          <a:xfrm>
            <a:off x="1836738" y="1423988"/>
            <a:ext cx="8520112" cy="5046345"/>
          </a:xfrm>
          <a:prstGeom prst="rect">
            <a:avLst/>
          </a:prstGeom>
          <a:noFill/>
          <a:ln w="9525">
            <a:noFill/>
          </a:ln>
        </p:spPr>
        <p:txBody>
          <a:bodyPr>
            <a:spAutoFit/>
          </a:bodyPr>
          <a:lstStyle/>
          <a:p>
            <a:pPr eaLnBrk="1" hangingPunct="1">
              <a:defRPr/>
            </a:pPr>
            <a:r>
              <a:rPr lang="zh-CN" sz="2300" b="1">
                <a:solidFill>
                  <a:schemeClr val="accent5"/>
                </a:solidFill>
              </a:rPr>
              <a:t>解析：写作指导：这个写作题，其实就是要求学生对课文相关内容进行复述，确切地说，就是改写课文相关内容。因此，首先应找出课文相关内容，即从“一到黄新同志的门口”至“一头是菜，一头是孩子，挑着上山了”。写作时要有所选择。前面部分，即“我”到黄新家门口看到黄新整理咸菜、妞儿想吃咸菜的内容应该略写，一笔带过，如“那天，我到了黄新家，正为她从孩子手中拿过孩子想吃的一根咸菜而说道时，意外发生了”。写作的重点是黄新的应急处理以及为保护“我”、保护“中心县委”挺身而出，把生的希望留给别人、把死的危险留给自己的自我牺性精神。这部分内容，课文有许多细节描写，但写作时要改为概述，如得知敌人来了后的内容描写了人物的动作、语言等，文字较多，但写作时，只需概述：“我”当即要走，但黄新拦住“我”，让“我”躲到阁楼上，并说无论发生什么事都不要管，一切有她应付。依此方法完成写作即可。 </a:t>
            </a:r>
          </a:p>
        </p:txBody>
      </p:sp>
      <p:pic>
        <p:nvPicPr>
          <p:cNvPr id="101" name="New picture"/>
          <p:cNvPicPr/>
          <p:nvPr/>
        </p:nvPicPr>
        <p:blipFill>
          <a:blip r:embed="rId3"/>
          <a:stretch>
            <a:fillRect/>
          </a:stretch>
        </p:blipFill>
        <p:spPr>
          <a:xfrm>
            <a:off x="10312400" y="12153900"/>
            <a:ext cx="3048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921510" y="549275"/>
            <a:ext cx="314515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2"/>
                </a:solidFill>
                <a:effectLst>
                  <a:outerShdw blurRad="38100" dist="25400" dir="5400000" algn="ctr" rotWithShape="0">
                    <a:srgbClr val="6E747A">
                      <a:alpha val="43000"/>
                    </a:srgbClr>
                  </a:outerShdw>
                </a:effectLst>
              </a:rPr>
              <a:t>背景介绍</a:t>
            </a:r>
          </a:p>
        </p:txBody>
      </p:sp>
      <p:pic>
        <p:nvPicPr>
          <p:cNvPr id="11267" name="图片 2" descr="企业微信截图_16059270038073"/>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538913" y="4638675"/>
            <a:ext cx="4129087"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矩形 4"/>
          <p:cNvSpPr>
            <a:spLocks noChangeArrowheads="1"/>
          </p:cNvSpPr>
          <p:nvPr/>
        </p:nvSpPr>
        <p:spPr bwMode="auto">
          <a:xfrm>
            <a:off x="2051050" y="1839913"/>
            <a:ext cx="7767638" cy="3538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latin typeface="宋体" panose="02010600030101010101" pitchFamily="2" charset="-122"/>
                <a:sym typeface="+mn-ea"/>
              </a:rPr>
              <a:t>    </a:t>
            </a:r>
            <a:r>
              <a:rPr lang="zh-CN" altLang="zh-CN" sz="3200" b="1">
                <a:latin typeface="宋体" panose="02010600030101010101" pitchFamily="2" charset="-122"/>
                <a:sym typeface="+mn-ea"/>
              </a:rPr>
              <a:t>1934</a:t>
            </a:r>
            <a:r>
              <a:rPr lang="zh-CN" sz="3200" b="1">
                <a:latin typeface="宋体" panose="02010600030101010101" pitchFamily="2" charset="-122"/>
                <a:sym typeface="+mn-ea"/>
              </a:rPr>
              <a:t>年</a:t>
            </a:r>
            <a:r>
              <a:rPr lang="zh-CN" altLang="zh-CN" sz="3200" b="1">
                <a:latin typeface="宋体" panose="02010600030101010101" pitchFamily="2" charset="-122"/>
                <a:sym typeface="+mn-ea"/>
              </a:rPr>
              <a:t>10</a:t>
            </a:r>
            <a:r>
              <a:rPr lang="zh-CN" sz="3200" b="1">
                <a:latin typeface="宋体" panose="02010600030101010101" pitchFamily="2" charset="-122"/>
                <a:sym typeface="+mn-ea"/>
              </a:rPr>
              <a:t>月，中央红军北上长征，国民觉调遣重兵进攻“围剿”闽粵赣苏区。军事上，采用“驻剿”和分进合击的战术；政治上，实行移民并村，断绝群众资助红军的粮食来源，欲置红军于死地。在敌人的残酷“围剿”下，我党在苏区的革命工作遇到极大困难。</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882775" y="721360"/>
            <a:ext cx="3954145" cy="1445260"/>
          </a:xfrm>
          <a:prstGeom prst="rect">
            <a:avLst/>
          </a:prstGeom>
          <a:noFill/>
        </p:spPr>
        <p:txBody>
          <a:bodyPr>
            <a:spAutoFit/>
            <a:scene3d>
              <a:camera prst="orthographicFront"/>
              <a:lightRig rig="threePt" dir="t"/>
            </a:scene3d>
          </a:bodyPr>
          <a:lstStyle/>
          <a:p>
            <a:pPr eaLnBrk="1" hangingPunct="1">
              <a:defRPr/>
            </a:pPr>
            <a:r>
              <a:rPr lang="zh-CN" sz="4400" b="1">
                <a:solidFill>
                  <a:schemeClr val="accent2"/>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rPr>
              <a:t>党费</a:t>
            </a:r>
          </a:p>
          <a:p>
            <a:pPr eaLnBrk="1" hangingPunct="1">
              <a:defRPr/>
            </a:pPr>
            <a:endParaRPr lang="zh-CN" altLang="en-US" sz="4400" b="1">
              <a:solidFill>
                <a:schemeClr val="accent2"/>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endParaRPr>
          </a:p>
        </p:txBody>
      </p:sp>
      <p:pic>
        <p:nvPicPr>
          <p:cNvPr id="13315" name="图片 1" descr="企业微信截图_16059270038073"/>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538913" y="4638675"/>
            <a:ext cx="4129087"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a:spLocks noChangeArrowheads="1"/>
          </p:cNvSpPr>
          <p:nvPr/>
        </p:nvSpPr>
        <p:spPr bwMode="auto">
          <a:xfrm>
            <a:off x="2160588" y="1951038"/>
            <a:ext cx="7870825"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000" b="1">
                <a:latin typeface="宋体" panose="02010600030101010101" pitchFamily="2" charset="-122"/>
              </a:rPr>
              <a:t>    </a:t>
            </a:r>
            <a:r>
              <a:rPr lang="zh-CN" sz="3000" b="1">
                <a:latin typeface="宋体" panose="02010600030101010101" pitchFamily="2" charset="-122"/>
                <a:sym typeface="+mn-ea"/>
              </a:rPr>
              <a:t>党费是党员向党组织交纳的用于党的事业和党的活动的经费。交纳党费是党员对党组织应尽的义务，是党员关心党的事业的一种表现。它不仅可以为党组织提供活动经费，给党组织以经济上的帮助，更重要的是可以增强党员的组织观念。按照党章规定，党员向党组织交纳党费，是党员必须具备的起码条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882775" y="721360"/>
            <a:ext cx="3954145" cy="1445260"/>
          </a:xfrm>
          <a:prstGeom prst="rect">
            <a:avLst/>
          </a:prstGeom>
          <a:noFill/>
        </p:spPr>
        <p:txBody>
          <a:bodyPr>
            <a:spAutoFit/>
            <a:scene3d>
              <a:camera prst="orthographicFront"/>
              <a:lightRig rig="threePt" dir="t"/>
            </a:scene3d>
          </a:bodyPr>
          <a:lstStyle/>
          <a:p>
            <a:pPr eaLnBrk="1" hangingPunct="1">
              <a:defRPr/>
            </a:pPr>
            <a:r>
              <a:rPr lang="zh-CN" sz="4400" b="1">
                <a:solidFill>
                  <a:schemeClr val="accent2"/>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rPr>
              <a:t>题目解说</a:t>
            </a:r>
          </a:p>
          <a:p>
            <a:pPr eaLnBrk="1" hangingPunct="1">
              <a:defRPr/>
            </a:pPr>
            <a:endParaRPr lang="zh-CN" altLang="en-US" sz="4400" b="1">
              <a:solidFill>
                <a:schemeClr val="accent2"/>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endParaRPr>
          </a:p>
        </p:txBody>
      </p:sp>
      <p:pic>
        <p:nvPicPr>
          <p:cNvPr id="15363" name="图片 1" descr="企业微信截图_16059270038073"/>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538913" y="4638675"/>
            <a:ext cx="4129087"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a:spLocks noChangeArrowheads="1"/>
          </p:cNvSpPr>
          <p:nvPr/>
        </p:nvSpPr>
        <p:spPr bwMode="auto">
          <a:xfrm>
            <a:off x="2708275" y="2297113"/>
            <a:ext cx="6775450" cy="170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500" b="1">
                <a:latin typeface="宋体" panose="02010600030101010101" pitchFamily="2" charset="-122"/>
              </a:rPr>
              <a:t>    </a:t>
            </a:r>
            <a:r>
              <a:rPr lang="zh-CN" altLang="zh-CN" sz="3500" b="1">
                <a:latin typeface="宋体" panose="02010600030101010101" pitchFamily="2" charset="-122"/>
              </a:rPr>
              <a:t>“</a:t>
            </a:r>
            <a:r>
              <a:rPr lang="zh-CN" sz="3500" b="1">
                <a:latin typeface="宋体" panose="02010600030101010101" pitchFamily="2" charset="-122"/>
              </a:rPr>
              <a:t>党费”，党员向党组织交纳的用于党的事业和党的活动的经费。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882775" y="721360"/>
            <a:ext cx="3954145" cy="1445260"/>
          </a:xfrm>
          <a:prstGeom prst="rect">
            <a:avLst/>
          </a:prstGeom>
          <a:noFill/>
        </p:spPr>
        <p:txBody>
          <a:bodyPr>
            <a:spAutoFit/>
            <a:scene3d>
              <a:camera prst="orthographicFront"/>
              <a:lightRig rig="threePt" dir="t"/>
            </a:scene3d>
          </a:bodyPr>
          <a:lstStyle/>
          <a:p>
            <a:pPr eaLnBrk="1" hangingPunct="1">
              <a:defRPr/>
            </a:pPr>
            <a:r>
              <a:rPr lang="zh-CN" sz="4400" b="1">
                <a:solidFill>
                  <a:schemeClr val="accent2"/>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rPr>
              <a:t>层次结构</a:t>
            </a:r>
          </a:p>
          <a:p>
            <a:pPr eaLnBrk="1" hangingPunct="1">
              <a:defRPr/>
            </a:pPr>
            <a:endParaRPr lang="zh-CN" altLang="en-US" sz="4400" b="1">
              <a:solidFill>
                <a:schemeClr val="accent2"/>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endParaRPr>
          </a:p>
        </p:txBody>
      </p:sp>
      <p:pic>
        <p:nvPicPr>
          <p:cNvPr id="17411" name="图片 1" descr="企业微信截图_16059270038073"/>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538913" y="4638675"/>
            <a:ext cx="4129087"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nvSpPr>
        <p:spPr>
          <a:xfrm>
            <a:off x="2444750" y="2016125"/>
            <a:ext cx="7854950" cy="3538220"/>
          </a:xfrm>
          <a:prstGeom prst="rect">
            <a:avLst/>
          </a:prstGeom>
          <a:noFill/>
          <a:ln w="9525">
            <a:noFill/>
          </a:ln>
        </p:spPr>
        <p:txBody>
          <a:bodyPr>
            <a:spAutoFit/>
          </a:bodyPr>
          <a:lstStyle/>
          <a:p>
            <a:pPr eaLnBrk="1" hangingPunct="1">
              <a:defRPr/>
            </a:pPr>
            <a:r>
              <a:rPr lang="zh-CN" sz="3200" b="1">
                <a:latin typeface="宋体" panose="02010600030101010101" pitchFamily="2" charset="-122"/>
                <a:cs typeface="宋体" panose="02010600030101010101" pitchFamily="2" charset="-122"/>
              </a:rPr>
              <a:t>本文共分为五个部分：</a:t>
            </a:r>
          </a:p>
          <a:p>
            <a:pPr eaLnBrk="1" hangingPunct="1">
              <a:defRPr/>
            </a:pPr>
            <a:r>
              <a:rPr lang="zh-CN" sz="3200" b="1">
                <a:solidFill>
                  <a:schemeClr val="accent6"/>
                </a:solidFill>
                <a:latin typeface="宋体" panose="02010600030101010101" pitchFamily="2" charset="-122"/>
                <a:cs typeface="宋体" panose="02010600030101010101" pitchFamily="2" charset="-122"/>
              </a:rPr>
              <a:t>引子：</a:t>
            </a:r>
            <a:r>
              <a:rPr lang="zh-CN" sz="3200" b="1">
                <a:latin typeface="宋体" panose="02010600030101010101" pitchFamily="2" charset="-122"/>
                <a:cs typeface="宋体" panose="02010600030101010101" pitchFamily="2" charset="-122"/>
              </a:rPr>
              <a:t>由“我”缴党费引出回忆</a:t>
            </a:r>
          </a:p>
          <a:p>
            <a:pPr eaLnBrk="1" hangingPunct="1">
              <a:defRPr/>
            </a:pPr>
            <a:r>
              <a:rPr lang="zh-CN" sz="3200" b="1">
                <a:solidFill>
                  <a:schemeClr val="accent6"/>
                </a:solidFill>
                <a:latin typeface="宋体" panose="02010600030101010101" pitchFamily="2" charset="-122"/>
                <a:cs typeface="宋体" panose="02010600030101010101" pitchFamily="2" charset="-122"/>
              </a:rPr>
              <a:t>开端：</a:t>
            </a:r>
            <a:r>
              <a:rPr lang="zh-CN" sz="3200" b="1">
                <a:latin typeface="宋体" panose="02010600030101010101" pitchFamily="2" charset="-122"/>
                <a:cs typeface="宋体" panose="02010600030101010101" pitchFamily="2" charset="-122"/>
              </a:rPr>
              <a:t>交代斗争环境，引出主要事件</a:t>
            </a:r>
          </a:p>
          <a:p>
            <a:pPr eaLnBrk="1" hangingPunct="1">
              <a:defRPr/>
            </a:pPr>
            <a:r>
              <a:rPr lang="zh-CN" sz="3200" b="1">
                <a:solidFill>
                  <a:schemeClr val="accent6"/>
                </a:solidFill>
                <a:latin typeface="宋体" panose="02010600030101010101" pitchFamily="2" charset="-122"/>
                <a:cs typeface="宋体" panose="02010600030101010101" pitchFamily="2" charset="-122"/>
              </a:rPr>
              <a:t>发展：</a:t>
            </a:r>
            <a:r>
              <a:rPr lang="zh-CN" sz="3200" b="1">
                <a:latin typeface="宋体" panose="02010600030101010101" pitchFamily="2" charset="-122"/>
                <a:cs typeface="宋体" panose="02010600030101010101" pitchFamily="2" charset="-122"/>
              </a:rPr>
              <a:t>“我”与黄新成功接头</a:t>
            </a:r>
          </a:p>
          <a:p>
            <a:pPr eaLnBrk="1" hangingPunct="1">
              <a:defRPr/>
            </a:pPr>
            <a:r>
              <a:rPr lang="zh-CN" sz="3200" b="1">
                <a:solidFill>
                  <a:schemeClr val="accent6"/>
                </a:solidFill>
                <a:latin typeface="宋体" panose="02010600030101010101" pitchFamily="2" charset="-122"/>
                <a:cs typeface="宋体" panose="02010600030101010101" pitchFamily="2" charset="-122"/>
              </a:rPr>
              <a:t>高潮：</a:t>
            </a:r>
            <a:r>
              <a:rPr lang="zh-CN" sz="3200" b="1">
                <a:latin typeface="宋体" panose="02010600030101010101" pitchFamily="2" charset="-122"/>
                <a:cs typeface="宋体" panose="02010600030101010101" pitchFamily="2" charset="-122"/>
              </a:rPr>
              <a:t>“我”再见黄新遭围捕，黄新舍命搭救</a:t>
            </a:r>
          </a:p>
          <a:p>
            <a:pPr eaLnBrk="1" hangingPunct="1">
              <a:defRPr/>
            </a:pPr>
            <a:r>
              <a:rPr lang="zh-CN" sz="3200" b="1">
                <a:solidFill>
                  <a:schemeClr val="accent6"/>
                </a:solidFill>
                <a:latin typeface="宋体" panose="02010600030101010101" pitchFamily="2" charset="-122"/>
                <a:cs typeface="宋体" panose="02010600030101010101" pitchFamily="2" charset="-122"/>
              </a:rPr>
              <a:t>结局：</a:t>
            </a:r>
            <a:r>
              <a:rPr lang="zh-CN" sz="3200" b="1">
                <a:latin typeface="宋体" panose="02010600030101010101" pitchFamily="2" charset="-122"/>
                <a:cs typeface="宋体" panose="02010600030101010101" pitchFamily="2" charset="-122"/>
              </a:rPr>
              <a:t>“我”代黄新缴上党费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Text Box 4"/>
          <p:cNvSpPr txBox="1">
            <a:spLocks noChangeArrowheads="1"/>
          </p:cNvSpPr>
          <p:nvPr/>
        </p:nvSpPr>
        <p:spPr bwMode="auto">
          <a:xfrm>
            <a:off x="2295525" y="1528763"/>
            <a:ext cx="78708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3200" b="1">
                <a:solidFill>
                  <a:srgbClr val="7030A0"/>
                </a:solidFill>
                <a:latin typeface="宋体" panose="02010600030101010101" pitchFamily="2" charset="-122"/>
              </a:rPr>
              <a:t>小说中黄新带领群众择菜叶子的情节有何作用？</a:t>
            </a:r>
          </a:p>
        </p:txBody>
      </p:sp>
      <p:pic>
        <p:nvPicPr>
          <p:cNvPr id="19459" name="图片 1" descr="企业微信截图_16059270038073"/>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538913" y="4638675"/>
            <a:ext cx="4129087"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5"/>
          <p:cNvSpPr txBox="1">
            <a:spLocks noChangeArrowheads="1"/>
          </p:cNvSpPr>
          <p:nvPr/>
        </p:nvSpPr>
        <p:spPr bwMode="auto">
          <a:xfrm>
            <a:off x="2295525" y="3009900"/>
            <a:ext cx="7600950" cy="206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3200" b="1">
                <a:latin typeface="宋体" panose="02010600030101010101" pitchFamily="2" charset="-122"/>
              </a:rPr>
              <a:t>作者着意描绘择菜叶子的细节，通过神态、语言和动作描写，表现了地下党员的机警和对革命的热情。这一细节描写，也为下文故事情节的发展做了铺垫。</a:t>
            </a:r>
          </a:p>
        </p:txBody>
      </p:sp>
      <p:sp>
        <p:nvSpPr>
          <p:cNvPr id="3" name="文本框 2"/>
          <p:cNvSpPr txBox="1"/>
          <p:nvPr/>
        </p:nvSpPr>
        <p:spPr>
          <a:xfrm>
            <a:off x="2101215" y="558165"/>
            <a:ext cx="323151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文本分析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6" name="Text Box 4"/>
          <p:cNvSpPr txBox="1">
            <a:spLocks noChangeArrowheads="1"/>
          </p:cNvSpPr>
          <p:nvPr/>
        </p:nvSpPr>
        <p:spPr bwMode="auto">
          <a:xfrm>
            <a:off x="2101850" y="1512888"/>
            <a:ext cx="8007350"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2800" b="1">
                <a:solidFill>
                  <a:srgbClr val="7030A0"/>
                </a:solidFill>
                <a:latin typeface="宋体" panose="02010600030101010101" pitchFamily="2" charset="-122"/>
              </a:rPr>
              <a:t>当白鬼子来搜查时，作者主要写了黄新的哪些动作？说明了什么？</a:t>
            </a:r>
          </a:p>
        </p:txBody>
      </p:sp>
      <p:pic>
        <p:nvPicPr>
          <p:cNvPr id="21507" name="图片 1" descr="企业微信截图_16059270038073"/>
          <p:cNvPicPr>
            <a:picLocks noChangeAspect="1"/>
          </p:cNvPicPr>
          <p:nvPr>
            <p:custDataLst>
              <p:tags r:id="rId4"/>
            </p:custDataLst>
          </p:nvPr>
        </p:nvPicPr>
        <p:blipFill>
          <a:blip r:embed="rId3">
            <a:lum bright="6000"/>
            <a:extLst>
              <a:ext uri="{28A0092B-C50C-407E-A947-70E740481C1C}">
                <a14:useLocalDpi xmlns:a14="http://schemas.microsoft.com/office/drawing/2010/main" val="0"/>
              </a:ext>
            </a:extLst>
          </a:blip>
          <a:stretch>
            <a:fillRect/>
          </a:stretch>
        </p:blipFill>
        <p:spPr bwMode="auto">
          <a:xfrm>
            <a:off x="6538913" y="4638675"/>
            <a:ext cx="4129087"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5"/>
          <p:cNvSpPr txBox="1">
            <a:spLocks noChangeArrowheads="1"/>
          </p:cNvSpPr>
          <p:nvPr/>
        </p:nvSpPr>
        <p:spPr bwMode="auto">
          <a:xfrm>
            <a:off x="2101850" y="2909888"/>
            <a:ext cx="8183563"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宋体" panose="02010600030101010101" pitchFamily="2" charset="-122"/>
              </a:rPr>
              <a:t>当白鬼子来搜查的时候，黄新“把菜筐子用草盖了盖儿”，然后才“抱起孩子亲了亲”，这一连串的动作说明在她心里这筐咸菜的重要性，刻画了她时时刻刻想到支持武装斗争的思想境界。亲了亲孩子表明她意识到事态的严重性，并且已做好了牺牲的思想准备。</a:t>
            </a:r>
          </a:p>
        </p:txBody>
      </p:sp>
      <p:sp>
        <p:nvSpPr>
          <p:cNvPr id="3" name="文本框 2"/>
          <p:cNvSpPr txBox="1"/>
          <p:nvPr/>
        </p:nvSpPr>
        <p:spPr>
          <a:xfrm>
            <a:off x="2101215" y="558165"/>
            <a:ext cx="323151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文本分析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TEMPLATE_CATEGORY" val="custom"/>
  <p:tag name="KSO_WM_TEMPLATE_INDEX" val="20187308"/>
  <p:tag name="KSO_WM_TEMPLATE_SUBCATEGORY" val="0"/>
  <p:tag name="KSO_WM_TEMPLATE_THUMBS_INDEX" val="1"/>
</p:tagLst>
</file>

<file path=ppt/tags/tag62.xml><?xml version="1.0" encoding="utf-8"?>
<p:tagLst xmlns:p="http://schemas.openxmlformats.org/presentationml/2006/main">
  <p:tag name="PA" val="v5.2.8"/>
</p:tagLst>
</file>

<file path=ppt/tags/tag63.xml><?xml version="1.0" encoding="utf-8"?>
<p:tagLst xmlns:p="http://schemas.openxmlformats.org/presentationml/2006/main">
  <p:tag name="KSO_WM_UNIT_PLACING_PICTURE_USER_VIEWPORT" val="{&quot;height&quot;:2715,&quot;width&quot;:5970}"/>
</p:tagLst>
</file>

<file path=ppt/tags/tag64.xml><?xml version="1.0" encoding="utf-8"?>
<p:tagLst xmlns:p="http://schemas.openxmlformats.org/presentationml/2006/main">
  <p:tag name="KSO_WM_UNIT_PLACING_PICTURE_USER_VIEWPORT" val="{&quot;height&quot;:2715,&quot;width&quot;:5970}"/>
</p:tagLst>
</file>

<file path=ppt/tags/tag65.xml><?xml version="1.0" encoding="utf-8"?>
<p:tagLst xmlns:p="http://schemas.openxmlformats.org/presentationml/2006/main">
  <p:tag name="KSO_WM_UNIT_PLACING_PICTURE_USER_VIEWPORT" val="{&quot;height&quot;:2715,&quot;width&quot;:5970}"/>
</p:tagLst>
</file>

<file path=ppt/tags/tag66.xml><?xml version="1.0" encoding="utf-8"?>
<p:tagLst xmlns:p="http://schemas.openxmlformats.org/presentationml/2006/main">
  <p:tag name="KSO_WM_UNIT_PLACING_PICTURE_USER_VIEWPORT" val="{&quot;height&quot;:2715,&quot;width&quot;:5970}"/>
</p:tagLst>
</file>

<file path=ppt/tags/tag67.xml><?xml version="1.0" encoding="utf-8"?>
<p:tagLst xmlns:p="http://schemas.openxmlformats.org/presentationml/2006/main">
  <p:tag name="KSO_WM_UNIT_PLACING_PICTURE_USER_VIEWPORT" val="{&quot;height&quot;:2715,&quot;width&quot;:5970}"/>
</p:tagLst>
</file>

<file path=ppt/tags/tag68.xml><?xml version="1.0" encoding="utf-8"?>
<p:tagLst xmlns:p="http://schemas.openxmlformats.org/presentationml/2006/main">
  <p:tag name="KSO_WM_UNIT_PLACING_PICTURE_USER_VIEWPORT" val="{&quot;height&quot;:2715,&quot;width&quot;:5970}"/>
</p:tagLst>
</file>

<file path=ppt/tags/tag69.xml><?xml version="1.0" encoding="utf-8"?>
<p:tagLst xmlns:p="http://schemas.openxmlformats.org/presentationml/2006/main">
  <p:tag name="KSO_WM_UNIT_PLACING_PICTURE_USER_VIEWPORT" val="{&quot;height&quot;:2715,&quot;width&quot;:5970}"/>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UNIT_PLACING_PICTURE_USER_VIEWPORT" val="{&quot;height&quot;:2715,&quot;width&quot;:5970}"/>
</p:tagLst>
</file>

<file path=ppt/tags/tag71.xml><?xml version="1.0" encoding="utf-8"?>
<p:tagLst xmlns:p="http://schemas.openxmlformats.org/presentationml/2006/main">
  <p:tag name="KSO_WM_UNIT_PLACING_PICTURE_USER_VIEWPORT" val="{&quot;height&quot;:2715,&quot;width&quot;:5970}"/>
</p:tagLst>
</file>

<file path=ppt/tags/tag72.xml><?xml version="1.0" encoding="utf-8"?>
<p:tagLst xmlns:p="http://schemas.openxmlformats.org/presentationml/2006/main">
  <p:tag name="KSO_WM_UNIT_PLACING_PICTURE_USER_VIEWPORT" val="{&quot;height&quot;:2715,&quot;width&quot;:5970}"/>
</p:tagLst>
</file>

<file path=ppt/tags/tag73.xml><?xml version="1.0" encoding="utf-8"?>
<p:tagLst xmlns:p="http://schemas.openxmlformats.org/presentationml/2006/main">
  <p:tag name="KSO_WM_UNIT_PLACING_PICTURE_USER_VIEWPORT" val="{&quot;height&quot;:2715,&quot;width&quot;:5970}"/>
</p:tagLst>
</file>

<file path=ppt/tags/tag74.xml><?xml version="1.0" encoding="utf-8"?>
<p:tagLst xmlns:p="http://schemas.openxmlformats.org/presentationml/2006/main">
  <p:tag name="KSO_WM_UNIT_PLACING_PICTURE_USER_VIEWPORT" val="{&quot;height&quot;:2715,&quot;width&quot;:5970}"/>
</p:tagLst>
</file>

<file path=ppt/tags/tag75.xml><?xml version="1.0" encoding="utf-8"?>
<p:tagLst xmlns:p="http://schemas.openxmlformats.org/presentationml/2006/main">
  <p:tag name="KSO_WM_UNIT_PLACING_PICTURE_USER_VIEWPORT" val="{&quot;height&quot;:2715,&quot;width&quot;:5970}"/>
</p:tagLst>
</file>

<file path=ppt/tags/tag76.xml><?xml version="1.0" encoding="utf-8"?>
<p:tagLst xmlns:p="http://schemas.openxmlformats.org/presentationml/2006/main">
  <p:tag name="KSO_WM_UNIT_PLACING_PICTURE_USER_VIEWPORT" val="{&quot;height&quot;:2715,&quot;width&quot;:5970}"/>
</p:tagLst>
</file>

<file path=ppt/tags/tag77.xml><?xml version="1.0" encoding="utf-8"?>
<p:tagLst xmlns:p="http://schemas.openxmlformats.org/presentationml/2006/main">
  <p:tag name="KSO_WM_UNIT_PLACING_PICTURE_USER_VIEWPORT" val="{&quot;height&quot;:2715,&quot;width&quot;:5970}"/>
</p:tagLst>
</file>

<file path=ppt/tags/tag78.xml><?xml version="1.0" encoding="utf-8"?>
<p:tagLst xmlns:p="http://schemas.openxmlformats.org/presentationml/2006/main">
  <p:tag name="KSO_WM_UNIT_PLACING_PICTURE_USER_VIEWPORT" val="{&quot;height&quot;:2715,&quot;width&quot;:5970}"/>
</p:tagLst>
</file>

<file path=ppt/tags/tag79.xml><?xml version="1.0" encoding="utf-8"?>
<p:tagLst xmlns:p="http://schemas.openxmlformats.org/presentationml/2006/main">
  <p:tag name="KSO_WM_UNIT_PLACING_PICTURE_USER_VIEWPORT" val="{&quot;height&quot;:2715,&quot;width&quot;:5970}"/>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OS" val="Unix 3.10 unknown"/>
  <p:tag name="AS_RELEASE_DATE" val="2020.11.30"/>
  <p:tag name="AS_TITLE" val="Aspose.Slides for Java"/>
  <p:tag name="AS_VERSION" val="20.1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109</Paragraphs>
  <Slides>33</Slides>
  <Notes>33</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33</vt:i4>
      </vt:variant>
    </vt:vector>
  </HeadingPairs>
  <TitlesOfParts>
    <vt:vector baseType="lpstr" size="42">
      <vt:lpstr>Arial</vt:lpstr>
      <vt:lpstr>微软雅黑</vt:lpstr>
      <vt:lpstr>等线 Light</vt:lpstr>
      <vt:lpstr>等线</vt:lpstr>
      <vt:lpstr>Calibri Light</vt:lpstr>
      <vt:lpstr>Calibri</vt:lpstr>
      <vt:lpstr>宋体</vt:lpstr>
      <vt:lpstr>黑体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2021-06-16T20:34:39.856</cp:lastPrinted>
  <dcterms:created xsi:type="dcterms:W3CDTF">2021-06-16T20:34:39Z</dcterms:created>
  <dcterms:modified xsi:type="dcterms:W3CDTF">2021-06-16T12:34:41Z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