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99" r:id="rId2"/>
    <p:sldId id="364" r:id="rId3"/>
    <p:sldId id="445" r:id="rId4"/>
    <p:sldId id="498" r:id="rId5"/>
    <p:sldId id="550" r:id="rId6"/>
    <p:sldId id="551" r:id="rId7"/>
    <p:sldId id="392" r:id="rId8"/>
    <p:sldId id="403" r:id="rId9"/>
    <p:sldId id="398" r:id="rId10"/>
    <p:sldId id="476" r:id="rId11"/>
    <p:sldId id="509" r:id="rId12"/>
    <p:sldId id="510" r:id="rId13"/>
    <p:sldId id="540" r:id="rId14"/>
    <p:sldId id="541" r:id="rId15"/>
    <p:sldId id="543" r:id="rId16"/>
    <p:sldId id="270" r:id="rId17"/>
    <p:sldId id="406" r:id="rId18"/>
    <p:sldId id="501" r:id="rId19"/>
    <p:sldId id="518" r:id="rId20"/>
    <p:sldId id="552" r:id="rId21"/>
    <p:sldId id="553" r:id="rId22"/>
    <p:sldId id="484" r:id="rId23"/>
    <p:sldId id="503" r:id="rId24"/>
    <p:sldId id="519" r:id="rId25"/>
    <p:sldId id="485" r:id="rId26"/>
    <p:sldId id="522" r:id="rId27"/>
    <p:sldId id="525" r:id="rId28"/>
    <p:sldId id="526" r:id="rId29"/>
    <p:sldId id="554" r:id="rId30"/>
    <p:sldId id="555" r:id="rId31"/>
    <p:sldId id="556" r:id="rId32"/>
    <p:sldId id="527" r:id="rId33"/>
    <p:sldId id="300" r:id="rId34"/>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varScale="1">
        <p:scale>
          <a:sx n="87" d="100"/>
          <a:sy n="87" d="100"/>
        </p:scale>
        <p:origin x="-662" y="-91"/>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3.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34566" y="2880409"/>
            <a:ext cx="11639823" cy="1916743"/>
          </a:xfrm>
          <a:prstGeom prst="rect">
            <a:avLst/>
          </a:prstGeom>
          <a:noFill/>
        </p:spPr>
        <p:txBody>
          <a:bodyPr wrap="square" rtlCol="0">
            <a:spAutoFit/>
          </a:bodyPr>
          <a:lstStyle/>
          <a:p>
            <a:pPr>
              <a:lnSpc>
                <a:spcPct val="150000"/>
              </a:lnSpc>
            </a:pPr>
            <a:r>
              <a:rPr lang="zh-CN" altLang="en-US" sz="2800" b="1" dirty="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题型</a:t>
            </a:r>
            <a:r>
              <a:rPr lang="zh-CN" altLang="en-US" sz="2800" b="1" dirty="0" smtClean="0">
                <a:solidFill>
                  <a:srgbClr val="00B0F0"/>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攻略一</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分析情节结构题：</a:t>
            </a:r>
            <a:endPar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a:p>
            <a:pPr>
              <a:lnSpc>
                <a:spcPct val="150000"/>
              </a:lnSpc>
            </a:pPr>
            <a:r>
              <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把握整体与局部，扣住特点和效果</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334567" y="2444928"/>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四</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小说阅读</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8" name="Picture 2" descr="http://bbs.tuloda.com/data/attachment/forum/dvbbs/2005-4/200541655132532.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saturation sat="80000"/>
                    </a14:imgEffect>
                  </a14:imgLayer>
                </a14:imgProps>
              </a:ext>
              <a:ext uri="{28A0092B-C50C-407E-A947-70E740481C1C}">
                <a14:useLocalDpi xmlns:a14="http://schemas.microsoft.com/office/drawing/2010/main" val="0"/>
              </a:ext>
            </a:extLst>
          </a:blip>
          <a:srcRect/>
          <a:stretch>
            <a:fillRect/>
          </a:stretch>
        </p:blipFill>
        <p:spPr bwMode="auto">
          <a:xfrm flipH="1">
            <a:off x="8581310" y="0"/>
            <a:ext cx="3609103" cy="2606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85187"/>
            <a:ext cx="11737304" cy="6656181"/>
          </a:xfrm>
          <a:prstGeom prst="rect">
            <a:avLst/>
          </a:prstGeom>
          <a:noFill/>
        </p:spPr>
        <p:txBody>
          <a:bodyPr wrap="square" rtlCol="0">
            <a:spAutoFit/>
          </a:bodyPr>
          <a:lstStyle/>
          <a:p>
            <a:pPr indent="711200" algn="just">
              <a:lnSpc>
                <a:spcPct val="140000"/>
              </a:lnSpc>
              <a:spcAft>
                <a:spcPts val="0"/>
              </a:spcAft>
            </a:pPr>
            <a:r>
              <a:rPr lang="zh-CN" altLang="zh-CN" sz="2800" kern="100" dirty="0">
                <a:latin typeface="Times New Roman"/>
                <a:ea typeface="华文细黑"/>
                <a:cs typeface="Times New Roman"/>
              </a:rPr>
              <a:t>这天一大清早，朋友就开着他的吉普车来了，车窗上布满冷霜。我虽穿两层羽绒服，却仍觉冷飕飕的。雪路上的车一律甲壳虫般地爬着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车子终于爬出了城，驶上二级公路。这蜿蜒的路面上全是厚厚的冰，厚厚的雪，我亲眼所见，前方一辆超长的大货车上坡时，在冰雪路上痛苦地拧来拧去，艰难爬行，颇有命悬一线的样子。朋友并不认路，导航仪上也找不到那个乡名。不过，吉人天相，从一个不起眼的小道上拐进去之后，一问路，居然蒙对了。这就好，这就好。此刻已进入丘陵地带，道可道，非常道也。俨然爬山，一如越野的竞赛，左拐即右拐，右拐遂左拐，两边的雪色农舍也随着丘陵起起伏伏，如在雪海中航行一般。</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终于到了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八拜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乡，接着，吉普车拐进一条更窄且倾斜着的雪路。风起雪扬，顿时一种《林教头风雪山神庙》的感觉袭上心头。</a:t>
            </a:r>
            <a:endParaRPr lang="zh-CN" altLang="zh-CN" sz="1050" kern="100" dirty="0">
              <a:effectLst/>
              <a:latin typeface="宋体"/>
              <a:cs typeface="Courier New"/>
            </a:endParaRPr>
          </a:p>
        </p:txBody>
      </p:sp>
    </p:spTree>
    <p:extLst>
      <p:ext uri="{BB962C8B-B14F-4D97-AF65-F5344CB8AC3E}">
        <p14:creationId xmlns:p14="http://schemas.microsoft.com/office/powerpoint/2010/main" val="8587995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16632"/>
            <a:ext cx="11737304" cy="6555641"/>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我们去的那家院子很大，有两只凶恶的大狗见了吉普车便狂吠。我们将车停在院子一隅。一下车，冲入眼帘的便是那口垒在院子当中的大铁锅，野灶由陋坯垒成，大锅悍然屹立其上，锅底下几根粗大的糙柴烧得正好，风吹火势，呼呼兮，捧锅而燃。锅里面正嘟嘟地炖着满满的酸菜五花肉、狰狞棒骨和紫色血肠，热气腾腾，傲然兮不可一世。娘亲哪，这纯粹的土法烹饪真是久违啦！</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几位被让到座里。而今的农村乡宅真的是好多了，虽然横看竖看，依然是乡下的风情，但城里人有的家电之类也一应俱全。入乡随俗，几位脱鞋上炕。东北的火炕就是好啊，热热乎乎，顿时城里人的矜持与警惕一扫而光了。人只有半卧在火炕上才知道此时此刻您是多么地需要火炕啊！</a:t>
            </a:r>
            <a:endParaRPr lang="zh-CN" altLang="zh-CN" sz="1050" kern="100" dirty="0">
              <a:effectLst/>
              <a:latin typeface="宋体"/>
              <a:cs typeface="Courier New"/>
            </a:endParaRPr>
          </a:p>
        </p:txBody>
      </p:sp>
    </p:spTree>
    <p:extLst>
      <p:ext uri="{BB962C8B-B14F-4D97-AF65-F5344CB8AC3E}">
        <p14:creationId xmlns:p14="http://schemas.microsoft.com/office/powerpoint/2010/main" val="40189484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85187"/>
            <a:ext cx="11737304" cy="6656181"/>
          </a:xfrm>
          <a:prstGeom prst="rect">
            <a:avLst/>
          </a:prstGeom>
          <a:noFill/>
        </p:spPr>
        <p:txBody>
          <a:bodyPr wrap="square" rtlCol="0">
            <a:spAutoFit/>
          </a:bodyPr>
          <a:lstStyle/>
          <a:p>
            <a:pPr indent="711200" algn="just">
              <a:lnSpc>
                <a:spcPct val="140000"/>
              </a:lnSpc>
              <a:spcAft>
                <a:spcPts val="0"/>
              </a:spcAft>
            </a:pPr>
            <a:r>
              <a:rPr lang="zh-CN" altLang="zh-CN" sz="2800" kern="100" dirty="0">
                <a:latin typeface="Times New Roman"/>
                <a:ea typeface="华文细黑"/>
                <a:cs typeface="Times New Roman"/>
              </a:rPr>
              <a:t>原以为就我们几个来吃杀猪菜，看到好几间屋子里都摆了桌子。才知道杀猪人家请了不少客人，我们不过是一桌中的半桌而已。抽烟抽烟，拱手拱手，喝茶喝茶，谢了谢了。跟着，各式杀猪菜就上来了。屈身一看，有喝白酒的护心肉、拼酒的拆骨肉、款客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五花三层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、牛哄哄的大骨头棒、奸诈可爱的肥肠、干腻奇香的手掰肝儿，以及传统的酸菜粉条炖冻豆腐，满满一大桌子上就一个素菜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拍黄瓜。女主人说，啤酒怕喝着凉，俺事先倒放在了火炕上一溜，热乎热乎再喝，好。随便一款放到口中一嚼，哥，真香啊！</a:t>
            </a:r>
            <a:endParaRPr lang="zh-CN" altLang="zh-CN" sz="1050" kern="100" dirty="0">
              <a:latin typeface="宋体"/>
              <a:cs typeface="Courier New"/>
            </a:endParaRPr>
          </a:p>
          <a:p>
            <a:pPr indent="711200" algn="just">
              <a:lnSpc>
                <a:spcPct val="140000"/>
              </a:lnSpc>
              <a:spcAft>
                <a:spcPts val="0"/>
              </a:spcAft>
            </a:pPr>
            <a:r>
              <a:rPr lang="zh-CN" altLang="zh-CN" sz="2800" kern="100" spc="100" dirty="0">
                <a:latin typeface="Times New Roman"/>
                <a:ea typeface="华文细黑"/>
                <a:cs typeface="Times New Roman"/>
              </a:rPr>
              <a:t>几位正吃在兴头上，突然又拥进来一伙人，七长八短，或肥或瘦，个个的身上都喷着雪地的寒气。再加一桌！看官，您可记得春运时候的火车吗？拥挤之状就是如此。虽然彼此并不认识，但四海之内皆兄弟也</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23380881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92666"/>
            <a:ext cx="11737304" cy="6694140"/>
          </a:xfrm>
          <a:prstGeom prst="rect">
            <a:avLst/>
          </a:prstGeom>
          <a:noFill/>
        </p:spPr>
        <p:txBody>
          <a:bodyPr wrap="square" rtlCol="0">
            <a:spAutoFit/>
          </a:bodyPr>
          <a:lstStyle/>
          <a:p>
            <a:pPr lvl="0" algn="just">
              <a:lnSpc>
                <a:spcPct val="150000"/>
              </a:lnSpc>
            </a:pPr>
            <a:r>
              <a:rPr lang="zh-CN" altLang="zh-CN" sz="2600" kern="100" dirty="0">
                <a:solidFill>
                  <a:prstClr val="black"/>
                </a:solidFill>
                <a:latin typeface="Times New Roman"/>
                <a:ea typeface="华文细黑"/>
                <a:cs typeface="Times New Roman"/>
              </a:rPr>
              <a:t>坐下坐下，满上满上，不及款叙，开造！呱叽山响，酒声吱吱。虽然说现代人的保健意识强了，可是身临其境，无法自拔。便自我安慰说，没事儿，就一顿</a:t>
            </a:r>
            <a:r>
              <a:rPr lang="zh-CN" altLang="zh-CN" sz="2600" kern="100" dirty="0" smtClean="0">
                <a:solidFill>
                  <a:prstClr val="black"/>
                </a:solidFill>
                <a:latin typeface="Times New Roman"/>
                <a:ea typeface="华文细黑"/>
                <a:cs typeface="Times New Roman"/>
              </a:rPr>
              <a:t>。</a:t>
            </a:r>
            <a:endParaRPr lang="en-US" altLang="zh-CN" sz="2600" kern="100" dirty="0" smtClean="0">
              <a:solidFill>
                <a:prstClr val="black"/>
              </a:solidFill>
              <a:latin typeface="Times New Roman"/>
              <a:ea typeface="华文细黑"/>
              <a:cs typeface="Times New Roman"/>
            </a:endParaRPr>
          </a:p>
          <a:p>
            <a:pPr indent="711200" algn="just">
              <a:lnSpc>
                <a:spcPct val="150000"/>
              </a:lnSpc>
              <a:spcAft>
                <a:spcPts val="0"/>
              </a:spcAft>
            </a:pPr>
            <a:r>
              <a:rPr lang="zh-CN" altLang="zh-CN" sz="2600" kern="100" dirty="0">
                <a:latin typeface="Times New Roman"/>
                <a:ea typeface="华文细黑"/>
                <a:cs typeface="Times New Roman"/>
              </a:rPr>
              <a:t>吃足了，便起身先撤了。这一撤，屋子里的后来者顿时解放般地宽松起来。来到屋外，见院子里人来人往，零下三十摄氏度严寒下，竟有穿短袖的小伙子大摇大摆地去院角处的厕所方便。但车子往外出就困难了，后来的车子已把我们堵在里面。于是，两个只穿着单衬衫的小伙子开始指挥调度。我不禁感慨起来，中国自古以来就是一个英雄辈出的国家啊</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indent="711200" algn="just">
              <a:lnSpc>
                <a:spcPct val="150000"/>
              </a:lnSpc>
              <a:spcAft>
                <a:spcPts val="0"/>
              </a:spcAft>
            </a:pPr>
            <a:r>
              <a:rPr lang="zh-CN" altLang="zh-CN" sz="2600" kern="100" dirty="0">
                <a:latin typeface="Times New Roman"/>
                <a:ea typeface="华文细黑"/>
                <a:cs typeface="Times New Roman"/>
              </a:rPr>
              <a:t>临走时，杀猪人家让我们捎上一个亲属家的小孩。行驶的车上，我问他，小朋友，你怎么走了哇？他说，我以为有意思，其实没意思。然后他又问我，叔，你认为有意思吗？我说，太有意思了。他说，哦</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indent="711200" algn="r">
              <a:lnSpc>
                <a:spcPct val="150000"/>
              </a:lnSpc>
              <a:spcAft>
                <a:spcPts val="0"/>
              </a:spcAft>
            </a:pPr>
            <a:r>
              <a:rPr lang="en-US" altLang="zh-CN" sz="2600" kern="100" dirty="0" smtClean="0">
                <a:latin typeface="Times New Roman"/>
                <a:ea typeface="华文细黑"/>
                <a:cs typeface="Courier New"/>
              </a:rPr>
              <a:t>(</a:t>
            </a:r>
            <a:r>
              <a:rPr lang="zh-CN" altLang="zh-CN" sz="2600" kern="100" dirty="0">
                <a:latin typeface="Times New Roman"/>
                <a:ea typeface="华文细黑"/>
                <a:cs typeface="Times New Roman"/>
              </a:rPr>
              <a:t>选自《</a:t>
            </a:r>
            <a:r>
              <a:rPr lang="en-US" altLang="zh-CN" sz="2600" kern="100" dirty="0">
                <a:latin typeface="Times New Roman"/>
                <a:ea typeface="华文细黑"/>
                <a:cs typeface="Courier New"/>
              </a:rPr>
              <a:t>2013</a:t>
            </a:r>
            <a:r>
              <a:rPr lang="zh-CN" altLang="zh-CN" sz="2600" kern="100" dirty="0">
                <a:latin typeface="Times New Roman"/>
                <a:ea typeface="华文细黑"/>
                <a:cs typeface="Times New Roman"/>
              </a:rPr>
              <a:t>中国微型小说年选》，有删改</a:t>
            </a:r>
            <a:r>
              <a:rPr lang="en-US" altLang="zh-CN" sz="2600" kern="100" dirty="0" smtClean="0">
                <a:latin typeface="Times New Roman"/>
                <a:ea typeface="华文细黑"/>
                <a:cs typeface="Courier New"/>
              </a:rPr>
              <a:t>)</a:t>
            </a:r>
            <a:endParaRPr lang="zh-CN" altLang="zh-CN" sz="2600" kern="100" dirty="0">
              <a:latin typeface="宋体"/>
              <a:cs typeface="Courier New"/>
            </a:endParaRPr>
          </a:p>
        </p:txBody>
      </p:sp>
    </p:spTree>
    <p:extLst>
      <p:ext uri="{BB962C8B-B14F-4D97-AF65-F5344CB8AC3E}">
        <p14:creationId xmlns:p14="http://schemas.microsoft.com/office/powerpoint/2010/main" val="28284619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566" y="598554"/>
            <a:ext cx="11305256" cy="738664"/>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简要分析第二段在文中的作用。</a:t>
            </a:r>
            <a:endParaRPr lang="zh-CN" altLang="zh-CN" sz="2800" kern="100" dirty="0">
              <a:effectLst/>
              <a:latin typeface="宋体"/>
              <a:cs typeface="Courier New"/>
            </a:endParaRPr>
          </a:p>
        </p:txBody>
      </p:sp>
      <p:sp>
        <p:nvSpPr>
          <p:cNvPr id="3" name="矩形 2"/>
          <p:cNvSpPr/>
          <p:nvPr/>
        </p:nvSpPr>
        <p:spPr>
          <a:xfrm>
            <a:off x="334566" y="1268760"/>
            <a:ext cx="11305256"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插入回忆杀猪菜盛况，丰富文章内容</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为下文描述烹、吃杀猪菜造势，营造了别样、热闹的氛围</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暗示杀猪菜在现实生活中的没落</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④</a:t>
            </a:r>
            <a:r>
              <a:rPr lang="zh-CN" altLang="zh-CN" sz="2800" kern="100" dirty="0">
                <a:solidFill>
                  <a:srgbClr val="0000FF"/>
                </a:solidFill>
                <a:latin typeface="Times New Roman"/>
                <a:ea typeface="华文细黑"/>
                <a:cs typeface="Times New Roman"/>
              </a:rPr>
              <a:t>含蓄地表达了作者对以杀猪菜为代表的农村传统习俗的怀念之情。</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54626057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550" y="44624"/>
            <a:ext cx="11737304"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简述结尾处设置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与小孩对话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这一情节的妙处。</a:t>
            </a:r>
            <a:endParaRPr lang="zh-CN" altLang="zh-CN" sz="1050" kern="100" dirty="0">
              <a:effectLst/>
              <a:latin typeface="宋体"/>
              <a:cs typeface="Courier New"/>
            </a:endParaRPr>
          </a:p>
        </p:txBody>
      </p:sp>
      <p:sp>
        <p:nvSpPr>
          <p:cNvPr id="4" name="矩形 3"/>
          <p:cNvSpPr/>
          <p:nvPr/>
        </p:nvSpPr>
        <p:spPr>
          <a:xfrm>
            <a:off x="190550" y="692696"/>
            <a:ext cx="11737304" cy="5909310"/>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从情节设置上看，使文意曲折，故事更精彩。到第九段，读者已见识了痛快、热闹的烹、吃</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杀猪菜</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场景，但没想到第十段出场一位</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小孩</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，居然认为</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没意思</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，这种文意反转，使小说更好看，吸引人</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从主题深化上看，文章主旨显得更为深刻。结合文章前面对农村景象的描写，小孩</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冷对</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的似乎并非只有</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杀猪菜</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，应该还有传统农村人情、风俗，深刻地揭示了农村传统习俗没落的深层原因</a:t>
            </a:r>
            <a:r>
              <a:rPr lang="zh-CN" altLang="zh-CN" sz="2800" kern="100" dirty="0" smtClean="0">
                <a:solidFill>
                  <a:srgbClr val="0000FF"/>
                </a:solidFill>
                <a:latin typeface="Times New Roman"/>
                <a:ea typeface="华文细黑"/>
                <a:cs typeface="Times New Roman"/>
              </a:rPr>
              <a:t>。</a:t>
            </a:r>
            <a:endParaRPr lang="en-US" altLang="zh-CN" sz="2800" kern="100" dirty="0" smtClean="0">
              <a:solidFill>
                <a:srgbClr val="0000FF"/>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从表达艺术上看，以小孩一个淡淡的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哦</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字戛然结束，表达含蓄而意蕴丰富，余韵悠长而启人深思：这种对农村传统习俗感受的</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代际</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差异是怎么造成的呢？它意味着什么？</a:t>
            </a:r>
            <a:endParaRPr lang="zh-CN" altLang="zh-CN" sz="1050" kern="100" dirty="0">
              <a:solidFill>
                <a:srgbClr val="0000FF"/>
              </a:solidFill>
              <a:effectLst/>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1" name="圆角矩形 10"/>
          <p:cNvSpPr/>
          <p:nvPr/>
        </p:nvSpPr>
        <p:spPr>
          <a:xfrm>
            <a:off x="10271670"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740222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4"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27384"/>
            <a:ext cx="12190412" cy="58288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4" name="TextBox 37"/>
          <p:cNvSpPr txBox="1"/>
          <p:nvPr/>
        </p:nvSpPr>
        <p:spPr>
          <a:xfrm>
            <a:off x="90027" y="47570"/>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tabLst/>
              <a:defRPr/>
            </a:pPr>
            <a:r>
              <a:rPr lang="zh-CN" altLang="en-US" sz="2400" b="1" kern="0" dirty="0" smtClean="0">
                <a:solidFill>
                  <a:schemeClr val="bg1"/>
                </a:solidFill>
                <a:latin typeface="微软雅黑" pitchFamily="34" charset="-122"/>
                <a:ea typeface="微软雅黑" pitchFamily="34" charset="-122"/>
              </a:rPr>
              <a:t>突破</a:t>
            </a:r>
            <a:r>
              <a:rPr lang="zh-CN" altLang="en-US" sz="2400" b="1" kern="0" dirty="0">
                <a:solidFill>
                  <a:schemeClr val="bg1"/>
                </a:solidFill>
                <a:latin typeface="微软雅黑" pitchFamily="34" charset="-122"/>
                <a:ea typeface="微软雅黑" pitchFamily="34" charset="-122"/>
              </a:rPr>
              <a:t>题点</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smtClean="0">
                <a:solidFill>
                  <a:schemeClr val="bg1"/>
                </a:solidFill>
                <a:latin typeface="华文新魏" pitchFamily="2" charset="-122"/>
                <a:ea typeface="华文新魏" pitchFamily="2" charset="-122"/>
              </a:rPr>
              <a:t>找准核心题点   精准细透突破</a:t>
            </a:r>
            <a:endParaRPr lang="zh-CN" altLang="en-US" sz="2400" b="1" kern="0" dirty="0">
              <a:solidFill>
                <a:schemeClr val="bg1"/>
              </a:solidFill>
              <a:latin typeface="华文新魏" pitchFamily="2" charset="-122"/>
              <a:ea typeface="华文新魏" pitchFamily="2" charset="-122"/>
            </a:endParaRPr>
          </a:p>
        </p:txBody>
      </p:sp>
      <p:sp>
        <p:nvSpPr>
          <p:cNvPr id="9" name="TextBox 8"/>
          <p:cNvSpPr txBox="1"/>
          <p:nvPr/>
        </p:nvSpPr>
        <p:spPr>
          <a:xfrm>
            <a:off x="262558" y="764704"/>
            <a:ext cx="11684346" cy="5909310"/>
          </a:xfrm>
          <a:prstGeom prst="rect">
            <a:avLst/>
          </a:prstGeom>
          <a:noFill/>
        </p:spPr>
        <p:txBody>
          <a:bodyPr wrap="square" rtlCol="0">
            <a:spAutoFit/>
          </a:bodyPr>
          <a:lstStyle/>
          <a:p>
            <a:pPr algn="just">
              <a:lnSpc>
                <a:spcPct val="150000"/>
              </a:lnSpc>
              <a:spcAft>
                <a:spcPts val="0"/>
              </a:spcAft>
            </a:pPr>
            <a:r>
              <a:rPr lang="zh-CN" altLang="zh-CN" sz="2800" b="1" kern="100" dirty="0">
                <a:solidFill>
                  <a:srgbClr val="C00000"/>
                </a:solidFill>
                <a:latin typeface="黑体" pitchFamily="49" charset="-122"/>
                <a:ea typeface="黑体" pitchFamily="49" charset="-122"/>
                <a:cs typeface="Times New Roman"/>
              </a:rPr>
              <a:t>核心题点一：整体分析情节结构题</a:t>
            </a:r>
            <a:endParaRPr lang="zh-CN" altLang="zh-CN" sz="1050" b="1" kern="100" dirty="0">
              <a:solidFill>
                <a:srgbClr val="C00000"/>
              </a:solidFill>
              <a:latin typeface="黑体" pitchFamily="49" charset="-122"/>
              <a:ea typeface="黑体" pitchFamily="49" charset="-122"/>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这类题常见的提问方式有：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小说的构思有什么特点？请简要分析。</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小说是如何讲述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故事的？</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小说情节安排有什么特点？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小说结构有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特点，请分析为什么这样安排。</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答这类题，常见的切入角度有：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线索是什么，有什么特点。如以</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物或事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为线索，线索有明有暗。</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叙事特点是什么。如使用顺叙、倒叙、插叙等，或者使用了第几人称</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9162508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255994"/>
            <a:ext cx="11515037" cy="5909310"/>
          </a:xfrm>
          <a:prstGeom prst="rect">
            <a:avLst/>
          </a:prstGeom>
          <a:noFill/>
        </p:spPr>
        <p:txBody>
          <a:bodyPr wrap="square" rtlCol="0">
            <a:spAutoFit/>
          </a:bodyPr>
          <a:lstStyle/>
          <a:p>
            <a:pPr algn="just">
              <a:lnSpc>
                <a:spcPct val="150000"/>
              </a:lnSpc>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情节安排有什么特点。如一波三折，巧设悬念法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误会法、突转法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段落安排有什么特点，关键是首尾，重中之重是结尾。结尾是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亨利笔法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还是以景结情还是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大团圆式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至于作用，也应综合考虑：</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给叙事、情节带来怎样的好处。如叙事清晰，便于展开情节，情节引人入胜等。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表现人物作用。如更好地表现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形象等。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主旨作用。使主题更集中、鲜明、深刻等。</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其他角度。如思想感情、审美效果等。</a:t>
            </a:r>
            <a:endParaRPr lang="zh-CN" altLang="zh-CN" sz="1050" kern="100" dirty="0">
              <a:effectLst/>
              <a:latin typeface="宋体"/>
              <a:cs typeface="Courier New"/>
            </a:endParaRPr>
          </a:p>
        </p:txBody>
      </p:sp>
    </p:spTree>
    <p:extLst>
      <p:ext uri="{BB962C8B-B14F-4D97-AF65-F5344CB8AC3E}">
        <p14:creationId xmlns:p14="http://schemas.microsoft.com/office/powerpoint/2010/main" val="27251140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127186"/>
            <a:ext cx="11515037" cy="526297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latin typeface="Times New Roman"/>
                <a:ea typeface="华文细黑"/>
                <a:cs typeface="Times New Roman"/>
              </a:rPr>
              <a:t>趁机勒索</a:t>
            </a:r>
            <a:endParaRPr lang="zh-CN" altLang="zh-CN" sz="1050" b="1"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乔治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布鲁克斯</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被告南方铁路公司的律师林顿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戈尔德疲惫地站起来，瞥了一眼自己准备提出的问题。他知道自己在反诘之前就已经输了。那个女人会得到她要求赔偿的每一分钱，陪审团是站在她那边的。</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在提出第一个问题之前，他盯着她看了一会儿。在他如针芒般的目光注视下，罗杰斯太太的脸有些发热。</a:t>
            </a:r>
            <a:endParaRPr lang="zh-CN" altLang="zh-CN" sz="1050" kern="100" dirty="0">
              <a:effectLst/>
              <a:latin typeface="宋体"/>
              <a:cs typeface="Courier New"/>
            </a:endParaRPr>
          </a:p>
        </p:txBody>
      </p:sp>
      <p:sp>
        <p:nvSpPr>
          <p:cNvPr id="3" name="TextBox 2"/>
          <p:cNvSpPr txBox="1"/>
          <p:nvPr/>
        </p:nvSpPr>
        <p:spPr>
          <a:xfrm>
            <a:off x="190550" y="449044"/>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r>
              <a:rPr lang="en-US" altLang="zh-CN" sz="2600" b="1" dirty="0" smtClean="0">
                <a:solidFill>
                  <a:srgbClr val="0066FF"/>
                </a:solidFill>
                <a:latin typeface="Times New Roman" pitchFamily="18" charset="0"/>
                <a:ea typeface="微软雅黑" pitchFamily="34" charset="-122"/>
                <a:cs typeface="Times New Roman" pitchFamily="18" charset="0"/>
              </a:rPr>
              <a:t>1</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980728"/>
            <a:ext cx="1746244"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4394404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85727"/>
            <a:ext cx="11515037" cy="6555641"/>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罗杰斯太太，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戈尔德礼貌地开始发问了，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声称在那次铁路意外事故中受到了某些伤害。我们承认这一意外事故是在那个时间、那个地点，并且按这里所描述的大致情形发生了。事实上，铁路公司答应赔偿你的，仍然会按照承诺赔偿给你。我想，那一大笔钱可以抚慰你的那些伤害了。但是，在你与你的律师商量后，你拒绝了那一笔钱，对吗？</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是的，先生。因为当时我并不知道我的背部也受伤了。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罗杰斯太太平静地答道</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依照你的律师的建议，你来到法院要求得到更多的损伤赔偿，也就是要求我的委托人赔偿</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万美元，对吗？</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2519308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7806" y="1448204"/>
            <a:ext cx="10908000" cy="656077"/>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强化两种情节结构题型的规范训练。</a:t>
            </a:r>
            <a:endParaRPr lang="zh-CN" altLang="zh-CN" sz="1050" kern="100" dirty="0">
              <a:effectLst/>
              <a:latin typeface="宋体"/>
              <a:cs typeface="Courier New"/>
            </a:endParaRPr>
          </a:p>
        </p:txBody>
      </p:sp>
      <p:sp>
        <p:nvSpPr>
          <p:cNvPr id="10" name="矩形 9"/>
          <p:cNvSpPr/>
          <p:nvPr/>
        </p:nvSpPr>
        <p:spPr>
          <a:xfrm>
            <a:off x="-25474" y="476672"/>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11" name="TextBox 10"/>
          <p:cNvSpPr txBox="1"/>
          <p:nvPr/>
        </p:nvSpPr>
        <p:spPr>
          <a:xfrm>
            <a:off x="-25474" y="521296"/>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复习要点</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5" name="矩形 4"/>
          <p:cNvSpPr/>
          <p:nvPr/>
        </p:nvSpPr>
        <p:spPr>
          <a:xfrm>
            <a:off x="-25474" y="2564904"/>
            <a:ext cx="1584176" cy="537062"/>
          </a:xfrm>
          <a:prstGeom prst="rect">
            <a:avLst/>
          </a:prstGeom>
          <a:ln/>
        </p:spPr>
        <p:style>
          <a:lnRef idx="1">
            <a:schemeClr val="accent5"/>
          </a:lnRef>
          <a:fillRef idx="2">
            <a:schemeClr val="accent5"/>
          </a:fillRef>
          <a:effectRef idx="1">
            <a:schemeClr val="accent5"/>
          </a:effectRef>
          <a:fontRef idx="minor">
            <a:schemeClr val="dk1"/>
          </a:fontRef>
        </p:style>
        <p:txBody>
          <a:bodyPr lIns="121917" tIns="60958" rIns="121917" bIns="60958" rtlCol="0" anchor="ctr"/>
          <a:lstStyle/>
          <a:p>
            <a:pPr algn="ctr"/>
            <a:endParaRPr lang="zh-CN" altLang="en-US" dirty="0"/>
          </a:p>
        </p:txBody>
      </p:sp>
      <p:sp>
        <p:nvSpPr>
          <p:cNvPr id="6" name="TextBox 5"/>
          <p:cNvSpPr txBox="1"/>
          <p:nvPr/>
        </p:nvSpPr>
        <p:spPr>
          <a:xfrm>
            <a:off x="-25474" y="2609528"/>
            <a:ext cx="1584176" cy="492438"/>
          </a:xfrm>
          <a:prstGeom prst="rect">
            <a:avLst/>
          </a:prstGeom>
          <a:ln>
            <a:noFill/>
          </a:ln>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algn="ctr"/>
            <a:r>
              <a:rPr lang="zh-CN" altLang="en-US" sz="2400" dirty="0" smtClean="0">
                <a:solidFill>
                  <a:srgbClr val="C00000"/>
                </a:solidFill>
                <a:latin typeface="微软雅黑" panose="020B0503020204020204" pitchFamily="34" charset="-122"/>
                <a:ea typeface="微软雅黑" panose="020B0503020204020204" pitchFamily="34" charset="-122"/>
              </a:rPr>
              <a:t>栏目索引</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7" name="TextBox 6">
            <a:hlinkClick r:id="rId2" action="ppaction://hlinksldjump"/>
          </p:cNvPr>
          <p:cNvSpPr txBox="1"/>
          <p:nvPr/>
        </p:nvSpPr>
        <p:spPr>
          <a:xfrm>
            <a:off x="1270670" y="3606022"/>
            <a:ext cx="6768752" cy="553994"/>
          </a:xfrm>
          <a:prstGeom prst="rect">
            <a:avLst/>
          </a:prstGeom>
          <a:noFill/>
        </p:spPr>
        <p:txBody>
          <a:bodyPr wrap="square" lIns="121917" tIns="60958" rIns="121917" bIns="60958" rtlCol="0">
            <a:spAutoFit/>
          </a:bodyPr>
          <a:lstStyle/>
          <a:p>
            <a:pPr lvl="0">
              <a:defRPr/>
            </a:pPr>
            <a:r>
              <a:rPr lang="zh-CN" altLang="en-US" sz="2400" b="1" dirty="0" smtClean="0">
                <a:solidFill>
                  <a:srgbClr val="3333FF"/>
                </a:solidFill>
                <a:latin typeface="微软雅黑" pitchFamily="34" charset="-122"/>
                <a:ea typeface="微软雅黑" pitchFamily="34" charset="-122"/>
              </a:rPr>
              <a:t>强化规范</a:t>
            </a:r>
            <a:r>
              <a:rPr lang="zh-CN" altLang="en-US" sz="28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研究真题问答   体悟审答要点</a:t>
            </a:r>
            <a:endParaRPr lang="zh-CN" altLang="en-US" sz="2800" b="1" dirty="0">
              <a:solidFill>
                <a:schemeClr val="accent6">
                  <a:lumMod val="75000"/>
                </a:schemeClr>
              </a:solidFill>
              <a:latin typeface="微软雅黑" pitchFamily="34" charset="-122"/>
              <a:ea typeface="微软雅黑" pitchFamily="34" charset="-122"/>
            </a:endParaRPr>
          </a:p>
        </p:txBody>
      </p:sp>
      <p:sp>
        <p:nvSpPr>
          <p:cNvPr id="8" name="TextBox 7">
            <a:hlinkClick r:id="rId3" action="ppaction://hlinksldjump"/>
          </p:cNvPr>
          <p:cNvSpPr txBox="1"/>
          <p:nvPr/>
        </p:nvSpPr>
        <p:spPr>
          <a:xfrm>
            <a:off x="1270670" y="4520577"/>
            <a:ext cx="6768752" cy="553994"/>
          </a:xfrm>
          <a:prstGeom prst="rect">
            <a:avLst/>
          </a:prstGeom>
          <a:noFill/>
        </p:spPr>
        <p:txBody>
          <a:bodyPr wrap="square" lIns="121917" tIns="60958" rIns="121917" bIns="60958" rtlCol="0">
            <a:spAutoFit/>
          </a:bodyPr>
          <a:lstStyle/>
          <a:p>
            <a:r>
              <a:rPr lang="zh-CN" altLang="en-US" sz="2400" b="1" dirty="0" smtClean="0">
                <a:solidFill>
                  <a:srgbClr val="3333FF"/>
                </a:solidFill>
                <a:latin typeface="微软雅黑" pitchFamily="34" charset="-122"/>
                <a:ea typeface="微软雅黑" pitchFamily="34" charset="-122"/>
              </a:rPr>
              <a:t>突破题点</a:t>
            </a:r>
            <a:r>
              <a:rPr lang="zh-CN" altLang="en-US" sz="2400" dirty="0" smtClean="0">
                <a:solidFill>
                  <a:schemeClr val="accent6">
                    <a:lumMod val="75000"/>
                  </a:schemeClr>
                </a:solidFill>
                <a:latin typeface="微软雅黑" pitchFamily="34" charset="-122"/>
                <a:ea typeface="微软雅黑" pitchFamily="34" charset="-122"/>
              </a:rPr>
              <a:t>      </a:t>
            </a:r>
            <a:r>
              <a:rPr lang="zh-CN" altLang="en-US" sz="2800" b="1" dirty="0" smtClean="0">
                <a:solidFill>
                  <a:schemeClr val="accent6">
                    <a:lumMod val="75000"/>
                  </a:schemeClr>
                </a:solidFill>
                <a:latin typeface="微软雅黑" pitchFamily="34" charset="-122"/>
                <a:ea typeface="微软雅黑" pitchFamily="34" charset="-122"/>
              </a:rPr>
              <a:t>找准核心题点   精准细透突破</a:t>
            </a:r>
            <a:endParaRPr lang="zh-CN" altLang="en-US" sz="2800" b="1" dirty="0">
              <a:solidFill>
                <a:schemeClr val="accent6">
                  <a:lumMod val="75000"/>
                </a:schemeClr>
              </a:solidFill>
              <a:latin typeface="微软雅黑" pitchFamily="34" charset="-122"/>
              <a:ea typeface="微软雅黑" pitchFamily="34" charset="-122"/>
            </a:endParaRPr>
          </a:p>
        </p:txBody>
      </p:sp>
      <p:cxnSp>
        <p:nvCxnSpPr>
          <p:cNvPr id="9" name="直接连接符 8"/>
          <p:cNvCxnSpPr/>
          <p:nvPr/>
        </p:nvCxnSpPr>
        <p:spPr>
          <a:xfrm>
            <a:off x="1380778" y="4229790"/>
            <a:ext cx="6370612"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1380778" y="5128260"/>
            <a:ext cx="6370612"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2871738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85187"/>
            <a:ext cx="11515037" cy="6656181"/>
          </a:xfrm>
          <a:prstGeom prst="rect">
            <a:avLst/>
          </a:prstGeom>
          <a:noFill/>
        </p:spPr>
        <p:txBody>
          <a:bodyPr wrap="square" rtlCol="0">
            <a:spAutoFit/>
          </a:bodyPr>
          <a:lstStyle/>
          <a:p>
            <a:pPr indent="711200" algn="just">
              <a:lnSpc>
                <a:spcPct val="140000"/>
              </a:lnSpc>
              <a:spcAft>
                <a:spcPts val="0"/>
              </a:spcAf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是的，先生。</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罗杰斯太太，我这里有记录，对你声称经受过的伤害的一份宣誓记录。在这份记录上，在事故发生超过</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小时，你与你的律师经过一番商议之前，你并没有告诉外科医生你的背部受伤了，对此你怎么解释？</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因为当时</a:t>
            </a:r>
            <a:r>
              <a:rPr lang="en-US" altLang="zh-CN" sz="2800" kern="100" dirty="0">
                <a:latin typeface="Times New Roman"/>
                <a:ea typeface="华文细黑"/>
                <a:cs typeface="Courier New"/>
              </a:rPr>
              <a:t>X</a:t>
            </a:r>
            <a:r>
              <a:rPr lang="zh-CN" altLang="zh-CN" sz="2800" kern="100" dirty="0">
                <a:latin typeface="Times New Roman"/>
                <a:ea typeface="华文细黑"/>
                <a:cs typeface="Times New Roman"/>
              </a:rPr>
              <a:t>光片还没出来。</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啊哈！真相怎样只有你自己知道。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戈尔德说道，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今天，在意外事故发生整整一年后，你仍然穿着医用胸衣来支撑你的腰吗？</a:t>
            </a:r>
            <a:r>
              <a:rPr lang="en-US" altLang="zh-CN" sz="2800" kern="100" dirty="0" smtClean="0">
                <a:latin typeface="宋体"/>
                <a:ea typeface="华文细黑"/>
                <a:cs typeface="Times New Roman"/>
              </a:rPr>
              <a:t>”</a:t>
            </a:r>
          </a:p>
          <a:p>
            <a:pPr indent="711200" algn="just">
              <a:lnSpc>
                <a:spcPct val="140000"/>
              </a:lnSpc>
              <a:spcAft>
                <a:spcPts val="0"/>
              </a:spcAf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是的。没有胸衣我就不能坐直。</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检查你的伤情时，你听见了你的外科医生说，如果一个没有受伤的正常人长期被外科胸衣束缚起来就像你整整穿了</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个月，一旦没有了支撑，正常人也无法坐直。</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8420746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95536"/>
            <a:ext cx="11731061" cy="6473824"/>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听过像这样的话。</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我问完了，法官大人。</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但他知道他的反诘是没有用的。七个陪审团成员中脸上呈现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恨不得吞了铁路公司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表情的人有三个，而其他四个则在想：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可怜的女人！</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但他还是依照程序做总结陈述：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很明显，罗杰斯太太这是在趁机勒索。南方铁路公司拒绝这一非法要求。先生们，我再说一遍，这是趁机勒索。你们今后都要提防些。</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主审法官接着做了公正而简洁的陈述。陪审团随后退庭。</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分钟后，陪审团重新回到法庭上。一个陪审团成员宣读他们的决定：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我们支持原告提出的</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万美元的赔偿要求。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林顿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戈尔德发出了无奈的苦笑</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1872325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116632"/>
            <a:ext cx="11515037" cy="6555641"/>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第二天早上，戈尔德夹着他的公文包匆匆出了家门。已经是</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点整，他得在街上随便买点东西吃，然后赶去办公室。昨天从法庭回来，他受到了律师事务所其他律师的嘲笑，他的委托人南方铁路公司的总经理也打电话来把他臭骂了一顿</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他走进地铁站大楼的大厅时，里面空无一人。他跑向电梯。</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电梯下来了，但从一层飞速经过时没有停下来。透过格栅和地面玻璃，戈尔德看到那个老人用力拉着控制开关，但电梯没有停。随着一声巨大的坠地声，三层楼面的玻璃都震动了，电梯坠落到坑底</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戈尔德的脑子突然灵光一闪：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这是一个多好的对大楼管理机构提出诉讼的机会啊！那部老电梯</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年前就应该停止使用了。</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932669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8961" y="328002"/>
            <a:ext cx="11659053" cy="590931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他从安全楼梯跑到地下室。残骸躺在那儿，就像纸板盒一样被扭曲、压扁了。他摸了一下那位老人的身体，已经没有脉搏了。戈尔德擦了一把额头上的汗。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幸亏我没在电梯里。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他想。</a:t>
            </a:r>
            <a:endParaRPr lang="zh-CN" altLang="zh-CN" sz="280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突然，他想起了什么。</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万美元的赔偿，趁机勒索。他笑了。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再想一下，我其实是在电梯里。</a:t>
            </a:r>
            <a:r>
              <a:rPr lang="en-US" altLang="zh-CN" sz="2800" kern="100" dirty="0">
                <a:latin typeface="宋体"/>
                <a:ea typeface="华文细黑"/>
                <a:cs typeface="Times New Roman"/>
              </a:rPr>
              <a:t>”</a:t>
            </a:r>
            <a:endParaRPr lang="zh-CN" altLang="zh-CN" sz="280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他爬进了变形的电梯厢，慢慢挪到一根主梁下面，让背部靠着主梁，然后闭上了眼睛</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不久，消防队赶到。戈尔德假装大声呻吟起来。当消防队打算把他抬出去时，他喊道：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哦！轻点儿，轻点儿！我的腰，我的腰啊！</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9899725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324520"/>
            <a:ext cx="11659053" cy="656077"/>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本文构思精巧，情节引人入胜，请结合文本分析这一特点。</a:t>
            </a:r>
            <a:endParaRPr lang="zh-CN" altLang="zh-CN" sz="1050" kern="100" dirty="0">
              <a:effectLst/>
              <a:latin typeface="宋体"/>
              <a:cs typeface="Courier New"/>
            </a:endParaRPr>
          </a:p>
        </p:txBody>
      </p:sp>
      <p:sp>
        <p:nvSpPr>
          <p:cNvPr id="4" name="矩形 3"/>
          <p:cNvSpPr/>
          <p:nvPr/>
        </p:nvSpPr>
        <p:spPr>
          <a:xfrm>
            <a:off x="262558" y="1052736"/>
            <a:ext cx="11531855" cy="401925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文章开头巧设悬念，以被告律师戈尔德知道自己已输这一情节引出下文，也激发起读者的兴趣。</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文章标题</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趁机勒索</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是贯穿全文的线索，串联起罗杰斯太太和戈尔德两人分别勒索的故事。</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③</a:t>
            </a:r>
            <a:r>
              <a:rPr lang="zh-CN" altLang="zh-CN" sz="2800" kern="100" dirty="0">
                <a:solidFill>
                  <a:srgbClr val="0000FF"/>
                </a:solidFill>
                <a:latin typeface="Times New Roman"/>
                <a:ea typeface="华文细黑"/>
                <a:cs typeface="Times New Roman"/>
              </a:rPr>
              <a:t>文章先扬后抑，先以罗杰斯太太的故事刻画了戈尔德正直的形象。又笔锋一转，揭露了戈尔德的贪婪虚伪，情节出乎意料，又在情理之中。</a:t>
            </a:r>
            <a:endParaRPr lang="zh-CN" altLang="zh-CN" sz="1050" kern="100" dirty="0">
              <a:solidFill>
                <a:srgbClr val="0000FF"/>
              </a:solidFill>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841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769331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4"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8801" y="75992"/>
            <a:ext cx="11515037" cy="6727996"/>
          </a:xfrm>
          <a:prstGeom prst="rect">
            <a:avLst/>
          </a:prstGeom>
          <a:noFill/>
        </p:spPr>
        <p:txBody>
          <a:bodyPr wrap="square" rtlCol="0">
            <a:spAutoFit/>
          </a:bodyPr>
          <a:lstStyle/>
          <a:p>
            <a:pPr algn="just">
              <a:lnSpc>
                <a:spcPct val="150000"/>
              </a:lnSpc>
            </a:pPr>
            <a:r>
              <a:rPr lang="zh-CN" altLang="zh-CN" sz="2800" b="1" kern="100" dirty="0">
                <a:solidFill>
                  <a:srgbClr val="C00000"/>
                </a:solidFill>
                <a:latin typeface="黑体" pitchFamily="49" charset="-122"/>
                <a:ea typeface="黑体" pitchFamily="49" charset="-122"/>
                <a:cs typeface="Times New Roman"/>
              </a:rPr>
              <a:t>核心题点二：分析局部情节</a:t>
            </a:r>
            <a:r>
              <a:rPr lang="en-US" altLang="zh-CN" sz="2800" b="1" kern="100" dirty="0">
                <a:solidFill>
                  <a:srgbClr val="C00000"/>
                </a:solidFill>
                <a:latin typeface="黑体" pitchFamily="49" charset="-122"/>
                <a:ea typeface="黑体" pitchFamily="49" charset="-122"/>
                <a:cs typeface="Times New Roman"/>
              </a:rPr>
              <a:t>(</a:t>
            </a:r>
            <a:r>
              <a:rPr lang="zh-CN" altLang="zh-CN" sz="2800" b="1" kern="100" dirty="0">
                <a:solidFill>
                  <a:srgbClr val="C00000"/>
                </a:solidFill>
                <a:latin typeface="黑体" pitchFamily="49" charset="-122"/>
                <a:ea typeface="黑体" pitchFamily="49" charset="-122"/>
                <a:cs typeface="Times New Roman"/>
              </a:rPr>
              <a:t>段落</a:t>
            </a:r>
            <a:r>
              <a:rPr lang="en-US" altLang="zh-CN" sz="2800" b="1" kern="100" dirty="0">
                <a:solidFill>
                  <a:srgbClr val="C00000"/>
                </a:solidFill>
                <a:latin typeface="黑体" pitchFamily="49" charset="-122"/>
                <a:ea typeface="黑体" pitchFamily="49" charset="-122"/>
                <a:cs typeface="Times New Roman"/>
              </a:rPr>
              <a:t>)</a:t>
            </a:r>
            <a:r>
              <a:rPr lang="zh-CN" altLang="zh-CN" sz="2800" b="1" kern="100" dirty="0">
                <a:solidFill>
                  <a:srgbClr val="C00000"/>
                </a:solidFill>
                <a:latin typeface="黑体" pitchFamily="49" charset="-122"/>
                <a:ea typeface="黑体" pitchFamily="49" charset="-122"/>
                <a:cs typeface="Times New Roman"/>
              </a:rPr>
              <a:t>作用题</a:t>
            </a:r>
          </a:p>
          <a:p>
            <a:pPr algn="just">
              <a:lnSpc>
                <a:spcPct val="140000"/>
              </a:lnSpc>
              <a:spcAft>
                <a:spcPts val="0"/>
              </a:spcAft>
            </a:pPr>
            <a:r>
              <a:rPr lang="zh-CN" altLang="zh-CN" sz="2800" kern="100" dirty="0" smtClean="0">
                <a:latin typeface="Times New Roman"/>
                <a:ea typeface="华文细黑"/>
                <a:cs typeface="Times New Roman"/>
              </a:rPr>
              <a:t>这</a:t>
            </a:r>
            <a:r>
              <a:rPr lang="zh-CN" altLang="zh-CN" sz="2800" kern="100" dirty="0">
                <a:latin typeface="Times New Roman"/>
                <a:ea typeface="华文细黑"/>
                <a:cs typeface="Times New Roman"/>
              </a:rPr>
              <a:t>类题属高考传统题型，考生平时积累了不少做题经验，这里再重点强调以下几点：</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审题注意是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综合问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单一问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综合问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，就是不限答题角度，只是笼统地要求答出某处情节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段落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、某个人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有什么作用，回答时注意从情节、人物、环境、主题等角度综合思考即可。关键是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单一问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，即只要求答出在情节方面的作用。不少考生答得太单一而笼统，以致丢分。其实，答这种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单一问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，技巧在于：概括情节要准确，根据情节位置确定与上下文情节的关联性及作用，用好专业术语。专业术语有：为下文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情节做铺垫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埋下伏笔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；推动情节发展，或形成突转，或形成高潮，或戛然而止。要依据情节作用灵活运用。</a:t>
            </a:r>
            <a:endParaRPr lang="zh-CN" altLang="zh-CN" sz="2800" kern="100" dirty="0">
              <a:effectLst/>
              <a:latin typeface="宋体"/>
              <a:cs typeface="Courier New"/>
            </a:endParaRPr>
          </a:p>
        </p:txBody>
      </p:sp>
    </p:spTree>
    <p:extLst>
      <p:ext uri="{BB962C8B-B14F-4D97-AF65-F5344CB8AC3E}">
        <p14:creationId xmlns:p14="http://schemas.microsoft.com/office/powerpoint/2010/main" val="25510630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6574" y="389563"/>
            <a:ext cx="11017224" cy="2031325"/>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答题绝不可贴标签、套话化，必须与具体文本结合，学会依文解文。</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答题既要综合考虑四个角度</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情节、人物、环境、主旨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，又要兼顾文体特征，更要从文本的具体特征出发。</a:t>
            </a:r>
            <a:endParaRPr lang="zh-CN" altLang="zh-CN" sz="1050" kern="100" dirty="0">
              <a:effectLst/>
              <a:latin typeface="宋体"/>
              <a:cs typeface="Courier New"/>
            </a:endParaRPr>
          </a:p>
        </p:txBody>
      </p:sp>
    </p:spTree>
    <p:extLst>
      <p:ext uri="{BB962C8B-B14F-4D97-AF65-F5344CB8AC3E}">
        <p14:creationId xmlns:p14="http://schemas.microsoft.com/office/powerpoint/2010/main" val="14222944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558" y="764704"/>
            <a:ext cx="11659053" cy="6124754"/>
          </a:xfrm>
          <a:prstGeom prst="rect">
            <a:avLst/>
          </a:prstGeom>
          <a:noFill/>
        </p:spPr>
        <p:txBody>
          <a:bodyPr wrap="square" rtlCol="0">
            <a:spAutoFit/>
          </a:bodyPr>
          <a:lstStyle/>
          <a:p>
            <a:pPr algn="just">
              <a:lnSpc>
                <a:spcPct val="14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40000"/>
              </a:lnSpc>
              <a:spcAft>
                <a:spcPts val="0"/>
              </a:spcAft>
            </a:pPr>
            <a:r>
              <a:rPr lang="zh-CN" altLang="zh-CN" sz="2800" b="1" kern="100" dirty="0">
                <a:latin typeface="Times New Roman"/>
                <a:ea typeface="华文细黑"/>
                <a:cs typeface="Times New Roman"/>
              </a:rPr>
              <a:t>陶虎臣</a:t>
            </a:r>
            <a:endParaRPr lang="zh-CN" altLang="zh-CN" sz="1050" b="1" kern="100" dirty="0">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汪曾祺</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每到天气晴朗，上午十来点钟，在这条街上，就听到从阴城方向传来爆裂的巨响：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大家就知道，这是陶虎臣在试炮仗了。</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阴城是一片古战场。相传韩信在这里打过仗，现在还能挖到一种有耳的尖底陶瓶，当地人说这种陶瓶冬天插了梅花，能结出梅子来。现在这里是乱葬岗，不知道什么时候起叫作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阴城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。到处是坟头、野树、荒草、芦荻。草里有蛤蟆、野兔子。早晨和黄昏，有许多白颈老鸦。人走过，就哑哑地叫着飞起来。</a:t>
            </a:r>
            <a:endParaRPr lang="zh-CN" altLang="zh-CN" sz="1050" kern="100" dirty="0">
              <a:effectLst/>
              <a:latin typeface="宋体"/>
              <a:cs typeface="Courier New"/>
            </a:endParaRPr>
          </a:p>
        </p:txBody>
      </p:sp>
      <p:sp>
        <p:nvSpPr>
          <p:cNvPr id="3" name="TextBox 2"/>
          <p:cNvSpPr txBox="1"/>
          <p:nvPr/>
        </p:nvSpPr>
        <p:spPr>
          <a:xfrm>
            <a:off x="190550" y="188640"/>
            <a:ext cx="2808312" cy="492443"/>
          </a:xfrm>
          <a:prstGeom prst="rect">
            <a:avLst/>
          </a:prstGeom>
          <a:noFill/>
        </p:spPr>
        <p:txBody>
          <a:bodyPr wrap="square" rtlCol="0">
            <a:spAutoFit/>
          </a:bodyPr>
          <a:lstStyle/>
          <a:p>
            <a:r>
              <a:rPr lang="zh-CN" altLang="en-US" sz="2600" b="1" dirty="0">
                <a:solidFill>
                  <a:srgbClr val="0066FF"/>
                </a:solidFill>
                <a:latin typeface="Times New Roman" pitchFamily="18" charset="0"/>
                <a:ea typeface="微软雅黑" pitchFamily="34" charset="-122"/>
                <a:cs typeface="Times New Roman" pitchFamily="18" charset="0"/>
              </a:rPr>
              <a:t>即时小</a:t>
            </a:r>
            <a:r>
              <a:rPr lang="zh-CN" altLang="en-US" sz="2600" b="1" dirty="0" smtClean="0">
                <a:solidFill>
                  <a:srgbClr val="0066FF"/>
                </a:solidFill>
                <a:latin typeface="Times New Roman" pitchFamily="18" charset="0"/>
                <a:ea typeface="微软雅黑" pitchFamily="34" charset="-122"/>
                <a:cs typeface="Times New Roman" pitchFamily="18" charset="0"/>
              </a:rPr>
              <a:t>练</a:t>
            </a:r>
            <a:endParaRPr lang="zh-CN" altLang="en-US" sz="2600" b="1" dirty="0">
              <a:solidFill>
                <a:srgbClr val="0066FF"/>
              </a:solidFill>
              <a:latin typeface="Times New Roman" pitchFamily="18" charset="0"/>
              <a:ea typeface="微软雅黑" pitchFamily="34" charset="-122"/>
              <a:cs typeface="Times New Roman" pitchFamily="18" charset="0"/>
            </a:endParaRPr>
          </a:p>
        </p:txBody>
      </p:sp>
      <p:cxnSp>
        <p:nvCxnSpPr>
          <p:cNvPr id="4" name="直接连接符 3"/>
          <p:cNvCxnSpPr/>
          <p:nvPr/>
        </p:nvCxnSpPr>
        <p:spPr>
          <a:xfrm>
            <a:off x="190550" y="720324"/>
            <a:ext cx="1746244"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16662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16632"/>
            <a:ext cx="11515037" cy="6656181"/>
          </a:xfrm>
          <a:prstGeom prst="rect">
            <a:avLst/>
          </a:prstGeom>
          <a:noFill/>
        </p:spPr>
        <p:txBody>
          <a:bodyPr wrap="square" rtlCol="0">
            <a:spAutoFit/>
          </a:bodyPr>
          <a:lstStyle/>
          <a:p>
            <a:pPr indent="711200" algn="just">
              <a:lnSpc>
                <a:spcPct val="140000"/>
              </a:lnSpc>
              <a:spcAft>
                <a:spcPts val="0"/>
              </a:spcAft>
            </a:pPr>
            <a:r>
              <a:rPr lang="zh-CN" altLang="zh-CN" sz="2800" kern="100" dirty="0" smtClean="0">
                <a:latin typeface="Times New Roman"/>
                <a:ea typeface="华文细黑"/>
                <a:cs typeface="Times New Roman"/>
              </a:rPr>
              <a:t>这里只有一个破财神庙，里面住着一个侉子。</a:t>
            </a:r>
            <a:endParaRPr lang="zh-CN" altLang="zh-CN" sz="1050" kern="100" dirty="0" smtClean="0">
              <a:latin typeface="宋体"/>
              <a:cs typeface="Courier New"/>
            </a:endParaRPr>
          </a:p>
          <a:p>
            <a:pPr indent="711200" algn="just">
              <a:lnSpc>
                <a:spcPct val="140000"/>
              </a:lnSpc>
              <a:spcAft>
                <a:spcPts val="0"/>
              </a:spcAft>
            </a:pPr>
            <a:r>
              <a:rPr lang="zh-CN" altLang="zh-CN" sz="2800" kern="100" dirty="0" smtClean="0">
                <a:latin typeface="Times New Roman"/>
                <a:ea typeface="华文细黑"/>
                <a:cs typeface="Times New Roman"/>
              </a:rPr>
              <a:t>陶虎臣家的货色齐全。除了鞭炮，还出一种别家不做的鞭，叫作</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遍地桃花</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。不但外皮，连里面的筒子都一色是梅红纸卷的。放了之后，地下一片红，真像是一地的桃花瓣子，如果是过年，下过雪，</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花瓣</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落在雪地上，红是红，白是白，好看极了。</a:t>
            </a:r>
            <a:endParaRPr lang="zh-CN" altLang="zh-CN" sz="1050" kern="100" dirty="0" smtClean="0">
              <a:latin typeface="宋体"/>
              <a:cs typeface="Courier New"/>
            </a:endParaRPr>
          </a:p>
          <a:p>
            <a:pPr indent="711200" algn="just">
              <a:lnSpc>
                <a:spcPct val="140000"/>
              </a:lnSpc>
              <a:spcAft>
                <a:spcPts val="0"/>
              </a:spcAft>
            </a:pPr>
            <a:r>
              <a:rPr lang="zh-CN" altLang="zh-CN" sz="2800" kern="100" dirty="0" smtClean="0">
                <a:latin typeface="Times New Roman"/>
                <a:ea typeface="华文细黑"/>
                <a:cs typeface="Times New Roman"/>
              </a:rPr>
              <a:t>他还有一项绝技，是做焰火。做焰火，除了配料，关键是串捻子。串得不对，会轰隆一声，烧成一团火。弄不好，还会出事。陶虎臣的一只左眼坏了，就是因为有一次放焰火，出了故障，一个火星迸进了瞳孔。陶虎臣坏了一只眼睛，还看不出太大的破相。他依然随时是和颜悦色的，带着宽厚而慈祥的笑容。这种笑容，只有与世无争，生活上容易满足的人才会有。</a:t>
            </a:r>
            <a:endParaRPr lang="zh-CN" altLang="zh-CN" sz="1050" kern="100" dirty="0">
              <a:effectLst/>
              <a:latin typeface="宋体"/>
              <a:cs typeface="Courier New"/>
            </a:endParaRPr>
          </a:p>
        </p:txBody>
      </p:sp>
    </p:spTree>
    <p:extLst>
      <p:ext uri="{BB962C8B-B14F-4D97-AF65-F5344CB8AC3E}">
        <p14:creationId xmlns:p14="http://schemas.microsoft.com/office/powerpoint/2010/main" val="36986840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116632"/>
            <a:ext cx="11515037" cy="6555641"/>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但是，鞭炮生意，是随着年成走的。什么时候风调雨顺，国泰民安，什么时候炮仗店就生意兴隆。这样的年头，能够老是有么？</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这一年，伏汛安然度过，保住了无数人畜。秋收在望，市面繁荣，城乡一片喜气。有好事者倡议：今年放放焰火！东西南北四城，都放！一台七套，四七二十八套。陶家独家承做了十四套。东城定在八月十六放。地点：阴城</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just">
              <a:lnSpc>
                <a:spcPct val="150000"/>
              </a:lnSpc>
              <a:spcAft>
                <a:spcPts val="0"/>
              </a:spcAft>
            </a:pPr>
            <a:r>
              <a:rPr lang="zh-CN" altLang="zh-CN" sz="2800" kern="100" dirty="0">
                <a:latin typeface="Times New Roman"/>
                <a:ea typeface="华文细黑"/>
                <a:cs typeface="Times New Roman"/>
              </a:rPr>
              <a:t>这天万里无云，一天皓月。阴城的正中，立起一个四丈多高的架子。有人早早吃了晚饭，就扛了板凳来等着了。人们寻亲访友，说短道长，来来往往，亲亲热热。阴城的草都被踏倒了。人们的鞋底也叫秋草的浓汁磨得滑溜溜的</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5979712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4173"/>
            <a:ext cx="12190414" cy="5513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48915"/>
            <a:ext cx="12190413" cy="461665"/>
          </a:xfrm>
          <a:prstGeom prst="rect">
            <a:avLst/>
          </a:prstGeom>
          <a:noFill/>
        </p:spPr>
        <p:txBody>
          <a:bodyPr wrap="square" rtlCol="0">
            <a:spAutoFit/>
          </a:bodyPr>
          <a:lstStyle/>
          <a:p>
            <a:pPr>
              <a:defRPr/>
            </a:pPr>
            <a:r>
              <a:rPr lang="zh-CN" altLang="en-US" sz="2400" b="1" kern="0" dirty="0" smtClean="0">
                <a:solidFill>
                  <a:schemeClr val="bg1"/>
                </a:solidFill>
                <a:latin typeface="微软雅黑" pitchFamily="34" charset="-122"/>
                <a:ea typeface="微软雅黑" pitchFamily="34" charset="-122"/>
              </a:rPr>
              <a:t>强化规范</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noProof="0" dirty="0" smtClean="0">
                <a:ln>
                  <a:noFill/>
                </a:ln>
                <a:solidFill>
                  <a:schemeClr val="bg1"/>
                </a:solidFill>
                <a:effectLst/>
                <a:uLnTx/>
                <a:uFillTx/>
                <a:latin typeface="微软雅黑" pitchFamily="34" charset="-122"/>
                <a:ea typeface="微软雅黑"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lang="zh-CN" altLang="en-US" sz="2400" b="1" kern="0" dirty="0">
                <a:solidFill>
                  <a:schemeClr val="bg1"/>
                </a:solidFill>
                <a:latin typeface="微软雅黑" pitchFamily="34" charset="-122"/>
                <a:ea typeface="微软雅黑" pitchFamily="34" charset="-122"/>
              </a:rPr>
              <a:t> </a:t>
            </a:r>
            <a:r>
              <a:rPr lang="zh-CN" altLang="en-US" sz="2400" b="1" kern="0" dirty="0" smtClean="0">
                <a:solidFill>
                  <a:schemeClr val="bg1"/>
                </a:solidFill>
                <a:latin typeface="微软雅黑" pitchFamily="34" charset="-122"/>
                <a:ea typeface="微软雅黑" pitchFamily="34" charset="-122"/>
              </a:rPr>
              <a:t>   </a:t>
            </a:r>
            <a:r>
              <a:rPr lang="zh-CN" altLang="en-US" sz="2400" kern="0" dirty="0" smtClean="0">
                <a:solidFill>
                  <a:schemeClr val="bg1"/>
                </a:solidFill>
                <a:latin typeface="华文新魏" pitchFamily="2" charset="-122"/>
                <a:ea typeface="华文新魏" pitchFamily="2" charset="-122"/>
              </a:rPr>
              <a:t>研究</a:t>
            </a:r>
            <a:r>
              <a:rPr lang="zh-CN" altLang="en-US" sz="2400" kern="0" dirty="0">
                <a:solidFill>
                  <a:schemeClr val="bg1"/>
                </a:solidFill>
                <a:latin typeface="华文新魏" pitchFamily="2" charset="-122"/>
                <a:ea typeface="华文新魏" pitchFamily="2" charset="-122"/>
              </a:rPr>
              <a:t>真题问答  </a:t>
            </a:r>
            <a:r>
              <a:rPr lang="zh-CN" altLang="en-US" sz="2400" kern="0" dirty="0" smtClean="0">
                <a:solidFill>
                  <a:schemeClr val="bg1"/>
                </a:solidFill>
                <a:latin typeface="华文新魏" pitchFamily="2" charset="-122"/>
                <a:ea typeface="华文新魏" pitchFamily="2" charset="-122"/>
              </a:rPr>
              <a:t> 体悟</a:t>
            </a:r>
            <a:r>
              <a:rPr lang="zh-CN" altLang="en-US" sz="2400" kern="0" dirty="0">
                <a:solidFill>
                  <a:schemeClr val="bg1"/>
                </a:solidFill>
                <a:latin typeface="华文新魏" pitchFamily="2" charset="-122"/>
                <a:ea typeface="华文新魏" pitchFamily="2" charset="-122"/>
              </a:rPr>
              <a:t>审答要点</a:t>
            </a:r>
          </a:p>
        </p:txBody>
      </p:sp>
      <p:sp>
        <p:nvSpPr>
          <p:cNvPr id="6" name="TextBox 5"/>
          <p:cNvSpPr txBox="1"/>
          <p:nvPr/>
        </p:nvSpPr>
        <p:spPr>
          <a:xfrm>
            <a:off x="181365" y="827938"/>
            <a:ext cx="11746489" cy="656846"/>
          </a:xfrm>
          <a:prstGeom prst="rect">
            <a:avLst/>
          </a:prstGeom>
          <a:noFill/>
        </p:spPr>
        <p:txBody>
          <a:bodyPr wrap="square" rtlCol="0">
            <a:spAutoFit/>
          </a:bodyPr>
          <a:lstStyle/>
          <a:p>
            <a:pPr algn="just">
              <a:lnSpc>
                <a:spcPct val="150000"/>
              </a:lnSpc>
            </a:pPr>
            <a:r>
              <a:rPr lang="zh-CN" altLang="zh-CN" sz="2800" b="1" kern="100" dirty="0">
                <a:solidFill>
                  <a:srgbClr val="0000FF"/>
                </a:solidFill>
                <a:latin typeface="Times New Roman"/>
                <a:ea typeface="华文细黑"/>
                <a:cs typeface="Times New Roman"/>
              </a:rPr>
              <a:t>一、请认真研读浙江卷近几年分析情节结构类试题，回答下列问题。</a:t>
            </a:r>
          </a:p>
        </p:txBody>
      </p:sp>
      <p:sp>
        <p:nvSpPr>
          <p:cNvPr id="3" name="矩形 2"/>
          <p:cNvSpPr/>
          <p:nvPr/>
        </p:nvSpPr>
        <p:spPr>
          <a:xfrm>
            <a:off x="272083" y="1538208"/>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5" name="矩形 4"/>
          <p:cNvSpPr/>
          <p:nvPr/>
        </p:nvSpPr>
        <p:spPr>
          <a:xfrm>
            <a:off x="272084" y="2247840"/>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1" name="TextBox 10"/>
          <p:cNvSpPr txBox="1"/>
          <p:nvPr/>
        </p:nvSpPr>
        <p:spPr>
          <a:xfrm>
            <a:off x="1648959" y="1544007"/>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2011</a:t>
            </a:r>
            <a:r>
              <a:rPr lang="zh-CN" altLang="zh-CN" sz="2800" kern="100" dirty="0">
                <a:latin typeface="Times New Roman"/>
                <a:ea typeface="华文细黑"/>
                <a:cs typeface="Times New Roman"/>
              </a:rPr>
              <a:t>年</a:t>
            </a:r>
            <a:endParaRPr lang="zh-CN" altLang="zh-CN" sz="1050" b="1" kern="100" dirty="0">
              <a:solidFill>
                <a:srgbClr val="0000FF"/>
              </a:solidFill>
              <a:effectLst/>
              <a:latin typeface="宋体"/>
              <a:cs typeface="Courier New"/>
            </a:endParaRPr>
          </a:p>
        </p:txBody>
      </p:sp>
      <p:sp>
        <p:nvSpPr>
          <p:cNvPr id="12" name="TextBox 11"/>
          <p:cNvSpPr txBox="1"/>
          <p:nvPr/>
        </p:nvSpPr>
        <p:spPr>
          <a:xfrm>
            <a:off x="1486694" y="2263929"/>
            <a:ext cx="8223303" cy="661015"/>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《第</a:t>
            </a:r>
            <a:r>
              <a:rPr lang="en-US" altLang="zh-CN" sz="2800" kern="100" dirty="0">
                <a:latin typeface="Times New Roman"/>
                <a:ea typeface="华文细黑"/>
              </a:rPr>
              <a:t>9</a:t>
            </a:r>
            <a:r>
              <a:rPr lang="zh-CN" altLang="zh-CN" sz="2800" kern="100" dirty="0">
                <a:latin typeface="Times New Roman"/>
                <a:ea typeface="华文细黑"/>
                <a:cs typeface="Times New Roman"/>
              </a:rPr>
              <a:t>车厢》</a:t>
            </a:r>
            <a:endParaRPr lang="en-US" altLang="zh-CN" sz="2800" kern="100" dirty="0">
              <a:effectLst/>
              <a:latin typeface="Times New Roman"/>
              <a:ea typeface="华文细黑"/>
              <a:cs typeface="Times New Roman"/>
            </a:endParaRPr>
          </a:p>
        </p:txBody>
      </p:sp>
      <p:sp>
        <p:nvSpPr>
          <p:cNvPr id="10" name="矩形 9"/>
          <p:cNvSpPr/>
          <p:nvPr/>
        </p:nvSpPr>
        <p:spPr>
          <a:xfrm>
            <a:off x="272084" y="2971403"/>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3" name="TextBox 12"/>
          <p:cNvSpPr txBox="1"/>
          <p:nvPr/>
        </p:nvSpPr>
        <p:spPr>
          <a:xfrm>
            <a:off x="1630710" y="2987492"/>
            <a:ext cx="8223303" cy="656846"/>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小说开篇写了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的一次乘车经历，有什么作用？</a:t>
            </a:r>
            <a:endParaRPr lang="en-US" altLang="zh-CN" sz="2800" kern="100" dirty="0">
              <a:effectLst/>
              <a:latin typeface="Times New Roman"/>
              <a:ea typeface="华文细黑"/>
              <a:cs typeface="Times New Roman"/>
            </a:endParaRPr>
          </a:p>
        </p:txBody>
      </p:sp>
      <p:sp>
        <p:nvSpPr>
          <p:cNvPr id="14" name="矩形 13"/>
          <p:cNvSpPr/>
          <p:nvPr/>
        </p:nvSpPr>
        <p:spPr>
          <a:xfrm>
            <a:off x="218405" y="3717032"/>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5" name="矩形 14"/>
          <p:cNvSpPr/>
          <p:nvPr/>
        </p:nvSpPr>
        <p:spPr>
          <a:xfrm>
            <a:off x="233983" y="3720271"/>
            <a:ext cx="11637441" cy="1384995"/>
          </a:xfrm>
          <a:prstGeom prst="rect">
            <a:avLst/>
          </a:prstGeom>
        </p:spPr>
        <p:txBody>
          <a:bodyPr wrap="square">
            <a:spAutoFit/>
          </a:bodyPr>
          <a:lstStyle/>
          <a:p>
            <a:pPr>
              <a:lnSpc>
                <a:spcPct val="150000"/>
              </a:lnSpc>
            </a:pPr>
            <a:r>
              <a:rPr lang="en-US" altLang="zh-CN" sz="2800" kern="100" dirty="0" smtClean="0">
                <a:latin typeface="宋体"/>
                <a:ea typeface="华文细黑"/>
                <a:cs typeface="Times New Roman"/>
              </a:rPr>
              <a:t>		 ①</a:t>
            </a:r>
            <a:r>
              <a:rPr lang="zh-CN" altLang="zh-CN" sz="2800" kern="100" dirty="0">
                <a:latin typeface="Times New Roman"/>
                <a:ea typeface="华文细黑"/>
                <a:cs typeface="Times New Roman"/>
              </a:rPr>
              <a:t>用作铺垫，引出主要故事。</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强化</a:t>
            </a:r>
            <a:r>
              <a:rPr lang="en-US" altLang="zh-CN" sz="2800" kern="100" dirty="0">
                <a:latin typeface="Times New Roman"/>
                <a:ea typeface="华文细黑"/>
              </a:rPr>
              <a:t>(</a:t>
            </a:r>
            <a:r>
              <a:rPr lang="zh-CN" altLang="zh-CN" sz="2800" kern="100" dirty="0">
                <a:latin typeface="Times New Roman"/>
                <a:ea typeface="华文细黑"/>
                <a:cs typeface="Times New Roman"/>
              </a:rPr>
              <a:t>衬托</a:t>
            </a:r>
            <a:r>
              <a:rPr lang="en-US" altLang="zh-CN" sz="2800" kern="100" dirty="0">
                <a:latin typeface="Times New Roman"/>
                <a:ea typeface="华文细黑"/>
              </a:rPr>
              <a:t>)</a:t>
            </a:r>
            <a:r>
              <a:rPr lang="zh-CN" altLang="zh-CN" sz="2800" kern="100" dirty="0">
                <a:latin typeface="Times New Roman"/>
                <a:ea typeface="华文细黑"/>
                <a:cs typeface="Times New Roman"/>
              </a:rPr>
              <a:t>主要故事的叙述效果。</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突出这类现象的普遍性。</a:t>
            </a:r>
            <a:endParaRPr lang="zh-CN" altLang="en-US" sz="2800" dirty="0"/>
          </a:p>
        </p:txBody>
      </p:sp>
      <p:sp>
        <p:nvSpPr>
          <p:cNvPr id="16" name="矩形 15"/>
          <p:cNvSpPr/>
          <p:nvPr/>
        </p:nvSpPr>
        <p:spPr>
          <a:xfrm>
            <a:off x="257534" y="5283559"/>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17" name="Picture 2" descr="小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8902" y="5211551"/>
            <a:ext cx="3660965" cy="145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85187"/>
            <a:ext cx="11515037" cy="6727996"/>
          </a:xfrm>
          <a:prstGeom prst="rect">
            <a:avLst/>
          </a:prstGeom>
          <a:noFill/>
        </p:spPr>
        <p:txBody>
          <a:bodyPr wrap="square" rtlCol="0">
            <a:spAutoFit/>
          </a:bodyPr>
          <a:lstStyle/>
          <a:p>
            <a:pPr indent="711200" algn="just">
              <a:lnSpc>
                <a:spcPct val="140000"/>
              </a:lnSpc>
              <a:spcAft>
                <a:spcPts val="0"/>
              </a:spcAft>
            </a:pPr>
            <a:r>
              <a:rPr lang="zh-CN" altLang="zh-CN" sz="2800" kern="100" dirty="0">
                <a:latin typeface="Times New Roman"/>
                <a:ea typeface="华文细黑"/>
                <a:cs typeface="Times New Roman"/>
              </a:rPr>
              <a:t>忽然，上万双眼睛一齐朝着一个方向看。人们的眼睛一会儿睁大，一会儿眯细；人们的嘴一会儿张开，一会儿又合上；一阵阵叫喊，一阵阵欢笑；一阵阵掌声。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陶虎臣点着焰火了！</a:t>
            </a:r>
            <a:endParaRPr lang="zh-CN" altLang="zh-CN" sz="1050" kern="100" dirty="0">
              <a:latin typeface="宋体"/>
              <a:cs typeface="Courier New"/>
            </a:endParaRPr>
          </a:p>
          <a:p>
            <a:pPr indent="720000">
              <a:lnSpc>
                <a:spcPct val="140000"/>
              </a:lnSpc>
            </a:pPr>
            <a:r>
              <a:rPr lang="zh-CN" altLang="zh-CN" sz="2800" kern="100" dirty="0" smtClean="0">
                <a:latin typeface="Times New Roman"/>
                <a:ea typeface="华文细黑"/>
                <a:cs typeface="Times New Roman"/>
              </a:rPr>
              <a:t>最热闹的是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炮打泗州城</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。起先是梅、兰、竹、菊四种花，接着是万花齐放。然后，一声炮响，照眼的灯球之中有一座四方的城，眼睛好的还能看见城门上</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泗州</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两个字。城外向里打炮，城里向外打，灯球飞舞，砰磅有声。最有趣的是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芦蜂追瘌子</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，一阵火花之后，出现一个泥头的纸人，手里拿着一把破芭蕉扇。霎时间飞来了许多马蜂，这些马蜂</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火花，纷纷扑向他，他四面躲闪，扇不停地挥舞。看到这里，满场大笑。这些辛苦得近于麻木的人，是难得这样开怀一笑的呀。最后一套是火花之后，吊下四个大字：</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天下太平。</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1311454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336070"/>
            <a:ext cx="11515037" cy="5181162"/>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a:ea typeface="华文细黑"/>
                <a:cs typeface="Times New Roman"/>
              </a:rPr>
              <a:t>年头还是不好。头一年，四乡闹土匪，县政府出了布告：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冬防期间，严禁燃放鞭炮。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明年，蒋介石搞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新生活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，取缔了鞭炮。陶虎臣别无产业，只好做一点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黄烟子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和蚊烟混日子。第三年，陶家炮仗店的铺门上了锁，再也打不开了。陶家的锅，也揭不开了。</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岁暮天寒，彤云酿雪，陶虎臣无路可走，他到阴城去上吊。刚把腰带拴在一棵树上，把头伸进去，一个人拦腰把他抱住。这人是住在财神庙的那个侉子。</a:t>
            </a:r>
            <a:endParaRPr lang="zh-CN" altLang="zh-CN" sz="1050" kern="100" dirty="0">
              <a:latin typeface="宋体"/>
              <a:cs typeface="Courier New"/>
            </a:endParaRPr>
          </a:p>
          <a:p>
            <a:pPr indent="7112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选自《汪曾祺文集》，有删改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9621006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9" y="612615"/>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简要分析小说第二段在全文中的作用。</a:t>
            </a:r>
            <a:endParaRPr lang="zh-CN" altLang="zh-CN" sz="1050" kern="100" dirty="0">
              <a:effectLst/>
              <a:latin typeface="宋体"/>
              <a:cs typeface="Courier New"/>
            </a:endParaRPr>
          </a:p>
        </p:txBody>
      </p:sp>
      <p:sp>
        <p:nvSpPr>
          <p:cNvPr id="4" name="矩形 3"/>
          <p:cNvSpPr/>
          <p:nvPr/>
        </p:nvSpPr>
        <p:spPr>
          <a:xfrm>
            <a:off x="340809" y="1340768"/>
            <a:ext cx="11227005" cy="1384995"/>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叙写了</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阴城</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的历史和现状，为人物活动提供典型场景；渲染了荒凉冷落的氛围，暗示了人物处境的艰难。</a:t>
            </a:r>
            <a:endParaRPr lang="zh-CN" altLang="zh-CN" sz="1050" kern="100" dirty="0">
              <a:solidFill>
                <a:srgbClr val="0000FF"/>
              </a:solidFill>
              <a:effectLst/>
              <a:latin typeface="宋体"/>
              <a:cs typeface="Courier New"/>
            </a:endParaRPr>
          </a:p>
        </p:txBody>
      </p:sp>
      <p:sp>
        <p:nvSpPr>
          <p:cNvPr id="6" name="TextBox 5"/>
          <p:cNvSpPr txBox="1"/>
          <p:nvPr/>
        </p:nvSpPr>
        <p:spPr>
          <a:xfrm>
            <a:off x="406574" y="2681223"/>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作者为何花较多笔墨写八月十六放焰火的情景？</a:t>
            </a:r>
            <a:endParaRPr lang="zh-CN" altLang="zh-CN" sz="1050" kern="100" dirty="0">
              <a:effectLst/>
              <a:latin typeface="宋体"/>
              <a:cs typeface="Courier New"/>
            </a:endParaRPr>
          </a:p>
        </p:txBody>
      </p:sp>
      <p:sp>
        <p:nvSpPr>
          <p:cNvPr id="8" name="矩形 7"/>
          <p:cNvSpPr/>
          <p:nvPr/>
        </p:nvSpPr>
        <p:spPr>
          <a:xfrm>
            <a:off x="406574" y="3343632"/>
            <a:ext cx="11233248" cy="2677656"/>
          </a:xfrm>
          <a:prstGeom prst="rect">
            <a:avLst/>
          </a:prstGeom>
        </p:spPr>
        <p:txBody>
          <a:bodyPr wrap="square">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zh-CN" altLang="zh-CN" sz="2800" b="1" kern="100" dirty="0" smtClean="0">
                <a:solidFill>
                  <a:srgbClr val="C00000"/>
                </a:solidFill>
                <a:latin typeface="Times New Roman"/>
                <a:ea typeface="华文细黑"/>
                <a:cs typeface="Times New Roman"/>
              </a:rPr>
              <a:t> </a:t>
            </a:r>
            <a:r>
              <a:rPr lang="en-US" altLang="zh-CN" sz="2800" kern="100" dirty="0" smtClean="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放焰火</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把故事推向高潮，详写凸显最生动环节，给读者以震撼；侧面描写</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人们的神态、心情和举动</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和正面描写</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焰火燃放景象</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相结合，为塑造人物形象服务，突出陶虎臣做焰火的才能；焰火的华丽和后文陶虎臣的悲惨遭遇结局形成映衬，凸显主题。</a:t>
            </a:r>
            <a:endParaRPr lang="zh-CN" altLang="zh-CN" sz="1050" kern="100" dirty="0">
              <a:solidFill>
                <a:srgbClr val="0000FF"/>
              </a:solidFill>
              <a:effectLst/>
              <a:latin typeface="宋体"/>
              <a:cs typeface="Courier New"/>
            </a:endParaRPr>
          </a:p>
        </p:txBody>
      </p:sp>
      <p:sp>
        <p:nvSpPr>
          <p:cNvPr id="9" name="矩形 8"/>
          <p:cNvSpPr/>
          <p:nvPr/>
        </p:nvSpPr>
        <p:spPr>
          <a:xfrm>
            <a:off x="0" y="6663993"/>
            <a:ext cx="12194933" cy="194007"/>
          </a:xfrm>
          <a:prstGeom prst="rect">
            <a:avLst/>
          </a:prstGeom>
          <a:solidFill>
            <a:schemeClr val="accent3">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p:cNvSpPr/>
          <p:nvPr/>
        </p:nvSpPr>
        <p:spPr>
          <a:xfrm>
            <a:off x="10246285"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5212887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xEl>
                                              <p:pRg st="0" end="0"/>
                                            </p:txEl>
                                          </p:spTgt>
                                        </p:tgtEl>
                                      </p:cBhvr>
                                    </p:animEffect>
                                    <p:set>
                                      <p:cBhvr>
                                        <p:cTn id="17" dur="1" fill="hold">
                                          <p:stCondLst>
                                            <p:cond delay="499"/>
                                          </p:stCondLst>
                                        </p:cTn>
                                        <p:tgtEl>
                                          <p:spTgt spid="8">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4">
                                            <p:txEl>
                                              <p:pRg st="0" end="0"/>
                                            </p:txEl>
                                          </p:spTgt>
                                        </p:tgtEl>
                                      </p:cBhvr>
                                    </p:animEffect>
                                    <p:set>
                                      <p:cBhvr>
                                        <p:cTn id="20"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4" grpId="0" build="allAtOnce"/>
      <p:bldP spid="8"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2" descr="http://bbs.tuloda.com/data/attachment/forum/dvbbs/2005-4/200541655132532.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saturation sat="80000"/>
                    </a14:imgEffect>
                  </a14:imgLayer>
                </a14:imgProps>
              </a:ext>
              <a:ext uri="{28A0092B-C50C-407E-A947-70E740481C1C}">
                <a14:useLocalDpi xmlns:a14="http://schemas.microsoft.com/office/drawing/2010/main" val="0"/>
              </a:ext>
            </a:extLst>
          </a:blip>
          <a:srcRect/>
          <a:stretch>
            <a:fillRect/>
          </a:stretch>
        </p:blipFill>
        <p:spPr bwMode="auto">
          <a:xfrm flipH="1">
            <a:off x="8581310" y="0"/>
            <a:ext cx="3609103" cy="2606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8405" y="334345"/>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TextBox 10"/>
          <p:cNvSpPr txBox="1"/>
          <p:nvPr/>
        </p:nvSpPr>
        <p:spPr>
          <a:xfrm>
            <a:off x="1648959" y="340144"/>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2014</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1486694" y="1005456"/>
            <a:ext cx="8656107" cy="661015"/>
          </a:xfrm>
          <a:prstGeom prst="rect">
            <a:avLst/>
          </a:prstGeom>
          <a:noFill/>
        </p:spPr>
        <p:txBody>
          <a:bodyPr wrap="square" rtlCol="0">
            <a:spAutoFit/>
          </a:bodyPr>
          <a:lstStyle/>
          <a:p>
            <a:pPr>
              <a:lnSpc>
                <a:spcPct val="150000"/>
              </a:lnSpc>
            </a:pPr>
            <a:r>
              <a:rPr lang="zh-CN" altLang="zh-CN" sz="2800" kern="100" dirty="0">
                <a:latin typeface="Times New Roman"/>
                <a:ea typeface="华文细黑"/>
                <a:cs typeface="Times New Roman"/>
              </a:rPr>
              <a:t>《走眼》</a:t>
            </a:r>
            <a:endParaRPr lang="en-US" altLang="zh-CN" sz="2800" kern="100" dirty="0">
              <a:effectLst/>
              <a:latin typeface="Times New Roman"/>
              <a:ea typeface="华文细黑"/>
              <a:cs typeface="Times New Roman"/>
            </a:endParaRPr>
          </a:p>
        </p:txBody>
      </p:sp>
      <p:sp>
        <p:nvSpPr>
          <p:cNvPr id="9" name="矩形 8"/>
          <p:cNvSpPr/>
          <p:nvPr/>
        </p:nvSpPr>
        <p:spPr>
          <a:xfrm>
            <a:off x="218405" y="2434248"/>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0" name="矩形 9"/>
          <p:cNvSpPr/>
          <p:nvPr/>
        </p:nvSpPr>
        <p:spPr>
          <a:xfrm>
            <a:off x="406574" y="2420888"/>
            <a:ext cx="11377265" cy="2677656"/>
          </a:xfrm>
          <a:prstGeom prst="rect">
            <a:avLst/>
          </a:prstGeom>
        </p:spPr>
        <p:txBody>
          <a:bodyPr wrap="square">
            <a:spAutoFit/>
          </a:bodyPr>
          <a:lstStyle/>
          <a:p>
            <a:pPr>
              <a:lnSpc>
                <a:spcPct val="150000"/>
              </a:lnSpc>
            </a:pPr>
            <a:r>
              <a:rPr lang="en-US" altLang="zh-CN" sz="2800" kern="100" dirty="0" smtClean="0">
                <a:latin typeface="宋体"/>
                <a:ea typeface="华文细黑"/>
                <a:cs typeface="Times New Roman"/>
              </a:rPr>
              <a:t>		 ①</a:t>
            </a:r>
            <a:r>
              <a:rPr lang="zh-CN" altLang="zh-CN" sz="2800" kern="100" dirty="0">
                <a:latin typeface="Times New Roman"/>
                <a:ea typeface="华文细黑"/>
                <a:cs typeface="Times New Roman"/>
              </a:rPr>
              <a:t>以为赵老板会走眼，结果是李老板走了眼；以为价值在玉，其实价值在盒，造成出人意料的艺术效果。</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赵老板在钧瓷鉴定中表现出来的眼光，以及在收玉时他对玉盒端详良久的细节，这些铺垫使结局合乎情理。</a:t>
            </a:r>
            <a:endParaRPr lang="zh-CN" altLang="en-US" sz="2800" dirty="0"/>
          </a:p>
        </p:txBody>
      </p:sp>
      <p:sp>
        <p:nvSpPr>
          <p:cNvPr id="13" name="矩形 12"/>
          <p:cNvSpPr/>
          <p:nvPr/>
        </p:nvSpPr>
        <p:spPr>
          <a:xfrm>
            <a:off x="218405" y="5210036"/>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sp>
        <p:nvSpPr>
          <p:cNvPr id="15" name="矩形 14"/>
          <p:cNvSpPr/>
          <p:nvPr/>
        </p:nvSpPr>
        <p:spPr>
          <a:xfrm>
            <a:off x="218405" y="980728"/>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6" name="矩形 15"/>
          <p:cNvSpPr/>
          <p:nvPr/>
        </p:nvSpPr>
        <p:spPr>
          <a:xfrm>
            <a:off x="218405" y="1700808"/>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7" name="TextBox 16"/>
          <p:cNvSpPr txBox="1"/>
          <p:nvPr/>
        </p:nvSpPr>
        <p:spPr>
          <a:xfrm>
            <a:off x="1630709" y="1716897"/>
            <a:ext cx="10153129" cy="738664"/>
          </a:xfrm>
          <a:prstGeom prst="rect">
            <a:avLst/>
          </a:prstGeom>
          <a:noFill/>
        </p:spPr>
        <p:txBody>
          <a:bodyPr wrap="square" rtlCol="0">
            <a:spAutoFit/>
          </a:bodyPr>
          <a:lstStyle/>
          <a:p>
            <a:pPr>
              <a:lnSpc>
                <a:spcPct val="15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买玉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情节中，作者使用了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欧</a:t>
            </a:r>
            <a:r>
              <a:rPr lang="en-US" altLang="zh-CN" sz="2800" kern="100" dirty="0">
                <a:latin typeface="Times New Roman"/>
                <a:ea typeface="华文细黑"/>
              </a:rPr>
              <a:t>·</a:t>
            </a:r>
            <a:r>
              <a:rPr lang="zh-CN" altLang="zh-CN" sz="2800" kern="100" dirty="0">
                <a:latin typeface="Times New Roman"/>
                <a:ea typeface="华文细黑"/>
                <a:cs typeface="Times New Roman"/>
              </a:rPr>
              <a:t>亨利笔法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，试作简要分析。</a:t>
            </a:r>
            <a:endParaRPr lang="en-US" altLang="zh-CN" sz="2800" kern="100" dirty="0">
              <a:effectLst/>
              <a:latin typeface="Times New Roman"/>
              <a:ea typeface="华文细黑"/>
              <a:cs typeface="Times New Roman"/>
            </a:endParaRPr>
          </a:p>
        </p:txBody>
      </p:sp>
      <p:pic>
        <p:nvPicPr>
          <p:cNvPr id="2" name="Picture 2" descr="小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30385" y="4889723"/>
            <a:ext cx="3660965" cy="1923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56864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8405" y="517437"/>
            <a:ext cx="1143262" cy="738664"/>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smtClean="0">
                <a:latin typeface="Times New Roman"/>
                <a:ea typeface="华文细黑"/>
                <a:cs typeface="Courier New"/>
              </a:rPr>
              <a:t>年份</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TextBox 10"/>
          <p:cNvSpPr txBox="1"/>
          <p:nvPr/>
        </p:nvSpPr>
        <p:spPr>
          <a:xfrm>
            <a:off x="1648959" y="523236"/>
            <a:ext cx="7542591"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rPr>
              <a:t>2015</a:t>
            </a:r>
            <a:r>
              <a:rPr lang="zh-CN" altLang="zh-CN" sz="2800" kern="100" dirty="0">
                <a:latin typeface="Times New Roman"/>
                <a:ea typeface="华文细黑"/>
                <a:cs typeface="Times New Roman"/>
              </a:rPr>
              <a:t>年</a:t>
            </a:r>
            <a:endParaRPr lang="zh-CN" altLang="zh-CN" sz="1050" b="1" kern="100" dirty="0">
              <a:solidFill>
                <a:srgbClr val="0000FF"/>
              </a:solidFill>
              <a:latin typeface="宋体"/>
              <a:cs typeface="Courier New"/>
            </a:endParaRPr>
          </a:p>
        </p:txBody>
      </p:sp>
      <p:sp>
        <p:nvSpPr>
          <p:cNvPr id="12" name="TextBox 11"/>
          <p:cNvSpPr txBox="1"/>
          <p:nvPr/>
        </p:nvSpPr>
        <p:spPr>
          <a:xfrm>
            <a:off x="1486694" y="1188548"/>
            <a:ext cx="8656107" cy="661015"/>
          </a:xfrm>
          <a:prstGeom prst="rect">
            <a:avLst/>
          </a:prstGeom>
          <a:noFill/>
        </p:spPr>
        <p:txBody>
          <a:bodyPr wrap="square" rtlCol="0">
            <a:spAutoFit/>
          </a:bodyPr>
          <a:lstStyle/>
          <a:p>
            <a:pPr>
              <a:lnSpc>
                <a:spcPct val="150000"/>
              </a:lnSpc>
            </a:pPr>
            <a:r>
              <a:rPr lang="zh-CN" altLang="zh-CN" sz="2800" kern="100" dirty="0" smtClean="0">
                <a:latin typeface="Times New Roman"/>
                <a:ea typeface="华文细黑"/>
                <a:cs typeface="Times New Roman"/>
              </a:rPr>
              <a:t>《捡烂纸的老头》</a:t>
            </a:r>
            <a:endParaRPr lang="en-US" altLang="zh-CN" sz="2800" kern="100" dirty="0">
              <a:effectLst/>
              <a:latin typeface="Times New Roman"/>
              <a:ea typeface="华文细黑"/>
              <a:cs typeface="Times New Roman"/>
            </a:endParaRPr>
          </a:p>
        </p:txBody>
      </p:sp>
      <p:sp>
        <p:nvSpPr>
          <p:cNvPr id="15" name="矩形 14"/>
          <p:cNvSpPr/>
          <p:nvPr/>
        </p:nvSpPr>
        <p:spPr>
          <a:xfrm>
            <a:off x="218405" y="1163820"/>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篇目</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6" name="矩形 15"/>
          <p:cNvSpPr/>
          <p:nvPr/>
        </p:nvSpPr>
        <p:spPr>
          <a:xfrm>
            <a:off x="218405" y="1883900"/>
            <a:ext cx="1233030" cy="656846"/>
          </a:xfrm>
          <a:prstGeom prst="rect">
            <a:avLst/>
          </a:prstGeom>
        </p:spPr>
        <p:txBody>
          <a:bodyPr wrap="none">
            <a:spAutoFit/>
          </a:bodyPr>
          <a:lstStyle/>
          <a:p>
            <a:pPr algn="ctr">
              <a:lnSpc>
                <a:spcPct val="150000"/>
              </a:lnSpc>
              <a:spcAft>
                <a:spcPts val="0"/>
              </a:spcAft>
            </a:pPr>
            <a:r>
              <a:rPr lang="en-US" altLang="zh-CN" sz="2800" kern="100" dirty="0" smtClean="0">
                <a:latin typeface="Times New Roman"/>
                <a:ea typeface="华文细黑"/>
                <a:cs typeface="Courier New"/>
              </a:rPr>
              <a:t>[</a:t>
            </a:r>
            <a:r>
              <a:rPr lang="zh-CN" altLang="en-US" sz="2800" b="1" kern="100" dirty="0">
                <a:latin typeface="Times New Roman"/>
                <a:ea typeface="华文细黑"/>
                <a:cs typeface="Courier New"/>
              </a:rPr>
              <a:t>试题</a:t>
            </a:r>
            <a:r>
              <a:rPr lang="en-US" altLang="zh-CN" sz="2800" kern="100" dirty="0" smtClean="0">
                <a:latin typeface="Times New Roman"/>
                <a:ea typeface="华文细黑"/>
                <a:cs typeface="Courier New"/>
              </a:rPr>
              <a:t>] </a:t>
            </a:r>
            <a:endParaRPr lang="zh-CN" altLang="zh-CN" sz="2800" kern="100" dirty="0">
              <a:latin typeface="宋体"/>
              <a:cs typeface="Courier New"/>
            </a:endParaRPr>
          </a:p>
        </p:txBody>
      </p:sp>
      <p:sp>
        <p:nvSpPr>
          <p:cNvPr id="17" name="TextBox 16"/>
          <p:cNvSpPr txBox="1"/>
          <p:nvPr/>
        </p:nvSpPr>
        <p:spPr>
          <a:xfrm>
            <a:off x="241350" y="1910149"/>
            <a:ext cx="11449272" cy="1307346"/>
          </a:xfrm>
          <a:prstGeom prst="rect">
            <a:avLst/>
          </a:prstGeom>
          <a:noFill/>
        </p:spPr>
        <p:txBody>
          <a:bodyPr wrap="square" rtlCol="0">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本文</a:t>
            </a:r>
            <a:r>
              <a:rPr lang="zh-CN" altLang="zh-CN" sz="2800" kern="100" dirty="0">
                <a:latin typeface="Times New Roman"/>
                <a:ea typeface="华文细黑"/>
                <a:cs typeface="Times New Roman"/>
              </a:rPr>
              <a:t>开头两段不避其繁，结尾两段不避其简，作者为什么作这样的结构安排？</a:t>
            </a:r>
            <a:endParaRPr lang="en-US" altLang="zh-CN" sz="2800" kern="100" dirty="0">
              <a:effectLst/>
              <a:latin typeface="Times New Roman"/>
              <a:ea typeface="华文细黑"/>
              <a:cs typeface="Times New Roman"/>
            </a:endParaRPr>
          </a:p>
        </p:txBody>
      </p:sp>
      <p:sp>
        <p:nvSpPr>
          <p:cNvPr id="14" name="矩形 13"/>
          <p:cNvSpPr/>
          <p:nvPr/>
        </p:nvSpPr>
        <p:spPr>
          <a:xfrm>
            <a:off x="218405" y="3284984"/>
            <a:ext cx="1916361" cy="738664"/>
          </a:xfrm>
          <a:prstGeom prst="rect">
            <a:avLst/>
          </a:prstGeom>
        </p:spPr>
        <p:txBody>
          <a:bodyPr wrap="square">
            <a:spAutoFit/>
          </a:bodyPr>
          <a:lstStyle/>
          <a:p>
            <a:pPr>
              <a:lnSpc>
                <a:spcPct val="150000"/>
              </a:lnSpc>
            </a:pPr>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参考答案</a:t>
            </a:r>
            <a:r>
              <a:rPr lang="en-US" altLang="zh-CN" sz="2800" kern="100" dirty="0" smtClean="0">
                <a:latin typeface="Times New Roman"/>
                <a:ea typeface="华文细黑"/>
                <a:cs typeface="Courier New"/>
              </a:rPr>
              <a:t>]</a:t>
            </a:r>
            <a:endParaRPr lang="zh-CN" altLang="en-US" sz="2800" dirty="0"/>
          </a:p>
        </p:txBody>
      </p:sp>
      <p:sp>
        <p:nvSpPr>
          <p:cNvPr id="18" name="矩形 17"/>
          <p:cNvSpPr/>
          <p:nvPr/>
        </p:nvSpPr>
        <p:spPr>
          <a:xfrm>
            <a:off x="241350" y="3271624"/>
            <a:ext cx="11469592" cy="2677656"/>
          </a:xfrm>
          <a:prstGeom prst="rect">
            <a:avLst/>
          </a:prstGeom>
        </p:spPr>
        <p:txBody>
          <a:bodyPr wrap="square">
            <a:spAutoFit/>
          </a:bodyPr>
          <a:lstStyle/>
          <a:p>
            <a:pPr>
              <a:lnSpc>
                <a:spcPct val="150000"/>
              </a:lnSpc>
            </a:pPr>
            <a:r>
              <a:rPr lang="en-US" altLang="zh-CN" sz="2800" kern="100" dirty="0" smtClean="0">
                <a:latin typeface="宋体"/>
                <a:ea typeface="华文细黑"/>
                <a:cs typeface="Times New Roman"/>
              </a:rPr>
              <a:t>		 ①</a:t>
            </a:r>
            <a:r>
              <a:rPr lang="zh-CN" altLang="zh-CN" sz="2800" kern="100" dirty="0">
                <a:latin typeface="Times New Roman"/>
                <a:ea typeface="华文细黑"/>
                <a:cs typeface="Times New Roman"/>
              </a:rPr>
              <a:t>开头以繁笔设置故事场景，营造出浓厚的市井氛围，为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的出场做了铺垫。</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结尾交代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死后留下巨款的情节，以简笔收束全文，留下悬念与想象空间。</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开头与结尾繁简反差巨大</a:t>
            </a:r>
            <a:r>
              <a:rPr lang="zh-CN" altLang="zh-CN" sz="2800" kern="100" dirty="0" smtClean="0">
                <a:latin typeface="Times New Roman"/>
                <a:ea typeface="华文细黑"/>
                <a:cs typeface="Times New Roman"/>
              </a:rPr>
              <a:t>，突破</a:t>
            </a:r>
            <a:r>
              <a:rPr lang="zh-CN" altLang="zh-CN" sz="2800" kern="100" dirty="0">
                <a:latin typeface="Times New Roman"/>
                <a:ea typeface="华文细黑"/>
                <a:cs typeface="Times New Roman"/>
              </a:rPr>
              <a:t>了常规写法；繁笔舒缓，简笔急促，结构奇峻峭拔，令人惊奇。</a:t>
            </a:r>
            <a:endParaRPr lang="zh-CN" altLang="en-US" sz="2800" dirty="0"/>
          </a:p>
        </p:txBody>
      </p:sp>
    </p:spTree>
    <p:extLst>
      <p:ext uri="{BB962C8B-B14F-4D97-AF65-F5344CB8AC3E}">
        <p14:creationId xmlns:p14="http://schemas.microsoft.com/office/powerpoint/2010/main" val="31256241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18405" y="724977"/>
            <a:ext cx="2669320" cy="523220"/>
          </a:xfrm>
          <a:prstGeom prst="rect">
            <a:avLst/>
          </a:prstGeom>
        </p:spPr>
        <p:txBody>
          <a:bodyPr wrap="none">
            <a:spAutoFit/>
          </a:bodyPr>
          <a:lstStyle/>
          <a:p>
            <a:r>
              <a:rPr lang="en-US" altLang="zh-CN" sz="2800" kern="100" dirty="0" smtClean="0">
                <a:latin typeface="Times New Roman"/>
                <a:ea typeface="华文细黑"/>
                <a:cs typeface="Courier New"/>
              </a:rPr>
              <a:t>[</a:t>
            </a:r>
            <a:r>
              <a:rPr lang="zh-CN" altLang="zh-CN" sz="2800" b="1" kern="100" dirty="0">
                <a:latin typeface="Times New Roman"/>
                <a:ea typeface="华文细黑"/>
                <a:cs typeface="Times New Roman"/>
              </a:rPr>
              <a:t>考生现场答案</a:t>
            </a:r>
            <a:r>
              <a:rPr lang="en-US" altLang="zh-CN" sz="2800" kern="100" dirty="0" smtClean="0">
                <a:latin typeface="Times New Roman"/>
                <a:ea typeface="华文细黑"/>
                <a:cs typeface="Courier New"/>
              </a:rPr>
              <a:t>] </a:t>
            </a:r>
            <a:endParaRPr lang="zh-CN" altLang="en-US" sz="2800" dirty="0"/>
          </a:p>
        </p:txBody>
      </p:sp>
      <p:pic>
        <p:nvPicPr>
          <p:cNvPr id="3074" name="Picture 2" descr="小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32263" y="764704"/>
            <a:ext cx="4027062" cy="231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87742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0808" y="755930"/>
            <a:ext cx="11515037" cy="656846"/>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认真研读题干，圈出关键词语，你有什么发现？请举例说明。</a:t>
            </a:r>
            <a:endParaRPr lang="zh-CN" altLang="zh-CN" sz="1050" kern="100" dirty="0">
              <a:effectLst/>
              <a:latin typeface="宋体"/>
              <a:cs typeface="Courier New"/>
            </a:endParaRPr>
          </a:p>
        </p:txBody>
      </p:sp>
      <p:sp>
        <p:nvSpPr>
          <p:cNvPr id="3" name="TextBox 2"/>
          <p:cNvSpPr txBox="1"/>
          <p:nvPr/>
        </p:nvSpPr>
        <p:spPr>
          <a:xfrm>
            <a:off x="340808" y="1473165"/>
            <a:ext cx="11515037" cy="3323987"/>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提问明确、具体。如答题的范围</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开篇</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买玉</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情节</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开头两段</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，很明确。</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作用</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欧</a:t>
            </a:r>
            <a:r>
              <a:rPr lang="en-US" altLang="zh-CN" sz="2800" kern="100" dirty="0">
                <a:solidFill>
                  <a:srgbClr val="0000FF"/>
                </a:solidFill>
                <a:latin typeface="Times New Roman"/>
                <a:ea typeface="华文细黑"/>
                <a:cs typeface="Courier New"/>
              </a:rPr>
              <a:t>·</a:t>
            </a:r>
            <a:r>
              <a:rPr lang="zh-CN" altLang="zh-CN" sz="2800" kern="100" dirty="0">
                <a:solidFill>
                  <a:srgbClr val="0000FF"/>
                </a:solidFill>
                <a:latin typeface="Times New Roman"/>
                <a:ea typeface="华文细黑"/>
                <a:cs typeface="Times New Roman"/>
              </a:rPr>
              <a:t>亨利笔法</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结构安排</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等词，表明考法相当灵活，富有变化。既可以考情节作用，又可以考情节技巧，还可以考结构安排。</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(3)</a:t>
            </a:r>
            <a:r>
              <a:rPr lang="zh-CN" altLang="zh-CN" sz="2800" kern="100" dirty="0">
                <a:solidFill>
                  <a:srgbClr val="0000FF"/>
                </a:solidFill>
                <a:latin typeface="Times New Roman"/>
                <a:ea typeface="华文细黑"/>
                <a:cs typeface="Times New Roman"/>
              </a:rPr>
              <a:t>都要求</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分析</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，说明文字量大，分值高。</a:t>
            </a:r>
            <a:endParaRPr lang="zh-CN" altLang="zh-CN" sz="1050" kern="100" dirty="0">
              <a:solidFill>
                <a:srgbClr val="0000FF"/>
              </a:solidFill>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351621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
                                            <p:txEl>
                                              <p:pRg st="2" end="2"/>
                                            </p:txEl>
                                          </p:spTgt>
                                        </p:tgtEl>
                                      </p:cBhvr>
                                    </p:animEffect>
                                    <p:set>
                                      <p:cBhvr>
                                        <p:cTn id="28"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401991"/>
            <a:ext cx="11515037" cy="1298817"/>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比较高考题参考答案与考生现场答案，你发现参考答案有什么特点？考生现场答案与之相比存在什么问题？请举例分析。</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TextBox 5"/>
          <p:cNvSpPr txBox="1"/>
          <p:nvPr/>
        </p:nvSpPr>
        <p:spPr>
          <a:xfrm>
            <a:off x="243508" y="1772816"/>
            <a:ext cx="11521280" cy="4616648"/>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C00000"/>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a:solidFill>
                  <a:srgbClr val="0000FF"/>
                </a:solidFill>
                <a:latin typeface="Times New Roman"/>
                <a:ea typeface="华文细黑"/>
                <a:cs typeface="Courier New"/>
              </a:rPr>
              <a:t>(1)</a:t>
            </a:r>
            <a:r>
              <a:rPr lang="zh-CN" altLang="zh-CN" sz="2800" kern="100" dirty="0">
                <a:solidFill>
                  <a:srgbClr val="0000FF"/>
                </a:solidFill>
                <a:latin typeface="Times New Roman"/>
                <a:ea typeface="华文细黑"/>
                <a:cs typeface="Times New Roman"/>
              </a:rPr>
              <a:t>参考答案特点：</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①</a:t>
            </a:r>
            <a:r>
              <a:rPr lang="zh-CN" altLang="zh-CN" sz="2800" kern="100" dirty="0">
                <a:solidFill>
                  <a:srgbClr val="0000FF"/>
                </a:solidFill>
                <a:latin typeface="Times New Roman"/>
                <a:ea typeface="华文细黑"/>
                <a:cs typeface="Times New Roman"/>
              </a:rPr>
              <a:t>多点答题，至少有三个要点。</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宋体"/>
                <a:ea typeface="华文细黑"/>
                <a:cs typeface="Times New Roman"/>
              </a:rPr>
              <a:t>②</a:t>
            </a:r>
            <a:r>
              <a:rPr lang="zh-CN" altLang="zh-CN" sz="2800" kern="100" dirty="0">
                <a:solidFill>
                  <a:srgbClr val="0000FF"/>
                </a:solidFill>
                <a:latin typeface="Times New Roman"/>
                <a:ea typeface="华文细黑"/>
                <a:cs typeface="Times New Roman"/>
              </a:rPr>
              <a:t>使用术语。如</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铺垫</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繁笔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简笔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奇峻峭拔</a:t>
            </a:r>
            <a:r>
              <a:rPr lang="en-US" altLang="zh-CN" sz="2800" kern="100" dirty="0">
                <a:solidFill>
                  <a:srgbClr val="0000FF"/>
                </a:solidFill>
                <a:latin typeface="宋体"/>
                <a:ea typeface="华文细黑"/>
                <a:cs typeface="Times New Roman"/>
              </a:rPr>
              <a:t>”</a:t>
            </a:r>
            <a:r>
              <a:rPr lang="zh-CN" altLang="zh-CN" sz="2800" kern="100" dirty="0">
                <a:solidFill>
                  <a:srgbClr val="0000FF"/>
                </a:solidFill>
                <a:latin typeface="Times New Roman"/>
                <a:ea typeface="华文细黑"/>
                <a:cs typeface="Times New Roman"/>
              </a:rPr>
              <a:t>等。</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kern="100" dirty="0">
                <a:solidFill>
                  <a:srgbClr val="0000FF"/>
                </a:solidFill>
                <a:latin typeface="Times New Roman"/>
                <a:ea typeface="华文细黑"/>
                <a:cs typeface="Courier New"/>
              </a:rPr>
              <a:t>(2)</a:t>
            </a:r>
            <a:r>
              <a:rPr lang="zh-CN" altLang="zh-CN" sz="2800" kern="100" dirty="0">
                <a:solidFill>
                  <a:srgbClr val="0000FF"/>
                </a:solidFill>
                <a:latin typeface="Times New Roman"/>
                <a:ea typeface="华文细黑"/>
                <a:cs typeface="Times New Roman"/>
              </a:rPr>
              <a:t>考生现场答案存在的问题：</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kern="100" dirty="0">
                <a:solidFill>
                  <a:srgbClr val="0000FF"/>
                </a:solidFill>
                <a:latin typeface="Times New Roman"/>
                <a:ea typeface="华文细黑"/>
                <a:cs typeface="Times New Roman"/>
              </a:rPr>
              <a:t>主要要点不全面。如</a:t>
            </a:r>
            <a:r>
              <a:rPr lang="en-US" altLang="zh-CN" sz="2800" kern="100" dirty="0">
                <a:solidFill>
                  <a:srgbClr val="0000FF"/>
                </a:solidFill>
                <a:latin typeface="Times New Roman"/>
                <a:ea typeface="华文细黑"/>
                <a:cs typeface="Courier New"/>
              </a:rPr>
              <a:t>2011</a:t>
            </a:r>
            <a:r>
              <a:rPr lang="zh-CN" altLang="zh-CN" sz="2800" kern="100" dirty="0">
                <a:solidFill>
                  <a:srgbClr val="0000FF"/>
                </a:solidFill>
                <a:latin typeface="Times New Roman"/>
                <a:ea typeface="华文细黑"/>
                <a:cs typeface="Times New Roman"/>
              </a:rPr>
              <a:t>年考生现场答案只考虑了情节作用，未考虑主题作用；</a:t>
            </a:r>
            <a:r>
              <a:rPr lang="en-US" altLang="zh-CN" sz="2800" kern="100" dirty="0">
                <a:solidFill>
                  <a:srgbClr val="0000FF"/>
                </a:solidFill>
                <a:latin typeface="Times New Roman"/>
                <a:ea typeface="华文细黑"/>
                <a:cs typeface="Courier New"/>
              </a:rPr>
              <a:t>2014</a:t>
            </a:r>
            <a:r>
              <a:rPr lang="zh-CN" altLang="zh-CN" sz="2800" kern="100" dirty="0">
                <a:solidFill>
                  <a:srgbClr val="0000FF"/>
                </a:solidFill>
                <a:latin typeface="Times New Roman"/>
                <a:ea typeface="华文细黑"/>
                <a:cs typeface="Times New Roman"/>
              </a:rPr>
              <a:t>年考生现场答案只解释了情节内容，未答出情节作用；</a:t>
            </a:r>
            <a:r>
              <a:rPr lang="en-US" altLang="zh-CN" sz="2800" kern="100" dirty="0">
                <a:solidFill>
                  <a:srgbClr val="0000FF"/>
                </a:solidFill>
                <a:latin typeface="Times New Roman"/>
                <a:ea typeface="华文细黑"/>
                <a:cs typeface="Courier New"/>
              </a:rPr>
              <a:t>2015</a:t>
            </a:r>
            <a:r>
              <a:rPr lang="zh-CN" altLang="zh-CN" sz="2800" kern="100" dirty="0">
                <a:solidFill>
                  <a:srgbClr val="0000FF"/>
                </a:solidFill>
                <a:latin typeface="Times New Roman"/>
                <a:ea typeface="华文细黑"/>
                <a:cs typeface="Times New Roman"/>
              </a:rPr>
              <a:t>年考生现场答案只分别回答，未综合考虑。</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39907882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6">
                                            <p:txEl>
                                              <p:pRg st="0" end="0"/>
                                            </p:txEl>
                                          </p:spTgt>
                                        </p:tgtEl>
                                      </p:cBhvr>
                                    </p:animEffect>
                                    <p:set>
                                      <p:cBhvr>
                                        <p:cTn id="32" dur="1" fill="hold">
                                          <p:stCondLst>
                                            <p:cond delay="499"/>
                                          </p:stCondLst>
                                        </p:cTn>
                                        <p:tgtEl>
                                          <p:spTgt spid="6">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6">
                                            <p:txEl>
                                              <p:pRg st="1" end="1"/>
                                            </p:txEl>
                                          </p:spTgt>
                                        </p:tgtEl>
                                      </p:cBhvr>
                                    </p:animEffect>
                                    <p:set>
                                      <p:cBhvr>
                                        <p:cTn id="35" dur="1" fill="hold">
                                          <p:stCondLst>
                                            <p:cond delay="499"/>
                                          </p:stCondLst>
                                        </p:cTn>
                                        <p:tgtEl>
                                          <p:spTgt spid="6">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6">
                                            <p:txEl>
                                              <p:pRg st="2" end="2"/>
                                            </p:txEl>
                                          </p:spTgt>
                                        </p:tgtEl>
                                      </p:cBhvr>
                                    </p:animEffect>
                                    <p:set>
                                      <p:cBhvr>
                                        <p:cTn id="38" dur="1" fill="hold">
                                          <p:stCondLst>
                                            <p:cond delay="499"/>
                                          </p:stCondLst>
                                        </p:cTn>
                                        <p:tgtEl>
                                          <p:spTgt spid="6">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6">
                                            <p:txEl>
                                              <p:pRg st="3" end="3"/>
                                            </p:txEl>
                                          </p:spTgt>
                                        </p:tgtEl>
                                      </p:cBhvr>
                                    </p:animEffect>
                                    <p:set>
                                      <p:cBhvr>
                                        <p:cTn id="41" dur="1" fill="hold">
                                          <p:stCondLst>
                                            <p:cond delay="499"/>
                                          </p:stCondLst>
                                        </p:cTn>
                                        <p:tgtEl>
                                          <p:spTgt spid="6">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6">
                                            <p:txEl>
                                              <p:pRg st="4" end="4"/>
                                            </p:txEl>
                                          </p:spTgt>
                                        </p:tgtEl>
                                      </p:cBhvr>
                                    </p:animEffect>
                                    <p:set>
                                      <p:cBhvr>
                                        <p:cTn id="44" dur="1" fill="hold">
                                          <p:stCondLst>
                                            <p:cond delay="499"/>
                                          </p:stCondLst>
                                        </p:cTn>
                                        <p:tgtEl>
                                          <p:spTgt spid="6">
                                            <p:txEl>
                                              <p:pRg st="4" end="4"/>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508" y="-35188"/>
            <a:ext cx="11515037" cy="1231940"/>
          </a:xfrm>
          <a:prstGeom prst="rect">
            <a:avLst/>
          </a:prstGeom>
          <a:noFill/>
        </p:spPr>
        <p:txBody>
          <a:bodyPr wrap="square" rtlCol="0">
            <a:spAutoFit/>
          </a:bodyPr>
          <a:lstStyle/>
          <a:p>
            <a:pPr algn="just">
              <a:lnSpc>
                <a:spcPct val="140000"/>
              </a:lnSpc>
            </a:pPr>
            <a:r>
              <a:rPr lang="zh-CN" altLang="zh-CN" sz="2800" b="1" kern="100" dirty="0">
                <a:solidFill>
                  <a:srgbClr val="0000FF"/>
                </a:solidFill>
                <a:latin typeface="Times New Roman"/>
                <a:ea typeface="华文细黑"/>
                <a:cs typeface="Times New Roman"/>
              </a:rPr>
              <a:t>二、阅读下文，回答问题，并体悟浙江卷分析情节结构题的审答规范，力避考生现场答案中存在的问题。</a:t>
            </a:r>
          </a:p>
        </p:txBody>
      </p:sp>
      <p:sp>
        <p:nvSpPr>
          <p:cNvPr id="8" name="TextBox 7"/>
          <p:cNvSpPr txBox="1"/>
          <p:nvPr/>
        </p:nvSpPr>
        <p:spPr>
          <a:xfrm>
            <a:off x="268801" y="1048469"/>
            <a:ext cx="11515037" cy="6052939"/>
          </a:xfrm>
          <a:prstGeom prst="rect">
            <a:avLst/>
          </a:prstGeom>
          <a:noFill/>
        </p:spPr>
        <p:txBody>
          <a:bodyPr wrap="square" rtlCol="0">
            <a:spAutoFit/>
          </a:bodyPr>
          <a:lstStyle/>
          <a:p>
            <a:pPr algn="ctr">
              <a:lnSpc>
                <a:spcPct val="140000"/>
              </a:lnSpc>
              <a:spcAft>
                <a:spcPts val="0"/>
              </a:spcAft>
            </a:pPr>
            <a:r>
              <a:rPr lang="zh-CN" altLang="zh-CN" sz="2700" b="1" kern="100" dirty="0">
                <a:latin typeface="Times New Roman"/>
                <a:ea typeface="华文细黑"/>
                <a:cs typeface="Times New Roman"/>
              </a:rPr>
              <a:t>大雪纷飞的日子</a:t>
            </a:r>
            <a:endParaRPr lang="zh-CN" altLang="zh-CN" sz="2700" b="1" kern="100" dirty="0">
              <a:latin typeface="宋体"/>
              <a:cs typeface="Courier New"/>
            </a:endParaRPr>
          </a:p>
          <a:p>
            <a:pPr algn="ctr">
              <a:lnSpc>
                <a:spcPct val="140000"/>
              </a:lnSpc>
              <a:spcAft>
                <a:spcPts val="0"/>
              </a:spcAft>
            </a:pPr>
            <a:r>
              <a:rPr lang="zh-CN" altLang="zh-CN" sz="2700" kern="100" dirty="0">
                <a:latin typeface="Times New Roman"/>
                <a:ea typeface="华文细黑"/>
                <a:cs typeface="Times New Roman"/>
              </a:rPr>
              <a:t>阿　成</a:t>
            </a:r>
            <a:endParaRPr lang="zh-CN" altLang="zh-CN" sz="2700" kern="100" dirty="0">
              <a:latin typeface="宋体"/>
              <a:cs typeface="Courier New"/>
            </a:endParaRPr>
          </a:p>
          <a:p>
            <a:pPr indent="711200" algn="just">
              <a:lnSpc>
                <a:spcPct val="140000"/>
              </a:lnSpc>
              <a:spcAft>
                <a:spcPts val="0"/>
              </a:spcAft>
            </a:pPr>
            <a:r>
              <a:rPr lang="zh-CN" altLang="zh-CN" sz="2700" kern="100" dirty="0">
                <a:latin typeface="Times New Roman"/>
                <a:ea typeface="华文细黑"/>
                <a:cs typeface="Times New Roman"/>
              </a:rPr>
              <a:t>今年是黑龙江近二十年来最冷的一个冬天，最低气温达到零下三十多摄氏度，大雪一场连着一场。就是这样一个酷寒的天气，就是这般浑厚无涯的大雪，朋友打来电话，乐滋滋地说，我请你到乡下吃杀猪菜。</a:t>
            </a:r>
            <a:endParaRPr lang="zh-CN" altLang="zh-CN" sz="2700" kern="100" dirty="0">
              <a:latin typeface="宋体"/>
              <a:cs typeface="Courier New"/>
            </a:endParaRPr>
          </a:p>
          <a:p>
            <a:pPr indent="711200" algn="just">
              <a:lnSpc>
                <a:spcPct val="140000"/>
              </a:lnSpc>
              <a:spcAft>
                <a:spcPts val="0"/>
              </a:spcAft>
            </a:pPr>
            <a:r>
              <a:rPr lang="zh-CN" altLang="zh-CN" sz="2700" kern="100" dirty="0">
                <a:latin typeface="Times New Roman"/>
                <a:ea typeface="华文细黑"/>
                <a:cs typeface="Times New Roman"/>
              </a:rPr>
              <a:t>杀猪菜是黑龙江人的最爱，尤其是前辈者，对杀猪菜始终情有独钟，以至衍成了一种别样的梦想、另类的狂欢。当然，吃杀猪菜，普天之下，最佳的舞台是在乡下，倘若乡里有人家杀年猪，那便是乡党的盛大节日了，所有的人都会应邀到杀猪人家大啖一番。场面之火爆，气氛之热烈，香气之浓郁，天公亦动容也。</a:t>
            </a:r>
            <a:endParaRPr lang="zh-CN" altLang="zh-CN" sz="2700" kern="100" dirty="0">
              <a:effectLst/>
              <a:latin typeface="宋体"/>
              <a:cs typeface="Courier New"/>
            </a:endParaRPr>
          </a:p>
        </p:txBody>
      </p:sp>
    </p:spTree>
    <p:extLst>
      <p:ext uri="{BB962C8B-B14F-4D97-AF65-F5344CB8AC3E}">
        <p14:creationId xmlns:p14="http://schemas.microsoft.com/office/powerpoint/2010/main" val="2280851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1679</TotalTime>
  <Words>3714</Words>
  <Application>Microsoft Office PowerPoint</Application>
  <PresentationFormat>自定义</PresentationFormat>
  <Paragraphs>156</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501</cp:revision>
  <dcterms:created xsi:type="dcterms:W3CDTF">2016-03-28T08:27:22Z</dcterms:created>
  <dcterms:modified xsi:type="dcterms:W3CDTF">2016-11-18T06:31:49Z</dcterms:modified>
</cp:coreProperties>
</file>