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" ContentType="application/msword"/>
  <Default Extension="wav" ContentType="audio/x-wav"/>
  <Default Extension="png" ContentType="image/png"/>
  <Default Extension="emf" ContentType="image/x-emf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7" r:id="rId3"/>
    <p:sldId id="258" r:id="rId4"/>
    <p:sldId id="261" r:id="rId5"/>
    <p:sldId id="262" r:id="rId6"/>
    <p:sldId id="280" r:id="rId7"/>
    <p:sldId id="312" r:id="rId8"/>
    <p:sldId id="260" r:id="rId9"/>
    <p:sldId id="266" r:id="rId10"/>
    <p:sldId id="267" r:id="rId11"/>
    <p:sldId id="263" r:id="rId12"/>
    <p:sldId id="268" r:id="rId13"/>
    <p:sldId id="269" r:id="rId14"/>
    <p:sldId id="264" r:id="rId16"/>
    <p:sldId id="259" r:id="rId17"/>
    <p:sldId id="270" r:id="rId18"/>
    <p:sldId id="271" r:id="rId19"/>
    <p:sldId id="272" r:id="rId20"/>
    <p:sldId id="274" r:id="rId21"/>
    <p:sldId id="275" r:id="rId22"/>
    <p:sldId id="276" r:id="rId23"/>
    <p:sldId id="277" r:id="rId24"/>
    <p:sldId id="281" r:id="rId25"/>
    <p:sldId id="278" r:id="rId26"/>
    <p:sldId id="279" r:id="rId27"/>
    <p:sldId id="283" r:id="rId28"/>
    <p:sldId id="289" r:id="rId29"/>
    <p:sldId id="285" r:id="rId30"/>
    <p:sldId id="273" r:id="rId31"/>
    <p:sldId id="290" r:id="rId32"/>
    <p:sldId id="291" r:id="rId33"/>
    <p:sldId id="293" r:id="rId34"/>
    <p:sldId id="292" r:id="rId35"/>
    <p:sldId id="294" r:id="rId36"/>
  </p:sldIdLst>
  <p:sldSz cx="9144000" cy="6858000" type="screen4x3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18" y="-90"/>
      </p:cViewPr>
      <p:guideLst>
        <p:guide orient="horz" pos="214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E153D-6E1B-4B51-8B02-FAA5D2F07F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C3D4-0F37-4449-B625-C987797CB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E153D-6E1B-4B51-8B02-FAA5D2F07F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C3D4-0F37-4449-B625-C987797CB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E153D-6E1B-4B51-8B02-FAA5D2F07F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C3D4-0F37-4449-B625-C987797CB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2D879-5BB5-4ED2-85E6-093A0C39173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E153D-6E1B-4B51-8B02-FAA5D2F07F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C3D4-0F37-4449-B625-C987797CB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E153D-6E1B-4B51-8B02-FAA5D2F07F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C3D4-0F37-4449-B625-C987797CB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E153D-6E1B-4B51-8B02-FAA5D2F07F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C3D4-0F37-4449-B625-C987797CB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E153D-6E1B-4B51-8B02-FAA5D2F07F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C3D4-0F37-4449-B625-C987797CB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E153D-6E1B-4B51-8B02-FAA5D2F07F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C3D4-0F37-4449-B625-C987797CB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E153D-6E1B-4B51-8B02-FAA5D2F07F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C3D4-0F37-4449-B625-C987797CB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E153D-6E1B-4B51-8B02-FAA5D2F07F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C3D4-0F37-4449-B625-C987797CB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E153D-6E1B-4B51-8B02-FAA5D2F07F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C3D4-0F37-4449-B625-C987797CB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E153D-6E1B-4B51-8B02-FAA5D2F07F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9C3D4-0F37-4449-B625-C987797CBA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wmf"/><Relationship Id="rId1" Type="http://schemas.openxmlformats.org/officeDocument/2006/relationships/oleObject" Target="../embeddings/Document1.doc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GIF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oleObject" Target="../embeddings/Document2.doc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GIF"/><Relationship Id="rId2" Type="http://schemas.openxmlformats.org/officeDocument/2006/relationships/image" Target="../media/image4.GIF"/><Relationship Id="rId1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emf"/><Relationship Id="rId3" Type="http://schemas.openxmlformats.org/officeDocument/2006/relationships/oleObject" Target="../embeddings/Document4.doc"/><Relationship Id="rId2" Type="http://schemas.openxmlformats.org/officeDocument/2006/relationships/image" Target="../media/image11.emf"/><Relationship Id="rId1" Type="http://schemas.openxmlformats.org/officeDocument/2006/relationships/oleObject" Target="../embeddings/Document3.doc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emf"/><Relationship Id="rId3" Type="http://schemas.openxmlformats.org/officeDocument/2006/relationships/oleObject" Target="../embeddings/Document6.doc"/><Relationship Id="rId2" Type="http://schemas.openxmlformats.org/officeDocument/2006/relationships/image" Target="../media/image13.emf"/><Relationship Id="rId1" Type="http://schemas.openxmlformats.org/officeDocument/2006/relationships/oleObject" Target="../embeddings/Document5.doc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emf"/><Relationship Id="rId2" Type="http://schemas.openxmlformats.org/officeDocument/2006/relationships/oleObject" Target="../embeddings/Document7.doc"/><Relationship Id="rId1" Type="http://schemas.openxmlformats.org/officeDocument/2006/relationships/image" Target="../media/image15.wmf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emf"/><Relationship Id="rId3" Type="http://schemas.openxmlformats.org/officeDocument/2006/relationships/oleObject" Target="../embeddings/Document9.doc"/><Relationship Id="rId2" Type="http://schemas.openxmlformats.org/officeDocument/2006/relationships/image" Target="../media/image17.emf"/><Relationship Id="rId1" Type="http://schemas.openxmlformats.org/officeDocument/2006/relationships/oleObject" Target="../embeddings/Document8.doc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microsoft.com/office/2007/relationships/media" Target="file:///d:\Users\lenovo\Desktop\&#27667;\&#12298;&#27667;&#12299;.mp3" TargetMode="External"/><Relationship Id="rId1" Type="http://schemas.openxmlformats.org/officeDocument/2006/relationships/audio" Target="file:///d:\Users\lenovo\Desktop\&#27667;\&#12298;&#27667;&#12299;.mp3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ECE4C9"/>
              </a:clrFrom>
              <a:clrTo>
                <a:srgbClr val="ECE4C9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4719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4" name="Rectangle 2"/>
          <p:cNvSpPr>
            <a:spLocks noGrp="1" noChangeArrowheads="1"/>
          </p:cNvSpPr>
          <p:nvPr>
            <p:ph type="title" orient="vert"/>
          </p:nvPr>
        </p:nvSpPr>
        <p:spPr>
          <a:xfrm>
            <a:off x="6084888" y="620713"/>
            <a:ext cx="2057400" cy="5792787"/>
          </a:xfrm>
        </p:spPr>
        <p:txBody>
          <a:bodyPr/>
          <a:lstStyle/>
          <a:p>
            <a:r>
              <a:rPr lang="en-US" altLang="zh-CN" sz="5000" b="1"/>
              <a:t>            </a:t>
            </a:r>
            <a:br>
              <a:rPr lang="en-US" altLang="zh-CN" sz="5000" b="1"/>
            </a:br>
            <a:r>
              <a:rPr lang="en-US" altLang="zh-CN" sz="5000" b="1"/>
              <a:t>《</a:t>
            </a:r>
            <a:r>
              <a:rPr lang="zh-CN" altLang="en-US" sz="5000" b="1">
                <a:ea typeface="黑体" panose="02010609060101010101" pitchFamily="49" charset="-122"/>
              </a:rPr>
              <a:t>卫风</a:t>
            </a:r>
            <a:r>
              <a:rPr lang="en-US" altLang="zh-CN" sz="5000" b="1">
                <a:latin typeface="宋体" panose="02010600030101010101" pitchFamily="2" charset="-122"/>
                <a:ea typeface="黑体" panose="02010609060101010101" pitchFamily="49" charset="-122"/>
              </a:rPr>
              <a:t>·</a:t>
            </a:r>
            <a:r>
              <a:rPr lang="zh-CN" altLang="en-US" sz="5000" b="1">
                <a:ea typeface="黑体" panose="02010609060101010101" pitchFamily="49" charset="-122"/>
              </a:rPr>
              <a:t>氓</a:t>
            </a:r>
            <a:r>
              <a:rPr lang="en-US" altLang="zh-CN" sz="5000" b="1"/>
              <a:t>》</a:t>
            </a:r>
            <a:endParaRPr lang="en-US" altLang="zh-CN" sz="5000" b="1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19400" y="914400"/>
            <a:ext cx="5791200" cy="5791200"/>
          </a:xfrm>
        </p:spPr>
        <p:txBody>
          <a:bodyPr/>
          <a:lstStyle/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一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800" b="1">
                <a:latin typeface="宋体" panose="02010600030101010101" pitchFamily="2" charset="-122"/>
              </a:rPr>
              <a:t>男子求婚，女子许婚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3300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800" b="1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zh-CN" altLang="en-US" sz="28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将子无怒，秋以为期。</a:t>
            </a:r>
            <a:endParaRPr lang="zh-CN" altLang="en-US" sz="28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二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800" b="1">
                <a:latin typeface="宋体" panose="02010600030101010101" pitchFamily="2" charset="-122"/>
              </a:rPr>
              <a:t>男女相思、结婚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3300"/>
                </a:solidFill>
                <a:latin typeface="宋体" panose="02010600030101010101" pitchFamily="2" charset="-122"/>
              </a:rPr>
              <a:t>　　　</a:t>
            </a:r>
            <a:r>
              <a:rPr lang="zh-CN" altLang="en-US" sz="28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以尔车来，以我贿迁。</a:t>
            </a:r>
            <a:endParaRPr lang="zh-CN" altLang="en-US" sz="28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三　劝诫女子不要痴情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8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于嗟女兮，无与士耽。</a:t>
            </a:r>
            <a:endParaRPr lang="zh-CN" altLang="en-US" sz="28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四　控诉男子移情别恋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　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</a:endParaRP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  　</a:t>
            </a: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8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女也不爽，士贰其行。</a:t>
            </a:r>
            <a:endParaRPr lang="zh-CN" altLang="en-US" sz="28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812800" indent="-812800">
              <a:lnSpc>
                <a:spcPct val="80000"/>
              </a:lnSpc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五  补叙多年的苦楚和处境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　　　</a:t>
            </a:r>
            <a:r>
              <a:rPr lang="zh-CN" altLang="en-US" sz="28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静言思之，躬自悼矣。</a:t>
            </a:r>
            <a:endParaRPr lang="zh-CN" altLang="en-US" sz="28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812800" indent="-812800">
              <a:lnSpc>
                <a:spcPct val="80000"/>
              </a:lnSpc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六  今昔对比的怨恨和痛苦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812800" indent="-8128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　　　</a:t>
            </a:r>
            <a:r>
              <a:rPr lang="zh-CN" altLang="en-US" sz="28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反是不思，亦已焉哉。</a:t>
            </a:r>
            <a:endParaRPr lang="zh-CN" altLang="en-US" sz="28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1108075" y="5334000"/>
            <a:ext cx="12541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决绝</a:t>
            </a:r>
            <a:endParaRPr lang="zh-CN" altLang="en-US" sz="3600" b="1">
              <a:solidFill>
                <a:schemeClr val="hlink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1108075" y="3581400"/>
            <a:ext cx="13303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婚变</a:t>
            </a:r>
            <a:endParaRPr lang="zh-CN" altLang="en-US" sz="3600" b="1">
              <a:solidFill>
                <a:schemeClr val="hlink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1066800" y="1295400"/>
            <a:ext cx="16764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恋爱</a:t>
            </a:r>
            <a:endParaRPr lang="zh-CN" altLang="en-US" sz="3600" b="1">
              <a:solidFill>
                <a:schemeClr val="hlink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7182" name="AutoShape 14"/>
          <p:cNvSpPr/>
          <p:nvPr/>
        </p:nvSpPr>
        <p:spPr bwMode="auto">
          <a:xfrm flipH="1">
            <a:off x="2362200" y="1143000"/>
            <a:ext cx="304800" cy="990600"/>
          </a:xfrm>
          <a:prstGeom prst="rightBrace">
            <a:avLst>
              <a:gd name="adj1" fmla="val 27083"/>
              <a:gd name="adj2" fmla="val 50000"/>
            </a:avLst>
          </a:prstGeom>
          <a:noFill/>
          <a:ln w="28575">
            <a:solidFill>
              <a:srgbClr val="008000"/>
            </a:solidFill>
            <a:round/>
          </a:ln>
        </p:spPr>
        <p:txBody>
          <a:bodyPr wrap="none" anchor="ctr"/>
          <a:lstStyle/>
          <a:p>
            <a:endParaRPr lang="zh-CN" altLang="zh-CN" sz="2000" b="1"/>
          </a:p>
        </p:txBody>
      </p:sp>
      <p:sp>
        <p:nvSpPr>
          <p:cNvPr id="7183" name="AutoShape 15"/>
          <p:cNvSpPr/>
          <p:nvPr/>
        </p:nvSpPr>
        <p:spPr bwMode="auto">
          <a:xfrm flipH="1">
            <a:off x="2286000" y="2853055"/>
            <a:ext cx="457200" cy="1828800"/>
          </a:xfrm>
          <a:prstGeom prst="rightBrace">
            <a:avLst>
              <a:gd name="adj1" fmla="val 33333"/>
              <a:gd name="adj2" fmla="val 50000"/>
            </a:avLst>
          </a:prstGeom>
          <a:noFill/>
          <a:ln w="28575">
            <a:solidFill>
              <a:srgbClr val="008000"/>
            </a:solidFill>
            <a:round/>
          </a:ln>
        </p:spPr>
        <p:txBody>
          <a:bodyPr wrap="none" anchor="ctr"/>
          <a:lstStyle/>
          <a:p>
            <a:endParaRPr lang="zh-CN" altLang="zh-CN" sz="2000" b="1"/>
          </a:p>
        </p:txBody>
      </p:sp>
      <p:sp>
        <p:nvSpPr>
          <p:cNvPr id="7184" name="AutoShape 16"/>
          <p:cNvSpPr>
            <a:spLocks noChangeArrowheads="1"/>
          </p:cNvSpPr>
          <p:nvPr/>
        </p:nvSpPr>
        <p:spPr bwMode="auto">
          <a:xfrm flipH="1">
            <a:off x="2286000" y="56388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0080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zh-CN" sz="2000" b="1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0"/>
            <a:ext cx="4014470" cy="857250"/>
          </a:xfrm>
          <a:prstGeom prst="rect">
            <a:avLst/>
          </a:prstGeom>
        </p:spPr>
        <p:txBody>
          <a:bodyPr/>
          <a:p>
            <a:pPr algn="ctr">
              <a:defRPr/>
            </a:pPr>
            <a:r>
              <a:rPr lang="zh-CN" altLang="en-US" sz="3800" b="1" kern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j-cs"/>
              </a:rPr>
              <a:t>整体感之</a:t>
            </a:r>
            <a:endParaRPr lang="zh-CN" altLang="en-US" sz="3800" b="1" kern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71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71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  <p:bldP spid="7178" grpId="0"/>
      <p:bldP spid="7179" grpId="0"/>
      <p:bldP spid="7180" grpId="0"/>
      <p:bldP spid="7182" grpId="0"/>
      <p:bldP spid="7183" grpId="0" bldLvl="0" animBg="1"/>
      <p:bldP spid="71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285750" y="1500188"/>
            <a:ext cx="8534400" cy="344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</a:rPr>
              <a:t>氓</a:t>
            </a:r>
            <a:r>
              <a:rPr kumimoji="1"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之</a:t>
            </a:r>
            <a:r>
              <a:rPr kumimoji="1"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蚩蚩</a:t>
            </a:r>
            <a:r>
              <a:rPr kumimoji="1" lang="zh-CN" altLang="en-US" sz="3200" b="1">
                <a:latin typeface="Times New Roman" panose="02020603050405020304" pitchFamily="18" charset="0"/>
              </a:rPr>
              <a:t>，抱布</a:t>
            </a:r>
            <a:r>
              <a:rPr kumimoji="1"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贸</a:t>
            </a:r>
            <a:r>
              <a:rPr kumimoji="1" lang="zh-CN" altLang="en-US" sz="3200" b="1">
                <a:latin typeface="Times New Roman" panose="02020603050405020304" pitchFamily="18" charset="0"/>
              </a:rPr>
              <a:t>丝，</a:t>
            </a:r>
            <a:r>
              <a:rPr kumimoji="1"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匪</a:t>
            </a:r>
            <a:r>
              <a:rPr kumimoji="1" lang="zh-CN" altLang="en-US" sz="3200" b="1">
                <a:latin typeface="Times New Roman" panose="02020603050405020304" pitchFamily="18" charset="0"/>
              </a:rPr>
              <a:t>来贸丝，来</a:t>
            </a:r>
            <a:r>
              <a:rPr kumimoji="1"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即</a:t>
            </a:r>
            <a:r>
              <a:rPr kumimoji="1" lang="zh-CN" altLang="en-US" sz="3200" b="1">
                <a:latin typeface="Times New Roman" panose="02020603050405020304" pitchFamily="18" charset="0"/>
              </a:rPr>
              <a:t>我</a:t>
            </a:r>
            <a:endParaRPr kumimoji="1"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</a:rPr>
              <a:t>谋。送子</a:t>
            </a:r>
            <a:r>
              <a:rPr kumimoji="1"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涉</a:t>
            </a:r>
            <a:r>
              <a:rPr kumimoji="1" lang="zh-CN" altLang="en-US" sz="3200" b="1">
                <a:latin typeface="Times New Roman" panose="02020603050405020304" pitchFamily="18" charset="0"/>
              </a:rPr>
              <a:t>淇，至于顿丘。匪我</a:t>
            </a: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愆</a:t>
            </a:r>
            <a:r>
              <a:rPr kumimoji="1" lang="zh-CN" altLang="en-US" sz="3200" b="1">
                <a:latin typeface="Times New Roman" panose="02020603050405020304" pitchFamily="18" charset="0"/>
              </a:rPr>
              <a:t>期，子无</a:t>
            </a:r>
            <a:endParaRPr kumimoji="1"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</a:rPr>
              <a:t>良媒。</a:t>
            </a: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将</a:t>
            </a:r>
            <a:r>
              <a:rPr kumimoji="1" lang="zh-CN" altLang="en-US" sz="3200" b="1">
                <a:latin typeface="Times New Roman" panose="02020603050405020304" pitchFamily="18" charset="0"/>
              </a:rPr>
              <a:t>子无怒，秋</a:t>
            </a: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以</a:t>
            </a:r>
            <a:r>
              <a:rPr kumimoji="1" lang="zh-CN" altLang="en-US" sz="3200" b="1">
                <a:latin typeface="Times New Roman" panose="02020603050405020304" pitchFamily="18" charset="0"/>
              </a:rPr>
              <a:t>为期。</a:t>
            </a:r>
            <a:endParaRPr kumimoji="1"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</a:rPr>
              <a:t> 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0" y="1143000"/>
            <a:ext cx="23383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（主谓之间）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4786313" y="1143000"/>
            <a:ext cx="23383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（非，不是）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7572375" y="114300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靠近）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6000750" y="2286000"/>
            <a:ext cx="16208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（拖延）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1071563" y="3286125"/>
            <a:ext cx="19875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（愿，请）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3786188" y="3286125"/>
            <a:ext cx="20780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（介词 把）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1428750" y="642938"/>
            <a:ext cx="29527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（笑嘻嘻的样子）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3357563" y="1143000"/>
            <a:ext cx="1620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（交易）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1571625" y="2286000"/>
            <a:ext cx="15843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（渡过）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0"/>
            <a:ext cx="4014470" cy="85725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3800" b="1" kern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j-cs"/>
              </a:rPr>
              <a:t>文言知识</a:t>
            </a:r>
            <a:r>
              <a:rPr lang="zh-CN" altLang="en-US" sz="3800" b="1" kern="0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+mj-cs"/>
              </a:rPr>
              <a:t>检查</a:t>
            </a:r>
            <a:endParaRPr lang="zh-CN" altLang="en-US" sz="3800" b="1" kern="0">
              <a:solidFill>
                <a:srgbClr val="FF0000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59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"/>
                                        <p:tgtEl>
                                          <p:spTgt spid="59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"/>
                                        <p:tgtEl>
                                          <p:spTgt spid="59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uiExpand="1" build="p"/>
      <p:bldP spid="59395" grpId="0"/>
      <p:bldP spid="59396" grpId="0"/>
      <p:bldP spid="59397" grpId="0"/>
      <p:bldP spid="59398" grpId="0"/>
      <p:bldP spid="59399" grpId="0"/>
      <p:bldP spid="59400" grpId="0"/>
      <p:bldP spid="59402" grpId="0"/>
      <p:bldP spid="59403" grpId="0"/>
      <p:bldP spid="5940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1296988" y="1987550"/>
          <a:ext cx="5386387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1" imgW="17145000" imgH="1628775" progId="Word.Document.8">
                  <p:embed/>
                </p:oleObj>
              </mc:Choice>
              <mc:Fallback>
                <p:oleObj name="文档" r:id="rId1" imgW="17145000" imgH="16287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96988" y="1987550"/>
                        <a:ext cx="5386387" cy="5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179388" y="276225"/>
            <a:ext cx="9721850" cy="60325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乘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彼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垝垣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，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以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望复关。不见复关，</a:t>
            </a: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                     </a:t>
            </a: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泣涕涟涟。既见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复关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，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载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笑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载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言。</a:t>
            </a: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尔卜尔筮，</a:t>
            </a:r>
            <a:r>
              <a:rPr kumimoji="1"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体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无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咎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言。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以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尔车来，</a:t>
            </a: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                     </a:t>
            </a: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    以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我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贿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迁</a:t>
            </a:r>
            <a:r>
              <a:rPr kumimoji="1" lang="zh-CN" altLang="en-US" sz="2400">
                <a:latin typeface="Times New Roman" panose="02020603050405020304" pitchFamily="18" charset="0"/>
              </a:rPr>
              <a:t>。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687388" y="116523"/>
            <a:ext cx="3170237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（毁坏、倒塌</a:t>
            </a:r>
            <a:r>
              <a:rPr kumimoji="1"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/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墙）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3563938" y="1125538"/>
            <a:ext cx="2349500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（连词：来）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2700338" y="2781300"/>
            <a:ext cx="2665412" cy="9540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（借代：住在复关的人</a:t>
            </a:r>
            <a:r>
              <a:rPr kumimoji="1" lang="zh-CN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）</a:t>
            </a:r>
            <a:endParaRPr kumimoji="1" lang="zh-CN" altLang="en-US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5324475" y="2852738"/>
            <a:ext cx="3819525" cy="95313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（助词无意义，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可理解为一边</a:t>
            </a:r>
            <a:r>
              <a:rPr kumimoji="1"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……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一边）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3276600" y="4508500"/>
            <a:ext cx="1627188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（灾祸）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5286375" y="4429125"/>
            <a:ext cx="1987550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（介：用）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1714500" y="6000750"/>
            <a:ext cx="1828800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（介：把）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3857625" y="6072188"/>
            <a:ext cx="1627188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（财物）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52" name="Text Box 12"/>
          <p:cNvSpPr txBox="1">
            <a:spLocks noChangeArrowheads="1"/>
          </p:cNvSpPr>
          <p:nvPr/>
        </p:nvSpPr>
        <p:spPr bwMode="auto">
          <a:xfrm>
            <a:off x="-71120" y="1125538"/>
            <a:ext cx="13684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（登上）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  <p:bldP spid="61444" grpId="0"/>
      <p:bldP spid="61445" grpId="0"/>
      <p:bldP spid="61446" grpId="0"/>
      <p:bldP spid="61447" grpId="0"/>
      <p:bldP spid="61448" grpId="0"/>
      <p:bldP spid="61449" grpId="0"/>
      <p:bldP spid="61450" grpId="0"/>
      <p:bldP spid="61451" grpId="0"/>
      <p:bldP spid="614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772400" cy="1143000"/>
          </a:xfrm>
        </p:spPr>
        <p:txBody>
          <a:bodyPr/>
          <a:lstStyle/>
          <a:p>
            <a:r>
              <a:rPr lang="zh-CN" altLang="en-US" sz="5000" b="1">
                <a:solidFill>
                  <a:srgbClr val="FF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恋爱（</a:t>
            </a:r>
            <a:r>
              <a:rPr lang="en-US" altLang="zh-CN" sz="5000" b="1">
                <a:solidFill>
                  <a:srgbClr val="FF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1~2</a:t>
            </a:r>
            <a:r>
              <a:rPr lang="zh-CN" altLang="en-US" sz="5000" b="1">
                <a:solidFill>
                  <a:srgbClr val="FF99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sz="5000" b="1">
              <a:solidFill>
                <a:srgbClr val="FF99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81000" y="1371600"/>
            <a:ext cx="8151813" cy="1371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4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一、恋爱阶段，男女双方各有何举动？</a:t>
            </a:r>
            <a:endParaRPr lang="zh-CN" altLang="en-US" sz="3400" b="1">
              <a:solidFill>
                <a:srgbClr val="66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endParaRPr lang="zh-CN" altLang="en-US" b="1">
              <a:solidFill>
                <a:srgbClr val="66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b="1">
              <a:solidFill>
                <a:srgbClr val="66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868045" y="2565400"/>
            <a:ext cx="6576060" cy="1137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女：乘、望、泣涕、笑、言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251460" y="4077335"/>
            <a:ext cx="8512175" cy="1373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66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二、第一部分主要运用了什么艺术手法？</a:t>
            </a:r>
            <a:endParaRPr kumimoji="1" lang="zh-CN" altLang="en-US" sz="3600" b="1">
              <a:solidFill>
                <a:srgbClr val="66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3200">
              <a:solidFill>
                <a:srgbClr val="9D4707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115695" y="4866005"/>
            <a:ext cx="756288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/>
                <a:ea typeface="楷体_GB2312" panose="02010609030101010101" pitchFamily="49" charset="-122"/>
              </a:rPr>
              <a:t>“</a:t>
            </a:r>
            <a:r>
              <a:rPr kumimoji="1"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赋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/>
                <a:ea typeface="楷体_GB2312" panose="02010609030101010101" pitchFamily="49" charset="-122"/>
              </a:rPr>
              <a:t>”</a:t>
            </a:r>
            <a:r>
              <a:rPr kumimoji="1"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，追忆当年恋爱结婚的</a:t>
            </a:r>
            <a:r>
              <a:rPr kumimoji="1" lang="zh-CN" altLang="en-US" sz="3200" b="1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经过。</a:t>
            </a:r>
            <a:endParaRPr kumimoji="1"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568960" y="1916430"/>
            <a:ext cx="655764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男：抱布贸丝、来即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我谋、怒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20489" name="Picture 9" descr="cha">
            <a:hlinkClick r:id="rId1" action="ppaction://hlinksldjump"/>
          </p:cNvPr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601075" y="0"/>
            <a:ext cx="542925" cy="704850"/>
          </a:xfrm>
          <a:prstGeom prst="rect">
            <a:avLst/>
          </a:prstGeom>
          <a:noFill/>
        </p:spPr>
      </p:pic>
      <p:sp>
        <p:nvSpPr>
          <p:cNvPr id="20492" name="AutoShape 12"/>
          <p:cNvSpPr/>
          <p:nvPr/>
        </p:nvSpPr>
        <p:spPr bwMode="auto">
          <a:xfrm>
            <a:off x="6948488" y="2060575"/>
            <a:ext cx="152400" cy="1150938"/>
          </a:xfrm>
          <a:prstGeom prst="rightBrace">
            <a:avLst>
              <a:gd name="adj1" fmla="val 188802"/>
              <a:gd name="adj2" fmla="val 50000"/>
            </a:avLst>
          </a:prstGeom>
          <a:noFill/>
          <a:ln w="9525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7164388" y="2276475"/>
            <a:ext cx="1223962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rgbClr val="FFEFD1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痴情</a:t>
            </a:r>
            <a:endParaRPr kumimoji="1"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/>
      <p:bldP spid="20485" grpId="0" bldLvl="0" animBg="1"/>
      <p:bldP spid="20486" grpId="0" bldLvl="0" animBg="1"/>
      <p:bldP spid="20487" grpId="0" bldLvl="0" animBg="1"/>
      <p:bldP spid="20488" grpId="0" bldLvl="0" animBg="1"/>
      <p:bldP spid="20492" grpId="0"/>
      <p:bldP spid="2049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928670"/>
            <a:ext cx="47863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TW" sz="240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altLang="zh-TW" sz="2400" b="1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TW" altLang="en-US" sz="2400" b="1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采采芣苢，薄言采之。</a:t>
            </a:r>
            <a:endParaRPr lang="en-US" altLang="zh-TW" sz="2400" b="1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TW" altLang="en-US" sz="2400" b="1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采采芣苢，薄言有之。</a:t>
            </a:r>
            <a:endParaRPr lang="zh-TW" altLang="en-US" sz="2400" b="1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TW" altLang="en-US" sz="2400" b="1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采采芣苢，薄言掇之。</a:t>
            </a:r>
            <a:endParaRPr lang="en-US" altLang="zh-TW" sz="2400" b="1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TW" altLang="en-US" sz="2400" b="1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采采芣苢，薄言捋之。</a:t>
            </a:r>
            <a:endParaRPr lang="zh-TW" altLang="en-US" sz="2400" b="1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TW" altLang="en-US" sz="2400" b="1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采采芣苢，薄言袺之。</a:t>
            </a:r>
            <a:endParaRPr lang="en-US" altLang="zh-TW" sz="2400" b="1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TW" altLang="en-US" sz="2400" b="1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采采芣苢，薄言襭之。</a:t>
            </a:r>
            <a:endParaRPr lang="zh-TW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71604" y="1059404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芣苢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0760" y="1142984"/>
            <a:ext cx="29289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艺术手法：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r>
              <a:rPr lang="zh-CN" altLang="en-US" sz="3600" b="1" smtClean="0"/>
              <a:t>赋</a:t>
            </a:r>
            <a:endParaRPr lang="en-US" altLang="zh-CN" sz="3600" b="1" smtClean="0"/>
          </a:p>
          <a:p>
            <a:endParaRPr lang="zh-CN" altLang="en-US" sz="3600" b="1" smtClean="0"/>
          </a:p>
        </p:txBody>
      </p:sp>
      <p:sp>
        <p:nvSpPr>
          <p:cNvPr id="5" name="TextBox 4"/>
          <p:cNvSpPr txBox="1"/>
          <p:nvPr/>
        </p:nvSpPr>
        <p:spPr>
          <a:xfrm>
            <a:off x="4143372" y="3500438"/>
            <a:ext cx="4714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赋</a:t>
            </a:r>
            <a:r>
              <a:rPr kumimoji="1"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就是直陈其事的意思，直接描述一件事情的经过</a:t>
            </a:r>
            <a:endParaRPr lang="zh-CN" altLang="en-US" sz="2800"/>
          </a:p>
        </p:txBody>
      </p:sp>
      <p:pic>
        <p:nvPicPr>
          <p:cNvPr id="6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493500" y="124968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14313" y="714375"/>
            <a:ext cx="8610600" cy="43402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桑之未落，其叶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沃若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。于嗟鸠兮，</a:t>
            </a: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无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食桑葚。于嗟女兮，无与士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耽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。</a:t>
            </a: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士之耽兮，犹可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说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也。女之耽兮，</a:t>
            </a: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不可说也。</a:t>
            </a: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2571750" y="1571625"/>
            <a:ext cx="3043238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（润泽的样子）</a:t>
            </a:r>
            <a:endParaRPr kumimoji="1" lang="zh-CN" altLang="en-US" sz="2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285750" y="2786063"/>
            <a:ext cx="3479800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（“毋”，不要）</a:t>
            </a:r>
            <a:endParaRPr kumimoji="1"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6357938" y="2857500"/>
            <a:ext cx="182245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（沉溺）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3286125" y="4071938"/>
            <a:ext cx="5000625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（通“脱” ，摆脱，脱身）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2" grpId="0"/>
      <p:bldP spid="63493" grpId="0"/>
      <p:bldP spid="6349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2135188" y="2743200"/>
          <a:ext cx="53863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1" imgW="17145000" imgH="1076325" progId="Word.Document.8">
                  <p:embed/>
                </p:oleObj>
              </mc:Choice>
              <mc:Fallback>
                <p:oleObj name="文档" r:id="rId1" imgW="17145000" imgH="107632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35188" y="2743200"/>
                        <a:ext cx="5386387" cy="327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8534400" cy="61864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just"/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桑之落矣，其黄而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陨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。自我</a:t>
            </a: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徂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尔，</a:t>
            </a: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just"/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just"/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三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岁食贫。淇水</a:t>
            </a: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汤汤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，</a:t>
            </a: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渐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车帷裳。</a:t>
            </a: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just"/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just"/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女也不</a:t>
            </a: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爽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，士</a:t>
            </a: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贰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其行。士也</a:t>
            </a: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罔极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，</a:t>
            </a: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just"/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just"/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二三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其德。</a:t>
            </a: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40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2643188" y="1000125"/>
            <a:ext cx="3068637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（陨落，坠下）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6429375" y="1000125"/>
            <a:ext cx="1420813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（往）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0" y="2428875"/>
            <a:ext cx="2743200" cy="8302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（约数，指不确定的多数）</a:t>
            </a:r>
            <a:endParaRPr kumimoji="1" lang="zh-CN" altLang="en-US" sz="2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2843213" y="2514600"/>
            <a:ext cx="2947987" cy="4619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（水流盛大的样子</a:t>
            </a:r>
            <a:r>
              <a:rPr kumimoji="1"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）</a:t>
            </a:r>
            <a:endParaRPr kumimoji="1" lang="zh-CN" altLang="en-US" sz="2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5927725" y="2482850"/>
            <a:ext cx="1524000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浸湿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684213" y="4005263"/>
            <a:ext cx="16129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（差错）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6072188" y="3929063"/>
            <a:ext cx="2349500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（没有定准）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3000375" y="3929063"/>
            <a:ext cx="27352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（有二心）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65548" name="Text Box 12"/>
          <p:cNvSpPr txBox="1">
            <a:spLocks noChangeArrowheads="1"/>
          </p:cNvSpPr>
          <p:nvPr/>
        </p:nvSpPr>
        <p:spPr bwMode="auto">
          <a:xfrm>
            <a:off x="250825" y="5516563"/>
            <a:ext cx="45132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a typeface="黑体" panose="02010609060101010101" pitchFamily="49" charset="-122"/>
              </a:rPr>
              <a:t>（反复无常，感情不专一）</a:t>
            </a:r>
            <a:endParaRPr lang="zh-CN" altLang="en-US" sz="28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  <p:bldP spid="65540" grpId="0"/>
      <p:bldP spid="65541" grpId="0"/>
      <p:bldP spid="65542" grpId="0"/>
      <p:bldP spid="65543" grpId="0"/>
      <p:bldP spid="65544" grpId="0"/>
      <p:bldP spid="65545" grpId="0"/>
      <p:bldP spid="65546" grpId="0"/>
      <p:bldP spid="65547" grpId="0"/>
      <p:bldP spid="655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0" y="228600"/>
            <a:ext cx="9972675" cy="6029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kumimoji="1" lang="zh-CN" altLang="en-US" sz="4400">
                <a:latin typeface="Times New Roman" panose="02020603050405020304" pitchFamily="18" charset="0"/>
                <a:ea typeface="隶书" panose="02010509060101010101" pitchFamily="49" charset="-122"/>
              </a:rPr>
              <a:t>三岁为妇，</a:t>
            </a: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靡</a:t>
            </a:r>
            <a:r>
              <a:rPr kumimoji="1" lang="zh-CN" altLang="en-US" sz="4400">
                <a:latin typeface="Times New Roman" panose="02020603050405020304" pitchFamily="18" charset="0"/>
                <a:ea typeface="隶书" panose="02010509060101010101" pitchFamily="49" charset="-122"/>
              </a:rPr>
              <a:t>室劳矣。</a:t>
            </a:r>
            <a:r>
              <a:rPr kumimoji="1"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夙兴夜寐</a:t>
            </a:r>
            <a:r>
              <a:rPr kumimoji="1" lang="zh-CN" altLang="en-US" sz="4400">
                <a:latin typeface="Times New Roman" panose="02020603050405020304" pitchFamily="18" charset="0"/>
                <a:ea typeface="隶书" panose="02010509060101010101" pitchFamily="49" charset="-122"/>
              </a:rPr>
              <a:t>，</a:t>
            </a:r>
            <a:endParaRPr kumimoji="1" lang="zh-CN" altLang="en-US" sz="44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kumimoji="1" lang="zh-CN" altLang="en-US" sz="44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kumimoji="1" lang="zh-CN" altLang="en-US" sz="4400">
                <a:latin typeface="Times New Roman" panose="02020603050405020304" pitchFamily="18" charset="0"/>
                <a:ea typeface="隶书" panose="02010509060101010101" pitchFamily="49" charset="-122"/>
              </a:rPr>
              <a:t>靡有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朝</a:t>
            </a:r>
            <a:r>
              <a:rPr kumimoji="1" lang="zh-CN" altLang="en-US" sz="4400">
                <a:latin typeface="Times New Roman" panose="02020603050405020304" pitchFamily="18" charset="0"/>
                <a:ea typeface="隶书" panose="02010509060101010101" pitchFamily="49" charset="-122"/>
              </a:rPr>
              <a:t>矣。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言</a:t>
            </a:r>
            <a:r>
              <a:rPr kumimoji="1" lang="zh-CN" altLang="en-US" sz="4400">
                <a:latin typeface="Times New Roman" panose="02020603050405020304" pitchFamily="18" charset="0"/>
                <a:ea typeface="隶书" panose="02010509060101010101" pitchFamily="49" charset="-122"/>
              </a:rPr>
              <a:t>既</a:t>
            </a: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遂</a:t>
            </a:r>
            <a:r>
              <a:rPr kumimoji="1" lang="zh-CN" altLang="en-US" sz="4400">
                <a:latin typeface="Times New Roman" panose="02020603050405020304" pitchFamily="18" charset="0"/>
                <a:ea typeface="隶书" panose="02010509060101010101" pitchFamily="49" charset="-122"/>
              </a:rPr>
              <a:t>矣，至于暴矣。</a:t>
            </a:r>
            <a:endParaRPr kumimoji="1" lang="zh-CN" altLang="en-US" sz="44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kumimoji="1" lang="zh-CN" altLang="en-US" sz="44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kumimoji="1" lang="zh-CN" altLang="en-US" sz="4400">
                <a:latin typeface="Times New Roman" panose="02020603050405020304" pitchFamily="18" charset="0"/>
                <a:ea typeface="隶书" panose="02010509060101010101" pitchFamily="49" charset="-122"/>
              </a:rPr>
              <a:t>兄弟不知，</a:t>
            </a: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咥</a:t>
            </a:r>
            <a:r>
              <a:rPr kumimoji="1" lang="zh-CN" altLang="en-US" sz="4400">
                <a:latin typeface="Times New Roman" panose="02020603050405020304" pitchFamily="18" charset="0"/>
                <a:ea typeface="隶书" panose="02010509060101010101" pitchFamily="49" charset="-122"/>
              </a:rPr>
              <a:t>其笑矣。静言思之，</a:t>
            </a:r>
            <a:endParaRPr kumimoji="1" lang="zh-CN" altLang="en-US" sz="44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躬</a:t>
            </a:r>
            <a:r>
              <a:rPr kumimoji="1" lang="zh-CN" altLang="en-US" sz="4400">
                <a:latin typeface="Times New Roman" panose="02020603050405020304" pitchFamily="18" charset="0"/>
                <a:ea typeface="隶书" panose="02010509060101010101" pitchFamily="49" charset="-122"/>
              </a:rPr>
              <a:t>自</a:t>
            </a: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悼</a:t>
            </a:r>
            <a:r>
              <a:rPr kumimoji="1" lang="zh-CN" altLang="en-US" sz="4400">
                <a:latin typeface="Times New Roman" panose="02020603050405020304" pitchFamily="18" charset="0"/>
                <a:ea typeface="隶书" panose="02010509060101010101" pitchFamily="49" charset="-122"/>
              </a:rPr>
              <a:t>矣。</a:t>
            </a:r>
            <a:endParaRPr kumimoji="1" lang="zh-CN" altLang="en-US" sz="4400">
              <a:latin typeface="宋体" panose="02010600030101010101" pitchFamily="2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2286000" y="1071563"/>
            <a:ext cx="2347913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（没有，无）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5786438" y="1000125"/>
            <a:ext cx="2349500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（早起晚睡）</a:t>
            </a:r>
            <a:endParaRPr kumimoji="1" lang="zh-CN" altLang="en-US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214313" y="2786063"/>
            <a:ext cx="1987550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（日，天）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-214313" y="5500688"/>
            <a:ext cx="1627188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（自身）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1714500" y="5429250"/>
            <a:ext cx="2709863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（伤感，哀伤）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3000375" y="4429125"/>
            <a:ext cx="14398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（讥笑）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357688" y="1714500"/>
            <a:ext cx="1627187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（如愿）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286000" y="2857500"/>
            <a:ext cx="3070225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（助词，无实义）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7" grpId="0"/>
      <p:bldP spid="67588" grpId="0"/>
      <p:bldP spid="67589" grpId="0"/>
      <p:bldP spid="67590" grpId="0"/>
      <p:bldP spid="67591" grpId="0"/>
      <p:bldP spid="67592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642918"/>
            <a:ext cx="70009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第三、四章开头几句用了什么艺术手法？试举例说明。</a:t>
            </a:r>
            <a:endParaRPr lang="en-US" altLang="zh-CN" sz="2800" b="1" smtClean="0">
              <a:solidFill>
                <a:srgbClr val="FF0000"/>
              </a:solidFill>
            </a:endParaRPr>
          </a:p>
          <a:p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1571612"/>
            <a:ext cx="70009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tx2"/>
                </a:solidFill>
              </a:rPr>
              <a:t>比兴，“桑之未落，其叶沃若” “桑之落矣，其黄而陨”。 </a:t>
            </a:r>
            <a:endParaRPr lang="zh-CN" altLang="en-US" sz="2800" b="1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6971" y="2925440"/>
            <a:ext cx="7358114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</a:t>
            </a:r>
            <a:r>
              <a:rPr kumimoji="1"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即</a:t>
            </a:r>
            <a:r>
              <a:rPr kumimoji="1" lang="zh-CN" altLang="en-US" sz="2400" b="1" smtClean="0"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kumimoji="1"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r>
              <a:rPr kumimoji="1" lang="zh-CN" altLang="en-US" sz="2400" b="1" smtClean="0"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kumimoji="1"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；“以彼物比此物”</a:t>
            </a:r>
            <a:endParaRPr kumimoji="1" lang="zh-CN" altLang="en-US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兴：“先言他物以引所咏之辞” </a:t>
            </a:r>
            <a:r>
              <a:rPr kumimoji="1"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即</a:t>
            </a:r>
            <a:r>
              <a:rPr kumimoji="1"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联想，兴这种手法能</a:t>
            </a:r>
            <a:r>
              <a:rPr kumimoji="1" lang="zh-CN" altLang="en-US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渲染气氛，衬托感情。</a:t>
            </a:r>
            <a:endParaRPr kumimoji="1" lang="zh-CN" alt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55638" y="336550"/>
            <a:ext cx="7908925" cy="1077913"/>
          </a:xfrm>
        </p:spPr>
        <p:txBody>
          <a:bodyPr/>
          <a:lstStyle/>
          <a:p>
            <a:r>
              <a:rPr lang="zh-CN" altLang="en-US" b="1">
                <a:solidFill>
                  <a:schemeClr val="tx1"/>
                </a:solidFill>
              </a:rPr>
              <a:t>相鼠</a:t>
            </a:r>
            <a:r>
              <a:rPr lang="zh-CN" altLang="en-US" b="1" baseline="30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①</a:t>
            </a:r>
            <a:endParaRPr lang="zh-CN" altLang="en-US" b="1" baseline="3000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00200"/>
            <a:ext cx="8675687" cy="4525963"/>
          </a:xfrm>
        </p:spPr>
        <p:txBody>
          <a:bodyPr/>
          <a:lstStyle/>
          <a:p>
            <a:r>
              <a:rPr lang="zh-CN" altLang="en-US" sz="2800" b="1">
                <a:ea typeface="黑体" panose="02010609060101010101" pitchFamily="49" charset="-122"/>
              </a:rPr>
              <a:t>相鼠有皮，人而无仪！人而无仪，不死何为？</a:t>
            </a:r>
            <a:br>
              <a:rPr lang="zh-CN" altLang="en-US" sz="2800" b="1">
                <a:ea typeface="黑体" panose="02010609060101010101" pitchFamily="49" charset="-122"/>
              </a:rPr>
            </a:br>
            <a:br>
              <a:rPr lang="zh-CN" altLang="en-US" sz="2800" b="1">
                <a:ea typeface="黑体" panose="02010609060101010101" pitchFamily="49" charset="-122"/>
              </a:rPr>
            </a:br>
            <a:r>
              <a:rPr lang="zh-CN" altLang="en-US" sz="2800" b="1">
                <a:ea typeface="黑体" panose="02010609060101010101" pitchFamily="49" charset="-122"/>
              </a:rPr>
              <a:t>相鼠有齿，人而无止！人而无止</a:t>
            </a:r>
            <a:r>
              <a:rPr lang="zh-CN" altLang="en-US" sz="2800" b="1" baseline="30000">
                <a:latin typeface="楷体_GB2312" panose="0201060903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800" b="1">
                <a:ea typeface="黑体" panose="02010609060101010101" pitchFamily="49" charset="-122"/>
              </a:rPr>
              <a:t>，不死何俟？</a:t>
            </a:r>
            <a:br>
              <a:rPr lang="zh-CN" altLang="en-US" sz="2800" b="1">
                <a:ea typeface="黑体" panose="02010609060101010101" pitchFamily="49" charset="-122"/>
              </a:rPr>
            </a:br>
            <a:br>
              <a:rPr lang="zh-CN" altLang="en-US" sz="2800" b="1">
                <a:ea typeface="黑体" panose="02010609060101010101" pitchFamily="49" charset="-122"/>
              </a:rPr>
            </a:br>
            <a:r>
              <a:rPr lang="zh-CN" altLang="en-US" sz="2800" b="1">
                <a:ea typeface="黑体" panose="02010609060101010101" pitchFamily="49" charset="-122"/>
              </a:rPr>
              <a:t>相鼠有体，人而无礼！人而无礼，胡不遄死？</a:t>
            </a:r>
            <a:br>
              <a:rPr lang="zh-CN" altLang="en-US" sz="2800" b="1">
                <a:ea typeface="黑体" panose="02010609060101010101" pitchFamily="49" charset="-122"/>
              </a:rPr>
            </a:br>
            <a:endParaRPr lang="zh-CN" altLang="en-US" sz="2800" b="1">
              <a:ea typeface="黑体" panose="02010609060101010101" pitchFamily="49" charset="-122"/>
            </a:endParaRPr>
          </a:p>
          <a:p>
            <a:r>
              <a:rPr lang="zh-CN" altLang="en-US" sz="2600" b="1"/>
              <a:t>注释：</a:t>
            </a:r>
            <a:br>
              <a:rPr lang="zh-CN" altLang="en-US" sz="2600" b="1"/>
            </a:br>
            <a:r>
              <a:rPr lang="en-US" altLang="zh-CN" sz="2600" b="1"/>
              <a:t>[1]</a:t>
            </a:r>
            <a:r>
              <a:rPr lang="zh-CN" altLang="en-US" sz="2600" b="1"/>
              <a:t>相鼠：一种老鼠</a:t>
            </a:r>
            <a:br>
              <a:rPr lang="zh-CN" altLang="en-US" sz="2600" b="1"/>
            </a:br>
            <a:r>
              <a:rPr lang="en-US" altLang="zh-CN" sz="2600" b="1"/>
              <a:t>[2]</a:t>
            </a:r>
            <a:r>
              <a:rPr lang="zh-CN" altLang="en-US" sz="2600" b="1"/>
              <a:t>止：通“耻”。</a:t>
            </a:r>
            <a:br>
              <a:rPr lang="zh-CN" altLang="en-US" sz="2600" b="1"/>
            </a:br>
            <a:endParaRPr lang="zh-CN" altLang="en-US" sz="2600" b="1"/>
          </a:p>
        </p:txBody>
      </p:sp>
      <p:sp>
        <p:nvSpPr>
          <p:cNvPr id="14340" name="WordArt 4">
            <a:hlinkClick r:id="rId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795963" y="4868863"/>
            <a:ext cx="129698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比</a:t>
            </a:r>
            <a:endParaRPr lang="zh-CN" altLang="en-US" sz="4000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611188" y="1628775"/>
            <a:ext cx="8064500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  <a:ea typeface="黑体" panose="02010609060101010101" pitchFamily="49" charset="-122"/>
              </a:rPr>
              <a:t>子曰：“诗三百，一言以蔽之，曰思无邪。”</a:t>
            </a:r>
            <a:endParaRPr lang="zh-CN" altLang="en-US" sz="3200" b="1">
              <a:solidFill>
                <a:srgbClr val="990033"/>
              </a:solidFill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990033"/>
                </a:solidFill>
                <a:ea typeface="黑体" panose="02010609060101010101" pitchFamily="49" charset="-122"/>
              </a:rPr>
              <a:t>子曰：“小子何莫学夫诗？诗，可以兴，可以观，可以群，可以怨。迩之事父，远之事君；多识于鸟兽草木之名。”</a:t>
            </a:r>
            <a:endParaRPr lang="zh-CN" altLang="en-US" sz="3200" b="1">
              <a:solidFill>
                <a:srgbClr val="990033"/>
              </a:solidFill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990033"/>
                </a:solidFill>
                <a:ea typeface="黑体" panose="02010609060101010101" pitchFamily="49" charset="-122"/>
              </a:rPr>
              <a:t>子曰：“不学诗，无以言。”</a:t>
            </a:r>
            <a:endParaRPr lang="en-US" altLang="zh-CN" sz="3200" b="1">
              <a:solidFill>
                <a:srgbClr val="000000"/>
              </a:solidFill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816100" y="62547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0244" name="Rectangle 4"/>
          <p:cNvSpPr>
            <a:spLocks noRot="1" noChangeArrowheads="1"/>
          </p:cNvSpPr>
          <p:nvPr/>
        </p:nvSpPr>
        <p:spPr bwMode="auto">
          <a:xfrm>
            <a:off x="323850" y="404813"/>
            <a:ext cx="8540750" cy="1052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r>
              <a:rPr lang="zh-CN" altLang="en-US" sz="4200" b="1">
                <a:latin typeface="Garamond" panose="02020404030301010803" pitchFamily="18" charset="0"/>
              </a:rPr>
              <a:t>导</a:t>
            </a:r>
            <a:r>
              <a:rPr lang="zh-CN" altLang="en-US" sz="4200" b="1" smtClean="0">
                <a:latin typeface="Garamond" panose="02020404030301010803" pitchFamily="18" charset="0"/>
              </a:rPr>
              <a:t>入：齐读</a:t>
            </a:r>
            <a:endParaRPr lang="en-US" altLang="zh-CN" sz="4200" b="1" smtClean="0">
              <a:latin typeface="Garamond" panose="02020404030301010803" pitchFamily="18" charset="0"/>
            </a:endParaRPr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395288" y="1844675"/>
            <a:ext cx="215900" cy="2159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395288" y="4292600"/>
            <a:ext cx="215900" cy="2159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395288" y="2852738"/>
            <a:ext cx="215900" cy="2159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4213" y="3213100"/>
            <a:ext cx="4464050" cy="4525963"/>
          </a:xfrm>
        </p:spPr>
        <p:txBody>
          <a:bodyPr/>
          <a:lstStyle/>
          <a:p>
            <a:pPr algn="ctr"/>
            <a:r>
              <a:rPr lang="zh-CN" altLang="en-US" b="1">
                <a:ea typeface="黑体" panose="02010609060101010101" pitchFamily="49" charset="-122"/>
              </a:rPr>
              <a:t>桃夭</a:t>
            </a:r>
            <a:endParaRPr lang="zh-CN" altLang="en-US" b="1">
              <a:ea typeface="黑体" panose="02010609060101010101" pitchFamily="49" charset="-122"/>
            </a:endParaRPr>
          </a:p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桃之夭夭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灼灼其华。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之子于归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宜其室家。</a:t>
            </a:r>
            <a:r>
              <a:rPr lang="zh-CN" altLang="en-US">
                <a:solidFill>
                  <a:schemeClr val="tx2"/>
                </a:solidFill>
              </a:rPr>
              <a:t> 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6387" name="WordArt 3"/>
          <p:cNvSpPr>
            <a:spLocks noChangeArrowheads="1" noChangeShapeType="1" noTextEdit="1"/>
          </p:cNvSpPr>
          <p:nvPr/>
        </p:nvSpPr>
        <p:spPr bwMode="auto">
          <a:xfrm>
            <a:off x="1547813" y="5229225"/>
            <a:ext cx="12954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兴</a:t>
            </a:r>
            <a:endParaRPr lang="zh-CN" altLang="en-US" sz="4400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6388" name="Picture 4" descr="14_27563_1fb183f232da345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4859338" y="3429000"/>
            <a:ext cx="4064000" cy="3043238"/>
          </a:xfrm>
          <a:prstGeom prst="rect">
            <a:avLst/>
          </a:prstGeom>
          <a:noFill/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859338" y="1341438"/>
            <a:ext cx="4284662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蒹葭苍苍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白露为霜。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所谓伊人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在水一方。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5724525" y="620713"/>
            <a:ext cx="230346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黑体" panose="02010609060101010101" pitchFamily="49" charset="-122"/>
              </a:rPr>
              <a:t>蒹葭</a:t>
            </a:r>
            <a:endParaRPr lang="zh-CN" altLang="en-US" sz="3600" b="1">
              <a:ea typeface="黑体" panose="02010609060101010101" pitchFamily="49" charset="-122"/>
            </a:endParaRPr>
          </a:p>
        </p:txBody>
      </p:sp>
      <p:pic>
        <p:nvPicPr>
          <p:cNvPr id="16391" name="Picture 7" descr="u=3795711014,172434228&amp;fm=0&amp;gp=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16013" y="620713"/>
            <a:ext cx="3095625" cy="20716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关雎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52695"/>
          </a:xfrm>
        </p:spPr>
        <p:txBody>
          <a:bodyPr>
            <a:noAutofit/>
          </a:bodyPr>
          <a:lstStyle/>
          <a:p>
            <a:pPr indent="-360045">
              <a:buNone/>
            </a:pPr>
            <a:r>
              <a:rPr lang="zh-CN" altLang="en-US" sz="28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关关雎鸠，在河之洲</a:t>
            </a:r>
            <a:r>
              <a:rPr lang="zh-CN" altLang="en-US" sz="2800" b="1" smtClean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。窈窕</a:t>
            </a:r>
            <a:r>
              <a:rPr lang="zh-CN" altLang="en-US" sz="28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淑女，君子好逑</a:t>
            </a:r>
            <a:r>
              <a:rPr lang="zh-CN" altLang="en-US" sz="2800" b="1" smtClean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2800" b="1">
              <a:solidFill>
                <a:srgbClr val="0070C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-360045">
              <a:buNone/>
            </a:pPr>
            <a:r>
              <a:rPr lang="zh-CN" altLang="en-US" sz="2800" b="1" smtClean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参差</a:t>
            </a:r>
            <a:r>
              <a:rPr lang="zh-CN" altLang="en-US" sz="28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荇菜，左右流之</a:t>
            </a:r>
            <a:r>
              <a:rPr lang="zh-CN" altLang="en-US" sz="2800" b="1" smtClean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。窈窕</a:t>
            </a:r>
            <a:r>
              <a:rPr lang="zh-CN" altLang="en-US" sz="28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淑女，寤寐求之</a:t>
            </a:r>
            <a:r>
              <a:rPr lang="zh-CN" altLang="en-US" sz="2800" b="1" smtClean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2800" b="1">
              <a:solidFill>
                <a:srgbClr val="0070C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-360045">
              <a:buNone/>
            </a:pPr>
            <a:r>
              <a:rPr lang="zh-CN" altLang="en-US" sz="2800" b="1" smtClean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求之不得</a:t>
            </a:r>
            <a:r>
              <a:rPr lang="zh-CN" altLang="en-US" sz="28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，寤寐思服</a:t>
            </a:r>
            <a:r>
              <a:rPr lang="zh-CN" altLang="en-US" sz="2800" b="1" smtClean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。悠</a:t>
            </a:r>
            <a:r>
              <a:rPr lang="zh-CN" altLang="en-US" sz="28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哉悠哉，辗转反侧</a:t>
            </a:r>
            <a:r>
              <a:rPr lang="zh-CN" altLang="en-US" sz="2800" b="1" smtClean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2800" b="1" smtClean="0">
              <a:solidFill>
                <a:srgbClr val="0070C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-360045">
              <a:buNone/>
            </a:pPr>
            <a:r>
              <a:rPr lang="zh-CN" altLang="en-US" sz="28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参差荇菜，左右采之</a:t>
            </a:r>
            <a:r>
              <a:rPr lang="zh-CN" altLang="en-US" sz="2800" b="1" smtClean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。窈窕</a:t>
            </a:r>
            <a:r>
              <a:rPr lang="zh-CN" altLang="en-US" sz="28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淑女，琴瑟友之。</a:t>
            </a:r>
            <a:endParaRPr lang="zh-CN" altLang="en-US" sz="2800" b="1">
              <a:solidFill>
                <a:srgbClr val="0070C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-360045">
              <a:buNone/>
            </a:pPr>
            <a:r>
              <a:rPr lang="zh-CN" altLang="en-US" sz="28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参差荇菜，左右芼之</a:t>
            </a:r>
            <a:r>
              <a:rPr lang="zh-CN" altLang="en-US" sz="2800" b="1" smtClean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。窈窕</a:t>
            </a:r>
            <a:r>
              <a:rPr lang="zh-CN" altLang="en-US" sz="2800" b="1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淑女，钟鼓乐之</a:t>
            </a:r>
            <a:r>
              <a:rPr lang="zh-CN" altLang="en-US" sz="2800" b="1" smtClean="0">
                <a:solidFill>
                  <a:srgbClr val="0070C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2800" b="1" smtClean="0">
              <a:solidFill>
                <a:srgbClr val="0070C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-360045">
              <a:buNone/>
            </a:pPr>
            <a:r>
              <a:rPr lang="zh-CN" altLang="en-US" sz="3600" b="1" smtClean="0">
                <a:solidFill>
                  <a:srgbClr val="C00000"/>
                </a:solidFill>
              </a:rPr>
              <a:t>     比兴</a:t>
            </a:r>
            <a:endParaRPr lang="en-US" altLang="zh-CN" sz="3600" b="1" smtClean="0">
              <a:solidFill>
                <a:srgbClr val="C00000"/>
              </a:solidFill>
            </a:endParaRPr>
          </a:p>
          <a:p>
            <a:pPr indent="-360045">
              <a:buNone/>
            </a:pPr>
            <a:r>
              <a:rPr lang="zh-CN" altLang="en-US" sz="2400" b="1" smtClean="0">
                <a:solidFill>
                  <a:srgbClr val="C00000"/>
                </a:solidFill>
              </a:rPr>
              <a:t>         写</a:t>
            </a:r>
            <a:r>
              <a:rPr lang="zh-CN" altLang="en-US" sz="2400" b="1">
                <a:solidFill>
                  <a:srgbClr val="C00000"/>
                </a:solidFill>
              </a:rPr>
              <a:t>所思之“女”，先以雎鸠起兴。</a:t>
            </a:r>
            <a:endParaRPr lang="zh-CN" altLang="en-US" sz="2400" b="1">
              <a:solidFill>
                <a:srgbClr val="C00000"/>
              </a:solidFill>
            </a:endParaRPr>
          </a:p>
          <a:p>
            <a:pPr indent="-360045">
              <a:buNone/>
            </a:pPr>
            <a:r>
              <a:rPr lang="zh-CN" altLang="en-US" sz="2400" b="1">
                <a:solidFill>
                  <a:srgbClr val="C00000"/>
                </a:solidFill>
              </a:rPr>
              <a:t> </a:t>
            </a:r>
            <a:r>
              <a:rPr lang="en-US" altLang="zh-CN" sz="2400" b="1">
                <a:solidFill>
                  <a:srgbClr val="C00000"/>
                </a:solidFill>
              </a:rPr>
              <a:t> </a:t>
            </a:r>
            <a:r>
              <a:rPr lang="zh-CN" altLang="en-US" sz="2400" b="1">
                <a:solidFill>
                  <a:srgbClr val="C00000"/>
                </a:solidFill>
              </a:rPr>
              <a:t>“关关雎鸠，在河之</a:t>
            </a:r>
            <a:r>
              <a:rPr lang="zh-CN" altLang="en-US" sz="2400" b="1" smtClean="0">
                <a:solidFill>
                  <a:srgbClr val="C00000"/>
                </a:solidFill>
              </a:rPr>
              <a:t>洲”</a:t>
            </a:r>
            <a:r>
              <a:rPr lang="zh-CN" altLang="en-US" sz="2400" b="1">
                <a:solidFill>
                  <a:srgbClr val="C00000"/>
                </a:solidFill>
              </a:rPr>
              <a:t>既是兴，又是比，雎鸠天性温顺，可比淑女之娴静；雎鸠乃“河洲”常见之鸟，可使人联想起常来河边采荇之女。</a:t>
            </a:r>
            <a:endParaRPr lang="zh-CN" altLang="en-US" sz="2400" b="1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11505" y="274320"/>
            <a:ext cx="8229600" cy="4525963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比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0000"/>
                </a:solidFill>
              </a:rPr>
              <a:t>兴</a:t>
            </a:r>
            <a:r>
              <a:rPr lang="zh-CN" altLang="en-US" b="1"/>
              <a:t>艺术手法的运用</a:t>
            </a:r>
            <a:endParaRPr lang="zh-CN" altLang="en-US" b="1"/>
          </a:p>
          <a:p>
            <a:endParaRPr lang="zh-CN" altLang="en-US" sz="2800" b="1">
              <a:solidFill>
                <a:srgbClr val="800000"/>
              </a:solidFill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ea typeface="楷体_GB2312" panose="02010609030101010101" pitchFamily="49" charset="-122"/>
              </a:rPr>
              <a:t>  第三章</a:t>
            </a:r>
            <a:endParaRPr lang="zh-CN" altLang="en-US" sz="2800" b="1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r>
              <a:rPr lang="en-US" altLang="zh-CN" sz="2800" b="1">
                <a:solidFill>
                  <a:schemeClr val="accent2"/>
                </a:solidFill>
                <a:ea typeface="楷体_GB2312" panose="02010609030101010101" pitchFamily="49" charset="-122"/>
              </a:rPr>
              <a:t>1</a:t>
            </a:r>
            <a:r>
              <a:rPr lang="zh-CN" altLang="en-US" sz="2800" b="1">
                <a:solidFill>
                  <a:schemeClr val="accent2"/>
                </a:solidFill>
                <a:ea typeface="楷体_GB2312" panose="02010609030101010101" pitchFamily="49" charset="-122"/>
              </a:rPr>
              <a:t>、 </a:t>
            </a:r>
            <a:r>
              <a:rPr lang="zh-CN" altLang="en-US" sz="2400" b="1">
                <a:solidFill>
                  <a:schemeClr val="accent2"/>
                </a:solidFill>
                <a:latin typeface="Arial" panose="020B0604020202020204"/>
                <a:ea typeface="楷体_GB2312" panose="02010609030101010101" pitchFamily="49" charset="-122"/>
              </a:rPr>
              <a:t>“</a:t>
            </a:r>
            <a:r>
              <a:rPr lang="zh-CN" altLang="en-US" sz="24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桑之未落，其叶沃若</a:t>
            </a:r>
            <a:r>
              <a:rPr lang="zh-CN" altLang="en-US" sz="2400" b="1">
                <a:solidFill>
                  <a:schemeClr val="accent2"/>
                </a:solidFill>
                <a:latin typeface="Arial" panose="020B0604020202020204"/>
                <a:ea typeface="楷体_GB2312" panose="02010609030101010101" pitchFamily="49" charset="-122"/>
              </a:rPr>
              <a:t>”</a:t>
            </a:r>
            <a:r>
              <a:rPr lang="zh-CN" altLang="en-US" sz="2800" b="1">
                <a:solidFill>
                  <a:schemeClr val="accent2"/>
                </a:solidFill>
                <a:ea typeface="楷体_GB2312" panose="02010609030101010101" pitchFamily="49" charset="-122"/>
              </a:rPr>
              <a:t> </a:t>
            </a:r>
            <a:endParaRPr lang="zh-CN" altLang="en-US" sz="2800" b="1">
              <a:solidFill>
                <a:schemeClr val="accent2"/>
              </a:solidFill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r>
              <a:rPr lang="zh-CN" altLang="en-US" sz="2400" b="1">
                <a:ea typeface="楷体_GB2312" panose="02010609030101010101" pitchFamily="49" charset="-122"/>
              </a:rPr>
              <a:t>         </a:t>
            </a:r>
            <a:r>
              <a:rPr lang="zh-CN" altLang="en-US" sz="2000" b="1">
                <a:solidFill>
                  <a:srgbClr val="008000"/>
                </a:solidFill>
                <a:ea typeface="楷体_GB2312" panose="02010609030101010101" pitchFamily="49" charset="-122"/>
              </a:rPr>
              <a:t>桑树没有落叶的时候，它的叶子新鲜润泽。</a:t>
            </a:r>
            <a:endParaRPr lang="zh-CN" altLang="en-US" sz="2000" b="1">
              <a:solidFill>
                <a:srgbClr val="008000"/>
              </a:solidFill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008000"/>
                </a:solidFill>
                <a:ea typeface="楷体_GB2312" panose="02010609030101010101" pitchFamily="49" charset="-122"/>
              </a:rPr>
              <a:t> </a:t>
            </a:r>
            <a:endParaRPr lang="zh-CN" altLang="en-US" sz="2800" b="1">
              <a:solidFill>
                <a:srgbClr val="008000"/>
              </a:solidFill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endParaRPr lang="zh-CN" altLang="en-US" sz="2800" b="1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r>
              <a:rPr lang="zh-CN" altLang="en-US" sz="2800" b="1">
                <a:solidFill>
                  <a:srgbClr val="800000"/>
                </a:solidFill>
                <a:ea typeface="楷体_GB2312" panose="02010609030101010101" pitchFamily="49" charset="-122"/>
              </a:rPr>
              <a:t>  </a:t>
            </a:r>
            <a:endParaRPr lang="zh-CN" altLang="en-US" sz="2800" b="1">
              <a:solidFill>
                <a:srgbClr val="80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161798" name="Text Box 6"/>
          <p:cNvSpPr txBox="1">
            <a:spLocks noChangeArrowheads="1"/>
          </p:cNvSpPr>
          <p:nvPr/>
        </p:nvSpPr>
        <p:spPr bwMode="auto">
          <a:xfrm>
            <a:off x="381000" y="2895600"/>
            <a:ext cx="8985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兴：</a:t>
            </a:r>
            <a:endParaRPr kumimoji="1"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61799" name="Text Box 7"/>
          <p:cNvSpPr txBox="1">
            <a:spLocks noChangeArrowheads="1"/>
          </p:cNvSpPr>
          <p:nvPr/>
        </p:nvSpPr>
        <p:spPr bwMode="auto">
          <a:xfrm>
            <a:off x="381000" y="4052888"/>
            <a:ext cx="89852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比：</a:t>
            </a:r>
            <a:endParaRPr kumimoji="1"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61800" name="Text Box 8"/>
          <p:cNvSpPr txBox="1">
            <a:spLocks noChangeArrowheads="1"/>
          </p:cNvSpPr>
          <p:nvPr/>
        </p:nvSpPr>
        <p:spPr bwMode="auto">
          <a:xfrm>
            <a:off x="1115695" y="3198495"/>
            <a:ext cx="722249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用桑叶未落时的娇艳，</a:t>
            </a:r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联想、引出自己的</a:t>
            </a:r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年轻貌美。</a:t>
            </a:r>
            <a:endParaRPr kumimoji="1" lang="zh-CN" altLang="en-US" sz="2400" b="1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1801" name="Text Box 9"/>
          <p:cNvSpPr txBox="1">
            <a:spLocks noChangeArrowheads="1"/>
          </p:cNvSpPr>
          <p:nvPr/>
        </p:nvSpPr>
        <p:spPr bwMode="auto">
          <a:xfrm>
            <a:off x="1524000" y="4114800"/>
            <a:ext cx="39179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喻体                                本体 </a:t>
            </a:r>
            <a:endParaRPr kumimoji="1"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1802" name="Text Box 10"/>
          <p:cNvSpPr txBox="1">
            <a:spLocks noChangeArrowheads="1"/>
          </p:cNvSpPr>
          <p:nvPr/>
        </p:nvSpPr>
        <p:spPr bwMode="auto">
          <a:xfrm>
            <a:off x="1447800" y="4821238"/>
            <a:ext cx="6029325" cy="822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桑      </a:t>
            </a:r>
            <a:endParaRPr kumimoji="1"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kumimoji="1"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其叶沃若                              </a:t>
            </a:r>
            <a:endParaRPr kumimoji="1"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1803" name="Text Box 11"/>
          <p:cNvSpPr txBox="1">
            <a:spLocks noChangeArrowheads="1"/>
          </p:cNvSpPr>
          <p:nvPr/>
        </p:nvSpPr>
        <p:spPr bwMode="auto">
          <a:xfrm>
            <a:off x="3108325" y="4821238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3048000" y="4800600"/>
            <a:ext cx="3894138" cy="830263"/>
            <a:chOff x="1920" y="3024"/>
            <a:chExt cx="2453" cy="523"/>
          </a:xfrm>
        </p:grpSpPr>
        <p:sp>
          <p:nvSpPr>
            <p:cNvPr id="161805" name="Text Box 13"/>
            <p:cNvSpPr txBox="1">
              <a:spLocks noChangeArrowheads="1"/>
            </p:cNvSpPr>
            <p:nvPr/>
          </p:nvSpPr>
          <p:spPr bwMode="auto">
            <a:xfrm>
              <a:off x="2908" y="3024"/>
              <a:ext cx="1465" cy="52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女子</a:t>
              </a:r>
              <a:endPara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  <a:p>
              <a:r>
                <a:rPr kumimoji="1" lang="zh-CN" altLang="en-US" sz="24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女子的</a:t>
              </a:r>
              <a:r>
                <a:rPr kumimoji="1" lang="zh-CN" altLang="en-US" sz="24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年轻貌美</a:t>
              </a:r>
              <a:endPara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61806" name="Line 14"/>
            <p:cNvSpPr>
              <a:spLocks noChangeShapeType="1"/>
            </p:cNvSpPr>
            <p:nvPr/>
          </p:nvSpPr>
          <p:spPr bwMode="auto">
            <a:xfrm>
              <a:off x="1920" y="3216"/>
              <a:ext cx="720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807" name="Line 15"/>
            <p:cNvSpPr>
              <a:spLocks noChangeShapeType="1"/>
            </p:cNvSpPr>
            <p:nvPr/>
          </p:nvSpPr>
          <p:spPr bwMode="auto">
            <a:xfrm>
              <a:off x="1920" y="3456"/>
              <a:ext cx="720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6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6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800" grpId="0" bldLvl="0" animBg="1"/>
      <p:bldP spid="161801" grpId="0"/>
      <p:bldP spid="16180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274638"/>
            <a:ext cx="8229600" cy="4525962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比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0000"/>
                </a:solidFill>
              </a:rPr>
              <a:t>兴</a:t>
            </a:r>
            <a:r>
              <a:rPr lang="zh-CN" altLang="en-US" b="1"/>
              <a:t>艺术手法的运用</a:t>
            </a:r>
            <a:endParaRPr lang="zh-CN" altLang="en-US" b="1"/>
          </a:p>
          <a:p>
            <a:endParaRPr lang="zh-CN" altLang="en-US" sz="2600" b="1">
              <a:solidFill>
                <a:srgbClr val="800000"/>
              </a:solidFill>
              <a:ea typeface="楷体_GB2312" panose="0201060903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600" b="1">
                <a:solidFill>
                  <a:srgbClr val="FF0000"/>
                </a:solidFill>
                <a:ea typeface="楷体_GB2312" panose="02010609030101010101" pitchFamily="49" charset="-122"/>
              </a:rPr>
              <a:t>  </a:t>
            </a:r>
            <a:r>
              <a:rPr lang="zh-CN" altLang="en-US" sz="26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在第三章中再找一处比兴手法运用的：</a:t>
            </a:r>
            <a:endParaRPr lang="zh-CN" altLang="en-US" sz="2600" b="1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600" b="1" smtClean="0">
                <a:solidFill>
                  <a:schemeClr val="accent2"/>
                </a:solidFill>
                <a:ea typeface="楷体_GB2312" panose="02010609030101010101" pitchFamily="49" charset="-122"/>
              </a:rPr>
              <a:t>      </a:t>
            </a:r>
            <a:r>
              <a:rPr lang="zh-CN" altLang="en-US" sz="2100" b="1" smtClean="0">
                <a:solidFill>
                  <a:schemeClr val="tx2"/>
                </a:solidFill>
                <a:latin typeface="Arial" panose="020B0604020202020204"/>
                <a:ea typeface="楷体_GB2312" panose="02010609030101010101" pitchFamily="49" charset="-122"/>
              </a:rPr>
              <a:t>“</a:t>
            </a:r>
            <a:r>
              <a:rPr lang="zh-CN" altLang="en-US" sz="21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于嗟鸠兮</a:t>
            </a:r>
            <a:r>
              <a:rPr lang="en-US" altLang="zh-CN" sz="21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 </a:t>
            </a:r>
            <a:r>
              <a:rPr lang="zh-CN" altLang="en-US" sz="21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无食桑葚</a:t>
            </a:r>
            <a:r>
              <a:rPr lang="zh-CN" altLang="en-US" sz="2100" b="1">
                <a:solidFill>
                  <a:schemeClr val="tx2"/>
                </a:solidFill>
                <a:latin typeface="Arial" panose="020B0604020202020204"/>
                <a:ea typeface="楷体_GB2312" panose="02010609030101010101" pitchFamily="49" charset="-122"/>
              </a:rPr>
              <a:t>”</a:t>
            </a:r>
            <a:endParaRPr lang="zh-CN" altLang="en-US" sz="2600" b="1">
              <a:solidFill>
                <a:schemeClr val="tx2"/>
              </a:solidFill>
              <a:ea typeface="楷体_GB2312" panose="0201060903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1900" b="1">
                <a:ea typeface="楷体_GB2312" panose="02010609030101010101" pitchFamily="49" charset="-122"/>
              </a:rPr>
              <a:t>         </a:t>
            </a:r>
            <a:r>
              <a:rPr lang="zh-CN" altLang="en-US" sz="1900" b="1">
                <a:solidFill>
                  <a:srgbClr val="008000"/>
                </a:solidFill>
                <a:ea typeface="楷体_GB2312" panose="02010609030101010101" pitchFamily="49" charset="-122"/>
              </a:rPr>
              <a:t>唉，斑鸠呀，不要贪吃桑葚！</a:t>
            </a:r>
            <a:endParaRPr lang="zh-CN" altLang="en-US" sz="1900" b="1">
              <a:solidFill>
                <a:srgbClr val="008000"/>
              </a:solidFill>
              <a:ea typeface="楷体_GB2312" panose="0201060903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600" b="1">
                <a:solidFill>
                  <a:srgbClr val="008000"/>
                </a:solidFill>
                <a:ea typeface="楷体_GB2312" panose="02010609030101010101" pitchFamily="49" charset="-122"/>
              </a:rPr>
              <a:t> </a:t>
            </a:r>
            <a:endParaRPr lang="zh-CN" altLang="en-US" sz="2600" b="1">
              <a:solidFill>
                <a:srgbClr val="008000"/>
              </a:solidFill>
              <a:ea typeface="楷体_GB2312" panose="0201060903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sz="2600" b="1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600" b="1">
                <a:solidFill>
                  <a:srgbClr val="800000"/>
                </a:solidFill>
                <a:ea typeface="楷体_GB2312" panose="02010609030101010101" pitchFamily="49" charset="-122"/>
              </a:rPr>
              <a:t>  </a:t>
            </a:r>
            <a:endParaRPr lang="zh-CN" altLang="en-US" sz="2600" b="1">
              <a:solidFill>
                <a:srgbClr val="80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81000" y="2895600"/>
            <a:ext cx="8985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兴：</a:t>
            </a:r>
            <a:endParaRPr kumimoji="1"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381000" y="4052888"/>
            <a:ext cx="89852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比：</a:t>
            </a:r>
            <a:endParaRPr kumimoji="1"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1403350" y="2924175"/>
            <a:ext cx="750125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用斑鸠贪食桑葚，引出观点</a:t>
            </a:r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：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于嗟女兮，无与士耽。</a:t>
            </a:r>
            <a:endParaRPr kumimoji="1" lang="zh-CN" altLang="en-US" sz="2400" b="1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1447800" y="4821238"/>
            <a:ext cx="5416550" cy="822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斑鸠      </a:t>
            </a:r>
            <a:endParaRPr kumimoji="1"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kumimoji="1"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桑葚                              </a:t>
            </a:r>
            <a:endParaRPr kumimoji="1"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" name="Group 10"/>
          <p:cNvGrpSpPr/>
          <p:nvPr/>
        </p:nvGrpSpPr>
        <p:grpSpPr>
          <a:xfrm>
            <a:off x="3048000" y="4800600"/>
            <a:ext cx="2365375" cy="822325"/>
            <a:chOff x="1920" y="3024"/>
            <a:chExt cx="1490" cy="518"/>
          </a:xfrm>
        </p:grpSpPr>
        <p:sp>
          <p:nvSpPr>
            <p:cNvPr id="22539" name="Text Box 11"/>
            <p:cNvSpPr txBox="1">
              <a:spLocks noChangeArrowheads="1"/>
            </p:cNvSpPr>
            <p:nvPr/>
          </p:nvSpPr>
          <p:spPr bwMode="auto">
            <a:xfrm>
              <a:off x="2908" y="3024"/>
              <a:ext cx="502" cy="51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女子</a:t>
              </a:r>
              <a:endPara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  <a:p>
              <a:r>
                <a:rPr kumimoji="1" lang="zh-CN" altLang="en-US" sz="24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男子</a:t>
              </a:r>
              <a:endPara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22540" name="Line 12"/>
            <p:cNvSpPr>
              <a:spLocks noChangeShapeType="1"/>
            </p:cNvSpPr>
            <p:nvPr/>
          </p:nvSpPr>
          <p:spPr bwMode="auto">
            <a:xfrm>
              <a:off x="1920" y="3216"/>
              <a:ext cx="720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1" name="Line 13"/>
            <p:cNvSpPr>
              <a:spLocks noChangeShapeType="1"/>
            </p:cNvSpPr>
            <p:nvPr/>
          </p:nvSpPr>
          <p:spPr bwMode="auto">
            <a:xfrm>
              <a:off x="1920" y="3456"/>
              <a:ext cx="720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1431925" y="5832475"/>
            <a:ext cx="66690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</a:rPr>
              <a:t>用“鸠”“无食桑葚”比喻女子不要迷恋男子。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1524000" y="4114800"/>
            <a:ext cx="39179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喻体                                本体 </a:t>
            </a:r>
            <a:endParaRPr kumimoji="1"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bldLvl="0" animBg="1"/>
      <p:bldP spid="22537" grpId="0"/>
      <p:bldP spid="22542" grpId="0"/>
      <p:bldP spid="225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274638"/>
            <a:ext cx="8229600" cy="4525962"/>
          </a:xfrm>
        </p:spPr>
        <p:txBody>
          <a:bodyPr/>
          <a:lstStyle/>
          <a:p>
            <a:r>
              <a:rPr lang="zh-CN" altLang="en-US" sz="2600" b="1">
                <a:solidFill>
                  <a:srgbClr val="FF0000"/>
                </a:solidFill>
                <a:ea typeface="楷体_GB2312" panose="02010609030101010101" pitchFamily="49" charset="-122"/>
              </a:rPr>
              <a:t>第四章</a:t>
            </a:r>
            <a:endParaRPr lang="zh-CN" altLang="en-US" sz="2600" b="1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600" b="1">
                <a:solidFill>
                  <a:schemeClr val="tx2"/>
                </a:solidFill>
                <a:ea typeface="楷体_GB2312" panose="02010609030101010101" pitchFamily="49" charset="-122"/>
              </a:rPr>
              <a:t>3</a:t>
            </a:r>
            <a:r>
              <a:rPr lang="zh-CN" altLang="en-US" sz="2600" b="1">
                <a:solidFill>
                  <a:schemeClr val="tx2"/>
                </a:solidFill>
                <a:ea typeface="楷体_GB2312" panose="02010609030101010101" pitchFamily="49" charset="-122"/>
              </a:rPr>
              <a:t>、 </a:t>
            </a:r>
            <a:r>
              <a:rPr lang="zh-CN" altLang="en-US" sz="2100" b="1">
                <a:solidFill>
                  <a:schemeClr val="tx2"/>
                </a:solidFill>
                <a:ea typeface="楷体_GB2312" panose="02010609030101010101" pitchFamily="49" charset="-122"/>
              </a:rPr>
              <a:t>“桑之落矣，其黄而陨”</a:t>
            </a:r>
            <a:endParaRPr lang="zh-CN" altLang="en-US" sz="2100" b="1">
              <a:solidFill>
                <a:schemeClr val="tx2"/>
              </a:solidFill>
              <a:ea typeface="楷体_GB2312" panose="02010609030101010101" pitchFamily="49" charset="-122"/>
            </a:endParaRPr>
          </a:p>
          <a:p>
            <a:pPr eaLnBrk="0" hangingPunct="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100" b="1">
                <a:solidFill>
                  <a:srgbClr val="008000"/>
                </a:solidFill>
                <a:ea typeface="楷体_GB2312" panose="02010609030101010101" pitchFamily="49" charset="-122"/>
              </a:rPr>
              <a:t>        </a:t>
            </a:r>
            <a:r>
              <a:rPr lang="zh-CN" altLang="en-US" sz="1900" b="1">
                <a:solidFill>
                  <a:srgbClr val="008000"/>
                </a:solidFill>
                <a:ea typeface="楷体_GB2312" panose="02010609030101010101" pitchFamily="49" charset="-122"/>
              </a:rPr>
              <a:t>桑树落叶的时候，它的叶子枯黄，纷纷掉落下来。</a:t>
            </a:r>
            <a:endParaRPr lang="zh-CN" altLang="en-US" sz="1900" b="1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600" b="1">
                <a:solidFill>
                  <a:srgbClr val="800000"/>
                </a:solidFill>
                <a:ea typeface="楷体_GB2312" panose="02010609030101010101" pitchFamily="49" charset="-122"/>
              </a:rPr>
              <a:t>  </a:t>
            </a:r>
            <a:endParaRPr lang="zh-CN" altLang="en-US" sz="2600" b="1">
              <a:solidFill>
                <a:srgbClr val="80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4648200" y="685800"/>
            <a:ext cx="125571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兴、比</a:t>
            </a:r>
            <a:endParaRPr kumimoji="1"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81000" y="1828800"/>
            <a:ext cx="8985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兴：</a:t>
            </a:r>
            <a:endParaRPr kumimoji="1"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81000" y="2667000"/>
            <a:ext cx="8985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比：</a:t>
            </a:r>
            <a:endParaRPr kumimoji="1"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355725" y="1905000"/>
            <a:ext cx="599821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用桑叶枯黄飘落，联想到女子的年长色</a:t>
            </a:r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衰。</a:t>
            </a:r>
            <a:endParaRPr kumimoji="1" lang="zh-CN" altLang="en-US" sz="2400" b="1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1447800" y="3125788"/>
            <a:ext cx="6029325" cy="822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桑</a:t>
            </a:r>
            <a:endParaRPr kumimoji="1"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kumimoji="1"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其黄而陨                              </a:t>
            </a:r>
            <a:endParaRPr kumimoji="1"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3048000" y="3048000"/>
            <a:ext cx="3590925" cy="822325"/>
            <a:chOff x="1920" y="3024"/>
            <a:chExt cx="2262" cy="518"/>
          </a:xfrm>
        </p:grpSpPr>
        <p:sp>
          <p:nvSpPr>
            <p:cNvPr id="23561" name="Text Box 9"/>
            <p:cNvSpPr txBox="1">
              <a:spLocks noChangeArrowheads="1"/>
            </p:cNvSpPr>
            <p:nvPr/>
          </p:nvSpPr>
          <p:spPr bwMode="auto">
            <a:xfrm>
              <a:off x="2908" y="3024"/>
              <a:ext cx="1274" cy="51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zh-CN" altLang="en-US" sz="24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女子</a:t>
              </a:r>
              <a:endPara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  <a:p>
              <a:r>
                <a:rPr kumimoji="1" lang="zh-CN" altLang="en-US" sz="24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女子年长色衰</a:t>
              </a:r>
              <a:endPara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23562" name="Line 10"/>
            <p:cNvSpPr>
              <a:spLocks noChangeShapeType="1"/>
            </p:cNvSpPr>
            <p:nvPr/>
          </p:nvSpPr>
          <p:spPr bwMode="auto">
            <a:xfrm>
              <a:off x="1920" y="3216"/>
              <a:ext cx="720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3" name="Line 11"/>
            <p:cNvSpPr>
              <a:spLocks noChangeShapeType="1"/>
            </p:cNvSpPr>
            <p:nvPr/>
          </p:nvSpPr>
          <p:spPr bwMode="auto">
            <a:xfrm>
              <a:off x="1920" y="3456"/>
              <a:ext cx="720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152400" y="4191000"/>
            <a:ext cx="5365750" cy="8842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4</a:t>
            </a:r>
            <a:r>
              <a:rPr kumimoji="1"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、 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“淇水汤汤</a:t>
            </a:r>
            <a:r>
              <a:rPr kumimoji="1"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,    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渐车帷裳”</a:t>
            </a:r>
            <a:endParaRPr kumimoji="1" lang="zh-CN" altLang="en-US" sz="240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kumimoji="1" lang="zh-CN" altLang="en-US" sz="2400" b="1">
                <a:solidFill>
                  <a:srgbClr val="008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kumimoji="1" lang="zh-CN" altLang="en-US" sz="2000" b="1">
                <a:solidFill>
                  <a:srgbClr val="008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淇水波涛滚滚，浪花打湿了车上的布幔。</a:t>
            </a:r>
            <a:endParaRPr kumimoji="1" lang="zh-CN" altLang="en-US" sz="2000" b="1">
              <a:solidFill>
                <a:srgbClr val="008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4403725" y="4114800"/>
            <a:ext cx="54133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兴</a:t>
            </a:r>
            <a:endParaRPr kumimoji="1"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381000" y="4953000"/>
            <a:ext cx="8985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兴：</a:t>
            </a:r>
            <a:endParaRPr kumimoji="1"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1355725" y="5065713"/>
            <a:ext cx="538607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以“淇水”起兴，</a:t>
            </a:r>
            <a:r>
              <a: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引出写婚后的不幸。</a:t>
            </a:r>
            <a:endParaRPr kumimoji="1" lang="en-US" altLang="zh-CN" sz="2400" b="1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1416050" y="2667000"/>
            <a:ext cx="39179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喻体                                本体 </a:t>
            </a:r>
            <a:endParaRPr kumimoji="1"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bldLvl="0" animBg="1"/>
      <p:bldP spid="23559" grpId="0"/>
      <p:bldP spid="23567" grpId="0" bldLvl="0" animBg="1"/>
      <p:bldP spid="2356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4970" y="765175"/>
            <a:ext cx="7772400" cy="12192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9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3900" b="1">
                <a:solidFill>
                  <a:srgbClr val="66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导致婚姻失败的真正原因是什么？文中是怎样表述的？</a:t>
            </a:r>
            <a:endParaRPr lang="zh-CN" altLang="en-US" sz="3900" b="1">
              <a:solidFill>
                <a:srgbClr val="66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143000" y="4038600"/>
            <a:ext cx="594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295400" y="5257800"/>
            <a:ext cx="6553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609600" y="2708910"/>
            <a:ext cx="8265795" cy="1273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</a:pPr>
            <a:r>
              <a:rPr kumimoji="1" lang="zh-CN" altLang="en-US" sz="32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明确：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/>
                <a:ea typeface="楷体_GB2312" panose="02010609030101010101" pitchFamily="49" charset="-122"/>
              </a:rPr>
              <a:t>“</a:t>
            </a:r>
            <a:r>
              <a:rPr kumimoji="1" lang="zh-CN" altLang="en-US" sz="32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士贰其行。士也罔极，二三其德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/>
                <a:ea typeface="楷体_GB2312" panose="02010609030101010101" pitchFamily="49" charset="-122"/>
              </a:rPr>
              <a:t>”</a:t>
            </a:r>
            <a:endParaRPr kumimoji="1" lang="zh-CN" altLang="en-US" sz="3200" b="1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>
              <a:spcBef>
                <a:spcPct val="50000"/>
              </a:spcBef>
            </a:pPr>
            <a:endParaRPr kumimoji="1" lang="en-US" altLang="zh-CN" sz="3200" b="1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6631" name="Picture 7" descr="cha">
            <a:hlinkClick r:id="rId1" action="ppaction://hlinksldjump"/>
          </p:cNvPr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601075" y="0"/>
            <a:ext cx="542925" cy="704850"/>
          </a:xfrm>
          <a:prstGeom prst="rect">
            <a:avLst/>
          </a:prstGeom>
          <a:noFill/>
        </p:spPr>
      </p:pic>
      <p:pic>
        <p:nvPicPr>
          <p:cNvPr id="26632" name="Picture 8" descr="back004">
            <a:hlinkClick r:id="" action="ppaction://hlinkshowjump?jump=previousslide"/>
          </p:cNvPr>
          <p:cNvPicPr>
            <a:picLocks noChangeAspect="1" noChangeArrowheads="1" noCrop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812088" y="6429375"/>
            <a:ext cx="571500" cy="428625"/>
          </a:xfrm>
          <a:prstGeom prst="rect">
            <a:avLst/>
          </a:prstGeom>
          <a:noFill/>
        </p:spPr>
      </p:pic>
      <p:pic>
        <p:nvPicPr>
          <p:cNvPr id="26633" name="Picture 9" descr="Ar_02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8686800" y="6438900"/>
            <a:ext cx="457200" cy="419100"/>
          </a:xfrm>
          <a:prstGeom prst="rect">
            <a:avLst/>
          </a:prstGeom>
          <a:noFill/>
        </p:spPr>
      </p:pic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7000875" y="4083050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  <p:bldP spid="2663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304800" y="0"/>
            <a:ext cx="8839200" cy="66500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及尔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偕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老，老使我怨。淇则有岸，</a:t>
            </a: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隰则有</a:t>
            </a: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泮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。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总角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之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宴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，言笑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晏晏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。</a:t>
            </a: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信誓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旦旦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，不思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其</a:t>
            </a:r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反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。反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是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不思，</a:t>
            </a: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kumimoji="1" lang="zh-CN" altLang="en-US" sz="400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亦</a:t>
            </a:r>
            <a:r>
              <a:rPr kumimoji="1" lang="zh-CN" altLang="en-US" sz="5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已</a:t>
            </a:r>
            <a:r>
              <a:rPr kumimoji="1" lang="zh-CN" altLang="en-US" sz="4000">
                <a:latin typeface="Times New Roman" panose="02020603050405020304" pitchFamily="18" charset="0"/>
                <a:ea typeface="隶书" panose="02010509060101010101" pitchFamily="49" charset="-122"/>
              </a:rPr>
              <a:t>焉哉！</a:t>
            </a:r>
            <a:endParaRPr kumimoji="1" lang="zh-CN" altLang="en-US" sz="4000">
              <a:latin typeface="宋体" panose="02010600030101010101" pitchFamily="2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714375" y="785813"/>
            <a:ext cx="3043238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（共同，一起）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0" y="2500313"/>
            <a:ext cx="4219575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（通“畔”，边，岸 ）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457200" y="4267200"/>
            <a:ext cx="3043238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（诚恳的样子）</a:t>
            </a:r>
            <a:endParaRPr kumimoji="1" lang="zh-CN" altLang="en-US" sz="32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5715000" y="4191000"/>
            <a:ext cx="3043238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（这，代誓言）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3505200" y="4191000"/>
            <a:ext cx="2225675" cy="1066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（第二人称，你）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755650" y="5949950"/>
            <a:ext cx="263207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（止，了结）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41" name="Text Box 9"/>
          <p:cNvSpPr txBox="1">
            <a:spLocks noChangeArrowheads="1"/>
          </p:cNvSpPr>
          <p:nvPr/>
        </p:nvSpPr>
        <p:spPr bwMode="auto">
          <a:xfrm>
            <a:off x="4857750" y="3143250"/>
            <a:ext cx="15128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（违背）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428875" y="1428750"/>
            <a:ext cx="4219575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（指代少年时代）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924425" y="2500313"/>
            <a:ext cx="4219575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（快乐）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143625" y="1357313"/>
            <a:ext cx="4219575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（和悦的样子）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9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9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/>
      <p:bldP spid="69636" grpId="0"/>
      <p:bldP spid="69637" grpId="0"/>
      <p:bldP spid="69638" grpId="0"/>
      <p:bldP spid="69639" grpId="0"/>
      <p:bldP spid="69640" grpId="0"/>
      <p:bldP spid="10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学习“决绝”部分（六章）</a:t>
            </a:r>
            <a:endParaRPr lang="en-US" altLang="zh-CN" b="1" smtClean="0">
              <a:solidFill>
                <a:srgbClr val="C00000"/>
              </a:solidFill>
            </a:endParaRPr>
          </a:p>
          <a:p>
            <a:r>
              <a:rPr lang="zh-CN" altLang="en-US" b="1" smtClean="0">
                <a:solidFill>
                  <a:srgbClr val="C00000"/>
                </a:solidFill>
              </a:rPr>
              <a:t> 自由朗读，注意感情基调：</a:t>
            </a:r>
            <a:endParaRPr lang="en-US" altLang="zh-CN" b="1" smtClean="0">
              <a:solidFill>
                <a:srgbClr val="C00000"/>
              </a:solidFill>
            </a:endParaRPr>
          </a:p>
          <a:p>
            <a:r>
              <a:rPr lang="zh-CN" altLang="en-US" b="1" smtClean="0"/>
              <a:t>悔恨但不哀伤。 </a:t>
            </a:r>
            <a:endParaRPr lang="en-US" altLang="zh-CN" b="1" smtClean="0"/>
          </a:p>
          <a:p>
            <a:r>
              <a:rPr lang="zh-CN" altLang="en-US" b="1" smtClean="0"/>
              <a:t> </a:t>
            </a:r>
            <a:r>
              <a:rPr lang="zh-CN" altLang="en-US" b="1" smtClean="0">
                <a:solidFill>
                  <a:srgbClr val="C00000"/>
                </a:solidFill>
              </a:rPr>
              <a:t>女主人公最后做出怎样的选择？ 从诗中可以看出主人公什么样的性格特点？</a:t>
            </a:r>
            <a:endParaRPr lang="en-US" altLang="zh-CN" b="1" smtClean="0">
              <a:solidFill>
                <a:srgbClr val="C00000"/>
              </a:solidFill>
            </a:endParaRPr>
          </a:p>
          <a:p>
            <a:r>
              <a:rPr lang="zh-CN" altLang="en-US" b="1" smtClean="0"/>
              <a:t>“反是不思，亦已焉哉！”</a:t>
            </a:r>
            <a:endParaRPr lang="en-US" altLang="zh-CN" b="1" smtClean="0"/>
          </a:p>
          <a:p>
            <a:r>
              <a:rPr lang="en-US" altLang="zh-CN" b="1" smtClean="0"/>
              <a:t>    </a:t>
            </a:r>
            <a:r>
              <a:rPr lang="zh-CN" altLang="en-US" b="1" smtClean="0">
                <a:solidFill>
                  <a:srgbClr val="C00000"/>
                </a:solidFill>
              </a:rPr>
              <a:t>清醒 刚烈</a:t>
            </a:r>
            <a:endParaRPr lang="en-US" altLang="zh-CN" b="1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ChangeArrowheads="1"/>
          </p:cNvSpPr>
          <p:nvPr/>
        </p:nvSpPr>
        <p:spPr bwMode="auto">
          <a:xfrm>
            <a:off x="6000750" y="404813"/>
            <a:ext cx="647934" cy="64633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赋</a:t>
            </a:r>
            <a:endParaRPr lang="en-US" altLang="zh-CN" sz="36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2339" name="Rectangle 3"/>
          <p:cNvSpPr>
            <a:spLocks noChangeArrowheads="1"/>
          </p:cNvSpPr>
          <p:nvPr/>
        </p:nvSpPr>
        <p:spPr bwMode="auto">
          <a:xfrm>
            <a:off x="6072188" y="1492250"/>
            <a:ext cx="947737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赋</a:t>
            </a:r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  <a:endParaRPr lang="en-US" altLang="zh-CN" sz="36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2340" name="Rectangle 4"/>
          <p:cNvSpPr>
            <a:spLocks noChangeArrowheads="1"/>
          </p:cNvSpPr>
          <p:nvPr/>
        </p:nvSpPr>
        <p:spPr bwMode="auto">
          <a:xfrm>
            <a:off x="6084888" y="2565400"/>
            <a:ext cx="1979612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比、兴</a:t>
            </a:r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</a:rPr>
              <a:t>) </a:t>
            </a:r>
            <a:endParaRPr lang="en-US" altLang="zh-CN" sz="36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2341" name="Rectangle 5"/>
          <p:cNvSpPr>
            <a:spLocks noChangeArrowheads="1"/>
          </p:cNvSpPr>
          <p:nvPr/>
        </p:nvSpPr>
        <p:spPr bwMode="auto">
          <a:xfrm>
            <a:off x="6162675" y="3579813"/>
            <a:ext cx="1865313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比、兴</a:t>
            </a:r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  <a:endParaRPr lang="en-US" altLang="zh-CN" sz="36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2342" name="Rectangle 6"/>
          <p:cNvSpPr>
            <a:spLocks noChangeArrowheads="1"/>
          </p:cNvSpPr>
          <p:nvPr/>
        </p:nvSpPr>
        <p:spPr bwMode="auto">
          <a:xfrm>
            <a:off x="6216650" y="4581525"/>
            <a:ext cx="947738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赋</a:t>
            </a:r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  <a:endParaRPr lang="en-US" altLang="zh-CN" sz="36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2343" name="Rectangle 7"/>
          <p:cNvSpPr>
            <a:spLocks noChangeArrowheads="1"/>
          </p:cNvSpPr>
          <p:nvPr/>
        </p:nvSpPr>
        <p:spPr bwMode="auto">
          <a:xfrm>
            <a:off x="6227763" y="5229225"/>
            <a:ext cx="2897187" cy="102592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赋、比、兴</a:t>
            </a:r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</a:rPr>
              <a:t>) </a:t>
            </a:r>
            <a:endParaRPr lang="en-US" altLang="zh-CN" sz="36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95288" y="-26988"/>
            <a:ext cx="8713787" cy="63785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15000"/>
              </a:lnSpc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第一章：男子求婚，女子许婚</a:t>
            </a:r>
            <a:br>
              <a:rPr lang="zh-CN" altLang="en-US" sz="3200" b="1">
                <a:latin typeface="Times New Roman" panose="02020603050405020304" pitchFamily="18" charset="0"/>
              </a:rPr>
            </a:br>
            <a:r>
              <a:rPr lang="zh-CN" altLang="en-US" sz="3200" b="1">
                <a:latin typeface="Times New Roman" panose="02020603050405020304" pitchFamily="18" charset="0"/>
              </a:rPr>
              <a:t>第二章：男女恋人相思、结婚</a:t>
            </a:r>
            <a:br>
              <a:rPr lang="zh-CN" altLang="en-US" sz="3200" b="1">
                <a:latin typeface="Times New Roman" panose="02020603050405020304" pitchFamily="18" charset="0"/>
              </a:rPr>
            </a:br>
            <a:r>
              <a:rPr lang="zh-CN" altLang="en-US" sz="3200" b="1">
                <a:latin typeface="Times New Roman" panose="02020603050405020304" pitchFamily="18" charset="0"/>
              </a:rPr>
              <a:t>第三章：劝诫女子不要痴情</a:t>
            </a:r>
            <a:br>
              <a:rPr lang="zh-CN" altLang="en-US" sz="3600" b="1">
                <a:latin typeface="Times New Roman" panose="02020603050405020304" pitchFamily="18" charset="0"/>
              </a:rPr>
            </a:br>
            <a:r>
              <a:rPr lang="zh-CN" altLang="en-US" sz="3200" b="1">
                <a:latin typeface="Times New Roman" panose="02020603050405020304" pitchFamily="18" charset="0"/>
              </a:rPr>
              <a:t>第四章：控告男子移情别恋</a:t>
            </a:r>
            <a:br>
              <a:rPr lang="zh-CN" altLang="en-US" sz="3200" b="1">
                <a:latin typeface="Times New Roman" panose="02020603050405020304" pitchFamily="18" charset="0"/>
              </a:rPr>
            </a:br>
            <a:r>
              <a:rPr lang="zh-CN" altLang="en-US" sz="3200" b="1">
                <a:latin typeface="Times New Roman" panose="02020603050405020304" pitchFamily="18" charset="0"/>
              </a:rPr>
              <a:t>第五章：补叙多年的苦楚和处境</a:t>
            </a:r>
            <a:br>
              <a:rPr lang="zh-CN" altLang="en-US" sz="3200" b="1">
                <a:latin typeface="Times New Roman" panose="02020603050405020304" pitchFamily="18" charset="0"/>
              </a:rPr>
            </a:br>
            <a:r>
              <a:rPr lang="zh-CN" altLang="en-US" sz="3200" b="1">
                <a:latin typeface="Times New Roman" panose="02020603050405020304" pitchFamily="18" charset="0"/>
              </a:rPr>
              <a:t>第六章：今昔对比的怨恨和痛苦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142339" grpId="0"/>
      <p:bldP spid="142340" grpId="0"/>
      <p:bldP spid="142341" grpId="0"/>
      <p:bldP spid="142342" grpId="0"/>
      <p:bldP spid="14234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3" name="对象 1735681"/>
          <p:cNvGraphicFramePr/>
          <p:nvPr/>
        </p:nvGraphicFramePr>
        <p:xfrm>
          <a:off x="179388" y="332423"/>
          <a:ext cx="8613775" cy="4455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" r:id="rId1" imgW="10680700" imgH="4448810" progId="Word.Document.8">
                  <p:embed/>
                </p:oleObj>
              </mc:Choice>
              <mc:Fallback>
                <p:oleObj name="" r:id="rId1" imgW="10680700" imgH="44488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9388" y="332423"/>
                        <a:ext cx="8613775" cy="44557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1" name="对象 1734657"/>
          <p:cNvGraphicFramePr/>
          <p:nvPr/>
        </p:nvGraphicFramePr>
        <p:xfrm>
          <a:off x="322898" y="4941253"/>
          <a:ext cx="8560435" cy="1382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" r:id="rId3" imgW="10518140" imgH="1379855" progId="Word.Document.8">
                  <p:embed/>
                </p:oleObj>
              </mc:Choice>
              <mc:Fallback>
                <p:oleObj name="" r:id="rId3" imgW="10518140" imgH="137985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2898" y="4941253"/>
                        <a:ext cx="8560435" cy="13823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3813175" cy="85725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800" b="1" smtClean="0">
                <a:solidFill>
                  <a:srgbClr val="FF0000"/>
                </a:solidFill>
                <a:ea typeface="黑体" panose="02010609060101010101" pitchFamily="49" charset="-122"/>
              </a:rPr>
              <a:t>一、文化常识</a:t>
            </a:r>
            <a:endParaRPr lang="zh-CN" altLang="en-US" sz="3800" b="1" smtClean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714375"/>
            <a:ext cx="8572500" cy="45005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诗经</a:t>
            </a:r>
            <a:r>
              <a:rPr lang="en-US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是我国第一部</a:t>
            </a:r>
            <a:r>
              <a:rPr lang="zh-CN" altLang="en-US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，收入自西周初年至春秋中叶五百多年的诗歌</a:t>
            </a:r>
            <a:r>
              <a:rPr lang="zh-CN" altLang="en-US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篇，又称</a:t>
            </a:r>
            <a:r>
              <a:rPr lang="zh-CN" altLang="en-US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诗经</a:t>
            </a:r>
            <a:r>
              <a:rPr lang="en-US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按音乐性质的不同分</a:t>
            </a:r>
            <a:r>
              <a:rPr lang="zh-CN" altLang="en-US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三类。</a:t>
            </a:r>
            <a:endParaRPr lang="zh-CN" altLang="en-US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诗经</a:t>
            </a:r>
            <a:r>
              <a:rPr lang="en-US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表现手法有</a:t>
            </a:r>
            <a:r>
              <a:rPr lang="zh-CN" altLang="en-US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三种。</a:t>
            </a:r>
            <a:endParaRPr lang="en-US" altLang="zh-CN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kumimoji="1" lang="en-US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kumimoji="1"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kumimoji="1" lang="en-US" altLang="zh-CN" b="1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诗经六义”指</a:t>
            </a:r>
            <a:r>
              <a:rPr kumimoji="1" lang="zh-CN" altLang="en-US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kumimoji="1"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b="1" smtClean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</a:pPr>
            <a:endParaRPr lang="zh-CN" altLang="en-US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000625" y="642938"/>
            <a:ext cx="18319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诗歌总集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215188" y="1143000"/>
            <a:ext cx="80486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305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357313" y="1571625"/>
            <a:ext cx="22447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诗三百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357938" y="2286000"/>
            <a:ext cx="22447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u="sng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风、雅、颂</a:t>
            </a:r>
            <a:endParaRPr lang="zh-CN" altLang="en-US" sz="3200" u="sng">
              <a:solidFill>
                <a:srgbClr val="0000FF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714875" y="3214688"/>
            <a:ext cx="22447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赋、比、兴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786188" y="4000500"/>
            <a:ext cx="471646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风、雅、颂；赋、比、兴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7178" name="矩形 9"/>
          <p:cNvSpPr>
            <a:spLocks noChangeArrowheads="1"/>
          </p:cNvSpPr>
          <p:nvPr/>
        </p:nvSpPr>
        <p:spPr bwMode="auto">
          <a:xfrm>
            <a:off x="285750" y="4857750"/>
            <a:ext cx="8572500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、赋就是</a:t>
            </a:r>
            <a:r>
              <a:rPr kumimoji="1"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的意思；比即</a:t>
            </a:r>
            <a:r>
              <a:rPr kumimoji="1"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kumimoji="1"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兴即</a:t>
            </a:r>
            <a:r>
              <a:rPr kumimoji="1"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214563" y="4857750"/>
            <a:ext cx="18319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陈述铺叙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500813" y="4786313"/>
            <a:ext cx="18319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“比喻”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85875" y="5500688"/>
            <a:ext cx="55403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“先言它物以引起所咏之辞”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09" name="对象 1733633"/>
          <p:cNvGraphicFramePr/>
          <p:nvPr/>
        </p:nvGraphicFramePr>
        <p:xfrm>
          <a:off x="322898" y="404813"/>
          <a:ext cx="845185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" r:id="rId1" imgW="10518140" imgH="690880" progId="Word.Document.8">
                  <p:embed/>
                </p:oleObj>
              </mc:Choice>
              <mc:Fallback>
                <p:oleObj name="" r:id="rId1" imgW="10518140" imgH="69088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2898" y="404813"/>
                        <a:ext cx="845185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57" name="对象 1732609"/>
          <p:cNvGraphicFramePr/>
          <p:nvPr/>
        </p:nvGraphicFramePr>
        <p:xfrm>
          <a:off x="107315" y="1412875"/>
          <a:ext cx="8776335" cy="4144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" r:id="rId3" imgW="10518140" imgH="4137025" progId="Word.Document.8">
                  <p:embed/>
                </p:oleObj>
              </mc:Choice>
              <mc:Fallback>
                <p:oleObj name="" r:id="rId3" imgW="10518140" imgH="413702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315" y="1412875"/>
                        <a:ext cx="8776335" cy="41440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图片 1731585"/>
          <p:cNvPicPr>
            <a:picLocks noChangeAspect="1"/>
          </p:cNvPicPr>
          <p:nvPr/>
        </p:nvPicPr>
        <p:blipFill>
          <a:blip r:embed="rId1"/>
          <a:srcRect t="19063" b="57168"/>
          <a:stretch>
            <a:fillRect/>
          </a:stretch>
        </p:blipFill>
        <p:spPr>
          <a:xfrm>
            <a:off x="251460" y="332740"/>
            <a:ext cx="8995410" cy="76644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aphicFrame>
        <p:nvGraphicFramePr>
          <p:cNvPr id="74753" name="对象 1730561"/>
          <p:cNvGraphicFramePr/>
          <p:nvPr/>
        </p:nvGraphicFramePr>
        <p:xfrm>
          <a:off x="394653" y="1340803"/>
          <a:ext cx="8175625" cy="2072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" r:id="rId2" imgW="10518140" imgH="2069465" progId="Word.Document.8">
                  <p:embed/>
                </p:oleObj>
              </mc:Choice>
              <mc:Fallback>
                <p:oleObj name="" r:id="rId2" imgW="10518140" imgH="206946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94653" y="1340803"/>
                        <a:ext cx="8175625" cy="20726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1" name="对象 1724418"/>
          <p:cNvGraphicFramePr/>
          <p:nvPr/>
        </p:nvGraphicFramePr>
        <p:xfrm>
          <a:off x="395605" y="332740"/>
          <a:ext cx="8237855" cy="1382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" r:id="rId1" imgW="10518140" imgH="1379855" progId="Word.Document.8">
                  <p:embed/>
                </p:oleObj>
              </mc:Choice>
              <mc:Fallback>
                <p:oleObj name="" r:id="rId1" imgW="10518140" imgH="137985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5605" y="332740"/>
                        <a:ext cx="8237855" cy="13823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89" name="对象 1723393"/>
          <p:cNvGraphicFramePr/>
          <p:nvPr/>
        </p:nvGraphicFramePr>
        <p:xfrm>
          <a:off x="323215" y="1628775"/>
          <a:ext cx="8211185" cy="4789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" r:id="rId3" imgW="10518140" imgH="4782185" progId="Word.Document.8">
                  <p:embed/>
                </p:oleObj>
              </mc:Choice>
              <mc:Fallback>
                <p:oleObj name="" r:id="rId3" imgW="10518140" imgH="478218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215" y="1628775"/>
                        <a:ext cx="8211185" cy="47898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1000108"/>
            <a:ext cx="7286676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结语</a:t>
            </a:r>
            <a:r>
              <a:rPr lang="zh-CN" altLang="en-US" sz="2800" b="1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endParaRPr lang="en-US" altLang="zh-CN" sz="2800" b="1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800" b="1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有多少爱可以重来，有多少人值得等待，当爱情已经沧海桑田，是否还有勇气去爱！  当我们就要轻轻合上</a:t>
            </a:r>
            <a:r>
              <a:rPr lang="en-US" altLang="zh-CN" sz="2800" b="1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氓</a:t>
            </a:r>
            <a:r>
              <a:rPr lang="en-US" altLang="zh-CN" sz="2800" b="1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的诗章时，我们的内心无法平静。三千年的悲恻动人的歌声还在启迪我们要珍视自己的情感，做一个懂爱善爱的人。    </a:t>
            </a:r>
            <a:endParaRPr lang="zh-CN" altLang="en-US" sz="2800" b="1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642938"/>
            <a:ext cx="9144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氓之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蚩蚩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，抱布贸丝。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匪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来贸丝，来即我谋。送子涉淇，至于顿丘。匪我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愆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期，子无良媒。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将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子无怒，秋以为期。 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1643063"/>
            <a:ext cx="9144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乘彼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垝垣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，以望复关。不见复关，泣涕涟涟。既见复关，载笑载言。尔卜尔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筮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，体无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咎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言。以尔车来，以我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贿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迁。 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2714625"/>
            <a:ext cx="9144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桑之未落，其叶沃若。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于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嗟鸠兮，无食桑葚。于嗟女兮，无与士耽</a:t>
            </a:r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! 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士之耽兮，犹可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说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也。女之耽兮，不可说也</a:t>
            </a:r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!</a:t>
            </a:r>
            <a:endParaRPr lang="en-US" altLang="zh-CN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3714750"/>
            <a:ext cx="9144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桑之落矣，其黄而陨。自我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徂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尔，三岁食贫。淇水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汤汤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渐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车帷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裳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。女也不爽，士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贰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其行。士也罔极，二三其德。</a:t>
            </a:r>
            <a:r>
              <a:rPr lang="zh-CN" altLang="en-US" sz="2400" b="1">
                <a:latin typeface="仿宋_GB2312" panose="02010609030101010101" pitchFamily="49" charset="-122"/>
                <a:ea typeface="仿宋_GB2312" panose="02010609030101010101" pitchFamily="49" charset="-122"/>
              </a:rPr>
              <a:t> </a:t>
            </a:r>
            <a:endParaRPr lang="zh-CN" altLang="en-US" sz="24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4714875"/>
            <a:ext cx="9144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三岁为妇，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靡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室劳矣．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夙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兴夜寐，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靡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有朝矣。言既遂矣，至于暴矣。兄弟不知，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咥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其笑矣。静言思之，躬自悼矣。 </a:t>
            </a:r>
            <a:endParaRPr lang="zh-CN" altLang="en-US" sz="28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0" y="5715000"/>
            <a:ext cx="9144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及尔偕老，老使我怨。淇则有岸，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隰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则有伴。总角之宴，言笑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晏晏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。信誓旦旦，不思其反。反是不思，亦已焉哉！</a:t>
            </a:r>
            <a:r>
              <a:rPr lang="zh-CN" altLang="en-US" sz="2400" b="1">
                <a:latin typeface="仿宋_GB2312" panose="02010609030101010101" pitchFamily="49" charset="-122"/>
                <a:ea typeface="仿宋_GB2312" panose="02010609030101010101" pitchFamily="49" charset="-122"/>
              </a:rPr>
              <a:t> </a:t>
            </a:r>
            <a:endParaRPr lang="zh-CN" altLang="en-US" sz="24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3124200" y="0"/>
            <a:ext cx="60198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 氓</a:t>
            </a:r>
            <a:endParaRPr lang="en-US" altLang="zh-CN" sz="2400" b="1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0" y="0"/>
            <a:ext cx="6086475" cy="857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3200" b="1" ker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二、诵读</a:t>
            </a:r>
            <a:r>
              <a:rPr lang="zh-CN" altLang="en-US" sz="3200" b="1" kern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诗歌</a:t>
            </a:r>
            <a:endParaRPr lang="zh-CN" altLang="en-US" sz="3200" b="1" kern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" name="《氓》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651500" y="11684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515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00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3540" y="260985"/>
            <a:ext cx="8376920" cy="6092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000" b="1">
                <a:solidFill>
                  <a:srgbClr val="1D41D5"/>
                </a:solidFill>
              </a:rPr>
              <a:t>1.</a:t>
            </a:r>
            <a:r>
              <a:rPr lang="zh-CN" altLang="en-US" sz="3000" b="1">
                <a:solidFill>
                  <a:srgbClr val="1D41D5"/>
                </a:solidFill>
              </a:rPr>
              <a:t>读准字音</a:t>
            </a:r>
            <a:endParaRPr lang="zh-CN" altLang="en-US" sz="3000" b="1">
              <a:solidFill>
                <a:srgbClr val="1D41D5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000" b="1"/>
              <a:t>氓之蚩蚩(méng chī)　　　	送子涉淇（qí）</a:t>
            </a:r>
            <a:endParaRPr lang="zh-CN" altLang="en-US" sz="3000" b="1"/>
          </a:p>
          <a:p>
            <a:pPr>
              <a:lnSpc>
                <a:spcPct val="130000"/>
              </a:lnSpc>
            </a:pPr>
            <a:r>
              <a:rPr lang="zh-CN" altLang="en-US" sz="3000" b="1"/>
              <a:t>匪（fěi）我愆(qiān)期     将(qiāng)子无怒  	</a:t>
            </a:r>
            <a:endParaRPr lang="zh-CN" altLang="en-US" sz="3000" b="1"/>
          </a:p>
          <a:p>
            <a:pPr>
              <a:lnSpc>
                <a:spcPct val="130000"/>
              </a:lnSpc>
            </a:pPr>
            <a:r>
              <a:rPr lang="zh-CN" altLang="en-US" sz="3000" b="1"/>
              <a:t>乘彼垝(guǐ)垣(yuán)       载（zài）笑载言</a:t>
            </a:r>
            <a:endParaRPr lang="zh-CN" altLang="en-US" sz="3000" b="1"/>
          </a:p>
          <a:p>
            <a:pPr>
              <a:lnSpc>
                <a:spcPct val="130000"/>
              </a:lnSpc>
            </a:pPr>
            <a:r>
              <a:rPr lang="zh-CN" altLang="en-US" sz="3000" b="1"/>
              <a:t>于（xū）嗟鸠(jiū)兮       无与士耽（dān）</a:t>
            </a:r>
            <a:endParaRPr lang="zh-CN" altLang="en-US" sz="3000" b="1"/>
          </a:p>
          <a:p>
            <a:pPr>
              <a:lnSpc>
                <a:spcPct val="130000"/>
              </a:lnSpc>
            </a:pPr>
            <a:r>
              <a:rPr lang="zh-CN" altLang="en-US" sz="3000" b="1"/>
              <a:t>犹可说（tūo）也          自我徂尔(cú)  	</a:t>
            </a:r>
            <a:endParaRPr lang="zh-CN" altLang="en-US" sz="3000" b="1"/>
          </a:p>
          <a:p>
            <a:pPr>
              <a:lnSpc>
                <a:spcPct val="130000"/>
              </a:lnSpc>
            </a:pPr>
            <a:r>
              <a:rPr lang="zh-CN" altLang="en-US" sz="3000" b="1"/>
              <a:t>淇(qí)水汤汤 ( shāng)      渐(jiān)车帷裳 ( cháng)  </a:t>
            </a:r>
            <a:endParaRPr lang="zh-CN" altLang="en-US" sz="3000" b="1"/>
          </a:p>
          <a:p>
            <a:pPr>
              <a:lnSpc>
                <a:spcPct val="130000"/>
              </a:lnSpc>
            </a:pPr>
            <a:r>
              <a:rPr lang="zh-CN" altLang="en-US" sz="3000" b="1"/>
              <a:t>靡(mǐ)有朝矣             言既遂(suì)矣</a:t>
            </a:r>
            <a:endParaRPr lang="zh-CN" altLang="en-US" sz="3000" b="1"/>
          </a:p>
          <a:p>
            <a:pPr>
              <a:lnSpc>
                <a:spcPct val="130000"/>
              </a:lnSpc>
            </a:pPr>
            <a:r>
              <a:rPr lang="zh-CN" altLang="en-US" sz="3000" b="1"/>
              <a:t>咥（xì）其笑矣           躬自悼（dào）矣</a:t>
            </a:r>
            <a:endParaRPr lang="zh-CN" altLang="en-US" sz="3000" b="1"/>
          </a:p>
          <a:p>
            <a:pPr>
              <a:lnSpc>
                <a:spcPct val="130000"/>
              </a:lnSpc>
            </a:pPr>
            <a:r>
              <a:rPr lang="zh-CN" altLang="en-US" sz="3000" b="1"/>
              <a:t>隰(xí)则有泮	言笑晏晏（yàn）</a:t>
            </a:r>
            <a:endParaRPr lang="zh-CN" altLang="en-US" sz="3000" b="1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323850" y="260350"/>
            <a:ext cx="8640763" cy="1660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lang="zh-CN" altLang="en-US"/>
          </a:p>
          <a:p>
            <a:r>
              <a:rPr lang="en-US" altLang="zh-CN" sz="2800" b="1">
                <a:solidFill>
                  <a:srgbClr val="3333FF"/>
                </a:solidFill>
              </a:rPr>
              <a:t>2.</a:t>
            </a:r>
            <a:r>
              <a:rPr lang="zh-CN" altLang="en-US" sz="2800" b="1">
                <a:solidFill>
                  <a:srgbClr val="3333FF"/>
                </a:solidFill>
              </a:rPr>
              <a:t>读顺语句。</a:t>
            </a:r>
            <a:endParaRPr lang="zh-CN" altLang="en-US" sz="2800" b="1">
              <a:solidFill>
                <a:srgbClr val="3333FF"/>
              </a:solidFill>
            </a:endParaRPr>
          </a:p>
          <a:p>
            <a:r>
              <a:rPr lang="zh-CN" altLang="en-US" sz="2800" b="1">
                <a:solidFill>
                  <a:srgbClr val="3333FF"/>
                </a:solidFill>
              </a:rPr>
              <a:t>四言诗每句一般读成“二二”节拍。例如：</a:t>
            </a:r>
            <a:endParaRPr lang="zh-CN" altLang="en-US" sz="2800" b="1">
              <a:solidFill>
                <a:srgbClr val="3333FF"/>
              </a:solidFill>
            </a:endParaRPr>
          </a:p>
          <a:p>
            <a:r>
              <a:rPr lang="zh-CN" altLang="en-US" sz="2800" b="1">
                <a:solidFill>
                  <a:srgbClr val="FF3300"/>
                </a:solidFill>
              </a:rPr>
              <a:t>氓之</a:t>
            </a:r>
            <a:r>
              <a:rPr lang="en-US" altLang="zh-CN" sz="2800" b="1">
                <a:solidFill>
                  <a:srgbClr val="FF3300"/>
                </a:solidFill>
              </a:rPr>
              <a:t>/</a:t>
            </a:r>
            <a:r>
              <a:rPr lang="zh-CN" altLang="en-US" sz="2800" b="1">
                <a:solidFill>
                  <a:srgbClr val="FF3300"/>
                </a:solidFill>
              </a:rPr>
              <a:t>蚩蚩，抱布</a:t>
            </a:r>
            <a:r>
              <a:rPr lang="en-US" altLang="zh-CN" sz="2800" b="1">
                <a:solidFill>
                  <a:srgbClr val="FF3300"/>
                </a:solidFill>
              </a:rPr>
              <a:t>/</a:t>
            </a:r>
            <a:r>
              <a:rPr lang="zh-CN" altLang="en-US" sz="2800" b="1">
                <a:solidFill>
                  <a:srgbClr val="FF3300"/>
                </a:solidFill>
              </a:rPr>
              <a:t>贸丝。匪来</a:t>
            </a:r>
            <a:r>
              <a:rPr lang="en-US" altLang="zh-CN" sz="2800" b="1">
                <a:solidFill>
                  <a:srgbClr val="FF3300"/>
                </a:solidFill>
              </a:rPr>
              <a:t>/</a:t>
            </a:r>
            <a:r>
              <a:rPr lang="zh-CN" altLang="en-US" sz="2800" b="1">
                <a:solidFill>
                  <a:srgbClr val="FF3300"/>
                </a:solidFill>
              </a:rPr>
              <a:t>贸丝，来即</a:t>
            </a:r>
            <a:r>
              <a:rPr lang="en-US" altLang="zh-CN" sz="2800" b="1">
                <a:solidFill>
                  <a:srgbClr val="FF3300"/>
                </a:solidFill>
              </a:rPr>
              <a:t>/</a:t>
            </a:r>
            <a:r>
              <a:rPr lang="zh-CN" altLang="en-US" sz="2800" b="1">
                <a:solidFill>
                  <a:srgbClr val="FF3300"/>
                </a:solidFill>
              </a:rPr>
              <a:t>我谋。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23850" y="2493010"/>
            <a:ext cx="8640763" cy="20916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endParaRPr lang="zh-CN" altLang="en-US"/>
          </a:p>
          <a:p>
            <a:r>
              <a:rPr lang="en-US" altLang="zh-CN" sz="2800" b="1">
                <a:solidFill>
                  <a:srgbClr val="3333FF"/>
                </a:solidFill>
              </a:rPr>
              <a:t>3.</a:t>
            </a:r>
            <a:r>
              <a:rPr lang="zh-CN" altLang="en-US" sz="2800" b="1">
                <a:solidFill>
                  <a:srgbClr val="3333FF"/>
                </a:solidFill>
              </a:rPr>
              <a:t>注意语气语调。</a:t>
            </a:r>
            <a:endParaRPr lang="zh-CN" altLang="en-US" sz="2800" b="1">
              <a:solidFill>
                <a:srgbClr val="3333FF"/>
              </a:solidFill>
            </a:endParaRPr>
          </a:p>
          <a:p>
            <a:r>
              <a:rPr lang="zh-CN" altLang="en-US" sz="2800" b="1">
                <a:solidFill>
                  <a:srgbClr val="3333FF"/>
                </a:solidFill>
              </a:rPr>
              <a:t>根据情节发展的节奏和女主人公的感情基调，把握</a:t>
            </a:r>
            <a:r>
              <a:rPr lang="zh-CN" altLang="en-US" sz="2800" b="1">
                <a:solidFill>
                  <a:srgbClr val="3333FF"/>
                </a:solidFill>
              </a:rPr>
              <a:t>好语气语调。</a:t>
            </a:r>
            <a:endParaRPr lang="zh-CN" altLang="en-US" sz="2800" b="1">
              <a:solidFill>
                <a:srgbClr val="3333FF"/>
              </a:solidFill>
            </a:endParaRPr>
          </a:p>
          <a:p>
            <a:endParaRPr lang="en-US" altLang="zh-CN" sz="28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142984"/>
            <a:ext cx="814393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再读课文，结合课文下面的注释以及工具书，疏通理解全诗： </a:t>
            </a:r>
            <a:endParaRPr lang="en-US" altLang="zh-CN" sz="3200" b="1" smtClean="0">
              <a:solidFill>
                <a:srgbClr val="FF0000"/>
              </a:solidFill>
            </a:endParaRPr>
          </a:p>
          <a:p>
            <a:r>
              <a:rPr lang="zh-CN" altLang="en-US" sz="3200" b="1" smtClean="0"/>
              <a:t>找出下列句子中的通假字，并解释意义。 </a:t>
            </a:r>
            <a:endParaRPr lang="en-US" altLang="zh-CN" sz="3200" b="1" smtClean="0"/>
          </a:p>
          <a:p>
            <a:r>
              <a:rPr lang="zh-CN" altLang="en-US" sz="3200" b="1" smtClean="0"/>
              <a:t> ①匪来贸丝：</a:t>
            </a:r>
            <a:r>
              <a:rPr lang="en-US" altLang="zh-CN" sz="3200" b="1" smtClean="0"/>
              <a:t>____</a:t>
            </a:r>
            <a:r>
              <a:rPr lang="zh-CN" altLang="en-US" sz="3200" b="1" smtClean="0"/>
              <a:t>通</a:t>
            </a:r>
            <a:r>
              <a:rPr lang="en-US" altLang="zh-CN" sz="3200" b="1" smtClean="0"/>
              <a:t>___</a:t>
            </a:r>
            <a:r>
              <a:rPr lang="zh-CN" altLang="en-US" sz="3200" b="1" smtClean="0"/>
              <a:t>（     ）   </a:t>
            </a:r>
            <a:endParaRPr lang="en-US" altLang="zh-CN" sz="3200" b="1"/>
          </a:p>
          <a:p>
            <a:r>
              <a:rPr lang="zh-CN" altLang="en-US" sz="3200" b="1" smtClean="0"/>
              <a:t> ②于嗟鸠兮：</a:t>
            </a:r>
            <a:r>
              <a:rPr lang="en-US" altLang="zh-CN" sz="3200" b="1" smtClean="0"/>
              <a:t>____</a:t>
            </a:r>
            <a:r>
              <a:rPr lang="zh-CN" altLang="en-US" sz="3200" b="1" smtClean="0"/>
              <a:t>通</a:t>
            </a:r>
            <a:r>
              <a:rPr lang="en-US" altLang="zh-CN" sz="3200" b="1" smtClean="0"/>
              <a:t>___</a:t>
            </a:r>
            <a:r>
              <a:rPr lang="zh-CN" altLang="en-US" sz="3200" b="1" smtClean="0"/>
              <a:t>（     ）</a:t>
            </a:r>
            <a:endParaRPr lang="en-US" altLang="zh-CN" sz="3200" b="1" smtClean="0"/>
          </a:p>
          <a:p>
            <a:r>
              <a:rPr lang="zh-CN" altLang="en-US" sz="3200" b="1" smtClean="0"/>
              <a:t> ③   犹可说兮：</a:t>
            </a:r>
            <a:r>
              <a:rPr lang="en-US" altLang="zh-CN" sz="3200" b="1" smtClean="0"/>
              <a:t>___</a:t>
            </a:r>
            <a:r>
              <a:rPr lang="zh-CN" altLang="en-US" sz="3200" b="1" smtClean="0"/>
              <a:t>通</a:t>
            </a:r>
            <a:r>
              <a:rPr lang="en-US" altLang="zh-CN" sz="3200" b="1" smtClean="0"/>
              <a:t>___  </a:t>
            </a:r>
            <a:r>
              <a:rPr lang="zh-CN" altLang="en-US" sz="3200" b="1" smtClean="0"/>
              <a:t>（      ） </a:t>
            </a:r>
            <a:endParaRPr lang="en-US" altLang="zh-CN" sz="3200" b="1" smtClean="0"/>
          </a:p>
          <a:p>
            <a:r>
              <a:rPr lang="zh-CN" altLang="en-US" sz="3200" b="1" smtClean="0"/>
              <a:t> ④隰则有泮：</a:t>
            </a:r>
            <a:r>
              <a:rPr lang="en-US" altLang="zh-CN" sz="3200" b="1" smtClean="0"/>
              <a:t>___ </a:t>
            </a:r>
            <a:r>
              <a:rPr lang="zh-CN" altLang="en-US" sz="3200" b="1" smtClean="0"/>
              <a:t>通</a:t>
            </a:r>
            <a:r>
              <a:rPr lang="en-US" altLang="zh-CN" sz="3200" b="1" smtClean="0"/>
              <a:t>___   </a:t>
            </a:r>
            <a:r>
              <a:rPr lang="zh-CN" altLang="en-US" sz="3200" b="1" smtClean="0"/>
              <a:t>（     ）</a:t>
            </a:r>
            <a:endParaRPr lang="en-US" altLang="zh-CN" sz="3200" b="1" smtClean="0"/>
          </a:p>
          <a:p>
            <a:endParaRPr lang="zh-CN" altLang="en-US" sz="3200"/>
          </a:p>
        </p:txBody>
      </p:sp>
      <p:sp>
        <p:nvSpPr>
          <p:cNvPr id="3" name="TextBox 2"/>
          <p:cNvSpPr txBox="1"/>
          <p:nvPr/>
        </p:nvSpPr>
        <p:spPr>
          <a:xfrm>
            <a:off x="540040" y="4725362"/>
            <a:ext cx="7572428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rgbClr val="FF0000"/>
                </a:solidFill>
              </a:rPr>
              <a:t> </a:t>
            </a:r>
            <a:r>
              <a:rPr lang="zh-CN" altLang="en-US" sz="2600" b="1" smtClean="0">
                <a:solidFill>
                  <a:srgbClr val="FF0000"/>
                </a:solidFill>
              </a:rPr>
              <a:t>明确：</a:t>
            </a:r>
            <a:endParaRPr lang="en-US" altLang="zh-CN" sz="2600" b="1" smtClean="0">
              <a:solidFill>
                <a:srgbClr val="FF0000"/>
              </a:solidFill>
            </a:endParaRPr>
          </a:p>
          <a:p>
            <a:r>
              <a:rPr lang="zh-CN" altLang="en-US" sz="2600" b="1" smtClean="0">
                <a:solidFill>
                  <a:srgbClr val="FF0000"/>
                </a:solidFill>
              </a:rPr>
              <a:t> ①匪通非 （不是）</a:t>
            </a:r>
            <a:endParaRPr lang="en-US" altLang="zh-CN" sz="2600" b="1" smtClean="0">
              <a:solidFill>
                <a:srgbClr val="FF0000"/>
              </a:solidFill>
            </a:endParaRPr>
          </a:p>
          <a:p>
            <a:r>
              <a:rPr lang="zh-CN" altLang="en-US" sz="2600" b="1" smtClean="0">
                <a:solidFill>
                  <a:srgbClr val="FF0000"/>
                </a:solidFill>
              </a:rPr>
              <a:t> ②于通吁（唉）</a:t>
            </a:r>
            <a:endParaRPr lang="en-US" altLang="zh-CN" sz="2600" b="1" smtClean="0">
              <a:solidFill>
                <a:srgbClr val="FF0000"/>
              </a:solidFill>
            </a:endParaRPr>
          </a:p>
          <a:p>
            <a:r>
              <a:rPr lang="en-US" altLang="zh-CN" sz="2600" b="1" smtClean="0">
                <a:solidFill>
                  <a:srgbClr val="FF0000"/>
                </a:solidFill>
              </a:rPr>
              <a:t> </a:t>
            </a:r>
            <a:r>
              <a:rPr lang="zh-CN" altLang="en-US" sz="2600" b="1" smtClean="0">
                <a:solidFill>
                  <a:srgbClr val="FF0000"/>
                </a:solidFill>
              </a:rPr>
              <a:t>③ 说通脱</a:t>
            </a:r>
            <a:r>
              <a:rPr lang="en-US" altLang="zh-CN" sz="2600" b="1" smtClean="0">
                <a:solidFill>
                  <a:srgbClr val="FF0000"/>
                </a:solidFill>
              </a:rPr>
              <a:t>(</a:t>
            </a:r>
            <a:r>
              <a:rPr lang="zh-CN" altLang="en-US" sz="2600" b="1" smtClean="0">
                <a:solidFill>
                  <a:srgbClr val="FF0000"/>
                </a:solidFill>
              </a:rPr>
              <a:t>解脱，脱身</a:t>
            </a:r>
            <a:r>
              <a:rPr lang="en-US" altLang="zh-CN" sz="2600" b="1" smtClean="0">
                <a:solidFill>
                  <a:srgbClr val="FF0000"/>
                </a:solidFill>
              </a:rPr>
              <a:t>)</a:t>
            </a:r>
            <a:endParaRPr lang="en-US" altLang="zh-CN" sz="2600" b="1">
              <a:solidFill>
                <a:srgbClr val="FF0000"/>
              </a:solidFill>
            </a:endParaRPr>
          </a:p>
          <a:p>
            <a:r>
              <a:rPr lang="zh-CN" altLang="en-US" sz="2600" b="1" smtClean="0">
                <a:solidFill>
                  <a:srgbClr val="FF0000"/>
                </a:solidFill>
              </a:rPr>
              <a:t> ④泮通畔（边岸）</a:t>
            </a:r>
            <a:endParaRPr lang="zh-CN" altLang="en-US" sz="2600" b="1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79705" y="188595"/>
            <a:ext cx="6086475" cy="594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3200" b="1" ker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三、</a:t>
            </a:r>
            <a:r>
              <a:rPr lang="zh-CN" altLang="en-US" sz="3200" b="1" ker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把握诗意</a:t>
            </a:r>
            <a:endParaRPr lang="zh-CN" altLang="en-US" sz="3200" b="1" kern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03" y="188576"/>
            <a:ext cx="8501122" cy="4831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mtClean="0"/>
              <a:t> </a:t>
            </a:r>
            <a:r>
              <a:rPr lang="en-US" altLang="zh-CN" sz="2800" b="1" smtClean="0"/>
              <a:t>2</a:t>
            </a:r>
            <a:r>
              <a:rPr lang="zh-CN" altLang="en-US" sz="2800" b="1" smtClean="0"/>
              <a:t>．重要字词解释。</a:t>
            </a:r>
            <a:endParaRPr lang="en-US" altLang="zh-CN" sz="2800" b="1" smtClean="0"/>
          </a:p>
          <a:p>
            <a:r>
              <a:rPr lang="zh-CN" altLang="en-US" sz="2800" b="1" smtClean="0"/>
              <a:t> </a:t>
            </a:r>
            <a:r>
              <a:rPr lang="zh-CN" altLang="en-US" sz="2800" b="1" smtClean="0">
                <a:solidFill>
                  <a:srgbClr val="FF0000"/>
                </a:solidFill>
              </a:rPr>
              <a:t>氓</a:t>
            </a:r>
            <a:r>
              <a:rPr lang="zh-CN" altLang="en-US" sz="2800" b="1" smtClean="0"/>
              <a:t>：                                         来</a:t>
            </a:r>
            <a:r>
              <a:rPr lang="zh-CN" altLang="en-US" sz="2800" b="1" smtClean="0">
                <a:solidFill>
                  <a:srgbClr val="FF0000"/>
                </a:solidFill>
              </a:rPr>
              <a:t>即</a:t>
            </a:r>
            <a:r>
              <a:rPr lang="zh-CN" altLang="en-US" sz="2800" b="1" smtClean="0"/>
              <a:t>我谋： </a:t>
            </a:r>
            <a:endParaRPr lang="en-US" altLang="zh-CN" sz="2800" b="1" smtClean="0"/>
          </a:p>
          <a:p>
            <a:r>
              <a:rPr lang="zh-CN" altLang="en-US" sz="2800" b="1" smtClean="0">
                <a:solidFill>
                  <a:srgbClr val="FF0000"/>
                </a:solidFill>
              </a:rPr>
              <a:t>至于</a:t>
            </a:r>
            <a:r>
              <a:rPr lang="zh-CN" altLang="en-US" sz="2800" b="1" smtClean="0"/>
              <a:t>顿丘：                             </a:t>
            </a:r>
            <a:r>
              <a:rPr lang="zh-CN" altLang="en-US" sz="2800" b="1" smtClean="0">
                <a:solidFill>
                  <a:srgbClr val="FF0000"/>
                </a:solidFill>
              </a:rPr>
              <a:t>将</a:t>
            </a:r>
            <a:r>
              <a:rPr lang="zh-CN" altLang="en-US" sz="2800" b="1" smtClean="0"/>
              <a:t>子无怒：  </a:t>
            </a:r>
            <a:endParaRPr lang="en-US" altLang="zh-CN" sz="2800" b="1" smtClean="0"/>
          </a:p>
          <a:p>
            <a:r>
              <a:rPr lang="zh-CN" altLang="en-US" sz="2800" b="1" smtClean="0"/>
              <a:t>秋</a:t>
            </a:r>
            <a:r>
              <a:rPr lang="zh-CN" altLang="en-US" sz="2800" b="1" smtClean="0">
                <a:solidFill>
                  <a:srgbClr val="FF0000"/>
                </a:solidFill>
              </a:rPr>
              <a:t>以为</a:t>
            </a:r>
            <a:r>
              <a:rPr lang="zh-CN" altLang="en-US" sz="2800" b="1" smtClean="0"/>
              <a:t>期：                        </a:t>
            </a:r>
            <a:r>
              <a:rPr lang="en-US" altLang="zh-CN" sz="2800" b="1"/>
              <a:t> </a:t>
            </a:r>
            <a:r>
              <a:rPr lang="en-US" altLang="zh-CN" sz="2800" b="1" smtClean="0"/>
              <a:t>    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既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见复关：</a:t>
            </a:r>
            <a:endParaRPr lang="en-US" altLang="zh-CN" sz="2800" b="1" smtClean="0"/>
          </a:p>
          <a:p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以我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贿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迁：</a:t>
            </a:r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             </a:t>
            </a:r>
            <a:r>
              <a:rPr lang="zh-CN" altLang="en-US" sz="2800" b="1" smtClean="0"/>
              <a:t>女也不</a:t>
            </a:r>
            <a:r>
              <a:rPr lang="zh-CN" altLang="en-US" sz="2800" b="1" smtClean="0">
                <a:solidFill>
                  <a:srgbClr val="FF0000"/>
                </a:solidFill>
              </a:rPr>
              <a:t>爽</a:t>
            </a:r>
            <a:r>
              <a:rPr lang="zh-CN" altLang="en-US" sz="2800" b="1" smtClean="0"/>
              <a:t>：</a:t>
            </a:r>
            <a:r>
              <a:rPr lang="en-US" altLang="zh-CN" sz="2800" b="1" smtClean="0"/>
              <a:t>                             </a:t>
            </a:r>
            <a:endParaRPr lang="en-US" altLang="zh-CN" sz="2800" b="1" smtClean="0"/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于</a:t>
            </a:r>
            <a:r>
              <a:rPr lang="zh-CN" altLang="en-US" sz="2800" b="1">
                <a:sym typeface="+mn-ea"/>
              </a:rPr>
              <a:t>嗟鸠兮</a:t>
            </a:r>
            <a:r>
              <a:rPr lang="zh-CN" altLang="en-US" sz="2800" b="1" smtClean="0"/>
              <a:t>：    </a:t>
            </a:r>
            <a:r>
              <a:rPr lang="en-US" altLang="zh-CN" sz="2800" b="1"/>
              <a:t> </a:t>
            </a:r>
            <a:r>
              <a:rPr lang="en-US" altLang="zh-CN" sz="2800" b="1" smtClean="0"/>
              <a:t>                        </a:t>
            </a:r>
            <a:r>
              <a:rPr lang="zh-CN" altLang="en-US" sz="2800" b="1" smtClean="0"/>
              <a:t>无与士</a:t>
            </a:r>
            <a:r>
              <a:rPr lang="zh-CN" altLang="en-US" sz="2800" b="1" smtClean="0">
                <a:solidFill>
                  <a:srgbClr val="FF0000"/>
                </a:solidFill>
              </a:rPr>
              <a:t>耽</a:t>
            </a:r>
            <a:r>
              <a:rPr lang="zh-CN" altLang="en-US" sz="2800" b="1" smtClean="0"/>
              <a:t>：                                                  </a:t>
            </a:r>
            <a:endParaRPr lang="en-US" altLang="zh-CN" sz="2800" b="1" smtClean="0"/>
          </a:p>
          <a:p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自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徂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尔：</a:t>
            </a:r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             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渐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车帷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裳：</a:t>
            </a:r>
            <a:endParaRPr lang="zh-CN" altLang="en-US" sz="2800" b="1">
              <a:solidFill>
                <a:srgbClr val="FF0000"/>
              </a:solidFill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  <a:p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士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贰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其行：</a:t>
            </a:r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             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士也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罔极：</a:t>
            </a:r>
            <a:endParaRPr lang="zh-CN" altLang="en-US" sz="2800" b="1" smtClean="0">
              <a:solidFill>
                <a:srgbClr val="FF0000"/>
              </a:solidFill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</a:rPr>
              <a:t>靡</a:t>
            </a:r>
            <a:r>
              <a:rPr lang="zh-CN" altLang="en-US" sz="2800" b="1" smtClean="0"/>
              <a:t>室劳矣：                            </a:t>
            </a:r>
            <a:r>
              <a:rPr lang="en-US" altLang="zh-CN" sz="2800" b="1" smtClean="0"/>
              <a:t> 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靡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有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朝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矣</a:t>
            </a:r>
            <a:endParaRPr lang="en-US" altLang="zh-CN" sz="2800" b="1" smtClean="0"/>
          </a:p>
          <a:p>
            <a:r>
              <a:rPr lang="zh-CN" altLang="en-US" sz="2800" b="1" smtClean="0">
                <a:solidFill>
                  <a:srgbClr val="002060"/>
                </a:solidFill>
              </a:rPr>
              <a:t>言</a:t>
            </a:r>
            <a:r>
              <a:rPr lang="zh-CN" altLang="en-US" sz="2800" b="1" smtClean="0"/>
              <a:t>既</a:t>
            </a:r>
            <a:r>
              <a:rPr lang="zh-CN" altLang="en-US" sz="2800" b="1" smtClean="0">
                <a:solidFill>
                  <a:srgbClr val="FF0000"/>
                </a:solidFill>
              </a:rPr>
              <a:t>遂</a:t>
            </a:r>
            <a:r>
              <a:rPr lang="zh-CN" altLang="en-US" sz="2800" b="1" smtClean="0"/>
              <a:t>矣： </a:t>
            </a:r>
            <a:r>
              <a:rPr lang="en-US" altLang="zh-CN" sz="2800" b="1" smtClean="0"/>
              <a:t>                           </a:t>
            </a:r>
            <a:r>
              <a:rPr lang="zh-CN" altLang="en-US" sz="2800" b="1" smtClean="0"/>
              <a:t> </a:t>
            </a:r>
            <a:r>
              <a:rPr lang="zh-CN" altLang="en-US" sz="280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至于</a:t>
            </a:r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暴</a:t>
            </a:r>
            <a:r>
              <a:rPr lang="zh-CN" altLang="en-US" sz="28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矣</a:t>
            </a:r>
            <a:endParaRPr lang="en-US" altLang="zh-CN" sz="2800" b="1" smtClean="0"/>
          </a:p>
          <a:p>
            <a:r>
              <a:rPr lang="zh-CN" altLang="en-US" sz="2800" b="1" smtClean="0"/>
              <a:t>静</a:t>
            </a:r>
            <a:r>
              <a:rPr lang="zh-CN" altLang="en-US" sz="2800" b="1" smtClean="0">
                <a:solidFill>
                  <a:srgbClr val="FF0000"/>
                </a:solidFill>
              </a:rPr>
              <a:t>言</a:t>
            </a:r>
            <a:r>
              <a:rPr lang="zh-CN" altLang="en-US" sz="2800" b="1" smtClean="0"/>
              <a:t>思之：                             总角之</a:t>
            </a:r>
            <a:r>
              <a:rPr lang="zh-CN" altLang="en-US" sz="2800" b="1" smtClean="0">
                <a:solidFill>
                  <a:srgbClr val="FF0000"/>
                </a:solidFill>
              </a:rPr>
              <a:t>宴</a:t>
            </a:r>
            <a:r>
              <a:rPr lang="zh-CN" altLang="en-US" sz="2800" b="1" smtClean="0"/>
              <a:t>： 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395605" y="5085080"/>
            <a:ext cx="3171825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600" b="1" smtClean="0">
                <a:solidFill>
                  <a:srgbClr val="1D41D5"/>
                </a:solidFill>
                <a:sym typeface="+mn-ea"/>
              </a:rPr>
              <a:t>注意无意义的语气词</a:t>
            </a:r>
            <a:endParaRPr lang="zh-CN" altLang="en-US" sz="2600" b="1" smtClean="0">
              <a:solidFill>
                <a:srgbClr val="1D41D5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605" y="5805170"/>
            <a:ext cx="1511300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600" b="1">
                <a:solidFill>
                  <a:srgbClr val="1D41D5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载</a:t>
            </a:r>
            <a:r>
              <a:rPr lang="zh-CN" altLang="en-US" sz="26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笑载言</a:t>
            </a:r>
            <a:endParaRPr lang="zh-CN" altLang="en-US" sz="2600" b="1">
              <a:latin typeface="仿宋_GB2312" panose="02010609030101010101" pitchFamily="49" charset="-122"/>
              <a:ea typeface="仿宋_GB2312" panose="0201060903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83485" y="5805170"/>
            <a:ext cx="1511300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600" b="1">
                <a:solidFill>
                  <a:srgbClr val="1D41D5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言</a:t>
            </a:r>
            <a:r>
              <a:rPr lang="zh-CN" altLang="en-US" sz="26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既遂矣</a:t>
            </a:r>
            <a:endParaRPr lang="zh-CN" altLang="en-US" sz="2600"/>
          </a:p>
        </p:txBody>
      </p:sp>
      <p:sp>
        <p:nvSpPr>
          <p:cNvPr id="6" name="文本框 5"/>
          <p:cNvSpPr txBox="1"/>
          <p:nvPr/>
        </p:nvSpPr>
        <p:spPr>
          <a:xfrm>
            <a:off x="4500245" y="5733415"/>
            <a:ext cx="1511300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6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静</a:t>
            </a:r>
            <a:r>
              <a:rPr lang="zh-CN" altLang="en-US" sz="2600" b="1">
                <a:solidFill>
                  <a:srgbClr val="1D41D5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言</a:t>
            </a:r>
            <a:r>
              <a:rPr lang="zh-CN" altLang="en-US" sz="2600" b="1">
                <a:latin typeface="仿宋_GB2312" panose="02010609030101010101" pitchFamily="49" charset="-122"/>
                <a:ea typeface="仿宋_GB2312" panose="02010609030101010101" pitchFamily="49" charset="-122"/>
                <a:sym typeface="+mn-ea"/>
              </a:rPr>
              <a:t>思之</a:t>
            </a:r>
            <a:endParaRPr lang="zh-CN" altLang="en-US" sz="2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571612"/>
            <a:ext cx="7215238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</a:rPr>
              <a:t>     情节是怎样的？叙述了一个怎样的故事？男女主人公是怎样的人？</a:t>
            </a:r>
            <a:r>
              <a:rPr lang="zh-CN" altLang="en-US" sz="3600" b="1" smtClean="0">
                <a:solidFill>
                  <a:srgbClr val="FF0000"/>
                </a:solidFill>
              </a:rPr>
              <a:t>在写法上有什么特点？</a:t>
            </a:r>
            <a:endParaRPr lang="zh-CN" altLang="en-US" sz="36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4183</Words>
  <Application>WPS 演示</Application>
  <PresentationFormat>On-screen Show (4:3)</PresentationFormat>
  <Paragraphs>453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33</vt:i4>
      </vt:variant>
    </vt:vector>
  </HeadingPairs>
  <TitlesOfParts>
    <vt:vector size="59" baseType="lpstr">
      <vt:lpstr>Arial</vt:lpstr>
      <vt:lpstr>宋体</vt:lpstr>
      <vt:lpstr>Wingdings</vt:lpstr>
      <vt:lpstr>黑体</vt:lpstr>
      <vt:lpstr>Garamond</vt:lpstr>
      <vt:lpstr>楷体</vt:lpstr>
      <vt:lpstr>仿宋_GB2312</vt:lpstr>
      <vt:lpstr>楷体_GB2312</vt:lpstr>
      <vt:lpstr>Calibri</vt:lpstr>
      <vt:lpstr>微软雅黑</vt:lpstr>
      <vt:lpstr>Arial Unicode MS</vt:lpstr>
      <vt:lpstr>Times New Roman</vt:lpstr>
      <vt:lpstr>隶书</vt:lpstr>
      <vt:lpstr>华文新魏</vt:lpstr>
      <vt:lpstr>Times New Roman</vt:lpstr>
      <vt:lpstr>Arial</vt:lpstr>
      <vt:lpstr>Office 主题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             《卫风·氓》</vt:lpstr>
      <vt:lpstr>PowerPoint 演示文稿</vt:lpstr>
      <vt:lpstr>一、文化常识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恋爱（1~2）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相鼠①</vt:lpstr>
      <vt:lpstr>PowerPoint 演示文稿</vt:lpstr>
      <vt:lpstr>关雎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鹰击长空</cp:lastModifiedBy>
  <cp:revision>8</cp:revision>
  <cp:lastPrinted>2021-02-27T22:48:00Z</cp:lastPrinted>
  <dcterms:created xsi:type="dcterms:W3CDTF">2021-02-27T22:48:00Z</dcterms:created>
  <dcterms:modified xsi:type="dcterms:W3CDTF">2021-02-28T11:26:28Z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D99F7265361C43C18E6D42EC0D156A09</vt:lpwstr>
  </property>
  <property fmtid="{D5CDD505-2E9C-101B-9397-08002B2CF9AE}" pid="7" name="KSOProductBuildVer">
    <vt:lpwstr>2052-11.1.0.10337</vt:lpwstr>
  </property>
</Properties>
</file>