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8" r:id="rId2"/>
  </p:sldMasterIdLst>
  <p:notesMasterIdLst>
    <p:notesMasterId r:id="rId3"/>
  </p:notesMasterIdLst>
  <p:sldIdLst>
    <p:sldId id="412" r:id="rId4"/>
    <p:sldId id="432" r:id="rId5"/>
    <p:sldId id="420" r:id="rId6"/>
    <p:sldId id="417" r:id="rId7"/>
    <p:sldId id="455" r:id="rId8"/>
    <p:sldId id="418" r:id="rId9"/>
    <p:sldId id="421" r:id="rId10"/>
    <p:sldId id="433" r:id="rId11"/>
    <p:sldId id="478" r:id="rId12"/>
    <p:sldId id="482" r:id="rId13"/>
    <p:sldId id="419" r:id="rId14"/>
    <p:sldId id="483" r:id="rId15"/>
    <p:sldId id="423" r:id="rId16"/>
    <p:sldId id="484" r:id="rId17"/>
    <p:sldId id="424" r:id="rId18"/>
    <p:sldId id="485" r:id="rId19"/>
    <p:sldId id="486" r:id="rId20"/>
    <p:sldId id="456" r:id="rId21"/>
    <p:sldId id="487" r:id="rId22"/>
    <p:sldId id="481" r:id="rId23"/>
    <p:sldId id="479" r:id="rId24"/>
    <p:sldId id="488" r:id="rId25"/>
    <p:sldId id="425" r:id="rId26"/>
    <p:sldId id="457" r:id="rId27"/>
    <p:sldId id="489" r:id="rId28"/>
    <p:sldId id="493" r:id="rId29"/>
    <p:sldId id="426" r:id="rId30"/>
    <p:sldId id="492" r:id="rId31"/>
    <p:sldId id="491" r:id="rId32"/>
    <p:sldId id="429" r:id="rId33"/>
    <p:sldId id="538" r:id="rId34"/>
    <p:sldId id="480" r:id="rId35"/>
    <p:sldId id="496" r:id="rId36"/>
    <p:sldId id="497" r:id="rId37"/>
    <p:sldId id="431" r:id="rId38"/>
    <p:sldId id="498" r:id="rId39"/>
    <p:sldId id="436" r:id="rId40"/>
    <p:sldId id="532" r:id="rId41"/>
    <p:sldId id="533" r:id="rId42"/>
    <p:sldId id="500" r:id="rId43"/>
    <p:sldId id="437" r:id="rId44"/>
    <p:sldId id="438" r:id="rId45"/>
    <p:sldId id="415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318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8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0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49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219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53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5845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5.xml" /><Relationship Id="rId11" Type="http://schemas.openxmlformats.org/officeDocument/2006/relationships/tags" Target="../tags/tag6.xml" /><Relationship Id="rId12" Type="http://schemas.openxmlformats.org/officeDocument/2006/relationships/tags" Target="../tags/tag7.xml" /><Relationship Id="rId13" Type="http://schemas.openxmlformats.org/officeDocument/2006/relationships/tags" Target="../tags/tag8.xml" /><Relationship Id="rId14" Type="http://schemas.openxmlformats.org/officeDocument/2006/relationships/tags" Target="../tags/tag9.xml" /><Relationship Id="rId15" Type="http://schemas.openxmlformats.org/officeDocument/2006/relationships/tags" Target="../tags/tag10.xml" /><Relationship Id="rId16" Type="http://schemas.openxmlformats.org/officeDocument/2006/relationships/tags" Target="../tags/tag11.xml" /><Relationship Id="rId17" Type="http://schemas.openxmlformats.org/officeDocument/2006/relationships/tags" Target="../tags/tag12.xml" /><Relationship Id="rId18" Type="http://schemas.openxmlformats.org/officeDocument/2006/relationships/image" Target="../media/image6.png" /><Relationship Id="rId19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image" Target="../media/image3.pn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image" Target="../media/image5.png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image" Target="../media/image6.png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image" Target="../media/image5.png" /><Relationship Id="rId11" Type="http://schemas.openxmlformats.org/officeDocument/2006/relationships/tags" Target="../tags/tag71.xml" /><Relationship Id="rId12" Type="http://schemas.openxmlformats.org/officeDocument/2006/relationships/image" Target="../media/image2.png" /><Relationship Id="rId13" Type="http://schemas.openxmlformats.org/officeDocument/2006/relationships/tags" Target="../tags/tag72.xml" /><Relationship Id="rId14" Type="http://schemas.openxmlformats.org/officeDocument/2006/relationships/tags" Target="../tags/tag73.xml" /><Relationship Id="rId15" Type="http://schemas.openxmlformats.org/officeDocument/2006/relationships/tags" Target="../tags/tag74.xml" /><Relationship Id="rId16" Type="http://schemas.openxmlformats.org/officeDocument/2006/relationships/image" Target="../media/image6.png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image" Target="../media/image1.jpeg" /><Relationship Id="rId5" Type="http://schemas.openxmlformats.org/officeDocument/2006/relationships/tags" Target="../tags/tag68.xml" /><Relationship Id="rId6" Type="http://schemas.openxmlformats.org/officeDocument/2006/relationships/image" Target="../media/image3.png" /><Relationship Id="rId7" Type="http://schemas.openxmlformats.org/officeDocument/2006/relationships/tags" Target="../tags/tag69.xml" /><Relationship Id="rId8" Type="http://schemas.openxmlformats.org/officeDocument/2006/relationships/image" Target="../media/image4.png" /><Relationship Id="rId9" Type="http://schemas.openxmlformats.org/officeDocument/2006/relationships/tags" Target="../tags/tag70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image" Target="../media/image11.pn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image" Target="../media/image11.pn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80.xml" /><Relationship Id="rId3" Type="http://schemas.openxmlformats.org/officeDocument/2006/relationships/image" Target="../media/image12.png" /><Relationship Id="rId4" Type="http://schemas.openxmlformats.org/officeDocument/2006/relationships/tags" Target="../tags/tag81.xml" /><Relationship Id="rId5" Type="http://schemas.openxmlformats.org/officeDocument/2006/relationships/image" Target="../media/image8.png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image" Target="../media/image11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image" Target="../media/image13.png" /><Relationship Id="rId9" Type="http://schemas.openxmlformats.org/officeDocument/2006/relationships/tags" Target="../tags/tag9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image" Target="../media/image11.png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image" Target="../media/image11.png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image" Target="../media/image11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tags" Target="../tags/tag128.xml" /><Relationship Id="rId14" Type="http://schemas.openxmlformats.org/officeDocument/2006/relationships/tags" Target="../tags/tag129.xml" /><Relationship Id="rId15" Type="http://schemas.openxmlformats.org/officeDocument/2006/relationships/image" Target="../media/image11.png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20.xml" /><Relationship Id="rId3" Type="http://schemas.openxmlformats.org/officeDocument/2006/relationships/image" Target="../media/image14.png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image" Target="../media/image15.png" /><Relationship Id="rId7" Type="http://schemas.openxmlformats.org/officeDocument/2006/relationships/tags" Target="../tags/tag123.xml" /><Relationship Id="rId8" Type="http://schemas.openxmlformats.org/officeDocument/2006/relationships/image" Target="../media/image8.png" /><Relationship Id="rId9" Type="http://schemas.openxmlformats.org/officeDocument/2006/relationships/tags" Target="../tags/tag12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6.png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jpeg" /><Relationship Id="rId10" Type="http://schemas.openxmlformats.org/officeDocument/2006/relationships/tags" Target="../tags/tag143.xml" /><Relationship Id="rId11" Type="http://schemas.openxmlformats.org/officeDocument/2006/relationships/tags" Target="../tags/tag144.xml" /><Relationship Id="rId12" Type="http://schemas.openxmlformats.org/officeDocument/2006/relationships/tags" Target="../tags/tag145.xml" /><Relationship Id="rId13" Type="http://schemas.openxmlformats.org/officeDocument/2006/relationships/tags" Target="../tags/tag146.xml" /><Relationship Id="rId14" Type="http://schemas.openxmlformats.org/officeDocument/2006/relationships/tags" Target="../tags/tag14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image" Target="../media/image17.png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image" Target="../media/image16.jpeg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jpeg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53.xml" /><Relationship Id="rId3" Type="http://schemas.openxmlformats.org/officeDocument/2006/relationships/image" Target="../media/image17.png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image" Target="../media/image16.jpeg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image" Target="../media/image16.jpeg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png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image" Target="../media/image16.jpeg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image" Target="../media/image16.jpeg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image" Target="../media/image16.jpeg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image" Target="../media/image16.jpeg" /><Relationship Id="rId7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image" Target="../media/image16.jpeg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10" Type="http://schemas.openxmlformats.org/officeDocument/2006/relationships/tags" Target="../tags/tag24.xml" /><Relationship Id="rId11" Type="http://schemas.openxmlformats.org/officeDocument/2006/relationships/tags" Target="../tags/tag25.xml" /><Relationship Id="rId12" Type="http://schemas.openxmlformats.org/officeDocument/2006/relationships/tags" Target="../tags/tag26.xml" /><Relationship Id="rId13" Type="http://schemas.openxmlformats.org/officeDocument/2006/relationships/image" Target="../media/image6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9.xml" /><Relationship Id="rId3" Type="http://schemas.openxmlformats.org/officeDocument/2006/relationships/image" Target="../media/image7.png" /><Relationship Id="rId4" Type="http://schemas.openxmlformats.org/officeDocument/2006/relationships/tags" Target="../tags/tag20.xml" /><Relationship Id="rId5" Type="http://schemas.openxmlformats.org/officeDocument/2006/relationships/image" Target="../media/image8.png" /><Relationship Id="rId6" Type="http://schemas.openxmlformats.org/officeDocument/2006/relationships/tags" Target="../tags/tag21.xml" /><Relationship Id="rId7" Type="http://schemas.openxmlformats.org/officeDocument/2006/relationships/image" Target="../media/image9.png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jpeg" /><Relationship Id="rId2" Type="http://schemas.openxmlformats.org/officeDocument/2006/relationships/tags" Target="../tags/tag203.xml" /><Relationship Id="rId3" Type="http://schemas.openxmlformats.org/officeDocument/2006/relationships/image" Target="../media/image17.png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image" Target="../media/image16.jpeg" /><Relationship Id="rId6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2" Type="http://schemas.openxmlformats.org/officeDocument/2006/relationships/image" Target="../media/image17.png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image" Target="../media/image16.jpeg" /><Relationship Id="rId9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10" Type="http://schemas.openxmlformats.org/officeDocument/2006/relationships/image" Target="../media/image16.jpe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7.png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png" /><Relationship Id="rId10" Type="http://schemas.openxmlformats.org/officeDocument/2006/relationships/image" Target="../media/image16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.xml" /><Relationship Id="rId10" Type="http://schemas.openxmlformats.org/officeDocument/2006/relationships/image" Target="../media/image16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image" Target="../media/image17.png" /><Relationship Id="rId8" Type="http://schemas.openxmlformats.org/officeDocument/2006/relationships/tags" Target="../tags/tag258.xml" /><Relationship Id="rId9" Type="http://schemas.openxmlformats.org/officeDocument/2006/relationships/image" Target="../media/image16.jpe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image" Target="../media/image6.png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image" Target="../media/image6.png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1.xml" /><Relationship Id="rId3" Type="http://schemas.openxmlformats.org/officeDocument/2006/relationships/image" Target="../media/image9.png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6.png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image" Target="../media/image6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image" Target="../media/image6.png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image" Target="../media/image6.png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1 (7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255" y="-6985"/>
            <a:ext cx="12179300" cy="6871335"/>
          </a:xfrm>
          <a:prstGeom prst="rect">
            <a:avLst/>
          </a:prstGeom>
        </p:spPr>
      </p:pic>
      <p:pic>
        <p:nvPicPr>
          <p:cNvPr id="8" name="图片 7" descr="未标题-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55" y="4210050"/>
            <a:ext cx="12150090" cy="2977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16493" y="642166"/>
            <a:ext cx="1649730" cy="1414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lum contrast="60000"/>
          </a:blip>
          <a:stretch>
            <a:fillRect/>
          </a:stretch>
        </p:blipFill>
        <p:spPr>
          <a:xfrm>
            <a:off x="5232083" y="3629025"/>
            <a:ext cx="2159635" cy="821690"/>
          </a:xfrm>
          <a:prstGeom prst="rect">
            <a:avLst/>
          </a:prstGeom>
        </p:spPr>
      </p:pic>
      <p:pic>
        <p:nvPicPr>
          <p:cNvPr id="13" name="图片 12" descr="鸽子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4850" y="1270000"/>
            <a:ext cx="1986915" cy="132969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1822565" y="3233148"/>
            <a:ext cx="8891587" cy="492036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5"/>
            </p:custDataLst>
          </p:nvPr>
        </p:nvSpPr>
        <p:spPr>
          <a:xfrm>
            <a:off x="1822565" y="2056311"/>
            <a:ext cx="8891586" cy="1099917"/>
          </a:xfrm>
        </p:spPr>
        <p:txBody>
          <a:bodyPr lIns="101600" tIns="38100" rIns="25400" bIns="38100" anchor="t" anchorCtr="0">
            <a:normAutofit/>
          </a:bodyPr>
          <a:lstStyle>
            <a:lvl1pPr algn="ctr">
              <a:defRPr sz="660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3550714" y="4210050"/>
            <a:ext cx="2073213" cy="50243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  <p:sp>
        <p:nvSpPr>
          <p:cNvPr id="14" name="文本占位符 4"/>
          <p:cNvSpPr>
            <a:spLocks noGrp="1"/>
          </p:cNvSpPr>
          <p:nvPr>
            <p:ph type="body" sz="quarter" idx="14" hasCustomPrompt="1"/>
            <p:custDataLst>
              <p:tags r:id="rId17"/>
            </p:custDataLst>
          </p:nvPr>
        </p:nvSpPr>
        <p:spPr>
          <a:xfrm>
            <a:off x="6940384" y="4210050"/>
            <a:ext cx="2073213" cy="502435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单击编辑文本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1 (71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" y="-6985"/>
            <a:ext cx="12179300" cy="68713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609907" y="556895"/>
            <a:ext cx="1649730" cy="1414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lum contrast="60000"/>
          </a:blip>
          <a:stretch>
            <a:fillRect/>
          </a:stretch>
        </p:blipFill>
        <p:spPr>
          <a:xfrm>
            <a:off x="5354955" y="3562350"/>
            <a:ext cx="2159635" cy="821690"/>
          </a:xfrm>
          <a:prstGeom prst="rect">
            <a:avLst/>
          </a:prstGeom>
        </p:spPr>
      </p:pic>
      <p:pic>
        <p:nvPicPr>
          <p:cNvPr id="11" name="图片 10" descr="鸽子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4850" y="1270000"/>
            <a:ext cx="1986915" cy="1329690"/>
          </a:xfrm>
          <a:prstGeom prst="rect">
            <a:avLst/>
          </a:prstGeom>
        </p:spPr>
      </p:pic>
      <p:pic>
        <p:nvPicPr>
          <p:cNvPr id="12" name="图片 11" descr="未标题-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2860" y="4210050"/>
            <a:ext cx="12150090" cy="297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312160" y="1907540"/>
            <a:ext cx="6261100" cy="12128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3312436" y="3168737"/>
            <a:ext cx="6260871" cy="52061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0" y="5034280"/>
            <a:ext cx="12193270" cy="1823720"/>
            <a:chOff x="0" y="7928"/>
            <a:chExt cx="19202" cy="2872"/>
          </a:xfrm>
        </p:grpSpPr>
        <p:pic>
          <p:nvPicPr>
            <p:cNvPr id="9" name="图片 8" descr="6-4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7437" y="7928"/>
              <a:ext cx="1765" cy="2716"/>
            </a:xfrm>
            <a:prstGeom prst="rect">
              <a:avLst/>
            </a:prstGeom>
          </p:spPr>
        </p:pic>
        <p:pic>
          <p:nvPicPr>
            <p:cNvPr id="21" name="图片 20" descr="彩带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9218"/>
              <a:ext cx="19200" cy="158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1" name="图片 10" descr="6-4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343251" y="5167196"/>
            <a:ext cx="848749" cy="169080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191368"/>
            <a:ext cx="12195175" cy="6671712"/>
            <a:chOff x="0" y="191368"/>
            <a:chExt cx="12195175" cy="6671712"/>
          </a:xfrm>
        </p:grpSpPr>
        <p:pic>
          <p:nvPicPr>
            <p:cNvPr id="12" name="图片 11" descr="鸽子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51540" y="191368"/>
              <a:ext cx="2064262" cy="1381794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0" y="3895090"/>
              <a:ext cx="12195175" cy="2967990"/>
              <a:chOff x="0" y="6134"/>
              <a:chExt cx="19205" cy="4674"/>
            </a:xfrm>
          </p:grpSpPr>
          <p:pic>
            <p:nvPicPr>
              <p:cNvPr id="13" name="图片 12" descr="6-48"/>
              <p:cNvPicPr>
                <a:picLocks noChangeAspect="1"/>
              </p:cNvPicPr>
              <p:nvPr userDrawn="1"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17303" y="6134"/>
                <a:ext cx="1902" cy="3789"/>
              </a:xfrm>
              <a:prstGeom prst="rect">
                <a:avLst/>
              </a:prstGeom>
            </p:spPr>
          </p:pic>
          <p:pic>
            <p:nvPicPr>
              <p:cNvPr id="14" name="图片 13" descr="彩带"/>
              <p:cNvPicPr>
                <a:picLocks noChangeAspect="1"/>
              </p:cNvPicPr>
              <p:nvPr userDrawn="1">
                <p:custDataLst>
                  <p:tags r:id="rId9"/>
                </p:custDataLst>
              </p:nvPr>
            </p:nvPicPr>
            <p:blipFill>
              <a:blip r:embed="rId8"/>
              <a:stretch>
                <a:fillRect/>
              </a:stretch>
            </p:blipFill>
            <p:spPr>
              <a:xfrm>
                <a:off x="0" y="9100"/>
                <a:ext cx="19197" cy="1708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2791460" y="2964728"/>
            <a:ext cx="378015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5"/>
          <p:cNvSpPr/>
          <p:nvPr>
            <p:custDataLst>
              <p:tags r:id="rId4"/>
            </p:custDataLst>
          </p:nvPr>
        </p:nvSpPr>
        <p:spPr bwMode="auto">
          <a:xfrm>
            <a:off x="2791460" y="2450638"/>
            <a:ext cx="360045" cy="359419"/>
          </a:xfrm>
          <a:custGeom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7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98010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80104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" name="图片 5" descr="图片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-42000" contrast="42000"/>
          </a:blip>
          <a:stretch>
            <a:fillRect/>
          </a:stretch>
        </p:blipFill>
        <p:spPr>
          <a:xfrm flipH="1">
            <a:off x="627380" y="509651"/>
            <a:ext cx="3240405" cy="1180313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6151880" y="4131729"/>
            <a:ext cx="378015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698725" y="2966084"/>
            <a:ext cx="3493770" cy="98767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6220459" y="3047366"/>
            <a:ext cx="4080312" cy="1042524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48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231516" y="2349502"/>
            <a:ext cx="3434080" cy="533134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514850" y="3990847"/>
            <a:ext cx="1525271" cy="507487"/>
          </a:xfrm>
        </p:spPr>
        <p:txBody>
          <a:bodyPr lIns="90000" tIns="0" rIns="90000" bIns="46800" anchor="t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42000" contrast="42000"/>
          </a:blip>
          <a:stretch>
            <a:fillRect/>
          </a:stretch>
        </p:blipFill>
        <p:spPr>
          <a:xfrm flipH="1">
            <a:off x="1558951" y="504836"/>
            <a:ext cx="3235190" cy="1169163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5116830" y="2966720"/>
            <a:ext cx="2454910" cy="436880"/>
            <a:chOff x="1304" y="-3753"/>
            <a:chExt cx="3866" cy="688"/>
          </a:xfrm>
        </p:grpSpPr>
        <p:sp>
          <p:nvSpPr>
            <p:cNvPr id="14" name="平行四边形 13"/>
            <p:cNvSpPr/>
            <p:nvPr>
              <p:custDataLst>
                <p:tags r:id="rId6"/>
              </p:custDataLst>
            </p:nvPr>
          </p:nvSpPr>
          <p:spPr>
            <a:xfrm flipH="1">
              <a:off x="1964" y="-3753"/>
              <a:ext cx="3206" cy="689"/>
            </a:xfrm>
            <a:prstGeom prst="parallelogram">
              <a:avLst>
                <a:gd name="adj" fmla="val 516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>
              <p:custDataLst>
                <p:tags r:id="rId7"/>
              </p:custDataLst>
            </p:nvPr>
          </p:nvSpPr>
          <p:spPr>
            <a:xfrm flipH="1">
              <a:off x="1740" y="-3753"/>
              <a:ext cx="3206" cy="689"/>
            </a:xfrm>
            <a:prstGeom prst="parallelogram">
              <a:avLst>
                <a:gd name="adj" fmla="val 5166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>
              <p:custDataLst>
                <p:tags r:id="rId8"/>
              </p:custDataLst>
            </p:nvPr>
          </p:nvSpPr>
          <p:spPr>
            <a:xfrm flipH="1">
              <a:off x="1644" y="-3753"/>
              <a:ext cx="3206" cy="689"/>
            </a:xfrm>
            <a:prstGeom prst="parallelogram">
              <a:avLst>
                <a:gd name="adj" fmla="val 516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>
              <p:custDataLst>
                <p:tags r:id="rId9"/>
              </p:custDataLst>
            </p:nvPr>
          </p:nvSpPr>
          <p:spPr>
            <a:xfrm flipH="1">
              <a:off x="1417" y="-3753"/>
              <a:ext cx="3206" cy="689"/>
            </a:xfrm>
            <a:prstGeom prst="parallelogram">
              <a:avLst>
                <a:gd name="adj" fmla="val 5166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>
              <p:custDataLst>
                <p:tags r:id="rId10"/>
              </p:custDataLst>
            </p:nvPr>
          </p:nvSpPr>
          <p:spPr>
            <a:xfrm flipH="1">
              <a:off x="1304" y="-3753"/>
              <a:ext cx="3206" cy="689"/>
            </a:xfrm>
            <a:prstGeom prst="parallelogram">
              <a:avLst>
                <a:gd name="adj" fmla="val 516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5116830" y="3479800"/>
            <a:ext cx="4331969" cy="778435"/>
          </a:xfrm>
        </p:spPr>
        <p:txBody>
          <a:bodyPr lIns="90000" tIns="46800" rIns="90000" bIns="4680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5"/>
            </p:custDataLst>
          </p:nvPr>
        </p:nvSpPr>
        <p:spPr>
          <a:xfrm>
            <a:off x="5127625" y="2958194"/>
            <a:ext cx="1953895" cy="437515"/>
          </a:xfrm>
        </p:spPr>
        <p:txBody>
          <a:bodyPr lIns="90000" tIns="0" rIns="90000" bIns="38100" anchor="t" anchorCtr="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23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-42000" contrast="42000"/>
          </a:blip>
          <a:stretch>
            <a:fillRect/>
          </a:stretch>
        </p:blipFill>
        <p:spPr>
          <a:xfrm flipH="1">
            <a:off x="627380" y="498475"/>
            <a:ext cx="3240405" cy="11823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all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29"/>
          <p:cNvSpPr/>
          <p:nvPr>
            <p:custDataLst>
              <p:tags r:id="rId1"/>
            </p:custDataLst>
          </p:nvPr>
        </p:nvSpPr>
        <p:spPr bwMode="auto">
          <a:xfrm>
            <a:off x="2626995" y="3569335"/>
            <a:ext cx="988695" cy="89598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2019280" y="5970270"/>
            <a:ext cx="171450" cy="6000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6-4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42855" y="2214880"/>
            <a:ext cx="2052320" cy="4086225"/>
          </a:xfrm>
          <a:prstGeom prst="rect">
            <a:avLst/>
          </a:prstGeom>
        </p:spPr>
      </p:pic>
      <p:pic>
        <p:nvPicPr>
          <p:cNvPr id="12" name="图片 11" descr="彩带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93312"/>
            <a:ext cx="12190095" cy="1870075"/>
          </a:xfrm>
          <a:prstGeom prst="rect">
            <a:avLst/>
          </a:prstGeom>
        </p:spPr>
      </p:pic>
      <p:pic>
        <p:nvPicPr>
          <p:cNvPr id="13" name="图片 12" descr="6-5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lum contrast="78000"/>
          </a:blip>
          <a:stretch>
            <a:fillRect/>
          </a:stretch>
        </p:blipFill>
        <p:spPr>
          <a:xfrm>
            <a:off x="762000" y="931545"/>
            <a:ext cx="2555875" cy="181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3637086" y="3598865"/>
            <a:ext cx="5468814" cy="89598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48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图片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42000" contrast="42000"/>
          </a:blip>
          <a:stretch>
            <a:fillRect/>
          </a:stretch>
        </p:blipFill>
        <p:spPr>
          <a:xfrm flipH="1">
            <a:off x="628093" y="504836"/>
            <a:ext cx="3235190" cy="1169163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692206" y="1952005"/>
            <a:ext cx="6807587" cy="295399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1100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1625" y="247015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-42000" contrast="42000"/>
          </a:blip>
          <a:stretch>
            <a:fillRect/>
          </a:stretch>
        </p:blipFill>
        <p:spPr>
          <a:xfrm flipH="1">
            <a:off x="9675178" y="0"/>
            <a:ext cx="2465070" cy="8997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1"/>
            <a:ext cx="482346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-42000" contrast="42000"/>
          </a:blip>
          <a:stretch>
            <a:fillRect/>
          </a:stretch>
        </p:blipFill>
        <p:spPr>
          <a:xfrm flipH="1">
            <a:off x="9746822" y="1"/>
            <a:ext cx="2268648" cy="82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-42000" contrast="42000"/>
          </a:blip>
          <a:stretch>
            <a:fillRect/>
          </a:stretch>
        </p:blipFill>
        <p:spPr>
          <a:xfrm flipH="1">
            <a:off x="9746822" y="1"/>
            <a:ext cx="2268648" cy="82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1" name="图片 10" descr="图片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lum bright="-42000" contrast="42000"/>
          </a:blip>
          <a:stretch>
            <a:fillRect/>
          </a:stretch>
        </p:blipFill>
        <p:spPr>
          <a:xfrm flipH="1">
            <a:off x="241300" y="154067"/>
            <a:ext cx="3176270" cy="115925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6-8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contrast="90000"/>
          </a:blip>
          <a:stretch>
            <a:fillRect/>
          </a:stretch>
        </p:blipFill>
        <p:spPr>
          <a:xfrm>
            <a:off x="4914900" y="3597910"/>
            <a:ext cx="7421245" cy="3247390"/>
          </a:xfrm>
          <a:prstGeom prst="rect">
            <a:avLst/>
          </a:prstGeom>
        </p:spPr>
      </p:pic>
      <p:pic>
        <p:nvPicPr>
          <p:cNvPr id="6" name="图片 5" descr="6-5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contrast="78000"/>
          </a:blip>
          <a:stretch>
            <a:fillRect/>
          </a:stretch>
        </p:blipFill>
        <p:spPr>
          <a:xfrm>
            <a:off x="9636125" y="-352425"/>
            <a:ext cx="2555875" cy="181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0.xml" /><Relationship Id="rId21" Type="http://schemas.openxmlformats.org/officeDocument/2006/relationships/tags" Target="../tags/tag131.xml" /><Relationship Id="rId22" Type="http://schemas.openxmlformats.org/officeDocument/2006/relationships/tags" Target="../tags/tag132.xml" /><Relationship Id="rId23" Type="http://schemas.openxmlformats.org/officeDocument/2006/relationships/tags" Target="../tags/tag133.xml" /><Relationship Id="rId24" Type="http://schemas.openxmlformats.org/officeDocument/2006/relationships/tags" Target="../tags/tag134.xml" /><Relationship Id="rId25" Type="http://schemas.openxmlformats.org/officeDocument/2006/relationships/tags" Target="../tags/tag135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slideLayout" Target="../slideLayouts/slideLayout31.xml" /><Relationship Id="rId13" Type="http://schemas.openxmlformats.org/officeDocument/2006/relationships/slideLayout" Target="../slideLayouts/slideLayout32.xml" /><Relationship Id="rId14" Type="http://schemas.openxmlformats.org/officeDocument/2006/relationships/slideLayout" Target="../slideLayouts/slideLayout33.xml" /><Relationship Id="rId15" Type="http://schemas.openxmlformats.org/officeDocument/2006/relationships/slideLayout" Target="../slideLayouts/slideLayout34.xml" /><Relationship Id="rId16" Type="http://schemas.openxmlformats.org/officeDocument/2006/relationships/slideLayout" Target="../slideLayouts/slideLayout35.xml" /><Relationship Id="rId17" Type="http://schemas.openxmlformats.org/officeDocument/2006/relationships/slideLayout" Target="../slideLayouts/slideLayout36.xml" /><Relationship Id="rId18" Type="http://schemas.openxmlformats.org/officeDocument/2006/relationships/slideLayout" Target="../slideLayouts/slideLayout37.xml" /><Relationship Id="rId19" Type="http://schemas.openxmlformats.org/officeDocument/2006/relationships/tags" Target="../tags/tag259.xml" /><Relationship Id="rId2" Type="http://schemas.openxmlformats.org/officeDocument/2006/relationships/slideLayout" Target="../slideLayouts/slideLayout21.xml" /><Relationship Id="rId20" Type="http://schemas.openxmlformats.org/officeDocument/2006/relationships/tags" Target="../tags/tag260.xml" /><Relationship Id="rId21" Type="http://schemas.openxmlformats.org/officeDocument/2006/relationships/tags" Target="../tags/tag261.xml" /><Relationship Id="rId22" Type="http://schemas.openxmlformats.org/officeDocument/2006/relationships/tags" Target="../tags/tag262.xml" /><Relationship Id="rId23" Type="http://schemas.openxmlformats.org/officeDocument/2006/relationships/tags" Target="../tags/tag263.xml" /><Relationship Id="rId24" Type="http://schemas.openxmlformats.org/officeDocument/2006/relationships/tags" Target="../tags/tag264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4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tags" Target="../tags/tag26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7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6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8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image" Target="../media/image18.png" /><Relationship Id="rId6" Type="http://schemas.openxmlformats.org/officeDocument/2006/relationships/tags" Target="../tags/tag29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9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9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6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0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01.xml" /><Relationship Id="rId3" Type="http://schemas.openxmlformats.org/officeDocument/2006/relationships/tags" Target="../tags/tag30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image" Target="../media/image18.png" /><Relationship Id="rId6" Type="http://schemas.openxmlformats.org/officeDocument/2006/relationships/tags" Target="../tags/tag30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0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0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0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0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1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1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3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7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1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1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31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16.xml" /><Relationship Id="rId4" Type="http://schemas.openxmlformats.org/officeDocument/2006/relationships/image" Target="../media/image18.png" /><Relationship Id="rId5" Type="http://schemas.openxmlformats.org/officeDocument/2006/relationships/image" Target="../media/image20.png" /><Relationship Id="rId6" Type="http://schemas.openxmlformats.org/officeDocument/2006/relationships/tags" Target="../tags/tag31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7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7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27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image" Target="../media/image18.png" /><Relationship Id="rId6" Type="http://schemas.openxmlformats.org/officeDocument/2006/relationships/tags" Target="../tags/tag27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91440" y="1915795"/>
            <a:ext cx="8680450" cy="1132205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《苏武传》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4553585" y="3261360"/>
            <a:ext cx="7637780" cy="1755140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持节出使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4554220" cy="381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6205" y="0"/>
            <a:ext cx="3185795" cy="10001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569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/>
              <a:t>回顾上一课：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04290"/>
            <a:ext cx="10852150" cy="44557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找出人物归属阵营不当的一位。</a:t>
            </a:r>
          </a:p>
          <a:p>
            <a:pPr marL="0" indent="0">
              <a:buNone/>
            </a:pPr>
            <a:r>
              <a:rPr lang="zh-CN" altLang="en-US" sz="3600"/>
              <a:t>       </a:t>
            </a:r>
            <a:r>
              <a:rPr lang="en-US" altLang="zh-CN" sz="3600"/>
              <a:t>A       B       C       D</a:t>
            </a:r>
            <a:endParaRPr lang="zh-CN" altLang="en-US" sz="3600"/>
          </a:p>
          <a:p>
            <a:pPr marL="742950" indent="-742950">
              <a:buFont typeface="+mj-ea"/>
              <a:buAutoNum type="circleNumDbPlain"/>
            </a:pPr>
            <a:r>
              <a:rPr lang="zh-CN" altLang="en-US" sz="3600"/>
              <a:t>苏武、张胜、虞常、常惠</a:t>
            </a:r>
          </a:p>
          <a:p>
            <a:pPr marL="742950" indent="-742950">
              <a:buFont typeface="+mj-ea"/>
              <a:buAutoNum type="circleNumDbPlain"/>
            </a:pPr>
            <a:r>
              <a:rPr lang="zh-CN" altLang="en-US" sz="3600"/>
              <a:t>郭吉、路充国、苏武、苏建</a:t>
            </a:r>
          </a:p>
          <a:p>
            <a:pPr marL="742950" indent="-742950">
              <a:buFont typeface="+mj-ea"/>
              <a:buAutoNum type="circleNumDbPlain"/>
            </a:pPr>
            <a:r>
              <a:rPr lang="zh-CN" altLang="en-US" sz="3600"/>
              <a:t>缑王、昆邪王、</a:t>
            </a:r>
            <a:r>
              <a:rPr sz="3600">
                <a:sym typeface="+mn-ea"/>
              </a:rPr>
              <a:t>且鞮侯、浞野侯</a:t>
            </a:r>
          </a:p>
          <a:p>
            <a:pPr marL="742950" indent="-742950"/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9053195" y="2986405"/>
            <a:ext cx="20116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800" b="1">
                <a:solidFill>
                  <a:schemeClr val="accent4"/>
                </a:solidFill>
                <a:effectLst/>
              </a:rPr>
              <a:t>虞常</a:t>
            </a:r>
          </a:p>
          <a:p>
            <a:pPr algn="ctr"/>
            <a:r>
              <a:rPr lang="zh-CN" altLang="en-US" sz="4800" b="1">
                <a:solidFill>
                  <a:schemeClr val="accent4"/>
                </a:solidFill>
                <a:effectLst/>
              </a:rPr>
              <a:t>苏建</a:t>
            </a:r>
          </a:p>
          <a:p>
            <a:pPr algn="ctr"/>
            <a:r>
              <a:rPr lang="zh-CN" altLang="en-US" sz="4800" b="1">
                <a:solidFill>
                  <a:schemeClr val="accent4"/>
                </a:solidFill>
                <a:effectLst/>
              </a:rPr>
              <a:t>浞野侯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94310"/>
            <a:ext cx="10852150" cy="69088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sz="4000"/>
              <a:t>第</a:t>
            </a:r>
            <a:r>
              <a:rPr lang="en-US" altLang="zh-CN" sz="4000"/>
              <a:t>3</a:t>
            </a:r>
            <a:r>
              <a:rPr sz="4000"/>
              <a:t>段  避免被辱，以死明志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77190" y="952500"/>
            <a:ext cx="5861685" cy="550481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后月余，单于出猎，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阏氏子弟在。虞常等七十余人欲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，其一人夜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亡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，告之。单于子弟发兵与战，缑王等皆死，虞常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生得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单于使卫律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治其事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，张胜闻之，恐前语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武。武曰：“事如此，此必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及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见犯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乃死，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负国。”欲自杀，胜、惠共止之。</a:t>
            </a:r>
          </a:p>
          <a:p>
            <a:pPr marL="0" indent="0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虞常果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张胜。单于怒，召诸贵人议，欲杀汉使者。左伊秩訾(zī)曰：“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谋单于，何以复加？宜皆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</a:p>
          <a:p>
            <a:pPr marL="0" indent="0">
              <a:buNone/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953135"/>
            <a:ext cx="5648325" cy="550481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一个多月后，单于外出打猎，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阏氏和单于的子弟在家。虞常等七十余人将要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起事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，其中一人夜晚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逃走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，告发了这件事。单于子弟发兵与他们交战，缑王等都战死；虞常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被活捉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单于派卫律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审理这一案件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。张胜听到这个消息，担心他和虞常私下所说的那些话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被揭发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，便把事情经过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告诉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了苏武。苏武说：“事情到了如此地步，这样一定会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牵连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到我们。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受到侮辱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才去死，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更加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对不起国家！”因此想自杀。张胜、常惠一起制止了他。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虞常果然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供出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了张胜。单于大怒，召集贵族们商议，想杀掉汉使者。左伊秩訾说：“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假如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是谋杀单于，又该用什么更重的处罚呢？应当都让他们投降。”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600"/>
              <a:t>解释有误的两项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347470"/>
            <a:ext cx="6558280" cy="4993640"/>
          </a:xfrm>
        </p:spPr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虞常等七十余人欲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发（起事，叛乱）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张胜闻之，恐前语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发（暴露、泄露）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生得（活捉）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以状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（告诉）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见犯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乃死，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重负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（被凌辱）</a:t>
            </a: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虞常果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张胜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（邀请）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谋单于，何以复加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（如果、假使）</a:t>
            </a:r>
          </a:p>
          <a:p>
            <a:pPr marL="457200" indent="-457200">
              <a:buFont typeface="+mj-ea"/>
              <a:buAutoNum type="circleNumDbPlain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宜皆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降之（投降他）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90005" y="2691130"/>
            <a:ext cx="417957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、被活捉</a:t>
            </a:r>
          </a:p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、招供，供出</a:t>
            </a:r>
          </a:p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、使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...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投降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64465"/>
            <a:ext cx="10852150" cy="7207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/>
              <a:t>第</a:t>
            </a:r>
            <a:r>
              <a:rPr lang="en-US" altLang="zh-CN" sz="4400"/>
              <a:t>4</a:t>
            </a:r>
            <a:r>
              <a:rPr sz="4400"/>
              <a:t>段   不忍屈节，再死明志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952500"/>
            <a:ext cx="5202555" cy="538861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单于使卫律召武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受辞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。武谓惠等：“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屈节辱命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，虽生，何面目以归汉！”引佩刀自刺。</a:t>
            </a: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卫律惊，自抱持武，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驰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召医。凿地为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坎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，置煴(yūn)火，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武其上，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蹈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其背以出血。武气绝，半日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复息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。惠等哭，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归营。</a:t>
            </a: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其节，朝夕遣人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候问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武，而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收系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张胜。</a:t>
            </a: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72480" y="952500"/>
            <a:ext cx="5854065" cy="538861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/>
              <a:t>　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单于派卫律召唤苏武来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受审讯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。苏武对常惠说：“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丧失气节、玷辱使命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，即使活着，还有什么脸面回到汉朝去呢！”说着拔出佩带的刀自刎。</a:t>
            </a:r>
          </a:p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卫律大吃一惊，亲自抱住、扶好苏武，派人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骑快马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去找医生。医生在地上挖一个坑，在坑中点上无焰的微火，然后把苏武脸朝下放在坑上，轻敲他的背部，让淤血流出来。苏武本来已经断了气，这样过了好半天才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恢复气息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。常惠等人哭泣着，把苏武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抬回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营帐。</a:t>
            </a:r>
          </a:p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单于认为苏武的气节值得敬佩，早晚派人问候苏武，而把张胜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逮捕监禁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起来。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09295"/>
          </a:xfrm>
        </p:spPr>
        <p:txBody>
          <a:bodyPr/>
          <a:lstStyle/>
          <a:p>
            <a:r>
              <a:rPr sz="3600">
                <a:sym typeface="+mn-ea"/>
              </a:rPr>
              <a:t>解释有误的三项：</a:t>
            </a:r>
            <a:br>
              <a:rPr sz="360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391920"/>
            <a:ext cx="5283200" cy="494919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单于使卫律召武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受辞（接受审讯）</a:t>
            </a:r>
            <a:endParaRPr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生，何面目以归汉！（即使）</a:t>
            </a:r>
          </a:p>
          <a:p>
            <a:pPr marL="342900" indent="-342900">
              <a:buFont typeface="+mj-lt"/>
              <a:buAutoNum type="arabicPeriod"/>
            </a:pP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驰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召医（骑马）</a:t>
            </a:r>
          </a:p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置煴(yūn)火，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覆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武其上（脸朝上躺着）</a:t>
            </a:r>
          </a:p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武气绝，半日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复息（恢复呼吸）</a:t>
            </a:r>
            <a:endParaRPr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惠等哭，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舆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归营（乘车）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朝夕遣人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候问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武（问候）</a:t>
            </a:r>
          </a:p>
          <a:p>
            <a:pPr marL="342900" indent="-342900">
              <a:buFont typeface="+mj-lt"/>
              <a:buAutoNum type="arabicPeriod"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收系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张胜（收容原谅）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/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75120" y="1854200"/>
            <a:ext cx="515112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、背朝上趴着</a:t>
            </a:r>
          </a:p>
          <a:p>
            <a:pPr algn="l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、扛着、抬着</a:t>
            </a:r>
          </a:p>
          <a:p>
            <a:pPr algn="l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、逮捕监禁</a:t>
            </a:r>
          </a:p>
          <a:p>
            <a:pPr algn="l"/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09220"/>
            <a:ext cx="10852150" cy="7759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/>
              <a:t>第</a:t>
            </a:r>
            <a:r>
              <a:rPr lang="en-US" altLang="zh-CN" sz="4400"/>
              <a:t>5</a:t>
            </a:r>
            <a:r>
              <a:rPr sz="4400"/>
              <a:t>段   卫律劝降，苏武不屈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5610" y="952500"/>
            <a:ext cx="5517515" cy="53886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益愈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，单于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使使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晓武，会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虞常，欲因此时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。剑斩虞常已，律曰：“汉使张胜谋杀单于近臣，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当死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。单于募降者赦罪。”举剑欲击之，胜请降。律谓武曰：“副有罪，当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相坐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。”武曰：“本无谋，又非亲属，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何谓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相坐？”复举剑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拟之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，武不动。</a:t>
            </a: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律曰：“苏君，律前负汉归匈奴，幸蒙大恩，赐号称王，拥众数万，马畜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弥山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，富贵如此！苏君今日降，明日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复然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空以身膏草野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，谁复知之！”武不应。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卫律对苏武，先威逼后利诱！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53125" y="952500"/>
            <a:ext cx="5989320" cy="53886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苏武伤势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渐渐痊愈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。单于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派使者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通知苏武，会同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判定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虞常的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罪行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，想借这个机会使苏武投降。剑斩虞常后，卫律说：“汉使张胜，谋杀单于亲近的大臣，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判处死罪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。单于招降的人就赦免他们的罪。”举剑要击杀张胜，张胜请求投降。卫律对苏武说：“副使有罪，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应该连坐到你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。”苏武说：“我本来就没有参与谋划，又不是他的亲属，怎么谈得上连坐？”卫律又举剑做要砍的样子，苏武岿然不动。</a:t>
            </a:r>
          </a:p>
          <a:p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卫律说：“苏君！我卫律以前背弃汉廷，归顺匈奴，幸运地受到单于的大恩，赐我爵号，让我称王；拥有奴隶数万、马和其他牲畜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满山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，如此富贵！苏君你今日投降，明日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也是这样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白白地用身体给草地做肥料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，又有谁知道你呢！”苏武毫无反应。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555" y="3342640"/>
            <a:ext cx="10852150" cy="1833245"/>
          </a:xfrm>
        </p:spPr>
        <p:txBody>
          <a:bodyPr/>
          <a:lstStyle/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面对卫律威逼利诱，苏武毫不动心；</a:t>
            </a:r>
          </a:p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请用孟子的名言来概括苏武的气节：</a:t>
            </a:r>
          </a:p>
          <a:p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3"/>
          <p:cNvSpPr>
            <a:spLocks noGrp="1"/>
          </p:cNvSpPr>
          <p:nvPr/>
        </p:nvSpPr>
        <p:spPr>
          <a:xfrm>
            <a:off x="575310" y="473710"/>
            <a:ext cx="10946765" cy="16700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面对卫律砍来的利刃，苏武毫不畏惧；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请用一句话概括卫律威逼失败的原因：</a:t>
            </a:r>
          </a:p>
        </p:txBody>
      </p:sp>
      <p:sp>
        <p:nvSpPr>
          <p:cNvPr id="6" name="矩形 5"/>
          <p:cNvSpPr/>
          <p:nvPr/>
        </p:nvSpPr>
        <p:spPr>
          <a:xfrm>
            <a:off x="575310" y="2143760"/>
            <a:ext cx="10946130" cy="11068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/>
            <a:r>
              <a:rPr lang="zh-CN" altLang="en-US" sz="4400" b="1">
                <a:solidFill>
                  <a:schemeClr val="accent4"/>
                </a:solidFill>
                <a:effectLst/>
              </a:rPr>
              <a:t>民不畏死，奈何以死惧之。（老子）</a:t>
            </a:r>
            <a:r>
              <a:rPr lang="zh-CN" altLang="en-US" sz="6600" b="1">
                <a:solidFill>
                  <a:schemeClr val="accent4"/>
                </a:solidFill>
                <a:effectLst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575945" y="5175885"/>
            <a:ext cx="10977245" cy="1198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/>
            <a:r>
              <a:rPr lang="zh-CN" altLang="en-US" sz="4400" b="1">
                <a:solidFill>
                  <a:schemeClr val="accent4"/>
                </a:solidFill>
                <a:effectLst/>
              </a:rPr>
              <a:t>贫贱不能移，富贵不能淫，威武不能屈。</a:t>
            </a:r>
            <a:r>
              <a:rPr lang="zh-CN" altLang="en-US" sz="7200" b="1">
                <a:solidFill>
                  <a:schemeClr val="accent4"/>
                </a:solidFill>
                <a:effectLst/>
              </a:rPr>
              <a:t> 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46430"/>
          </a:xfrm>
        </p:spPr>
        <p:txBody>
          <a:bodyPr/>
          <a:lstStyle/>
          <a:p>
            <a:r>
              <a:rPr sz="4000">
                <a:sym typeface="+mn-ea"/>
              </a:rPr>
              <a:t>解释有误的三项：</a:t>
            </a:r>
            <a:br>
              <a:rPr sz="4000">
                <a:sym typeface="+mn-ea"/>
              </a:rPr>
            </a:b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345565"/>
            <a:ext cx="5283200" cy="499554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虞常（讨论）</a:t>
            </a: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欲因此时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降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武（使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投降）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张胜谋杀单于近臣，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判处）</a:t>
            </a: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副有罪，当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坐（连坐治罪）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复举剑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拟之（做出砍人的样子）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拥众数万，马畜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弥山（满山）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苏君今日降，明日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燃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空以身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膏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草野（肥沃）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21805" y="1998345"/>
            <a:ext cx="4288790" cy="28613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en-US" altLang="zh-CN" sz="6000" b="1">
                <a:solidFill>
                  <a:schemeClr val="accent4"/>
                </a:solidFill>
                <a:effectLst/>
              </a:rPr>
              <a:t>1</a:t>
            </a:r>
            <a:r>
              <a:rPr lang="zh-CN" altLang="en-US" sz="6000" b="1">
                <a:solidFill>
                  <a:schemeClr val="accent4"/>
                </a:solidFill>
                <a:effectLst/>
              </a:rPr>
              <a:t>、判罪</a:t>
            </a:r>
          </a:p>
          <a:p>
            <a:pPr algn="l"/>
            <a:r>
              <a:rPr lang="en-US" altLang="zh-CN" sz="6000" b="1">
                <a:solidFill>
                  <a:schemeClr val="accent4"/>
                </a:solidFill>
                <a:effectLst/>
              </a:rPr>
              <a:t>7</a:t>
            </a:r>
            <a:r>
              <a:rPr lang="zh-CN" altLang="en-US" sz="6000" b="1">
                <a:solidFill>
                  <a:schemeClr val="accent4"/>
                </a:solidFill>
                <a:effectLst/>
              </a:rPr>
              <a:t>、这样</a:t>
            </a:r>
          </a:p>
          <a:p>
            <a:pPr algn="l"/>
            <a:r>
              <a:rPr lang="en-US" altLang="zh-CN" sz="6000" b="1">
                <a:solidFill>
                  <a:schemeClr val="accent4"/>
                </a:solidFill>
                <a:effectLst/>
              </a:rPr>
              <a:t>8</a:t>
            </a:r>
            <a:r>
              <a:rPr lang="zh-CN" altLang="en-US" sz="6000" b="1">
                <a:solidFill>
                  <a:schemeClr val="accent4"/>
                </a:solidFill>
                <a:effectLst/>
              </a:rPr>
              <a:t>、使</a:t>
            </a:r>
            <a:r>
              <a:rPr lang="en-US" altLang="zh-CN" sz="6000" b="1">
                <a:solidFill>
                  <a:schemeClr val="accent4"/>
                </a:solidFill>
                <a:effectLst/>
              </a:rPr>
              <a:t>...</a:t>
            </a:r>
            <a:r>
              <a:rPr lang="zh-CN" altLang="en-US" sz="6000" b="1">
                <a:solidFill>
                  <a:schemeClr val="accent4"/>
                </a:solidFill>
                <a:effectLst/>
              </a:rPr>
              <a:t>肥沃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26365"/>
            <a:ext cx="10852150" cy="7588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/>
              <a:t>警告卫律：杀汉使者，大祸临头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律曰：“君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我降，与君为兄弟；今不听吾计，后虽复欲见我，尚可得乎？”武骂律曰：“汝为人臣子，不顾恩义，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畔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主背亲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，为降虏于蛮夷，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何以汝为见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？且单于信汝，使决人死生，不平心持正，反欲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斗两主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观祸败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知我不降明，欲令两国相攻，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匈奴之祸，从我始矣。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53125" y="952500"/>
            <a:ext cx="5568950" cy="538861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卫律说：“你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我而投降，我与你结为兄弟；今天不听我的安排，以后再想见我，还能得到机会吗？” 苏武痛骂卫律说：“你做人家的臣下，不顾及恩德义理，背叛皇上、抛弃亲人，在异族那里做投降的奴隶，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我为什么要见你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！况且单于信任你，让你决定别人的死活，而你却居心不平，不主持公道，反而想要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使（汉皇帝和匈奴单于）二主相斗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，旁观两国的灾祸和损失！南越王杀汉使者，结果九郡被平定。宛王杀汉使者，自己头颅被悬挂在宫殿的北门。朝鲜王杀汉使者，随即被讨平。唯独匈奴未受惩罚。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你明知道我决不会投降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，想要使汉和匈奴互相攻打。匈奴的灾祸，将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从（杀死）我</a:t>
            </a:r>
            <a:r>
              <a:rPr lang="zh-CN" altLang="en-US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苏武开始了！”</a:t>
            </a:r>
            <a:endParaRPr lang="zh-CN" altLang="en-US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62305"/>
          </a:xfrm>
        </p:spPr>
        <p:txBody>
          <a:bodyPr/>
          <a:lstStyle/>
          <a:p>
            <a:r>
              <a:rPr sz="4000">
                <a:sym typeface="+mn-ea"/>
              </a:rPr>
              <a:t>解释说明有误的两项：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769745"/>
            <a:ext cx="5958840" cy="457136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我降（通过）</a:t>
            </a:r>
          </a:p>
          <a:p>
            <a:pPr marL="457200" indent="-457200">
              <a:buFont typeface="+mj-lt"/>
              <a:buAutoNum type="arabicPeriod"/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畔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主背亲（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背叛）</a:t>
            </a:r>
          </a:p>
          <a:p>
            <a:pPr marL="457200" indent="-457200">
              <a:buFont typeface="+mj-lt"/>
              <a:buAutoNum type="arabicPeriod"/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何以汝为见？（被动句）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反欲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斗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两主，观祸败（使动用法）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知我不降明（如果）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0878" y="1520825"/>
            <a:ext cx="605091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4800" b="1">
                <a:solidFill>
                  <a:schemeClr val="accent4"/>
                </a:solidFill>
                <a:effectLst/>
              </a:rPr>
              <a:t>3</a:t>
            </a:r>
            <a:r>
              <a:rPr lang="zh-CN" altLang="en-US" sz="4800" b="1">
                <a:solidFill>
                  <a:schemeClr val="accent4"/>
                </a:solidFill>
                <a:effectLst/>
              </a:rPr>
              <a:t>、宾语前置句</a:t>
            </a:r>
          </a:p>
          <a:p>
            <a:pPr algn="r"/>
            <a:r>
              <a:rPr lang="zh-CN" altLang="en-US" sz="4800" b="1">
                <a:solidFill>
                  <a:schemeClr val="accent4"/>
                </a:solidFill>
                <a:effectLst/>
              </a:rPr>
              <a:t>要</a:t>
            </a:r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见你</a:t>
            </a:r>
            <a:r>
              <a:rPr lang="zh-CN" altLang="en-US" sz="4800" b="1">
                <a:solidFill>
                  <a:schemeClr val="accent4"/>
                </a:solidFill>
                <a:effectLst/>
              </a:rPr>
              <a:t>干什么？</a:t>
            </a:r>
          </a:p>
          <a:p>
            <a:pPr algn="r"/>
            <a:r>
              <a:rPr lang="en-US" altLang="zh-CN" sz="4800" b="1">
                <a:solidFill>
                  <a:schemeClr val="accent4"/>
                </a:solidFill>
                <a:effectLst/>
              </a:rPr>
              <a:t>5</a:t>
            </a:r>
            <a:r>
              <a:rPr lang="zh-CN" altLang="en-US" sz="4800" b="1">
                <a:solidFill>
                  <a:schemeClr val="accent4"/>
                </a:solidFill>
                <a:effectLst/>
              </a:rPr>
              <a:t>、你（第二人称）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801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97025"/>
            <a:ext cx="10852150" cy="4744085"/>
          </a:xfrm>
        </p:spPr>
        <p:txBody>
          <a:bodyPr/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苏武传》是《汉书》中最出色的名篇之一，它记述了苏武出使匈奴，面对威胁利诱坚守节操，历尽艰辛而不辱使命的事迹，生动刻画了一个“富贵不能淫，威武不能屈”的爱国志士的光辉形象。作者采用写人物传记经常运用的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纵式结构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来组织文章，以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顺叙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为主，适当运用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插叙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的方法，依时间的先后进行叙述，脉络清晰，故事完整。</a:t>
            </a: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文章大致分为三部分：</a:t>
            </a:r>
          </a:p>
          <a:p>
            <a:pPr marL="0" indent="0" algn="ctr"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1—2</a:t>
            </a: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段出使；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3—8</a:t>
            </a: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段被扣；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9—10</a:t>
            </a: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段归汉。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125855"/>
            <a:ext cx="10852150" cy="2454275"/>
          </a:xfrm>
        </p:spPr>
        <p:txBody>
          <a:bodyPr/>
          <a:lstStyle/>
          <a:p>
            <a:r>
              <a:rPr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第3~8段，重点记述了苏武被困匈奴十九年备受艰辛而坚持民族气节的事迹。</a:t>
            </a:r>
            <a:br>
              <a:rPr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br>
              <a:rPr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作者以精彩的笔墨描写了苏武反抗匈奴招降的种种斗争情形。具体描写到</a:t>
            </a:r>
            <a:r>
              <a:rPr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匈奴招降共三次</a:t>
            </a:r>
            <a:r>
              <a:rPr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en-US" sz="3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4193540"/>
            <a:ext cx="10852150" cy="2178685"/>
          </a:xfrm>
        </p:spPr>
        <p:txBody>
          <a:bodyPr/>
          <a:lstStyle/>
          <a:p>
            <a:r>
              <a:rPr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第一次是</a:t>
            </a:r>
            <a:r>
              <a:rPr sz="4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卫律</a:t>
            </a:r>
            <a:r>
              <a:rPr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软硬兼施想迫使苏武投降，被苏武正气凛然的怒斥喝退，双方斗争激烈，场面紧张。</a:t>
            </a:r>
            <a:br>
              <a:rPr>
                <a:sym typeface="+mn-ea"/>
              </a:rPr>
            </a:br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69925" y="149225"/>
            <a:ext cx="10852150" cy="72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dk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algn="ctr"/>
            <a:r>
              <a:rPr sz="4400">
                <a:latin typeface="隶书" panose="02010509060101010101" pitchFamily="49" charset="-122"/>
                <a:cs typeface="微软雅黑" panose="020b0503020204020204" pitchFamily="34" charset="-122"/>
                <a:sym typeface="+mn-ea"/>
              </a:rPr>
              <a:t>第二部分：被困胡地，志节不改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91440" y="1915795"/>
            <a:ext cx="8680450" cy="1132205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《苏武传》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4553585" y="3215005"/>
            <a:ext cx="7637780" cy="1826260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北海牧羊和李陵劝降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4554220" cy="3810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2547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/>
              <a:t>回顾</a:t>
            </a:r>
            <a:r>
              <a:rPr lang="en-US" altLang="zh-CN" sz="4000"/>
              <a:t>3</a:t>
            </a:r>
            <a:r>
              <a:rPr sz="4000"/>
              <a:t>、</a:t>
            </a:r>
            <a:r>
              <a:rPr lang="en-US" altLang="zh-CN" sz="4000"/>
              <a:t>4</a:t>
            </a:r>
            <a:r>
              <a:rPr sz="4000"/>
              <a:t>、</a:t>
            </a:r>
            <a:r>
              <a:rPr lang="en-US" altLang="zh-CN" sz="4000"/>
              <a:t>5</a:t>
            </a:r>
            <a:r>
              <a:rPr sz="4000"/>
              <a:t>段内容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6680"/>
            <a:ext cx="10852150" cy="4964430"/>
          </a:xfrm>
        </p:spPr>
        <p:txBody>
          <a:bodyPr/>
          <a:lstStyle/>
          <a:p>
            <a:r>
              <a:rPr lang="zh-CN" altLang="en-US" sz="4800"/>
              <a:t>分析苏武的形象特点：</a:t>
            </a:r>
          </a:p>
          <a:p>
            <a:pPr marL="742950" indent="-742950">
              <a:buFont typeface="+mj-ea"/>
              <a:buAutoNum type="circleNumDbPlain"/>
            </a:pPr>
            <a:r>
              <a:rPr lang="zh-CN" altLang="en-US" sz="4400">
                <a:solidFill>
                  <a:srgbClr val="7030A0"/>
                </a:solidFill>
              </a:rPr>
              <a:t>坚守气节，以死明志；</a:t>
            </a:r>
            <a:r>
              <a:rPr lang="zh-CN" altLang="en-US" sz="3600">
                <a:solidFill>
                  <a:srgbClr val="7030A0"/>
                </a:solidFill>
              </a:rPr>
              <a:t>（两次自杀行为）</a:t>
            </a:r>
            <a:endParaRPr lang="zh-CN" altLang="en-US" sz="4400">
              <a:solidFill>
                <a:srgbClr val="7030A0"/>
              </a:solidFill>
            </a:endParaRPr>
          </a:p>
          <a:p>
            <a:pPr marL="742950" indent="-742950">
              <a:buFont typeface="+mj-ea"/>
              <a:buAutoNum type="circleNumDbPlain"/>
            </a:pPr>
            <a:r>
              <a:rPr lang="zh-CN" altLang="en-US" sz="4400">
                <a:solidFill>
                  <a:srgbClr val="7030A0"/>
                </a:solidFill>
              </a:rPr>
              <a:t>正义凛然，威武不屈；</a:t>
            </a:r>
            <a:r>
              <a:rPr lang="zh-CN" altLang="en-US" sz="3600">
                <a:solidFill>
                  <a:srgbClr val="7030A0"/>
                </a:solidFill>
              </a:rPr>
              <a:t>（面对威逼利诱）</a:t>
            </a:r>
            <a:endParaRPr lang="zh-CN" altLang="en-US" sz="4400">
              <a:solidFill>
                <a:srgbClr val="7030A0"/>
              </a:solidFill>
            </a:endParaRPr>
          </a:p>
          <a:p>
            <a:pPr marL="742950" indent="-742950">
              <a:buFont typeface="+mj-ea"/>
              <a:buAutoNum type="circleNumDbPlain"/>
            </a:pPr>
            <a:r>
              <a:rPr lang="zh-CN" altLang="en-US" sz="4400">
                <a:solidFill>
                  <a:srgbClr val="7030A0"/>
                </a:solidFill>
              </a:rPr>
              <a:t>重视恩义，珍爱和平。</a:t>
            </a:r>
            <a:r>
              <a:rPr lang="zh-CN" altLang="en-US" sz="3600">
                <a:solidFill>
                  <a:srgbClr val="7030A0"/>
                </a:solidFill>
              </a:rPr>
              <a:t>（痛骂警告卫律）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140" y="299085"/>
            <a:ext cx="11290935" cy="58610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200"/>
              <a:t>第</a:t>
            </a:r>
            <a:r>
              <a:rPr lang="en-US" altLang="zh-CN" sz="3200"/>
              <a:t>6</a:t>
            </a:r>
            <a:r>
              <a:rPr sz="3200"/>
              <a:t>段  幽置大窖，饮雪吞毡；北海牧羊，收集草籽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1140" y="952500"/>
            <a:ext cx="6007735" cy="560768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律知武终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单于。单于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愈益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欲降之。乃幽武置大窖中，绝不饮食。天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雪。武卧啮(niè)雪，与旃(zhān)毛并咽之，数日不死。匈奴以为神。乃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徙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武北海上无人处，使牧羝(dī)，羝乳乃得归。别其官属常惠等各置他所。武既至海上，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廪食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不至，掘野鼠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草实而食之。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杖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汉节牧羊，卧起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，节旄尽落。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旃：通“毡”。北海：当时在匈奴北境，即今贝加尔湖。羝：公羊。乳：用作动词，生育，指生小羊。去：通“弆”（jǔ），收藏。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952500"/>
            <a:ext cx="5473065" cy="5607050"/>
          </a:xfrm>
        </p:spPr>
        <p:txBody>
          <a:bodyPr/>
          <a:lstStyle/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卫律知道苏武终究不可胁迫投降，报告了单于。单于越发想要使他投降，就把苏武囚禁起来，放在大地穴里面，断绝供应，不给他喝的、吃的。天下雪，苏武卧着嚼雪，同毡毛一起吞下充饥，几日不死。匈奴认为这是神在帮他，就把苏武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迁移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到北海边没有人的地方，让他放牧公羊，公羊生了小羊才能回来。分开他的随从官吏常惠等人，分别投放到另外的地方。苏武迁移到北海后，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公家发给的粮食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不来，掘野鼠洞、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收集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草实来吃。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拄着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汉朝的旄节牧羊，睡觉、起来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都拿着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，以致系在节上的牦牛尾毛全部脱尽。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76530"/>
            <a:ext cx="10852150" cy="7086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/>
              <a:t>被困多年，处境穷厄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952500"/>
            <a:ext cx="5283200" cy="4725670"/>
          </a:xfrm>
        </p:spPr>
        <p:txBody>
          <a:bodyPr/>
          <a:lstStyle/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积五六年，单于弟於(wū)靬(jiān)王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弋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(yì)射海上。武能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网纺缴（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zhuó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檠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(qíng)弓弩，於靬王爱之，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(jǐ)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其衣食。三岁余，王病，赐武马畜、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服匿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、穹庐。王死后，人众徙去。其冬，丁令盗武牛羊，武复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穷厄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sz="1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1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952500"/>
            <a:ext cx="5283200" cy="4867275"/>
          </a:xfrm>
        </p:spPr>
        <p:txBody>
          <a:bodyPr/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一共过了五、六年，单于的弟弟於靬王到北海上打猎。苏武擅长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结网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纺制系在箭尾的丝绳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，矫正弓弩，於靬王颇器重他，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供给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他衣服、食品。三年多过后，於靬王得病，赐给苏武马匹和牲畜、盛酒酪的瓦器、圆顶的毡帐篷。王死后，他的部下也都迁离。这年冬天，丁令部落盗去了苏武的牛羊，苏武又陷入困境。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995" y="5678170"/>
            <a:ext cx="10748645" cy="8915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省略句与状语后置句</a:t>
            </a:r>
          </a:p>
          <a:p>
            <a:pPr algn="l"/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弋射海上</a:t>
            </a:r>
            <a:r>
              <a:rPr 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弋射</a:t>
            </a:r>
            <a:r>
              <a:rPr 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（于）海</a:t>
            </a:r>
            <a:r>
              <a:rPr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</a:t>
            </a:r>
            <a:r>
              <a:rPr 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到北海一带打猎</a:t>
            </a:r>
            <a:endParaRPr lang="en-US" sz="2400" b="1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02260"/>
            <a:ext cx="10852150" cy="692150"/>
          </a:xfrm>
          <a:solidFill>
            <a:schemeClr val="bg2">
              <a:lumMod val="9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sz="4400">
                <a:sym typeface="+mn-ea"/>
              </a:rPr>
              <a:t>解释说明有误的三项：</a:t>
            </a:r>
            <a:br>
              <a:rPr lang="zh-CN" altLang="en-US" sz="3200">
                <a:sym typeface="+mn-ea"/>
              </a:rPr>
            </a:br>
            <a:endParaRPr lang="zh-CN" altLang="en-US" sz="32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235075"/>
            <a:ext cx="8994775" cy="551434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律知武终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不可胁（不因威胁而屈服）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绝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不饮食（断绝供应）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羝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乳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乃得归（生子、下崽）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廪食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不至（粮食）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掘野鼠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草实而食之（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弆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收藏）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杖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汉节牧羊（拐杖）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卧起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操持（操劳，劳累）</a:t>
            </a:r>
          </a:p>
          <a:p>
            <a:pPr marL="457200" indent="-457200">
              <a:buFont typeface="+mj-lt"/>
              <a:buAutoNum type="arabicPeriod"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武能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纺缴（名作动，结网）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武复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穷厄（失意、困窘）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8470" y="1235075"/>
            <a:ext cx="4713605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en-US" altLang="zh-CN" sz="4000" b="1">
                <a:solidFill>
                  <a:schemeClr val="accent4"/>
                </a:solidFill>
                <a:effectLst/>
              </a:rPr>
              <a:t>4</a:t>
            </a:r>
            <a:r>
              <a:rPr lang="zh-CN" altLang="en-US" sz="4000" b="1">
                <a:solidFill>
                  <a:schemeClr val="accent4"/>
                </a:solidFill>
                <a:effectLst/>
              </a:rPr>
              <a:t>、公家发给的粮食</a:t>
            </a:r>
          </a:p>
          <a:p>
            <a:pPr algn="l"/>
            <a:r>
              <a:rPr lang="en-US" altLang="zh-CN" sz="4000" b="1">
                <a:solidFill>
                  <a:schemeClr val="accent4"/>
                </a:solidFill>
                <a:effectLst/>
              </a:rPr>
              <a:t>7</a:t>
            </a:r>
            <a:r>
              <a:rPr lang="zh-CN" altLang="en-US" sz="4000" b="1">
                <a:solidFill>
                  <a:schemeClr val="accent4"/>
                </a:solidFill>
                <a:effectLst/>
              </a:rPr>
              <a:t>、拄着，名作动</a:t>
            </a:r>
          </a:p>
          <a:p>
            <a:pPr algn="l"/>
            <a:r>
              <a:rPr lang="en-US" altLang="zh-CN" sz="4000" b="1">
                <a:solidFill>
                  <a:schemeClr val="accent4"/>
                </a:solidFill>
                <a:effectLst/>
              </a:rPr>
              <a:t>8</a:t>
            </a:r>
            <a:r>
              <a:rPr lang="zh-CN" altLang="en-US" sz="4000" b="1">
                <a:solidFill>
                  <a:schemeClr val="accent4"/>
                </a:solidFill>
                <a:effectLst/>
              </a:rPr>
              <a:t>、拿着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952500"/>
            <a:ext cx="10741660" cy="5388610"/>
          </a:xfrm>
        </p:spPr>
        <p:txBody>
          <a:bodyPr/>
          <a:lstStyle/>
          <a:p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第二次写匈奴企图用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艰苦的生活条件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来消磨苏武的斗志，把他囚禁于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地窖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中，使他备受饥寒，接着流放苏武到荒无人烟的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北海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让他牧羊。然而在极端恶劣的环境中，苏武</a:t>
            </a:r>
            <a:r>
              <a: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不可磨灭的爱国精神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再一次战胜了匈奴的险恶用心。</a:t>
            </a:r>
          </a:p>
          <a:p>
            <a:r>
              <a:rPr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北海牧羊</a:t>
            </a:r>
          </a:p>
          <a:p>
            <a:r>
              <a:rPr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他手握汉节，牢记使命；他不畏艰辛，坚守气节。</a:t>
            </a:r>
          </a:p>
          <a:p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87325"/>
            <a:ext cx="10852150" cy="58483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000"/>
              <a:t>李陵劝降，信义难现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136650"/>
            <a:ext cx="4984115" cy="38023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/>
              <a:t>【</a:t>
            </a:r>
            <a:r>
              <a:rPr lang="en-US" altLang="zh-CN" sz="2400"/>
              <a:t>7</a:t>
            </a:r>
            <a:r>
              <a:rPr sz="2400"/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初，武与李陵俱为侍中。武使匈奴，</a:t>
            </a:r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明年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，陵降，不敢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久之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，单于使陵至海上，为武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置酒设乐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谓武曰：“单于闻陵与子卿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，故使陵来说</a:t>
            </a:r>
            <a:r>
              <a:rPr lang="zh-CN" altLang="en-US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，虚心欲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。终不得归汉，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亡人之地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，信义安所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乎？</a:t>
            </a:r>
          </a:p>
          <a:p>
            <a:pPr marL="0" indent="0">
              <a:buNone/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78220" y="1234440"/>
            <a:ext cx="5443855" cy="3704590"/>
          </a:xfrm>
        </p:spPr>
        <p:txBody>
          <a:bodyPr/>
          <a:lstStyle/>
          <a:p>
            <a:pPr marL="0" indent="0">
              <a:buNone/>
            </a:pP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当初，苏武与李陵都为侍中。苏武出使匈奴的</a:t>
            </a:r>
            <a:r>
              <a:rPr sz="20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第二年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，李陵投降匈奴，不敢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访求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苏武。</a:t>
            </a:r>
            <a:r>
              <a:rPr lang="zh-CN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过了很久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，单于派遣李陵去北海，为苏武安排了酒宴和歌舞。李陵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趁机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对苏武说：“单于听说我与你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交情一向深厚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，所以派我来劝</a:t>
            </a:r>
            <a:r>
              <a:rPr lang="zh-CN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您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单于愿意虚心诚意对待您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。你终究不能回归本朝了，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白白地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荒无人烟的地方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受苦，你对汉廷的信义又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</a:t>
            </a:r>
            <a:r>
              <a:rPr lang="zh-CN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在哪里</a:t>
            </a:r>
            <a:r>
              <a:rPr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呢？</a:t>
            </a:r>
          </a:p>
          <a:p>
            <a:pPr marL="0" indent="0">
              <a:buNone/>
            </a:pPr>
            <a:endParaRPr lang="zh-CN" altLang="en-US" sz="20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3845" y="4939030"/>
            <a:ext cx="952182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敬称：足下</a:t>
            </a:r>
            <a:r>
              <a:rPr lang="zh-CN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（古代下称上或同辈之间相称）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、阁下；</a:t>
            </a:r>
          </a:p>
          <a:p>
            <a:pPr algn="l"/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陛下</a:t>
            </a:r>
            <a:r>
              <a:rPr lang="zh-CN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（皇帝）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殿下</a:t>
            </a:r>
            <a:r>
              <a:rPr lang="zh-CN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（诸侯或太子）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、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麾下</a:t>
            </a:r>
            <a:r>
              <a:rPr lang="zh-CN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（将帅）</a:t>
            </a:r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等</a:t>
            </a:r>
          </a:p>
          <a:p>
            <a:pPr algn="l"/>
            <a:r>
              <a:rPr lang="zh-CN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通假字：亡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=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无；见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=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现；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76530"/>
            <a:ext cx="10852150" cy="11023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sz="3600">
                <a:sym typeface="+mn-ea"/>
              </a:rPr>
              <a:t>叙其家室，祸事连连：</a:t>
            </a:r>
            <a:br>
              <a:rPr sz="3600">
                <a:sym typeface="+mn-ea"/>
              </a:rPr>
            </a:br>
            <a:r>
              <a:rPr sz="3600">
                <a:sym typeface="+mn-ea"/>
              </a:rPr>
              <a:t>     兄弟母亲皆死，妻子改嫁，妹妹子女不知死活；</a:t>
            </a:r>
            <a:br>
              <a:rPr sz="3600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3225" y="1471930"/>
            <a:ext cx="5741035" cy="5089525"/>
          </a:xfrm>
        </p:spPr>
        <p:txBody>
          <a:bodyPr/>
          <a:lstStyle/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长君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为奉车，从至雍棫(yù)阳宫，扶辇下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除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，触柱折辕，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劾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(hé)大不敬，伏剑自刎，赐钱二百万以葬。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孺卿从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祠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河东后土，宦骑与黄门驸马争船，推堕驸马河中溺死，宦骑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诏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使孺卿逐捕，不得，惶恐饮药而死。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来时太夫人已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不幸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，陵送葬至阳陵。子卿妇年少，闻已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更嫁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矣。独有女弟二人，两女一男，今复十余年，存亡不可知。人生如朝露，何久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自苦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如此！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1472565"/>
            <a:ext cx="5283200" cy="5385435"/>
          </a:xfrm>
        </p:spPr>
        <p:txBody>
          <a:bodyPr/>
          <a:lstStyle/>
          <a:p>
            <a:pPr marL="0" indent="0">
              <a:buNone/>
            </a:pP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以前你的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大哥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苏嘉做奉车都尉，跟随皇上到雍棫阳宫，扶着皇帝的车驾下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殿阶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，碰到柱子，折断了车辕，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被</a:t>
            </a:r>
            <a:r>
              <a:rPr lang="zh-CN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定为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大不敬的罪，用剑自杀了，只不过赐钱二百万用以下葬。你弟弟孺卿跟随皇上去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祭祀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河东土神，骑着马的宦官与驸马争船，把驸马推下去掉到河中淹死了。骑着马的宦官逃走了。皇上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命令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孺卿去追捕，他抓不到，因害怕而服毒自杀。</a:t>
            </a:r>
          </a:p>
          <a:p>
            <a:pPr marL="0" indent="0">
              <a:buNone/>
            </a:pP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我离开长安的时候，你的母亲已去世，我送葬到阳陵。你的夫人年纪还轻，听说已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改嫁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了，家中只有两个妹妹，两个女儿和一个男孩，如今又过了十多年，生死不知。人生像早晨的露水，何必长久地像这样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折磨自己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！</a:t>
            </a:r>
          </a:p>
          <a:p>
            <a:pPr marL="0" indent="0">
              <a:buNone/>
            </a:pPr>
            <a:endParaRPr lang="zh-CN" altLang="en-US" sz="18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44145"/>
            <a:ext cx="10852150" cy="11061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李陵悲痛陈述，责怪皇帝昏庸，无需守节；</a:t>
            </a:r>
            <a:b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苏武感念皇恩，誓死效忠汉朝，矢志不渝。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630" y="1407160"/>
            <a:ext cx="5739130" cy="527875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陵始降时，忽忽如狂，自痛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负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汉，加以老母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系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保宫。子卿不欲降，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何以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陵？且陛下春秋高，法令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常，大臣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罪夷灭者数十家，安危不可知，子卿尚复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谁为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乎？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愿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听陵计，勿复有云。”  武曰：“武父子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功德，皆为陛下所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成就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，位列将，爵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通侯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，兄弟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亲近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，常愿肝脑涂地。今得杀身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自效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，虽蒙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斧钺汤镬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(huò)，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诚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甘乐之。臣事君，犹子事父也。子为父死，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恨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愿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无复再言！”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53760" y="1532890"/>
            <a:ext cx="6055995" cy="5153660"/>
          </a:xfrm>
        </p:spPr>
        <p:txBody>
          <a:bodyPr/>
          <a:lstStyle/>
          <a:p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我刚投降时，精神恍惚</a:t>
            </a:r>
            <a:r>
              <a:rPr lang="zh-CN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如同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发狂，</a:t>
            </a:r>
            <a:r>
              <a:rPr lang="zh-CN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自己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痛心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对不起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汉廷，加上老母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拘禁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在保宫，你不想投降的心情，怎能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超过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当时我李陵呢！并且皇上年纪大了，法令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随时变更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，无罪而全家被杀的</a:t>
            </a:r>
            <a:r>
              <a:rPr lang="zh-CN"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大臣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有几十家，安危不可预料。你还打算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为谁守节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呢？希望你听从我的劝告，不要再说什么了！” </a:t>
            </a:r>
          </a:p>
          <a:p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苏武说：“我苏武父子无功劳和恩德，都是皇帝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栽培提拔的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，官职升到列将，爵位封为通侯，兄弟三人都是皇帝的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亲近之臣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，常常愿意为朝廷牺牲一切。现在得到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牺牲自己以效忠国家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的机会，即使受到斧钺和汤镬这样的极刑，我</a:t>
            </a:r>
            <a:r>
              <a:rPr lang="zh-CN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的确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心甘情愿。大臣侍奉君王，就像儿子侍奉父亲，儿子为父亲而死，没有什么可</a:t>
            </a:r>
            <a:r>
              <a:rPr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遗憾</a:t>
            </a:r>
            <a:r>
              <a:rPr sz="1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的，希望你不要再说了！”</a:t>
            </a:r>
          </a:p>
          <a:p>
            <a:endParaRPr lang="zh-CN" altLang="en-US" sz="18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36855"/>
            <a:ext cx="5416550" cy="648335"/>
          </a:xfrm>
        </p:spPr>
        <p:txBody>
          <a:bodyPr/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苏武持节，出使匈奴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5610" y="952500"/>
            <a:ext cx="5517515" cy="5549265"/>
          </a:xfrm>
        </p:spPr>
        <p:txBody>
          <a:bodyPr/>
          <a:lstStyle/>
          <a:p>
            <a:pPr marL="0" indent="0">
              <a:buNone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】武字子卿，少以</a:t>
            </a:r>
            <a:r>
              <a:rPr sz="2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父任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兄弟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并为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郎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稍迁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至栘(yí)中厩监。时汉连伐胡，数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通使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窥观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。匈奴留汉使郭吉、路充国等，前后十余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辈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。匈奴使来，汉亦留之以</a:t>
            </a: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marL="0" indent="0">
              <a:buNone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天汉元年，且(jū)鞮(dī)侯单于初立，恐汉袭之，乃曰：“汉天子我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丈人 行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也。”尽归汉使路充国等。武帝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嘉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义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，乃遣武以中郎将使持节送匈奴使留在汉者，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 厚赂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单于，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其善意。</a:t>
            </a:r>
          </a:p>
          <a:p>
            <a:pPr marL="0" indent="0">
              <a:buNone/>
            </a:pP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武与副中郎将张胜及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假吏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常惠等募士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斥候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百余人俱，既至匈奴，置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币 遗</a:t>
            </a:r>
            <a:r>
              <a:rPr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单于；单于益骄，非汉所望也。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53125" y="236855"/>
            <a:ext cx="5904865" cy="6620510"/>
          </a:xfrm>
        </p:spPr>
        <p:txBody>
          <a:bodyPr/>
          <a:lstStyle/>
          <a:p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苏武字子卿，年轻时，因为父亲职任的关系而被任用，兄弟都作了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皇帝的侍从官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。苏武逐渐被提升为汉宫栘园中管马厩的官。当时汉朝廷不断讨伐匈奴，多次互派使节彼此暗中侦察。匈奴扣留了汉使节郭吉、路充国等前后十余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批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。匈奴使节前来，汉朝廷也扣留了人来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抵押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 【身世、背景】</a:t>
            </a:r>
          </a:p>
          <a:p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天汉元年，且鞮刚刚立为单于，唯恐受到汉的袭击，于是说：“汉皇帝，是我的长辈。”全部送还了汉廷使节路充国等人。汉武帝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赞许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他这种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合乎情理的做法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，于是派遣苏武以中郎将的身份出使，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持旄节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护送扣留在汉的匈奴使者回国，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趁便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送给单于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很丰厚的礼物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，以答谢他的好意。 【出使原因】</a:t>
            </a:r>
          </a:p>
          <a:p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苏武同副中郎将张胜以及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临时委派的使臣属官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常惠等，加上招募来的士卒、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侦察人员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百多人一同前往。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已经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到了匈奴那里，备办了一些</a:t>
            </a:r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礼品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送给单于。单于更加倨傲，不是汉所期望的那样。【厚赂单于】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91465"/>
            <a:ext cx="10852150" cy="69278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李陵感其至诚，自悔罪过深重。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263015"/>
            <a:ext cx="5283200" cy="3642995"/>
          </a:xfrm>
        </p:spPr>
        <p:txBody>
          <a:bodyPr/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陵与武饮数日，复曰：“子卿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壹听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陵言！”武曰：“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已死久矣！王必欲降武，请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毕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今日之欢，效死于前！”陵见其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喟然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叹曰：“嗟呼，义士！陵与卫律之罪上通于天！”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泣下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(zhān)衿(jīn)，与武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1263015"/>
            <a:ext cx="5283200" cy="5078095"/>
          </a:xfrm>
        </p:spPr>
        <p:txBody>
          <a:bodyPr/>
          <a:lstStyle/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陵与苏武共饮了几天，又说：“你一定要听从我的话。”苏武说：“我料定自己已经是死去的人了！您一定要逼迫我投降，那么就请结束今天的欢乐，让我死在你的面前！”李陵见苏武对朝廷如此真诚，慨然长叹道：“啊，义士！我李陵与卫律罪孽深重，无以复加！”于是眼泪直流，浸湿了衣襟，告别苏武而去。</a:t>
            </a:r>
          </a:p>
        </p:txBody>
      </p:sp>
      <p:sp>
        <p:nvSpPr>
          <p:cNvPr id="6" name="矩形 5"/>
          <p:cNvSpPr/>
          <p:nvPr/>
        </p:nvSpPr>
        <p:spPr>
          <a:xfrm>
            <a:off x="1087755" y="5101590"/>
            <a:ext cx="9594215" cy="12604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思考：李陵的劝降与卫律有何不同？</a:t>
            </a:r>
          </a:p>
          <a:p>
            <a:pPr algn="ctr"/>
            <a:r>
              <a:rPr lang="zh-CN" altLang="en-US" sz="3600">
                <a:solidFill>
                  <a:schemeClr val="accent1"/>
                </a:solidFill>
                <a:effectLst/>
              </a:rPr>
              <a:t>这些历史人物身上有着多么鲜活的个性！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custDataLst>
              <p:tags r:id="rId2"/>
            </p:custDataLst>
          </p:nvPr>
        </p:nvGraphicFramePr>
        <p:xfrm>
          <a:off x="669925" y="670560"/>
          <a:ext cx="10865485" cy="6109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3365"/>
                <a:gridCol w="5532120"/>
              </a:tblGrid>
              <a:tr h="11315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6000">
                          <a:solidFill>
                            <a:srgbClr val="FFFF00"/>
                          </a:solidFill>
                        </a:rPr>
                        <a:t>卫 律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6000">
                          <a:solidFill>
                            <a:srgbClr val="FFFF00"/>
                          </a:solidFill>
                        </a:rPr>
                        <a:t>李 陵</a:t>
                      </a:r>
                    </a:p>
                  </a:txBody>
                  <a:tcPr/>
                </a:tc>
              </a:tr>
              <a:tr h="80200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阴谋威逼</a:t>
                      </a:r>
                      <a:r>
                        <a:rPr lang="en-US" alt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: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复举剑拟之</a:t>
                      </a:r>
                      <a:r>
                        <a:rPr lang="en-US" altLang="zh-CN" sz="36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自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惭形秽；</a:t>
                      </a:r>
                      <a:r>
                        <a:rPr lang="en-US" altLang="zh-CN" sz="3600" b="1"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不敢求武</a:t>
                      </a:r>
                      <a:r>
                        <a:rPr lang="en-US" altLang="zh-CN" sz="3600" b="1"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</a:txBody>
                  <a:tcPr/>
                </a:tc>
              </a:tr>
              <a:tr h="14420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阴谋利诱：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富贵如此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  <a:p>
                      <a:pPr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           “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明日复然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无可奈何，动之以情；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（单于）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虚心相待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（皇帝）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信义难现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</a:txBody>
                  <a:tcPr/>
                </a:tc>
              </a:tr>
              <a:tr h="22758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投降变节、沾沾自喜、</a:t>
                      </a:r>
                    </a:p>
                    <a:p>
                      <a:pPr>
                        <a:buNone/>
                      </a:pP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</a:rPr>
                        <a:t>大言不惭、</a:t>
                      </a:r>
                      <a:r>
                        <a:rPr lang="zh-CN" altLang="zh-CN" sz="4400" b="1">
                          <a:solidFill>
                            <a:srgbClr val="00206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卖国求荣</a:t>
                      </a:r>
                      <a:endParaRPr lang="zh-CN" altLang="en-US" sz="36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今不听吾计，虽欲复见我，尚可得乎？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  <a:endParaRPr lang="zh-CN" altLang="zh-CN" sz="36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</a:rPr>
                        <a:t>悲痛万分，</a:t>
                      </a:r>
                      <a:r>
                        <a:rPr lang="zh-CN" altLang="en-US" sz="4400" b="1">
                          <a:solidFill>
                            <a:srgbClr val="00206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懦弱痛苦</a:t>
                      </a: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</a:rPr>
                        <a:t>；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人生如朝露，何久自苦如此？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”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忽忽如狂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自痛负汉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  <a:p>
                      <a:pPr>
                        <a:buNone/>
                      </a:pPr>
                      <a:r>
                        <a:rPr lang="zh-CN" altLang="en-US" sz="3200" b="1">
                          <a:latin typeface="楷体" panose="02010609060101010101" charset="-122"/>
                          <a:ea typeface="楷体" panose="02010609060101010101" charset="-122"/>
                        </a:rPr>
                        <a:t>自悔罪过，泣下沾襟。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陵与卫律之罪上通于天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”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0" y="1915795"/>
            <a:ext cx="8680450" cy="1132205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《苏武传》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4554220" y="3576320"/>
            <a:ext cx="7637780" cy="615315"/>
          </a:xfrm>
        </p:spPr>
        <p:txBody>
          <a:bodyPr>
            <a:noAutofit/>
          </a:bodyPr>
          <a:lstStyle/>
          <a:p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白发归汉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4554220" cy="3810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22885"/>
            <a:ext cx="10852150" cy="662305"/>
          </a:xfrm>
        </p:spPr>
        <p:txBody>
          <a:bodyPr/>
          <a:lstStyle/>
          <a:p>
            <a:r>
              <a:rPr lang="zh-CN" altLang="en-US" sz="3600"/>
              <a:t>回顾上一课：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李陵劝降一节，你认为描写最精彩的地方有哪些？</a:t>
            </a:r>
          </a:p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一是李陵开始</a:t>
            </a:r>
            <a:r>
              <a:rPr lang="en-US" altLang="zh-CN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不敢求武</a:t>
            </a:r>
            <a:r>
              <a:rPr lang="en-US" altLang="zh-CN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，最后有自愧万分，说明李陵同样拥有忠君爱国之心，拥有羞耻心和罪恶感。</a:t>
            </a:r>
          </a:p>
          <a:p>
            <a:r>
              <a:rPr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二是苏武兄弟自杀以保全家室的惶恐不安，说明在封建专制制度下，皇帝的喜怒无常和残酷无情令人无所适从。</a:t>
            </a:r>
          </a:p>
          <a:p>
            <a:r>
              <a:rPr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三是苏武在明知家人已经灾祸连连的前提下，仍感念皇恩浩荡，誓死效忠汉朝，维护国家尊严的赤子情怀。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45895"/>
            <a:ext cx="10852150" cy="4895215"/>
          </a:xfrm>
        </p:spPr>
        <p:txBody>
          <a:bodyPr/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第三次是故友李陵劝降。这段描写不但表现了苏武可贵的气节，同时也刻画了叛将李陵的复杂心态。他那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尚未泯灭的爱国之情、羞恶之心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在苏武的崇高境界面前被唤醒了，其内心剖白真实感人。</a:t>
            </a:r>
          </a:p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苏武与李陵的对答针锋相对，波澜起伏，非常精彩，人物之声气跃然纸上。此处苏武的斗争对象是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交情很深而今已是敌对阵营的故友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，双方的心态都比较复杂，而作者的描写也很到位，是这部分最出彩之处。</a:t>
            </a:r>
          </a:p>
          <a:p>
            <a:r>
              <a:rPr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李陵在劝苏武时曾说：“陛下春秋高，法令亡常，大臣亡罪夷灭者数十家”，这是作者借李陵之口表达对汉武帝动辄杀戮大臣的残忍行为的不满，也是《汉书》中少有的表现</a:t>
            </a:r>
            <a:r>
              <a:rPr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批判统治者的进步思想倾向之处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84835" y="189865"/>
            <a:ext cx="10937240" cy="114744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altLang="zh-CN" sz="3600"/>
              <a:t>欣赏：历史人物鲜活的个性和复杂的心态，</a:t>
            </a:r>
            <a:br>
              <a:rPr altLang="zh-CN" sz="3600"/>
            </a:br>
            <a:r>
              <a:rPr altLang="zh-CN" sz="3600"/>
              <a:t>          作者精彩的文笔和进步的思想倾向。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34010"/>
            <a:ext cx="10852150" cy="61785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000"/>
              <a:t>第三部分：常惠献策，苏武归汉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345565"/>
            <a:ext cx="5283200" cy="4995545"/>
          </a:xfrm>
        </p:spPr>
        <p:txBody>
          <a:bodyPr/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昭帝即位，数年，匈奴与汉和亲。汉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武等，匈奴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诡言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武死。后汉使复至匈奴，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常惠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请其守者与俱，得夜见汉使，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具自陈道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。教使者谓单于，言天子射上林中，得雁足有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帛书，言武等在某泽中。使者大喜，如惠语以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单于。单于视左右而惊，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谢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汉使曰：“武等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实在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</a:p>
          <a:p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1345565"/>
            <a:ext cx="5283200" cy="4995545"/>
          </a:xfrm>
        </p:spPr>
        <p:txBody>
          <a:bodyPr/>
          <a:lstStyle/>
          <a:p>
            <a:r>
              <a:rPr lang="zh-CN" altLang="en-US" sz="1600">
                <a:solidFill>
                  <a:srgbClr val="002060"/>
                </a:solidFill>
                <a:sym typeface="+mn-ea"/>
              </a:rPr>
              <a:t>　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汉昭帝登位，几年后，匈奴和汉达成和议。汉廷</a:t>
            </a:r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寻求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苏武等人，匈奴</a:t>
            </a:r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撒谎说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苏武已死。后来汉使者又到匈奴，常惠请求看守他的人同他一起去，在夜晚见到了汉使，</a:t>
            </a:r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原原本本地述说了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几年来在匈奴的情况。告诉汉使者要他对单于说：“天子在上林苑中射猎，射得一只大雁，脚上</a:t>
            </a:r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系着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帛书，上面说苏武等人在北海。”汉使者万分高兴，按照常惠所教的话去</a:t>
            </a:r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责备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单于。单于看着身边的人十分惊讶，</a:t>
            </a:r>
            <a:r>
              <a:rPr lang="zh-CN"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汉使</a:t>
            </a:r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道歉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说：“苏武等人</a:t>
            </a:r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的确还活着</a:t>
            </a:r>
            <a:r>
              <a:rPr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。”</a:t>
            </a:r>
          </a:p>
          <a:p>
            <a:endParaRPr lang="zh-CN" altLang="en-US" sz="20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08280"/>
            <a:ext cx="10852150" cy="6769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3600"/>
              <a:t>历尽艰辛，白发归汉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952500"/>
            <a:ext cx="5283200" cy="3046095"/>
          </a:xfrm>
        </p:spPr>
        <p:txBody>
          <a:bodyPr/>
          <a:lstStyle/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】单于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召会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武官属，前以降及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物故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凡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随武还者九人。武以始元六年春至京师。武留匈奴凡十九岁，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始以强壮出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，及还，须发尽白。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952500"/>
            <a:ext cx="5283200" cy="3138805"/>
          </a:xfrm>
        </p:spPr>
        <p:txBody>
          <a:bodyPr/>
          <a:lstStyle/>
          <a:p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单于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召集</a:t>
            </a:r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苏武的部下，除了以前已经投降和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死亡的</a:t>
            </a:r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总共</a:t>
            </a:r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跟随苏武回来的有九人。苏武于汉昭帝始元六年春回到长安。苏武被扣在匈奴共十九年，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当初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凭借年轻体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壮出使</a:t>
            </a:r>
            <a:r>
              <a:rPr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，等到回来，胡须头发全都白了。</a:t>
            </a:r>
            <a:endParaRPr lang="zh-CN" altLang="en-US" sz="24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160" y="4824730"/>
            <a:ext cx="11155680" cy="15068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>
                <a:solidFill>
                  <a:schemeClr val="accent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赞曰：</a:t>
            </a:r>
            <a:r>
              <a:rPr sz="3200" b="1">
                <a:solidFill>
                  <a:schemeClr val="accent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孔子称“志士仁人，有杀身以成仁，无求生以害仁”，</a:t>
            </a:r>
          </a:p>
          <a:p>
            <a:pPr algn="l"/>
            <a:r>
              <a:rPr sz="3200" b="1">
                <a:solidFill>
                  <a:schemeClr val="accent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“使于四方，不辱君命”，苏武有之矣。</a:t>
            </a:r>
          </a:p>
          <a:p>
            <a:pPr algn="l"/>
            <a:r>
              <a:rPr lang="zh-CN" sz="28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sz="28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孔子说的这些做人的道德标准，在苏武身上都体现出来了。</a:t>
            </a:r>
            <a:r>
              <a:rPr lang="zh-CN" sz="28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endParaRPr sz="3200" b="1">
              <a:solidFill>
                <a:schemeClr val="accent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第三部分即文章最后两段，介绍了苏武归国的经过。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文最后“留匈奴凡十九岁，始以强壮出，及还，须发尽白”，看似平实记述，细细品味却包含着作者诸多感情。人生不过百年，十九年，何其长也！苏武出使，正当壮年；回归故国，须发尽白。人生的大好时光，都在荒蛮之地煎熬苦守，作者的叹惋之情溢于言表。</a:t>
            </a:r>
          </a:p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苏武历尽磨难，不辱使命，维护了国家尊严，保持了民族气节，最终荣归故里，名垂青史。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74625"/>
            <a:ext cx="10240645" cy="71056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000"/>
              <a:t>归纳通假字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53440" y="952500"/>
            <a:ext cx="5235575" cy="5388610"/>
          </a:xfrm>
        </p:spPr>
        <p:txBody>
          <a:bodyPr/>
          <a:lstStyle/>
          <a:p>
            <a:pPr marL="342900" indent="-342900" algn="r">
              <a:buFont typeface="+mj-ea"/>
              <a:buAutoNum type="circleNumDbPlain"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主背亲</a:t>
            </a: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旃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毛并咽之</a:t>
            </a: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掘野鼠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草实而食之。</a:t>
            </a: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空自苦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亡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人之地</a:t>
            </a: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信义安所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见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请毕今日之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驩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因泣下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霑衿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r">
              <a:buFont typeface="+mj-ea"/>
              <a:buAutoNum type="circleNumDbPlain"/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与武</a:t>
            </a:r>
            <a:r>
              <a:rPr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决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</a:t>
            </a:r>
          </a:p>
          <a:p>
            <a:pPr marL="342900" indent="-342900"/>
            <a:endParaRPr lang="zh-CN" altLang="en-US"/>
          </a:p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5310" y="1138555"/>
            <a:ext cx="3985895" cy="50158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叛：背叛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毡：毡毛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弆：收藏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无：没有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现：表现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欢：欢乐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沾、襟</a:t>
            </a:r>
          </a:p>
          <a:p>
            <a:pPr algn="ctr"/>
            <a:r>
              <a:rPr lang="zh-CN" altLang="en-US" sz="4000" b="1">
                <a:solidFill>
                  <a:schemeClr val="accent4"/>
                </a:solidFill>
                <a:effectLst/>
              </a:rPr>
              <a:t>诀：诀别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480" y="341630"/>
            <a:ext cx="9865360" cy="6108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000"/>
              <a:t>明辨特殊句式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送匈奴使留在汉者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何以汝为见？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子卿尚复谁为乎？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为降虏于蛮夷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见犯乃死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大臣亡罪夷灭者数十家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/>
              <a:t>皆为陛下所成就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53125" y="1101090"/>
            <a:ext cx="4831080" cy="509143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定语后置句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</a:pP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/>
                <a:sym typeface="+mn-ea"/>
              </a:rPr>
              <a:t>①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⑥</a:t>
            </a:r>
          </a:p>
          <a:p>
            <a:pPr algn="l">
              <a:buClrTx/>
              <a:buSzTx/>
            </a:pP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宾语前置句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</a:pP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②③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>
              <a:buClrTx/>
              <a:buSzTx/>
            </a:pP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状语后置句</a:t>
            </a:r>
          </a:p>
          <a:p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④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>
              <a:buClrTx/>
              <a:buSzTx/>
            </a:pP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被动句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⑤⑦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13715"/>
            <a:ext cx="10705465" cy="6149340"/>
          </a:xfrm>
        </p:spPr>
        <p:txBody>
          <a:bodyPr/>
          <a:lstStyle/>
          <a:p>
            <a:pPr marL="0" indent="0">
              <a:buFont typeface="+mj-ea"/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以下注释有错的三项是：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父：指苏武父亲苏建，有功封平陵侯。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郎：官名，汉代专指职位较低皇帝侍从。汉制年俸三千石以上，可保举其子弟为郎。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稍迁：渐渐升迁。   通使：派遣使者往来。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郭吉和路充国：两人都是被扣留在匈奴的汉朝使者。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辈：批。相当：相抵。天汉，汉武帝年号。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且鞮侯：单于嗣位前的封号。</a:t>
            </a:r>
            <a:r>
              <a:rPr lang="zh-CN" altLang="en-US" sz="2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单于：匈奴首领的称号。   中郎将：皇帝的普通侍从。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节：使臣所持信物，以竹为杆，柄长八尺，栓上旄牛尾，共三层，故又称“旄节”。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假</a:t>
            </a: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吏</a:t>
            </a:r>
            <a:r>
              <a:rPr lang="zh-CN" altLang="en-US" sz="20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：临时委任</a:t>
            </a:r>
            <a:r>
              <a:rPr lang="zh-CN" altLang="en-US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的使臣属官。斥候：军中文秘人员。</a:t>
            </a:r>
          </a:p>
          <a:p>
            <a:pPr marL="514350" indent="-514350">
              <a:buNone/>
            </a:pPr>
            <a:endParaRPr lang="zh-CN" altLang="en-US" sz="20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035" y="5731510"/>
            <a:ext cx="1134364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</a:t>
            </a:r>
            <a:r>
              <a:rPr lang="zh-CN" altLang="en-US" sz="1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（荫封制度）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二千石；</a:t>
            </a:r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、侍卫长；</a:t>
            </a:r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8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斥候：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侦察兵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r>
              <a:rPr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从班固的《汉书》问世以后，苏武的英名就反复出现在历代的诗词、散文、辞赋、戏曲、小说之中。他的感天地、泣鬼神的爱国主义精神，一直为人们所称道。在《汉书》中，此传是最能显示班固塑造人物形象的艺术才华的优秀篇章之一。</a:t>
            </a:r>
          </a:p>
          <a:p>
            <a:r>
              <a:rPr lang="zh-CN" altLang="en-US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塑造人物的手法：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剪裁得当；对比鲜明</a:t>
            </a:r>
            <a:r>
              <a:rPr lang="zh-CN" altLang="en-US" sz="4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35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sz="4000">
                <a:sym typeface="+mn-ea"/>
              </a:rPr>
              <a:t>首先是剪裁得法，详略得当。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r>
              <a:rPr sz="2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坚强个性、民族气节、爱国意志三个方面是构成苏武形象的主要特征。作者在刻画这些特征时颇费艺术匠心。</a:t>
            </a:r>
            <a:endParaRPr lang="zh-CN" altLang="en-US" sz="2400" b="1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微软雅黑" panose="020b0503020204020204" pitchFamily="34" charset="-122"/>
            </a:endParaRPr>
          </a:p>
          <a:p>
            <a:r>
              <a:rPr lang="zh-CN" altLang="en-US"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本文详叙苏武出使匈奴被扣留的曲折经历而略叙回国后的事迹，这有利于突出苏武的爱国主义精神。苏武在匈奴十九年，作者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详写匈奴方面劝降、逼降和苏武的拒降。</a:t>
            </a:r>
            <a:r>
              <a:rPr lang="zh-CN" altLang="en-US"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至于苏武在匈奴娶胡妇生子的事情只在文章的后半部分略提一笔。在略写的第三部分，作者也不是一味简略，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对于苏武身后得以画图麒麟阁的荣宠就写得很详细</a:t>
            </a:r>
            <a:r>
              <a:rPr lang="zh-CN" altLang="en-US"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。由此可见，本文不仅做到了详其所当详，略其所当略，而且详中有略，略中有详，充分显示了作者在剪裁方面的精妙构思。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54635"/>
            <a:ext cx="10852150" cy="63055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sz="4000">
                <a:sym typeface="+mn-ea"/>
              </a:rPr>
              <a:t>其次是对比鲜明。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本文安排的对比主要有这样几处：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一是与张胜对比。</a:t>
            </a:r>
            <a:r>
              <a:rPr lang="zh-CN" altLang="en-US" sz="20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作者写张胜的见利忘义、丧失骨气，衬托了苏武的深明大义和富于骨气；写张胜的遇事束手无策，对国家不负责任，衬托了苏武的临事不惧、对国家高度负责。</a:t>
            </a:r>
            <a:endParaRPr lang="zh-CN" altLang="en-US" sz="240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二是与卫律对比。</a:t>
            </a:r>
            <a:r>
              <a:rPr lang="zh-CN" altLang="en-US" sz="20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作者暴露了卫律卖国求荣的可鄙的内心世界，这就更加突出了苏武的崇高的民族气节。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三是与李陵对比。</a:t>
            </a:r>
            <a:r>
              <a:rPr sz="20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李陵斤斤计较于一家一己的恩怨，置国家民族利益于不顾；而苏武则置一家一己的恩怨于不顾，一心一意为国家民族利益着想。两种思想，两种胸怀，有如天渊之别。李陵越说得委婉动听，就越显得渺小可鄙；苏武越沉默寡言，就越显得可敬可佩。</a:t>
            </a:r>
            <a:endParaRPr lang="zh-CN" altLang="en-US" sz="200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5904230" y="962025"/>
            <a:ext cx="3604895" cy="5895975"/>
          </a:xfrm>
        </p:spPr>
        <p:txBody>
          <a:bodyPr>
            <a:normAutofit/>
          </a:bodyPr>
          <a:lstStyle/>
          <a:p>
            <a:r>
              <a:rPr lang="zh-CN" altLang="en-US" sz="8800"/>
              <a:t>谢</a:t>
            </a:r>
            <a:br>
              <a:rPr lang="zh-CN" altLang="en-US" sz="8800"/>
            </a:br>
            <a:r>
              <a:rPr lang="zh-CN" altLang="en-US" sz="8800"/>
              <a:t>谢</a:t>
            </a:r>
            <a:br>
              <a:rPr lang="zh-CN" altLang="en-US" sz="8800"/>
            </a:br>
            <a:r>
              <a:rPr lang="zh-CN" altLang="en-US" sz="8800"/>
              <a:t>观</a:t>
            </a:r>
            <a:br>
              <a:rPr lang="zh-CN" altLang="en-US" sz="8800"/>
            </a:br>
            <a:r>
              <a:rPr lang="zh-CN" altLang="en-US" sz="8800"/>
              <a:t>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17700"/>
            <a:ext cx="5904230" cy="4940300"/>
          </a:xfrm>
          <a:prstGeom prst="rect">
            <a:avLst/>
          </a:prstGeom>
        </p:spPr>
      </p:pic>
      <p:pic>
        <p:nvPicPr>
          <p:cNvPr id="1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88600" y="11658600"/>
            <a:ext cx="3302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第一段介绍了苏武的身世、出使背景及具体过程。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苏武身世：父亲是苏建，兄弟（嘉、武、贤）都是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郎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，出使前，担任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栘中厩监。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出使大背景：汉匈之间连年交战，互派使者，又互扣使者。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出使的具体原因：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且鞮侯单于初立，恐汉袭之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；“尽归汉使路充国等”（并非敬畏汉朝，只是缓兵之计。）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汉武帝派遣使者的动机：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嘉其义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“厚赂单于”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答其善意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苏武做法：置币遗单于；</a:t>
            </a:r>
          </a:p>
          <a:p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结果：单于益骄，非汉所望也。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94310"/>
            <a:ext cx="10852150" cy="690880"/>
          </a:xfrm>
        </p:spPr>
        <p:txBody>
          <a:bodyPr/>
          <a:lstStyle/>
          <a:p>
            <a:pPr algn="ctr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虞常谋反，张胜参与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5610" y="952500"/>
            <a:ext cx="5619115" cy="5754370"/>
          </a:xfrm>
        </p:spPr>
        <p:txBody>
          <a:bodyPr/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欲发使送武等，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缑(gōu)王与长水虞常等谋反匈奴中。缑王者，昆(hún)邪(yé)王姊(zǐ)子也，与昆邪王俱降汉，后随浞(zhuó)野侯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胡中，及卫律所将降者，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阴 相与 谋劫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单于母阏(yān)氏(zhī)归汉。             【匈奴内部谋反】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武等至匈奴，虞常在汉时，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与副张胜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相知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私候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胜曰：“闻汉天子甚怨卫律，常能为汉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伏弩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射杀之，吾母与弟在汉，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幸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赏赐。”张胜许之，以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货物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与常。</a:t>
            </a:r>
          </a:p>
          <a:p>
            <a:pPr marL="0" indent="0" algn="r"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【虞常私会张胜】</a:t>
            </a:r>
          </a:p>
          <a:p>
            <a:endParaRPr lang="zh-CN" altLang="en-US" sz="16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952500"/>
            <a:ext cx="5575300" cy="5388610"/>
          </a:xfrm>
        </p:spPr>
        <p:txBody>
          <a:bodyPr/>
          <a:lstStyle/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汉朝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派使者送苏武等人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的时候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适逢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缑王与长水人虞常等人在匈奴内部谋反。缑王是昆邪王姐姐的儿子，与昆邪王一起降汉，后来又跟随浞野侯赵破奴（汉将）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陷没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在匈奴，以及卫律所带领的那些被迫投降匈奴的人，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暗中 共同 策划绑架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单于的母亲阏氏归汉。</a:t>
            </a:r>
          </a:p>
          <a:p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正好碰上苏武等人到匈奴。虞常在汉的时候，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一向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与副使张胜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有交往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私下拜访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张胜，说：“听说汉天子很怨恨卫律，我虞常能为汉廷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暗中用弩弓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将他射死。我的母亲与弟弟都在汉，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希望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得到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皇帝的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赏赐。”张胜许诺了他，把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财物</a:t>
            </a:r>
            <a:r>
              <a:rPr lang="zh-CN" altLang="en-US" sz="2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送给了虞常。</a:t>
            </a:r>
            <a:endParaRPr lang="zh-CN" altLang="en-US" sz="20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71500"/>
            <a:ext cx="10852150" cy="5769610"/>
          </a:xfrm>
        </p:spPr>
        <p:txBody>
          <a:bodyPr/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缑王：匈奴的一个亲王。长水：水名，在今陕西省蓝田县西北。</a:t>
            </a:r>
            <a:r>
              <a:rPr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阏氏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：匈奴王后封号。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虞常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：长水人，后投降匈奴。昆邪王：匈奴一个部落的王，其地在河西（今甘肃省西北部）。昆邪王于汉武帝元狩二年（前121年）降汉。浞野侯：汉将</a:t>
            </a: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赵破奴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的封号。汉武帝太初二年（前103年）率二万骑击匈奴，兵败而降，全军沦没。</a:t>
            </a:r>
          </a:p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卫律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：本为长水胡人，但长于汉，被协律都尉</a:t>
            </a:r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李延年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荐为汉使出使匈奴。回汉后，正值延年因罪全家被捕，卫律怕受牵连，又逃奔匈奴，被封为丁零王。</a:t>
            </a:r>
          </a:p>
          <a:p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解释字义：</a:t>
            </a:r>
          </a:p>
          <a:p>
            <a:pPr marL="0" indent="0"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、会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武等至匈奴；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其善意；汉亦留之以相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当；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、以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货物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与常；置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币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遗单于；后随浞野侯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胡中；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010" y="5880735"/>
            <a:ext cx="11015980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、恰逢、回复、抵押    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、财物、礼物、陷没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65100"/>
            <a:ext cx="10852150" cy="72009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第一部分：天汉元年，受遣出使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77595"/>
            <a:ext cx="10852150" cy="5263515"/>
          </a:xfrm>
        </p:spPr>
        <p:txBody>
          <a:bodyPr/>
          <a:lstStyle/>
          <a:p>
            <a:r>
              <a:rPr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第一部分（第1、2段），第</a:t>
            </a:r>
            <a:r>
              <a:rPr lang="en-US" altLang="zh-CN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段介绍了苏武身世、出使背景和具体过程。</a:t>
            </a:r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段介绍了匈奴内部缑王和虞常意图谋反，副使张胜参与其中的过程。</a:t>
            </a:r>
          </a:p>
          <a:p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缑王（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昆邪王外甥）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匈奴王先降汉，随浞野侯（汉将）陷没匈奴；</a:t>
            </a:r>
          </a:p>
          <a:p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卫律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汉将，后被迫投降匈奴；</a:t>
            </a:r>
          </a:p>
          <a:p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张胜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苏武使团成员，与虞常相识。</a:t>
            </a: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密谋内容：劫单于母亲归汉；</a:t>
            </a:r>
          </a:p>
          <a:p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虞常与张胜的密约：伏弩射杀卫律，希望得到汉朝皇帝的赏赐。</a:t>
            </a:r>
          </a:p>
          <a:p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试着用一个成语概括这种变故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</a:p>
        </p:txBody>
      </p:sp>
      <p:sp>
        <p:nvSpPr>
          <p:cNvPr id="4" name="矩形 3"/>
          <p:cNvSpPr/>
          <p:nvPr/>
        </p:nvSpPr>
        <p:spPr>
          <a:xfrm>
            <a:off x="8501380" y="5659120"/>
            <a:ext cx="323342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变生肘腋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91440" y="1915795"/>
            <a:ext cx="8680450" cy="1132205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《苏武传》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4553585" y="3048000"/>
            <a:ext cx="7637780" cy="2181860"/>
          </a:xfrm>
        </p:spPr>
        <p:txBody>
          <a:bodyPr>
            <a:noAutofit/>
          </a:bodyPr>
          <a:lstStyle/>
          <a:p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威武不屈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       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4554220" cy="3810000"/>
          </a:xfrm>
          <a:prstGeom prst="rect">
            <a:avLst/>
          </a:prstGeom>
        </p:spPr>
      </p:pic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SUBTYPE" val="q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2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2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29"/>
  <p:tag name="KSO_WM_TEMPLATE_MASTER_THUMB_INDEX" val="12"/>
  <p:tag name="KSO_WM_TEMPLATE_MASTER_TYPE" val="1"/>
  <p:tag name="KSO_WM_TEMPLATE_SUBCATEGORY" val="0"/>
  <p:tag name="KSO_WM_TEMPLATE_THUMBS_INDEX" val="1、4、5、6、7、8、9、10、11、13、15"/>
</p:tagLst>
</file>

<file path=ppt/tags/tag1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SUBTYPE" val="q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  <p:tag name="KSO_WM_UNIT_SHOW_EDIT_AREA_INDICATION" val="0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a*1"/>
  <p:tag name="KSO_WM_UNIT_INDEX" val="1"/>
  <p:tag name="KSO_WM_UNIT_ISCONTENTSTITLE" val="0"/>
  <p:tag name="KSO_WM_UNIT_LAYERLEVEL" val="1"/>
  <p:tag name="KSO_WM_UNIT_NOCLEAR" val="0"/>
  <p:tag name="KSO_WM_UNIT_PRESET_TEXT" val="从容大国"/>
  <p:tag name="KSO_WM_UNIT_TYPE" val="a"/>
  <p:tag name="KSO_WM_UNIT_VALUE" val="6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b*2"/>
  <p:tag name="KSO_WM_UNIT_INDEX" val="2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5"/>
</p:tagLst>
</file>

<file path=ppt/tags/tag267.xml><?xml version="1.0" encoding="utf-8"?>
<p:tagLst xmlns:p="http://schemas.openxmlformats.org/presentationml/2006/main">
  <p:tag name="KSO_WM_BEAUTIFY_FLAG" val="#wm#"/>
  <p:tag name="KSO_WM_SLIDE_ID" val="custom2020259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2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a*1"/>
  <p:tag name="KSO_WM_UNIT_INDEX" val="1"/>
  <p:tag name="KSO_WM_UNIT_ISCONTENTSTITLE" val="0"/>
  <p:tag name="KSO_WM_UNIT_LAYERLEVEL" val="1"/>
  <p:tag name="KSO_WM_UNIT_NOCLEAR" val="0"/>
  <p:tag name="KSO_WM_UNIT_PRESET_TEXT" val="从容大国"/>
  <p:tag name="KSO_WM_UNIT_TYPE" val="a"/>
  <p:tag name="KSO_WM_UNIT_VALUE" val="6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b*2"/>
  <p:tag name="KSO_WM_UNIT_INDEX" val="2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5"/>
</p:tagLst>
</file>

<file path=ppt/tags/tag277.xml><?xml version="1.0" encoding="utf-8"?>
<p:tagLst xmlns:p="http://schemas.openxmlformats.org/presentationml/2006/main">
  <p:tag name="KSO_WM_BEAUTIFY_FLAG" val="#wm#"/>
  <p:tag name="KSO_WM_SLIDE_ID" val="custom2020259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2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7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a*1"/>
  <p:tag name="KSO_WM_UNIT_INDEX" val="1"/>
  <p:tag name="KSO_WM_UNIT_ISCONTENTSTITLE" val="0"/>
  <p:tag name="KSO_WM_UNIT_LAYERLEVEL" val="1"/>
  <p:tag name="KSO_WM_UNIT_NOCLEAR" val="0"/>
  <p:tag name="KSO_WM_UNIT_PRESET_TEXT" val="从容大国"/>
  <p:tag name="KSO_WM_UNIT_TYPE" val="a"/>
  <p:tag name="KSO_WM_UNIT_VALUE" val="6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b*2"/>
  <p:tag name="KSO_WM_UNIT_INDEX" val="2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5"/>
</p:tagLst>
</file>

<file path=ppt/tags/tag291.xml><?xml version="1.0" encoding="utf-8"?>
<p:tagLst xmlns:p="http://schemas.openxmlformats.org/presentationml/2006/main">
  <p:tag name="KSO_WM_BEAUTIFY_FLAG" val="#wm#"/>
  <p:tag name="KSO_WM_SLIDE_ID" val="custom2020259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29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29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01.xml><?xml version="1.0" encoding="utf-8"?>
<p:tagLst xmlns:p="http://schemas.openxmlformats.org/presentationml/2006/main">
  <p:tag name="KSO_WM_UNIT_TABLE_BEAUTIFY" val="smartTable{2212b3ed-de1d-457b-9902-6c02b623c91e}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a*1"/>
  <p:tag name="KSO_WM_UNIT_INDEX" val="1"/>
  <p:tag name="KSO_WM_UNIT_ISCONTENTSTITLE" val="0"/>
  <p:tag name="KSO_WM_UNIT_LAYERLEVEL" val="1"/>
  <p:tag name="KSO_WM_UNIT_NOCLEAR" val="0"/>
  <p:tag name="KSO_WM_UNIT_PRESET_TEXT" val="从容大国"/>
  <p:tag name="KSO_WM_UNIT_TYPE" val="a"/>
  <p:tag name="KSO_WM_UNIT_VALUE" val="6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*b*2"/>
  <p:tag name="KSO_WM_UNIT_INDEX" val="2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5"/>
</p:tagLst>
</file>

<file path=ppt/tags/tag305.xml><?xml version="1.0" encoding="utf-8"?>
<p:tagLst xmlns:p="http://schemas.openxmlformats.org/presentationml/2006/main">
  <p:tag name="KSO_WM_BEAUTIFY_FLAG" val="#wm#"/>
  <p:tag name="KSO_WM_SLIDE_ID" val="custom2020259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30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0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0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0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custom20202598_15*a*1"/>
  <p:tag name="KSO_WM_UNIT_INDEX" val="1"/>
  <p:tag name="KSO_WM_UNIT_ISCONTENTSTITLE" val="0"/>
  <p:tag name="KSO_WM_UNIT_LAYERLEVEL" val="1"/>
  <p:tag name="KSO_WM_UNIT_NOCLEAR" val="1"/>
  <p:tag name="KSO_WM_UNIT_PRESET_TEXT" val="谢谢观看"/>
  <p:tag name="KSO_WM_UNIT_TYPE" val="a"/>
</p:tagLst>
</file>

<file path=ppt/tags/tag317.xml><?xml version="1.0" encoding="utf-8"?>
<p:tagLst xmlns:p="http://schemas.openxmlformats.org/presentationml/2006/main">
  <p:tag name="KSO_WM_BEAUTIFY_FLAG" val="#wm#"/>
  <p:tag name="KSO_WM_SLIDE_ID" val="custom20202598_15"/>
  <p:tag name="KSO_WM_SLIDE_INDEX" val="15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598"/>
  <p:tag name="KSO_WM_TEMPLATE_MASTER_TYPE" val="1"/>
  <p:tag name="KSO_WM_TEMPLATE_SUBCATEGORY" val="0"/>
</p:tagLst>
</file>

<file path=ppt/tags/tag31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25">
      <a:dk1>
        <a:srgbClr val="000000"/>
      </a:dk1>
      <a:lt1>
        <a:srgbClr val="FFFFFF"/>
      </a:lt1>
      <a:dk2>
        <a:srgbClr val="EED4CE"/>
      </a:dk2>
      <a:lt2>
        <a:srgbClr val="FBF5F5"/>
      </a:lt2>
      <a:accent1>
        <a:srgbClr val="FF0000"/>
      </a:accent1>
      <a:accent2>
        <a:srgbClr val="F0401A"/>
      </a:accent2>
      <a:accent3>
        <a:srgbClr val="F67422"/>
      </a:accent3>
      <a:accent4>
        <a:srgbClr val="F09827"/>
      </a:accent4>
      <a:accent5>
        <a:srgbClr val="EBB92C"/>
      </a:accent5>
      <a:accent6>
        <a:srgbClr val="E3D833"/>
      </a:accent6>
      <a:hlink>
        <a:srgbClr val="3263D7"/>
      </a:hlink>
      <a:folHlink>
        <a:srgbClr val="682F7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130">
      <a:dk1>
        <a:srgbClr val="000000"/>
      </a:dk1>
      <a:lt1>
        <a:srgbClr val="FFFFFF"/>
      </a:lt1>
      <a:dk2>
        <a:srgbClr val="EBEBEB"/>
      </a:dk2>
      <a:lt2>
        <a:srgbClr val="FEFEFE"/>
      </a:lt2>
      <a:accent1>
        <a:srgbClr val="BC1A20"/>
      </a:accent1>
      <a:accent2>
        <a:srgbClr val="C6391F"/>
      </a:accent2>
      <a:accent3>
        <a:srgbClr val="D4651C"/>
      </a:accent3>
      <a:accent4>
        <a:srgbClr val="DC8A24"/>
      </a:accent4>
      <a:accent5>
        <a:srgbClr val="E1AF2B"/>
      </a:accent5>
      <a:accent6>
        <a:srgbClr val="DED536"/>
      </a:accent6>
      <a:hlink>
        <a:srgbClr val="2318D5"/>
      </a:hlink>
      <a:folHlink>
        <a:srgbClr val="9B329E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264</Paragraphs>
  <Slides>43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3">
      <vt:lpstr>Arial</vt:lpstr>
      <vt:lpstr>微软雅黑</vt:lpstr>
      <vt:lpstr>隶书</vt:lpstr>
      <vt:lpstr>汉仪尚巍手书W</vt:lpstr>
      <vt:lpstr>Calibri Light</vt:lpstr>
      <vt:lpstr>Calibri</vt:lpstr>
      <vt:lpstr>楷体</vt:lpstr>
      <vt:lpstr>宋体</vt:lpstr>
      <vt:lpstr>华文中宋</vt:lpstr>
      <vt:lpstr>1_Office 主题​​</vt:lpstr>
      <vt:lpstr>《苏武传》</vt:lpstr>
      <vt:lpstr>整体感知</vt:lpstr>
      <vt:lpstr>苏武持节，出使匈奴</vt:lpstr>
      <vt:lpstr>PowerPoint Presentation</vt:lpstr>
      <vt:lpstr>PowerPoint Presentation</vt:lpstr>
      <vt:lpstr>虞常谋反，张胜参与</vt:lpstr>
      <vt:lpstr>PowerPoint Presentation</vt:lpstr>
      <vt:lpstr>第一部分：天汉元年，受遣出使</vt:lpstr>
      <vt:lpstr>《苏武传》</vt:lpstr>
      <vt:lpstr>回顾上一课：</vt:lpstr>
      <vt:lpstr>第3段  避免被辱，以死明志</vt:lpstr>
      <vt:lpstr>解释有误的两项</vt:lpstr>
      <vt:lpstr>第4段   不忍屈节，再死明志</vt:lpstr>
      <vt:lpstr>解释有误的三项：</vt:lpstr>
      <vt:lpstr>第5段   卫律劝降，苏武不屈</vt:lpstr>
      <vt:lpstr>PowerPoint Presentation</vt:lpstr>
      <vt:lpstr>解释有误的三项：</vt:lpstr>
      <vt:lpstr>警告卫律：杀汉使者，大祸临头</vt:lpstr>
      <vt:lpstr>解释说明有误的两项：</vt:lpstr>
      <vt:lpstr>第3~8段，重点记述了苏武被困匈奴十九年备受艰辛而坚持民族气节的事迹。作者以精彩的笔墨描写了苏武反抗匈奴招降的种种斗争情形。具体描写到匈奴招降共三次：</vt:lpstr>
      <vt:lpstr>《苏武传》</vt:lpstr>
      <vt:lpstr>回顾3、4、5段内容</vt:lpstr>
      <vt:lpstr>第6段  幽置大窖，饮雪吞毡；北海牧羊，收集草籽</vt:lpstr>
      <vt:lpstr>被困多年，处境穷厄</vt:lpstr>
      <vt:lpstr>解释说明有误的三项：</vt:lpstr>
      <vt:lpstr>PowerPoint Presentation</vt:lpstr>
      <vt:lpstr>李陵劝降，信义难现</vt:lpstr>
      <vt:lpstr>叙其家室，祸事连连：     兄弟母亲皆死，妻子改嫁，妹妹子女不知死活；</vt:lpstr>
      <vt:lpstr>李陵悲痛陈述，责怪皇帝昏庸，无需守节；苏武感念皇恩，誓死效忠汉朝，矢志不渝。</vt:lpstr>
      <vt:lpstr>李陵感其至诚，自悔罪过深重。</vt:lpstr>
      <vt:lpstr>PowerPoint Presentation</vt:lpstr>
      <vt:lpstr>《苏武传》</vt:lpstr>
      <vt:lpstr>回顾上一课：</vt:lpstr>
      <vt:lpstr>欣赏：历史人物鲜活的个性和复杂的心态，          作者精彩的文笔和进步的思想倾向。</vt:lpstr>
      <vt:lpstr>第三部分：常惠献策，苏武归汉</vt:lpstr>
      <vt:lpstr>历尽艰辛，白发归汉</vt:lpstr>
      <vt:lpstr>PowerPoint Presentation</vt:lpstr>
      <vt:lpstr>归纳通假字</vt:lpstr>
      <vt:lpstr>明辨特殊句式</vt:lpstr>
      <vt:lpstr>PowerPoint Presentation</vt:lpstr>
      <vt:lpstr>首先是剪裁得法，详略得当。</vt:lpstr>
      <vt:lpstr>其次是对比鲜明。</vt:lpstr>
      <vt:lpstr>谢谢观看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2021-06-02T22:09:47.367</cp:lastPrinted>
  <dcterms:created xsi:type="dcterms:W3CDTF">2021-06-02T22:09:47Z</dcterms:created>
  <dcterms:modified xsi:type="dcterms:W3CDTF">2021-06-02T14:09:53Z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