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76" r:id="rId2"/>
    <p:sldId id="297" r:id="rId3"/>
    <p:sldId id="296" r:id="rId4"/>
    <p:sldId id="289" r:id="rId5"/>
    <p:sldId id="293" r:id="rId6"/>
    <p:sldId id="282" r:id="rId7"/>
    <p:sldId id="299" r:id="rId8"/>
    <p:sldId id="300" r:id="rId9"/>
    <p:sldId id="301" r:id="rId10"/>
    <p:sldId id="320" r:id="rId11"/>
    <p:sldId id="302" r:id="rId12"/>
    <p:sldId id="303" r:id="rId13"/>
    <p:sldId id="304" r:id="rId14"/>
    <p:sldId id="325" r:id="rId15"/>
    <p:sldId id="305" r:id="rId16"/>
    <p:sldId id="306" r:id="rId17"/>
    <p:sldId id="307" r:id="rId18"/>
    <p:sldId id="308" r:id="rId19"/>
    <p:sldId id="319" r:id="rId20"/>
    <p:sldId id="310" r:id="rId21"/>
    <p:sldId id="311" r:id="rId22"/>
    <p:sldId id="321" r:id="rId23"/>
    <p:sldId id="312" r:id="rId24"/>
    <p:sldId id="313" r:id="rId25"/>
    <p:sldId id="317" r:id="rId26"/>
    <p:sldId id="314" r:id="rId27"/>
    <p:sldId id="315" r:id="rId28"/>
    <p:sldId id="316" r:id="rId29"/>
    <p:sldId id="318" r:id="rId30"/>
    <p:sldId id="322" r:id="rId31"/>
    <p:sldId id="323" r:id="rId32"/>
    <p:sldId id="326" r:id="rId33"/>
    <p:sldId id="327" r:id="rId34"/>
    <p:sldId id="328" r:id="rId35"/>
    <p:sldId id="329" r:id="rId36"/>
    <p:sldId id="309" r:id="rId37"/>
    <p:sldId id="330" r:id="rId38"/>
    <p:sldId id="331" r:id="rId39"/>
    <p:sldId id="332" r:id="rId40"/>
    <p:sldId id="333" r:id="rId41"/>
    <p:sldId id="334" r:id="rId42"/>
    <p:sldId id="335" r:id="rId43"/>
    <p:sldId id="336" r:id="rId44"/>
    <p:sldId id="337" r:id="rId45"/>
    <p:sldId id="338" r:id="rId46"/>
    <p:sldId id="339" r:id="rId47"/>
    <p:sldId id="340" r:id="rId48"/>
    <p:sldId id="341" r:id="rId49"/>
    <p:sldId id="342" r:id="rId50"/>
    <p:sldId id="343" r:id="rId51"/>
    <p:sldId id="344" r:id="rId5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60958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12191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24383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19D77F4-F2A4-4181-B182-22F82203BA78}">
          <p14:sldIdLst>
            <p14:sldId id="276"/>
          </p14:sldIdLst>
        </p14:section>
        <p14:section name="成分残缺" id="{75E7A3C1-934E-4242-B3D2-8A678A7E6BC4}">
          <p14:sldIdLst>
            <p14:sldId id="297"/>
            <p14:sldId id="296"/>
            <p14:sldId id="289"/>
            <p14:sldId id="293"/>
            <p14:sldId id="282"/>
            <p14:sldId id="299"/>
            <p14:sldId id="300"/>
            <p14:sldId id="301"/>
            <p14:sldId id="320"/>
          </p14:sldIdLst>
        </p14:section>
        <p14:section name="不合逻辑" id="{6A4F8E6A-7BCA-49AE-918C-A3DFA5C9E296}">
          <p14:sldIdLst>
            <p14:sldId id="302"/>
            <p14:sldId id="303"/>
            <p14:sldId id="304"/>
            <p14:sldId id="325"/>
          </p14:sldIdLst>
        </p14:section>
        <p14:section name="搭配不当" id="{F9D9476B-5F0D-48B0-9951-6F21B67D3D04}">
          <p14:sldIdLst>
            <p14:sldId id="305"/>
            <p14:sldId id="306"/>
            <p14:sldId id="307"/>
            <p14:sldId id="308"/>
            <p14:sldId id="319"/>
          </p14:sldIdLst>
        </p14:section>
        <p14:section name="重复累赘" id="{EDEC49A6-B6F9-47CA-918E-E0649ABF5281}">
          <p14:sldIdLst>
            <p14:sldId id="310"/>
            <p14:sldId id="311"/>
            <p14:sldId id="321"/>
          </p14:sldIdLst>
        </p14:section>
        <p14:section name="语序不当" id="{60D0EBCF-99A5-4527-BC0C-4E7AE78030E2}">
          <p14:sldIdLst>
            <p14:sldId id="312"/>
            <p14:sldId id="313"/>
            <p14:sldId id="317"/>
            <p14:sldId id="314"/>
            <p14:sldId id="315"/>
          </p14:sldIdLst>
        </p14:section>
        <p14:section name="表意不明" id="{D50A7EEB-E5E6-4FF7-99B0-56AF3FEE2828}">
          <p14:sldIdLst>
            <p14:sldId id="316"/>
            <p14:sldId id="318"/>
            <p14:sldId id="322"/>
          </p14:sldIdLst>
        </p14:section>
        <p14:section name="结构混乱" id="{0C8B5502-B86B-4C4A-B60F-C1F8635941FF}">
          <p14:sldIdLst>
            <p14:sldId id="323"/>
            <p14:sldId id="326"/>
            <p14:sldId id="327"/>
          </p14:sldIdLst>
        </p14:section>
        <p14:section name="用词不当" id="{A75FFCF6-4475-4E24-B334-D4D48B00E50B}">
          <p14:sldIdLst>
            <p14:sldId id="328"/>
            <p14:sldId id="329"/>
            <p14:sldId id="30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3853" userDrawn="1">
          <p15:clr>
            <a:srgbClr val="A4A3A4"/>
          </p15:clr>
        </p15:guide>
        <p15:guide id="2" orient="horz" pos="225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66FFCC"/>
    <a:srgbClr val="63E5F7"/>
    <a:srgbClr val="85D1FF"/>
    <a:srgbClr val="FCFCFC"/>
    <a:srgbClr val="F38E8E"/>
    <a:srgbClr val="F89E29"/>
    <a:srgbClr val="F06A6A"/>
    <a:srgbClr val="90C250"/>
    <a:srgbClr val="5EA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70" autoAdjust="0"/>
    <p:restoredTop sz="94660"/>
  </p:normalViewPr>
  <p:slideViewPr>
    <p:cSldViewPr showGuides="1">
      <p:cViewPr varScale="1">
        <p:scale>
          <a:sx n="71" d="100"/>
          <a:sy n="71" d="100"/>
        </p:scale>
        <p:origin x="-948" y="-96"/>
      </p:cViewPr>
      <p:guideLst>
        <p:guide orient="horz" pos="3853"/>
        <p:guide orient="horz" pos="22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2DA1E46-8F53-47F8-B7BC-A9F0352BF51A}" type="datetimeFigureOut">
              <a:rPr lang="zh-CN" altLang="en-US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6661C89-6876-48A9-B4F8-488C2CF117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827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B3034-AC56-4B8F-85E2-7159F6ADD5D4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34D00-1C4A-4843-A69F-4230EB0A4E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945FF-5269-422B-AEE5-56B8472009B3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86881-02D5-4CBA-B86A-380D02969A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00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DDD1-772C-4457-BA8C-FF29CB85BE86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373FE-7578-46A2-B1D7-46704757B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91495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801"/>
            <a:ext cx="10972800" cy="45254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C2BBA-EFBE-4A22-8798-06DDB9FFB503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94106-C6F4-4655-B7DE-D48D79F371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1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180AD-5A3B-4143-95F9-A4A8CACA6F26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C9E6-6DD3-4691-A9C7-D271DA0986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395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7EE31-1C7C-46BB-9063-CEFF43D399D1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D5811-AC7B-4E29-80B8-F7ADF695AE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205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0A80-4E27-4642-BAB6-289FA8DA24D8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4A716-14C9-41DE-A1AD-07CBE4E148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08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8AE4-FBF3-4262-AEC9-E11F842BF496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591AA-1701-4670-82F8-29319F7ADA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31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C5D4E-8744-44BE-A98B-762A4F899E2A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96E4C-A786-42C8-98B7-EB52B4851D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74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1D7BF-DD11-4F2E-8955-1A9A853CFEB0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8159-6336-4F39-ABDF-0970ED78D5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7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44D57-EEF4-463E-85B4-54F4BDE3AFB7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E238C-4D9C-4436-A513-4BF035CCA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542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6A7AAE-4856-4E0E-941F-542B4E7AEDEF}" type="datetime1">
              <a:rPr lang="zh-CN" altLang="en-US" smtClean="0"/>
              <a:pPr>
                <a:defRPr/>
              </a:pPr>
              <a:t>2019/11/22 Friday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58473B-3055-42E7-AAA6-D770D94057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/>
          </p:cNvSpPr>
          <p:nvPr/>
        </p:nvSpPr>
        <p:spPr bwMode="auto">
          <a:xfrm>
            <a:off x="4466540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rot="9502714">
            <a:off x="2941549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17952227">
            <a:off x="5980654" y="2193022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9123913">
            <a:off x="7388340" y="2116535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215806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7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病</a:t>
            </a:r>
            <a:endParaRPr lang="zh-CN" altLang="en-US" sz="5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41266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54911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修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721968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改</a:t>
            </a:r>
          </a:p>
        </p:txBody>
      </p:sp>
    </p:spTree>
    <p:extLst>
      <p:ext uri="{BB962C8B-B14F-4D97-AF65-F5344CB8AC3E}">
        <p14:creationId xmlns:p14="http://schemas.microsoft.com/office/powerpoint/2010/main" val="2718492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6013" y="549275"/>
            <a:ext cx="6121400" cy="5832475"/>
            <a:chOff x="1664384" y="332656"/>
            <a:chExt cx="6122017" cy="583264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332656"/>
              <a:ext cx="221932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628" y="1124744"/>
              <a:ext cx="1638300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8976" y="1628800"/>
              <a:ext cx="6067425" cy="189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6392" y="3685009"/>
              <a:ext cx="6038850" cy="140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4384" y="5279479"/>
              <a:ext cx="604837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7054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435" y="908720"/>
            <a:ext cx="8910990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二、不合逻辑</a:t>
            </a:r>
            <a:r>
              <a:rPr lang="zh-CN" altLang="en-US" sz="2400" b="1" dirty="0">
                <a:latin typeface="Times New Roman" pitchFamily="18" charset="0"/>
              </a:rPr>
              <a:t>　　</a:t>
            </a:r>
            <a:r>
              <a:rPr lang="zh-CN" altLang="zh-CN" sz="2400" b="1" dirty="0">
                <a:latin typeface="Times New Roman" pitchFamily="18" charset="0"/>
              </a:rPr>
              <a:t>不合逻辑是指表述中，或违反人们的逻辑思维，或违背了客观现实情况，或前后矛盾，或顾此失彼等。</a:t>
            </a:r>
          </a:p>
        </p:txBody>
      </p:sp>
      <p:sp>
        <p:nvSpPr>
          <p:cNvPr id="4" name="矩形 3"/>
          <p:cNvSpPr/>
          <p:nvPr/>
        </p:nvSpPr>
        <p:spPr>
          <a:xfrm>
            <a:off x="830413" y="2333800"/>
            <a:ext cx="10216135" cy="278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否定不当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　　</a:t>
            </a:r>
            <a:endParaRPr lang="en-US" altLang="zh-CN" sz="2400" b="1" dirty="0" smtClean="0">
              <a:latin typeface="Times New Roman" pitchFamily="18" charset="0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  <a:sym typeface="Arial" pitchFamily="34" charset="0"/>
              </a:rPr>
              <a:t>例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没有谁不能不被</a:t>
            </a:r>
            <a:r>
              <a:rPr lang="zh-CN" altLang="zh-CN" sz="2400" b="1" dirty="0">
                <a:ea typeface="楷体_GB2312" pitchFamily="49" charset="-122"/>
                <a:sym typeface="Arial" pitchFamily="34" charset="0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最美老师</a:t>
            </a:r>
            <a:r>
              <a:rPr lang="zh-CN" altLang="zh-CN" sz="2400" b="1" dirty="0">
                <a:ea typeface="楷体_GB2312" pitchFamily="49" charset="-122"/>
                <a:sym typeface="Arial" pitchFamily="34" charset="0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张丽莉的英雄事迹感动。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仿宋_GB2312" pitchFamily="49" charset="-122"/>
                <a:ea typeface="仿宋_GB2312" pitchFamily="49" charset="-122"/>
              </a:rPr>
              <a:t>（双重否定加反问，句子的意思成了“谁都没被张丽莉的英雄事迹感动”，语意反了，应改成“没有谁不被‘最美老师’张丽莉的英雄事迹感动”）</a:t>
            </a:r>
            <a:endParaRPr lang="zh-CN" altLang="zh-CN" sz="2400" b="1" dirty="0">
              <a:latin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400" y="5583921"/>
            <a:ext cx="10756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全校师生没有一个人不否认，素质教育使整个校园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发生</a:t>
            </a:r>
            <a:r>
              <a:rPr lang="zh-CN" altLang="en-US" sz="2400" b="1" dirty="0">
                <a:solidFill>
                  <a:srgbClr val="FF0000"/>
                </a:solidFill>
              </a:rPr>
              <a:t>了巨大的变化</a:t>
            </a:r>
          </a:p>
        </p:txBody>
      </p:sp>
      <p:sp>
        <p:nvSpPr>
          <p:cNvPr id="6" name="线形标注 2(带强调线) 5"/>
          <p:cNvSpPr/>
          <p:nvPr/>
        </p:nvSpPr>
        <p:spPr>
          <a:xfrm>
            <a:off x="5616297" y="4554125"/>
            <a:ext cx="2819963" cy="1046635"/>
          </a:xfrm>
          <a:prstGeom prst="accentCallout2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616297" y="4744253"/>
            <a:ext cx="2790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双重否定表肯定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7816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0465" y="143635"/>
            <a:ext cx="963107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  <a:sym typeface="宋体" pitchFamily="2" charset="-122"/>
              </a:rPr>
              <a:t>前后矛盾</a:t>
            </a:r>
            <a:endParaRPr lang="en-US" altLang="zh-CN" sz="2400" b="1" dirty="0"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  <a:sym typeface="宋体" pitchFamily="2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  <a:sym typeface="宋体" pitchFamily="2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  <a:sym typeface="宋体" pitchFamily="2" charset="-122"/>
              </a:rPr>
              <a:t>李爷爷种的辣椒基本卖完了。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  <a:sym typeface="宋体" pitchFamily="2" charset="-122"/>
              </a:rPr>
              <a:t>（</a:t>
            </a:r>
            <a:r>
              <a:rPr lang="zh-CN" altLang="zh-CN" sz="2400" b="1" dirty="0">
                <a:ea typeface="仿宋_GB2312" pitchFamily="49" charset="-122"/>
                <a:sym typeface="宋体" pitchFamily="2" charset="-122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宋体" pitchFamily="2" charset="-122"/>
              </a:rPr>
              <a:t>基本</a:t>
            </a:r>
            <a:r>
              <a:rPr lang="zh-CN" altLang="zh-CN" sz="2400" b="1" dirty="0">
                <a:ea typeface="仿宋_GB2312" pitchFamily="49" charset="-122"/>
                <a:sym typeface="宋体" pitchFamily="2" charset="-122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宋体" pitchFamily="2" charset="-122"/>
              </a:rPr>
              <a:t>和</a:t>
            </a:r>
            <a:r>
              <a:rPr lang="zh-CN" altLang="zh-CN" sz="2400" b="1" dirty="0">
                <a:ea typeface="仿宋_GB2312" pitchFamily="49" charset="-122"/>
                <a:sym typeface="宋体" pitchFamily="2" charset="-122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宋体" pitchFamily="2" charset="-122"/>
              </a:rPr>
              <a:t>完</a:t>
            </a:r>
            <a:r>
              <a:rPr lang="zh-CN" altLang="zh-CN" sz="2400" b="1" dirty="0">
                <a:ea typeface="仿宋_GB2312" pitchFamily="49" charset="-122"/>
                <a:sym typeface="宋体" pitchFamily="2" charset="-122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宋体" pitchFamily="2" charset="-122"/>
              </a:rPr>
              <a:t>矛盾，应删去其中一个</a:t>
            </a:r>
            <a:r>
              <a:rPr lang="zh-CN" altLang="en-US" sz="2400" b="1" dirty="0" smtClean="0">
                <a:latin typeface="Times New Roman" pitchFamily="18" charset="0"/>
                <a:sym typeface="宋体" pitchFamily="2" charset="-122"/>
              </a:rPr>
              <a:t>）</a:t>
            </a:r>
            <a:endParaRPr lang="en-US" altLang="zh-CN" sz="2400" b="1" dirty="0" smtClean="0">
              <a:latin typeface="Times New Roman" pitchFamily="18" charset="0"/>
              <a:sym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Times New Roman" pitchFamily="18" charset="0"/>
                <a:sym typeface="宋体" pitchFamily="2" charset="-122"/>
              </a:rPr>
              <a:t> </a:t>
            </a:r>
            <a:endParaRPr lang="en-US" altLang="zh-CN" sz="2400" b="1" dirty="0" smtClean="0">
              <a:latin typeface="Times New Roman" pitchFamily="18" charset="0"/>
              <a:sym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他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是众多死难者中幸存的一个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sym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400" b="1" dirty="0">
              <a:latin typeface="Times New Roman" pitchFamily="18" charset="0"/>
              <a:sym typeface="宋体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sym typeface="Arial" pitchFamily="34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分类不当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《变形计》播出后，社会各界纷纷向贫困山区的学生捐献衣物、文具、图书等学习用品。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（</a:t>
            </a:r>
            <a:r>
              <a:rPr lang="zh-CN" altLang="zh-CN" sz="2400" b="1" dirty="0">
                <a:sym typeface="Arial" pitchFamily="34" charset="0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衣物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和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学习用品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是并列关系，互不类属。可以将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衣物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后面的顿号改为逗号</a:t>
            </a:r>
            <a:r>
              <a:rPr lang="zh-CN" altLang="en-US" sz="2400" b="1" dirty="0" smtClean="0">
                <a:latin typeface="Times New Roman" pitchFamily="18" charset="0"/>
                <a:sym typeface="Arial" pitchFamily="34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sym typeface="Arial" pitchFamily="34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农场决定提高粮食、棉花和经济作物的产量。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965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450" y="1101715"/>
            <a:ext cx="10216135" cy="278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关联词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  <a:sym typeface="Arial" pitchFamily="34" charset="0"/>
              </a:rPr>
              <a:t>不当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　　</a:t>
            </a:r>
            <a:endParaRPr lang="en-US" altLang="zh-CN" sz="2400" b="1" dirty="0" smtClean="0">
              <a:latin typeface="Times New Roman" pitchFamily="18" charset="0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  <a:sym typeface="Arial" pitchFamily="34" charset="0"/>
              </a:rPr>
              <a:t>例：</a:t>
            </a:r>
            <a:r>
              <a:rPr lang="zh-CN" altLang="en-US" sz="2400" b="1" dirty="0">
                <a:latin typeface="+mn-ea"/>
                <a:ea typeface="+mn-ea"/>
                <a:sym typeface="Arial" pitchFamily="34" charset="0"/>
              </a:rPr>
              <a:t>有的学生因为对语文不感兴趣，所以对数学很喜欢。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  <a:sym typeface="Arial" pitchFamily="34" charset="0"/>
              </a:rPr>
              <a:t>句中的“因为</a:t>
            </a:r>
            <a:r>
              <a:rPr lang="en-US" altLang="zh-CN" sz="2400" b="1" dirty="0">
                <a:latin typeface="+mn-ea"/>
                <a:ea typeface="+mn-ea"/>
                <a:sym typeface="Arial" pitchFamily="34" charset="0"/>
              </a:rPr>
              <a:t>……</a:t>
            </a:r>
            <a:r>
              <a:rPr lang="zh-CN" altLang="en-US" sz="2400" b="1" dirty="0">
                <a:latin typeface="+mn-ea"/>
                <a:ea typeface="+mn-ea"/>
                <a:sym typeface="Arial" pitchFamily="34" charset="0"/>
              </a:rPr>
              <a:t>，所以</a:t>
            </a:r>
            <a:r>
              <a:rPr lang="en-US" altLang="zh-CN" sz="2400" b="1" dirty="0">
                <a:latin typeface="+mn-ea"/>
                <a:ea typeface="+mn-ea"/>
                <a:sym typeface="Arial" pitchFamily="34" charset="0"/>
              </a:rPr>
              <a:t>……”</a:t>
            </a:r>
            <a:r>
              <a:rPr lang="zh-CN" altLang="en-US" sz="2400" b="1" dirty="0">
                <a:latin typeface="+mn-ea"/>
                <a:ea typeface="+mn-ea"/>
                <a:sym typeface="Arial" pitchFamily="34" charset="0"/>
              </a:rPr>
              <a:t>表因果关系，而分句间没有因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  <a:sym typeface="Arial" pitchFamily="34" charset="0"/>
              </a:rPr>
              <a:t>果关系，应去掉</a:t>
            </a:r>
            <a:r>
              <a:rPr lang="zh-CN" altLang="en-US" sz="2400" b="1" dirty="0" smtClean="0">
                <a:latin typeface="+mn-ea"/>
                <a:ea typeface="+mn-ea"/>
                <a:sym typeface="Arial" pitchFamily="34" charset="0"/>
              </a:rPr>
              <a:t>。</a:t>
            </a:r>
            <a:endParaRPr lang="en-US" altLang="zh-CN" sz="2400" b="1" dirty="0" smtClean="0">
              <a:latin typeface="+mn-ea"/>
              <a:ea typeface="+mn-ea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400" b="1" dirty="0" smtClean="0">
              <a:latin typeface="+mn-ea"/>
              <a:ea typeface="+mn-ea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58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41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400" y="1000125"/>
            <a:ext cx="83312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402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5429" y="773705"/>
            <a:ext cx="976608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三、搭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配不当</a:t>
            </a:r>
            <a:endParaRPr lang="en-US" altLang="zh-CN" sz="2400" b="1" dirty="0">
              <a:latin typeface="Times New Roman" pitchFamily="18" charset="0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</a:rPr>
              <a:t> 常见的搭配不当有以下几种情况：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主、谓搭配不当</a:t>
            </a:r>
            <a:endParaRPr lang="en-US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童年时代小伙伴们快乐的歌声、活泼的身影，至今还时时浮现在我的眼前。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400" b="1" dirty="0">
                <a:ea typeface="仿宋_GB2312" pitchFamily="49" charset="-122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歌声</a:t>
            </a:r>
            <a:r>
              <a:rPr lang="zh-CN" altLang="zh-CN" sz="2400" b="1" dirty="0">
                <a:ea typeface="仿宋_GB2312" pitchFamily="49" charset="-122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无法</a:t>
            </a:r>
            <a:r>
              <a:rPr lang="zh-CN" altLang="zh-CN" sz="2400" b="1" dirty="0">
                <a:ea typeface="仿宋_GB2312" pitchFamily="49" charset="-122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浮现</a:t>
            </a:r>
            <a:r>
              <a:rPr lang="zh-CN" altLang="zh-CN" sz="2400" b="1" dirty="0">
                <a:ea typeface="仿宋_GB2312" pitchFamily="49" charset="-122"/>
              </a:rPr>
              <a:t>”</a:t>
            </a:r>
            <a:r>
              <a:rPr lang="zh-CN" altLang="zh-CN" sz="2400" b="1" dirty="0" smtClean="0">
                <a:latin typeface="Times New Roman" pitchFamily="18" charset="0"/>
                <a:ea typeface="楷体_GB2312" pitchFamily="49" charset="-122"/>
              </a:rPr>
              <a:t>）</a:t>
            </a:r>
            <a:endParaRPr lang="en-US" altLang="zh-CN" sz="2400" b="1" dirty="0" smtClean="0">
              <a:latin typeface="Times New Roman" pitchFamily="18" charset="0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Times New Roman" pitchFamily="18" charset="0"/>
                <a:ea typeface="楷体_GB2312" pitchFamily="49" charset="-122"/>
              </a:rPr>
              <a:t>   </a:t>
            </a:r>
            <a:endParaRPr lang="en-US" altLang="zh-CN" sz="2400" b="1" dirty="0" smtClean="0">
              <a:latin typeface="Times New Roman" pitchFamily="18" charset="0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楷体_GB2312" pitchFamily="49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狂风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和暴雨哗哗地下。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5530" y="4914165"/>
            <a:ext cx="7020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</a:rPr>
              <a:t>病句练习第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4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题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36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450" y="458670"/>
            <a:ext cx="1048616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动、宾搭配不当</a:t>
            </a:r>
            <a:endParaRPr lang="en-US" altLang="zh-CN" sz="2400" b="1" dirty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这种网络社交工具的广泛使用，加快了信息流通的速度和质量。</a:t>
            </a:r>
            <a:endParaRPr lang="zh-CN" altLang="en-US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“加快”和“质量”搭配不当，可以将“和”改为“并提高了信息流通的”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几声鸟叫从幽谷中传来，打破了沉寂的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环境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病句练习第六题</a:t>
            </a:r>
            <a:endParaRPr lang="en-US" altLang="zh-CN" sz="24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主、宾搭配不当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江南的薄雪是“滋润美艳之至”的季节。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“江南的薄雪是季节”，搭配不当，可把“季节”去掉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zh-CN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87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450" y="548680"/>
            <a:ext cx="9901100" cy="626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4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修饰语与中心语搭配不当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</a:t>
            </a:r>
            <a:endParaRPr lang="en-US" altLang="zh-CN" sz="2400" b="1" dirty="0">
              <a:latin typeface="Times New Roman" pitchFamily="18" charset="0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在《出彩中国人》栏目中，让人眼花缭乱的歌声和绚丽的舞台赢得了广大观众的点赞。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“眼花缭乱”和“歌声”搭配不当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中学时代打下的坚实的基础知识，为他进一步自学创造</a:t>
            </a:r>
            <a:r>
              <a:rPr lang="zh-CN" altLang="en-US" sz="2400" b="1" dirty="0" smtClean="0">
                <a:latin typeface="Times New Roman" pitchFamily="18" charset="0"/>
              </a:rPr>
              <a:t>了条件。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400" b="1" dirty="0">
                <a:latin typeface="Times New Roman" pitchFamily="18" charset="0"/>
              </a:rPr>
              <a:t>5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关联词语搭配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不当</a:t>
            </a:r>
            <a:endParaRPr lang="zh-CN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我们从母亲那里得到的虽然是爱的抚慰，往往还有做人的道理，处事的态度。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“虽然”应改为“不仅”。“虽然”和“但是”搭配，表转折；“不仅”和“还”搭配，表递进。此句是递进关系，故将“虽然”改为“不仅”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</a:p>
          <a:p>
            <a:pPr eaLnBrk="1" hangingPunct="1">
              <a:lnSpc>
                <a:spcPct val="150000"/>
              </a:lnSpc>
            </a:pPr>
            <a:endParaRPr lang="zh-CN" altLang="zh-CN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33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0495" y="773705"/>
            <a:ext cx="9451050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6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一面与两面搭配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不当</a:t>
            </a:r>
            <a:endParaRPr lang="zh-CN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能否杜绝“到此一游”这种不文明现象，关键在于提升公民的文明素养。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“提升公民的文明素养”是一面性的，“能否”是两面性的。可删去“能否”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学习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成绩的提高，取决于学生自身是否努力。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4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grpSp>
        <p:nvGrpSpPr>
          <p:cNvPr id="3" name="组合 11"/>
          <p:cNvGrpSpPr>
            <a:grpSpLocks/>
          </p:cNvGrpSpPr>
          <p:nvPr/>
        </p:nvGrpSpPr>
        <p:grpSpPr bwMode="auto">
          <a:xfrm>
            <a:off x="1866909" y="426083"/>
            <a:ext cx="6209311" cy="5761038"/>
            <a:chOff x="684786" y="548680"/>
            <a:chExt cx="6081910" cy="5761189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548680"/>
              <a:ext cx="220027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1226248"/>
              <a:ext cx="158115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786" y="1728572"/>
              <a:ext cx="6076950" cy="96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240" y="2735585"/>
              <a:ext cx="447675" cy="33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1988" y="3243263"/>
              <a:ext cx="5457825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924" y="3573016"/>
              <a:ext cx="4857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042" y="3933056"/>
              <a:ext cx="6019800" cy="90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746" y="4947346"/>
              <a:ext cx="6076950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330" y="6033644"/>
              <a:ext cx="4953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785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920425" y="998730"/>
            <a:ext cx="99911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一、成分残缺：</a:t>
            </a:r>
            <a:r>
              <a:rPr lang="zh-CN" altLang="en-US" sz="2400" b="1" dirty="0" smtClean="0"/>
              <a:t>缺少成分而造成句子不完整，表意不明确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成分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残缺常见的有缺主语、缺谓语、缺宾语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756774" y="2583779"/>
            <a:ext cx="5844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CC3300"/>
                </a:solidFill>
                <a:ea typeface="隶书" pitchFamily="49" charset="-122"/>
              </a:rPr>
              <a:t>构成句子的六种基本成分</a:t>
            </a:r>
            <a:endParaRPr lang="zh-CN" altLang="en-US" sz="4000" dirty="0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3776987" y="3330576"/>
            <a:ext cx="5616575" cy="28437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3600" b="1" dirty="0">
                <a:solidFill>
                  <a:srgbClr val="6600FF"/>
                </a:solidFill>
                <a:ea typeface="黑体" pitchFamily="49" charset="-122"/>
              </a:rPr>
              <a:t>主语、谓语、宾语</a:t>
            </a:r>
            <a:r>
              <a:rPr lang="zh-CN" altLang="en-US" sz="3600" b="1" dirty="0">
                <a:ea typeface="黑体" pitchFamily="49" charset="-122"/>
              </a:rPr>
              <a:t>；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3600" b="1" dirty="0">
                <a:ea typeface="黑体" pitchFamily="49" charset="-122"/>
              </a:rPr>
              <a:t>    </a:t>
            </a:r>
            <a:r>
              <a:rPr lang="en-US" altLang="zh-CN" sz="3600" b="1" dirty="0">
                <a:ea typeface="黑体" pitchFamily="49" charset="-122"/>
              </a:rPr>
              <a:t>——</a:t>
            </a:r>
            <a:r>
              <a:rPr lang="zh-CN" altLang="en-US" sz="3600" b="1" dirty="0">
                <a:ea typeface="黑体" pitchFamily="49" charset="-122"/>
              </a:rPr>
              <a:t>三种主要成分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3600" b="1" dirty="0">
                <a:solidFill>
                  <a:srgbClr val="6600FF"/>
                </a:solidFill>
                <a:ea typeface="黑体" pitchFamily="49" charset="-122"/>
              </a:rPr>
              <a:t>定语、状语、补语</a:t>
            </a:r>
            <a:r>
              <a:rPr lang="zh-CN" altLang="en-US" sz="3600" b="1" dirty="0">
                <a:ea typeface="黑体" pitchFamily="49" charset="-122"/>
              </a:rPr>
              <a:t>；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3600" b="1" dirty="0">
                <a:ea typeface="黑体" pitchFamily="49" charset="-122"/>
              </a:rPr>
              <a:t>    </a:t>
            </a:r>
            <a:r>
              <a:rPr lang="en-US" altLang="zh-CN" sz="3600" b="1" dirty="0">
                <a:ea typeface="黑体" pitchFamily="49" charset="-122"/>
              </a:rPr>
              <a:t>——</a:t>
            </a:r>
            <a:r>
              <a:rPr lang="zh-CN" altLang="en-US" sz="3600" b="1" dirty="0">
                <a:ea typeface="黑体" pitchFamily="49" charset="-122"/>
              </a:rPr>
              <a:t>三种附属成分</a:t>
            </a:r>
            <a:r>
              <a:rPr lang="zh-CN" altLang="en-US" sz="2800" b="1" dirty="0">
                <a:ea typeface="黑体" pitchFamily="49" charset="-122"/>
              </a:rPr>
              <a:t>             </a:t>
            </a:r>
          </a:p>
        </p:txBody>
      </p:sp>
    </p:spTree>
    <p:extLst>
      <p:ext uri="{BB962C8B-B14F-4D97-AF65-F5344CB8AC3E}">
        <p14:creationId xmlns:p14="http://schemas.microsoft.com/office/powerpoint/2010/main" val="2262708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 advAuto="1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5450" y="593685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</a:rPr>
              <a:t> 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湖南省图书馆开通24小时自助服务，平均每天接待读者约200余人次。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ea typeface="仿宋_GB2312" pitchFamily="49" charset="-122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约</a:t>
            </a:r>
            <a:r>
              <a:rPr lang="zh-CN" altLang="zh-CN" sz="2400" b="1" dirty="0">
                <a:ea typeface="仿宋_GB2312" pitchFamily="49" charset="-122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和</a:t>
            </a:r>
            <a:r>
              <a:rPr lang="zh-CN" altLang="zh-CN" sz="2400" b="1" dirty="0">
                <a:ea typeface="仿宋_GB2312" pitchFamily="49" charset="-122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余</a:t>
            </a:r>
            <a:r>
              <a:rPr lang="zh-CN" altLang="zh-CN" sz="2400" b="1" dirty="0">
                <a:ea typeface="仿宋_GB2312" pitchFamily="49" charset="-122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均表概数，造成句意累赘，应删去一个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875420" y="2978950"/>
            <a:ext cx="91810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</a:rPr>
              <a:t>1.联合国环境署此前曾发布报告预测，到2020年中国废弃手机数量将比2015年增长大约5倍左右。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</a:rPr>
              <a:t>. 《虎妈猫爸》这部电视剧之所以受到广大学生家长的热捧，其原因是因为剧中反映的孩子的教育问题很接地气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14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5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268413"/>
            <a:ext cx="6105525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42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400" y="278650"/>
            <a:ext cx="106211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：（１）词序不当。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例如：</a:t>
            </a:r>
            <a:r>
              <a:rPr lang="zh-CN" altLang="en-US" sz="2400" b="1" dirty="0">
                <a:latin typeface="+mn-ea"/>
                <a:ea typeface="+mn-ea"/>
              </a:rPr>
              <a:t>树立和落实科学发展观，发展和重视农业产业经济</a:t>
            </a:r>
            <a:r>
              <a:rPr lang="zh-CN" altLang="en-US" sz="2400" b="1" dirty="0" smtClean="0">
                <a:latin typeface="+mn-ea"/>
                <a:ea typeface="+mn-ea"/>
              </a:rPr>
              <a:t>，应当</a:t>
            </a:r>
            <a:r>
              <a:rPr lang="zh-CN" altLang="en-US" sz="2400" b="1" dirty="0">
                <a:latin typeface="+mn-ea"/>
                <a:ea typeface="+mn-ea"/>
              </a:rPr>
              <a:t>成为解决我国“三农”问题的重要组成部分。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句中“发展和重视”不符合客观事理，语序颠倒了，应为</a:t>
            </a:r>
            <a:r>
              <a:rPr lang="zh-CN" altLang="en-US" sz="2400" b="1" dirty="0" smtClean="0">
                <a:latin typeface="+mn-ea"/>
                <a:ea typeface="+mn-ea"/>
              </a:rPr>
              <a:t>“重视和发展”。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中国企业要走出国门，就必须了解当地的市场，适应和熟知当地的法律与文化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（２）定语和中心语的位置颠倒。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例如：</a:t>
            </a:r>
            <a:r>
              <a:rPr lang="zh-CN" altLang="en-US" sz="2400" b="1" dirty="0">
                <a:latin typeface="+mn-ea"/>
                <a:ea typeface="+mn-ea"/>
              </a:rPr>
              <a:t>在这次校运会上，作为代表队的我们班，一定要有</a:t>
            </a:r>
            <a:r>
              <a:rPr lang="zh-CN" altLang="en-US" sz="2400" b="1" dirty="0" smtClean="0">
                <a:latin typeface="+mn-ea"/>
                <a:ea typeface="+mn-ea"/>
              </a:rPr>
              <a:t>不怕</a:t>
            </a:r>
            <a:r>
              <a:rPr lang="zh-CN" altLang="en-US" sz="2400" b="1" dirty="0">
                <a:latin typeface="+mn-ea"/>
                <a:ea typeface="+mn-ea"/>
              </a:rPr>
              <a:t>苦、不怕累的精神，为班集体争得荣誉。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句中“我们班”是种概念，“代表队”是属概念，前者（定语</a:t>
            </a:r>
            <a:r>
              <a:rPr lang="zh-CN" altLang="en-US" sz="2400" b="1" dirty="0" smtClean="0">
                <a:latin typeface="+mn-ea"/>
                <a:ea typeface="+mn-ea"/>
              </a:rPr>
              <a:t>）应</a:t>
            </a:r>
            <a:r>
              <a:rPr lang="zh-CN" altLang="en-US" sz="2400" b="1" dirty="0">
                <a:latin typeface="+mn-ea"/>
                <a:ea typeface="+mn-ea"/>
              </a:rPr>
              <a:t>限制后者（中心语），改为“作为我们班的代表队”</a:t>
            </a:r>
            <a:r>
              <a:rPr lang="zh-CN" altLang="en-US" sz="2400" b="1" dirty="0" smtClean="0">
                <a:latin typeface="+mn-ea"/>
                <a:ea typeface="+mn-ea"/>
              </a:rPr>
              <a:t>。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我国棉花的生产，长期不能自给。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1" y="593685"/>
            <a:ext cx="107561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：（３）把定语错放在状语的位置上。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例如：我们来了的消息传开了，村里的妇女、老人和孩子</a:t>
            </a:r>
            <a:r>
              <a:rPr lang="zh-CN" altLang="en-US" sz="2400" b="1" dirty="0" smtClean="0">
                <a:latin typeface="+mn-ea"/>
                <a:ea typeface="+mn-ea"/>
              </a:rPr>
              <a:t>许多</a:t>
            </a:r>
            <a:r>
              <a:rPr lang="zh-CN" altLang="en-US" sz="2400" b="1" dirty="0">
                <a:latin typeface="+mn-ea"/>
                <a:ea typeface="+mn-ea"/>
              </a:rPr>
              <a:t>都跑来看我们。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句中的“许多”应放在“妇女、老人和孩子”前作定语，而不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是放在后面作状语</a:t>
            </a:r>
            <a:r>
              <a:rPr lang="zh-CN" altLang="en-US" sz="2400" b="1" dirty="0" smtClean="0">
                <a:latin typeface="+mn-ea"/>
                <a:ea typeface="+mn-ea"/>
              </a:rPr>
              <a:t>。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广大青少年表现出无比的进行改革的热情。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（４）把状语错放在定语的位置上。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例如：这次班会对怎样提高学习效率问题也交换了广泛</a:t>
            </a:r>
            <a:r>
              <a:rPr lang="zh-CN" altLang="en-US" sz="2400" b="1" dirty="0" smtClean="0">
                <a:latin typeface="+mn-ea"/>
                <a:ea typeface="+mn-ea"/>
              </a:rPr>
              <a:t>的意见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句中的“广泛”应该修饰“交换”，而不是作“意见”的定语，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应调整为“也广泛地交换了意见”</a:t>
            </a:r>
            <a:r>
              <a:rPr lang="zh-CN" altLang="en-US" sz="2400" b="1" dirty="0" smtClean="0">
                <a:latin typeface="+mn-ea"/>
                <a:ea typeface="+mn-ea"/>
              </a:rPr>
              <a:t>。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应该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发挥广大青年的充分的作用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3341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1" y="593685"/>
            <a:ext cx="107561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：（５）多层定语语序不当。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多层定语的正确排列顺序一般为“表领属性的或时间、处所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的短语＋指称或数量短语＋动词或动词短语＋形容词或形容词短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语＋名词或名词短语”。 另外，带“的”的定语一般放在不带“的”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的定语之前。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例如：他是一位优秀的有 ２０ 年教学经验的国家队的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羽毛球教练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正确的顺序应该为：他是国家队（领属性）的一位（数量词）有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</a:rPr>
              <a:t>20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年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教学经验（动词短语）的优秀（形容词）的羽毛球（名词）教练。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370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401" y="593685"/>
            <a:ext cx="107561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：（６）多层状语语序不当。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复杂状语的排列顺序大致为“表目的或原因的介宾短语＋表时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间的名词或介宾短语＋表处所的名词或介宾短语＋表范围或频率、程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度的副词＋表情态的形容词或动词＋表对象的介宾短语”。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例如：在休息室里许多老师昨天都同他热情地交谈。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正确的顺序应该为：许多老师昨天（时间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）在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休息室里（处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所）都（范围）热情地（情态）同他（对象）交谈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24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401" y="593685"/>
            <a:ext cx="107561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：（７）主客倒置。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例如：那时候，报纸与我接触的机会是很少的。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应改为“我与报纸接触”，因为“我”为主动，“报纸”为被动。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钢铁是怎样炼成的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对我是很熟悉的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（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８）关联词语位置不当。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例如：小玉不但会唱歌，而且小李也会唱歌。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因为两个分句的主语不同，所以“不但”应移到句首</a:t>
            </a:r>
            <a:r>
              <a:rPr lang="zh-CN" altLang="en-US" sz="2400" b="1" dirty="0" smtClean="0">
                <a:latin typeface="+mn-ea"/>
                <a:ea typeface="+mn-ea"/>
              </a:rPr>
              <a:t>。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他如果不能实事求是，事业就会受到损失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5469" y="5229200"/>
            <a:ext cx="10216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</a:rPr>
              <a:t>主语相同时，关联词在主语后面；主语不同时，关联词在主语前面。</a:t>
            </a:r>
            <a:endParaRPr lang="en-US" altLang="zh-CN" sz="2400" b="1" dirty="0" smtClean="0">
              <a:solidFill>
                <a:srgbClr val="7030A0"/>
              </a:solidFill>
            </a:endParaRPr>
          </a:p>
          <a:p>
            <a:r>
              <a:rPr lang="zh-CN" altLang="en-US" sz="2400" b="1" dirty="0" smtClean="0">
                <a:solidFill>
                  <a:srgbClr val="7030A0"/>
                </a:solidFill>
              </a:rPr>
              <a:t>他一边唱歌，一边跳舞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98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430" y="368660"/>
            <a:ext cx="103511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六、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表意不明</a:t>
            </a:r>
            <a:r>
              <a:rPr lang="zh-CN" altLang="zh-CN" sz="2400" b="1" dirty="0">
                <a:latin typeface="Times New Roman" pitchFamily="18" charset="0"/>
              </a:rPr>
              <a:t> </a:t>
            </a:r>
            <a:r>
              <a:rPr lang="zh-CN" altLang="en-US" sz="2400" b="1" dirty="0">
                <a:latin typeface="Times New Roman" pitchFamily="18" charset="0"/>
              </a:rPr>
              <a:t>　　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</a:rPr>
              <a:t>）有歧义</a:t>
            </a:r>
            <a:endParaRPr lang="en-US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3月30日，书记、副书记和其他县领导出席了党的群众路线教育动员大会。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仿宋_GB2312" pitchFamily="49" charset="-122"/>
                <a:ea typeface="仿宋_GB2312" pitchFamily="49" charset="-122"/>
              </a:rPr>
              <a:t>这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句话没有写清是本县其他领导，还是其他县的领导。可以改为“3月30日，书记、副书记和本县其他领导出席了党的群众路线教育动员大会。”</a:t>
            </a:r>
            <a:r>
              <a:rPr lang="zh-CN" altLang="en-US" sz="2400" b="1" dirty="0" smtClean="0">
                <a:latin typeface="Times New Roman" pitchFamily="18" charset="0"/>
                <a:ea typeface="仿宋_GB2312" pitchFamily="49" charset="-122"/>
              </a:rPr>
              <a:t>）</a:t>
            </a:r>
            <a:endParaRPr lang="en-US" altLang="zh-CN" sz="2400" b="1" dirty="0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</a:rPr>
              <a:t>“依我看，这个考点最需要引起重视”，张老师说。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</a:rPr>
              <a:t>性格懦弱的李娟的母亲，在灾难面前表现出异常的坚韧。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zh-CN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33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0455" y="1088740"/>
            <a:ext cx="1075619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指代不明。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例如：</a:t>
            </a:r>
            <a:r>
              <a:rPr lang="zh-CN" altLang="en-US" sz="2400" b="1" dirty="0">
                <a:latin typeface="+mn-ea"/>
                <a:ea typeface="+mn-ea"/>
              </a:rPr>
              <a:t>王新和李强赛跑，经过激烈的竞争，他终于取得</a:t>
            </a:r>
            <a:r>
              <a:rPr lang="zh-CN" altLang="en-US" sz="2400" b="1" dirty="0" smtClean="0">
                <a:latin typeface="+mn-ea"/>
                <a:ea typeface="+mn-ea"/>
              </a:rPr>
              <a:t>了胜利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ea"/>
                <a:ea typeface="+mn-ea"/>
              </a:rPr>
              <a:t>“他”是指王新还是李强，不明确</a:t>
            </a:r>
            <a:r>
              <a:rPr lang="zh-CN" altLang="en-US" sz="2400" b="1" dirty="0" smtClean="0">
                <a:latin typeface="+mn-ea"/>
                <a:ea typeface="+mn-ea"/>
              </a:rPr>
              <a:t>。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李经理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和检测员小王正在谈话，他告诉他说：</a:t>
            </a:r>
            <a:r>
              <a:rPr lang="zh-CN" altLang="en-US" sz="2400" b="1" dirty="0">
                <a:solidFill>
                  <a:srgbClr val="FF0000"/>
                </a:solidFill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本轮测试结束之后，就可以排除危险项目了。</a:t>
            </a:r>
            <a:r>
              <a:rPr lang="zh-CN" altLang="en-US" sz="2400" b="1" dirty="0">
                <a:solidFill>
                  <a:srgbClr val="FF0000"/>
                </a:solidFill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zh-CN" altLang="zh-CN" sz="24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695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0455" y="323655"/>
            <a:ext cx="9001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ea typeface="黑体" pitchFamily="49" charset="-122"/>
              </a:rPr>
              <a:t> </a:t>
            </a:r>
            <a:r>
              <a:rPr lang="zh-CN" altLang="en-US" sz="3600" b="1" dirty="0">
                <a:solidFill>
                  <a:srgbClr val="CC3300"/>
                </a:solidFill>
                <a:ea typeface="黑体" pitchFamily="49" charset="-122"/>
              </a:rPr>
              <a:t>主语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黑体" pitchFamily="49" charset="-122"/>
              </a:rPr>
              <a:t>定义</a:t>
            </a:r>
            <a:r>
              <a:rPr lang="zh-CN" altLang="en-US" sz="3200" b="1" dirty="0">
                <a:ea typeface="黑体" pitchFamily="49" charset="-122"/>
              </a:rPr>
              <a:t>：</a:t>
            </a:r>
            <a:r>
              <a:rPr lang="zh-CN" altLang="en-US" sz="2400" b="1" dirty="0">
                <a:ea typeface="黑体" pitchFamily="49" charset="-122"/>
              </a:rPr>
              <a:t>主语是谓语陈述的对象，指明说的是“</a:t>
            </a:r>
            <a:r>
              <a:rPr lang="zh-CN" altLang="en-US" sz="2400" b="1" dirty="0">
                <a:solidFill>
                  <a:srgbClr val="6600FF"/>
                </a:solidFill>
                <a:ea typeface="黑体" pitchFamily="49" charset="-122"/>
              </a:rPr>
              <a:t>什么人</a:t>
            </a:r>
            <a:r>
              <a:rPr lang="zh-CN" altLang="en-US" sz="2400" b="1" dirty="0">
                <a:ea typeface="黑体" pitchFamily="49" charset="-122"/>
              </a:rPr>
              <a:t>”或“</a:t>
            </a:r>
            <a:r>
              <a:rPr lang="zh-CN" altLang="en-US" sz="2400" b="1" dirty="0">
                <a:solidFill>
                  <a:srgbClr val="6600FF"/>
                </a:solidFill>
                <a:ea typeface="黑体" pitchFamily="49" charset="-122"/>
              </a:rPr>
              <a:t>什么事物</a:t>
            </a:r>
            <a:r>
              <a:rPr lang="zh-CN" altLang="en-US" sz="2400" b="1" dirty="0">
                <a:ea typeface="黑体" pitchFamily="49" charset="-122"/>
              </a:rPr>
              <a:t>”。主语是执行句子的行为或动作的主体。</a:t>
            </a:r>
            <a:endParaRPr lang="zh-CN" altLang="en-US" sz="2400" dirty="0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1595500" y="2476424"/>
            <a:ext cx="9721080" cy="219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zh-CN" altLang="en-US" sz="2400" dirty="0"/>
          </a:p>
          <a:p>
            <a:r>
              <a:rPr lang="zh-CN" altLang="en-US" sz="2400" b="1" dirty="0">
                <a:ea typeface="黑体" pitchFamily="49" charset="-122"/>
              </a:rPr>
              <a:t>例：</a:t>
            </a:r>
            <a:r>
              <a:rPr lang="en-US" altLang="zh-CN" sz="2400" b="1" dirty="0">
                <a:ea typeface="黑体" pitchFamily="49" charset="-122"/>
              </a:rPr>
              <a:t>A</a:t>
            </a:r>
            <a:r>
              <a:rPr lang="zh-CN" altLang="en-US" sz="2400" b="1" dirty="0">
                <a:ea typeface="黑体" pitchFamily="49" charset="-122"/>
              </a:rPr>
              <a:t>、中国人民站起来了。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ea typeface="黑体" pitchFamily="49" charset="-122"/>
              </a:rPr>
              <a:t>          B</a:t>
            </a:r>
            <a:r>
              <a:rPr lang="zh-CN" altLang="en-US" sz="2400" b="1" dirty="0">
                <a:ea typeface="黑体" pitchFamily="49" charset="-122"/>
              </a:rPr>
              <a:t>、辱骂和恐吓决不是战斗。</a:t>
            </a:r>
          </a:p>
          <a:p>
            <a:r>
              <a:rPr lang="en-US" altLang="zh-CN" b="1" dirty="0">
                <a:ea typeface="黑体" pitchFamily="49" charset="-122"/>
              </a:rPr>
              <a:t>          </a:t>
            </a:r>
            <a:endParaRPr lang="zh-CN" altLang="en-US" b="1" dirty="0">
              <a:ea typeface="黑体" pitchFamily="49" charset="-122"/>
            </a:endParaRPr>
          </a:p>
          <a:p>
            <a:endParaRPr lang="en-US" altLang="zh-CN" b="1" dirty="0">
              <a:ea typeface="黑体" pitchFamily="49" charset="-122"/>
            </a:endParaRPr>
          </a:p>
          <a:p>
            <a:r>
              <a:rPr lang="en-US" altLang="zh-CN" sz="2400" dirty="0"/>
              <a:t>            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1325470" y="3942667"/>
            <a:ext cx="909101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ea typeface="黑体" pitchFamily="49" charset="-122"/>
              </a:rPr>
              <a:t>特点：A、经常由</a:t>
            </a:r>
            <a:r>
              <a:rPr lang="zh-CN" altLang="en-US" sz="2400" b="1" dirty="0">
                <a:solidFill>
                  <a:srgbClr val="FF0000"/>
                </a:solidFill>
                <a:ea typeface="黑体" pitchFamily="49" charset="-122"/>
              </a:rPr>
              <a:t>名词</a:t>
            </a:r>
            <a:r>
              <a:rPr lang="zh-CN" altLang="en-US" sz="2400" b="1" dirty="0">
                <a:ea typeface="黑体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ea typeface="黑体" pitchFamily="49" charset="-122"/>
              </a:rPr>
              <a:t>代词</a:t>
            </a:r>
            <a:r>
              <a:rPr lang="zh-CN" altLang="en-US" sz="2400" b="1" dirty="0">
                <a:ea typeface="黑体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ea typeface="黑体" pitchFamily="49" charset="-122"/>
              </a:rPr>
              <a:t>名词性短语</a:t>
            </a:r>
            <a:r>
              <a:rPr lang="zh-CN" altLang="en-US" sz="2400" b="1" dirty="0">
                <a:ea typeface="黑体" pitchFamily="49" charset="-122"/>
              </a:rPr>
              <a:t>充当。B、一般表示谓语所说的是“谁”或 “什么”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1595500" y="5139190"/>
            <a:ext cx="8910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ea typeface="黑体" panose="02010609060101010101" pitchFamily="2" charset="-122"/>
                <a:sym typeface="Arial" panose="020B0604020202020204" pitchFamily="34" charset="0"/>
              </a:rPr>
              <a:t>提高整个中华民族的科学文化水平</a:t>
            </a:r>
            <a:r>
              <a:rPr lang="zh-CN" altLang="en-US" sz="2000" b="1" dirty="0">
                <a:ea typeface="黑体" panose="02010609060101010101" pitchFamily="2" charset="-122"/>
              </a:rPr>
              <a:t>是亿万人民群众的切身事业。</a:t>
            </a:r>
          </a:p>
        </p:txBody>
      </p:sp>
    </p:spTree>
    <p:extLst>
      <p:ext uri="{BB962C8B-B14F-4D97-AF65-F5344CB8AC3E}">
        <p14:creationId xmlns:p14="http://schemas.microsoft.com/office/powerpoint/2010/main" val="2226581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475" y="902061"/>
            <a:ext cx="87344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25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0415" y="5589"/>
            <a:ext cx="10801200" cy="7146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七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结构混乱</a:t>
            </a:r>
            <a:r>
              <a:rPr lang="zh-CN" altLang="en-US" sz="2400" b="1" dirty="0">
                <a:latin typeface="Times New Roman" pitchFamily="18" charset="0"/>
              </a:rPr>
              <a:t>　　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句式杂糅</a:t>
            </a:r>
            <a:r>
              <a:rPr lang="zh-CN" altLang="zh-CN" sz="2400" b="1" dirty="0">
                <a:latin typeface="Times New Roman" pitchFamily="18" charset="0"/>
              </a:rPr>
              <a:t> </a:t>
            </a:r>
            <a:r>
              <a:rPr lang="zh-CN" altLang="en-US" sz="2400" b="1" dirty="0">
                <a:latin typeface="Times New Roman" pitchFamily="18" charset="0"/>
              </a:rPr>
              <a:t>　　</a:t>
            </a:r>
            <a:endParaRPr lang="en-US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</a:rPr>
              <a:t>句式杂糅是把两个意思或两种句式杂糅在一个句子之中，造成结构混乱，意思不清。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        例：</a:t>
            </a:r>
            <a:r>
              <a:rPr lang="zh-CN" altLang="zh-CN" sz="2400" b="1" dirty="0">
                <a:latin typeface="楷体_GB2312" pitchFamily="49" charset="-122"/>
                <a:ea typeface="楷体_GB2312" pitchFamily="49" charset="-122"/>
              </a:rPr>
              <a:t>作品内容简介包括所诵作品的背景、内容、特色等方面进行简要介绍。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（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作品内容简介包括所诵作品的背景、内容、特色等方面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与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作品内容简介应从所诵作品的背景、内容、特色等方面进行简要介绍</a:t>
            </a:r>
            <a:r>
              <a:rPr lang="zh-CN" altLang="zh-CN" sz="2400" b="1" dirty="0"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两句杂糅，任选其一即可</a:t>
            </a:r>
            <a:r>
              <a:rPr lang="zh-CN" altLang="en-US" sz="2400" b="1" dirty="0" smtClean="0">
                <a:latin typeface="Times New Roman" pitchFamily="18" charset="0"/>
                <a:sym typeface="Arial" pitchFamily="34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sym typeface="Arial" pitchFamily="34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1.据银监会分析，2015年第一季度，我国股市一路上涨的原因，主要在于投资者对中国经济前景充满信心所致。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. 宁泽涛在世锦赛夺冠，他的成功靠的是个人的拼搏奋斗取得的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3.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多年来曾被计划经济思想束缚下的群众也觉悟起来。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zh-CN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21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54" y="503675"/>
            <a:ext cx="741997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80465" y="4554125"/>
            <a:ext cx="8820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考场是设在一间古色古香的大厅举行的。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第一步：查看句中动词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第二</a:t>
            </a:r>
            <a:r>
              <a:rPr lang="zh-CN" altLang="en-US" sz="2400" dirty="0" smtClean="0">
                <a:solidFill>
                  <a:srgbClr val="FF0000"/>
                </a:solidFill>
              </a:rPr>
              <a:t>步：确定要表达的意思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第三</a:t>
            </a:r>
            <a:r>
              <a:rPr lang="zh-CN" altLang="en-US" sz="2400" dirty="0" smtClean="0">
                <a:solidFill>
                  <a:srgbClr val="FF0000"/>
                </a:solidFill>
              </a:rPr>
              <a:t>步：重新理顺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45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550" y="503675"/>
            <a:ext cx="7429500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29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0485" y="638690"/>
            <a:ext cx="1017113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八、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用词不当</a:t>
            </a:r>
            <a:r>
              <a:rPr lang="zh-CN" altLang="en-US" sz="2400" b="1" dirty="0">
                <a:latin typeface="Times New Roman" pitchFamily="18" charset="0"/>
              </a:rPr>
              <a:t>　　</a:t>
            </a:r>
            <a:endParaRPr lang="en-US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</a:rPr>
              <a:t>    </a:t>
            </a:r>
            <a:r>
              <a:rPr lang="zh-CN" altLang="zh-CN" sz="2400" b="1" dirty="0">
                <a:latin typeface="Times New Roman" pitchFamily="18" charset="0"/>
              </a:rPr>
              <a:t>用词不当包括词性使用不当，词义使用不当，词语的感情色彩使用不当等。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计划于今年年底开放的长沙市“两馆一厅”将为市民的休闲时光提高浓浓的文化味。</a:t>
            </a:r>
            <a:endParaRPr lang="zh-CN" altLang="en-US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句中的“提高”在这里使用不当，应把“提高”改为“注入”</a:t>
            </a:r>
            <a:r>
              <a:rPr lang="zh-CN" altLang="en-US" sz="2400" b="1" dirty="0" smtClean="0">
                <a:latin typeface="Times New Roman" pitchFamily="18" charset="0"/>
                <a:ea typeface="仿宋_GB2312" pitchFamily="49" charset="-122"/>
              </a:rPr>
              <a:t>）</a:t>
            </a:r>
            <a:endParaRPr lang="en-US" altLang="zh-CN" sz="2400" b="1" dirty="0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中小学生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应该选择肤浅易懂的读物培养自己的阅读兴趣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他把节俭下来的钱全部捐给了灾区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各级财政部门对农村基础设施经费的管理上，要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做到心中有数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，全盘考虑。</a:t>
            </a:r>
          </a:p>
          <a:p>
            <a:pPr eaLnBrk="1" hangingPunct="1">
              <a:lnSpc>
                <a:spcPct val="150000"/>
              </a:lnSpc>
            </a:pPr>
            <a:endParaRPr lang="zh-CN" altLang="zh-CN" sz="2400" b="1" dirty="0">
              <a:latin typeface="Times New Roman" pitchFamily="18" charset="0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94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510" y="1493785"/>
            <a:ext cx="870585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60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  <p:grpSp>
        <p:nvGrpSpPr>
          <p:cNvPr id="3" name="Group 90"/>
          <p:cNvGrpSpPr>
            <a:grpSpLocks/>
          </p:cNvGrpSpPr>
          <p:nvPr/>
        </p:nvGrpSpPr>
        <p:grpSpPr bwMode="auto">
          <a:xfrm>
            <a:off x="330200" y="1036638"/>
            <a:ext cx="4140200" cy="515937"/>
            <a:chOff x="158" y="3294"/>
            <a:chExt cx="2495" cy="295"/>
          </a:xfrm>
        </p:grpSpPr>
        <p:pic>
          <p:nvPicPr>
            <p:cNvPr id="4" name="Picture 91" descr="PPT·（6字）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3307"/>
              <a:ext cx="2495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92"/>
            <p:cNvSpPr txBox="1">
              <a:spLocks noChangeArrowheads="1"/>
            </p:cNvSpPr>
            <p:nvPr/>
          </p:nvSpPr>
          <p:spPr bwMode="auto">
            <a:xfrm>
              <a:off x="693" y="3294"/>
              <a:ext cx="1855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600" b="1" dirty="0">
                  <a:solidFill>
                    <a:srgbClr val="FFFF00"/>
                  </a:solidFill>
                  <a:ea typeface="微软雅黑" pitchFamily="34" charset="-122"/>
                  <a:sym typeface="Arial" pitchFamily="34" charset="0"/>
                </a:rPr>
                <a:t>病句辨析十二</a:t>
              </a:r>
              <a:r>
                <a:rPr lang="en-US" altLang="zh-CN" sz="2600" b="1" dirty="0">
                  <a:solidFill>
                    <a:srgbClr val="FFFF00"/>
                  </a:solidFill>
                  <a:latin typeface="宋体" pitchFamily="2" charset="-122"/>
                  <a:sym typeface="Arial" pitchFamily="34" charset="0"/>
                </a:rPr>
                <a:t>“</a:t>
              </a:r>
              <a:r>
                <a:rPr lang="zh-CN" altLang="en-US" sz="2600" b="1" dirty="0">
                  <a:solidFill>
                    <a:srgbClr val="FFFF00"/>
                  </a:solidFill>
                  <a:ea typeface="微软雅黑" pitchFamily="34" charset="-122"/>
                  <a:sym typeface="Arial" pitchFamily="34" charset="0"/>
                </a:rPr>
                <a:t>看</a:t>
              </a:r>
              <a:r>
                <a:rPr lang="en-US" altLang="zh-CN" sz="2600" b="1" dirty="0">
                  <a:solidFill>
                    <a:srgbClr val="FFFF00"/>
                  </a:solidFill>
                  <a:latin typeface="宋体" pitchFamily="2" charset="-122"/>
                  <a:sym typeface="Arial" pitchFamily="34" charset="0"/>
                </a:rPr>
                <a:t>”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217978" y="1763815"/>
            <a:ext cx="88086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从病句类型入手辨析病句，这是病句复习的惯用办法。然而有些小技巧也不容忽视，它们在辨析病句时也常常有意想不到的效果。下面就介绍</a:t>
            </a:r>
            <a:r>
              <a:rPr lang="en-US" altLang="zh-CN" sz="2400" b="1" dirty="0">
                <a:latin typeface="Times New Roman" pitchFamily="18" charset="0"/>
              </a:rPr>
              <a:t>12</a:t>
            </a:r>
            <a:r>
              <a:rPr lang="zh-CN" altLang="en-US" sz="2400" b="1" dirty="0">
                <a:latin typeface="Times New Roman" pitchFamily="18" charset="0"/>
              </a:rPr>
              <a:t>种小方法：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一、发现介宾短语开头的句子，看是否缺少主语。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　　在一个句子中，当介词或介词结构位于句首时，我们就应该仔细地分析这个句子的主谓宾等成分，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如果没</a:t>
            </a:r>
            <a:endParaRPr lang="zh-CN" alt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40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460" y="818710"/>
            <a:ext cx="96310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有主语，那就属于介词结构在句首掩盖主语的错误类型。这种类型的病句往往通过去掉句首介词来达到改正目的。常见的介词如下：</a:t>
            </a:r>
            <a:endParaRPr lang="zh-CN" altLang="en-US" sz="2400" b="1" dirty="0">
              <a:latin typeface="仿宋_GB2312" pitchFamily="49" charset="-122"/>
              <a:ea typeface="仿宋_GB2312" pitchFamily="49" charset="-122"/>
            </a:endParaRP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106996073"/>
              </p:ext>
            </p:extLst>
          </p:nvPr>
        </p:nvGraphicFramePr>
        <p:xfrm>
          <a:off x="1955540" y="2123855"/>
          <a:ext cx="7613650" cy="34750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5327"/>
                <a:gridCol w="5478323"/>
              </a:tblGrid>
              <a:tr h="4572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</a:rPr>
                        <a:t>表示方式</a:t>
                      </a:r>
                    </a:p>
                  </a:txBody>
                  <a:tcPr marL="91432" marR="91432" marT="45724" marB="45724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</a:rPr>
                        <a:t>经过、通过、根据、按照、以……</a:t>
                      </a:r>
                    </a:p>
                  </a:txBody>
                  <a:tcPr marL="91432" marR="91432" marT="45724" marB="45724"/>
                </a:tc>
              </a:tr>
              <a:tr h="8230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</a:rPr>
                        <a:t>表示时间，处所   </a:t>
                      </a:r>
                    </a:p>
                  </a:txBody>
                  <a:tcPr marL="91432" marR="91432" marT="45724" marB="45724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从、于、到、往、在、当、朝、向、自从、顺着、沿着、随着……</a:t>
                      </a:r>
                    </a:p>
                  </a:txBody>
                  <a:tcPr marL="91432" marR="91432" marT="45724" marB="45724"/>
                </a:tc>
              </a:tr>
              <a:tr h="8230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</a:rPr>
                        <a:t>表示对象，范围    </a:t>
                      </a:r>
                    </a:p>
                  </a:txBody>
                  <a:tcPr marL="91432" marR="91432" marT="45724" marB="45724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对于、关于、把、跟、与、同、给、和……</a:t>
                      </a:r>
                    </a:p>
                  </a:txBody>
                  <a:tcPr marL="91432" marR="91432" marT="45724" marB="45724"/>
                </a:tc>
              </a:tr>
              <a:tr h="4572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</a:rPr>
                        <a:t>表示原因    </a:t>
                      </a:r>
                    </a:p>
                  </a:txBody>
                  <a:tcPr marL="91432" marR="91432" marT="45724" marB="45724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由于、因为……</a:t>
                      </a:r>
                    </a:p>
                  </a:txBody>
                  <a:tcPr marL="91432" marR="91432" marT="45724" marB="45724"/>
                </a:tc>
              </a:tr>
              <a:tr h="45724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表示被动   </a:t>
                      </a:r>
                    </a:p>
                  </a:txBody>
                  <a:tcPr marL="91432" marR="91432" marT="45724" marB="45724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被、叫、让、给、使……</a:t>
                      </a:r>
                    </a:p>
                  </a:txBody>
                  <a:tcPr marL="91432" marR="91432" marT="45724" marB="45724"/>
                </a:tc>
              </a:tr>
              <a:tr h="45724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表示排除   </a:t>
                      </a:r>
                    </a:p>
                  </a:txBody>
                  <a:tcPr marL="91432" marR="91432" marT="45724" marB="45724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 dirty="0" err="1">
                          <a:latin typeface="仿宋_GB2312" charset="0"/>
                          <a:ea typeface="仿宋_GB2312" charset="0"/>
                          <a:sym typeface="+mn-ea"/>
                        </a:rPr>
                        <a:t>除、除去、除非</a:t>
                      </a:r>
                      <a:r>
                        <a:rPr sz="2400" b="1" dirty="0">
                          <a:latin typeface="仿宋_GB2312" charset="0"/>
                          <a:ea typeface="仿宋_GB2312" charset="0"/>
                          <a:sym typeface="+mn-ea"/>
                        </a:rPr>
                        <a:t>……</a:t>
                      </a:r>
                    </a:p>
                  </a:txBody>
                  <a:tcPr marL="91432" marR="91432" marT="45724" marB="4572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45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38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0445" y="683695"/>
            <a:ext cx="101261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通过此次诵读经典诗文比赛，使同学们进一步了解了中华民族悠久的历史和灿烂的文化。</a:t>
            </a:r>
            <a:endParaRPr lang="zh-CN" altLang="en-US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（介词“通过”的误用掩盖了该句主语，应删去“通过”或“使”）</a:t>
            </a:r>
          </a:p>
        </p:txBody>
      </p:sp>
      <p:sp>
        <p:nvSpPr>
          <p:cNvPr id="4" name="矩形 3"/>
          <p:cNvSpPr/>
          <p:nvPr/>
        </p:nvSpPr>
        <p:spPr>
          <a:xfrm>
            <a:off x="1100445" y="2989764"/>
            <a:ext cx="99911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二、发现句中有并列结构，看是否符合逻辑、是否语序错位、是否搭配得当。</a:t>
            </a:r>
            <a:endParaRPr lang="zh-CN" altLang="en-US" sz="2400" b="1" dirty="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77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39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0475" y="280750"/>
            <a:ext cx="84936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这里所说的并列结构，主要是指动词并列、名词并列以及形容词并列等。出现了并列结构，我们可以从是否符合逻辑、是否语序错位、是否搭配得当这三个方面去考虑。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常见的并列句有以下几种形式：</a:t>
            </a:r>
            <a:endParaRPr lang="zh-CN" altLang="en-US" sz="2400" b="1" dirty="0">
              <a:latin typeface="Times New Roman" pitchFamily="18" charset="0"/>
            </a:endParaRP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468666234"/>
              </p:ext>
            </p:extLst>
          </p:nvPr>
        </p:nvGraphicFramePr>
        <p:xfrm>
          <a:off x="1846171" y="2753925"/>
          <a:ext cx="7542212" cy="175895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2657998"/>
                <a:gridCol w="4884214"/>
              </a:tblGrid>
              <a:tr h="8201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 dirty="0" err="1">
                          <a:latin typeface="仿宋_GB2312" charset="0"/>
                          <a:ea typeface="仿宋_GB2312" charset="0"/>
                        </a:rPr>
                        <a:t>用连词表示的并列</a:t>
                      </a:r>
                      <a:r>
                        <a:rPr sz="2400" b="1" dirty="0">
                          <a:latin typeface="仿宋_GB2312" charset="0"/>
                          <a:ea typeface="仿宋_GB2312" charset="0"/>
                        </a:rPr>
                        <a:t>   </a:t>
                      </a:r>
                    </a:p>
                  </a:txBody>
                  <a:tcPr marL="91436" marR="91436" marT="46940" marB="46940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如“和”“与”“跟”“同”“以及”等。</a:t>
                      </a:r>
                    </a:p>
                  </a:txBody>
                  <a:tcPr marL="91436" marR="91436" marT="46940" marB="46940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694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 dirty="0" err="1">
                          <a:latin typeface="仿宋_GB2312" charset="0"/>
                          <a:ea typeface="仿宋_GB2312" charset="0"/>
                          <a:sym typeface="+mn-ea"/>
                        </a:rPr>
                        <a:t>用顿号表示的并列</a:t>
                      </a:r>
                      <a:r>
                        <a:rPr sz="2400" b="1" dirty="0">
                          <a:latin typeface="仿宋_GB2312" charset="0"/>
                          <a:ea typeface="仿宋_GB2312" charset="0"/>
                          <a:sym typeface="+mn-ea"/>
                        </a:rPr>
                        <a:t>      </a:t>
                      </a:r>
                    </a:p>
                  </a:txBody>
                  <a:tcPr marL="91436" marR="91436" marT="46940" marB="46940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常用于几个名词或动词之间。</a:t>
                      </a:r>
                    </a:p>
                  </a:txBody>
                  <a:tcPr marL="91436" marR="91436" marT="46940" marB="46940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69401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用逗号表示的并列    </a:t>
                      </a:r>
                    </a:p>
                  </a:txBody>
                  <a:tcPr marL="91436" marR="91436" marT="46940" marB="46940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 dirty="0" err="1">
                          <a:latin typeface="仿宋_GB2312" charset="0"/>
                          <a:ea typeface="仿宋_GB2312" charset="0"/>
                          <a:sym typeface="+mn-ea"/>
                        </a:rPr>
                        <a:t>常用于几个分句之间</a:t>
                      </a:r>
                      <a:r>
                        <a:rPr sz="2400" b="1" dirty="0">
                          <a:latin typeface="仿宋_GB2312" charset="0"/>
                          <a:ea typeface="仿宋_GB2312" charset="0"/>
                          <a:sym typeface="+mn-ea"/>
                        </a:rPr>
                        <a:t>。</a:t>
                      </a:r>
                    </a:p>
                  </a:txBody>
                  <a:tcPr marL="91436" marR="91436" marT="46940" marB="46940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775520" y="4824155"/>
            <a:ext cx="9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例：</a:t>
            </a:r>
            <a:r>
              <a:rPr lang="en-US" altLang="zh-CN" sz="1200" b="1" dirty="0">
                <a:latin typeface="Times New Roman" pitchFamily="18" charset="0"/>
                <a:sym typeface="Arial" pitchFamily="34" charset="0"/>
              </a:rPr>
              <a:t> 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阅读课上，我们讨论并阅读了高尔基的《童年》，感触很多。</a:t>
            </a:r>
            <a:endParaRPr lang="zh-CN" altLang="en-US" sz="2400" b="1" dirty="0"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72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1158746" y="3471904"/>
            <a:ext cx="1033254" cy="554994"/>
          </a:xfrm>
          <a:prstGeom prst="line">
            <a:avLst/>
          </a:prstGeom>
          <a:ln w="127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9213010" y="1619151"/>
            <a:ext cx="2978990" cy="1108219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65429" y="458670"/>
            <a:ext cx="99461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ea typeface="华文隶书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ea typeface="黑体" pitchFamily="49" charset="-122"/>
              </a:rPr>
              <a:t>谓语</a:t>
            </a:r>
            <a:br>
              <a:rPr lang="zh-CN" altLang="en-US" sz="2800" b="1" dirty="0">
                <a:solidFill>
                  <a:srgbClr val="CC3300"/>
                </a:solidFill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C3300"/>
                </a:solidFill>
                <a:ea typeface="黑体" pitchFamily="49" charset="-122"/>
              </a:rPr>
              <a:t>定义</a:t>
            </a:r>
            <a:r>
              <a:rPr lang="zh-CN" altLang="en-US" sz="2800" b="1" dirty="0">
                <a:solidFill>
                  <a:srgbClr val="CC3300"/>
                </a:solidFill>
                <a:ea typeface="黑体" pitchFamily="49" charset="-122"/>
              </a:rPr>
              <a:t>：</a:t>
            </a:r>
            <a:r>
              <a:rPr lang="zh-CN" altLang="en-US" sz="2400" b="1" dirty="0">
                <a:ea typeface="黑体" pitchFamily="49" charset="-122"/>
              </a:rPr>
              <a:t>谓语是陈述主语的，说明主语“</a:t>
            </a:r>
            <a:r>
              <a:rPr lang="zh-CN" altLang="en-US" sz="2400" b="1" dirty="0">
                <a:solidFill>
                  <a:srgbClr val="6600FF"/>
                </a:solidFill>
                <a:ea typeface="黑体" pitchFamily="49" charset="-122"/>
              </a:rPr>
              <a:t>是什么</a:t>
            </a:r>
            <a:r>
              <a:rPr lang="zh-CN" altLang="en-US" sz="2400" b="1" dirty="0">
                <a:ea typeface="黑体" pitchFamily="49" charset="-122"/>
              </a:rPr>
              <a:t>”或“</a:t>
            </a:r>
            <a:r>
              <a:rPr lang="zh-CN" altLang="en-US" sz="2400" b="1" dirty="0">
                <a:solidFill>
                  <a:srgbClr val="6600FF"/>
                </a:solidFill>
                <a:ea typeface="黑体" pitchFamily="49" charset="-122"/>
              </a:rPr>
              <a:t>怎么样</a:t>
            </a:r>
            <a:r>
              <a:rPr lang="zh-CN" altLang="en-US" sz="2400" b="1" dirty="0">
                <a:ea typeface="黑体" pitchFamily="49" charset="-122"/>
              </a:rPr>
              <a:t>”。一般放在主语</a:t>
            </a:r>
            <a:endParaRPr lang="zh-CN" altLang="en-US" sz="2400" dirty="0"/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1463407" y="2567822"/>
            <a:ext cx="6407150" cy="1808163"/>
          </a:xfrm>
          <a:prstGeom prst="rect">
            <a:avLst/>
          </a:prstGeom>
        </p:spPr>
        <p:txBody>
          <a:bodyPr/>
          <a:lstStyle>
            <a:lvl1pPr marL="457189" indent="-457189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2800" b="1" dirty="0" smtClean="0">
                <a:ea typeface="黑体" pitchFamily="49" charset="-122"/>
              </a:rPr>
              <a:t>例 </a:t>
            </a:r>
            <a:r>
              <a:rPr lang="zh-CN" altLang="en-US" sz="3600" dirty="0" smtClean="0"/>
              <a:t>   </a:t>
            </a:r>
            <a:r>
              <a:rPr lang="en-US" altLang="zh-CN" sz="2800" b="1" dirty="0" smtClean="0">
                <a:ea typeface="黑体" pitchFamily="49" charset="-122"/>
              </a:rPr>
              <a:t>A</a:t>
            </a:r>
            <a:r>
              <a:rPr lang="zh-CN" altLang="en-US" sz="2800" b="1" dirty="0" smtClean="0">
                <a:ea typeface="黑体" pitchFamily="49" charset="-122"/>
              </a:rPr>
              <a:t>、明天晴天。</a:t>
            </a:r>
            <a:endParaRPr lang="en-US" altLang="zh-CN" sz="2800" b="1" dirty="0" smtClean="0">
              <a:ea typeface="黑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ea typeface="黑体" pitchFamily="49" charset="-122"/>
              </a:rPr>
              <a:t>         B</a:t>
            </a:r>
            <a:r>
              <a:rPr lang="zh-CN" altLang="en-US" sz="2800" b="1" dirty="0">
                <a:ea typeface="黑体" pitchFamily="49" charset="-122"/>
              </a:rPr>
              <a:t>、满天乌云顿时消散了。</a:t>
            </a:r>
          </a:p>
          <a:p>
            <a:pPr>
              <a:buNone/>
            </a:pPr>
            <a:r>
              <a:rPr lang="en-US" altLang="zh-CN" sz="2800" b="1" dirty="0" smtClean="0">
                <a:ea typeface="黑体" pitchFamily="49" charset="-122"/>
              </a:rPr>
              <a:t>         C</a:t>
            </a:r>
            <a:r>
              <a:rPr lang="zh-CN" altLang="en-US" sz="2800" b="1" dirty="0">
                <a:ea typeface="黑体" pitchFamily="49" charset="-122"/>
              </a:rPr>
              <a:t>、树叶黄了。</a:t>
            </a:r>
          </a:p>
          <a:p>
            <a:pPr>
              <a:buFontTx/>
              <a:buNone/>
            </a:pPr>
            <a:endParaRPr lang="zh-CN" altLang="en-US" sz="2800" b="1" dirty="0" smtClean="0"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 smtClean="0">
                <a:ea typeface="黑体" pitchFamily="49" charset="-122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991938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440" y="683695"/>
            <a:ext cx="10036115" cy="494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三、发现具有两面意思的词语，如</a:t>
            </a:r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是否</a:t>
            </a:r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能否</a:t>
            </a:r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优劣</a:t>
            </a:r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好坏</a:t>
            </a:r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成败</a:t>
            </a:r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等，看前后是否对应。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       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一个句子如果出现</a:t>
            </a:r>
            <a:r>
              <a:rPr lang="zh-CN" altLang="en-US" sz="2400" b="1" dirty="0">
                <a:sym typeface="Arial" pitchFamily="34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能否</a:t>
            </a:r>
            <a:r>
              <a:rPr lang="zh-CN" altLang="en-US" sz="2400" b="1" dirty="0"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是否</a:t>
            </a:r>
            <a:r>
              <a:rPr lang="zh-CN" altLang="en-US" sz="2400" b="1" dirty="0"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有没有</a:t>
            </a:r>
            <a:r>
              <a:rPr lang="zh-CN" altLang="en-US" sz="2400" b="1" dirty="0"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成败</a:t>
            </a:r>
            <a:r>
              <a:rPr lang="zh-CN" altLang="en-US" sz="2400" b="1" dirty="0"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好坏</a:t>
            </a:r>
            <a:r>
              <a:rPr lang="zh-CN" altLang="en-US" sz="2400" b="1" dirty="0">
                <a:sym typeface="Arial" pitchFamily="34" charset="0"/>
              </a:rPr>
              <a:t>”“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优劣</a:t>
            </a:r>
            <a:r>
              <a:rPr lang="zh-CN" altLang="en-US" sz="2400" b="1" dirty="0">
                <a:sym typeface="Arial" pitchFamily="34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之类的两面词，就应分析该句是否存在两面与一面不搭配的语病</a:t>
            </a:r>
            <a:r>
              <a:rPr lang="zh-CN" altLang="en-US" sz="2400" b="1" dirty="0" smtClean="0">
                <a:latin typeface="Times New Roman" pitchFamily="18" charset="0"/>
                <a:sym typeface="Arial" pitchFamily="34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sym typeface="Arial" pitchFamily="34" charset="0"/>
              </a:rPr>
              <a:t>例：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是否高度重视人才，是长沙成为</a:t>
            </a:r>
            <a:r>
              <a:rPr lang="zh-CN" altLang="en-US" sz="2400" b="1" dirty="0">
                <a:ea typeface="楷体_GB2312" pitchFamily="49" charset="-122"/>
                <a:sym typeface="Arial" pitchFamily="34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全球竞争力提升速度最快的十座城市</a:t>
            </a:r>
            <a:r>
              <a:rPr lang="zh-CN" altLang="en-US" sz="2400" b="1" dirty="0">
                <a:ea typeface="楷体_GB2312" pitchFamily="49" charset="-122"/>
                <a:sym typeface="Arial" pitchFamily="34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  <a:sym typeface="Arial" pitchFamily="34" charset="0"/>
              </a:rPr>
              <a:t>之一的原因。</a:t>
            </a:r>
            <a:endParaRPr lang="zh-CN" altLang="en-US" sz="2400" b="1" dirty="0">
              <a:latin typeface="Times New Roman" pitchFamily="18" charset="0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（两面对一面，应删去</a:t>
            </a:r>
            <a:r>
              <a:rPr lang="zh-CN" altLang="en-US" sz="2400" b="1" dirty="0"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是否</a:t>
            </a:r>
            <a:r>
              <a:rPr lang="zh-CN" altLang="en-US" sz="2400" b="1" dirty="0"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en-US" sz="2400" b="1" dirty="0">
                <a:latin typeface="Times New Roman" pitchFamily="18" charset="0"/>
                <a:ea typeface="仿宋_GB2312" pitchFamily="49" charset="-122"/>
                <a:sym typeface="Arial" pitchFamily="34" charset="0"/>
              </a:rPr>
              <a:t>）</a:t>
            </a:r>
            <a:endParaRPr lang="zh-CN" altLang="en-US" sz="2400" b="1" dirty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endParaRPr lang="zh-CN" altLang="en-US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57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41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0485" y="489338"/>
            <a:ext cx="882098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四、发现句中有否定词，看它们是否因多次否定将意思说反了。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itchFamily="18" charset="0"/>
              </a:rPr>
              <a:t>常见的否定词有以下几种：</a:t>
            </a: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3203818661"/>
              </p:ext>
            </p:extLst>
          </p:nvPr>
        </p:nvGraphicFramePr>
        <p:xfrm>
          <a:off x="1835550" y="1718810"/>
          <a:ext cx="8070850" cy="2103437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2540835"/>
                <a:gridCol w="5530015"/>
              </a:tblGrid>
              <a:tr h="45726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 dirty="0" err="1">
                          <a:latin typeface="仿宋_GB2312" charset="0"/>
                          <a:ea typeface="仿宋_GB2312" charset="0"/>
                        </a:rPr>
                        <a:t>常见否定词</a:t>
                      </a:r>
                      <a:r>
                        <a:rPr sz="2400" b="1" dirty="0">
                          <a:latin typeface="仿宋_GB2312" charset="0"/>
                          <a:ea typeface="仿宋_GB2312" charset="0"/>
                        </a:rPr>
                        <a:t>   </a:t>
                      </a:r>
                    </a:p>
                  </a:txBody>
                  <a:tcPr marL="91447" marR="91447" marT="45727" marB="45727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不、无、没有、勿、未、否、非……</a:t>
                      </a:r>
                    </a:p>
                  </a:txBody>
                  <a:tcPr marL="91447" marR="91447" marT="45727" marB="45727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2308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 dirty="0" err="1">
                          <a:latin typeface="仿宋_GB2312" charset="0"/>
                          <a:ea typeface="仿宋_GB2312" charset="0"/>
                          <a:sym typeface="+mn-ea"/>
                        </a:rPr>
                        <a:t>双重否定词</a:t>
                      </a:r>
                      <a:r>
                        <a:rPr sz="2400" b="1" dirty="0">
                          <a:latin typeface="仿宋_GB2312" charset="0"/>
                          <a:ea typeface="仿宋_GB2312" charset="0"/>
                          <a:sym typeface="+mn-ea"/>
                        </a:rPr>
                        <a:t>      </a:t>
                      </a:r>
                    </a:p>
                  </a:txBody>
                  <a:tcPr marL="91447" marR="91447" marT="45727" marB="45727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没有不、不能不、非……不可、不得不、难道不、不会不……</a:t>
                      </a:r>
                    </a:p>
                  </a:txBody>
                  <a:tcPr marL="91447" marR="91447" marT="45727" marB="45727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2308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400" b="1">
                          <a:latin typeface="仿宋_GB2312" charset="0"/>
                          <a:ea typeface="仿宋_GB2312" charset="0"/>
                          <a:sym typeface="+mn-ea"/>
                        </a:rPr>
                        <a:t>含否定意味的词    </a:t>
                      </a:r>
                    </a:p>
                  </a:txBody>
                  <a:tcPr marL="91447" marR="91447" marT="45727" marB="45727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400" b="1" dirty="0" err="1">
                          <a:latin typeface="仿宋_GB2312" charset="0"/>
                          <a:ea typeface="仿宋_GB2312" charset="0"/>
                          <a:sym typeface="+mn-ea"/>
                        </a:rPr>
                        <a:t>禁止、切忌、杜绝、避免、缺乏、防止、预防</a:t>
                      </a:r>
                      <a:r>
                        <a:rPr sz="2400" b="1" dirty="0">
                          <a:latin typeface="仿宋_GB2312" charset="0"/>
                          <a:ea typeface="仿宋_GB2312" charset="0"/>
                          <a:sym typeface="+mn-ea"/>
                        </a:rPr>
                        <a:t>……</a:t>
                      </a:r>
                    </a:p>
                  </a:txBody>
                  <a:tcPr marL="91447" marR="91447" marT="45727" marB="45727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820525" y="4374105"/>
            <a:ext cx="8460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en-US" altLang="zh-CN" sz="2400" b="1" dirty="0">
                <a:latin typeface="Times New Roman" pitchFamily="18" charset="0"/>
                <a:ea typeface="楷体_GB2312" pitchFamily="49" charset="-122"/>
              </a:rPr>
              <a:t>2013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年我国多地出现人感染</a:t>
            </a:r>
            <a:r>
              <a:rPr lang="en-US" altLang="zh-CN" sz="2400" b="1" dirty="0">
                <a:latin typeface="Times New Roman" pitchFamily="18" charset="0"/>
                <a:ea typeface="楷体_GB2312" pitchFamily="49" charset="-122"/>
              </a:rPr>
              <a:t>H7N9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型禽流感疫情，为了防止这种病毒不再蔓延，我国政府采取强有力的应对措施。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6250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42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5480" y="1268760"/>
            <a:ext cx="87186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五、发现句中有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对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”“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对于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”“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关于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，看它们是否混用或主客体是否颠倒。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株洲近几年的变化对于广大市民是非常清楚的。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（主客颠倒，应改为“广大市民对株洲近几年的变化是非常清楚的”或“株洲近几年的变化对于广大市民来说是非常清楚的”）</a:t>
            </a:r>
          </a:p>
        </p:txBody>
      </p:sp>
    </p:spTree>
    <p:extLst>
      <p:ext uri="{BB962C8B-B14F-4D97-AF65-F5344CB8AC3E}">
        <p14:creationId xmlns:p14="http://schemas.microsoft.com/office/powerpoint/2010/main" val="313033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43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0455" y="683695"/>
            <a:ext cx="9144000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六、发现代词，看是否指代不清。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班会课上，李明建议开展读书活动，王蕾建议开展影评活动，我同意他的意见。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(“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他的意见”中“他”指的是“李明”还是“王蕾”，没说清楚，犯了指代不明的错误</a:t>
            </a: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)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七、发现数词和表约数的词连用时，看是否造成矛盾。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日本磁悬浮列车每公里成本达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亿元人民币以上，德国磁悬浮列车超过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亿元，国内现有磁悬浮列车也在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亿元左右。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97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44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0494" y="953725"/>
            <a:ext cx="8775975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八、发现用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表判断的句子，看主宾搭配是否恰当。</a:t>
            </a: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他的籍贯是湖南郴州人。</a:t>
            </a: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(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该句是判断句，主语是“籍贯”，宾语是“人”，搭配不当。可改为“他的籍贯是湖南郴州”或“他是湖南郴州人”</a:t>
            </a: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3719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45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0495" y="728700"/>
            <a:ext cx="86736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九、发现缩小、减少、降低等词语同倍数搭配出现时，看是否犯了不合逻辑的语病。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宋体" pitchFamily="2" charset="-122"/>
              </a:rPr>
              <a:t>　　缩小、减少、降低等词语往往同百分数或分数相搭配。不能和倍数连用。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经过环保部门的大力整治，我市的空气污染指数降低了两倍。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宋体" pitchFamily="2" charset="-122"/>
                <a:sym typeface="Arial" pitchFamily="34" charset="0"/>
              </a:rPr>
              <a:t>(</a:t>
            </a:r>
            <a:r>
              <a:rPr lang="en-US" altLang="zh-CN" sz="2400" b="1" dirty="0">
                <a:latin typeface="宋体" pitchFamily="2" charset="-122"/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  <a:sym typeface="Arial" pitchFamily="34" charset="0"/>
              </a:rPr>
              <a:t>降低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  <a:sym typeface="Arial" pitchFamily="34" charset="0"/>
              </a:rPr>
              <a:t>不能和倍数连用，应将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  <a:sym typeface="Arial" pitchFamily="34" charset="0"/>
              </a:rPr>
              <a:t>两倍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  <a:sym typeface="Arial" pitchFamily="34" charset="0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  <a:sym typeface="Arial" pitchFamily="34" charset="0"/>
              </a:rPr>
              <a:t>改为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  <a:sym typeface="Arial" pitchFamily="34" charset="0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  <a:sym typeface="Arial" pitchFamily="34" charset="0"/>
              </a:rPr>
              <a:t>百分之五十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  <a:sym typeface="Arial" pitchFamily="34" charset="0"/>
              </a:rPr>
              <a:t>”</a:t>
            </a:r>
            <a:r>
              <a:rPr lang="en-US" altLang="zh-CN" sz="2400" b="1" dirty="0">
                <a:latin typeface="宋体" pitchFamily="2" charset="-122"/>
                <a:sym typeface="Arial" pitchFamily="34" charset="0"/>
              </a:rPr>
              <a:t>)</a:t>
            </a:r>
            <a:endParaRPr lang="en-US" altLang="zh-CN" sz="2400" b="1" dirty="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94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46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0505" y="1358770"/>
            <a:ext cx="82235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十、发现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不管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或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尽管</a:t>
            </a:r>
            <a:r>
              <a:rPr lang="zh-CN" altLang="en-US" sz="2400" b="1" dirty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，看是否将两词误用。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不管气候条件和地理条件都极端不利，登山队员还是克服了困难，胜利攀登到顶峰。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仿宋_GB2312" pitchFamily="49" charset="-122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不管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后面的词语是不确定的，或选择性的，常常有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怎么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多么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还是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等词语；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尽管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后面的词语是确定的，不能有选择性，应将此句的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不管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改为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尽管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</a:t>
            </a:r>
            <a:r>
              <a:rPr lang="en-US" altLang="zh-CN" sz="2400" b="1" dirty="0">
                <a:latin typeface="宋体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1369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47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5500" y="1223755"/>
            <a:ext cx="831358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十一、发现关联词，看是否出现关联词搭配不当、关联词错位等语病。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尽管吴汉是北京地区历史上的著名人物，但北京人对于吴汉的生平故事，应该知道得特别清楚。</a:t>
            </a:r>
            <a:endParaRPr lang="en-US" altLang="zh-CN" sz="2400" b="1" dirty="0"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(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关联词语使用不当，应将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尽管</a:t>
            </a:r>
            <a:r>
              <a:rPr lang="en-US" altLang="zh-CN" sz="2400" b="1" dirty="0">
                <a:latin typeface="宋体" pitchFamily="2" charset="-122"/>
                <a:ea typeface="仿宋_GB2312" pitchFamily="49" charset="-122"/>
              </a:rPr>
              <a:t>……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但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改为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“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因为</a:t>
            </a:r>
            <a:r>
              <a:rPr lang="en-US" altLang="zh-CN" sz="2400" b="1" dirty="0">
                <a:latin typeface="宋体" pitchFamily="2" charset="-122"/>
                <a:ea typeface="仿宋_GB2312" pitchFamily="49" charset="-122"/>
              </a:rPr>
              <a:t>……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所以</a:t>
            </a:r>
            <a:r>
              <a:rPr lang="zh-CN" altLang="en-US" sz="2400" b="1" dirty="0">
                <a:latin typeface="宋体" pitchFamily="2" charset="-122"/>
                <a:ea typeface="仿宋_GB2312" pitchFamily="49" charset="-122"/>
              </a:rPr>
              <a:t>”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，表因果</a:t>
            </a:r>
            <a:r>
              <a:rPr lang="en-US" altLang="zh-CN" sz="2400" b="1" dirty="0">
                <a:latin typeface="宋体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067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48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5490" y="1223755"/>
            <a:ext cx="9361040" cy="352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十二、看到动词不放过。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</a:rPr>
              <a:t>　　读到一个句子时，就应有意识地思考，这个句子中的动词能不能带宾语，能带什么样的宾语，动词和主语、宾语或修饰语能否搭配。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例：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一个人找准了人生的起点，就等于降低了与成功的距离。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（搭配不当，可以把“降低”改为“拉近”）</a:t>
            </a:r>
          </a:p>
        </p:txBody>
      </p:sp>
    </p:spTree>
    <p:extLst>
      <p:ext uri="{BB962C8B-B14F-4D97-AF65-F5344CB8AC3E}">
        <p14:creationId xmlns:p14="http://schemas.microsoft.com/office/powerpoint/2010/main" val="266328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49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420" y="413665"/>
            <a:ext cx="999111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知识点透视 </a:t>
            </a:r>
          </a:p>
          <a:p>
            <a:r>
              <a:rPr lang="zh-CN" altLang="en-US" sz="2000" dirty="0"/>
              <a:t>　　写作时，选材应像蜜蜂那样勤于博采，在占有了一定数量的材料后，又要善于提取精华，从而写出具有新意的佳作来。 </a:t>
            </a:r>
            <a:br>
              <a:rPr lang="zh-CN" altLang="en-US" sz="2000" dirty="0"/>
            </a:br>
            <a:r>
              <a:rPr lang="zh-CN" altLang="en-US" sz="2000" dirty="0"/>
              <a:t>　　怎样才能做到有材可选呢？ </a:t>
            </a:r>
            <a:br>
              <a:rPr lang="zh-CN" altLang="en-US" sz="2000" dirty="0"/>
            </a:br>
            <a:r>
              <a:rPr lang="zh-CN" altLang="en-US" sz="2000" dirty="0"/>
              <a:t>　　首先是广泛积累生活素材。厚积才能薄发。做生活的有心人，关心国际风云、社会生活，留意身边琐事，体验山川河流、花草树木，并学会从中捕捉写作材料。广泛阅览也是获取材料的重要途径。只有尽可能多地收集材料，提起笔来才能左右逢源。 </a:t>
            </a:r>
            <a:br>
              <a:rPr lang="zh-CN" altLang="en-US" sz="2000" dirty="0"/>
            </a:br>
            <a:r>
              <a:rPr lang="zh-CN" altLang="en-US" sz="2000" dirty="0"/>
              <a:t>　　收集与自己生活息息相关的材料，因为这样的材料最易带有个性色彩，也最容易触动情感。但是，这些材料也许不都新颖、典型。作为学生，很难找到在任何题目下都适用的、有意义又有个性的材料。遇到这种情况怎么办？不妨借助联想，合理“虚构”一下。这里的“虚构”并不是天马行空的随意编造，而是在遵循现实的基础上的“创造”，通过生动描绘使其生动具体。 </a:t>
            </a:r>
            <a:br>
              <a:rPr lang="zh-CN" altLang="en-US" sz="2000" dirty="0"/>
            </a:br>
            <a:r>
              <a:rPr lang="zh-CN" altLang="en-US" sz="2000" dirty="0"/>
              <a:t>　　在选材时，还可以对原有材料进行翻新。选取一个全新的角度，从原有的材料中引申出去，赋予其新的含义，反用材料。其实，从小学到初中，不谈课外看到、听到的素材，即使是学过的教科书中的材料，也足够我们使用的了。 </a:t>
            </a:r>
            <a:br>
              <a:rPr lang="zh-CN" altLang="en-US" sz="2000" dirty="0"/>
            </a:br>
            <a:r>
              <a:rPr lang="zh-CN" altLang="en-US" sz="2000" dirty="0"/>
              <a:t>　　另外，对原有材料进行适当剪裁也是一个好办法。俗话说“量体裁衣”。如果把文章比作裁衣，“体”即中心思想。“裁”就是对材料的裁割取舍，只有根据中心思想剪裁材料才能“缝制”出好文章。 </a:t>
            </a:r>
            <a:br>
              <a:rPr lang="zh-CN" altLang="en-US" sz="2000" dirty="0"/>
            </a:br>
            <a:r>
              <a:rPr lang="zh-CN" altLang="en-US" sz="2000" dirty="0"/>
              <a:t>　　这些都是让材料丰富、有用的重要途径。 </a:t>
            </a:r>
          </a:p>
        </p:txBody>
      </p:sp>
    </p:spTree>
    <p:extLst>
      <p:ext uri="{BB962C8B-B14F-4D97-AF65-F5344CB8AC3E}">
        <p14:creationId xmlns:p14="http://schemas.microsoft.com/office/powerpoint/2010/main" val="21912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 rot="11094828">
            <a:off x="541413" y="-472675"/>
            <a:ext cx="10980475" cy="5695884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1094828">
            <a:off x="607792" y="-387897"/>
            <a:ext cx="10933261" cy="5671393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80465" y="458670"/>
            <a:ext cx="99911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C3300"/>
                </a:solidFill>
                <a:ea typeface="黑体" pitchFamily="49" charset="-122"/>
              </a:rPr>
              <a:t>宾语</a:t>
            </a:r>
            <a:br>
              <a:rPr lang="zh-CN" altLang="en-US" sz="2800" b="1" dirty="0">
                <a:solidFill>
                  <a:srgbClr val="CC3300"/>
                </a:solidFill>
                <a:ea typeface="黑体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CC3300"/>
                </a:solidFill>
                <a:ea typeface="黑体" pitchFamily="49" charset="-122"/>
              </a:rPr>
              <a:t>定义</a:t>
            </a:r>
            <a:r>
              <a:rPr lang="zh-CN" altLang="en-US" sz="2800" b="1" dirty="0">
                <a:solidFill>
                  <a:srgbClr val="CC3300"/>
                </a:solidFill>
                <a:ea typeface="黑体" pitchFamily="49" charset="-122"/>
              </a:rPr>
              <a:t>：</a:t>
            </a:r>
            <a:r>
              <a:rPr lang="zh-CN" altLang="en-US" sz="2800" b="1" dirty="0">
                <a:ea typeface="黑体" pitchFamily="49" charset="-122"/>
              </a:rPr>
              <a:t>宾语在</a:t>
            </a:r>
            <a:r>
              <a:rPr lang="zh-CN" altLang="en-US" sz="2800" b="1" dirty="0">
                <a:solidFill>
                  <a:srgbClr val="6600FF"/>
                </a:solidFill>
                <a:ea typeface="黑体" pitchFamily="49" charset="-122"/>
              </a:rPr>
              <a:t>动词后</a:t>
            </a:r>
            <a:r>
              <a:rPr lang="zh-CN" altLang="en-US" sz="2800" b="1" dirty="0">
                <a:ea typeface="黑体" pitchFamily="49" charset="-122"/>
              </a:rPr>
              <a:t>，表示动作、行为所涉及的人或事物，回答“</a:t>
            </a:r>
            <a:r>
              <a:rPr lang="zh-CN" altLang="en-US" sz="2800" b="1" dirty="0">
                <a:solidFill>
                  <a:srgbClr val="6600FF"/>
                </a:solidFill>
                <a:ea typeface="黑体" pitchFamily="49" charset="-122"/>
              </a:rPr>
              <a:t>谁</a:t>
            </a:r>
            <a:r>
              <a:rPr lang="zh-CN" altLang="en-US" sz="2800" b="1" dirty="0">
                <a:ea typeface="黑体" pitchFamily="49" charset="-122"/>
              </a:rPr>
              <a:t>”或“</a:t>
            </a:r>
            <a:r>
              <a:rPr lang="zh-CN" altLang="en-US" sz="2800" b="1" dirty="0">
                <a:solidFill>
                  <a:srgbClr val="6600FF"/>
                </a:solidFill>
                <a:ea typeface="黑体" pitchFamily="49" charset="-122"/>
              </a:rPr>
              <a:t>什么</a:t>
            </a:r>
            <a:r>
              <a:rPr lang="zh-CN" altLang="en-US" sz="2800" b="1" dirty="0">
                <a:ea typeface="黑体" pitchFamily="49" charset="-122"/>
              </a:rPr>
              <a:t>”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280465" y="2828836"/>
            <a:ext cx="82235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ea typeface="黑体" pitchFamily="49" charset="-122"/>
              </a:rPr>
              <a:t>1</a:t>
            </a:r>
            <a:r>
              <a:rPr lang="zh-CN" altLang="en-US" sz="2400" b="1" dirty="0" smtClean="0">
                <a:ea typeface="黑体" pitchFamily="49" charset="-122"/>
              </a:rPr>
              <a:t>、这</a:t>
            </a:r>
            <a:r>
              <a:rPr lang="zh-CN" altLang="en-US" sz="2400" b="1" dirty="0">
                <a:ea typeface="黑体" pitchFamily="49" charset="-122"/>
              </a:rPr>
              <a:t>就叫做信息</a:t>
            </a:r>
            <a:r>
              <a:rPr lang="zh-CN" altLang="en-US" sz="2400" b="1" dirty="0" smtClean="0">
                <a:ea typeface="黑体" pitchFamily="49" charset="-122"/>
              </a:rPr>
              <a:t>。</a:t>
            </a:r>
            <a:endParaRPr lang="en-US" altLang="zh-CN" sz="2400" b="1" dirty="0" smtClean="0"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ea typeface="黑体" pitchFamily="49" charset="-122"/>
              </a:rPr>
              <a:t> </a:t>
            </a:r>
            <a:r>
              <a:rPr lang="en-US" altLang="zh-CN" sz="2400" b="1" dirty="0" smtClean="0">
                <a:ea typeface="黑体" pitchFamily="49" charset="-122"/>
              </a:rPr>
              <a:t>2</a:t>
            </a:r>
            <a:r>
              <a:rPr lang="zh-CN" altLang="en-US" sz="2400" b="1" dirty="0">
                <a:ea typeface="黑体" pitchFamily="49" charset="-122"/>
              </a:rPr>
              <a:t>、我很尊敬他。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ea typeface="黑体" pitchFamily="49" charset="-122"/>
              </a:rPr>
              <a:t> </a:t>
            </a:r>
            <a:r>
              <a:rPr lang="en-US" altLang="zh-CN" sz="2400" b="1" dirty="0">
                <a:ea typeface="黑体" pitchFamily="49" charset="-122"/>
              </a:rPr>
              <a:t>3</a:t>
            </a:r>
            <a:r>
              <a:rPr lang="zh-CN" altLang="en-US" sz="2400" b="1" dirty="0">
                <a:ea typeface="黑体" pitchFamily="49" charset="-122"/>
              </a:rPr>
              <a:t>、马克思认为知识是进行斗争和为无产 阶级解放事业服务的手段。</a:t>
            </a:r>
          </a:p>
        </p:txBody>
      </p:sp>
      <p:sp>
        <p:nvSpPr>
          <p:cNvPr id="6" name="矩形 5"/>
          <p:cNvSpPr/>
          <p:nvPr/>
        </p:nvSpPr>
        <p:spPr>
          <a:xfrm>
            <a:off x="1053819" y="5137160"/>
            <a:ext cx="4512774" cy="651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0" hangingPunct="0">
              <a:lnSpc>
                <a:spcPts val="4850"/>
              </a:lnSpc>
            </a:pPr>
            <a:r>
              <a:rPr lang="zh-CN" altLang="en-US" sz="2800" b="1" dirty="0">
                <a:ea typeface="隶书" pitchFamily="49" charset="-122"/>
              </a:rPr>
              <a:t>天空挂着一轮金黄的圆月。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033730" y="5745241"/>
            <a:ext cx="4873450" cy="651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0" hangingPunct="0">
              <a:lnSpc>
                <a:spcPts val="4850"/>
              </a:lnSpc>
            </a:pPr>
            <a:r>
              <a:rPr lang="zh-CN" altLang="en-US" sz="2800" b="1" dirty="0">
                <a:ea typeface="隶书" pitchFamily="49" charset="-122"/>
              </a:rPr>
              <a:t>人们促进了大量品种的繁殖。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29401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50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371" y="376109"/>
            <a:ext cx="1053116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对一朵花微笑 </a:t>
            </a:r>
            <a:br>
              <a:rPr lang="zh-CN" altLang="en-US" dirty="0"/>
            </a:br>
            <a:r>
              <a:rPr lang="zh-CN" altLang="en-US" dirty="0"/>
              <a:t>                刘亮程 </a:t>
            </a:r>
          </a:p>
          <a:p>
            <a:r>
              <a:rPr lang="zh-CN" altLang="en-US" dirty="0"/>
              <a:t>　　我一回头，身后的草全开花了。一大片。好像谁说了一个笑话，把一滩草惹笑了。 </a:t>
            </a:r>
            <a:br>
              <a:rPr lang="zh-CN" altLang="en-US" dirty="0"/>
            </a:br>
            <a:r>
              <a:rPr lang="zh-CN" altLang="en-US" dirty="0"/>
              <a:t>　　我正躺在土坡上想事情。是否我想的事情</a:t>
            </a:r>
            <a:r>
              <a:rPr lang="en-US" altLang="zh-CN" dirty="0"/>
              <a:t>——</a:t>
            </a:r>
            <a:r>
              <a:rPr lang="zh-CN" altLang="en-US" dirty="0"/>
              <a:t>一个人脑中的奇怪想法让草觉得好笑，在微风中笑得前仰后合。有的哈哈大笑，有的半掩芳唇，忍俊不禁。靠近我身边的两朵，一朵面朝我，张开薄薄的粉红花瓣，似有吟吟笑声入耳；另一朵则扭头掩面，仍不能遮住笑颜。我禁不住也笑了起来。先是微笑，继而哈哈大笑。 </a:t>
            </a:r>
            <a:br>
              <a:rPr lang="zh-CN" altLang="en-US" dirty="0"/>
            </a:br>
            <a:r>
              <a:rPr lang="zh-CN" altLang="en-US" dirty="0"/>
              <a:t>　　这是我第一次在荒野中，一个人笑出声来。 </a:t>
            </a:r>
            <a:br>
              <a:rPr lang="zh-CN" altLang="en-US" dirty="0"/>
            </a:br>
            <a:r>
              <a:rPr lang="zh-CN" altLang="en-US" dirty="0"/>
              <a:t>　　还有一次，我在麦地南边的一片绿草中睡了一觉。我太喜欢这片绿草了，墨绿墨绿，和周围的枯黄野地形成鲜明对比。 </a:t>
            </a:r>
            <a:br>
              <a:rPr lang="zh-CN" altLang="en-US" dirty="0"/>
            </a:br>
            <a:r>
              <a:rPr lang="zh-CN" altLang="en-US" dirty="0"/>
              <a:t>　　我想大概是一个月前，浇灌麦地的人没看好水，或许他把水放进麦田后睡觉去了。水漫过田埂，顺着这条干沟漫淌而下，枯萎多年的荒草终于等来一次生机。那种绿，是积攒了多少年的，一如我目光中的饥渴。我虽不能像一头牛一样扑过去，猛吃一顿，但我可以在绿草中睡一觉。和我喜爱的东西一起睡，做一个梦，也是满足。 </a:t>
            </a:r>
            <a:br>
              <a:rPr lang="zh-CN" altLang="en-US" dirty="0"/>
            </a:br>
            <a:r>
              <a:rPr lang="zh-CN" altLang="en-US" dirty="0"/>
              <a:t>　　一个在枯黄田野上劳忙半世的人，终于等来草木青青的一年。一小片草木会不会等到我出人头地的一天？ </a:t>
            </a:r>
            <a:endParaRPr lang="en-US" altLang="zh-CN" dirty="0" smtClean="0"/>
          </a:p>
          <a:p>
            <a:r>
              <a:rPr lang="zh-CN" altLang="en-US" dirty="0"/>
              <a:t>这些简单地长几片叶、伸几条枝、开几瓣小花的草木，从没长高长大、没有茂盛过的草木，每年每年，从我少有笑容的脸和无精打采的行走中，看到的是否全是不景气？ </a:t>
            </a:r>
            <a:br>
              <a:rPr lang="zh-CN" altLang="en-US" dirty="0"/>
            </a:br>
            <a:r>
              <a:rPr lang="zh-CN" altLang="en-US" dirty="0"/>
              <a:t>　　我活得太严肃，呆板的脸似乎对生存已经麻木，忘了对一朵花微笑，为一片新叶欢欣和激动。这不容易开一次的花朵，难得长出的一片叶子，在荒野中，我的微笑可能是对一个卑小生命的欢迎和鼓励。就像青青芳草让我看到一生中那些还未到来的美好前景。 </a:t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20024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51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0405" y="233645"/>
            <a:ext cx="1008111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　　　以后我觉得，我成了荒野中的一个。真正进入一片荒野其实不容易，荒野旷敞着，这个巨大的门让你努力进入时不经意已经走出来，成为外面人。它的细部永远对你紧闭着。 </a:t>
            </a:r>
            <a:br>
              <a:rPr lang="zh-CN" altLang="en-US" dirty="0"/>
            </a:br>
            <a:r>
              <a:rPr lang="zh-CN" altLang="en-US" dirty="0"/>
              <a:t>　　走进一株草、一滴水、一粒小虫的路可能更远。弄懂一棵草，并不仅限于把草喂到嘴里嚼嚼，尝尝味道。挖一个坑，把自己栽进去，浇点水，直愣愣站上半天，感觉到的可能只是腿酸脚麻和腰疼，并不能断定草木长在土里也是这般情景。人没有草木那样深的根，无法知道土深处的事情。人埋在自己的事情里，埋得暗无天日。人把一件件事情干完，干好，人就渐渐出来了。 </a:t>
            </a:r>
            <a:br>
              <a:rPr lang="zh-CN" altLang="en-US" dirty="0"/>
            </a:br>
            <a:r>
              <a:rPr lang="zh-CN" altLang="en-US" dirty="0"/>
              <a:t>　　我从草木身上得到的只是一些人的道理，并不是草木的道理。我自以为弄懂了它们，其实我弄懂了自己。我不懂它们。 </a:t>
            </a:r>
            <a:br>
              <a:rPr lang="zh-CN" altLang="en-US" dirty="0"/>
            </a:br>
            <a:r>
              <a:rPr lang="zh-CN" altLang="en-US" dirty="0"/>
              <a:t>　　</a:t>
            </a:r>
            <a:r>
              <a:rPr lang="zh-CN" altLang="en-US" dirty="0" smtClean="0"/>
              <a:t>（选自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天涯</a:t>
            </a:r>
            <a:r>
              <a:rPr lang="en-US" altLang="zh-CN" dirty="0" smtClean="0"/>
              <a:t>》1999</a:t>
            </a:r>
            <a:r>
              <a:rPr lang="zh-CN" altLang="en-US" dirty="0" smtClean="0"/>
              <a:t>年第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期） </a:t>
            </a:r>
            <a:br>
              <a:rPr lang="zh-CN" altLang="en-US" dirty="0" smtClean="0"/>
            </a:br>
            <a:r>
              <a:rPr lang="zh-CN" altLang="en-US" dirty="0"/>
              <a:t>　　</a:t>
            </a:r>
            <a:r>
              <a:rPr lang="en-US" altLang="zh-CN" dirty="0"/>
              <a:t>【</a:t>
            </a:r>
            <a:r>
              <a:rPr lang="zh-CN" altLang="en-US" dirty="0"/>
              <a:t>阅读手记</a:t>
            </a:r>
            <a:r>
              <a:rPr lang="en-US" altLang="zh-CN" dirty="0"/>
              <a:t>】 </a:t>
            </a:r>
            <a:br>
              <a:rPr lang="en-US" altLang="zh-CN" dirty="0"/>
            </a:br>
            <a:r>
              <a:rPr lang="zh-CN" altLang="en-US" dirty="0"/>
              <a:t>　　“对一朵花微笑”这个选题的角度很新颖，读者会很有兴趣地想弄明白作者为何要对这朵花微笑。“我”在山坡上想心事，结果惹笑了一滩草。这些草甚至笑得很夸张，很忘情，而这些热烈的笑声竟也感染了“我”。到底是什么惹笑了这一滩草，“我”又为什么会笑呢？在这里，读者还不能寻得什么，那么，就借“我”的另一场回忆来理解吧。在这另一次的回忆里，我们看到的是，一次农夫不经意的行为使水漫出了田埂，让“枯萎多年的荒草终于等来一次生机”，面对这种情形我们明白了开头的草们的笑声──“我”活得太严肃了，使得我忘记了微笑和生活中本该就有的欢欣和激动。在荒野里，草们是多么地坚韧和顽强，又是多么地深沉和静默啊。草们根本不企求什么，一旦有了生活的滋润，就自然地蓬勃而热烈地生长起来。本文的选材，其实是我们每个人都有过的经历，但又从独特的视角来写，饱含了智慧的哲思。</a:t>
            </a:r>
          </a:p>
        </p:txBody>
      </p:sp>
    </p:spTree>
    <p:extLst>
      <p:ext uri="{BB962C8B-B14F-4D97-AF65-F5344CB8AC3E}">
        <p14:creationId xmlns:p14="http://schemas.microsoft.com/office/powerpoint/2010/main" val="326272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310045" y="818710"/>
            <a:ext cx="891099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en-US" altLang="zh-CN" sz="2400" b="1" dirty="0">
                <a:latin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缺主语　　</a:t>
            </a:r>
            <a:endParaRPr lang="en-US" altLang="zh-CN" sz="2400" b="1" dirty="0" smtClean="0">
              <a:latin typeface="Times New Roman" pitchFamily="18" charset="0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随着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长沙地铁</a:t>
            </a:r>
            <a:r>
              <a:rPr lang="en-US" altLang="zh-CN" sz="2400" b="1" dirty="0"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号线的投入使用，使长沙人的未来与地铁密不可分。</a:t>
            </a:r>
            <a:endParaRPr lang="zh-CN" altLang="en-US" sz="2400" b="1" dirty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en-US" sz="2400" b="1" dirty="0">
                <a:latin typeface="Times New Roman" pitchFamily="18" charset="0"/>
                <a:ea typeface="仿宋_GB2312" pitchFamily="49" charset="-122"/>
              </a:rPr>
              <a:t>“随着</a:t>
            </a:r>
            <a:r>
              <a:rPr lang="en-US" altLang="zh-CN" sz="2400" b="1" dirty="0">
                <a:latin typeface="Times New Roman" pitchFamily="18" charset="0"/>
                <a:ea typeface="仿宋_GB2312" pitchFamily="49" charset="-122"/>
              </a:rPr>
              <a:t>……</a:t>
            </a:r>
            <a:r>
              <a:rPr lang="zh-CN" altLang="en-US" sz="2400" b="1" dirty="0">
                <a:latin typeface="Times New Roman" pitchFamily="18" charset="0"/>
                <a:ea typeface="仿宋_GB2312" pitchFamily="49" charset="-122"/>
              </a:rPr>
              <a:t>，使</a:t>
            </a:r>
            <a:r>
              <a:rPr lang="en-US" altLang="zh-CN" sz="2400" b="1" dirty="0">
                <a:latin typeface="Times New Roman" pitchFamily="18" charset="0"/>
                <a:ea typeface="仿宋_GB2312" pitchFamily="49" charset="-122"/>
              </a:rPr>
              <a:t>……”</a:t>
            </a:r>
            <a:r>
              <a:rPr lang="zh-CN" altLang="en-US" sz="2400" b="1" dirty="0">
                <a:latin typeface="Times New Roman" pitchFamily="18" charset="0"/>
                <a:ea typeface="仿宋_GB2312" pitchFamily="49" charset="-122"/>
              </a:rPr>
              <a:t>介词掩盖了主语，造成句子成分残缺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通过特级教师的这次讲课，对大家的启发很大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通过开展关于</a:t>
            </a:r>
            <a:r>
              <a:rPr lang="zh-CN" altLang="en-US" sz="2400" b="1" dirty="0">
                <a:solidFill>
                  <a:srgbClr val="FF0000"/>
                </a:solidFill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如何写作</a:t>
            </a:r>
            <a:r>
              <a:rPr lang="zh-CN" altLang="en-US" sz="2400" b="1" dirty="0">
                <a:solidFill>
                  <a:srgbClr val="FF0000"/>
                </a:solidFill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的专题活动，使我受到了一次深刻的学习教育。</a:t>
            </a:r>
          </a:p>
          <a:p>
            <a:pPr eaLnBrk="1" hangingPunct="1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0045" y="5158359"/>
            <a:ext cx="8235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2003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年，公司解决了原料不足的问题，超额完成第一季度的计划，比去年同期增长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30%</a:t>
            </a:r>
          </a:p>
          <a:p>
            <a:r>
              <a:rPr lang="zh-CN" altLang="en-US" sz="2400" b="1" dirty="0" smtClean="0">
                <a:solidFill>
                  <a:srgbClr val="7030A0"/>
                </a:solidFill>
              </a:rPr>
              <a:t>病句练习第</a:t>
            </a:r>
            <a:r>
              <a:rPr lang="en-US" altLang="zh-CN" sz="2400" b="1" dirty="0" smtClean="0">
                <a:solidFill>
                  <a:srgbClr val="7030A0"/>
                </a:solidFill>
              </a:rPr>
              <a:t>5</a:t>
            </a:r>
            <a:r>
              <a:rPr lang="zh-CN" altLang="en-US" sz="2400" b="1" dirty="0" smtClean="0">
                <a:solidFill>
                  <a:srgbClr val="7030A0"/>
                </a:solidFill>
              </a:rPr>
              <a:t>题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5500" y="1064338"/>
            <a:ext cx="9631070" cy="431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zh-CN" sz="2800" b="1" dirty="0">
                <a:latin typeface="Times New Roman" pitchFamily="18" charset="0"/>
              </a:rPr>
              <a:t>2</a:t>
            </a:r>
            <a:r>
              <a:rPr lang="zh-CN" altLang="en-US" sz="2800" b="1" dirty="0">
                <a:latin typeface="Times New Roman" pitchFamily="18" charset="0"/>
              </a:rPr>
              <a:t>）</a:t>
            </a:r>
            <a:r>
              <a:rPr lang="zh-CN" altLang="zh-CN" sz="2800" b="1" dirty="0">
                <a:latin typeface="Times New Roman" pitchFamily="18" charset="0"/>
                <a:ea typeface="黑体" pitchFamily="49" charset="-122"/>
              </a:rPr>
              <a:t>缺宾语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　　</a:t>
            </a:r>
            <a:endParaRPr lang="en-US" altLang="zh-CN" sz="2800" b="1" dirty="0">
              <a:latin typeface="Times New Roman" pitchFamily="18" charset="0"/>
              <a:ea typeface="黑体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：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zh-CN" sz="2400" b="1" dirty="0" smtClean="0">
                <a:latin typeface="Times New Roman" pitchFamily="18" charset="0"/>
                <a:ea typeface="楷体_GB2312" pitchFamily="49" charset="-122"/>
              </a:rPr>
              <a:t>糖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就像烟草和酒精一样，是一种有潜在的危害且容易让人上瘾。</a:t>
            </a:r>
            <a:endParaRPr lang="zh-CN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在这个句子中，“是”是判断动词，作谓语；“一种有潜在的危害且容易让人上瘾”不能作宾语，补上“的东西”后句子就完整了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政府严肃处理猪肉擅自调价。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3.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这个</a:t>
            </a:r>
            <a:r>
              <a:rPr lang="zh-CN" altLang="en-US" sz="2400" b="1" dirty="0">
                <a:solidFill>
                  <a:srgbClr val="FF0000"/>
                </a:solidFill>
              </a:rPr>
              <a:t>集团目前已成为拥有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</a:rPr>
              <a:t>专业公司、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２个</a:t>
            </a:r>
            <a:r>
              <a:rPr lang="zh-CN" altLang="en-US" sz="2400" b="1" dirty="0">
                <a:solidFill>
                  <a:srgbClr val="FF0000"/>
                </a:solidFill>
              </a:rPr>
              <a:t>研究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所、３个</a:t>
            </a:r>
            <a:r>
              <a:rPr lang="zh-CN" altLang="en-US" sz="2400" b="1" dirty="0">
                <a:solidFill>
                  <a:srgbClr val="FF0000"/>
                </a:solidFill>
              </a:rPr>
              <a:t>生产厂，现有固定资产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8500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万</a:t>
            </a:r>
            <a:r>
              <a:rPr lang="zh-CN" altLang="en-US" sz="2400" b="1" dirty="0">
                <a:solidFill>
                  <a:srgbClr val="FF0000"/>
                </a:solidFill>
              </a:rPr>
              <a:t>元。</a:t>
            </a:r>
          </a:p>
        </p:txBody>
      </p:sp>
    </p:spTree>
    <p:extLst>
      <p:ext uri="{BB962C8B-B14F-4D97-AF65-F5344CB8AC3E}">
        <p14:creationId xmlns:p14="http://schemas.microsoft.com/office/powerpoint/2010/main" val="357831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0465" y="728700"/>
            <a:ext cx="972108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缺谓语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zh-CN" sz="2400" b="1" dirty="0">
                <a:latin typeface="Times New Roman" pitchFamily="18" charset="0"/>
                <a:ea typeface="楷体_GB2312" pitchFamily="49" charset="-122"/>
              </a:rPr>
              <a:t>四月中旬，我们学校初中部作文比赛。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</a:rPr>
              <a:t>（</a:t>
            </a:r>
            <a:r>
              <a:rPr lang="zh-CN" altLang="zh-CN" sz="2400" b="1" dirty="0">
                <a:latin typeface="Times New Roman" pitchFamily="18" charset="0"/>
                <a:ea typeface="仿宋_GB2312" pitchFamily="49" charset="-122"/>
              </a:rPr>
              <a:t>此句缺谓语，应在“初中部”后加“举行”作谓语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他就主动参与社会灾害性事故处理，化解风险，安定社会生活的责任。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中国人民正在为建设一个现代化的社会主义强国。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0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465" y="728700"/>
            <a:ext cx="9721080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400" b="1" dirty="0" smtClean="0">
                <a:latin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缺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其他成分</a:t>
            </a:r>
            <a:endParaRPr lang="zh-CN" altLang="zh-CN" sz="2400" b="1" dirty="0">
              <a:latin typeface="Times New Roman" pitchFamily="18" charset="0"/>
              <a:ea typeface="黑体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zh-CN" sz="2400" b="1" dirty="0">
                <a:latin typeface="Times New Roman" pitchFamily="18" charset="0"/>
                <a:ea typeface="黑体" pitchFamily="49" charset="-122"/>
              </a:rPr>
              <a:t>例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</a:rPr>
              <a:t>：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这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</a:rPr>
              <a:t>次学术会，时间并不长，收获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很大（缺关联词）</a:t>
            </a:r>
            <a:endParaRPr lang="en-US" altLang="zh-CN" sz="2400" b="1" dirty="0" smtClean="0">
              <a:latin typeface="Times New Roman" pitchFamily="18" charset="0"/>
              <a:ea typeface="黑体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</a:rPr>
              <a:t>（因为两个分句间很明显是转折关系， 所以应加上 “ 虽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</a:rPr>
              <a:t>然</a:t>
            </a:r>
            <a:r>
              <a:rPr lang="en-US" altLang="zh-CN" sz="2400" b="1" dirty="0">
                <a:latin typeface="Times New Roman" pitchFamily="18" charset="0"/>
              </a:rPr>
              <a:t>……</a:t>
            </a:r>
            <a:r>
              <a:rPr lang="zh-CN" altLang="en-US" sz="2400" b="1" dirty="0">
                <a:latin typeface="Times New Roman" pitchFamily="18" charset="0"/>
              </a:rPr>
              <a:t>，但是</a:t>
            </a:r>
            <a:r>
              <a:rPr lang="en-US" altLang="zh-CN" sz="2400" b="1" dirty="0">
                <a:latin typeface="Times New Roman" pitchFamily="18" charset="0"/>
              </a:rPr>
              <a:t>……”</a:t>
            </a:r>
            <a:r>
              <a:rPr lang="zh-CN" altLang="en-US" sz="2400" b="1" dirty="0">
                <a:latin typeface="Times New Roman" pitchFamily="18" charset="0"/>
              </a:rPr>
              <a:t>这一对关联词语，改为“这次学术会虽然时间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latin typeface="Times New Roman" pitchFamily="18" charset="0"/>
              </a:rPr>
              <a:t>不长，但收获很大”。</a:t>
            </a:r>
            <a:r>
              <a:rPr lang="zh-CN" altLang="en-US" sz="2400" b="1" dirty="0" smtClean="0">
                <a:latin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 smtClean="0">
                <a:latin typeface="Times New Roman" pitchFamily="18" charset="0"/>
              </a:rPr>
              <a:t>              2.</a:t>
            </a:r>
            <a:r>
              <a:rPr lang="zh-CN" altLang="en-US" sz="2400" b="1" dirty="0" smtClean="0">
                <a:latin typeface="Times New Roman" pitchFamily="18" charset="0"/>
              </a:rPr>
              <a:t>细菌是有害的（缺限制语）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17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3225</TotalTime>
  <Words>2003</Words>
  <Application>Microsoft Office PowerPoint</Application>
  <PresentationFormat>自定义</PresentationFormat>
  <Paragraphs>310</Paragraphs>
  <Slides>51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demon</dc:creator>
  <cp:lastModifiedBy>Administrator</cp:lastModifiedBy>
  <cp:revision>653</cp:revision>
  <dcterms:modified xsi:type="dcterms:W3CDTF">2019-11-22T15:36:11Z</dcterms:modified>
</cp:coreProperties>
</file>