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8" r:id="rId2"/>
    <p:sldId id="293" r:id="rId3"/>
    <p:sldId id="259" r:id="rId4"/>
    <p:sldId id="260" r:id="rId5"/>
    <p:sldId id="261" r:id="rId6"/>
    <p:sldId id="262" r:id="rId7"/>
    <p:sldId id="263" r:id="rId8"/>
    <p:sldId id="264" r:id="rId9"/>
    <p:sldId id="265" r:id="rId10"/>
    <p:sldId id="266" r:id="rId11"/>
    <p:sldId id="268" r:id="rId12"/>
    <p:sldId id="267" r:id="rId13"/>
    <p:sldId id="269" r:id="rId14"/>
    <p:sldId id="270" r:id="rId15"/>
    <p:sldId id="271" r:id="rId16"/>
    <p:sldId id="272" r:id="rId17"/>
    <p:sldId id="257" r:id="rId18"/>
    <p:sldId id="274" r:id="rId19"/>
    <p:sldId id="275" r:id="rId20"/>
    <p:sldId id="276" r:id="rId21"/>
    <p:sldId id="277" r:id="rId22"/>
    <p:sldId id="278" r:id="rId23"/>
    <p:sldId id="279" r:id="rId24"/>
    <p:sldId id="280" r:id="rId25"/>
    <p:sldId id="291" r:id="rId26"/>
    <p:sldId id="292" r:id="rId27"/>
    <p:sldId id="281" r:id="rId28"/>
    <p:sldId id="273" r:id="rId29"/>
    <p:sldId id="284" r:id="rId30"/>
    <p:sldId id="285" r:id="rId31"/>
    <p:sldId id="286" r:id="rId32"/>
    <p:sldId id="287" r:id="rId33"/>
    <p:sldId id="283" r:id="rId34"/>
    <p:sldId id="289" r:id="rId35"/>
    <p:sldId id="288" r:id="rId36"/>
    <p:sldId id="282"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729A5D-4F3B-482D-BAEF-5F2A0A0A2041}" type="datetimeFigureOut">
              <a:rPr lang="zh-CN" altLang="en-US" smtClean="0"/>
              <a:t>2015/10/16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076B91-3FDC-4F5C-BBBE-5E33567E6982}" type="slidenum">
              <a:rPr lang="zh-CN" altLang="en-US" smtClean="0"/>
              <a:t>‹#›</a:t>
            </a:fld>
            <a:endParaRPr lang="zh-CN" altLang="en-US"/>
          </a:p>
        </p:txBody>
      </p:sp>
    </p:spTree>
    <p:extLst>
      <p:ext uri="{BB962C8B-B14F-4D97-AF65-F5344CB8AC3E}">
        <p14:creationId xmlns:p14="http://schemas.microsoft.com/office/powerpoint/2010/main" val="1888719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076B91-3FDC-4F5C-BBBE-5E33567E6982}" type="slidenum">
              <a:rPr lang="zh-CN" altLang="en-US" smtClean="0"/>
              <a:t>8</a:t>
            </a:fld>
            <a:endParaRPr lang="zh-CN" altLang="en-US"/>
          </a:p>
        </p:txBody>
      </p:sp>
    </p:spTree>
    <p:extLst>
      <p:ext uri="{BB962C8B-B14F-4D97-AF65-F5344CB8AC3E}">
        <p14:creationId xmlns:p14="http://schemas.microsoft.com/office/powerpoint/2010/main" val="3906539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076B91-3FDC-4F5C-BBBE-5E33567E6982}" type="slidenum">
              <a:rPr lang="zh-CN" altLang="en-US" smtClean="0"/>
              <a:t>11</a:t>
            </a:fld>
            <a:endParaRPr lang="zh-CN" altLang="en-US"/>
          </a:p>
        </p:txBody>
      </p:sp>
    </p:spTree>
    <p:extLst>
      <p:ext uri="{BB962C8B-B14F-4D97-AF65-F5344CB8AC3E}">
        <p14:creationId xmlns:p14="http://schemas.microsoft.com/office/powerpoint/2010/main" val="1875479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5F7814B8-512B-4792-B4BD-9C6E76B1379E}" type="slidenum">
              <a:rPr lang="en-US" altLang="zh-CN"/>
              <a:pPr eaLnBrk="1" hangingPunct="1"/>
              <a:t>12</a:t>
            </a:fld>
            <a:endParaRPr lang="en-US" altLang="zh-CN"/>
          </a:p>
        </p:txBody>
      </p:sp>
      <p:sp>
        <p:nvSpPr>
          <p:cNvPr id="38915" name="Rectangle 2"/>
          <p:cNvSpPr>
            <a:spLocks noGrp="1" noRot="1" noChangeAspect="1" noChangeArrowheads="1" noTextEdit="1"/>
          </p:cNvSpPr>
          <p:nvPr>
            <p:ph type="sldImg"/>
          </p:nvPr>
        </p:nvSpPr>
        <p:spPr>
          <a:xfrm>
            <a:off x="1141413" y="685800"/>
            <a:ext cx="4572000" cy="3429000"/>
          </a:xfrm>
          <a:ln/>
        </p:spPr>
      </p:sp>
      <p:sp>
        <p:nvSpPr>
          <p:cNvPr id="38916"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076B91-3FDC-4F5C-BBBE-5E33567E6982}" type="slidenum">
              <a:rPr lang="zh-CN" altLang="en-US" smtClean="0"/>
              <a:t>23</a:t>
            </a:fld>
            <a:endParaRPr lang="zh-CN" altLang="en-US"/>
          </a:p>
        </p:txBody>
      </p:sp>
    </p:spTree>
    <p:extLst>
      <p:ext uri="{BB962C8B-B14F-4D97-AF65-F5344CB8AC3E}">
        <p14:creationId xmlns:p14="http://schemas.microsoft.com/office/powerpoint/2010/main" val="4157154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8E303F7D-8973-44BB-8A5D-C3AD552AD84B}" type="slidenum">
              <a:rPr lang="en-US" altLang="zh-CN"/>
              <a:pPr eaLnBrk="1" hangingPunct="1"/>
              <a:t>27</a:t>
            </a:fld>
            <a:endParaRPr lang="en-US" altLang="zh-CN"/>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r>
              <a:rPr lang="zh-CN" altLang="en-US" b="1" smtClean="0">
                <a:solidFill>
                  <a:srgbClr val="0000CC"/>
                </a:solidFill>
              </a:rPr>
              <a:t>标格</a:t>
            </a:r>
            <a:r>
              <a:rPr lang="en-US" altLang="zh-CN" b="1" smtClean="0">
                <a:solidFill>
                  <a:srgbClr val="0000CC"/>
                </a:solidFill>
              </a:rPr>
              <a:t>:</a:t>
            </a:r>
            <a:r>
              <a:rPr lang="zh-CN" altLang="en-US" smtClean="0"/>
              <a:t>品格；风格</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245824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3396693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3693711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4231109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2766534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2195159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2239185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435944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2046937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2868676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A2102-2266-48B7-A7A1-41D30E9DF1DE}" type="datetimeFigureOut">
              <a:rPr lang="zh-CN" altLang="en-US" smtClean="0"/>
              <a:t>2015/10/16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794682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1A2102-2266-48B7-A7A1-41D30E9DF1DE}" type="datetimeFigureOut">
              <a:rPr lang="zh-CN" altLang="en-US" smtClean="0"/>
              <a:t>2015/10/16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00ED9A-3D6A-491E-B5B0-8F5C0CC2E613}" type="slidenum">
              <a:rPr lang="zh-CN" altLang="en-US" smtClean="0"/>
              <a:t>‹#›</a:t>
            </a:fld>
            <a:endParaRPr lang="zh-CN" altLang="en-US"/>
          </a:p>
        </p:txBody>
      </p:sp>
    </p:spTree>
    <p:extLst>
      <p:ext uri="{BB962C8B-B14F-4D97-AF65-F5344CB8AC3E}">
        <p14:creationId xmlns:p14="http://schemas.microsoft.com/office/powerpoint/2010/main" val="20295099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内容占位符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9050" y="-19050"/>
            <a:ext cx="9169400" cy="6877050"/>
          </a:xfrm>
        </p:spPr>
      </p:pic>
    </p:spTree>
    <p:extLst>
      <p:ext uri="{BB962C8B-B14F-4D97-AF65-F5344CB8AC3E}">
        <p14:creationId xmlns:p14="http://schemas.microsoft.com/office/powerpoint/2010/main" val="1164231717"/>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8" descr="Show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333375"/>
            <a:ext cx="4824413" cy="611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9"/>
          <p:cNvSpPr txBox="1">
            <a:spLocks noChangeArrowheads="1"/>
          </p:cNvSpPr>
          <p:nvPr/>
        </p:nvSpPr>
        <p:spPr bwMode="auto">
          <a:xfrm>
            <a:off x="4403100" y="325614"/>
            <a:ext cx="4201150" cy="5833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7200" dirty="0">
                <a:solidFill>
                  <a:schemeClr val="accent2"/>
                </a:solidFill>
                <a:ea typeface="华文行楷" pitchFamily="2" charset="-122"/>
              </a:rPr>
              <a:t>卜算子</a:t>
            </a:r>
            <a:r>
              <a:rPr lang="en-US" altLang="zh-CN" sz="7200" dirty="0">
                <a:solidFill>
                  <a:schemeClr val="accent2"/>
                </a:solidFill>
                <a:ea typeface="华文行楷" pitchFamily="2" charset="-122"/>
              </a:rPr>
              <a:t>·</a:t>
            </a:r>
            <a:r>
              <a:rPr lang="zh-CN" altLang="en-US" sz="7200" dirty="0">
                <a:solidFill>
                  <a:schemeClr val="accent2"/>
                </a:solidFill>
                <a:ea typeface="华文行楷" pitchFamily="2" charset="-122"/>
              </a:rPr>
              <a:t>咏梅</a:t>
            </a:r>
          </a:p>
          <a:p>
            <a:pPr algn="ctr" eaLnBrk="1" hangingPunct="1">
              <a:spcBef>
                <a:spcPct val="50000"/>
              </a:spcBef>
            </a:pPr>
            <a:r>
              <a:rPr lang="zh-CN" altLang="en-US" sz="5400" b="1" dirty="0">
                <a:solidFill>
                  <a:schemeClr val="accent2"/>
                </a:solidFill>
                <a:ea typeface="隶书" pitchFamily="49" charset="-122"/>
              </a:rPr>
              <a:t>陆游</a:t>
            </a:r>
            <a:endParaRPr lang="zh-CN" altLang="en-US" sz="5400" dirty="0">
              <a:solidFill>
                <a:schemeClr val="accent2"/>
              </a:solidFill>
            </a:endParaRPr>
          </a:p>
          <a:p>
            <a:pPr eaLnBrk="1" hangingPunct="1">
              <a:spcBef>
                <a:spcPct val="50000"/>
              </a:spcBef>
            </a:pPr>
            <a:endParaRPr lang="en-US" altLang="zh-CN" sz="7200" dirty="0">
              <a:solidFill>
                <a:schemeClr val="accent2"/>
              </a:solidFill>
            </a:endParaRPr>
          </a:p>
        </p:txBody>
      </p:sp>
      <p:pic>
        <p:nvPicPr>
          <p:cNvPr id="73738" name="Picture 10" descr="aa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9390">
            <a:off x="6372225" y="5445125"/>
            <a:ext cx="863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2" descr="图片80"/>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667625" y="5805488"/>
            <a:ext cx="12239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51141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73738"/>
                                        </p:tgtEl>
                                        <p:attrNameLst>
                                          <p:attrName>style.visibility</p:attrName>
                                        </p:attrNameLst>
                                      </p:cBhvr>
                                      <p:to>
                                        <p:strVal val="visible"/>
                                      </p:to>
                                    </p:set>
                                    <p:animEffect transition="in" filter="strips(downLeft)">
                                      <p:cBhvr>
                                        <p:cTn id="7" dur="500"/>
                                        <p:tgtEl>
                                          <p:spTgt spid="73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410" name="Picture 2" descr="17032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80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 Box 4"/>
          <p:cNvSpPr txBox="1">
            <a:spLocks noChangeArrowheads="1"/>
          </p:cNvSpPr>
          <p:nvPr/>
        </p:nvSpPr>
        <p:spPr bwMode="auto">
          <a:xfrm>
            <a:off x="328133" y="1732508"/>
            <a:ext cx="1447800" cy="4154984"/>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8800" dirty="0">
                <a:solidFill>
                  <a:srgbClr val="FFFF00"/>
                </a:solidFill>
                <a:ea typeface="隶书" pitchFamily="49" charset="-122"/>
              </a:rPr>
              <a:t>卜算子</a:t>
            </a:r>
          </a:p>
        </p:txBody>
      </p:sp>
      <p:sp>
        <p:nvSpPr>
          <p:cNvPr id="6149" name="Oval 5"/>
          <p:cNvSpPr>
            <a:spLocks noChangeArrowheads="1"/>
          </p:cNvSpPr>
          <p:nvPr/>
        </p:nvSpPr>
        <p:spPr bwMode="auto">
          <a:xfrm>
            <a:off x="6781800" y="1066800"/>
            <a:ext cx="2254696" cy="2095500"/>
          </a:xfrm>
          <a:prstGeom prst="ellipse">
            <a:avLst/>
          </a:prstGeom>
          <a:gradFill rotWithShape="1">
            <a:gsLst>
              <a:gs pos="0">
                <a:schemeClr val="accent1">
                  <a:alpha val="39999"/>
                </a:schemeClr>
              </a:gs>
              <a:gs pos="100000">
                <a:schemeClr val="accent1">
                  <a:gamma/>
                  <a:shade val="46275"/>
                  <a:invGamma/>
                  <a:alpha val="39999"/>
                </a:scheme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6600" b="1" dirty="0" smtClean="0">
                <a:solidFill>
                  <a:srgbClr val="FF0066"/>
                </a:solidFill>
              </a:rPr>
              <a:t>词牌名</a:t>
            </a:r>
            <a:endParaRPr lang="zh-CN" altLang="en-US" sz="6600" b="1" dirty="0">
              <a:solidFill>
                <a:srgbClr val="FF0066"/>
              </a:solidFill>
            </a:endParaRPr>
          </a:p>
        </p:txBody>
      </p:sp>
      <p:sp>
        <p:nvSpPr>
          <p:cNvPr id="6150" name="Line 6"/>
          <p:cNvSpPr>
            <a:spLocks noChangeShapeType="1"/>
          </p:cNvSpPr>
          <p:nvPr/>
        </p:nvSpPr>
        <p:spPr bwMode="auto">
          <a:xfrm flipV="1">
            <a:off x="1905000" y="2209800"/>
            <a:ext cx="4953000" cy="9906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15" name="Text Box 7"/>
          <p:cNvSpPr txBox="1">
            <a:spLocks noChangeArrowheads="1"/>
          </p:cNvSpPr>
          <p:nvPr/>
        </p:nvSpPr>
        <p:spPr bwMode="auto">
          <a:xfrm>
            <a:off x="2051720" y="4059704"/>
            <a:ext cx="990600" cy="2308324"/>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7200" b="1" dirty="0">
                <a:solidFill>
                  <a:srgbClr val="FFFF00"/>
                </a:solidFill>
                <a:ea typeface="隶书" pitchFamily="49" charset="-122"/>
              </a:rPr>
              <a:t>咏梅</a:t>
            </a:r>
          </a:p>
        </p:txBody>
      </p:sp>
      <p:sp>
        <p:nvSpPr>
          <p:cNvPr id="6152" name="Oval 8"/>
          <p:cNvSpPr>
            <a:spLocks noChangeArrowheads="1"/>
          </p:cNvSpPr>
          <p:nvPr/>
        </p:nvSpPr>
        <p:spPr bwMode="auto">
          <a:xfrm>
            <a:off x="6090356" y="2643282"/>
            <a:ext cx="2296616" cy="2570584"/>
          </a:xfrm>
          <a:prstGeom prst="ellipse">
            <a:avLst/>
          </a:prstGeom>
          <a:gradFill rotWithShape="1">
            <a:gsLst>
              <a:gs pos="0">
                <a:schemeClr val="accent1">
                  <a:alpha val="39999"/>
                </a:schemeClr>
              </a:gs>
              <a:gs pos="100000">
                <a:schemeClr val="accent1">
                  <a:gamma/>
                  <a:shade val="46275"/>
                  <a:invGamma/>
                  <a:alpha val="39999"/>
                </a:scheme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6600" b="1" dirty="0">
                <a:solidFill>
                  <a:srgbClr val="FF0066"/>
                </a:solidFill>
              </a:rPr>
              <a:t>题目</a:t>
            </a:r>
          </a:p>
        </p:txBody>
      </p:sp>
      <p:sp>
        <p:nvSpPr>
          <p:cNvPr id="6153" name="Line 9"/>
          <p:cNvSpPr>
            <a:spLocks noChangeShapeType="1"/>
          </p:cNvSpPr>
          <p:nvPr/>
        </p:nvSpPr>
        <p:spPr bwMode="auto">
          <a:xfrm flipV="1">
            <a:off x="2895600" y="3505200"/>
            <a:ext cx="3200400" cy="16764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3864129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149"/>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153"/>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61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nimBg="1"/>
      <p:bldP spid="6150" grpId="0" animBg="1"/>
      <p:bldP spid="6152" grpId="0" animBg="1"/>
      <p:bldP spid="615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1520458" y="116632"/>
            <a:ext cx="10664458" cy="6840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6000" dirty="0">
                <a:solidFill>
                  <a:srgbClr val="FF0000"/>
                </a:solidFill>
                <a:latin typeface="隶书" pitchFamily="49" charset="-122"/>
                <a:ea typeface="隶书" pitchFamily="49" charset="-122"/>
              </a:rPr>
              <a:t>卜算子</a:t>
            </a:r>
            <a:r>
              <a:rPr lang="en-US" altLang="zh-CN" sz="6000" dirty="0">
                <a:solidFill>
                  <a:srgbClr val="FF0000"/>
                </a:solidFill>
                <a:ea typeface="隶书" pitchFamily="49" charset="-122"/>
              </a:rPr>
              <a:t>·</a:t>
            </a:r>
            <a:r>
              <a:rPr lang="zh-CN" altLang="en-US" sz="6000" dirty="0">
                <a:solidFill>
                  <a:srgbClr val="FF0000"/>
                </a:solidFill>
                <a:latin typeface="隶书" pitchFamily="49" charset="-122"/>
                <a:ea typeface="隶书" pitchFamily="49" charset="-122"/>
              </a:rPr>
              <a:t>咏梅</a:t>
            </a:r>
            <a:r>
              <a:rPr lang="zh-CN" altLang="en-US" sz="5400" dirty="0">
                <a:solidFill>
                  <a:srgbClr val="FF0000"/>
                </a:solidFill>
                <a:latin typeface="华文行楷" pitchFamily="2" charset="-122"/>
                <a:ea typeface="华文行楷" pitchFamily="2" charset="-122"/>
              </a:rPr>
              <a:t>   </a:t>
            </a:r>
            <a:r>
              <a:rPr lang="zh-CN" altLang="en-US" sz="5400" dirty="0" smtClean="0">
                <a:solidFill>
                  <a:srgbClr val="002060"/>
                </a:solidFill>
                <a:latin typeface="华文行楷" panose="02010800040101010101" pitchFamily="2" charset="-122"/>
                <a:ea typeface="华文行楷" panose="02010800040101010101" pitchFamily="2" charset="-122"/>
              </a:rPr>
              <a:t>陆游</a:t>
            </a:r>
            <a:endParaRPr lang="zh-CN" altLang="en-US" sz="5400" dirty="0">
              <a:solidFill>
                <a:srgbClr val="002060"/>
              </a:solidFill>
              <a:latin typeface="华文行楷" pitchFamily="2" charset="-122"/>
              <a:ea typeface="华文行楷" pitchFamily="2" charset="-122"/>
            </a:endParaRPr>
          </a:p>
          <a:p>
            <a:pPr eaLnBrk="1" hangingPunct="1"/>
            <a:endParaRPr lang="zh-CN" altLang="en-US" sz="5400" dirty="0">
              <a:solidFill>
                <a:srgbClr val="FF0000"/>
              </a:solidFill>
              <a:latin typeface="华文行楷" pitchFamily="2" charset="-122"/>
              <a:ea typeface="华文行楷" pitchFamily="2" charset="-122"/>
            </a:endParaRPr>
          </a:p>
          <a:p>
            <a:pPr eaLnBrk="1" hangingPunct="1"/>
            <a:r>
              <a:rPr lang="zh-CN" altLang="en-US" sz="5400" dirty="0">
                <a:solidFill>
                  <a:srgbClr val="FF0000"/>
                </a:solidFill>
                <a:latin typeface="华文行楷" pitchFamily="2" charset="-122"/>
                <a:ea typeface="华文行楷" pitchFamily="2" charset="-122"/>
              </a:rPr>
              <a:t>    驿外断桥边，</a:t>
            </a:r>
          </a:p>
          <a:p>
            <a:pPr eaLnBrk="1" hangingPunct="1"/>
            <a:r>
              <a:rPr lang="zh-CN" altLang="en-US" sz="5400" dirty="0">
                <a:solidFill>
                  <a:srgbClr val="FF0000"/>
                </a:solidFill>
                <a:latin typeface="华文行楷" pitchFamily="2" charset="-122"/>
                <a:ea typeface="华文行楷" pitchFamily="2" charset="-122"/>
              </a:rPr>
              <a:t>    寂寞开无主。</a:t>
            </a:r>
          </a:p>
          <a:p>
            <a:pPr eaLnBrk="1" hangingPunct="1"/>
            <a:r>
              <a:rPr lang="zh-CN" altLang="en-US" sz="5400" dirty="0">
                <a:solidFill>
                  <a:srgbClr val="FF0000"/>
                </a:solidFill>
                <a:latin typeface="华文行楷" pitchFamily="2" charset="-122"/>
                <a:ea typeface="华文行楷" pitchFamily="2" charset="-122"/>
              </a:rPr>
              <a:t>    已是黄昏独自愁，</a:t>
            </a:r>
          </a:p>
          <a:p>
            <a:pPr eaLnBrk="1" hangingPunct="1"/>
            <a:r>
              <a:rPr lang="zh-CN" altLang="en-US" sz="5400" dirty="0">
                <a:solidFill>
                  <a:srgbClr val="FF0000"/>
                </a:solidFill>
                <a:latin typeface="华文行楷" pitchFamily="2" charset="-122"/>
                <a:ea typeface="华文行楷" pitchFamily="2" charset="-122"/>
              </a:rPr>
              <a:t>    更著风和雨。</a:t>
            </a:r>
          </a:p>
          <a:p>
            <a:pPr eaLnBrk="1" hangingPunct="1"/>
            <a:r>
              <a:rPr lang="zh-CN" altLang="en-US" sz="5400" dirty="0">
                <a:solidFill>
                  <a:srgbClr val="FF0000"/>
                </a:solidFill>
                <a:latin typeface="华文行楷" pitchFamily="2" charset="-122"/>
                <a:ea typeface="华文行楷" pitchFamily="2" charset="-122"/>
              </a:rPr>
              <a:t>  </a:t>
            </a:r>
          </a:p>
          <a:p>
            <a:pPr eaLnBrk="1" hangingPunct="1"/>
            <a:r>
              <a:rPr lang="zh-CN" altLang="en-US" sz="5400" dirty="0">
                <a:solidFill>
                  <a:srgbClr val="FF0000"/>
                </a:solidFill>
                <a:latin typeface="华文行楷" pitchFamily="2" charset="-122"/>
                <a:ea typeface="华文行楷" pitchFamily="2" charset="-122"/>
              </a:rPr>
              <a:t>    无意苦争春，</a:t>
            </a:r>
          </a:p>
          <a:p>
            <a:pPr eaLnBrk="1" hangingPunct="1"/>
            <a:r>
              <a:rPr lang="zh-CN" altLang="en-US" sz="5400" dirty="0">
                <a:solidFill>
                  <a:srgbClr val="FF0000"/>
                </a:solidFill>
                <a:latin typeface="华文行楷" pitchFamily="2" charset="-122"/>
                <a:ea typeface="华文行楷" pitchFamily="2" charset="-122"/>
              </a:rPr>
              <a:t>    一任群芳妒。</a:t>
            </a:r>
          </a:p>
          <a:p>
            <a:pPr eaLnBrk="1" hangingPunct="1"/>
            <a:r>
              <a:rPr lang="zh-CN" altLang="en-US" sz="5400" dirty="0">
                <a:solidFill>
                  <a:srgbClr val="FF0000"/>
                </a:solidFill>
                <a:latin typeface="华文行楷" pitchFamily="2" charset="-122"/>
                <a:ea typeface="华文行楷" pitchFamily="2" charset="-122"/>
              </a:rPr>
              <a:t>    零落成泥碾作尘，</a:t>
            </a:r>
          </a:p>
          <a:p>
            <a:pPr eaLnBrk="1" hangingPunct="1"/>
            <a:r>
              <a:rPr lang="zh-CN" altLang="en-US" sz="5400" dirty="0">
                <a:solidFill>
                  <a:srgbClr val="FF0000"/>
                </a:solidFill>
                <a:latin typeface="华文行楷" pitchFamily="2" charset="-122"/>
                <a:ea typeface="华文行楷" pitchFamily="2" charset="-122"/>
              </a:rPr>
              <a:t>    只有香如故。</a:t>
            </a:r>
          </a:p>
          <a:p>
            <a:pPr eaLnBrk="1" hangingPunct="1">
              <a:spcBef>
                <a:spcPct val="50000"/>
              </a:spcBef>
            </a:pPr>
            <a:endParaRPr lang="en-US" altLang="zh-CN" sz="5400" dirty="0">
              <a:solidFill>
                <a:srgbClr val="FF0000"/>
              </a:solidFill>
              <a:latin typeface="华文行楷" pitchFamily="2" charset="-122"/>
              <a:ea typeface="华文行楷" pitchFamily="2" charset="-122"/>
            </a:endParaRPr>
          </a:p>
        </p:txBody>
      </p:sp>
    </p:spTree>
    <p:extLst>
      <p:ext uri="{BB962C8B-B14F-4D97-AF65-F5344CB8AC3E}">
        <p14:creationId xmlns:p14="http://schemas.microsoft.com/office/powerpoint/2010/main" val="2336328341"/>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2" name="Picture 14" descr="已是悬崖百丈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50875"/>
            <a:ext cx="9144000" cy="5370514"/>
          </a:xfrm>
          <a:prstGeom prst="rect">
            <a:avLst/>
          </a:prstGeom>
          <a:gradFill rotWithShape="0">
            <a:gsLst>
              <a:gs pos="0">
                <a:srgbClr val="761800"/>
              </a:gs>
              <a:gs pos="100000">
                <a:srgbClr val="FF3300"/>
              </a:gs>
            </a:gsLst>
            <a:path path="shape">
              <a:fillToRect l="50000" t="50000" r="50000" b="50000"/>
            </a:path>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7171" name="Text Box 3"/>
          <p:cNvSpPr txBox="1">
            <a:spLocks noChangeArrowheads="1"/>
          </p:cNvSpPr>
          <p:nvPr/>
        </p:nvSpPr>
        <p:spPr bwMode="auto">
          <a:xfrm>
            <a:off x="539750" y="650874"/>
            <a:ext cx="4392290" cy="5802461"/>
          </a:xfrm>
          <a:prstGeom prst="rect">
            <a:avLst/>
          </a:prstGeom>
          <a:solidFill>
            <a:srgbClr val="BBE0E3">
              <a:alpha val="92000"/>
            </a:srgbClr>
          </a:solidFill>
          <a:ln w="38100" algn="ctr">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sz="4400" b="1" dirty="0">
                <a:effectLst>
                  <a:outerShdw blurRad="38100" dist="38100" dir="2700000" algn="tl">
                    <a:srgbClr val="FFFFFF"/>
                  </a:outerShdw>
                </a:effectLst>
                <a:latin typeface="隶书" pitchFamily="49" charset="-122"/>
                <a:ea typeface="隶书" pitchFamily="49" charset="-122"/>
              </a:rPr>
              <a:t>驿外断桥边，</a:t>
            </a:r>
          </a:p>
          <a:p>
            <a:pPr>
              <a:defRPr/>
            </a:pPr>
            <a:r>
              <a:rPr lang="zh-CN" altLang="en-US" sz="4400" b="1" dirty="0">
                <a:effectLst>
                  <a:outerShdw blurRad="38100" dist="38100" dir="2700000" algn="tl">
                    <a:srgbClr val="FFFFFF"/>
                  </a:outerShdw>
                </a:effectLst>
                <a:latin typeface="隶书" pitchFamily="49" charset="-122"/>
                <a:ea typeface="隶书" pitchFamily="49" charset="-122"/>
              </a:rPr>
              <a:t>寂寞开无主。</a:t>
            </a:r>
            <a:endParaRPr lang="zh-CN" altLang="en-US" sz="4400" b="1" dirty="0">
              <a:solidFill>
                <a:srgbClr val="FF3300"/>
              </a:solidFill>
              <a:effectLst>
                <a:outerShdw blurRad="38100" dist="38100" dir="2700000" algn="tl">
                  <a:srgbClr val="000000"/>
                </a:outerShdw>
              </a:effectLst>
              <a:latin typeface="隶书" pitchFamily="49" charset="-122"/>
              <a:ea typeface="隶书" pitchFamily="49" charset="-122"/>
              <a:cs typeface="Arial" pitchFamily="34" charset="0"/>
            </a:endParaRPr>
          </a:p>
          <a:p>
            <a:pPr>
              <a:defRPr/>
            </a:pPr>
            <a:r>
              <a:rPr lang="zh-CN" altLang="en-US" sz="4400" b="1" dirty="0">
                <a:effectLst>
                  <a:outerShdw blurRad="38100" dist="38100" dir="2700000" algn="tl">
                    <a:srgbClr val="FFFFFF"/>
                  </a:outerShdw>
                </a:effectLst>
                <a:latin typeface="隶书" pitchFamily="49" charset="-122"/>
                <a:ea typeface="隶书" pitchFamily="49" charset="-122"/>
              </a:rPr>
              <a:t>已是黄昏独自愁，</a:t>
            </a:r>
          </a:p>
          <a:p>
            <a:pPr>
              <a:defRPr/>
            </a:pPr>
            <a:r>
              <a:rPr lang="zh-CN" altLang="en-US" sz="4400" b="1" dirty="0">
                <a:effectLst>
                  <a:outerShdw blurRad="38100" dist="38100" dir="2700000" algn="tl">
                    <a:srgbClr val="FFFFFF"/>
                  </a:outerShdw>
                </a:effectLst>
                <a:latin typeface="隶书" pitchFamily="49" charset="-122"/>
                <a:ea typeface="隶书" pitchFamily="49" charset="-122"/>
              </a:rPr>
              <a:t>更著风和雨。</a:t>
            </a:r>
            <a:endParaRPr lang="zh-CN" altLang="en-US" sz="4400" b="1" dirty="0">
              <a:solidFill>
                <a:srgbClr val="FF3300"/>
              </a:solidFill>
              <a:effectLst>
                <a:outerShdw blurRad="38100" dist="38100" dir="2700000" algn="tl">
                  <a:srgbClr val="000000"/>
                </a:outerShdw>
              </a:effectLst>
              <a:latin typeface="隶书" pitchFamily="49" charset="-122"/>
              <a:ea typeface="隶书" pitchFamily="49" charset="-122"/>
            </a:endParaRPr>
          </a:p>
          <a:p>
            <a:pPr>
              <a:defRPr/>
            </a:pPr>
            <a:endParaRPr lang="zh-CN" altLang="en-US" sz="2400" b="1" dirty="0">
              <a:effectLst>
                <a:outerShdw blurRad="38100" dist="38100" dir="2700000" algn="tl">
                  <a:srgbClr val="FFFFFF"/>
                </a:outerShdw>
              </a:effectLst>
              <a:latin typeface="隶书" pitchFamily="49" charset="-122"/>
              <a:ea typeface="隶书" pitchFamily="49" charset="-122"/>
            </a:endParaRPr>
          </a:p>
          <a:p>
            <a:pPr>
              <a:defRPr/>
            </a:pPr>
            <a:r>
              <a:rPr lang="zh-CN" altLang="en-US" sz="4400" b="1" dirty="0">
                <a:effectLst>
                  <a:outerShdw blurRad="38100" dist="38100" dir="2700000" algn="tl">
                    <a:srgbClr val="FFFFFF"/>
                  </a:outerShdw>
                </a:effectLst>
                <a:latin typeface="隶书" pitchFamily="49" charset="-122"/>
                <a:ea typeface="隶书" pitchFamily="49" charset="-122"/>
              </a:rPr>
              <a:t>无意苦争春，</a:t>
            </a:r>
          </a:p>
          <a:p>
            <a:pPr>
              <a:defRPr/>
            </a:pPr>
            <a:r>
              <a:rPr lang="zh-CN" altLang="en-US" sz="4400" b="1" dirty="0">
                <a:effectLst>
                  <a:outerShdw blurRad="38100" dist="38100" dir="2700000" algn="tl">
                    <a:srgbClr val="FFFFFF"/>
                  </a:outerShdw>
                </a:effectLst>
                <a:latin typeface="隶书" pitchFamily="49" charset="-122"/>
                <a:ea typeface="隶书" pitchFamily="49" charset="-122"/>
              </a:rPr>
              <a:t>一任群芳妒。</a:t>
            </a:r>
            <a:endParaRPr lang="zh-CN" altLang="en-US" sz="4400" b="1" dirty="0">
              <a:solidFill>
                <a:srgbClr val="FF3300"/>
              </a:solidFill>
              <a:effectLst>
                <a:outerShdw blurRad="38100" dist="38100" dir="2700000" algn="tl">
                  <a:srgbClr val="000000"/>
                </a:outerShdw>
              </a:effectLst>
              <a:latin typeface="隶书" pitchFamily="49" charset="-122"/>
              <a:ea typeface="隶书" pitchFamily="49" charset="-122"/>
            </a:endParaRPr>
          </a:p>
          <a:p>
            <a:pPr>
              <a:defRPr/>
            </a:pPr>
            <a:r>
              <a:rPr lang="zh-CN" altLang="en-US" sz="4400" b="1" dirty="0">
                <a:effectLst>
                  <a:outerShdw blurRad="38100" dist="38100" dir="2700000" algn="tl">
                    <a:srgbClr val="FFFFFF"/>
                  </a:outerShdw>
                </a:effectLst>
                <a:latin typeface="隶书" pitchFamily="49" charset="-122"/>
                <a:ea typeface="隶书" pitchFamily="49" charset="-122"/>
              </a:rPr>
              <a:t>零落成泥碾作尘，</a:t>
            </a:r>
          </a:p>
          <a:p>
            <a:pPr>
              <a:defRPr/>
            </a:pPr>
            <a:r>
              <a:rPr lang="zh-CN" altLang="en-US" sz="4400" b="1" dirty="0">
                <a:effectLst>
                  <a:outerShdw blurRad="38100" dist="38100" dir="2700000" algn="tl">
                    <a:srgbClr val="FFFFFF"/>
                  </a:outerShdw>
                </a:effectLst>
                <a:latin typeface="隶书" pitchFamily="49" charset="-122"/>
                <a:ea typeface="隶书" pitchFamily="49" charset="-122"/>
              </a:rPr>
              <a:t>只有香如故</a:t>
            </a:r>
            <a:r>
              <a:rPr lang="zh-CN" altLang="en-US" sz="4400" b="1" dirty="0">
                <a:effectLst>
                  <a:outerShdw blurRad="38100" dist="38100" dir="2700000" algn="tl">
                    <a:srgbClr val="FFFFFF"/>
                  </a:outerShdw>
                </a:effectLst>
              </a:rPr>
              <a:t>。</a:t>
            </a:r>
            <a:endParaRPr lang="zh-CN" altLang="en-US" sz="4400" b="1" dirty="0">
              <a:solidFill>
                <a:srgbClr val="FF3300"/>
              </a:solidFill>
              <a:effectLst>
                <a:outerShdw blurRad="38100" dist="38100" dir="2700000" algn="tl">
                  <a:srgbClr val="000000"/>
                </a:outerShdw>
              </a:effectLst>
              <a:latin typeface="宋体" pitchFamily="2" charset="-122"/>
            </a:endParaRPr>
          </a:p>
        </p:txBody>
      </p:sp>
      <p:sp>
        <p:nvSpPr>
          <p:cNvPr id="7172" name="Line 4"/>
          <p:cNvSpPr>
            <a:spLocks noChangeShapeType="1"/>
          </p:cNvSpPr>
          <p:nvPr/>
        </p:nvSpPr>
        <p:spPr bwMode="auto">
          <a:xfrm>
            <a:off x="1820014" y="808038"/>
            <a:ext cx="0" cy="5334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3" name="Line 5"/>
          <p:cNvSpPr>
            <a:spLocks noChangeShapeType="1"/>
          </p:cNvSpPr>
          <p:nvPr/>
        </p:nvSpPr>
        <p:spPr bwMode="auto">
          <a:xfrm>
            <a:off x="1820014" y="1531938"/>
            <a:ext cx="0" cy="4572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4" name="Line 6"/>
          <p:cNvSpPr>
            <a:spLocks noChangeShapeType="1"/>
          </p:cNvSpPr>
          <p:nvPr/>
        </p:nvSpPr>
        <p:spPr bwMode="auto">
          <a:xfrm>
            <a:off x="2846035" y="2291644"/>
            <a:ext cx="0" cy="4572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5" name="Line 7"/>
          <p:cNvSpPr>
            <a:spLocks noChangeShapeType="1"/>
          </p:cNvSpPr>
          <p:nvPr/>
        </p:nvSpPr>
        <p:spPr bwMode="auto">
          <a:xfrm>
            <a:off x="1820014" y="5241925"/>
            <a:ext cx="0" cy="4572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6" name="Line 8"/>
          <p:cNvSpPr>
            <a:spLocks noChangeShapeType="1"/>
          </p:cNvSpPr>
          <p:nvPr/>
        </p:nvSpPr>
        <p:spPr bwMode="auto">
          <a:xfrm>
            <a:off x="1820014" y="2748844"/>
            <a:ext cx="0" cy="6096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7" name="Line 9"/>
          <p:cNvSpPr>
            <a:spLocks noChangeShapeType="1"/>
          </p:cNvSpPr>
          <p:nvPr/>
        </p:nvSpPr>
        <p:spPr bwMode="auto">
          <a:xfrm>
            <a:off x="1691680" y="3908072"/>
            <a:ext cx="0" cy="4572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8" name="Line 10"/>
          <p:cNvSpPr>
            <a:spLocks noChangeShapeType="1"/>
          </p:cNvSpPr>
          <p:nvPr/>
        </p:nvSpPr>
        <p:spPr bwMode="auto">
          <a:xfrm>
            <a:off x="1798671" y="4508500"/>
            <a:ext cx="0" cy="3810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9" name="Line 11"/>
          <p:cNvSpPr>
            <a:spLocks noChangeShapeType="1"/>
          </p:cNvSpPr>
          <p:nvPr/>
        </p:nvSpPr>
        <p:spPr bwMode="auto">
          <a:xfrm>
            <a:off x="2869495" y="5241925"/>
            <a:ext cx="0" cy="4572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80" name="Line 12"/>
          <p:cNvSpPr>
            <a:spLocks noChangeShapeType="1"/>
          </p:cNvSpPr>
          <p:nvPr/>
        </p:nvSpPr>
        <p:spPr bwMode="auto">
          <a:xfrm>
            <a:off x="1798671" y="5970588"/>
            <a:ext cx="0" cy="3810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81" name="Text Box 13"/>
          <p:cNvSpPr txBox="1">
            <a:spLocks noChangeArrowheads="1"/>
          </p:cNvSpPr>
          <p:nvPr/>
        </p:nvSpPr>
        <p:spPr bwMode="auto">
          <a:xfrm>
            <a:off x="1447800" y="0"/>
            <a:ext cx="2895600" cy="650875"/>
          </a:xfrm>
          <a:prstGeom prst="rect">
            <a:avLst/>
          </a:prstGeom>
          <a:gradFill rotWithShape="1">
            <a:gsLst>
              <a:gs pos="0">
                <a:schemeClr val="accent1">
                  <a:alpha val="39999"/>
                </a:schemeClr>
              </a:gs>
              <a:gs pos="100000">
                <a:schemeClr val="accent1">
                  <a:gamma/>
                  <a:shade val="46275"/>
                  <a:invGamma/>
                  <a:alpha val="39999"/>
                </a:schemeClr>
              </a:gs>
            </a:gsLst>
            <a:lin ang="5400000" scaled="1"/>
          </a:gra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zh-CN" altLang="en-US" sz="3600" b="1" dirty="0">
                <a:solidFill>
                  <a:srgbClr val="FFFF00"/>
                </a:solidFill>
                <a:ea typeface="黑体" pitchFamily="49" charset="-122"/>
              </a:rPr>
              <a:t>诵读全词</a:t>
            </a:r>
          </a:p>
        </p:txBody>
      </p:sp>
      <p:sp>
        <p:nvSpPr>
          <p:cNvPr id="2" name="TextBox 1"/>
          <p:cNvSpPr txBox="1"/>
          <p:nvPr/>
        </p:nvSpPr>
        <p:spPr>
          <a:xfrm>
            <a:off x="5796136" y="1566519"/>
            <a:ext cx="3868367" cy="4508927"/>
          </a:xfrm>
          <a:prstGeom prst="rect">
            <a:avLst/>
          </a:prstGeom>
          <a:noFill/>
        </p:spPr>
        <p:txBody>
          <a:bodyPr wrap="none" rtlCol="0">
            <a:spAutoFit/>
          </a:bodyPr>
          <a:lstStyle/>
          <a:p>
            <a:r>
              <a:rPr lang="zh-CN" altLang="en-US" sz="28700" b="1" dirty="0">
                <a:solidFill>
                  <a:srgbClr val="FF0000"/>
                </a:solidFill>
                <a:latin typeface="华文行楷" panose="02010800040101010101" pitchFamily="2" charset="-122"/>
                <a:ea typeface="华文行楷" panose="02010800040101010101" pitchFamily="2" charset="-122"/>
              </a:rPr>
              <a:t>愁</a:t>
            </a:r>
          </a:p>
        </p:txBody>
      </p:sp>
    </p:spTree>
    <p:extLst>
      <p:ext uri="{BB962C8B-B14F-4D97-AF65-F5344CB8AC3E}">
        <p14:creationId xmlns:p14="http://schemas.microsoft.com/office/powerpoint/2010/main" val="173347483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randombar(horizontal)">
                                      <p:cBhvr>
                                        <p:cTn id="7" dur="500"/>
                                        <p:tgtEl>
                                          <p:spTgt spid="71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173"/>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174"/>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176"/>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177"/>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178"/>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7175"/>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7179"/>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718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500" fill="hold"/>
                                        <p:tgtEl>
                                          <p:spTgt spid="2"/>
                                        </p:tgtEl>
                                        <p:attrNameLst>
                                          <p:attrName>ppt_w</p:attrName>
                                        </p:attrNameLst>
                                      </p:cBhvr>
                                      <p:tavLst>
                                        <p:tav tm="0">
                                          <p:val>
                                            <p:fltVal val="0"/>
                                          </p:val>
                                        </p:tav>
                                        <p:tav tm="100000">
                                          <p:val>
                                            <p:strVal val="#ppt_w"/>
                                          </p:val>
                                        </p:tav>
                                      </p:tavLst>
                                    </p:anim>
                                    <p:anim calcmode="lin" valueType="num">
                                      <p:cBhvr>
                                        <p:cTn id="49" dur="500" fill="hold"/>
                                        <p:tgtEl>
                                          <p:spTgt spid="2"/>
                                        </p:tgtEl>
                                        <p:attrNameLst>
                                          <p:attrName>ppt_h</p:attrName>
                                        </p:attrNameLst>
                                      </p:cBhvr>
                                      <p:tavLst>
                                        <p:tav tm="0">
                                          <p:val>
                                            <p:fltVal val="0"/>
                                          </p:val>
                                        </p:tav>
                                        <p:tav tm="100000">
                                          <p:val>
                                            <p:strVal val="#ppt_h"/>
                                          </p:val>
                                        </p:tav>
                                      </p:tavLst>
                                    </p:anim>
                                    <p:animEffect transition="in" filter="fade">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2" grpId="0" animBg="1"/>
      <p:bldP spid="7173" grpId="0" animBg="1"/>
      <p:bldP spid="7174" grpId="0" animBg="1"/>
      <p:bldP spid="7175" grpId="0" animBg="1"/>
      <p:bldP spid="7176" grpId="0" animBg="1"/>
      <p:bldP spid="7177" grpId="0" animBg="1"/>
      <p:bldP spid="7178" grpId="0" animBg="1"/>
      <p:bldP spid="7179" grpId="0" animBg="1"/>
      <p:bldP spid="7180"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229600" cy="1143000"/>
          </a:xfrm>
        </p:spPr>
        <p:txBody>
          <a:bodyPr>
            <a:normAutofit fontScale="90000"/>
          </a:bodyPr>
          <a:lstStyle/>
          <a:p>
            <a:pPr algn="l"/>
            <a:r>
              <a:rPr lang="zh-CN" altLang="en-US" sz="6000" b="1" dirty="0" smtClean="0">
                <a:solidFill>
                  <a:srgbClr val="FF0000"/>
                </a:solidFill>
                <a:latin typeface="华文行楷" panose="02010800040101010101" pitchFamily="2" charset="-122"/>
                <a:ea typeface="华文行楷" panose="02010800040101010101" pitchFamily="2" charset="-122"/>
              </a:rPr>
              <a:t>二、撕心“愁”</a:t>
            </a:r>
            <a:r>
              <a:rPr lang="zh-CN" altLang="en-US" sz="6000" b="1" dirty="0" smtClean="0">
                <a:latin typeface="华文行楷" panose="02010800040101010101" pitchFamily="2" charset="-122"/>
                <a:ea typeface="华文行楷" panose="02010800040101010101" pitchFamily="2" charset="-122"/>
              </a:rPr>
              <a:t> </a:t>
            </a:r>
            <a:r>
              <a:rPr lang="zh-CN" altLang="en-US" sz="6000" b="1" dirty="0" smtClean="0">
                <a:solidFill>
                  <a:srgbClr val="FF0000"/>
                </a:solidFill>
                <a:latin typeface="华文行楷" panose="02010800040101010101" pitchFamily="2" charset="-122"/>
                <a:ea typeface="华文行楷" panose="02010800040101010101" pitchFamily="2" charset="-122"/>
              </a:rPr>
              <a:t>味你可尝？</a:t>
            </a:r>
            <a:endParaRPr lang="zh-CN" altLang="en-US" sz="6000" b="1" dirty="0">
              <a:solidFill>
                <a:srgbClr val="FF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148597" y="1484784"/>
            <a:ext cx="8964488" cy="4525963"/>
          </a:xfrm>
        </p:spPr>
        <p:txBody>
          <a:bodyPr>
            <a:noAutofit/>
          </a:bodyPr>
          <a:lstStyle/>
          <a:p>
            <a:r>
              <a:rPr lang="zh-CN" altLang="en-US" sz="4400" b="1" dirty="0"/>
              <a:t>抽刀断水水更流</a:t>
            </a:r>
            <a:r>
              <a:rPr lang="zh-CN" altLang="en-US" sz="4400" b="1" dirty="0" smtClean="0"/>
              <a:t>，</a:t>
            </a:r>
            <a:r>
              <a:rPr lang="zh-CN" altLang="en-US" sz="4400" b="1" dirty="0" smtClean="0"/>
              <a:t>举杯</a:t>
            </a:r>
            <a:r>
              <a:rPr lang="zh-CN" altLang="en-US" sz="4400" b="1" dirty="0"/>
              <a:t>消</a:t>
            </a:r>
            <a:r>
              <a:rPr lang="zh-CN" altLang="en-US" sz="4400" b="1" dirty="0" smtClean="0"/>
              <a:t>愁</a:t>
            </a:r>
            <a:r>
              <a:rPr lang="zh-CN" altLang="en-US" sz="4400" b="1" dirty="0"/>
              <a:t>愁更愁</a:t>
            </a:r>
          </a:p>
          <a:p>
            <a:r>
              <a:rPr lang="zh-CN" altLang="en-US" sz="4400" b="1" dirty="0" smtClean="0"/>
              <a:t>只</a:t>
            </a:r>
            <a:r>
              <a:rPr lang="zh-CN" altLang="en-US" sz="4400" b="1" dirty="0"/>
              <a:t>恐双溪舴艋舟，载不</a:t>
            </a:r>
            <a:r>
              <a:rPr lang="zh-CN" altLang="en-US" sz="4400" b="1" dirty="0" smtClean="0"/>
              <a:t>动许多愁。</a:t>
            </a:r>
            <a:endParaRPr lang="en-US" altLang="zh-CN" sz="4400" b="1" dirty="0" smtClean="0"/>
          </a:p>
          <a:p>
            <a:r>
              <a:rPr lang="zh-CN" altLang="en-US" sz="4400" b="1" dirty="0" smtClean="0"/>
              <a:t>剪</a:t>
            </a:r>
            <a:r>
              <a:rPr lang="zh-CN" altLang="en-US" sz="4400" b="1" dirty="0"/>
              <a:t>不断，理还乱，是</a:t>
            </a:r>
            <a:r>
              <a:rPr lang="zh-CN" altLang="en-US" sz="4400" b="1" dirty="0" smtClean="0"/>
              <a:t>离愁</a:t>
            </a:r>
            <a:r>
              <a:rPr lang="zh-CN" altLang="en-US" sz="4400" b="1" dirty="0"/>
              <a:t>，</a:t>
            </a:r>
            <a:r>
              <a:rPr lang="zh-CN" altLang="en-US" sz="4400" b="1" dirty="0" smtClean="0"/>
              <a:t>别是一般</a:t>
            </a:r>
            <a:r>
              <a:rPr lang="zh-CN" altLang="en-US" sz="4400" b="1" dirty="0"/>
              <a:t>滋味在</a:t>
            </a:r>
            <a:r>
              <a:rPr lang="zh-CN" altLang="en-US" sz="4400" b="1" dirty="0" smtClean="0"/>
              <a:t>心头。</a:t>
            </a:r>
            <a:endParaRPr lang="en-US" altLang="zh-CN" sz="4400" b="1" dirty="0" smtClean="0"/>
          </a:p>
          <a:p>
            <a:r>
              <a:rPr lang="zh-CN" altLang="en-US" sz="4400" b="1" dirty="0"/>
              <a:t>这次第，怎一个愁字</a:t>
            </a:r>
            <a:r>
              <a:rPr lang="zh-CN" altLang="en-US" sz="4400" b="1" dirty="0" smtClean="0"/>
              <a:t>了得！</a:t>
            </a:r>
            <a:endParaRPr lang="en-US" altLang="zh-CN" sz="4400" b="1" dirty="0" smtClean="0"/>
          </a:p>
        </p:txBody>
      </p:sp>
    </p:spTree>
    <p:extLst>
      <p:ext uri="{BB962C8B-B14F-4D97-AF65-F5344CB8AC3E}">
        <p14:creationId xmlns:p14="http://schemas.microsoft.com/office/powerpoint/2010/main" val="3896015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p:cTn id="39"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260648"/>
            <a:ext cx="8856984" cy="6597352"/>
          </a:xfrm>
        </p:spPr>
        <p:txBody>
          <a:bodyPr>
            <a:noAutofit/>
          </a:bodyPr>
          <a:lstStyle/>
          <a:p>
            <a:r>
              <a:rPr lang="en-US" altLang="zh-CN" sz="4000" b="1" dirty="0"/>
              <a:t>1</a:t>
            </a:r>
            <a:r>
              <a:rPr lang="zh-CN" altLang="zh-CN" sz="4000" b="1" dirty="0"/>
              <a:t>、问君能有几多愁，恰似一江春水向东流</a:t>
            </a:r>
            <a:r>
              <a:rPr lang="zh-CN" altLang="zh-CN" sz="4000" b="1" dirty="0" smtClean="0"/>
              <a:t>。</a:t>
            </a:r>
            <a:r>
              <a:rPr lang="en-US" altLang="zh-CN" sz="4000" b="1" dirty="0" smtClean="0"/>
              <a:t>       </a:t>
            </a:r>
            <a:r>
              <a:rPr lang="en-US" altLang="zh-CN" sz="4000" b="1" dirty="0">
                <a:solidFill>
                  <a:srgbClr val="00B0F0"/>
                </a:solidFill>
                <a:latin typeface="华文行楷" panose="02010800040101010101" pitchFamily="2" charset="-122"/>
                <a:ea typeface="华文行楷" panose="02010800040101010101" pitchFamily="2" charset="-122"/>
              </a:rPr>
              <a:t> </a:t>
            </a:r>
            <a:r>
              <a:rPr lang="en-US" altLang="zh-CN" sz="4000" b="1" dirty="0" smtClean="0">
                <a:solidFill>
                  <a:srgbClr val="00B0F0"/>
                </a:solidFill>
                <a:latin typeface="华文行楷" panose="02010800040101010101" pitchFamily="2" charset="-122"/>
                <a:ea typeface="华文行楷" panose="02010800040101010101" pitchFamily="2" charset="-122"/>
              </a:rPr>
              <a:t> --</a:t>
            </a:r>
            <a:r>
              <a:rPr lang="zh-CN" altLang="zh-CN" sz="4000" b="1" dirty="0">
                <a:solidFill>
                  <a:srgbClr val="00B0F0"/>
                </a:solidFill>
                <a:latin typeface="华文行楷" panose="02010800040101010101" pitchFamily="2" charset="-122"/>
                <a:ea typeface="华文行楷" panose="02010800040101010101" pitchFamily="2" charset="-122"/>
              </a:rPr>
              <a:t>李煜《虞美人》</a:t>
            </a:r>
          </a:p>
          <a:p>
            <a:r>
              <a:rPr lang="en-US" altLang="zh-CN" sz="4000" b="1" dirty="0"/>
              <a:t>2</a:t>
            </a:r>
            <a:r>
              <a:rPr lang="zh-CN" altLang="zh-CN" sz="4000" b="1" dirty="0"/>
              <a:t>、明月楼高休独依，酒入愁肠，化作相思泪</a:t>
            </a:r>
            <a:r>
              <a:rPr lang="zh-CN" altLang="zh-CN" sz="4000" b="1" dirty="0" smtClean="0"/>
              <a:t>。</a:t>
            </a:r>
            <a:r>
              <a:rPr lang="en-US" altLang="zh-CN" sz="4000" b="1" dirty="0" smtClean="0"/>
              <a:t> </a:t>
            </a:r>
            <a:r>
              <a:rPr lang="en-US" altLang="zh-CN" sz="4000" b="1" dirty="0">
                <a:solidFill>
                  <a:srgbClr val="00B0F0"/>
                </a:solidFill>
                <a:latin typeface="华文行楷" panose="02010800040101010101" pitchFamily="2" charset="-122"/>
                <a:ea typeface="华文行楷" panose="02010800040101010101" pitchFamily="2" charset="-122"/>
              </a:rPr>
              <a:t> </a:t>
            </a:r>
            <a:r>
              <a:rPr lang="en-US" altLang="zh-CN" sz="4000" b="1" dirty="0" smtClean="0">
                <a:solidFill>
                  <a:srgbClr val="00B0F0"/>
                </a:solidFill>
                <a:latin typeface="华文行楷" panose="02010800040101010101" pitchFamily="2" charset="-122"/>
                <a:ea typeface="华文行楷" panose="02010800040101010101" pitchFamily="2" charset="-122"/>
              </a:rPr>
              <a:t>  --</a:t>
            </a:r>
            <a:r>
              <a:rPr lang="zh-CN" altLang="zh-CN" sz="4000" b="1" dirty="0">
                <a:solidFill>
                  <a:srgbClr val="00B0F0"/>
                </a:solidFill>
                <a:latin typeface="华文行楷" panose="02010800040101010101" pitchFamily="2" charset="-122"/>
                <a:ea typeface="华文行楷" panose="02010800040101010101" pitchFamily="2" charset="-122"/>
              </a:rPr>
              <a:t>范仲淹《苏幕遮》</a:t>
            </a:r>
          </a:p>
          <a:p>
            <a:r>
              <a:rPr lang="en-US" altLang="zh-CN" sz="4000" b="1" dirty="0"/>
              <a:t>3</a:t>
            </a:r>
            <a:r>
              <a:rPr lang="zh-CN" altLang="zh-CN" sz="4000" b="1" dirty="0"/>
              <a:t>、十年生死两茫茫，不思量，自难忘</a:t>
            </a:r>
            <a:r>
              <a:rPr lang="zh-CN" altLang="zh-CN" sz="4000" b="1" dirty="0" smtClean="0"/>
              <a:t>。</a:t>
            </a:r>
            <a:r>
              <a:rPr lang="en-US" altLang="zh-CN" sz="4000" b="1" dirty="0" smtClean="0"/>
              <a:t>                  </a:t>
            </a:r>
            <a:r>
              <a:rPr lang="en-US" altLang="zh-CN" sz="4000" b="1" dirty="0" smtClean="0">
                <a:solidFill>
                  <a:srgbClr val="00B0F0"/>
                </a:solidFill>
                <a:latin typeface="华文行楷" panose="02010800040101010101" pitchFamily="2" charset="-122"/>
                <a:ea typeface="华文行楷" panose="02010800040101010101" pitchFamily="2" charset="-122"/>
              </a:rPr>
              <a:t>--</a:t>
            </a:r>
            <a:r>
              <a:rPr lang="zh-CN" altLang="zh-CN" sz="4000" b="1" dirty="0">
                <a:solidFill>
                  <a:srgbClr val="00B0F0"/>
                </a:solidFill>
                <a:latin typeface="华文行楷" panose="02010800040101010101" pitchFamily="2" charset="-122"/>
                <a:ea typeface="华文行楷" panose="02010800040101010101" pitchFamily="2" charset="-122"/>
              </a:rPr>
              <a:t>苏轼《江城子》</a:t>
            </a:r>
          </a:p>
          <a:p>
            <a:r>
              <a:rPr lang="en-US" altLang="zh-CN" sz="4000" b="1" dirty="0"/>
              <a:t>4</a:t>
            </a:r>
            <a:r>
              <a:rPr lang="zh-CN" altLang="zh-CN" sz="4000" b="1" dirty="0"/>
              <a:t>、试问闲愁都几许？一川烟草，满城风絮，梅子黄时雨</a:t>
            </a:r>
            <a:r>
              <a:rPr lang="zh-CN" altLang="zh-CN" sz="4000" b="1" dirty="0" smtClean="0"/>
              <a:t>。</a:t>
            </a:r>
            <a:endParaRPr lang="en-US" altLang="zh-CN" sz="4000" b="1" dirty="0" smtClean="0"/>
          </a:p>
          <a:p>
            <a:pPr marL="0" indent="0">
              <a:buNone/>
            </a:pPr>
            <a:r>
              <a:rPr lang="en-US" altLang="zh-CN" sz="4000" b="1" dirty="0">
                <a:solidFill>
                  <a:srgbClr val="00B0F0"/>
                </a:solidFill>
                <a:latin typeface="华文行楷" panose="02010800040101010101" pitchFamily="2" charset="-122"/>
                <a:ea typeface="华文行楷" panose="02010800040101010101" pitchFamily="2" charset="-122"/>
              </a:rPr>
              <a:t> </a:t>
            </a:r>
            <a:r>
              <a:rPr lang="en-US" altLang="zh-CN" sz="4000" b="1" dirty="0" smtClean="0">
                <a:solidFill>
                  <a:srgbClr val="00B0F0"/>
                </a:solidFill>
                <a:latin typeface="华文行楷" panose="02010800040101010101" pitchFamily="2" charset="-122"/>
                <a:ea typeface="华文行楷" panose="02010800040101010101" pitchFamily="2" charset="-122"/>
              </a:rPr>
              <a:t>                           --</a:t>
            </a:r>
            <a:r>
              <a:rPr lang="zh-CN" altLang="zh-CN" sz="4000" b="1" dirty="0">
                <a:solidFill>
                  <a:srgbClr val="00B0F0"/>
                </a:solidFill>
                <a:latin typeface="华文行楷" panose="02010800040101010101" pitchFamily="2" charset="-122"/>
                <a:ea typeface="华文行楷" panose="02010800040101010101" pitchFamily="2" charset="-122"/>
              </a:rPr>
              <a:t>贺铸《青玉案》</a:t>
            </a:r>
          </a:p>
          <a:p>
            <a:pPr marL="0" indent="0">
              <a:buNone/>
            </a:pPr>
            <a:endParaRPr lang="zh-CN" altLang="en-US" sz="4000" b="1" dirty="0"/>
          </a:p>
        </p:txBody>
      </p:sp>
    </p:spTree>
    <p:extLst>
      <p:ext uri="{BB962C8B-B14F-4D97-AF65-F5344CB8AC3E}">
        <p14:creationId xmlns:p14="http://schemas.microsoft.com/office/powerpoint/2010/main" val="993179113"/>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64704"/>
            <a:ext cx="8964488" cy="4525963"/>
          </a:xfrm>
        </p:spPr>
        <p:txBody>
          <a:bodyPr>
            <a:noAutofit/>
          </a:bodyPr>
          <a:lstStyle/>
          <a:p>
            <a:r>
              <a:rPr lang="en-US" altLang="zh-CN" sz="4000" b="1" dirty="0"/>
              <a:t>5</a:t>
            </a:r>
            <a:r>
              <a:rPr lang="zh-CN" altLang="zh-CN" sz="4000" b="1" dirty="0"/>
              <a:t>、生怕离怀别苦，多少事，欲说还休。</a:t>
            </a:r>
            <a:endParaRPr lang="en-US" altLang="zh-CN" sz="4000" b="1" dirty="0"/>
          </a:p>
          <a:p>
            <a:pPr marL="0" indent="0">
              <a:buNone/>
            </a:pPr>
            <a:r>
              <a:rPr lang="en-US" altLang="zh-CN" sz="4000" b="1" dirty="0" smtClean="0"/>
              <a:t>       </a:t>
            </a:r>
            <a:r>
              <a:rPr lang="en-US" altLang="zh-CN" sz="4000" b="1" dirty="0">
                <a:solidFill>
                  <a:srgbClr val="00B0F0"/>
                </a:solidFill>
                <a:latin typeface="华文行楷" panose="02010800040101010101" pitchFamily="2" charset="-122"/>
                <a:ea typeface="华文行楷" panose="02010800040101010101" pitchFamily="2" charset="-122"/>
              </a:rPr>
              <a:t> </a:t>
            </a:r>
            <a:r>
              <a:rPr lang="en-US" altLang="zh-CN" sz="4000" b="1" dirty="0" smtClean="0">
                <a:solidFill>
                  <a:srgbClr val="00B0F0"/>
                </a:solidFill>
                <a:latin typeface="华文行楷" panose="02010800040101010101" pitchFamily="2" charset="-122"/>
                <a:ea typeface="华文行楷" panose="02010800040101010101" pitchFamily="2" charset="-122"/>
              </a:rPr>
              <a:t>          --</a:t>
            </a:r>
            <a:r>
              <a:rPr lang="zh-CN" altLang="zh-CN" sz="4000" b="1" dirty="0">
                <a:solidFill>
                  <a:srgbClr val="00B0F0"/>
                </a:solidFill>
                <a:latin typeface="华文行楷" panose="02010800040101010101" pitchFamily="2" charset="-122"/>
                <a:ea typeface="华文行楷" panose="02010800040101010101" pitchFamily="2" charset="-122"/>
              </a:rPr>
              <a:t>李清照《凤凰台上忆吹箫》</a:t>
            </a:r>
          </a:p>
          <a:p>
            <a:r>
              <a:rPr lang="en-US" altLang="zh-CN" sz="4000" b="1" dirty="0"/>
              <a:t>6</a:t>
            </a:r>
            <a:r>
              <a:rPr lang="zh-CN" altLang="zh-CN" sz="4000" b="1" dirty="0"/>
              <a:t>、风一更，雨一更，聒碎乡心梦不成，故园无此声</a:t>
            </a:r>
            <a:r>
              <a:rPr lang="zh-CN" altLang="zh-CN" sz="4000" b="1" dirty="0" smtClean="0"/>
              <a:t>。</a:t>
            </a:r>
            <a:r>
              <a:rPr lang="en-US" altLang="zh-CN" sz="4000" b="1" dirty="0" smtClean="0">
                <a:solidFill>
                  <a:srgbClr val="00B0F0"/>
                </a:solidFill>
                <a:latin typeface="华文行楷" panose="02010800040101010101" pitchFamily="2" charset="-122"/>
                <a:ea typeface="华文行楷" panose="02010800040101010101" pitchFamily="2" charset="-122"/>
              </a:rPr>
              <a:t>--</a:t>
            </a:r>
            <a:r>
              <a:rPr lang="zh-CN" altLang="zh-CN" sz="4000" b="1" dirty="0">
                <a:solidFill>
                  <a:srgbClr val="00B0F0"/>
                </a:solidFill>
                <a:latin typeface="华文行楷" panose="02010800040101010101" pitchFamily="2" charset="-122"/>
                <a:ea typeface="华文行楷" panose="02010800040101010101" pitchFamily="2" charset="-122"/>
              </a:rPr>
              <a:t>纳兰性德《长相思》</a:t>
            </a:r>
          </a:p>
          <a:p>
            <a:r>
              <a:rPr lang="en-US" altLang="zh-CN" sz="4000" b="1" dirty="0"/>
              <a:t>7</a:t>
            </a:r>
            <a:r>
              <a:rPr lang="zh-CN" altLang="zh-CN" sz="4000" b="1" dirty="0"/>
              <a:t>、东风恶，欢情薄。一杯愁绪，几年离索。错，错，错。</a:t>
            </a:r>
            <a:r>
              <a:rPr lang="en-US" altLang="zh-CN" sz="4000" b="1" dirty="0">
                <a:solidFill>
                  <a:srgbClr val="00B0F0"/>
                </a:solidFill>
                <a:latin typeface="华文行楷" panose="02010800040101010101" pitchFamily="2" charset="-122"/>
                <a:ea typeface="华文行楷" panose="02010800040101010101" pitchFamily="2" charset="-122"/>
              </a:rPr>
              <a:t>--</a:t>
            </a:r>
            <a:r>
              <a:rPr lang="zh-CN" altLang="zh-CN" sz="4000" b="1" dirty="0">
                <a:solidFill>
                  <a:srgbClr val="00B0F0"/>
                </a:solidFill>
                <a:latin typeface="华文行楷" panose="02010800040101010101" pitchFamily="2" charset="-122"/>
                <a:ea typeface="华文行楷" panose="02010800040101010101" pitchFamily="2" charset="-122"/>
              </a:rPr>
              <a:t>陆游《钗头凤》</a:t>
            </a:r>
          </a:p>
          <a:p>
            <a:endParaRPr lang="zh-CN" altLang="en-US" sz="4000" b="1" dirty="0"/>
          </a:p>
        </p:txBody>
      </p:sp>
    </p:spTree>
    <p:extLst>
      <p:ext uri="{BB962C8B-B14F-4D97-AF65-F5344CB8AC3E}">
        <p14:creationId xmlns:p14="http://schemas.microsoft.com/office/powerpoint/2010/main" val="3897901301"/>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071200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145" y="1196752"/>
            <a:ext cx="7986713" cy="4607892"/>
          </a:xfrm>
          <a:prstGeom prst="rect">
            <a:avLst/>
          </a:prstGeom>
          <a:noFill/>
          <a:ln w="38100">
            <a:solidFill>
              <a:schemeClr val="bg1"/>
            </a:solidFill>
            <a:miter lim="800000"/>
            <a:headEnd/>
            <a:tailEnd/>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29510" y="5794893"/>
            <a:ext cx="8005347" cy="923330"/>
          </a:xfrm>
          <a:prstGeom prst="rect">
            <a:avLst/>
          </a:prstGeom>
          <a:noFill/>
        </p:spPr>
        <p:txBody>
          <a:bodyPr wrap="square" rtlCol="0">
            <a:spAutoFit/>
          </a:bodyPr>
          <a:lstStyle/>
          <a:p>
            <a:r>
              <a:rPr lang="zh-CN" altLang="en-US" sz="5400" b="1" dirty="0">
                <a:solidFill>
                  <a:srgbClr val="FF0000"/>
                </a:solidFill>
                <a:latin typeface="华文行楷" panose="02010800040101010101" pitchFamily="2" charset="-122"/>
                <a:ea typeface="华文行楷" panose="02010800040101010101" pitchFamily="2" charset="-122"/>
              </a:rPr>
              <a:t>驿外断桥</a:t>
            </a:r>
            <a:r>
              <a:rPr lang="zh-CN" altLang="en-US" sz="5400" b="1" dirty="0" smtClean="0">
                <a:solidFill>
                  <a:srgbClr val="FF0000"/>
                </a:solidFill>
                <a:latin typeface="华文行楷" panose="02010800040101010101" pitchFamily="2" charset="-122"/>
                <a:ea typeface="华文行楷" panose="02010800040101010101" pitchFamily="2" charset="-122"/>
              </a:rPr>
              <a:t>边，寂寞开无主。</a:t>
            </a:r>
            <a:endParaRPr lang="zh-CN" altLang="en-US" sz="5400" b="1" dirty="0">
              <a:solidFill>
                <a:srgbClr val="FF0000"/>
              </a:solidFill>
              <a:latin typeface="华文行楷" panose="02010800040101010101" pitchFamily="2" charset="-122"/>
              <a:ea typeface="华文行楷" panose="02010800040101010101" pitchFamily="2" charset="-122"/>
            </a:endParaRPr>
          </a:p>
        </p:txBody>
      </p:sp>
      <p:sp>
        <p:nvSpPr>
          <p:cNvPr id="4" name="TextBox 3"/>
          <p:cNvSpPr txBox="1"/>
          <p:nvPr/>
        </p:nvSpPr>
        <p:spPr>
          <a:xfrm>
            <a:off x="309225" y="45622"/>
            <a:ext cx="8664551" cy="1107996"/>
          </a:xfrm>
          <a:prstGeom prst="rect">
            <a:avLst/>
          </a:prstGeom>
          <a:noFill/>
        </p:spPr>
        <p:txBody>
          <a:bodyPr wrap="none" rtlCol="0">
            <a:spAutoFit/>
          </a:bodyPr>
          <a:lstStyle/>
          <a:p>
            <a:r>
              <a:rPr lang="zh-CN" altLang="en-US" sz="6600" b="1" dirty="0" smtClean="0">
                <a:solidFill>
                  <a:srgbClr val="FF0000"/>
                </a:solidFill>
                <a:latin typeface="华文行楷" panose="02010800040101010101" pitchFamily="2" charset="-122"/>
                <a:ea typeface="华文行楷" panose="02010800040101010101" pitchFamily="2" charset="-122"/>
              </a:rPr>
              <a:t>三、一树野梅你见否？</a:t>
            </a:r>
            <a:endParaRPr lang="zh-CN" altLang="en-US" sz="6600" b="1" dirty="0">
              <a:solidFill>
                <a:srgbClr val="FF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149684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10" descr="1024325631561821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34917"/>
            <a:ext cx="6911975" cy="6048375"/>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1613" y="268583"/>
            <a:ext cx="2031325" cy="6683881"/>
          </a:xfrm>
          <a:prstGeom prst="rect">
            <a:avLst/>
          </a:prstGeom>
          <a:noFill/>
        </p:spPr>
        <p:txBody>
          <a:bodyPr vert="eaVert" wrap="none" rtlCol="0">
            <a:spAutoFit/>
          </a:bodyPr>
          <a:lstStyle/>
          <a:p>
            <a:r>
              <a:rPr lang="zh-CN" altLang="en-US" sz="6000" b="1" dirty="0" smtClean="0">
                <a:solidFill>
                  <a:srgbClr val="FF0000"/>
                </a:solidFill>
                <a:latin typeface="华文行楷" panose="02010800040101010101" pitchFamily="2" charset="-122"/>
                <a:ea typeface="华文行楷" panose="02010800040101010101" pitchFamily="2" charset="-122"/>
              </a:rPr>
              <a:t>已是黄昏独自愁，</a:t>
            </a:r>
            <a:endParaRPr lang="en-US" altLang="zh-CN" sz="6000" b="1" dirty="0" smtClean="0">
              <a:solidFill>
                <a:srgbClr val="FF0000"/>
              </a:solidFill>
              <a:latin typeface="华文行楷" panose="02010800040101010101" pitchFamily="2" charset="-122"/>
              <a:ea typeface="华文行楷" panose="02010800040101010101" pitchFamily="2" charset="-122"/>
            </a:endParaRPr>
          </a:p>
          <a:p>
            <a:r>
              <a:rPr lang="zh-CN" altLang="en-US" sz="6000" b="1" dirty="0" smtClean="0">
                <a:solidFill>
                  <a:srgbClr val="FF0000"/>
                </a:solidFill>
                <a:latin typeface="华文行楷" panose="02010800040101010101" pitchFamily="2" charset="-122"/>
                <a:ea typeface="华文行楷" panose="02010800040101010101" pitchFamily="2" charset="-122"/>
              </a:rPr>
              <a:t>更著风和雨。</a:t>
            </a:r>
            <a:endParaRPr lang="zh-CN" altLang="en-US" sz="6000" b="1" dirty="0">
              <a:solidFill>
                <a:srgbClr val="FF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948495779"/>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9" descr="20050303173919450"/>
          <p:cNvPicPr>
            <a:picLocks noChangeAspect="1" noChangeArrowheads="1"/>
          </p:cNvPicPr>
          <p:nvPr/>
        </p:nvPicPr>
        <p:blipFill>
          <a:blip r:embed="rId2">
            <a:lum bright="-2000" contrast="-70000"/>
            <a:extLst>
              <a:ext uri="{28A0092B-C50C-407E-A947-70E740481C1C}">
                <a14:useLocalDpi xmlns:a14="http://schemas.microsoft.com/office/drawing/2010/main" val="0"/>
              </a:ext>
            </a:extLst>
          </a:blip>
          <a:srcRect/>
          <a:stretch>
            <a:fillRect/>
          </a:stretch>
        </p:blipFill>
        <p:spPr bwMode="auto">
          <a:xfrm>
            <a:off x="0" y="6819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 Box 5"/>
          <p:cNvSpPr txBox="1">
            <a:spLocks noChangeArrowheads="1"/>
          </p:cNvSpPr>
          <p:nvPr/>
        </p:nvSpPr>
        <p:spPr bwMode="auto">
          <a:xfrm>
            <a:off x="752462" y="367242"/>
            <a:ext cx="2520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en-US" altLang="zh-CN" sz="3600" dirty="0">
                <a:solidFill>
                  <a:srgbClr val="00FF00"/>
                </a:solidFill>
                <a:ea typeface="黑体" pitchFamily="49" charset="-122"/>
              </a:rPr>
              <a:t>  </a:t>
            </a:r>
            <a:r>
              <a:rPr lang="zh-CN" altLang="en-US" sz="3600" dirty="0">
                <a:solidFill>
                  <a:srgbClr val="00FF00"/>
                </a:solidFill>
                <a:ea typeface="黑体" pitchFamily="49" charset="-122"/>
              </a:rPr>
              <a:t>意象</a:t>
            </a:r>
          </a:p>
        </p:txBody>
      </p:sp>
      <p:sp>
        <p:nvSpPr>
          <p:cNvPr id="58374" name="Text Box 6"/>
          <p:cNvSpPr txBox="1">
            <a:spLocks noChangeArrowheads="1"/>
          </p:cNvSpPr>
          <p:nvPr/>
        </p:nvSpPr>
        <p:spPr bwMode="auto">
          <a:xfrm>
            <a:off x="755650" y="1044611"/>
            <a:ext cx="2232025"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5400" dirty="0">
                <a:solidFill>
                  <a:srgbClr val="FFFF00"/>
                </a:solidFill>
                <a:latin typeface="华文行楷" pitchFamily="2" charset="-122"/>
                <a:ea typeface="华文行楷" pitchFamily="2" charset="-122"/>
              </a:rPr>
              <a:t>驿外</a:t>
            </a:r>
          </a:p>
          <a:p>
            <a:pPr eaLnBrk="1" hangingPunct="1">
              <a:spcBef>
                <a:spcPct val="50000"/>
              </a:spcBef>
            </a:pPr>
            <a:r>
              <a:rPr lang="zh-CN" altLang="en-US" sz="5400" dirty="0">
                <a:solidFill>
                  <a:srgbClr val="FFFF00"/>
                </a:solidFill>
                <a:latin typeface="华文行楷" pitchFamily="2" charset="-122"/>
                <a:ea typeface="华文行楷" pitchFamily="2" charset="-122"/>
              </a:rPr>
              <a:t>断桥 </a:t>
            </a:r>
          </a:p>
          <a:p>
            <a:pPr eaLnBrk="1" hangingPunct="1">
              <a:spcBef>
                <a:spcPct val="50000"/>
              </a:spcBef>
            </a:pPr>
            <a:r>
              <a:rPr lang="zh-CN" altLang="en-US" sz="5400" dirty="0">
                <a:solidFill>
                  <a:srgbClr val="FFFF00"/>
                </a:solidFill>
                <a:latin typeface="华文新魏" pitchFamily="2" charset="-122"/>
                <a:ea typeface="华文新魏" pitchFamily="2" charset="-122"/>
              </a:rPr>
              <a:t>野梅 </a:t>
            </a:r>
          </a:p>
          <a:p>
            <a:pPr eaLnBrk="1" hangingPunct="1">
              <a:spcBef>
                <a:spcPct val="50000"/>
              </a:spcBef>
            </a:pPr>
            <a:r>
              <a:rPr lang="zh-CN" altLang="en-US" sz="5400" dirty="0">
                <a:solidFill>
                  <a:srgbClr val="FFFF00"/>
                </a:solidFill>
                <a:latin typeface="华文新魏" pitchFamily="2" charset="-122"/>
                <a:ea typeface="华文新魏" pitchFamily="2" charset="-122"/>
              </a:rPr>
              <a:t>黄昏</a:t>
            </a:r>
          </a:p>
          <a:p>
            <a:pPr eaLnBrk="1" hangingPunct="1">
              <a:spcBef>
                <a:spcPct val="50000"/>
              </a:spcBef>
            </a:pPr>
            <a:r>
              <a:rPr lang="zh-CN" altLang="en-US" sz="5400" dirty="0">
                <a:solidFill>
                  <a:srgbClr val="FFFF00"/>
                </a:solidFill>
                <a:latin typeface="华文新魏" pitchFamily="2" charset="-122"/>
                <a:ea typeface="华文新魏" pitchFamily="2" charset="-122"/>
              </a:rPr>
              <a:t>风雨</a:t>
            </a:r>
            <a:r>
              <a:rPr lang="zh-CN" altLang="en-US" sz="5400" dirty="0">
                <a:solidFill>
                  <a:srgbClr val="FFFF00"/>
                </a:solidFill>
              </a:rPr>
              <a:t> </a:t>
            </a:r>
          </a:p>
        </p:txBody>
      </p:sp>
      <p:sp>
        <p:nvSpPr>
          <p:cNvPr id="58375" name="Text Box 7"/>
          <p:cNvSpPr txBox="1">
            <a:spLocks noChangeArrowheads="1"/>
          </p:cNvSpPr>
          <p:nvPr/>
        </p:nvSpPr>
        <p:spPr bwMode="auto">
          <a:xfrm>
            <a:off x="2728756" y="1789129"/>
            <a:ext cx="4464893"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en-US" altLang="zh-CN" sz="2400" dirty="0"/>
              <a:t>  </a:t>
            </a:r>
            <a:r>
              <a:rPr lang="zh-CN" altLang="en-US" sz="6000" dirty="0">
                <a:solidFill>
                  <a:schemeClr val="bg1"/>
                </a:solidFill>
                <a:latin typeface="隶书" pitchFamily="49" charset="-122"/>
                <a:ea typeface="隶书" pitchFamily="49" charset="-122"/>
              </a:rPr>
              <a:t>荒凉  破败</a:t>
            </a:r>
          </a:p>
          <a:p>
            <a:pPr eaLnBrk="1" hangingPunct="1">
              <a:spcBef>
                <a:spcPct val="50000"/>
              </a:spcBef>
            </a:pPr>
            <a:endParaRPr lang="en-US" altLang="zh-CN" sz="6000" dirty="0">
              <a:latin typeface="隶书" pitchFamily="49" charset="-122"/>
              <a:ea typeface="隶书" pitchFamily="49" charset="-122"/>
            </a:endParaRPr>
          </a:p>
        </p:txBody>
      </p:sp>
      <p:sp>
        <p:nvSpPr>
          <p:cNvPr id="58376" name="Text Box 8"/>
          <p:cNvSpPr txBox="1">
            <a:spLocks noChangeArrowheads="1"/>
          </p:cNvSpPr>
          <p:nvPr/>
        </p:nvSpPr>
        <p:spPr bwMode="auto">
          <a:xfrm>
            <a:off x="3053027" y="2981309"/>
            <a:ext cx="38163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6000" dirty="0">
                <a:solidFill>
                  <a:schemeClr val="bg1"/>
                </a:solidFill>
                <a:latin typeface="隶书" pitchFamily="49" charset="-122"/>
                <a:ea typeface="隶书" pitchFamily="49" charset="-122"/>
              </a:rPr>
              <a:t>孤独 寂寞</a:t>
            </a:r>
            <a:r>
              <a:rPr lang="zh-CN" altLang="en-US" sz="5400" dirty="0">
                <a:latin typeface="隶书" pitchFamily="49" charset="-122"/>
                <a:ea typeface="隶书" pitchFamily="49" charset="-122"/>
              </a:rPr>
              <a:t> </a:t>
            </a:r>
          </a:p>
        </p:txBody>
      </p:sp>
      <p:sp>
        <p:nvSpPr>
          <p:cNvPr id="58380" name="Text Box 12"/>
          <p:cNvSpPr txBox="1">
            <a:spLocks noChangeArrowheads="1"/>
          </p:cNvSpPr>
          <p:nvPr/>
        </p:nvSpPr>
        <p:spPr bwMode="auto">
          <a:xfrm>
            <a:off x="3061053" y="4101433"/>
            <a:ext cx="388122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6000" dirty="0">
                <a:solidFill>
                  <a:schemeClr val="bg1"/>
                </a:solidFill>
                <a:latin typeface="隶书" pitchFamily="49" charset="-122"/>
                <a:ea typeface="隶书" pitchFamily="49" charset="-122"/>
              </a:rPr>
              <a:t>惆怅 萧瑟 </a:t>
            </a:r>
          </a:p>
        </p:txBody>
      </p:sp>
      <p:sp>
        <p:nvSpPr>
          <p:cNvPr id="58381" name="Text Box 13"/>
          <p:cNvSpPr txBox="1">
            <a:spLocks noChangeArrowheads="1"/>
          </p:cNvSpPr>
          <p:nvPr/>
        </p:nvSpPr>
        <p:spPr bwMode="auto">
          <a:xfrm>
            <a:off x="3158069" y="5150373"/>
            <a:ext cx="374332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6000" dirty="0">
                <a:solidFill>
                  <a:schemeClr val="bg1"/>
                </a:solidFill>
                <a:latin typeface="隶书" pitchFamily="49" charset="-122"/>
                <a:ea typeface="隶书" pitchFamily="49" charset="-122"/>
              </a:rPr>
              <a:t>凄凉 惨淡 </a:t>
            </a:r>
          </a:p>
        </p:txBody>
      </p:sp>
      <p:sp>
        <p:nvSpPr>
          <p:cNvPr id="58382" name="Text Box 14"/>
          <p:cNvSpPr txBox="1">
            <a:spLocks noChangeArrowheads="1"/>
          </p:cNvSpPr>
          <p:nvPr/>
        </p:nvSpPr>
        <p:spPr bwMode="auto">
          <a:xfrm>
            <a:off x="3526697" y="723936"/>
            <a:ext cx="23749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en-US" altLang="zh-CN" dirty="0"/>
              <a:t> </a:t>
            </a:r>
            <a:r>
              <a:rPr lang="zh-CN" altLang="en-US" sz="3600" dirty="0">
                <a:solidFill>
                  <a:srgbClr val="00FF00"/>
                </a:solidFill>
                <a:ea typeface="黑体" pitchFamily="49" charset="-122"/>
              </a:rPr>
              <a:t>感受</a:t>
            </a:r>
          </a:p>
        </p:txBody>
      </p:sp>
      <p:sp>
        <p:nvSpPr>
          <p:cNvPr id="58383" name="Text Box 15"/>
          <p:cNvSpPr txBox="1">
            <a:spLocks noChangeArrowheads="1"/>
          </p:cNvSpPr>
          <p:nvPr/>
        </p:nvSpPr>
        <p:spPr bwMode="auto">
          <a:xfrm>
            <a:off x="7129664" y="1635893"/>
            <a:ext cx="1415772" cy="453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8000" dirty="0">
                <a:solidFill>
                  <a:srgbClr val="00FF00"/>
                </a:solidFill>
                <a:ea typeface="华文新魏" pitchFamily="2" charset="-122"/>
              </a:rPr>
              <a:t>困难处境</a:t>
            </a:r>
          </a:p>
        </p:txBody>
      </p:sp>
      <p:sp>
        <p:nvSpPr>
          <p:cNvPr id="58385" name="AutoShape 17"/>
          <p:cNvSpPr>
            <a:spLocks noChangeArrowheads="1"/>
          </p:cNvSpPr>
          <p:nvPr/>
        </p:nvSpPr>
        <p:spPr bwMode="auto">
          <a:xfrm>
            <a:off x="4714147" y="-197380"/>
            <a:ext cx="4140200" cy="2205038"/>
          </a:xfrm>
          <a:prstGeom prst="cloudCallout">
            <a:avLst>
              <a:gd name="adj1" fmla="val -43750"/>
              <a:gd name="adj2" fmla="val 700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5400" dirty="0" smtClean="0">
                <a:ea typeface="隶书" pitchFamily="49" charset="-122"/>
              </a:rPr>
              <a:t>烘托</a:t>
            </a:r>
            <a:r>
              <a:rPr lang="zh-CN" altLang="en-US" sz="7200" dirty="0" smtClean="0">
                <a:solidFill>
                  <a:srgbClr val="FF3300"/>
                </a:solidFill>
                <a:ea typeface="隶书" pitchFamily="49" charset="-122"/>
              </a:rPr>
              <a:t>愁</a:t>
            </a:r>
            <a:endParaRPr lang="zh-CN" altLang="en-US" sz="7200" dirty="0">
              <a:solidFill>
                <a:srgbClr val="FF3300"/>
              </a:solidFill>
              <a:ea typeface="隶书" pitchFamily="49" charset="-122"/>
            </a:endParaRPr>
          </a:p>
          <a:p>
            <a:pPr algn="ctr" eaLnBrk="1" hangingPunct="1"/>
            <a:endParaRPr lang="en-US" altLang="zh-CN" dirty="0"/>
          </a:p>
        </p:txBody>
      </p:sp>
      <p:sp>
        <p:nvSpPr>
          <p:cNvPr id="58386" name="AutoShape 18"/>
          <p:cNvSpPr>
            <a:spLocks/>
          </p:cNvSpPr>
          <p:nvPr/>
        </p:nvSpPr>
        <p:spPr bwMode="auto">
          <a:xfrm>
            <a:off x="6877050" y="2420938"/>
            <a:ext cx="287338" cy="3600450"/>
          </a:xfrm>
          <a:prstGeom prst="rightBrace">
            <a:avLst>
              <a:gd name="adj1" fmla="val 104420"/>
              <a:gd name="adj2" fmla="val 50000"/>
            </a:avLst>
          </a:prstGeom>
          <a:noFill/>
          <a:ln w="28575">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Tree>
    <p:extLst>
      <p:ext uri="{BB962C8B-B14F-4D97-AF65-F5344CB8AC3E}">
        <p14:creationId xmlns:p14="http://schemas.microsoft.com/office/powerpoint/2010/main" val="72247281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4"/>
                                        </p:tgtEl>
                                        <p:attrNameLst>
                                          <p:attrName>style.visibility</p:attrName>
                                        </p:attrNameLst>
                                      </p:cBhvr>
                                      <p:to>
                                        <p:strVal val="visible"/>
                                      </p:to>
                                    </p:set>
                                    <p:anim calcmode="lin" valueType="num">
                                      <p:cBhvr additive="base">
                                        <p:cTn id="7" dur="500" fill="hold"/>
                                        <p:tgtEl>
                                          <p:spTgt spid="58374"/>
                                        </p:tgtEl>
                                        <p:attrNameLst>
                                          <p:attrName>ppt_x</p:attrName>
                                        </p:attrNameLst>
                                      </p:cBhvr>
                                      <p:tavLst>
                                        <p:tav tm="0">
                                          <p:val>
                                            <p:strVal val="#ppt_x"/>
                                          </p:val>
                                        </p:tav>
                                        <p:tav tm="100000">
                                          <p:val>
                                            <p:strVal val="#ppt_x"/>
                                          </p:val>
                                        </p:tav>
                                      </p:tavLst>
                                    </p:anim>
                                    <p:anim calcmode="lin" valueType="num">
                                      <p:cBhvr additive="base">
                                        <p:cTn id="8" dur="500" fill="hold"/>
                                        <p:tgtEl>
                                          <p:spTgt spid="583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8382"/>
                                        </p:tgtEl>
                                        <p:attrNameLst>
                                          <p:attrName>style.visibility</p:attrName>
                                        </p:attrNameLst>
                                      </p:cBhvr>
                                      <p:to>
                                        <p:strVal val="visible"/>
                                      </p:to>
                                    </p:set>
                                    <p:animEffect transition="in" filter="blinds(horizontal)">
                                      <p:cBhvr>
                                        <p:cTn id="13" dur="500"/>
                                        <p:tgtEl>
                                          <p:spTgt spid="5838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8375"/>
                                        </p:tgtEl>
                                        <p:attrNameLst>
                                          <p:attrName>style.visibility</p:attrName>
                                        </p:attrNameLst>
                                      </p:cBhvr>
                                      <p:to>
                                        <p:strVal val="visible"/>
                                      </p:to>
                                    </p:set>
                                    <p:anim calcmode="lin" valueType="num">
                                      <p:cBhvr additive="base">
                                        <p:cTn id="18" dur="500" fill="hold"/>
                                        <p:tgtEl>
                                          <p:spTgt spid="58375"/>
                                        </p:tgtEl>
                                        <p:attrNameLst>
                                          <p:attrName>ppt_x</p:attrName>
                                        </p:attrNameLst>
                                      </p:cBhvr>
                                      <p:tavLst>
                                        <p:tav tm="0">
                                          <p:val>
                                            <p:strVal val="#ppt_x"/>
                                          </p:val>
                                        </p:tav>
                                        <p:tav tm="100000">
                                          <p:val>
                                            <p:strVal val="#ppt_x"/>
                                          </p:val>
                                        </p:tav>
                                      </p:tavLst>
                                    </p:anim>
                                    <p:anim calcmode="lin" valueType="num">
                                      <p:cBhvr additive="base">
                                        <p:cTn id="19" dur="500" fill="hold"/>
                                        <p:tgtEl>
                                          <p:spTgt spid="5837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8376"/>
                                        </p:tgtEl>
                                        <p:attrNameLst>
                                          <p:attrName>style.visibility</p:attrName>
                                        </p:attrNameLst>
                                      </p:cBhvr>
                                      <p:to>
                                        <p:strVal val="visible"/>
                                      </p:to>
                                    </p:set>
                                    <p:animEffect transition="in" filter="blinds(horizontal)">
                                      <p:cBhvr>
                                        <p:cTn id="24" dur="500"/>
                                        <p:tgtEl>
                                          <p:spTgt spid="5837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58380"/>
                                        </p:tgtEl>
                                        <p:attrNameLst>
                                          <p:attrName>style.visibility</p:attrName>
                                        </p:attrNameLst>
                                      </p:cBhvr>
                                      <p:to>
                                        <p:strVal val="visible"/>
                                      </p:to>
                                    </p:set>
                                    <p:animEffect transition="in" filter="box(in)">
                                      <p:cBhvr>
                                        <p:cTn id="29" dur="500"/>
                                        <p:tgtEl>
                                          <p:spTgt spid="5838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58381"/>
                                        </p:tgtEl>
                                        <p:attrNameLst>
                                          <p:attrName>style.visibility</p:attrName>
                                        </p:attrNameLst>
                                      </p:cBhvr>
                                      <p:to>
                                        <p:strVal val="visible"/>
                                      </p:to>
                                    </p:set>
                                    <p:animEffect transition="in" filter="circle(in)">
                                      <p:cBhvr>
                                        <p:cTn id="34" dur="2000"/>
                                        <p:tgtEl>
                                          <p:spTgt spid="5838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10" fill="hold" grpId="0" nodeType="clickEffect">
                                  <p:stCondLst>
                                    <p:cond delay="0"/>
                                  </p:stCondLst>
                                  <p:childTnLst>
                                    <p:set>
                                      <p:cBhvr>
                                        <p:cTn id="38" dur="1" fill="hold">
                                          <p:stCondLst>
                                            <p:cond delay="0"/>
                                          </p:stCondLst>
                                        </p:cTn>
                                        <p:tgtEl>
                                          <p:spTgt spid="58386"/>
                                        </p:tgtEl>
                                        <p:attrNameLst>
                                          <p:attrName>style.visibility</p:attrName>
                                        </p:attrNameLst>
                                      </p:cBhvr>
                                      <p:to>
                                        <p:strVal val="visible"/>
                                      </p:to>
                                    </p:set>
                                    <p:anim calcmode="lin" valueType="num">
                                      <p:cBhvr>
                                        <p:cTn id="39" dur="500" fill="hold"/>
                                        <p:tgtEl>
                                          <p:spTgt spid="58386"/>
                                        </p:tgtEl>
                                        <p:attrNameLst>
                                          <p:attrName>ppt_w</p:attrName>
                                        </p:attrNameLst>
                                      </p:cBhvr>
                                      <p:tavLst>
                                        <p:tav tm="0">
                                          <p:val>
                                            <p:fltVal val="0"/>
                                          </p:val>
                                        </p:tav>
                                        <p:tav tm="100000">
                                          <p:val>
                                            <p:strVal val="#ppt_w"/>
                                          </p:val>
                                        </p:tav>
                                      </p:tavLst>
                                    </p:anim>
                                    <p:anim calcmode="lin" valueType="num">
                                      <p:cBhvr>
                                        <p:cTn id="40" dur="500" fill="hold"/>
                                        <p:tgtEl>
                                          <p:spTgt spid="58386"/>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58383"/>
                                        </p:tgtEl>
                                        <p:attrNameLst>
                                          <p:attrName>style.visibility</p:attrName>
                                        </p:attrNameLst>
                                      </p:cBhvr>
                                      <p:to>
                                        <p:strVal val="visible"/>
                                      </p:to>
                                    </p:set>
                                    <p:animEffect transition="in" filter="blinds(horizontal)">
                                      <p:cBhvr>
                                        <p:cTn id="45" dur="500"/>
                                        <p:tgtEl>
                                          <p:spTgt spid="58383"/>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58385"/>
                                        </p:tgtEl>
                                        <p:attrNameLst>
                                          <p:attrName>style.visibility</p:attrName>
                                        </p:attrNameLst>
                                      </p:cBhvr>
                                      <p:to>
                                        <p:strVal val="visible"/>
                                      </p:to>
                                    </p:set>
                                    <p:animEffect transition="in" filter="diamond(in)">
                                      <p:cBhvr>
                                        <p:cTn id="50" dur="2000"/>
                                        <p:tgtEl>
                                          <p:spTgt spid="58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P spid="58375" grpId="0"/>
      <p:bldP spid="58376" grpId="0"/>
      <p:bldP spid="58380" grpId="0"/>
      <p:bldP spid="58381" grpId="0"/>
      <p:bldP spid="58382" grpId="0"/>
      <p:bldP spid="58383" grpId="0"/>
      <p:bldP spid="58385" grpId="0" animBg="1"/>
      <p:bldP spid="5838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571500"/>
            <a:ext cx="7620000" cy="5715000"/>
          </a:xfrm>
          <a:prstGeom prst="rect">
            <a:avLst/>
          </a:prstGeom>
        </p:spPr>
      </p:pic>
    </p:spTree>
    <p:extLst>
      <p:ext uri="{BB962C8B-B14F-4D97-AF65-F5344CB8AC3E}">
        <p14:creationId xmlns:p14="http://schemas.microsoft.com/office/powerpoint/2010/main" val="36962065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0"/>
            <a:ext cx="5472435" cy="666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Text Box 5"/>
          <p:cNvSpPr txBox="1">
            <a:spLocks noChangeArrowheads="1"/>
          </p:cNvSpPr>
          <p:nvPr/>
        </p:nvSpPr>
        <p:spPr bwMode="auto">
          <a:xfrm>
            <a:off x="5721932" y="382724"/>
            <a:ext cx="2954655" cy="590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7200" b="1" dirty="0">
                <a:solidFill>
                  <a:srgbClr val="002060"/>
                </a:solidFill>
                <a:ea typeface="华文行楷" pitchFamily="2" charset="-122"/>
              </a:rPr>
              <a:t>无意苦争</a:t>
            </a:r>
            <a:r>
              <a:rPr lang="zh-CN" altLang="en-US" sz="7200" b="1" dirty="0" smtClean="0">
                <a:solidFill>
                  <a:srgbClr val="002060"/>
                </a:solidFill>
                <a:ea typeface="华文行楷" pitchFamily="2" charset="-122"/>
              </a:rPr>
              <a:t>春，</a:t>
            </a:r>
            <a:endParaRPr lang="en-US" altLang="zh-CN" sz="7200" b="1" dirty="0" smtClean="0">
              <a:solidFill>
                <a:srgbClr val="002060"/>
              </a:solidFill>
              <a:ea typeface="华文行楷" pitchFamily="2" charset="-122"/>
            </a:endParaRPr>
          </a:p>
          <a:p>
            <a:pPr eaLnBrk="1" hangingPunct="1">
              <a:spcBef>
                <a:spcPct val="50000"/>
              </a:spcBef>
            </a:pPr>
            <a:r>
              <a:rPr lang="zh-CN" altLang="en-US" sz="7200" b="1" dirty="0" smtClean="0">
                <a:solidFill>
                  <a:srgbClr val="002060"/>
                </a:solidFill>
                <a:ea typeface="华文行楷" pitchFamily="2" charset="-122"/>
              </a:rPr>
              <a:t>一任群芳妒。</a:t>
            </a:r>
            <a:r>
              <a:rPr lang="zh-CN" altLang="en-US" sz="4000" b="1" dirty="0" smtClean="0">
                <a:solidFill>
                  <a:srgbClr val="002060"/>
                </a:solidFill>
              </a:rPr>
              <a:t> </a:t>
            </a:r>
            <a:endParaRPr lang="zh-CN" altLang="en-US" sz="4000" b="1" dirty="0">
              <a:solidFill>
                <a:srgbClr val="002060"/>
              </a:solidFill>
            </a:endParaRPr>
          </a:p>
        </p:txBody>
      </p:sp>
    </p:spTree>
    <p:extLst>
      <p:ext uri="{BB962C8B-B14F-4D97-AF65-F5344CB8AC3E}">
        <p14:creationId xmlns:p14="http://schemas.microsoft.com/office/powerpoint/2010/main" val="28381311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8069"/>
                                        </p:tgtEl>
                                        <p:attrNameLst>
                                          <p:attrName>style.visibility</p:attrName>
                                        </p:attrNameLst>
                                      </p:cBhvr>
                                      <p:to>
                                        <p:strVal val="visible"/>
                                      </p:to>
                                    </p:set>
                                    <p:anim calcmode="lin" valueType="num">
                                      <p:cBhvr>
                                        <p:cTn id="7" dur="1000" fill="hold"/>
                                        <p:tgtEl>
                                          <p:spTgt spid="88069"/>
                                        </p:tgtEl>
                                        <p:attrNameLst>
                                          <p:attrName>ppt_w</p:attrName>
                                        </p:attrNameLst>
                                      </p:cBhvr>
                                      <p:tavLst>
                                        <p:tav tm="0">
                                          <p:val>
                                            <p:strVal val="#ppt_w*0.70"/>
                                          </p:val>
                                        </p:tav>
                                        <p:tav tm="100000">
                                          <p:val>
                                            <p:strVal val="#ppt_w"/>
                                          </p:val>
                                        </p:tav>
                                      </p:tavLst>
                                    </p:anim>
                                    <p:anim calcmode="lin" valueType="num">
                                      <p:cBhvr>
                                        <p:cTn id="8" dur="1000" fill="hold"/>
                                        <p:tgtEl>
                                          <p:spTgt spid="88069"/>
                                        </p:tgtEl>
                                        <p:attrNameLst>
                                          <p:attrName>ppt_h</p:attrName>
                                        </p:attrNameLst>
                                      </p:cBhvr>
                                      <p:tavLst>
                                        <p:tav tm="0">
                                          <p:val>
                                            <p:strVal val="#ppt_h"/>
                                          </p:val>
                                        </p:tav>
                                        <p:tav tm="100000">
                                          <p:val>
                                            <p:strVal val="#ppt_h"/>
                                          </p:val>
                                        </p:tav>
                                      </p:tavLst>
                                    </p:anim>
                                    <p:animEffect transition="in" filter="fade">
                                      <p:cBhvr>
                                        <p:cTn id="9" dur="1000"/>
                                        <p:tgtEl>
                                          <p:spTgt spid="88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7" descr="071000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60533"/>
            <a:ext cx="6768752" cy="6608827"/>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8520" y="193756"/>
            <a:ext cx="2215991" cy="7337906"/>
          </a:xfrm>
          <a:prstGeom prst="rect">
            <a:avLst/>
          </a:prstGeom>
          <a:noFill/>
        </p:spPr>
        <p:txBody>
          <a:bodyPr vert="eaVert" wrap="none" rtlCol="0">
            <a:spAutoFit/>
          </a:bodyPr>
          <a:lstStyle/>
          <a:p>
            <a:r>
              <a:rPr lang="zh-CN" altLang="en-US" sz="6600" b="1" dirty="0">
                <a:solidFill>
                  <a:srgbClr val="FF0000"/>
                </a:solidFill>
                <a:latin typeface="华文行楷" panose="02010800040101010101" pitchFamily="2" charset="-122"/>
                <a:ea typeface="华文行楷" panose="02010800040101010101" pitchFamily="2" charset="-122"/>
              </a:rPr>
              <a:t>零落成泥碾作</a:t>
            </a:r>
            <a:r>
              <a:rPr lang="zh-CN" altLang="en-US" sz="6600" b="1" dirty="0" smtClean="0">
                <a:solidFill>
                  <a:srgbClr val="FF0000"/>
                </a:solidFill>
                <a:latin typeface="华文行楷" panose="02010800040101010101" pitchFamily="2" charset="-122"/>
                <a:ea typeface="华文行楷" panose="02010800040101010101" pitchFamily="2" charset="-122"/>
              </a:rPr>
              <a:t>尘，</a:t>
            </a:r>
            <a:endParaRPr lang="en-US" altLang="zh-CN" sz="6600" b="1" dirty="0" smtClean="0">
              <a:solidFill>
                <a:srgbClr val="FF0000"/>
              </a:solidFill>
              <a:latin typeface="华文行楷" panose="02010800040101010101" pitchFamily="2" charset="-122"/>
              <a:ea typeface="华文行楷" panose="02010800040101010101" pitchFamily="2" charset="-122"/>
            </a:endParaRPr>
          </a:p>
          <a:p>
            <a:r>
              <a:rPr lang="zh-CN" altLang="en-US" sz="6600" b="1" dirty="0" smtClean="0">
                <a:solidFill>
                  <a:srgbClr val="FF0000"/>
                </a:solidFill>
                <a:latin typeface="华文行楷" panose="02010800040101010101" pitchFamily="2" charset="-122"/>
                <a:ea typeface="华文行楷" panose="02010800040101010101" pitchFamily="2" charset="-122"/>
              </a:rPr>
              <a:t>只有香如故。</a:t>
            </a:r>
            <a:endParaRPr lang="zh-CN" altLang="en-US" sz="6600" b="1" dirty="0">
              <a:solidFill>
                <a:srgbClr val="FF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619810109"/>
      </p:ext>
    </p:extLst>
  </p:cSld>
  <p:clrMapOvr>
    <a:masterClrMapping/>
  </p:clrMapOvr>
  <p:transition spd="slow" advTm="6000">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17032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5"/>
          <p:cNvSpPr txBox="1">
            <a:spLocks noChangeArrowheads="1"/>
          </p:cNvSpPr>
          <p:nvPr/>
        </p:nvSpPr>
        <p:spPr bwMode="auto">
          <a:xfrm>
            <a:off x="468313" y="188913"/>
            <a:ext cx="84963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en-US" altLang="zh-CN"/>
              <a:t>       </a:t>
            </a:r>
            <a:r>
              <a:rPr lang="zh-CN" altLang="en-US" sz="4000">
                <a:solidFill>
                  <a:schemeClr val="bg1"/>
                </a:solidFill>
                <a:latin typeface="隶书" pitchFamily="49" charset="-122"/>
                <a:ea typeface="隶书" pitchFamily="49" charset="-122"/>
              </a:rPr>
              <a:t>词的下半阙表达了梅的怎样的品格？从哪里体现的？ </a:t>
            </a:r>
            <a:endParaRPr lang="zh-CN" altLang="en-US" sz="4000">
              <a:solidFill>
                <a:schemeClr val="bg1"/>
              </a:solidFill>
            </a:endParaRPr>
          </a:p>
        </p:txBody>
      </p:sp>
      <p:sp>
        <p:nvSpPr>
          <p:cNvPr id="60424" name="Text Box 8"/>
          <p:cNvSpPr txBox="1">
            <a:spLocks noChangeArrowheads="1"/>
          </p:cNvSpPr>
          <p:nvPr/>
        </p:nvSpPr>
        <p:spPr bwMode="auto">
          <a:xfrm>
            <a:off x="0" y="1773237"/>
            <a:ext cx="2031325" cy="4319587"/>
          </a:xfrm>
          <a:prstGeom prst="rect">
            <a:avLst/>
          </a:prstGeom>
          <a:solidFill>
            <a:srgbClr val="FFFF99">
              <a:alpha val="76862"/>
            </a:srgbClr>
          </a:solidFill>
          <a:ln w="9525" algn="ctr">
            <a:solidFill>
              <a:srgbClr val="00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6000" b="1" dirty="0">
                <a:solidFill>
                  <a:srgbClr val="0000CC"/>
                </a:solidFill>
                <a:latin typeface="华文行楷" pitchFamily="2" charset="-122"/>
                <a:ea typeface="华文行楷" pitchFamily="2" charset="-122"/>
              </a:rPr>
              <a:t>无意苦</a:t>
            </a:r>
            <a:r>
              <a:rPr lang="zh-CN" altLang="en-US" sz="6000" b="1" dirty="0">
                <a:solidFill>
                  <a:srgbClr val="FF3300"/>
                </a:solidFill>
                <a:latin typeface="华文行楷" pitchFamily="2" charset="-122"/>
                <a:ea typeface="华文行楷" pitchFamily="2" charset="-122"/>
              </a:rPr>
              <a:t>争</a:t>
            </a:r>
            <a:r>
              <a:rPr lang="zh-CN" altLang="en-US" sz="6000" b="1" dirty="0">
                <a:solidFill>
                  <a:srgbClr val="0000CC"/>
                </a:solidFill>
                <a:latin typeface="华文行楷" pitchFamily="2" charset="-122"/>
                <a:ea typeface="华文行楷" pitchFamily="2" charset="-122"/>
              </a:rPr>
              <a:t>春一</a:t>
            </a:r>
            <a:r>
              <a:rPr lang="zh-CN" altLang="en-US" sz="6000" b="1" dirty="0">
                <a:solidFill>
                  <a:srgbClr val="FF3300"/>
                </a:solidFill>
                <a:latin typeface="华文行楷" pitchFamily="2" charset="-122"/>
                <a:ea typeface="华文行楷" pitchFamily="2" charset="-122"/>
              </a:rPr>
              <a:t>任</a:t>
            </a:r>
            <a:r>
              <a:rPr lang="zh-CN" altLang="en-US" sz="6000" b="1" dirty="0">
                <a:solidFill>
                  <a:srgbClr val="0000CC"/>
                </a:solidFill>
                <a:latin typeface="华文行楷" pitchFamily="2" charset="-122"/>
                <a:ea typeface="华文行楷" pitchFamily="2" charset="-122"/>
              </a:rPr>
              <a:t>群芳妒 </a:t>
            </a:r>
          </a:p>
        </p:txBody>
      </p:sp>
      <p:sp>
        <p:nvSpPr>
          <p:cNvPr id="60425" name="AutoShape 9"/>
          <p:cNvSpPr>
            <a:spLocks noChangeArrowheads="1"/>
          </p:cNvSpPr>
          <p:nvPr/>
        </p:nvSpPr>
        <p:spPr bwMode="auto">
          <a:xfrm>
            <a:off x="2031325" y="4149724"/>
            <a:ext cx="2756699" cy="1943100"/>
          </a:xfrm>
          <a:prstGeom prst="cloudCallout">
            <a:avLst>
              <a:gd name="adj1" fmla="val -76602"/>
              <a:gd name="adj2" fmla="val -119528"/>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4800" dirty="0">
                <a:solidFill>
                  <a:srgbClr val="000000"/>
                </a:solidFill>
                <a:latin typeface="ˎ̥" charset="0"/>
                <a:ea typeface="隶书" pitchFamily="49" charset="-122"/>
                <a:cs typeface="Times New Roman" pitchFamily="18" charset="0"/>
              </a:rPr>
              <a:t>孤傲高洁</a:t>
            </a:r>
            <a:r>
              <a:rPr lang="zh-CN" altLang="en-US" sz="2400" dirty="0">
                <a:ea typeface="隶书" pitchFamily="49" charset="-122"/>
                <a:cs typeface="Times New Roman" pitchFamily="18" charset="0"/>
              </a:rPr>
              <a:t>   </a:t>
            </a:r>
            <a:r>
              <a:rPr lang="zh-CN" altLang="en-US" sz="4400" dirty="0">
                <a:latin typeface="黑体" pitchFamily="49" charset="-122"/>
                <a:ea typeface="黑体" pitchFamily="49" charset="-122"/>
                <a:cs typeface="Times New Roman" pitchFamily="18" charset="0"/>
              </a:rPr>
              <a:t> </a:t>
            </a:r>
          </a:p>
        </p:txBody>
      </p:sp>
      <p:sp>
        <p:nvSpPr>
          <p:cNvPr id="60426" name="Text Box 10"/>
          <p:cNvSpPr txBox="1">
            <a:spLocks noChangeArrowheads="1"/>
          </p:cNvSpPr>
          <p:nvPr/>
        </p:nvSpPr>
        <p:spPr bwMode="auto">
          <a:xfrm>
            <a:off x="4583637" y="1340768"/>
            <a:ext cx="1846659" cy="5517232"/>
          </a:xfrm>
          <a:prstGeom prst="rect">
            <a:avLst/>
          </a:prstGeom>
          <a:solidFill>
            <a:srgbClr val="FFFF99">
              <a:alpha val="76862"/>
            </a:srgbClr>
          </a:solidFill>
          <a:ln w="9525" algn="ctr">
            <a:solidFill>
              <a:srgbClr val="00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5400" b="1" dirty="0">
                <a:solidFill>
                  <a:srgbClr val="FF3300"/>
                </a:solidFill>
                <a:latin typeface="华文行楷" pitchFamily="2" charset="-122"/>
                <a:ea typeface="华文行楷" pitchFamily="2" charset="-122"/>
              </a:rPr>
              <a:t>零落</a:t>
            </a:r>
            <a:r>
              <a:rPr lang="zh-CN" altLang="en-US" sz="5400" b="1" dirty="0">
                <a:solidFill>
                  <a:srgbClr val="0000CC"/>
                </a:solidFill>
                <a:latin typeface="华文行楷" pitchFamily="2" charset="-122"/>
                <a:ea typeface="华文行楷" pitchFamily="2" charset="-122"/>
              </a:rPr>
              <a:t>成泥</a:t>
            </a:r>
            <a:r>
              <a:rPr lang="zh-CN" altLang="en-US" sz="5400" b="1" dirty="0">
                <a:solidFill>
                  <a:srgbClr val="FF3300"/>
                </a:solidFill>
                <a:latin typeface="华文行楷" pitchFamily="2" charset="-122"/>
                <a:ea typeface="华文行楷" pitchFamily="2" charset="-122"/>
              </a:rPr>
              <a:t>碾</a:t>
            </a:r>
            <a:r>
              <a:rPr lang="zh-CN" altLang="en-US" sz="5400" b="1" dirty="0">
                <a:solidFill>
                  <a:srgbClr val="0000CC"/>
                </a:solidFill>
                <a:latin typeface="华文行楷" pitchFamily="2" charset="-122"/>
                <a:ea typeface="华文行楷" pitchFamily="2" charset="-122"/>
              </a:rPr>
              <a:t>作尘只有</a:t>
            </a:r>
            <a:r>
              <a:rPr lang="zh-CN" altLang="en-US" sz="5400" b="1" dirty="0">
                <a:solidFill>
                  <a:srgbClr val="FF3300"/>
                </a:solidFill>
                <a:latin typeface="华文行楷" pitchFamily="2" charset="-122"/>
                <a:ea typeface="华文行楷" pitchFamily="2" charset="-122"/>
              </a:rPr>
              <a:t>香如故</a:t>
            </a:r>
            <a:r>
              <a:rPr lang="zh-CN" altLang="en-US" sz="5400" b="1" dirty="0">
                <a:solidFill>
                  <a:srgbClr val="0000CC"/>
                </a:solidFill>
                <a:latin typeface="华文行楷" pitchFamily="2" charset="-122"/>
                <a:ea typeface="华文行楷" pitchFamily="2" charset="-122"/>
              </a:rPr>
              <a:t> </a:t>
            </a:r>
          </a:p>
        </p:txBody>
      </p:sp>
      <p:sp>
        <p:nvSpPr>
          <p:cNvPr id="60430" name="AutoShape 14"/>
          <p:cNvSpPr>
            <a:spLocks noChangeArrowheads="1"/>
          </p:cNvSpPr>
          <p:nvPr/>
        </p:nvSpPr>
        <p:spPr bwMode="auto">
          <a:xfrm>
            <a:off x="6510996" y="1916832"/>
            <a:ext cx="2627312" cy="2232892"/>
          </a:xfrm>
          <a:prstGeom prst="cloudCallout">
            <a:avLst>
              <a:gd name="adj1" fmla="val -93486"/>
              <a:gd name="adj2" fmla="val 90653"/>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5400" dirty="0">
                <a:solidFill>
                  <a:srgbClr val="000000"/>
                </a:solidFill>
                <a:latin typeface="隶书" pitchFamily="49" charset="-122"/>
                <a:ea typeface="隶书" pitchFamily="49" charset="-122"/>
                <a:cs typeface="Times New Roman" pitchFamily="18" charset="0"/>
              </a:rPr>
              <a:t>矢志不渝</a:t>
            </a:r>
            <a:r>
              <a:rPr lang="zh-CN" altLang="en-US" sz="5400" dirty="0">
                <a:ea typeface="隶书" pitchFamily="49" charset="-122"/>
                <a:cs typeface="Times New Roman" pitchFamily="18" charset="0"/>
              </a:rPr>
              <a:t> </a:t>
            </a:r>
          </a:p>
        </p:txBody>
      </p:sp>
    </p:spTree>
    <p:extLst>
      <p:ext uri="{BB962C8B-B14F-4D97-AF65-F5344CB8AC3E}">
        <p14:creationId xmlns:p14="http://schemas.microsoft.com/office/powerpoint/2010/main" val="31046257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24"/>
                                        </p:tgtEl>
                                        <p:attrNameLst>
                                          <p:attrName>style.visibility</p:attrName>
                                        </p:attrNameLst>
                                      </p:cBhvr>
                                      <p:to>
                                        <p:strVal val="visible"/>
                                      </p:to>
                                    </p:set>
                                    <p:animEffect transition="in" filter="blinds(horizontal)">
                                      <p:cBhvr>
                                        <p:cTn id="7" dur="500"/>
                                        <p:tgtEl>
                                          <p:spTgt spid="604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nodeType="clickEffect">
                                  <p:stCondLst>
                                    <p:cond delay="0"/>
                                  </p:stCondLst>
                                  <p:childTnLst>
                                    <p:set>
                                      <p:cBhvr>
                                        <p:cTn id="11" dur="1" fill="hold">
                                          <p:stCondLst>
                                            <p:cond delay="0"/>
                                          </p:stCondLst>
                                        </p:cTn>
                                        <p:tgtEl>
                                          <p:spTgt spid="60425"/>
                                        </p:tgtEl>
                                        <p:attrNameLst>
                                          <p:attrName>style.visibility</p:attrName>
                                        </p:attrNameLst>
                                      </p:cBhvr>
                                      <p:to>
                                        <p:strVal val="visible"/>
                                      </p:to>
                                    </p:set>
                                    <p:animEffect transition="in" filter="fade">
                                      <p:cBhvr>
                                        <p:cTn id="12" dur="800" decel="100000"/>
                                        <p:tgtEl>
                                          <p:spTgt spid="60425"/>
                                        </p:tgtEl>
                                      </p:cBhvr>
                                    </p:animEffect>
                                    <p:anim calcmode="lin" valueType="num">
                                      <p:cBhvr>
                                        <p:cTn id="13" dur="800" decel="100000" fill="hold"/>
                                        <p:tgtEl>
                                          <p:spTgt spid="60425"/>
                                        </p:tgtEl>
                                        <p:attrNameLst>
                                          <p:attrName>style.rotation</p:attrName>
                                        </p:attrNameLst>
                                      </p:cBhvr>
                                      <p:tavLst>
                                        <p:tav tm="0">
                                          <p:val>
                                            <p:fltVal val="-90"/>
                                          </p:val>
                                        </p:tav>
                                        <p:tav tm="100000">
                                          <p:val>
                                            <p:fltVal val="0"/>
                                          </p:val>
                                        </p:tav>
                                      </p:tavLst>
                                    </p:anim>
                                    <p:anim calcmode="lin" valueType="num">
                                      <p:cBhvr>
                                        <p:cTn id="14" dur="800" decel="100000" fill="hold"/>
                                        <p:tgtEl>
                                          <p:spTgt spid="60425"/>
                                        </p:tgtEl>
                                        <p:attrNameLst>
                                          <p:attrName>ppt_x</p:attrName>
                                        </p:attrNameLst>
                                      </p:cBhvr>
                                      <p:tavLst>
                                        <p:tav tm="0">
                                          <p:val>
                                            <p:strVal val="#ppt_x+0.4"/>
                                          </p:val>
                                        </p:tav>
                                        <p:tav tm="100000">
                                          <p:val>
                                            <p:strVal val="#ppt_x-0.05"/>
                                          </p:val>
                                        </p:tav>
                                      </p:tavLst>
                                    </p:anim>
                                    <p:anim calcmode="lin" valueType="num">
                                      <p:cBhvr>
                                        <p:cTn id="15" dur="800" decel="100000" fill="hold"/>
                                        <p:tgtEl>
                                          <p:spTgt spid="6042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6042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60425"/>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60426"/>
                                        </p:tgtEl>
                                        <p:attrNameLst>
                                          <p:attrName>style.visibility</p:attrName>
                                        </p:attrNameLst>
                                      </p:cBhvr>
                                      <p:to>
                                        <p:strVal val="visible"/>
                                      </p:to>
                                    </p:set>
                                    <p:animEffect transition="in" filter="fade">
                                      <p:cBhvr>
                                        <p:cTn id="22" dur="800" decel="100000"/>
                                        <p:tgtEl>
                                          <p:spTgt spid="60426"/>
                                        </p:tgtEl>
                                      </p:cBhvr>
                                    </p:animEffect>
                                    <p:anim calcmode="lin" valueType="num">
                                      <p:cBhvr>
                                        <p:cTn id="23" dur="800" decel="100000" fill="hold"/>
                                        <p:tgtEl>
                                          <p:spTgt spid="60426"/>
                                        </p:tgtEl>
                                        <p:attrNameLst>
                                          <p:attrName>style.rotation</p:attrName>
                                        </p:attrNameLst>
                                      </p:cBhvr>
                                      <p:tavLst>
                                        <p:tav tm="0">
                                          <p:val>
                                            <p:fltVal val="-90"/>
                                          </p:val>
                                        </p:tav>
                                        <p:tav tm="100000">
                                          <p:val>
                                            <p:fltVal val="0"/>
                                          </p:val>
                                        </p:tav>
                                      </p:tavLst>
                                    </p:anim>
                                    <p:anim calcmode="lin" valueType="num">
                                      <p:cBhvr>
                                        <p:cTn id="24" dur="800" decel="100000" fill="hold"/>
                                        <p:tgtEl>
                                          <p:spTgt spid="60426"/>
                                        </p:tgtEl>
                                        <p:attrNameLst>
                                          <p:attrName>ppt_x</p:attrName>
                                        </p:attrNameLst>
                                      </p:cBhvr>
                                      <p:tavLst>
                                        <p:tav tm="0">
                                          <p:val>
                                            <p:strVal val="#ppt_x+0.4"/>
                                          </p:val>
                                        </p:tav>
                                        <p:tav tm="100000">
                                          <p:val>
                                            <p:strVal val="#ppt_x-0.05"/>
                                          </p:val>
                                        </p:tav>
                                      </p:tavLst>
                                    </p:anim>
                                    <p:anim calcmode="lin" valueType="num">
                                      <p:cBhvr>
                                        <p:cTn id="25" dur="800" decel="100000" fill="hold"/>
                                        <p:tgtEl>
                                          <p:spTgt spid="60426"/>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60426"/>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60426"/>
                                        </p:tgtEl>
                                        <p:attrNameLst>
                                          <p:attrName>ppt_y</p:attrName>
                                        </p:attrNameLst>
                                      </p:cBhvr>
                                      <p:tavLst>
                                        <p:tav tm="0">
                                          <p:val>
                                            <p:strVal val="#ppt_y+0.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60430"/>
                                        </p:tgtEl>
                                        <p:attrNameLst>
                                          <p:attrName>style.visibility</p:attrName>
                                        </p:attrNameLst>
                                      </p:cBhvr>
                                      <p:to>
                                        <p:strVal val="visible"/>
                                      </p:to>
                                    </p:set>
                                    <p:anim calcmode="lin" valueType="num">
                                      <p:cBhvr additive="base">
                                        <p:cTn id="32" dur="500" fill="hold"/>
                                        <p:tgtEl>
                                          <p:spTgt spid="60430"/>
                                        </p:tgtEl>
                                        <p:attrNameLst>
                                          <p:attrName>ppt_x</p:attrName>
                                        </p:attrNameLst>
                                      </p:cBhvr>
                                      <p:tavLst>
                                        <p:tav tm="0">
                                          <p:val>
                                            <p:strVal val="#ppt_x"/>
                                          </p:val>
                                        </p:tav>
                                        <p:tav tm="100000">
                                          <p:val>
                                            <p:strVal val="#ppt_x"/>
                                          </p:val>
                                        </p:tav>
                                      </p:tavLst>
                                    </p:anim>
                                    <p:anim calcmode="lin" valueType="num">
                                      <p:cBhvr additive="base">
                                        <p:cTn id="33" dur="500" fill="hold"/>
                                        <p:tgtEl>
                                          <p:spTgt spid="604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4" grpId="0" animBg="1"/>
      <p:bldP spid="60426" grpId="0" animBg="1"/>
      <p:bldP spid="6043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386" name="Picture 4" descr="luyo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96" y="1052736"/>
            <a:ext cx="4211637" cy="5615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descr="bingxuemeihua1350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6" y="1052736"/>
            <a:ext cx="4608761" cy="5580160"/>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99493" y="116632"/>
            <a:ext cx="8664551" cy="1107996"/>
          </a:xfrm>
          <a:prstGeom prst="rect">
            <a:avLst/>
          </a:prstGeom>
          <a:noFill/>
        </p:spPr>
        <p:txBody>
          <a:bodyPr wrap="none" rtlCol="0">
            <a:spAutoFit/>
          </a:bodyPr>
          <a:lstStyle/>
          <a:p>
            <a:r>
              <a:rPr lang="zh-CN" altLang="en-US" sz="6600" b="1" dirty="0" smtClean="0">
                <a:solidFill>
                  <a:srgbClr val="FF0000"/>
                </a:solidFill>
                <a:latin typeface="华文行楷" panose="02010800040101010101" pitchFamily="2" charset="-122"/>
                <a:ea typeface="华文行楷" panose="02010800040101010101" pitchFamily="2" charset="-122"/>
              </a:rPr>
              <a:t>四、以梅喻人你懂否？</a:t>
            </a:r>
            <a:endParaRPr lang="zh-CN" altLang="en-US" sz="6600" b="1" dirty="0">
              <a:solidFill>
                <a:srgbClr val="FF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59119853"/>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386" name="Picture 4" descr="luyo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404813"/>
            <a:ext cx="4211637" cy="590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3"/>
          <p:cNvSpPr txBox="1">
            <a:spLocks noChangeArrowheads="1"/>
          </p:cNvSpPr>
          <p:nvPr/>
        </p:nvSpPr>
        <p:spPr bwMode="auto">
          <a:xfrm>
            <a:off x="4427538" y="0"/>
            <a:ext cx="4716462" cy="667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Tx/>
              <a:buChar char="•"/>
            </a:pPr>
            <a:r>
              <a:rPr lang="zh-CN" altLang="en-US" sz="3200" b="1" dirty="0">
                <a:latin typeface="楷体_GB2312" pitchFamily="49" charset="-122"/>
                <a:ea typeface="楷体_GB2312" pitchFamily="49" charset="-122"/>
              </a:rPr>
              <a:t>陆游，字务观，号放翁，南宋爱国词人。一生志在恢复中原，因</a:t>
            </a:r>
            <a:r>
              <a:rPr lang="zh-CN" altLang="en-US" sz="3200" b="1" dirty="0">
                <a:ea typeface="楷体_GB2312" pitchFamily="49" charset="-122"/>
              </a:rPr>
              <a:t>“</a:t>
            </a:r>
            <a:r>
              <a:rPr lang="zh-CN" altLang="en-US" sz="3200" b="1" dirty="0">
                <a:solidFill>
                  <a:srgbClr val="FF3300"/>
                </a:solidFill>
                <a:latin typeface="楷体_GB2312" pitchFamily="49" charset="-122"/>
                <a:ea typeface="楷体_GB2312" pitchFamily="49" charset="-122"/>
              </a:rPr>
              <a:t>喜论恢复</a:t>
            </a:r>
            <a:r>
              <a:rPr lang="zh-CN" altLang="en-US" sz="3200" b="1" dirty="0">
                <a:ea typeface="楷体_GB2312" pitchFamily="49" charset="-122"/>
              </a:rPr>
              <a:t>”‘</a:t>
            </a:r>
            <a:r>
              <a:rPr lang="zh-CN" altLang="en-US" sz="3200" b="1" dirty="0">
                <a:latin typeface="楷体_GB2312" pitchFamily="49" charset="-122"/>
                <a:ea typeface="楷体_GB2312" pitchFamily="49" charset="-122"/>
              </a:rPr>
              <a:t>受到投降派忌恨，</a:t>
            </a:r>
            <a:r>
              <a:rPr lang="zh-CN" altLang="en-US" sz="3200" b="1" dirty="0">
                <a:solidFill>
                  <a:srgbClr val="FF3300"/>
                </a:solidFill>
                <a:latin typeface="楷体_GB2312" pitchFamily="49" charset="-122"/>
                <a:ea typeface="楷体_GB2312" pitchFamily="49" charset="-122"/>
              </a:rPr>
              <a:t>受人排挤</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结果被几度黜免，回乡闲居至死。</a:t>
            </a:r>
          </a:p>
          <a:p>
            <a:pPr eaLnBrk="1" hangingPunct="1">
              <a:spcBef>
                <a:spcPct val="50000"/>
              </a:spcBef>
              <a:buFontTx/>
              <a:buChar char="•"/>
            </a:pPr>
            <a:r>
              <a:rPr lang="zh-CN" altLang="en-US" sz="3200" b="1" dirty="0">
                <a:latin typeface="楷体_GB2312" pitchFamily="49" charset="-122"/>
                <a:ea typeface="楷体_GB2312" pitchFamily="49" charset="-122"/>
              </a:rPr>
              <a:t>陆游是创作力非常旺盛的诗人，</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剑南诗稿</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共收录</a:t>
            </a:r>
            <a:r>
              <a:rPr lang="en-US" altLang="zh-CN" sz="3200" b="1" dirty="0">
                <a:latin typeface="楷体_GB2312" pitchFamily="49" charset="-122"/>
                <a:ea typeface="楷体_GB2312" pitchFamily="49" charset="-122"/>
              </a:rPr>
              <a:t>9300</a:t>
            </a:r>
            <a:r>
              <a:rPr lang="zh-CN" altLang="en-US" sz="3200" b="1" dirty="0">
                <a:latin typeface="楷体_GB2312" pitchFamily="49" charset="-122"/>
                <a:ea typeface="楷体_GB2312" pitchFamily="49" charset="-122"/>
              </a:rPr>
              <a:t>余首诗词，加上遗稿，有一万多首。诗中最突出的主题就是</a:t>
            </a:r>
            <a:r>
              <a:rPr lang="zh-CN" altLang="en-US" sz="3200" b="1" dirty="0">
                <a:solidFill>
                  <a:srgbClr val="FF3300"/>
                </a:solidFill>
                <a:latin typeface="楷体_GB2312" pitchFamily="49" charset="-122"/>
                <a:ea typeface="楷体_GB2312" pitchFamily="49" charset="-122"/>
              </a:rPr>
              <a:t>爱国主义精神</a:t>
            </a:r>
            <a:r>
              <a:rPr lang="zh-CN" altLang="en-US" sz="3200" b="1" dirty="0">
                <a:latin typeface="楷体_GB2312" pitchFamily="49" charset="-122"/>
                <a:ea typeface="楷体_GB2312" pitchFamily="49" charset="-122"/>
              </a:rPr>
              <a:t>，唱出了那个时代的最强音。</a:t>
            </a:r>
          </a:p>
        </p:txBody>
      </p:sp>
    </p:spTree>
    <p:extLst>
      <p:ext uri="{BB962C8B-B14F-4D97-AF65-F5344CB8AC3E}">
        <p14:creationId xmlns:p14="http://schemas.microsoft.com/office/powerpoint/2010/main" val="42577072"/>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4"/>
          <p:cNvSpPr txBox="1">
            <a:spLocks noChangeArrowheads="1"/>
          </p:cNvSpPr>
          <p:nvPr/>
        </p:nvSpPr>
        <p:spPr bwMode="auto">
          <a:xfrm>
            <a:off x="325438" y="0"/>
            <a:ext cx="8351837"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800" b="1" dirty="0">
                <a:solidFill>
                  <a:srgbClr val="FF3300"/>
                </a:solidFill>
                <a:ea typeface="黑体" pitchFamily="49" charset="-122"/>
              </a:rPr>
              <a:t>合作探究</a:t>
            </a:r>
          </a:p>
          <a:p>
            <a:pPr eaLnBrk="1" hangingPunct="1"/>
            <a:endParaRPr lang="zh-CN" altLang="en-US" sz="4800" dirty="0">
              <a:solidFill>
                <a:srgbClr val="FF3300"/>
              </a:solidFill>
              <a:ea typeface="黑体" pitchFamily="49" charset="-122"/>
            </a:endParaRPr>
          </a:p>
          <a:p>
            <a:pPr eaLnBrk="1" hangingPunct="1"/>
            <a:r>
              <a:rPr lang="zh-CN" altLang="en-US" sz="2000" dirty="0">
                <a:solidFill>
                  <a:srgbClr val="FF3300"/>
                </a:solidFill>
              </a:rPr>
              <a:t>  </a:t>
            </a:r>
            <a:r>
              <a:rPr lang="zh-CN" altLang="en-US" sz="4400" dirty="0" smtClean="0">
                <a:solidFill>
                  <a:srgbClr val="0000FF"/>
                </a:solidFill>
                <a:latin typeface="华文行楷" pitchFamily="2" charset="-122"/>
                <a:ea typeface="华文行楷" pitchFamily="2" charset="-122"/>
              </a:rPr>
              <a:t>词</a:t>
            </a:r>
            <a:r>
              <a:rPr lang="zh-CN" altLang="en-US" sz="4400" dirty="0">
                <a:solidFill>
                  <a:srgbClr val="0000FF"/>
                </a:solidFill>
                <a:latin typeface="华文行楷" pitchFamily="2" charset="-122"/>
                <a:ea typeface="华文行楷" pitchFamily="2" charset="-122"/>
              </a:rPr>
              <a:t>中的</a:t>
            </a:r>
            <a:r>
              <a:rPr lang="zh-CN" altLang="en-US" sz="4400" dirty="0">
                <a:solidFill>
                  <a:srgbClr val="0000FF"/>
                </a:solidFill>
                <a:ea typeface="华文行楷" pitchFamily="2" charset="-122"/>
              </a:rPr>
              <a:t>“</a:t>
            </a:r>
            <a:r>
              <a:rPr lang="zh-CN" altLang="en-US" sz="4400" dirty="0">
                <a:solidFill>
                  <a:srgbClr val="0000FF"/>
                </a:solidFill>
                <a:latin typeface="华文行楷" pitchFamily="2" charset="-122"/>
                <a:ea typeface="华文行楷" pitchFamily="2" charset="-122"/>
              </a:rPr>
              <a:t>梅</a:t>
            </a:r>
            <a:r>
              <a:rPr lang="zh-CN" altLang="en-US" sz="4400" dirty="0">
                <a:solidFill>
                  <a:srgbClr val="0000FF"/>
                </a:solidFill>
                <a:ea typeface="华文行楷" pitchFamily="2" charset="-122"/>
              </a:rPr>
              <a:t>”</a:t>
            </a:r>
            <a:r>
              <a:rPr lang="zh-CN" altLang="en-US" sz="4400" dirty="0">
                <a:solidFill>
                  <a:srgbClr val="0000FF"/>
                </a:solidFill>
                <a:latin typeface="华文行楷" pitchFamily="2" charset="-122"/>
                <a:ea typeface="华文行楷" pitchFamily="2" charset="-122"/>
              </a:rPr>
              <a:t>、</a:t>
            </a:r>
            <a:r>
              <a:rPr lang="zh-CN" altLang="en-US" sz="4400" dirty="0">
                <a:solidFill>
                  <a:srgbClr val="0000FF"/>
                </a:solidFill>
                <a:ea typeface="华文行楷" pitchFamily="2" charset="-122"/>
              </a:rPr>
              <a:t>“</a:t>
            </a:r>
            <a:r>
              <a:rPr lang="zh-CN" altLang="en-US" sz="4400" dirty="0">
                <a:solidFill>
                  <a:srgbClr val="0000FF"/>
                </a:solidFill>
                <a:latin typeface="华文行楷" pitchFamily="2" charset="-122"/>
                <a:ea typeface="华文行楷" pitchFamily="2" charset="-122"/>
              </a:rPr>
              <a:t>群芳</a:t>
            </a:r>
            <a:r>
              <a:rPr lang="zh-CN" altLang="en-US" sz="4400" dirty="0">
                <a:solidFill>
                  <a:srgbClr val="0000FF"/>
                </a:solidFill>
                <a:ea typeface="华文行楷" pitchFamily="2" charset="-122"/>
              </a:rPr>
              <a:t>”</a:t>
            </a:r>
            <a:r>
              <a:rPr lang="zh-CN" altLang="en-US" sz="4400" dirty="0">
                <a:solidFill>
                  <a:srgbClr val="0000FF"/>
                </a:solidFill>
                <a:latin typeface="华文行楷" pitchFamily="2" charset="-122"/>
                <a:ea typeface="华文行楷" pitchFamily="2" charset="-122"/>
              </a:rPr>
              <a:t>的形象各自隐喻什么？联系本词的时代背景谈谈你的看法。</a:t>
            </a:r>
          </a:p>
        </p:txBody>
      </p:sp>
      <p:pic>
        <p:nvPicPr>
          <p:cNvPr id="24579" name="Picture 6" descr="q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235825" y="476250"/>
            <a:ext cx="1439863"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3" name="Text Box 7"/>
          <p:cNvSpPr txBox="1">
            <a:spLocks noChangeArrowheads="1"/>
          </p:cNvSpPr>
          <p:nvPr/>
        </p:nvSpPr>
        <p:spPr bwMode="auto">
          <a:xfrm>
            <a:off x="755650" y="3644900"/>
            <a:ext cx="2087563"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7200">
                <a:solidFill>
                  <a:srgbClr val="009900"/>
                </a:solidFill>
                <a:ea typeface="华文行楷" pitchFamily="2" charset="-122"/>
              </a:rPr>
              <a:t>梅：</a:t>
            </a:r>
          </a:p>
        </p:txBody>
      </p:sp>
      <p:sp>
        <p:nvSpPr>
          <p:cNvPr id="80904" name="Text Box 8"/>
          <p:cNvSpPr txBox="1">
            <a:spLocks noChangeArrowheads="1"/>
          </p:cNvSpPr>
          <p:nvPr/>
        </p:nvSpPr>
        <p:spPr bwMode="auto">
          <a:xfrm>
            <a:off x="2555776" y="3707343"/>
            <a:ext cx="576064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6000" dirty="0">
                <a:solidFill>
                  <a:srgbClr val="FF3300"/>
                </a:solidFill>
                <a:latin typeface="华文新魏" pitchFamily="2" charset="-122"/>
                <a:ea typeface="华文新魏" pitchFamily="2" charset="-122"/>
              </a:rPr>
              <a:t>饱经忧患</a:t>
            </a:r>
            <a:r>
              <a:rPr lang="zh-CN" altLang="en-US" sz="6000" dirty="0">
                <a:latin typeface="华文新魏" pitchFamily="2" charset="-122"/>
                <a:ea typeface="华文新魏" pitchFamily="2" charset="-122"/>
              </a:rPr>
              <a:t>的词人。 </a:t>
            </a:r>
          </a:p>
        </p:txBody>
      </p:sp>
      <p:sp>
        <p:nvSpPr>
          <p:cNvPr id="80905" name="Text Box 9"/>
          <p:cNvSpPr txBox="1">
            <a:spLocks noChangeArrowheads="1"/>
          </p:cNvSpPr>
          <p:nvPr/>
        </p:nvSpPr>
        <p:spPr bwMode="auto">
          <a:xfrm>
            <a:off x="323850" y="4868863"/>
            <a:ext cx="28797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en-US" altLang="zh-CN" sz="6000">
                <a:solidFill>
                  <a:srgbClr val="0000FF"/>
                </a:solidFill>
                <a:ea typeface="华文行楷" pitchFamily="2" charset="-122"/>
              </a:rPr>
              <a:t> </a:t>
            </a:r>
            <a:r>
              <a:rPr lang="zh-CN" altLang="en-US" sz="6000">
                <a:solidFill>
                  <a:srgbClr val="0000FF"/>
                </a:solidFill>
                <a:ea typeface="华文行楷" pitchFamily="2" charset="-122"/>
              </a:rPr>
              <a:t>群芳：</a:t>
            </a:r>
          </a:p>
        </p:txBody>
      </p:sp>
      <p:sp>
        <p:nvSpPr>
          <p:cNvPr id="80906" name="Text Box 10"/>
          <p:cNvSpPr txBox="1">
            <a:spLocks noChangeArrowheads="1"/>
          </p:cNvSpPr>
          <p:nvPr/>
        </p:nvSpPr>
        <p:spPr bwMode="auto">
          <a:xfrm>
            <a:off x="2598021" y="4737647"/>
            <a:ext cx="58324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6000" dirty="0">
                <a:solidFill>
                  <a:schemeClr val="hlink"/>
                </a:solidFill>
                <a:ea typeface="华文新魏" pitchFamily="2" charset="-122"/>
              </a:rPr>
              <a:t>当权</a:t>
            </a:r>
            <a:r>
              <a:rPr lang="zh-CN" altLang="en-US" sz="6000" dirty="0">
                <a:ea typeface="华文新魏" pitchFamily="2" charset="-122"/>
              </a:rPr>
              <a:t>的投降派。</a:t>
            </a:r>
          </a:p>
        </p:txBody>
      </p:sp>
      <p:pic>
        <p:nvPicPr>
          <p:cNvPr id="24584" name="Picture 11" descr="a1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5300663"/>
            <a:ext cx="136842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72193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0903"/>
                                        </p:tgtEl>
                                        <p:attrNameLst>
                                          <p:attrName>style.visibility</p:attrName>
                                        </p:attrNameLst>
                                      </p:cBhvr>
                                      <p:to>
                                        <p:strVal val="visible"/>
                                      </p:to>
                                    </p:set>
                                    <p:animEffect transition="in" filter="blinds(horizontal)">
                                      <p:cBhvr>
                                        <p:cTn id="7" dur="500"/>
                                        <p:tgtEl>
                                          <p:spTgt spid="809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0904"/>
                                        </p:tgtEl>
                                        <p:attrNameLst>
                                          <p:attrName>style.visibility</p:attrName>
                                        </p:attrNameLst>
                                      </p:cBhvr>
                                      <p:to>
                                        <p:strVal val="visible"/>
                                      </p:to>
                                    </p:set>
                                    <p:animEffect transition="in" filter="diamond(in)">
                                      <p:cBhvr>
                                        <p:cTn id="12" dur="2000"/>
                                        <p:tgtEl>
                                          <p:spTgt spid="809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0905"/>
                                        </p:tgtEl>
                                        <p:attrNameLst>
                                          <p:attrName>style.visibility</p:attrName>
                                        </p:attrNameLst>
                                      </p:cBhvr>
                                      <p:to>
                                        <p:strVal val="visible"/>
                                      </p:to>
                                    </p:set>
                                    <p:animEffect transition="in" filter="blinds(horizontal)">
                                      <p:cBhvr>
                                        <p:cTn id="17" dur="500"/>
                                        <p:tgtEl>
                                          <p:spTgt spid="809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0906"/>
                                        </p:tgtEl>
                                        <p:attrNameLst>
                                          <p:attrName>style.visibility</p:attrName>
                                        </p:attrNameLst>
                                      </p:cBhvr>
                                      <p:to>
                                        <p:strVal val="visible"/>
                                      </p:to>
                                    </p:set>
                                    <p:anim calcmode="lin" valueType="num">
                                      <p:cBhvr additive="base">
                                        <p:cTn id="22" dur="500" fill="hold"/>
                                        <p:tgtEl>
                                          <p:spTgt spid="80906"/>
                                        </p:tgtEl>
                                        <p:attrNameLst>
                                          <p:attrName>ppt_x</p:attrName>
                                        </p:attrNameLst>
                                      </p:cBhvr>
                                      <p:tavLst>
                                        <p:tav tm="0">
                                          <p:val>
                                            <p:strVal val="#ppt_x"/>
                                          </p:val>
                                        </p:tav>
                                        <p:tav tm="100000">
                                          <p:val>
                                            <p:strVal val="#ppt_x"/>
                                          </p:val>
                                        </p:tav>
                                      </p:tavLst>
                                    </p:anim>
                                    <p:anim calcmode="lin" valueType="num">
                                      <p:cBhvr additive="base">
                                        <p:cTn id="23" dur="500" fill="hold"/>
                                        <p:tgtEl>
                                          <p:spTgt spid="809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3" grpId="0"/>
      <p:bldP spid="80904" grpId="0"/>
      <p:bldP spid="80905" grpId="0"/>
      <p:bldP spid="8090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0" y="1196752"/>
            <a:ext cx="8351589"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en-US" altLang="zh-CN" sz="5400" dirty="0">
                <a:solidFill>
                  <a:srgbClr val="0000FF"/>
                </a:solidFill>
                <a:latin typeface="华文行楷" pitchFamily="2" charset="-122"/>
                <a:ea typeface="华文行楷" pitchFamily="2" charset="-122"/>
              </a:rPr>
              <a:t>       </a:t>
            </a:r>
            <a:r>
              <a:rPr lang="zh-CN" altLang="en-US" sz="5400" dirty="0">
                <a:solidFill>
                  <a:srgbClr val="0000FF"/>
                </a:solidFill>
                <a:latin typeface="华文行楷" pitchFamily="2" charset="-122"/>
                <a:ea typeface="华文行楷" pitchFamily="2" charset="-122"/>
              </a:rPr>
              <a:t>这首诗运用了怎样的艺术手法？ 列举在中学中你学过类似写法的作品。 </a:t>
            </a:r>
          </a:p>
        </p:txBody>
      </p:sp>
      <p:sp>
        <p:nvSpPr>
          <p:cNvPr id="82950" name="Text Box 6"/>
          <p:cNvSpPr txBox="1">
            <a:spLocks noChangeArrowheads="1"/>
          </p:cNvSpPr>
          <p:nvPr/>
        </p:nvSpPr>
        <p:spPr bwMode="auto">
          <a:xfrm>
            <a:off x="323850" y="3682296"/>
            <a:ext cx="8496102" cy="186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en-US" altLang="zh-CN" sz="11500" dirty="0">
                <a:solidFill>
                  <a:srgbClr val="FF3300"/>
                </a:solidFill>
                <a:ea typeface="华文新魏" pitchFamily="2" charset="-122"/>
              </a:rPr>
              <a:t>     </a:t>
            </a:r>
            <a:r>
              <a:rPr lang="zh-CN" altLang="en-US" sz="11500" dirty="0">
                <a:solidFill>
                  <a:srgbClr val="FF3300"/>
                </a:solidFill>
                <a:ea typeface="华文新魏" pitchFamily="2" charset="-122"/>
              </a:rPr>
              <a:t>托物言志</a:t>
            </a:r>
          </a:p>
        </p:txBody>
      </p:sp>
      <p:pic>
        <p:nvPicPr>
          <p:cNvPr id="26628" name="Picture 8" descr="a0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025" y="476250"/>
            <a:ext cx="19431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9" descr="a1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4797425"/>
            <a:ext cx="2016125"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78470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950"/>
                                        </p:tgtEl>
                                        <p:attrNameLst>
                                          <p:attrName>style.visibility</p:attrName>
                                        </p:attrNameLst>
                                      </p:cBhvr>
                                      <p:to>
                                        <p:strVal val="visible"/>
                                      </p:to>
                                    </p:set>
                                    <p:animEffect transition="in" filter="blinds(horizontal)">
                                      <p:cBhvr>
                                        <p:cTn id="7" dur="500"/>
                                        <p:tgtEl>
                                          <p:spTgt spid="829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descr="0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4"/>
          <p:cNvSpPr txBox="1">
            <a:spLocks noChangeArrowheads="1"/>
          </p:cNvSpPr>
          <p:nvPr/>
        </p:nvSpPr>
        <p:spPr bwMode="auto">
          <a:xfrm>
            <a:off x="323528" y="150148"/>
            <a:ext cx="8496944" cy="6740307"/>
          </a:xfrm>
          <a:prstGeom prst="rect">
            <a:avLst/>
          </a:prstGeom>
          <a:solidFill>
            <a:srgbClr val="FFFF00">
              <a:alpha val="79999"/>
            </a:srgbClr>
          </a:solidFill>
          <a:ln w="9525">
            <a:solidFill>
              <a:srgbClr val="00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en-US" altLang="zh-CN" sz="4800" b="1" dirty="0">
                <a:solidFill>
                  <a:srgbClr val="0000CC"/>
                </a:solidFill>
                <a:latin typeface="华文中宋" pitchFamily="2" charset="-122"/>
                <a:ea typeface="华文中宋" pitchFamily="2" charset="-122"/>
              </a:rPr>
              <a:t>    </a:t>
            </a:r>
            <a:r>
              <a:rPr lang="zh-CN" altLang="en-US" sz="4800" b="1" dirty="0">
                <a:solidFill>
                  <a:srgbClr val="0000CC"/>
                </a:solidFill>
                <a:latin typeface="华文中宋" pitchFamily="2" charset="-122"/>
                <a:ea typeface="华文中宋" pitchFamily="2" charset="-122"/>
              </a:rPr>
              <a:t>作者</a:t>
            </a:r>
            <a:r>
              <a:rPr lang="zh-CN" altLang="en-US" sz="4800" b="1" dirty="0">
                <a:solidFill>
                  <a:srgbClr val="FF3300"/>
                </a:solidFill>
                <a:latin typeface="华文中宋" pitchFamily="2" charset="-122"/>
                <a:ea typeface="华文中宋" pitchFamily="2" charset="-122"/>
              </a:rPr>
              <a:t>以梅花自喻</a:t>
            </a:r>
            <a:r>
              <a:rPr lang="zh-CN" altLang="en-US" sz="4800" b="1" dirty="0">
                <a:solidFill>
                  <a:srgbClr val="0000CC"/>
                </a:solidFill>
                <a:latin typeface="华文中宋" pitchFamily="2" charset="-122"/>
                <a:ea typeface="华文中宋" pitchFamily="2" charset="-122"/>
              </a:rPr>
              <a:t>，借梅花孤高正直、操节自守、矢志不渝的高尚品质，</a:t>
            </a:r>
            <a:r>
              <a:rPr lang="zh-CN" altLang="en-US" sz="4800" b="1" dirty="0">
                <a:solidFill>
                  <a:srgbClr val="FF3300"/>
                </a:solidFill>
                <a:latin typeface="华文中宋" pitchFamily="2" charset="-122"/>
                <a:ea typeface="华文中宋" pitchFamily="2" charset="-122"/>
              </a:rPr>
              <a:t>抒发自己请缨无路、壮志难酬的苦闷和炽热的爱国情感</a:t>
            </a:r>
            <a:r>
              <a:rPr lang="zh-CN" altLang="en-US" sz="4800" b="1" dirty="0">
                <a:solidFill>
                  <a:srgbClr val="0000CC"/>
                </a:solidFill>
                <a:latin typeface="华文中宋" pitchFamily="2" charset="-122"/>
                <a:ea typeface="华文中宋" pitchFamily="2" charset="-122"/>
              </a:rPr>
              <a:t>，其实也正是作者一生</a:t>
            </a:r>
            <a:r>
              <a:rPr lang="zh-CN" altLang="en-US" sz="4800" b="1" dirty="0">
                <a:solidFill>
                  <a:srgbClr val="FF3300"/>
                </a:solidFill>
                <a:latin typeface="华文中宋" pitchFamily="2" charset="-122"/>
                <a:ea typeface="华文中宋" pitchFamily="2" charset="-122"/>
              </a:rPr>
              <a:t>标格孤高</a:t>
            </a:r>
            <a:r>
              <a:rPr lang="zh-CN" altLang="en-US" sz="4800" b="1" dirty="0">
                <a:solidFill>
                  <a:srgbClr val="0000CC"/>
                </a:solidFill>
                <a:latin typeface="华文中宋" pitchFamily="2" charset="-122"/>
                <a:ea typeface="华文中宋" pitchFamily="2" charset="-122"/>
              </a:rPr>
              <a:t>，绝不与争宠邀媚、阿谀奉迎之徒为伍的品格和</a:t>
            </a:r>
            <a:r>
              <a:rPr lang="zh-CN" altLang="en-US" sz="4800" b="1" dirty="0">
                <a:solidFill>
                  <a:srgbClr val="FF3300"/>
                </a:solidFill>
                <a:latin typeface="华文中宋" pitchFamily="2" charset="-122"/>
                <a:ea typeface="华文中宋" pitchFamily="2" charset="-122"/>
              </a:rPr>
              <a:t>不畏谗毁</a:t>
            </a:r>
            <a:r>
              <a:rPr lang="zh-CN" altLang="en-US" sz="4800" b="1" dirty="0">
                <a:solidFill>
                  <a:srgbClr val="0000CC"/>
                </a:solidFill>
                <a:latin typeface="华文中宋" pitchFamily="2" charset="-122"/>
                <a:ea typeface="华文中宋" pitchFamily="2" charset="-122"/>
              </a:rPr>
              <a:t>、</a:t>
            </a:r>
            <a:r>
              <a:rPr lang="zh-CN" altLang="en-US" sz="4800" b="1" dirty="0">
                <a:solidFill>
                  <a:srgbClr val="FF3300"/>
                </a:solidFill>
                <a:latin typeface="华文中宋" pitchFamily="2" charset="-122"/>
                <a:ea typeface="华文中宋" pitchFamily="2" charset="-122"/>
              </a:rPr>
              <a:t>坚贞不渝</a:t>
            </a:r>
            <a:r>
              <a:rPr lang="zh-CN" altLang="en-US" sz="4800" b="1" dirty="0">
                <a:solidFill>
                  <a:srgbClr val="0000CC"/>
                </a:solidFill>
                <a:latin typeface="华文中宋" pitchFamily="2" charset="-122"/>
                <a:ea typeface="华文中宋" pitchFamily="2" charset="-122"/>
              </a:rPr>
              <a:t>的铮铮傲骨的真实写照。 </a:t>
            </a:r>
          </a:p>
        </p:txBody>
      </p:sp>
    </p:spTree>
    <p:extLst>
      <p:ext uri="{BB962C8B-B14F-4D97-AF65-F5344CB8AC3E}">
        <p14:creationId xmlns:p14="http://schemas.microsoft.com/office/powerpoint/2010/main" val="1783323707"/>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Show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2204864"/>
            <a:ext cx="7200850" cy="424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755576" y="979323"/>
            <a:ext cx="7816563" cy="1107996"/>
          </a:xfrm>
          <a:prstGeom prst="rect">
            <a:avLst/>
          </a:prstGeom>
          <a:noFill/>
        </p:spPr>
        <p:txBody>
          <a:bodyPr wrap="none" rtlCol="0">
            <a:spAutoFit/>
          </a:bodyPr>
          <a:lstStyle/>
          <a:p>
            <a:r>
              <a:rPr lang="zh-CN" altLang="en-US" sz="6600" b="1" dirty="0" smtClean="0">
                <a:solidFill>
                  <a:srgbClr val="FF0000"/>
                </a:solidFill>
                <a:latin typeface="华文行楷" panose="02010800040101010101" pitchFamily="2" charset="-122"/>
                <a:ea typeface="华文行楷" panose="02010800040101010101" pitchFamily="2" charset="-122"/>
              </a:rPr>
              <a:t>六、我也学学咏一咏</a:t>
            </a:r>
            <a:endParaRPr lang="zh-CN" altLang="en-US" sz="6600" b="1" dirty="0">
              <a:solidFill>
                <a:srgbClr val="FF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635830333"/>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subTitle" idx="1"/>
          </p:nvPr>
        </p:nvSpPr>
        <p:spPr>
          <a:xfrm>
            <a:off x="-1404664" y="5922169"/>
            <a:ext cx="6400800" cy="1871662"/>
          </a:xfrm>
        </p:spPr>
        <p:txBody>
          <a:bodyPr/>
          <a:lstStyle/>
          <a:p>
            <a:pPr eaLnBrk="1" hangingPunct="1"/>
            <a:r>
              <a:rPr lang="zh-CN" altLang="en-US" sz="4800" b="1" dirty="0" smtClean="0">
                <a:solidFill>
                  <a:srgbClr val="FF3300"/>
                </a:solidFill>
                <a:ea typeface="隶书" pitchFamily="49" charset="-122"/>
              </a:rPr>
              <a:t>毛泽东</a:t>
            </a:r>
          </a:p>
        </p:txBody>
      </p:sp>
      <p:sp>
        <p:nvSpPr>
          <p:cNvPr id="28675" name="Rectangle 5"/>
          <p:cNvSpPr>
            <a:spLocks noChangeArrowheads="1"/>
          </p:cNvSpPr>
          <p:nvPr/>
        </p:nvSpPr>
        <p:spPr bwMode="auto">
          <a:xfrm>
            <a:off x="0" y="4725144"/>
            <a:ext cx="4792662"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6600" b="1" dirty="0">
                <a:solidFill>
                  <a:srgbClr val="FF3300"/>
                </a:solidFill>
                <a:latin typeface="华文行楷" pitchFamily="2" charset="-122"/>
                <a:ea typeface="华文行楷" pitchFamily="2" charset="-122"/>
              </a:rPr>
              <a:t>卜算子  咏梅</a:t>
            </a:r>
          </a:p>
        </p:txBody>
      </p:sp>
      <p:pic>
        <p:nvPicPr>
          <p:cNvPr id="47112" name="Picture 8" descr="t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650" y="442913"/>
            <a:ext cx="6889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10" descr="200505301436154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556792"/>
            <a:ext cx="4041285" cy="290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1700808"/>
            <a:ext cx="4076942" cy="5061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0840" y="268193"/>
            <a:ext cx="8095486" cy="1446550"/>
          </a:xfrm>
          <a:prstGeom prst="rect">
            <a:avLst/>
          </a:prstGeom>
          <a:noFill/>
        </p:spPr>
        <p:txBody>
          <a:bodyPr wrap="none" rtlCol="0">
            <a:spAutoFit/>
          </a:bodyPr>
          <a:lstStyle/>
          <a:p>
            <a:r>
              <a:rPr lang="zh-CN" altLang="en-US" sz="8800" b="1" dirty="0" smtClean="0">
                <a:solidFill>
                  <a:srgbClr val="FF0000"/>
                </a:solidFill>
                <a:latin typeface="华文行楷" panose="02010800040101010101" pitchFamily="2" charset="-122"/>
                <a:ea typeface="华文行楷" panose="02010800040101010101" pitchFamily="2" charset="-122"/>
              </a:rPr>
              <a:t>七、我来比一比</a:t>
            </a:r>
            <a:endParaRPr lang="zh-CN" altLang="en-US" sz="8800" b="1" dirty="0">
              <a:solidFill>
                <a:srgbClr val="FF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2595699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6" fill="hold" nodeType="afterEffect">
                                  <p:stCondLst>
                                    <p:cond delay="0"/>
                                  </p:stCondLst>
                                  <p:childTnLst>
                                    <p:set>
                                      <p:cBhvr>
                                        <p:cTn id="6" dur="1" fill="hold">
                                          <p:stCondLst>
                                            <p:cond delay="0"/>
                                          </p:stCondLst>
                                        </p:cTn>
                                        <p:tgtEl>
                                          <p:spTgt spid="47112"/>
                                        </p:tgtEl>
                                        <p:attrNameLst>
                                          <p:attrName>style.visibility</p:attrName>
                                        </p:attrNameLst>
                                      </p:cBhvr>
                                      <p:to>
                                        <p:strVal val="visible"/>
                                      </p:to>
                                    </p:set>
                                    <p:anim calcmode="lin" valueType="num">
                                      <p:cBhvr>
                                        <p:cTn id="7" dur="500" fill="hold"/>
                                        <p:tgtEl>
                                          <p:spTgt spid="47112"/>
                                        </p:tgtEl>
                                        <p:attrNameLst>
                                          <p:attrName>ppt_w</p:attrName>
                                        </p:attrNameLst>
                                      </p:cBhvr>
                                      <p:tavLst>
                                        <p:tav tm="0">
                                          <p:val>
                                            <p:strVal val="(6*min(max(#ppt_w*#ppt_h,.3),1)-7.4)/-.7*#ppt_w"/>
                                          </p:val>
                                        </p:tav>
                                        <p:tav tm="100000">
                                          <p:val>
                                            <p:strVal val="#ppt_w"/>
                                          </p:val>
                                        </p:tav>
                                      </p:tavLst>
                                    </p:anim>
                                    <p:anim calcmode="lin" valueType="num">
                                      <p:cBhvr>
                                        <p:cTn id="8" dur="500" fill="hold"/>
                                        <p:tgtEl>
                                          <p:spTgt spid="47112"/>
                                        </p:tgtEl>
                                        <p:attrNameLst>
                                          <p:attrName>ppt_h</p:attrName>
                                        </p:attrNameLst>
                                      </p:cBhvr>
                                      <p:tavLst>
                                        <p:tav tm="0">
                                          <p:val>
                                            <p:strVal val="(6*min(max(#ppt_w*#ppt_h,.3),1)-7.4)/-.7*#ppt_h"/>
                                          </p:val>
                                        </p:tav>
                                        <p:tav tm="100000">
                                          <p:val>
                                            <p:strVal val="#ppt_h"/>
                                          </p:val>
                                        </p:tav>
                                      </p:tavLst>
                                    </p:anim>
                                    <p:anim calcmode="lin" valueType="num">
                                      <p:cBhvr>
                                        <p:cTn id="9" dur="500" fill="hold"/>
                                        <p:tgtEl>
                                          <p:spTgt spid="47112"/>
                                        </p:tgtEl>
                                        <p:attrNameLst>
                                          <p:attrName>ppt_x</p:attrName>
                                        </p:attrNameLst>
                                      </p:cBhvr>
                                      <p:tavLst>
                                        <p:tav tm="0">
                                          <p:val>
                                            <p:fltVal val="0.5"/>
                                          </p:val>
                                        </p:tav>
                                        <p:tav tm="100000">
                                          <p:val>
                                            <p:strVal val="#ppt_x"/>
                                          </p:val>
                                        </p:tav>
                                      </p:tavLst>
                                    </p:anim>
                                    <p:anim calcmode="lin" valueType="num">
                                      <p:cBhvr>
                                        <p:cTn id="10" dur="500" fill="hold"/>
                                        <p:tgtEl>
                                          <p:spTgt spid="471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106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6220902"/>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1187450" y="-315913"/>
            <a:ext cx="6769100" cy="6669088"/>
          </a:xfrm>
          <a:prstGeom prst="rect">
            <a:avLst/>
          </a:prstGeom>
          <a:noFill/>
          <a:ln>
            <a:noFill/>
          </a:ln>
          <a:effectLst/>
          <a:extLst>
            <a:ext uri="{909E8E84-426E-40DD-AFC4-6F175D3DCCD1}">
              <a14:hiddenFill xmlns:a14="http://schemas.microsoft.com/office/drawing/2010/main">
                <a:solidFill>
                  <a:srgbClr val="66CCFF">
                    <a:alpha val="2196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4000" b="1" dirty="0">
                <a:solidFill>
                  <a:srgbClr val="0000CC"/>
                </a:solidFill>
                <a:latin typeface="隶书" pitchFamily="49" charset="-122"/>
                <a:ea typeface="隶书" pitchFamily="49" charset="-122"/>
              </a:rPr>
              <a:t>     </a:t>
            </a:r>
            <a:r>
              <a:rPr lang="zh-CN" altLang="en-US" sz="4000" b="1" dirty="0">
                <a:solidFill>
                  <a:srgbClr val="0000CC"/>
                </a:solidFill>
                <a:latin typeface="隶书" pitchFamily="49" charset="-122"/>
                <a:ea typeface="隶书" pitchFamily="49" charset="-122"/>
              </a:rPr>
              <a:t>卜算子 咏梅</a:t>
            </a:r>
            <a:br>
              <a:rPr lang="zh-CN" altLang="en-US" sz="4000" b="1" dirty="0">
                <a:solidFill>
                  <a:srgbClr val="0000CC"/>
                </a:solidFill>
                <a:latin typeface="隶书" pitchFamily="49" charset="-122"/>
                <a:ea typeface="隶书" pitchFamily="49" charset="-122"/>
              </a:rPr>
            </a:br>
            <a:r>
              <a:rPr lang="zh-CN" altLang="en-US" sz="4000" b="1" dirty="0">
                <a:solidFill>
                  <a:srgbClr val="0000CC"/>
                </a:solidFill>
                <a:latin typeface="隶书" pitchFamily="49" charset="-122"/>
                <a:ea typeface="隶书" pitchFamily="49" charset="-122"/>
              </a:rPr>
              <a:t>        </a:t>
            </a:r>
            <a:r>
              <a:rPr lang="zh-CN" altLang="en-US" sz="3600" b="1" dirty="0">
                <a:solidFill>
                  <a:srgbClr val="0000CC"/>
                </a:solidFill>
                <a:latin typeface="楷体_GB2312" pitchFamily="49" charset="-122"/>
                <a:ea typeface="楷体_GB2312" pitchFamily="49" charset="-122"/>
              </a:rPr>
              <a:t>毛泽东</a:t>
            </a:r>
            <a:br>
              <a:rPr lang="zh-CN" altLang="en-US" sz="3600" b="1" dirty="0">
                <a:solidFill>
                  <a:srgbClr val="0000CC"/>
                </a:solidFill>
                <a:latin typeface="楷体_GB2312" pitchFamily="49" charset="-122"/>
                <a:ea typeface="楷体_GB2312" pitchFamily="49" charset="-122"/>
              </a:rPr>
            </a:br>
            <a:r>
              <a:rPr lang="zh-CN" altLang="en-US" sz="3600" b="1" dirty="0">
                <a:solidFill>
                  <a:srgbClr val="0000CC"/>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  </a:t>
            </a:r>
            <a:r>
              <a:rPr lang="zh-CN" altLang="en-US" sz="2400" dirty="0" smtClean="0">
                <a:solidFill>
                  <a:srgbClr val="0000CC"/>
                </a:solidFill>
                <a:latin typeface="华文行楷" panose="02010800040101010101" pitchFamily="2" charset="-122"/>
                <a:ea typeface="华文行楷" panose="02010800040101010101" pitchFamily="2" charset="-122"/>
              </a:rPr>
              <a:t>一九六一年十二月</a:t>
            </a:r>
            <a:r>
              <a:rPr lang="zh-CN" altLang="en-US" sz="2400" dirty="0">
                <a:solidFill>
                  <a:srgbClr val="0000CC"/>
                </a:solidFill>
                <a:latin typeface="华文行楷" panose="02010800040101010101" pitchFamily="2" charset="-122"/>
                <a:ea typeface="华文行楷" panose="02010800040101010101" pitchFamily="2" charset="-122"/>
              </a:rPr>
              <a:t>读</a:t>
            </a:r>
            <a:r>
              <a:rPr lang="zh-CN" altLang="en-US" sz="2400" dirty="0" smtClean="0">
                <a:solidFill>
                  <a:srgbClr val="0000CC"/>
                </a:solidFill>
                <a:latin typeface="华文行楷" panose="02010800040101010101" pitchFamily="2" charset="-122"/>
                <a:ea typeface="华文行楷" panose="02010800040101010101" pitchFamily="2" charset="-122"/>
              </a:rPr>
              <a:t>陆游</a:t>
            </a:r>
            <a:endParaRPr lang="en-US" altLang="zh-CN" sz="2400" dirty="0" smtClean="0">
              <a:solidFill>
                <a:srgbClr val="0000CC"/>
              </a:solidFill>
              <a:latin typeface="华文行楷" panose="02010800040101010101" pitchFamily="2" charset="-122"/>
              <a:ea typeface="华文行楷" panose="02010800040101010101" pitchFamily="2" charset="-122"/>
            </a:endParaRPr>
          </a:p>
          <a:p>
            <a:pPr eaLnBrk="1" hangingPunct="1"/>
            <a:r>
              <a:rPr lang="zh-CN" altLang="en-US" sz="2400" dirty="0" smtClean="0">
                <a:solidFill>
                  <a:srgbClr val="0000CC"/>
                </a:solidFill>
                <a:latin typeface="华文行楷" panose="02010800040101010101" pitchFamily="2" charset="-122"/>
                <a:ea typeface="华文行楷" panose="02010800040101010101" pitchFamily="2" charset="-122"/>
              </a:rPr>
              <a:t>                   咏梅词反其意而用之</a:t>
            </a:r>
            <a:endParaRPr lang="en-US" altLang="zh-CN" sz="2400" dirty="0">
              <a:solidFill>
                <a:srgbClr val="0000CC"/>
              </a:solidFill>
              <a:ea typeface="楷体_GB2312" pitchFamily="49" charset="-122"/>
            </a:endParaRPr>
          </a:p>
          <a:p>
            <a:pPr eaLnBrk="1" hangingPunct="1"/>
            <a:r>
              <a:rPr lang="zh-CN" altLang="en-US" sz="3600" b="1" dirty="0">
                <a:latin typeface="华文中宋" pitchFamily="2" charset="-122"/>
                <a:ea typeface="华文中宋" pitchFamily="2" charset="-122"/>
              </a:rPr>
              <a:t>风雨送春归，飞雪迎春到，</a:t>
            </a:r>
          </a:p>
          <a:p>
            <a:pPr eaLnBrk="1" hangingPunct="1"/>
            <a:r>
              <a:rPr lang="zh-CN" altLang="en-US" sz="3600" b="1" dirty="0">
                <a:latin typeface="华文中宋" pitchFamily="2" charset="-122"/>
                <a:ea typeface="华文中宋" pitchFamily="2" charset="-122"/>
              </a:rPr>
              <a:t>已是悬崖百丈冰，犹有花枝俏。</a:t>
            </a:r>
          </a:p>
          <a:p>
            <a:pPr eaLnBrk="1" hangingPunct="1"/>
            <a:endParaRPr lang="zh-CN" altLang="en-US" sz="3600" b="1" dirty="0">
              <a:latin typeface="华文中宋" pitchFamily="2" charset="-122"/>
              <a:ea typeface="华文中宋" pitchFamily="2" charset="-122"/>
            </a:endParaRPr>
          </a:p>
          <a:p>
            <a:pPr eaLnBrk="1" hangingPunct="1"/>
            <a:r>
              <a:rPr lang="zh-CN" altLang="en-US" sz="3600" b="1" dirty="0">
                <a:latin typeface="华文中宋" pitchFamily="2" charset="-122"/>
                <a:ea typeface="华文中宋" pitchFamily="2" charset="-122"/>
              </a:rPr>
              <a:t>俏也不争春，只把春来报。</a:t>
            </a:r>
          </a:p>
          <a:p>
            <a:pPr eaLnBrk="1" hangingPunct="1"/>
            <a:r>
              <a:rPr lang="zh-CN" altLang="en-US" sz="3600" b="1" dirty="0">
                <a:latin typeface="华文中宋" pitchFamily="2" charset="-122"/>
                <a:ea typeface="华文中宋" pitchFamily="2" charset="-122"/>
              </a:rPr>
              <a:t>待到山花烂漫时，它在丛中笑。</a:t>
            </a:r>
          </a:p>
        </p:txBody>
      </p:sp>
    </p:spTree>
    <p:extLst>
      <p:ext uri="{BB962C8B-B14F-4D97-AF65-F5344CB8AC3E}">
        <p14:creationId xmlns:p14="http://schemas.microsoft.com/office/powerpoint/2010/main" val="7079146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dissolve">
                                      <p:cBhvr>
                                        <p:cTn id="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752600" y="457200"/>
            <a:ext cx="6508750" cy="1662113"/>
          </a:xfrm>
        </p:spPr>
        <p:txBody>
          <a:bodyPr>
            <a:noAutofit/>
          </a:bodyPr>
          <a:lstStyle/>
          <a:p>
            <a:pPr algn="l" eaLnBrk="1" hangingPunct="1"/>
            <a:r>
              <a:rPr lang="en-US" altLang="zh-CN" sz="3200" dirty="0" smtClean="0"/>
              <a:t> </a:t>
            </a:r>
            <a:r>
              <a:rPr lang="zh-CN" altLang="en-US" sz="3600" b="1" dirty="0" smtClean="0">
                <a:ea typeface="隶书" pitchFamily="49" charset="-122"/>
              </a:rPr>
              <a:t>比较阅读：</a:t>
            </a:r>
            <a:br>
              <a:rPr lang="zh-CN" altLang="en-US" sz="3600" b="1" dirty="0" smtClean="0">
                <a:ea typeface="隶书" pitchFamily="49" charset="-122"/>
              </a:rPr>
            </a:br>
            <a:r>
              <a:rPr lang="zh-CN" altLang="en-US" sz="1050" b="1" dirty="0" smtClean="0">
                <a:ea typeface="隶书" pitchFamily="49" charset="-122"/>
              </a:rPr>
              <a:t/>
            </a:r>
            <a:br>
              <a:rPr lang="zh-CN" altLang="en-US" sz="1050" b="1" dirty="0" smtClean="0">
                <a:ea typeface="隶书" pitchFamily="49" charset="-122"/>
              </a:rPr>
            </a:br>
            <a:r>
              <a:rPr lang="zh-CN" altLang="en-US" sz="3600" dirty="0" smtClean="0">
                <a:solidFill>
                  <a:srgbClr val="FF3300"/>
                </a:solidFill>
                <a:ea typeface="隶书" pitchFamily="49" charset="-122"/>
              </a:rPr>
              <a:t>比较一下这两处梅花在内容</a:t>
            </a:r>
            <a:br>
              <a:rPr lang="zh-CN" altLang="en-US" sz="3600" dirty="0" smtClean="0">
                <a:solidFill>
                  <a:srgbClr val="FF3300"/>
                </a:solidFill>
                <a:ea typeface="隶书" pitchFamily="49" charset="-122"/>
              </a:rPr>
            </a:br>
            <a:r>
              <a:rPr lang="zh-CN" altLang="en-US" sz="3600" dirty="0" smtClean="0">
                <a:solidFill>
                  <a:srgbClr val="FF3300"/>
                </a:solidFill>
                <a:ea typeface="隶书" pitchFamily="49" charset="-122"/>
              </a:rPr>
              <a:t>及思想感情表达上有什么异同？</a:t>
            </a:r>
            <a:br>
              <a:rPr lang="zh-CN" altLang="en-US" sz="3600" dirty="0" smtClean="0">
                <a:solidFill>
                  <a:srgbClr val="FF3300"/>
                </a:solidFill>
                <a:ea typeface="隶书" pitchFamily="49" charset="-122"/>
              </a:rPr>
            </a:br>
            <a:endParaRPr lang="zh-CN" altLang="en-US" sz="3600" dirty="0" smtClean="0">
              <a:solidFill>
                <a:srgbClr val="FF3300"/>
              </a:solidFill>
              <a:ea typeface="隶书" pitchFamily="49" charset="-122"/>
            </a:endParaRPr>
          </a:p>
        </p:txBody>
      </p:sp>
      <p:sp>
        <p:nvSpPr>
          <p:cNvPr id="30723" name="Rectangle 3"/>
          <p:cNvSpPr>
            <a:spLocks noGrp="1" noChangeArrowheads="1"/>
          </p:cNvSpPr>
          <p:nvPr>
            <p:ph type="body" idx="1"/>
          </p:nvPr>
        </p:nvSpPr>
        <p:spPr>
          <a:xfrm>
            <a:off x="457200" y="1447800"/>
            <a:ext cx="8229600" cy="2984500"/>
          </a:xfrm>
        </p:spPr>
        <p:txBody>
          <a:bodyPr/>
          <a:lstStyle/>
          <a:p>
            <a:pPr eaLnBrk="1" hangingPunct="1">
              <a:buFontTx/>
              <a:buNone/>
            </a:pPr>
            <a:r>
              <a:rPr lang="en-US" altLang="zh-CN" b="1" smtClean="0"/>
              <a:t>   </a:t>
            </a:r>
          </a:p>
          <a:p>
            <a:pPr eaLnBrk="1" hangingPunct="1">
              <a:buFontTx/>
              <a:buNone/>
            </a:pPr>
            <a:endParaRPr lang="en-US" altLang="zh-CN" smtClean="0"/>
          </a:p>
        </p:txBody>
      </p:sp>
      <p:sp>
        <p:nvSpPr>
          <p:cNvPr id="38917" name="Text Box 5"/>
          <p:cNvSpPr txBox="1">
            <a:spLocks noChangeArrowheads="1"/>
          </p:cNvSpPr>
          <p:nvPr/>
        </p:nvSpPr>
        <p:spPr bwMode="auto">
          <a:xfrm>
            <a:off x="1314450" y="2424113"/>
            <a:ext cx="733425"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a:solidFill>
                  <a:srgbClr val="0000FF"/>
                </a:solidFill>
                <a:ea typeface="隶书" pitchFamily="49" charset="-122"/>
              </a:rPr>
              <a:t>相同点</a:t>
            </a:r>
          </a:p>
        </p:txBody>
      </p:sp>
      <p:sp>
        <p:nvSpPr>
          <p:cNvPr id="38918" name="AutoShape 6"/>
          <p:cNvSpPr>
            <a:spLocks/>
          </p:cNvSpPr>
          <p:nvPr/>
        </p:nvSpPr>
        <p:spPr bwMode="auto">
          <a:xfrm>
            <a:off x="1981200" y="2333625"/>
            <a:ext cx="228600" cy="1273175"/>
          </a:xfrm>
          <a:prstGeom prst="leftBrace">
            <a:avLst>
              <a:gd name="adj1" fmla="val 46412"/>
              <a:gd name="adj2" fmla="val 51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38919" name="Text Box 7"/>
          <p:cNvSpPr txBox="1">
            <a:spLocks noChangeArrowheads="1"/>
          </p:cNvSpPr>
          <p:nvPr/>
        </p:nvSpPr>
        <p:spPr bwMode="auto">
          <a:xfrm>
            <a:off x="2057400" y="2181225"/>
            <a:ext cx="55626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t>（</a:t>
            </a:r>
            <a:r>
              <a:rPr lang="en-US" altLang="zh-CN" sz="2400" b="1" dirty="0"/>
              <a:t>1</a:t>
            </a:r>
            <a:r>
              <a:rPr lang="zh-CN" altLang="en-US" sz="2400" b="1" dirty="0"/>
              <a:t>）都写出了梅花不畏严寒的特点。</a:t>
            </a:r>
          </a:p>
          <a:p>
            <a:pPr eaLnBrk="1" hangingPunct="1"/>
            <a:r>
              <a:rPr lang="zh-CN" altLang="en-US" sz="2400" b="1" dirty="0"/>
              <a:t>（</a:t>
            </a:r>
            <a:r>
              <a:rPr lang="en-US" altLang="zh-CN" sz="2400" b="1" dirty="0"/>
              <a:t>2</a:t>
            </a:r>
            <a:r>
              <a:rPr lang="zh-CN" altLang="en-US" sz="2400" b="1" dirty="0"/>
              <a:t>）都表现梅花不与群芳争春的特点。</a:t>
            </a:r>
          </a:p>
          <a:p>
            <a:pPr eaLnBrk="1" hangingPunct="1"/>
            <a:r>
              <a:rPr lang="zh-CN" altLang="en-US" sz="2400" b="1" dirty="0"/>
              <a:t>（</a:t>
            </a:r>
            <a:r>
              <a:rPr lang="en-US" altLang="zh-CN" sz="2400" b="1" dirty="0"/>
              <a:t>3</a:t>
            </a:r>
            <a:r>
              <a:rPr lang="zh-CN" altLang="en-US" sz="2400" b="1" dirty="0"/>
              <a:t>）都赞颂了梅花的高洁的品格。</a:t>
            </a:r>
          </a:p>
          <a:p>
            <a:pPr eaLnBrk="1" hangingPunct="1"/>
            <a:r>
              <a:rPr lang="zh-CN" altLang="en-US" sz="2400" b="1" dirty="0"/>
              <a:t>（</a:t>
            </a:r>
            <a:r>
              <a:rPr lang="en-US" altLang="zh-CN" sz="2400" b="1" dirty="0"/>
              <a:t>4</a:t>
            </a:r>
            <a:r>
              <a:rPr lang="zh-CN" altLang="en-US" sz="2400" b="1" dirty="0"/>
              <a:t>）都以梅花自比。</a:t>
            </a:r>
          </a:p>
        </p:txBody>
      </p:sp>
      <p:sp>
        <p:nvSpPr>
          <p:cNvPr id="38920" name="Text Box 8"/>
          <p:cNvSpPr txBox="1">
            <a:spLocks noChangeArrowheads="1"/>
          </p:cNvSpPr>
          <p:nvPr/>
        </p:nvSpPr>
        <p:spPr bwMode="auto">
          <a:xfrm>
            <a:off x="1317625" y="4475163"/>
            <a:ext cx="733425" cy="190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a:solidFill>
                  <a:srgbClr val="0000FF"/>
                </a:solidFill>
                <a:ea typeface="隶书" pitchFamily="49" charset="-122"/>
              </a:rPr>
              <a:t>不同点</a:t>
            </a:r>
          </a:p>
        </p:txBody>
      </p:sp>
      <p:sp>
        <p:nvSpPr>
          <p:cNvPr id="38921" name="AutoShape 9"/>
          <p:cNvSpPr>
            <a:spLocks/>
          </p:cNvSpPr>
          <p:nvPr/>
        </p:nvSpPr>
        <p:spPr bwMode="auto">
          <a:xfrm>
            <a:off x="1979613" y="4292600"/>
            <a:ext cx="152400" cy="1651000"/>
          </a:xfrm>
          <a:prstGeom prst="leftBrace">
            <a:avLst>
              <a:gd name="adj1" fmla="val 90278"/>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38922" name="Text Box 10"/>
          <p:cNvSpPr txBox="1">
            <a:spLocks noChangeArrowheads="1"/>
          </p:cNvSpPr>
          <p:nvPr/>
        </p:nvSpPr>
        <p:spPr bwMode="auto">
          <a:xfrm>
            <a:off x="1955800" y="4102100"/>
            <a:ext cx="19145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t>（</a:t>
            </a:r>
            <a:r>
              <a:rPr lang="en-US" altLang="zh-CN" sz="2400" b="1" dirty="0"/>
              <a:t>1</a:t>
            </a:r>
            <a:r>
              <a:rPr lang="zh-CN" altLang="en-US" sz="2400" b="1" dirty="0"/>
              <a:t>）梅花的</a:t>
            </a:r>
          </a:p>
          <a:p>
            <a:pPr eaLnBrk="1" hangingPunct="1"/>
            <a:r>
              <a:rPr lang="zh-CN" altLang="en-US" sz="2400" b="1" dirty="0"/>
              <a:t>      形象不同</a:t>
            </a:r>
          </a:p>
        </p:txBody>
      </p:sp>
      <p:sp>
        <p:nvSpPr>
          <p:cNvPr id="38923" name="AutoShape 11"/>
          <p:cNvSpPr>
            <a:spLocks/>
          </p:cNvSpPr>
          <p:nvPr/>
        </p:nvSpPr>
        <p:spPr bwMode="auto">
          <a:xfrm>
            <a:off x="3971925" y="3886200"/>
            <a:ext cx="142875" cy="1274763"/>
          </a:xfrm>
          <a:prstGeom prst="leftBrace">
            <a:avLst>
              <a:gd name="adj1" fmla="val 74352"/>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38924" name="Text Box 12"/>
          <p:cNvSpPr txBox="1">
            <a:spLocks noChangeArrowheads="1"/>
          </p:cNvSpPr>
          <p:nvPr/>
        </p:nvSpPr>
        <p:spPr bwMode="auto">
          <a:xfrm>
            <a:off x="4183063" y="3733800"/>
            <a:ext cx="4732337"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t>陆   游：寂寞凄凉、饱受摧残，</a:t>
            </a:r>
          </a:p>
          <a:p>
            <a:pPr eaLnBrk="1" hangingPunct="1"/>
            <a:r>
              <a:rPr lang="zh-CN" altLang="en-US" sz="2400" b="1"/>
              <a:t>             象征 屡受排挤的主战派。</a:t>
            </a:r>
          </a:p>
          <a:p>
            <a:pPr eaLnBrk="1" hangingPunct="1"/>
            <a:r>
              <a:rPr lang="zh-CN" altLang="en-US" sz="2400" b="1"/>
              <a:t>毛泽东：傲寒俊俏、积极乐观。</a:t>
            </a:r>
          </a:p>
          <a:p>
            <a:pPr eaLnBrk="1" hangingPunct="1"/>
            <a:r>
              <a:rPr lang="zh-CN" altLang="en-US" sz="2400" b="1"/>
              <a:t>              象征革命者的坚贞不屈</a:t>
            </a:r>
          </a:p>
          <a:p>
            <a:pPr eaLnBrk="1" hangingPunct="1"/>
            <a:r>
              <a:rPr lang="zh-CN" altLang="en-US" sz="2400" b="1"/>
              <a:t>              斗争的精神。</a:t>
            </a:r>
          </a:p>
        </p:txBody>
      </p:sp>
      <p:sp>
        <p:nvSpPr>
          <p:cNvPr id="38925" name="Text Box 13"/>
          <p:cNvSpPr txBox="1">
            <a:spLocks noChangeArrowheads="1"/>
          </p:cNvSpPr>
          <p:nvPr/>
        </p:nvSpPr>
        <p:spPr bwMode="auto">
          <a:xfrm>
            <a:off x="1981200" y="5638800"/>
            <a:ext cx="18859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t>（</a:t>
            </a:r>
            <a:r>
              <a:rPr lang="en-US" altLang="zh-CN" sz="2400" b="1" dirty="0"/>
              <a:t>2</a:t>
            </a:r>
            <a:r>
              <a:rPr lang="zh-CN" altLang="en-US" sz="2400" b="1" dirty="0"/>
              <a:t>）感情基</a:t>
            </a:r>
          </a:p>
          <a:p>
            <a:pPr eaLnBrk="1" hangingPunct="1"/>
            <a:r>
              <a:rPr lang="zh-CN" altLang="en-US" sz="2400" b="1" dirty="0"/>
              <a:t>      调不同</a:t>
            </a:r>
          </a:p>
        </p:txBody>
      </p:sp>
      <p:sp>
        <p:nvSpPr>
          <p:cNvPr id="38926" name="AutoShape 14"/>
          <p:cNvSpPr>
            <a:spLocks/>
          </p:cNvSpPr>
          <p:nvPr/>
        </p:nvSpPr>
        <p:spPr bwMode="auto">
          <a:xfrm>
            <a:off x="4038600" y="5753100"/>
            <a:ext cx="71438" cy="647700"/>
          </a:xfrm>
          <a:prstGeom prst="leftBrace">
            <a:avLst>
              <a:gd name="adj1" fmla="val 75555"/>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38927" name="Text Box 15"/>
          <p:cNvSpPr txBox="1">
            <a:spLocks noChangeArrowheads="1"/>
          </p:cNvSpPr>
          <p:nvPr/>
        </p:nvSpPr>
        <p:spPr bwMode="auto">
          <a:xfrm>
            <a:off x="4213225" y="5654675"/>
            <a:ext cx="44735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t>陆    游：低沉孤高。</a:t>
            </a:r>
          </a:p>
          <a:p>
            <a:pPr eaLnBrk="1" hangingPunct="1"/>
            <a:r>
              <a:rPr lang="zh-CN" altLang="en-US" sz="2400" b="1"/>
              <a:t>毛泽东：积极乐观，充满信心。</a:t>
            </a:r>
          </a:p>
        </p:txBody>
      </p:sp>
      <p:pic>
        <p:nvPicPr>
          <p:cNvPr id="30735" name="Picture 18" descr="icon_00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5825" y="765175"/>
            <a:ext cx="140335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6" name="Picture 20" descr="a1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404813"/>
            <a:ext cx="1441450"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866981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p:cTn id="7" dur="1000" fill="hold"/>
                                        <p:tgtEl>
                                          <p:spTgt spid="38917"/>
                                        </p:tgtEl>
                                        <p:attrNameLst>
                                          <p:attrName>ppt_w</p:attrName>
                                        </p:attrNameLst>
                                      </p:cBhvr>
                                      <p:tavLst>
                                        <p:tav tm="0">
                                          <p:val>
                                            <p:strVal val="#ppt_w*0.70"/>
                                          </p:val>
                                        </p:tav>
                                        <p:tav tm="100000">
                                          <p:val>
                                            <p:strVal val="#ppt_w"/>
                                          </p:val>
                                        </p:tav>
                                      </p:tavLst>
                                    </p:anim>
                                    <p:anim calcmode="lin" valueType="num">
                                      <p:cBhvr>
                                        <p:cTn id="8" dur="1000" fill="hold"/>
                                        <p:tgtEl>
                                          <p:spTgt spid="38917"/>
                                        </p:tgtEl>
                                        <p:attrNameLst>
                                          <p:attrName>ppt_h</p:attrName>
                                        </p:attrNameLst>
                                      </p:cBhvr>
                                      <p:tavLst>
                                        <p:tav tm="0">
                                          <p:val>
                                            <p:strVal val="#ppt_h"/>
                                          </p:val>
                                        </p:tav>
                                        <p:tav tm="100000">
                                          <p:val>
                                            <p:strVal val="#ppt_h"/>
                                          </p:val>
                                        </p:tav>
                                      </p:tavLst>
                                    </p:anim>
                                    <p:animEffect transition="in" filter="fade">
                                      <p:cBhvr>
                                        <p:cTn id="9" dur="1000"/>
                                        <p:tgtEl>
                                          <p:spTgt spid="3891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8918"/>
                                        </p:tgtEl>
                                        <p:attrNameLst>
                                          <p:attrName>style.visibility</p:attrName>
                                        </p:attrNameLst>
                                      </p:cBhvr>
                                      <p:to>
                                        <p:strVal val="visible"/>
                                      </p:to>
                                    </p:set>
                                    <p:anim calcmode="lin" valueType="num">
                                      <p:cBhvr>
                                        <p:cTn id="14" dur="1000" fill="hold"/>
                                        <p:tgtEl>
                                          <p:spTgt spid="38918"/>
                                        </p:tgtEl>
                                        <p:attrNameLst>
                                          <p:attrName>ppt_w</p:attrName>
                                        </p:attrNameLst>
                                      </p:cBhvr>
                                      <p:tavLst>
                                        <p:tav tm="0">
                                          <p:val>
                                            <p:strVal val="#ppt_w*0.70"/>
                                          </p:val>
                                        </p:tav>
                                        <p:tav tm="100000">
                                          <p:val>
                                            <p:strVal val="#ppt_w"/>
                                          </p:val>
                                        </p:tav>
                                      </p:tavLst>
                                    </p:anim>
                                    <p:anim calcmode="lin" valueType="num">
                                      <p:cBhvr>
                                        <p:cTn id="15" dur="1000" fill="hold"/>
                                        <p:tgtEl>
                                          <p:spTgt spid="38918"/>
                                        </p:tgtEl>
                                        <p:attrNameLst>
                                          <p:attrName>ppt_h</p:attrName>
                                        </p:attrNameLst>
                                      </p:cBhvr>
                                      <p:tavLst>
                                        <p:tav tm="0">
                                          <p:val>
                                            <p:strVal val="#ppt_h"/>
                                          </p:val>
                                        </p:tav>
                                        <p:tav tm="100000">
                                          <p:val>
                                            <p:strVal val="#ppt_h"/>
                                          </p:val>
                                        </p:tav>
                                      </p:tavLst>
                                    </p:anim>
                                    <p:animEffect transition="in" filter="fade">
                                      <p:cBhvr>
                                        <p:cTn id="16" dur="1000"/>
                                        <p:tgtEl>
                                          <p:spTgt spid="3891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38919">
                                            <p:txEl>
                                              <p:pRg st="0" end="0"/>
                                            </p:txEl>
                                          </p:spTgt>
                                        </p:tgtEl>
                                        <p:attrNameLst>
                                          <p:attrName>style.visibility</p:attrName>
                                        </p:attrNameLst>
                                      </p:cBhvr>
                                      <p:to>
                                        <p:strVal val="visible"/>
                                      </p:to>
                                    </p:set>
                                    <p:anim calcmode="lin" valueType="num">
                                      <p:cBhvr additive="base">
                                        <p:cTn id="21" dur="500" fill="hold"/>
                                        <p:tgtEl>
                                          <p:spTgt spid="3891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8919">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8919">
                                            <p:txEl>
                                              <p:pRg st="1" end="1"/>
                                            </p:txEl>
                                          </p:spTgt>
                                        </p:tgtEl>
                                        <p:attrNameLst>
                                          <p:attrName>style.visibility</p:attrName>
                                        </p:attrNameLst>
                                      </p:cBhvr>
                                      <p:to>
                                        <p:strVal val="visible"/>
                                      </p:to>
                                    </p:set>
                                    <p:anim calcmode="lin" valueType="num">
                                      <p:cBhvr additive="base">
                                        <p:cTn id="25" dur="500" fill="hold"/>
                                        <p:tgtEl>
                                          <p:spTgt spid="3891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9">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8919">
                                            <p:txEl>
                                              <p:pRg st="2" end="2"/>
                                            </p:txEl>
                                          </p:spTgt>
                                        </p:tgtEl>
                                        <p:attrNameLst>
                                          <p:attrName>style.visibility</p:attrName>
                                        </p:attrNameLst>
                                      </p:cBhvr>
                                      <p:to>
                                        <p:strVal val="visible"/>
                                      </p:to>
                                    </p:set>
                                    <p:anim calcmode="lin" valueType="num">
                                      <p:cBhvr additive="base">
                                        <p:cTn id="29" dur="500" fill="hold"/>
                                        <p:tgtEl>
                                          <p:spTgt spid="38919">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8919">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8919">
                                            <p:txEl>
                                              <p:pRg st="3" end="3"/>
                                            </p:txEl>
                                          </p:spTgt>
                                        </p:tgtEl>
                                        <p:attrNameLst>
                                          <p:attrName>style.visibility</p:attrName>
                                        </p:attrNameLst>
                                      </p:cBhvr>
                                      <p:to>
                                        <p:strVal val="visible"/>
                                      </p:to>
                                    </p:set>
                                    <p:anim calcmode="lin" valueType="num">
                                      <p:cBhvr additive="base">
                                        <p:cTn id="33" dur="500" fill="hold"/>
                                        <p:tgtEl>
                                          <p:spTgt spid="38919">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89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8920"/>
                                        </p:tgtEl>
                                        <p:attrNameLst>
                                          <p:attrName>style.visibility</p:attrName>
                                        </p:attrNameLst>
                                      </p:cBhvr>
                                      <p:to>
                                        <p:strVal val="visible"/>
                                      </p:to>
                                    </p:set>
                                    <p:anim calcmode="lin" valueType="num">
                                      <p:cBhvr additive="base">
                                        <p:cTn id="39" dur="500" fill="hold"/>
                                        <p:tgtEl>
                                          <p:spTgt spid="38920"/>
                                        </p:tgtEl>
                                        <p:attrNameLst>
                                          <p:attrName>ppt_x</p:attrName>
                                        </p:attrNameLst>
                                      </p:cBhvr>
                                      <p:tavLst>
                                        <p:tav tm="0">
                                          <p:val>
                                            <p:strVal val="#ppt_x"/>
                                          </p:val>
                                        </p:tav>
                                        <p:tav tm="100000">
                                          <p:val>
                                            <p:strVal val="#ppt_x"/>
                                          </p:val>
                                        </p:tav>
                                      </p:tavLst>
                                    </p:anim>
                                    <p:anim calcmode="lin" valueType="num">
                                      <p:cBhvr additive="base">
                                        <p:cTn id="40" dur="500" fill="hold"/>
                                        <p:tgtEl>
                                          <p:spTgt spid="38920"/>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38921"/>
                                        </p:tgtEl>
                                        <p:attrNameLst>
                                          <p:attrName>style.visibility</p:attrName>
                                        </p:attrNameLst>
                                      </p:cBhvr>
                                      <p:to>
                                        <p:strVal val="visible"/>
                                      </p:to>
                                    </p:set>
                                    <p:anim calcmode="lin" valueType="num">
                                      <p:cBhvr>
                                        <p:cTn id="45" dur="1000" fill="hold"/>
                                        <p:tgtEl>
                                          <p:spTgt spid="38921"/>
                                        </p:tgtEl>
                                        <p:attrNameLst>
                                          <p:attrName>ppt_w</p:attrName>
                                        </p:attrNameLst>
                                      </p:cBhvr>
                                      <p:tavLst>
                                        <p:tav tm="0">
                                          <p:val>
                                            <p:strVal val="#ppt_w*0.70"/>
                                          </p:val>
                                        </p:tav>
                                        <p:tav tm="100000">
                                          <p:val>
                                            <p:strVal val="#ppt_w"/>
                                          </p:val>
                                        </p:tav>
                                      </p:tavLst>
                                    </p:anim>
                                    <p:anim calcmode="lin" valueType="num">
                                      <p:cBhvr>
                                        <p:cTn id="46" dur="1000" fill="hold"/>
                                        <p:tgtEl>
                                          <p:spTgt spid="38921"/>
                                        </p:tgtEl>
                                        <p:attrNameLst>
                                          <p:attrName>ppt_h</p:attrName>
                                        </p:attrNameLst>
                                      </p:cBhvr>
                                      <p:tavLst>
                                        <p:tav tm="0">
                                          <p:val>
                                            <p:strVal val="#ppt_h"/>
                                          </p:val>
                                        </p:tav>
                                        <p:tav tm="100000">
                                          <p:val>
                                            <p:strVal val="#ppt_h"/>
                                          </p:val>
                                        </p:tav>
                                      </p:tavLst>
                                    </p:anim>
                                    <p:animEffect transition="in" filter="fade">
                                      <p:cBhvr>
                                        <p:cTn id="47" dur="1000"/>
                                        <p:tgtEl>
                                          <p:spTgt spid="3892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38922"/>
                                        </p:tgtEl>
                                        <p:attrNameLst>
                                          <p:attrName>style.visibility</p:attrName>
                                        </p:attrNameLst>
                                      </p:cBhvr>
                                      <p:to>
                                        <p:strVal val="visible"/>
                                      </p:to>
                                    </p:set>
                                    <p:animEffect transition="in" filter="box(in)">
                                      <p:cBhvr>
                                        <p:cTn id="52" dur="500"/>
                                        <p:tgtEl>
                                          <p:spTgt spid="3892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38923"/>
                                        </p:tgtEl>
                                        <p:attrNameLst>
                                          <p:attrName>style.visibility</p:attrName>
                                        </p:attrNameLst>
                                      </p:cBhvr>
                                      <p:to>
                                        <p:strVal val="visible"/>
                                      </p:to>
                                    </p:set>
                                    <p:animEffect transition="in" filter="diamond(in)">
                                      <p:cBhvr>
                                        <p:cTn id="57" dur="2000"/>
                                        <p:tgtEl>
                                          <p:spTgt spid="3892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8924"/>
                                        </p:tgtEl>
                                        <p:attrNameLst>
                                          <p:attrName>style.visibility</p:attrName>
                                        </p:attrNameLst>
                                      </p:cBhvr>
                                      <p:to>
                                        <p:strVal val="visible"/>
                                      </p:to>
                                    </p:set>
                                    <p:animEffect transition="in" filter="checkerboard(across)">
                                      <p:cBhvr>
                                        <p:cTn id="62" dur="500"/>
                                        <p:tgtEl>
                                          <p:spTgt spid="38924"/>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38925"/>
                                        </p:tgtEl>
                                        <p:attrNameLst>
                                          <p:attrName>style.visibility</p:attrName>
                                        </p:attrNameLst>
                                      </p:cBhvr>
                                      <p:to>
                                        <p:strVal val="visible"/>
                                      </p:to>
                                    </p:set>
                                    <p:animEffect transition="in" filter="checkerboard(across)">
                                      <p:cBhvr>
                                        <p:cTn id="67" dur="500"/>
                                        <p:tgtEl>
                                          <p:spTgt spid="38925"/>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55" presetClass="entr" presetSubtype="0" fill="hold" grpId="0" nodeType="clickEffect">
                                  <p:stCondLst>
                                    <p:cond delay="0"/>
                                  </p:stCondLst>
                                  <p:childTnLst>
                                    <p:set>
                                      <p:cBhvr>
                                        <p:cTn id="71" dur="1" fill="hold">
                                          <p:stCondLst>
                                            <p:cond delay="0"/>
                                          </p:stCondLst>
                                        </p:cTn>
                                        <p:tgtEl>
                                          <p:spTgt spid="38926"/>
                                        </p:tgtEl>
                                        <p:attrNameLst>
                                          <p:attrName>style.visibility</p:attrName>
                                        </p:attrNameLst>
                                      </p:cBhvr>
                                      <p:to>
                                        <p:strVal val="visible"/>
                                      </p:to>
                                    </p:set>
                                    <p:anim calcmode="lin" valueType="num">
                                      <p:cBhvr>
                                        <p:cTn id="72" dur="1000" fill="hold"/>
                                        <p:tgtEl>
                                          <p:spTgt spid="38926"/>
                                        </p:tgtEl>
                                        <p:attrNameLst>
                                          <p:attrName>ppt_w</p:attrName>
                                        </p:attrNameLst>
                                      </p:cBhvr>
                                      <p:tavLst>
                                        <p:tav tm="0">
                                          <p:val>
                                            <p:strVal val="#ppt_w*0.70"/>
                                          </p:val>
                                        </p:tav>
                                        <p:tav tm="100000">
                                          <p:val>
                                            <p:strVal val="#ppt_w"/>
                                          </p:val>
                                        </p:tav>
                                      </p:tavLst>
                                    </p:anim>
                                    <p:anim calcmode="lin" valueType="num">
                                      <p:cBhvr>
                                        <p:cTn id="73" dur="1000" fill="hold"/>
                                        <p:tgtEl>
                                          <p:spTgt spid="38926"/>
                                        </p:tgtEl>
                                        <p:attrNameLst>
                                          <p:attrName>ppt_h</p:attrName>
                                        </p:attrNameLst>
                                      </p:cBhvr>
                                      <p:tavLst>
                                        <p:tav tm="0">
                                          <p:val>
                                            <p:strVal val="#ppt_h"/>
                                          </p:val>
                                        </p:tav>
                                        <p:tav tm="100000">
                                          <p:val>
                                            <p:strVal val="#ppt_h"/>
                                          </p:val>
                                        </p:tav>
                                      </p:tavLst>
                                    </p:anim>
                                    <p:animEffect transition="in" filter="fade">
                                      <p:cBhvr>
                                        <p:cTn id="74" dur="1000"/>
                                        <p:tgtEl>
                                          <p:spTgt spid="38926"/>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8927"/>
                                        </p:tgtEl>
                                        <p:attrNameLst>
                                          <p:attrName>style.visibility</p:attrName>
                                        </p:attrNameLst>
                                      </p:cBhvr>
                                      <p:to>
                                        <p:strVal val="visible"/>
                                      </p:to>
                                    </p:set>
                                    <p:anim calcmode="lin" valueType="num">
                                      <p:cBhvr additive="base">
                                        <p:cTn id="79" dur="500" fill="hold"/>
                                        <p:tgtEl>
                                          <p:spTgt spid="38927"/>
                                        </p:tgtEl>
                                        <p:attrNameLst>
                                          <p:attrName>ppt_x</p:attrName>
                                        </p:attrNameLst>
                                      </p:cBhvr>
                                      <p:tavLst>
                                        <p:tav tm="0">
                                          <p:val>
                                            <p:strVal val="#ppt_x"/>
                                          </p:val>
                                        </p:tav>
                                        <p:tav tm="100000">
                                          <p:val>
                                            <p:strVal val="#ppt_x"/>
                                          </p:val>
                                        </p:tav>
                                      </p:tavLst>
                                    </p:anim>
                                    <p:anim calcmode="lin" valueType="num">
                                      <p:cBhvr additive="base">
                                        <p:cTn id="80" dur="500" fill="hold"/>
                                        <p:tgtEl>
                                          <p:spTgt spid="389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P spid="38918" grpId="0" animBg="1"/>
      <p:bldP spid="38920" grpId="0"/>
      <p:bldP spid="38921" grpId="0" animBg="1"/>
      <p:bldP spid="38922" grpId="0"/>
      <p:bldP spid="38923" grpId="0" animBg="1"/>
      <p:bldP spid="38924" grpId="0"/>
      <p:bldP spid="38925" grpId="0"/>
      <p:bldP spid="38926" grpId="0" animBg="1"/>
      <p:bldP spid="389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1" descr="2005053014361523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37438" y="188913"/>
            <a:ext cx="1539875"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8" descr="姜夔"/>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5013325"/>
            <a:ext cx="134620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Rectangle 2"/>
          <p:cNvSpPr>
            <a:spLocks noGrp="1" noChangeArrowheads="1"/>
          </p:cNvSpPr>
          <p:nvPr>
            <p:ph type="title"/>
          </p:nvPr>
        </p:nvSpPr>
        <p:spPr>
          <a:xfrm>
            <a:off x="457200" y="981075"/>
            <a:ext cx="8291513" cy="792163"/>
          </a:xfrm>
        </p:spPr>
        <p:txBody>
          <a:bodyPr>
            <a:normAutofit fontScale="90000"/>
          </a:bodyPr>
          <a:lstStyle/>
          <a:p>
            <a:pPr eaLnBrk="1" hangingPunct="1"/>
            <a:r>
              <a:rPr lang="zh-CN" altLang="en-US" sz="4000" b="1" dirty="0" smtClean="0">
                <a:solidFill>
                  <a:srgbClr val="0000CC"/>
                </a:solidFill>
                <a:ea typeface="华文行楷" pitchFamily="2" charset="-122"/>
              </a:rPr>
              <a:t>不同的</a:t>
            </a:r>
            <a:r>
              <a:rPr lang="zh-CN" altLang="en-US" sz="5400" b="1" dirty="0" smtClean="0">
                <a:solidFill>
                  <a:srgbClr val="0000CC"/>
                </a:solidFill>
                <a:ea typeface="华文行楷" pitchFamily="2" charset="-122"/>
              </a:rPr>
              <a:t>历史</a:t>
            </a:r>
            <a:r>
              <a:rPr lang="zh-CN" altLang="en-US" sz="4000" b="1" dirty="0" smtClean="0">
                <a:solidFill>
                  <a:srgbClr val="0000CC"/>
                </a:solidFill>
                <a:ea typeface="华文行楷" pitchFamily="2" charset="-122"/>
              </a:rPr>
              <a:t>，不同的</a:t>
            </a:r>
            <a:r>
              <a:rPr lang="zh-CN" altLang="en-US" sz="5400" b="1" dirty="0" smtClean="0">
                <a:solidFill>
                  <a:srgbClr val="0000CC"/>
                </a:solidFill>
                <a:ea typeface="华文行楷" pitchFamily="2" charset="-122"/>
              </a:rPr>
              <a:t>心情</a:t>
            </a:r>
          </a:p>
        </p:txBody>
      </p:sp>
      <p:sp>
        <p:nvSpPr>
          <p:cNvPr id="31749" name="Rectangle 3"/>
          <p:cNvSpPr>
            <a:spLocks noGrp="1" noChangeArrowheads="1"/>
          </p:cNvSpPr>
          <p:nvPr>
            <p:ph type="body" sz="half" idx="1"/>
          </p:nvPr>
        </p:nvSpPr>
        <p:spPr>
          <a:xfrm>
            <a:off x="250825" y="1773238"/>
            <a:ext cx="4171950" cy="4281487"/>
          </a:xfrm>
        </p:spPr>
        <p:txBody>
          <a:bodyPr/>
          <a:lstStyle/>
          <a:p>
            <a:pPr eaLnBrk="1" hangingPunct="1">
              <a:lnSpc>
                <a:spcPct val="90000"/>
              </a:lnSpc>
              <a:buFontTx/>
              <a:buNone/>
            </a:pPr>
            <a:r>
              <a:rPr lang="zh-CN" altLang="en-US" b="1" smtClean="0">
                <a:latin typeface="楷体_GB2312" pitchFamily="49" charset="-122"/>
                <a:ea typeface="楷体_GB2312" pitchFamily="49" charset="-122"/>
              </a:rPr>
              <a:t>陆游词背景：</a:t>
            </a:r>
          </a:p>
          <a:p>
            <a:pPr eaLnBrk="1" hangingPunct="1">
              <a:lnSpc>
                <a:spcPct val="90000"/>
              </a:lnSpc>
              <a:buFontTx/>
              <a:buNone/>
            </a:pPr>
            <a:r>
              <a:rPr lang="zh-CN" altLang="en-US" b="1" smtClean="0">
                <a:latin typeface="楷体_GB2312" pitchFamily="49" charset="-122"/>
                <a:ea typeface="楷体_GB2312" pitchFamily="49" charset="-122"/>
              </a:rPr>
              <a:t>     作者生活在日益衰败的南宋时代，一贯主张收复失地，是坚定的主战派，屡遭主和派的打击，因而情绪愤懑抑郁。通过咏梅寄托了自己的思想感情。</a:t>
            </a:r>
          </a:p>
        </p:txBody>
      </p:sp>
      <p:sp>
        <p:nvSpPr>
          <p:cNvPr id="31750" name="Rectangle 4"/>
          <p:cNvSpPr>
            <a:spLocks noGrp="1" noChangeArrowheads="1"/>
          </p:cNvSpPr>
          <p:nvPr>
            <p:ph type="body" sz="half" idx="2"/>
          </p:nvPr>
        </p:nvSpPr>
        <p:spPr>
          <a:xfrm>
            <a:off x="4500563" y="1844675"/>
            <a:ext cx="4186237" cy="4281488"/>
          </a:xfrm>
        </p:spPr>
        <p:txBody>
          <a:bodyPr/>
          <a:lstStyle/>
          <a:p>
            <a:pPr eaLnBrk="1" hangingPunct="1">
              <a:lnSpc>
                <a:spcPct val="90000"/>
              </a:lnSpc>
              <a:buFontTx/>
              <a:buNone/>
            </a:pPr>
            <a:r>
              <a:rPr lang="zh-CN" altLang="en-US" b="1" smtClean="0">
                <a:latin typeface="楷体_GB2312" pitchFamily="49" charset="-122"/>
                <a:ea typeface="楷体_GB2312" pitchFamily="49" charset="-122"/>
              </a:rPr>
              <a:t>毛泽东词背景：</a:t>
            </a:r>
          </a:p>
          <a:p>
            <a:pPr eaLnBrk="1" hangingPunct="1">
              <a:lnSpc>
                <a:spcPct val="90000"/>
              </a:lnSpc>
              <a:buFontTx/>
              <a:buNone/>
            </a:pPr>
            <a:r>
              <a:rPr lang="zh-CN" altLang="en-US" b="1" smtClean="0">
                <a:latin typeface="楷体_GB2312" pitchFamily="49" charset="-122"/>
                <a:ea typeface="楷体_GB2312" pitchFamily="49" charset="-122"/>
              </a:rPr>
              <a:t>      次词写于</a:t>
            </a:r>
            <a:r>
              <a:rPr lang="en-US" altLang="zh-CN" b="1" smtClean="0">
                <a:latin typeface="楷体_GB2312" pitchFamily="49" charset="-122"/>
                <a:ea typeface="楷体_GB2312" pitchFamily="49" charset="-122"/>
              </a:rPr>
              <a:t>1961</a:t>
            </a:r>
            <a:r>
              <a:rPr lang="zh-CN" altLang="en-US" b="1" smtClean="0">
                <a:latin typeface="楷体_GB2312" pitchFamily="49" charset="-122"/>
                <a:ea typeface="楷体_GB2312" pitchFamily="49" charset="-122"/>
              </a:rPr>
              <a:t>年</a:t>
            </a:r>
            <a:r>
              <a:rPr lang="en-US" altLang="zh-CN" b="1" smtClean="0">
                <a:latin typeface="楷体_GB2312" pitchFamily="49" charset="-122"/>
                <a:ea typeface="楷体_GB2312" pitchFamily="49" charset="-122"/>
              </a:rPr>
              <a:t>12</a:t>
            </a:r>
            <a:r>
              <a:rPr lang="zh-CN" altLang="en-US" b="1" smtClean="0">
                <a:latin typeface="楷体_GB2312" pitchFamily="49" charset="-122"/>
                <a:ea typeface="楷体_GB2312" pitchFamily="49" charset="-122"/>
              </a:rPr>
              <a:t>月，当时正值三年自然灾害时期，国际上 的反华势力也十分猖獗，新中国面临着严峻的考验。即使如此，作者仍然保持了革命繁荣乐观主义精神和战胜一切困难的决心和信心。</a:t>
            </a:r>
          </a:p>
        </p:txBody>
      </p:sp>
      <p:sp>
        <p:nvSpPr>
          <p:cNvPr id="31751" name="Text Box 5"/>
          <p:cNvSpPr txBox="1">
            <a:spLocks noChangeArrowheads="1"/>
          </p:cNvSpPr>
          <p:nvPr/>
        </p:nvSpPr>
        <p:spPr bwMode="auto">
          <a:xfrm>
            <a:off x="250825" y="188913"/>
            <a:ext cx="46815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a:solidFill>
                  <a:srgbClr val="FF3300"/>
                </a:solidFill>
                <a:ea typeface="黑体" pitchFamily="49" charset="-122"/>
              </a:rPr>
              <a:t>知人论世    感受时代</a:t>
            </a:r>
          </a:p>
        </p:txBody>
      </p:sp>
      <p:sp>
        <p:nvSpPr>
          <p:cNvPr id="31752" name="Text Box 6"/>
          <p:cNvSpPr txBox="1">
            <a:spLocks noChangeArrowheads="1"/>
          </p:cNvSpPr>
          <p:nvPr/>
        </p:nvSpPr>
        <p:spPr bwMode="auto">
          <a:xfrm>
            <a:off x="611188" y="64770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zh-CN"/>
          </a:p>
        </p:txBody>
      </p:sp>
    </p:spTree>
    <p:extLst>
      <p:ext uri="{BB962C8B-B14F-4D97-AF65-F5344CB8AC3E}">
        <p14:creationId xmlns:p14="http://schemas.microsoft.com/office/powerpoint/2010/main" val="3789479633"/>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38" y="1052736"/>
            <a:ext cx="9003323" cy="5661248"/>
          </a:xfrm>
          <a:prstGeom prst="rect">
            <a:avLst/>
          </a:prstGeom>
        </p:spPr>
      </p:pic>
      <p:sp>
        <p:nvSpPr>
          <p:cNvPr id="3" name="TextBox 2"/>
          <p:cNvSpPr txBox="1"/>
          <p:nvPr/>
        </p:nvSpPr>
        <p:spPr>
          <a:xfrm>
            <a:off x="70338" y="0"/>
            <a:ext cx="8494633" cy="1200329"/>
          </a:xfrm>
          <a:prstGeom prst="rect">
            <a:avLst/>
          </a:prstGeom>
          <a:noFill/>
        </p:spPr>
        <p:txBody>
          <a:bodyPr wrap="none" rtlCol="0">
            <a:spAutoFit/>
          </a:bodyPr>
          <a:lstStyle/>
          <a:p>
            <a:r>
              <a:rPr lang="zh-CN" altLang="en-US" sz="7200" dirty="0" smtClean="0">
                <a:solidFill>
                  <a:srgbClr val="FF0000"/>
                </a:solidFill>
                <a:latin typeface="华文行楷" panose="02010800040101010101" pitchFamily="2" charset="-122"/>
                <a:ea typeface="华文行楷" panose="02010800040101010101" pitchFamily="2" charset="-122"/>
              </a:rPr>
              <a:t>八、书法作品我来赏</a:t>
            </a:r>
            <a:endParaRPr lang="zh-CN" altLang="en-US" sz="7200" dirty="0">
              <a:solidFill>
                <a:srgbClr val="FF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591318926"/>
      </p:ext>
    </p:extLst>
  </p:cSld>
  <p:clrMapOvr>
    <a:masterClrMapping/>
  </p:clrMapOvr>
  <p:transition spd="slow">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404664"/>
            <a:ext cx="8844097" cy="5616624"/>
          </a:xfrm>
          <a:prstGeom prst="rect">
            <a:avLst/>
          </a:prstGeom>
        </p:spPr>
      </p:pic>
    </p:spTree>
    <p:extLst>
      <p:ext uri="{BB962C8B-B14F-4D97-AF65-F5344CB8AC3E}">
        <p14:creationId xmlns:p14="http://schemas.microsoft.com/office/powerpoint/2010/main" val="1400303449"/>
      </p:ext>
    </p:extLst>
  </p:cSld>
  <p:clrMapOvr>
    <a:masterClrMapping/>
  </p:clrMapOvr>
  <p:transition spd="slow">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061131" cy="6120680"/>
          </a:xfrm>
          <a:prstGeom prst="rect">
            <a:avLst/>
          </a:prstGeom>
        </p:spPr>
      </p:pic>
    </p:spTree>
    <p:extLst>
      <p:ext uri="{BB962C8B-B14F-4D97-AF65-F5344CB8AC3E}">
        <p14:creationId xmlns:p14="http://schemas.microsoft.com/office/powerpoint/2010/main" val="3142277740"/>
      </p:ext>
    </p:extLst>
  </p:cSld>
  <p:clrMapOvr>
    <a:masterClrMapping/>
  </p:clrMapOvr>
  <p:transition spd="slow">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5536" y="620688"/>
            <a:ext cx="8568952" cy="5505475"/>
          </a:xfrm>
        </p:spPr>
      </p:pic>
    </p:spTree>
    <p:extLst>
      <p:ext uri="{BB962C8B-B14F-4D97-AF65-F5344CB8AC3E}">
        <p14:creationId xmlns:p14="http://schemas.microsoft.com/office/powerpoint/2010/main" val="60827383"/>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内容占位符 2"/>
          <p:cNvSpPr>
            <a:spLocks noGrp="1"/>
          </p:cNvSpPr>
          <p:nvPr>
            <p:ph idx="1"/>
          </p:nvPr>
        </p:nvSpPr>
        <p:spPr>
          <a:xfrm>
            <a:off x="179512" y="1124744"/>
            <a:ext cx="8604250" cy="5877272"/>
          </a:xfrm>
        </p:spPr>
        <p:txBody>
          <a:bodyPr>
            <a:normAutofit/>
          </a:bodyPr>
          <a:lstStyle/>
          <a:p>
            <a:pPr marL="0" indent="0" algn="ctr">
              <a:buFont typeface="Wingdings" pitchFamily="2" charset="2"/>
              <a:buNone/>
            </a:pPr>
            <a:r>
              <a:rPr lang="zh-CN" altLang="zh-CN" sz="5400" b="1" dirty="0" smtClean="0"/>
              <a:t>梅花</a:t>
            </a:r>
            <a:r>
              <a:rPr lang="en-US" altLang="zh-CN" sz="5400" b="1" dirty="0"/>
              <a:t> </a:t>
            </a:r>
            <a:r>
              <a:rPr lang="en-US" altLang="zh-CN" sz="5400" b="1" dirty="0" smtClean="0"/>
              <a:t> </a:t>
            </a:r>
          </a:p>
          <a:p>
            <a:pPr marL="0" indent="0" algn="ctr">
              <a:buFont typeface="Wingdings" pitchFamily="2" charset="2"/>
              <a:buNone/>
            </a:pPr>
            <a:r>
              <a:rPr lang="zh-CN" altLang="zh-CN" sz="3600" b="1" dirty="0" smtClean="0">
                <a:latin typeface="华文行楷" panose="02010800040101010101" pitchFamily="2" charset="-122"/>
                <a:ea typeface="华文行楷" panose="02010800040101010101" pitchFamily="2" charset="-122"/>
              </a:rPr>
              <a:t>王安石</a:t>
            </a:r>
            <a:r>
              <a:rPr lang="zh-CN" altLang="en-US" sz="3600" b="1" dirty="0" smtClean="0">
                <a:latin typeface="华文行楷" panose="02010800040101010101" pitchFamily="2" charset="-122"/>
                <a:ea typeface="华文行楷" panose="02010800040101010101" pitchFamily="2" charset="-122"/>
              </a:rPr>
              <a:t>（北宋）</a:t>
            </a:r>
            <a:endParaRPr lang="zh-CN" altLang="zh-CN" sz="3600" b="1" dirty="0" smtClean="0">
              <a:latin typeface="华文行楷" panose="02010800040101010101" pitchFamily="2" charset="-122"/>
              <a:ea typeface="华文行楷" panose="02010800040101010101" pitchFamily="2" charset="-122"/>
            </a:endParaRPr>
          </a:p>
          <a:p>
            <a:pPr marL="0" indent="0" algn="ctr">
              <a:buFont typeface="Wingdings" pitchFamily="2" charset="2"/>
              <a:buNone/>
            </a:pPr>
            <a:r>
              <a:rPr lang="en-US" altLang="zh-CN" sz="4400" b="1" dirty="0" smtClean="0"/>
              <a:t> </a:t>
            </a:r>
            <a:r>
              <a:rPr lang="zh-CN" altLang="zh-CN" sz="5400" b="1" dirty="0" smtClean="0"/>
              <a:t>墙角数枝梅，</a:t>
            </a:r>
            <a:endParaRPr lang="en-US" altLang="zh-CN" sz="5400" b="1" dirty="0" smtClean="0"/>
          </a:p>
          <a:p>
            <a:pPr marL="0" indent="0" algn="ctr">
              <a:buFont typeface="Wingdings" pitchFamily="2" charset="2"/>
              <a:buNone/>
            </a:pPr>
            <a:r>
              <a:rPr lang="en-US" altLang="zh-CN" sz="5400" b="1" dirty="0" smtClean="0"/>
              <a:t> </a:t>
            </a:r>
            <a:r>
              <a:rPr lang="zh-CN" altLang="zh-CN" sz="5400" b="1" dirty="0" smtClean="0"/>
              <a:t>凌寒独自开。</a:t>
            </a:r>
            <a:endParaRPr lang="en-US" altLang="zh-CN" sz="5400" b="1" dirty="0" smtClean="0"/>
          </a:p>
          <a:p>
            <a:pPr marL="0" indent="0" algn="ctr">
              <a:buFont typeface="Wingdings" pitchFamily="2" charset="2"/>
              <a:buNone/>
            </a:pPr>
            <a:r>
              <a:rPr lang="zh-CN" altLang="zh-CN" sz="5400" b="1" dirty="0" smtClean="0"/>
              <a:t>遥知不是雪，</a:t>
            </a:r>
            <a:endParaRPr lang="en-US" altLang="zh-CN" sz="5400" b="1" dirty="0" smtClean="0"/>
          </a:p>
          <a:p>
            <a:pPr marL="0" indent="0" algn="ctr">
              <a:buFont typeface="Wingdings" pitchFamily="2" charset="2"/>
              <a:buNone/>
            </a:pPr>
            <a:r>
              <a:rPr lang="zh-CN" altLang="zh-CN" sz="5400" b="1" dirty="0" smtClean="0"/>
              <a:t>为有</a:t>
            </a:r>
            <a:r>
              <a:rPr lang="zh-CN" altLang="zh-CN" sz="5400" b="1" dirty="0" smtClean="0">
                <a:solidFill>
                  <a:srgbClr val="FF0000"/>
                </a:solidFill>
              </a:rPr>
              <a:t>暗香</a:t>
            </a:r>
            <a:r>
              <a:rPr lang="zh-CN" altLang="zh-CN" sz="5400" b="1" dirty="0" smtClean="0"/>
              <a:t>来。</a:t>
            </a:r>
          </a:p>
        </p:txBody>
      </p:sp>
      <p:sp>
        <p:nvSpPr>
          <p:cNvPr id="2" name="TextBox 1"/>
          <p:cNvSpPr txBox="1"/>
          <p:nvPr/>
        </p:nvSpPr>
        <p:spPr>
          <a:xfrm>
            <a:off x="34740" y="116631"/>
            <a:ext cx="9109260" cy="1200329"/>
          </a:xfrm>
          <a:prstGeom prst="rect">
            <a:avLst/>
          </a:prstGeom>
          <a:noFill/>
        </p:spPr>
        <p:txBody>
          <a:bodyPr wrap="square" rtlCol="0">
            <a:spAutoFit/>
          </a:bodyPr>
          <a:lstStyle/>
          <a:p>
            <a:r>
              <a:rPr lang="zh-CN" altLang="en-US" sz="7200" b="1" dirty="0" smtClean="0">
                <a:solidFill>
                  <a:srgbClr val="FF0000"/>
                </a:solidFill>
                <a:latin typeface="华文行楷" panose="02010800040101010101" pitchFamily="2" charset="-122"/>
                <a:ea typeface="华文行楷" panose="02010800040101010101" pitchFamily="2" charset="-122"/>
              </a:rPr>
              <a:t>一、妍梅花香你曾嗅？</a:t>
            </a:r>
            <a:endParaRPr lang="zh-CN" altLang="en-US" sz="7200" b="1" dirty="0">
              <a:solidFill>
                <a:srgbClr val="FF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3691007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53250">
                                            <p:txEl>
                                              <p:pRg st="0" end="0"/>
                                            </p:txEl>
                                          </p:spTgt>
                                        </p:tgtEl>
                                        <p:attrNameLst>
                                          <p:attrName>style.visibility</p:attrName>
                                        </p:attrNameLst>
                                      </p:cBhvr>
                                      <p:to>
                                        <p:strVal val="visible"/>
                                      </p:to>
                                    </p:set>
                                    <p:anim calcmode="lin" valueType="num">
                                      <p:cBhvr>
                                        <p:cTn id="15" dur="500" fill="hold"/>
                                        <p:tgtEl>
                                          <p:spTgt spid="53250">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53250">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5325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53250">
                                            <p:txEl>
                                              <p:pRg st="1" end="1"/>
                                            </p:txEl>
                                          </p:spTgt>
                                        </p:tgtEl>
                                        <p:attrNameLst>
                                          <p:attrName>style.visibility</p:attrName>
                                        </p:attrNameLst>
                                      </p:cBhvr>
                                      <p:to>
                                        <p:strVal val="visible"/>
                                      </p:to>
                                    </p:set>
                                    <p:anim calcmode="lin" valueType="num">
                                      <p:cBhvr>
                                        <p:cTn id="22" dur="500" fill="hold"/>
                                        <p:tgtEl>
                                          <p:spTgt spid="53250">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53250">
                                            <p:txEl>
                                              <p:pRg st="1" end="1"/>
                                            </p:txEl>
                                          </p:spTgt>
                                        </p:tgtEl>
                                        <p:attrNameLst>
                                          <p:attrName>ppt_h</p:attrName>
                                        </p:attrNameLst>
                                      </p:cBhvr>
                                      <p:tavLst>
                                        <p:tav tm="0">
                                          <p:val>
                                            <p:fltVal val="0"/>
                                          </p:val>
                                        </p:tav>
                                        <p:tav tm="100000">
                                          <p:val>
                                            <p:strVal val="#ppt_h"/>
                                          </p:val>
                                        </p:tav>
                                      </p:tavLst>
                                    </p:anim>
                                    <p:animEffect transition="in" filter="fade">
                                      <p:cBhvr>
                                        <p:cTn id="24" dur="500"/>
                                        <p:tgtEl>
                                          <p:spTgt spid="53250">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53250">
                                            <p:txEl>
                                              <p:pRg st="2" end="2"/>
                                            </p:txEl>
                                          </p:spTgt>
                                        </p:tgtEl>
                                        <p:attrNameLst>
                                          <p:attrName>style.visibility</p:attrName>
                                        </p:attrNameLst>
                                      </p:cBhvr>
                                      <p:to>
                                        <p:strVal val="visible"/>
                                      </p:to>
                                    </p:set>
                                    <p:anim calcmode="lin" valueType="num">
                                      <p:cBhvr>
                                        <p:cTn id="29" dur="500" fill="hold"/>
                                        <p:tgtEl>
                                          <p:spTgt spid="53250">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53250">
                                            <p:txEl>
                                              <p:pRg st="2" end="2"/>
                                            </p:txEl>
                                          </p:spTgt>
                                        </p:tgtEl>
                                        <p:attrNameLst>
                                          <p:attrName>ppt_h</p:attrName>
                                        </p:attrNameLst>
                                      </p:cBhvr>
                                      <p:tavLst>
                                        <p:tav tm="0">
                                          <p:val>
                                            <p:fltVal val="0"/>
                                          </p:val>
                                        </p:tav>
                                        <p:tav tm="100000">
                                          <p:val>
                                            <p:strVal val="#ppt_h"/>
                                          </p:val>
                                        </p:tav>
                                      </p:tavLst>
                                    </p:anim>
                                    <p:animEffect transition="in" filter="fade">
                                      <p:cBhvr>
                                        <p:cTn id="31" dur="500"/>
                                        <p:tgtEl>
                                          <p:spTgt spid="53250">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53250">
                                            <p:txEl>
                                              <p:pRg st="3" end="3"/>
                                            </p:txEl>
                                          </p:spTgt>
                                        </p:tgtEl>
                                        <p:attrNameLst>
                                          <p:attrName>style.visibility</p:attrName>
                                        </p:attrNameLst>
                                      </p:cBhvr>
                                      <p:to>
                                        <p:strVal val="visible"/>
                                      </p:to>
                                    </p:set>
                                    <p:anim calcmode="lin" valueType="num">
                                      <p:cBhvr>
                                        <p:cTn id="36" dur="500" fill="hold"/>
                                        <p:tgtEl>
                                          <p:spTgt spid="53250">
                                            <p:txEl>
                                              <p:pRg st="3" end="3"/>
                                            </p:txEl>
                                          </p:spTgt>
                                        </p:tgtEl>
                                        <p:attrNameLst>
                                          <p:attrName>ppt_w</p:attrName>
                                        </p:attrNameLst>
                                      </p:cBhvr>
                                      <p:tavLst>
                                        <p:tav tm="0">
                                          <p:val>
                                            <p:fltVal val="0"/>
                                          </p:val>
                                        </p:tav>
                                        <p:tav tm="100000">
                                          <p:val>
                                            <p:strVal val="#ppt_w"/>
                                          </p:val>
                                        </p:tav>
                                      </p:tavLst>
                                    </p:anim>
                                    <p:anim calcmode="lin" valueType="num">
                                      <p:cBhvr>
                                        <p:cTn id="37" dur="500" fill="hold"/>
                                        <p:tgtEl>
                                          <p:spTgt spid="53250">
                                            <p:txEl>
                                              <p:pRg st="3" end="3"/>
                                            </p:txEl>
                                          </p:spTgt>
                                        </p:tgtEl>
                                        <p:attrNameLst>
                                          <p:attrName>ppt_h</p:attrName>
                                        </p:attrNameLst>
                                      </p:cBhvr>
                                      <p:tavLst>
                                        <p:tav tm="0">
                                          <p:val>
                                            <p:fltVal val="0"/>
                                          </p:val>
                                        </p:tav>
                                        <p:tav tm="100000">
                                          <p:val>
                                            <p:strVal val="#ppt_h"/>
                                          </p:val>
                                        </p:tav>
                                      </p:tavLst>
                                    </p:anim>
                                    <p:animEffect transition="in" filter="fade">
                                      <p:cBhvr>
                                        <p:cTn id="38" dur="500"/>
                                        <p:tgtEl>
                                          <p:spTgt spid="53250">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53250">
                                            <p:txEl>
                                              <p:pRg st="4" end="4"/>
                                            </p:txEl>
                                          </p:spTgt>
                                        </p:tgtEl>
                                        <p:attrNameLst>
                                          <p:attrName>style.visibility</p:attrName>
                                        </p:attrNameLst>
                                      </p:cBhvr>
                                      <p:to>
                                        <p:strVal val="visible"/>
                                      </p:to>
                                    </p:set>
                                    <p:anim calcmode="lin" valueType="num">
                                      <p:cBhvr>
                                        <p:cTn id="43" dur="500" fill="hold"/>
                                        <p:tgtEl>
                                          <p:spTgt spid="53250">
                                            <p:txEl>
                                              <p:pRg st="4" end="4"/>
                                            </p:txEl>
                                          </p:spTgt>
                                        </p:tgtEl>
                                        <p:attrNameLst>
                                          <p:attrName>ppt_w</p:attrName>
                                        </p:attrNameLst>
                                      </p:cBhvr>
                                      <p:tavLst>
                                        <p:tav tm="0">
                                          <p:val>
                                            <p:fltVal val="0"/>
                                          </p:val>
                                        </p:tav>
                                        <p:tav tm="100000">
                                          <p:val>
                                            <p:strVal val="#ppt_w"/>
                                          </p:val>
                                        </p:tav>
                                      </p:tavLst>
                                    </p:anim>
                                    <p:anim calcmode="lin" valueType="num">
                                      <p:cBhvr>
                                        <p:cTn id="44" dur="500" fill="hold"/>
                                        <p:tgtEl>
                                          <p:spTgt spid="53250">
                                            <p:txEl>
                                              <p:pRg st="4" end="4"/>
                                            </p:txEl>
                                          </p:spTgt>
                                        </p:tgtEl>
                                        <p:attrNameLst>
                                          <p:attrName>ppt_h</p:attrName>
                                        </p:attrNameLst>
                                      </p:cBhvr>
                                      <p:tavLst>
                                        <p:tav tm="0">
                                          <p:val>
                                            <p:fltVal val="0"/>
                                          </p:val>
                                        </p:tav>
                                        <p:tav tm="100000">
                                          <p:val>
                                            <p:strVal val="#ppt_h"/>
                                          </p:val>
                                        </p:tav>
                                      </p:tavLst>
                                    </p:anim>
                                    <p:animEffect transition="in" filter="fade">
                                      <p:cBhvr>
                                        <p:cTn id="45" dur="500"/>
                                        <p:tgtEl>
                                          <p:spTgt spid="53250">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53250">
                                            <p:txEl>
                                              <p:pRg st="5" end="5"/>
                                            </p:txEl>
                                          </p:spTgt>
                                        </p:tgtEl>
                                        <p:attrNameLst>
                                          <p:attrName>style.visibility</p:attrName>
                                        </p:attrNameLst>
                                      </p:cBhvr>
                                      <p:to>
                                        <p:strVal val="visible"/>
                                      </p:to>
                                    </p:set>
                                    <p:anim calcmode="lin" valueType="num">
                                      <p:cBhvr>
                                        <p:cTn id="50" dur="500" fill="hold"/>
                                        <p:tgtEl>
                                          <p:spTgt spid="53250">
                                            <p:txEl>
                                              <p:pRg st="5" end="5"/>
                                            </p:txEl>
                                          </p:spTgt>
                                        </p:tgtEl>
                                        <p:attrNameLst>
                                          <p:attrName>ppt_w</p:attrName>
                                        </p:attrNameLst>
                                      </p:cBhvr>
                                      <p:tavLst>
                                        <p:tav tm="0">
                                          <p:val>
                                            <p:fltVal val="0"/>
                                          </p:val>
                                        </p:tav>
                                        <p:tav tm="100000">
                                          <p:val>
                                            <p:strVal val="#ppt_w"/>
                                          </p:val>
                                        </p:tav>
                                      </p:tavLst>
                                    </p:anim>
                                    <p:anim calcmode="lin" valueType="num">
                                      <p:cBhvr>
                                        <p:cTn id="51" dur="500" fill="hold"/>
                                        <p:tgtEl>
                                          <p:spTgt spid="53250">
                                            <p:txEl>
                                              <p:pRg st="5" end="5"/>
                                            </p:txEl>
                                          </p:spTgt>
                                        </p:tgtEl>
                                        <p:attrNameLst>
                                          <p:attrName>ppt_h</p:attrName>
                                        </p:attrNameLst>
                                      </p:cBhvr>
                                      <p:tavLst>
                                        <p:tav tm="0">
                                          <p:val>
                                            <p:fltVal val="0"/>
                                          </p:val>
                                        </p:tav>
                                        <p:tav tm="100000">
                                          <p:val>
                                            <p:strVal val="#ppt_h"/>
                                          </p:val>
                                        </p:tav>
                                      </p:tavLst>
                                    </p:anim>
                                    <p:animEffect transition="in" filter="fade">
                                      <p:cBhvr>
                                        <p:cTn id="52" dur="500"/>
                                        <p:tgtEl>
                                          <p:spTgt spid="5325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404664"/>
            <a:ext cx="8353425" cy="5329237"/>
          </a:xfrm>
        </p:spPr>
        <p:txBody>
          <a:bodyPr/>
          <a:lstStyle/>
          <a:p>
            <a:pPr marL="0" indent="0">
              <a:buFont typeface="Wingdings" pitchFamily="2" charset="2"/>
              <a:buNone/>
              <a:defRPr/>
            </a:pPr>
            <a:r>
              <a:rPr lang="en-US" altLang="zh-CN" sz="4000" b="1" dirty="0" smtClean="0"/>
              <a:t>               </a:t>
            </a:r>
            <a:r>
              <a:rPr lang="zh-CN" altLang="zh-CN" sz="4800" b="1" dirty="0" smtClean="0"/>
              <a:t>山</a:t>
            </a:r>
            <a:r>
              <a:rPr lang="zh-CN" altLang="zh-CN" sz="4800" b="1" dirty="0"/>
              <a:t>园小梅</a:t>
            </a:r>
            <a:r>
              <a:rPr lang="en-US" altLang="zh-CN" sz="4800" b="1" dirty="0"/>
              <a:t>  </a:t>
            </a:r>
            <a:r>
              <a:rPr lang="zh-CN" altLang="zh-CN" sz="4800" b="1" dirty="0"/>
              <a:t>其一</a:t>
            </a:r>
            <a:r>
              <a:rPr lang="en-US" altLang="zh-CN" sz="4800" b="1" dirty="0"/>
              <a:t>  </a:t>
            </a:r>
            <a:endParaRPr lang="en-US" altLang="zh-CN" sz="4800" b="1" dirty="0" smtClean="0"/>
          </a:p>
          <a:p>
            <a:pPr marL="0" indent="0">
              <a:buFont typeface="Wingdings" pitchFamily="2" charset="2"/>
              <a:buNone/>
              <a:defRPr/>
            </a:pPr>
            <a:r>
              <a:rPr lang="en-US" altLang="zh-CN" sz="4000" b="1" dirty="0"/>
              <a:t> </a:t>
            </a:r>
            <a:r>
              <a:rPr lang="en-US" altLang="zh-CN" sz="4000" b="1" dirty="0" smtClean="0"/>
              <a:t>                   </a:t>
            </a:r>
            <a:r>
              <a:rPr lang="zh-CN" altLang="zh-CN" sz="4000" b="1" dirty="0" smtClean="0">
                <a:latin typeface="华文行楷" panose="02010800040101010101" pitchFamily="2" charset="-122"/>
                <a:ea typeface="华文行楷" panose="02010800040101010101" pitchFamily="2" charset="-122"/>
              </a:rPr>
              <a:t>林逋</a:t>
            </a:r>
            <a:r>
              <a:rPr lang="zh-CN" altLang="en-US" sz="4000" b="1" dirty="0" smtClean="0">
                <a:latin typeface="华文行楷" panose="02010800040101010101" pitchFamily="2" charset="-122"/>
                <a:ea typeface="华文行楷" panose="02010800040101010101" pitchFamily="2" charset="-122"/>
              </a:rPr>
              <a:t>（北宋）</a:t>
            </a:r>
            <a:endParaRPr lang="zh-CN" altLang="zh-CN" sz="4000" b="1" dirty="0">
              <a:latin typeface="华文行楷" panose="02010800040101010101" pitchFamily="2" charset="-122"/>
              <a:ea typeface="华文行楷" panose="02010800040101010101" pitchFamily="2" charset="-122"/>
            </a:endParaRPr>
          </a:p>
          <a:p>
            <a:pPr marL="0" indent="0">
              <a:buFont typeface="Wingdings" pitchFamily="2" charset="2"/>
              <a:buNone/>
              <a:defRPr/>
            </a:pPr>
            <a:r>
              <a:rPr lang="zh-CN" altLang="zh-CN" sz="4000" b="1" dirty="0"/>
              <a:t>众芳摇落独暄妍，占尽风情向小园</a:t>
            </a:r>
            <a:r>
              <a:rPr lang="zh-CN" altLang="zh-CN" sz="4000" b="1" dirty="0" smtClean="0"/>
              <a:t>。</a:t>
            </a:r>
            <a:endParaRPr lang="en-US" altLang="zh-CN" sz="4000" b="1" dirty="0" smtClean="0"/>
          </a:p>
          <a:p>
            <a:pPr marL="0" indent="0">
              <a:buFont typeface="Wingdings" pitchFamily="2" charset="2"/>
              <a:buNone/>
              <a:defRPr/>
            </a:pPr>
            <a:r>
              <a:rPr lang="zh-CN" altLang="zh-CN" sz="4000" b="1" u="sng" dirty="0" smtClean="0">
                <a:solidFill>
                  <a:srgbClr val="FF0000"/>
                </a:solidFill>
              </a:rPr>
              <a:t>疏影</a:t>
            </a:r>
            <a:r>
              <a:rPr lang="zh-CN" altLang="zh-CN" sz="4000" b="1" u="sng" dirty="0">
                <a:solidFill>
                  <a:srgbClr val="FF0000"/>
                </a:solidFill>
              </a:rPr>
              <a:t>横斜水清浅，</a:t>
            </a:r>
            <a:r>
              <a:rPr lang="zh-CN" altLang="zh-CN" sz="4000" b="1" u="sng" dirty="0">
                <a:solidFill>
                  <a:srgbClr val="00B050"/>
                </a:solidFill>
              </a:rPr>
              <a:t>暗香</a:t>
            </a:r>
            <a:r>
              <a:rPr lang="zh-CN" altLang="zh-CN" sz="4000" b="1" u="sng" dirty="0">
                <a:solidFill>
                  <a:srgbClr val="FF0000"/>
                </a:solidFill>
              </a:rPr>
              <a:t>浮动月黄昏</a:t>
            </a:r>
            <a:r>
              <a:rPr lang="zh-CN" altLang="zh-CN" sz="4000" b="1" u="sng" dirty="0" smtClean="0">
                <a:solidFill>
                  <a:srgbClr val="FF0000"/>
                </a:solidFill>
              </a:rPr>
              <a:t>。</a:t>
            </a:r>
            <a:endParaRPr lang="en-US" altLang="zh-CN" sz="4000" b="1" u="sng" dirty="0" smtClean="0">
              <a:solidFill>
                <a:srgbClr val="FF0000"/>
              </a:solidFill>
            </a:endParaRPr>
          </a:p>
          <a:p>
            <a:pPr marL="0" indent="0">
              <a:buFont typeface="Wingdings" pitchFamily="2" charset="2"/>
              <a:buNone/>
              <a:defRPr/>
            </a:pPr>
            <a:r>
              <a:rPr lang="zh-CN" altLang="zh-CN" sz="4000" b="1" dirty="0" smtClean="0"/>
              <a:t>霜</a:t>
            </a:r>
            <a:r>
              <a:rPr lang="zh-CN" altLang="zh-CN" sz="4000" b="1" dirty="0"/>
              <a:t>禽欲下先偷眼，粉蝶如知合断魂</a:t>
            </a:r>
            <a:r>
              <a:rPr lang="zh-CN" altLang="zh-CN" sz="4000" b="1" dirty="0" smtClean="0"/>
              <a:t>。</a:t>
            </a:r>
            <a:endParaRPr lang="en-US" altLang="zh-CN" sz="4000" b="1" dirty="0" smtClean="0"/>
          </a:p>
          <a:p>
            <a:pPr marL="0" indent="0">
              <a:buFont typeface="Wingdings" pitchFamily="2" charset="2"/>
              <a:buNone/>
              <a:defRPr/>
            </a:pPr>
            <a:r>
              <a:rPr lang="zh-CN" altLang="zh-CN" sz="4000" b="1" dirty="0" smtClean="0"/>
              <a:t>幸</a:t>
            </a:r>
            <a:r>
              <a:rPr lang="zh-CN" altLang="zh-CN" sz="4000" b="1" dirty="0"/>
              <a:t>有微吟可相狎，不须檀板共金尊。</a:t>
            </a:r>
          </a:p>
          <a:p>
            <a:pPr>
              <a:defRPr/>
            </a:pPr>
            <a:endParaRPr lang="zh-CN" altLang="en-US" sz="4000" b="1" dirty="0"/>
          </a:p>
        </p:txBody>
      </p:sp>
    </p:spTree>
    <p:extLst>
      <p:ext uri="{BB962C8B-B14F-4D97-AF65-F5344CB8AC3E}">
        <p14:creationId xmlns:p14="http://schemas.microsoft.com/office/powerpoint/2010/main" val="27946017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内容占位符 2"/>
          <p:cNvSpPr>
            <a:spLocks noGrp="1"/>
          </p:cNvSpPr>
          <p:nvPr>
            <p:ph idx="1"/>
          </p:nvPr>
        </p:nvSpPr>
        <p:spPr>
          <a:xfrm>
            <a:off x="468313" y="260350"/>
            <a:ext cx="7543800" cy="5905500"/>
          </a:xfrm>
        </p:spPr>
        <p:txBody>
          <a:bodyPr>
            <a:normAutofit lnSpcReduction="10000"/>
          </a:bodyPr>
          <a:lstStyle/>
          <a:p>
            <a:pPr marL="0" indent="0">
              <a:buFont typeface="Wingdings" pitchFamily="2" charset="2"/>
              <a:buNone/>
            </a:pPr>
            <a:r>
              <a:rPr lang="en-US" altLang="zh-CN" sz="4000" dirty="0" smtClean="0"/>
              <a:t>                   </a:t>
            </a:r>
            <a:r>
              <a:rPr lang="zh-CN" altLang="zh-CN" sz="6000" b="1" dirty="0" smtClean="0"/>
              <a:t>雪梅</a:t>
            </a:r>
            <a:r>
              <a:rPr lang="en-US" altLang="zh-CN" sz="6000" b="1" dirty="0" smtClean="0"/>
              <a:t>·</a:t>
            </a:r>
            <a:r>
              <a:rPr lang="zh-CN" altLang="zh-CN" sz="6000" b="1" dirty="0" smtClean="0"/>
              <a:t>其一 </a:t>
            </a:r>
            <a:endParaRPr lang="zh-CN" altLang="zh-CN" sz="4800" b="1" dirty="0" smtClean="0"/>
          </a:p>
          <a:p>
            <a:pPr marL="0" indent="0">
              <a:buFont typeface="Wingdings" pitchFamily="2" charset="2"/>
              <a:buNone/>
            </a:pPr>
            <a:r>
              <a:rPr lang="en-US" altLang="zh-CN" sz="4000" dirty="0" smtClean="0"/>
              <a:t>                    </a:t>
            </a:r>
            <a:r>
              <a:rPr lang="zh-CN" altLang="zh-CN" sz="4000" b="1" dirty="0" smtClean="0">
                <a:latin typeface="华文行楷" panose="02010800040101010101" pitchFamily="2" charset="-122"/>
                <a:ea typeface="华文行楷" panose="02010800040101010101" pitchFamily="2" charset="-122"/>
              </a:rPr>
              <a:t>卢梅坡</a:t>
            </a:r>
            <a:r>
              <a:rPr lang="en-US" altLang="zh-CN" sz="4000" b="1" dirty="0" smtClean="0">
                <a:latin typeface="华文行楷" panose="02010800040101010101" pitchFamily="2" charset="-122"/>
                <a:ea typeface="华文行楷" panose="02010800040101010101" pitchFamily="2" charset="-122"/>
              </a:rPr>
              <a:t> </a:t>
            </a:r>
            <a:r>
              <a:rPr lang="zh-CN" altLang="en-US" sz="4000" b="1" dirty="0" smtClean="0">
                <a:latin typeface="华文行楷" panose="02010800040101010101" pitchFamily="2" charset="-122"/>
                <a:ea typeface="华文行楷" panose="02010800040101010101" pitchFamily="2" charset="-122"/>
              </a:rPr>
              <a:t>（</a:t>
            </a:r>
            <a:r>
              <a:rPr lang="zh-CN" altLang="zh-CN" sz="4000" b="1" dirty="0" smtClean="0">
                <a:latin typeface="华文行楷" panose="02010800040101010101" pitchFamily="2" charset="-122"/>
                <a:ea typeface="华文行楷" panose="02010800040101010101" pitchFamily="2" charset="-122"/>
              </a:rPr>
              <a:t>宋代</a:t>
            </a:r>
            <a:r>
              <a:rPr lang="zh-CN" altLang="en-US" sz="4000" b="1" dirty="0" smtClean="0">
                <a:latin typeface="华文行楷" panose="02010800040101010101" pitchFamily="2" charset="-122"/>
                <a:ea typeface="华文行楷" panose="02010800040101010101" pitchFamily="2" charset="-122"/>
              </a:rPr>
              <a:t>）</a:t>
            </a:r>
            <a:endParaRPr lang="zh-CN" altLang="zh-CN" sz="4000" b="1" dirty="0" smtClean="0">
              <a:latin typeface="华文行楷" panose="02010800040101010101" pitchFamily="2" charset="-122"/>
              <a:ea typeface="华文行楷" panose="02010800040101010101" pitchFamily="2" charset="-122"/>
            </a:endParaRPr>
          </a:p>
          <a:p>
            <a:pPr marL="0" indent="0" algn="ctr">
              <a:buFont typeface="Wingdings" pitchFamily="2" charset="2"/>
              <a:buNone/>
            </a:pPr>
            <a:r>
              <a:rPr lang="zh-CN" altLang="zh-CN" sz="6000" b="1" dirty="0" smtClean="0"/>
              <a:t>梅雪争春未肯降，</a:t>
            </a:r>
            <a:endParaRPr lang="en-US" altLang="zh-CN" sz="6000" b="1" dirty="0" smtClean="0"/>
          </a:p>
          <a:p>
            <a:pPr marL="0" indent="0" algn="ctr">
              <a:buFont typeface="Wingdings" pitchFamily="2" charset="2"/>
              <a:buNone/>
            </a:pPr>
            <a:r>
              <a:rPr lang="zh-CN" altLang="zh-CN" sz="6000" b="1" dirty="0" smtClean="0"/>
              <a:t>骚人阁笔费评章。</a:t>
            </a:r>
            <a:endParaRPr lang="en-US" altLang="zh-CN" sz="6000" b="1" dirty="0" smtClean="0"/>
          </a:p>
          <a:p>
            <a:pPr marL="0" indent="0" algn="ctr">
              <a:buFont typeface="Wingdings" pitchFamily="2" charset="2"/>
              <a:buNone/>
            </a:pPr>
            <a:r>
              <a:rPr lang="zh-CN" altLang="zh-CN" sz="6000" b="1" u="sng" dirty="0" smtClean="0">
                <a:solidFill>
                  <a:srgbClr val="FF0000"/>
                </a:solidFill>
              </a:rPr>
              <a:t>梅须逊雪三分白，</a:t>
            </a:r>
            <a:endParaRPr lang="en-US" altLang="zh-CN" sz="6000" b="1" u="sng" dirty="0" smtClean="0">
              <a:solidFill>
                <a:srgbClr val="FF0000"/>
              </a:solidFill>
            </a:endParaRPr>
          </a:p>
          <a:p>
            <a:pPr marL="0" indent="0" algn="ctr">
              <a:buFont typeface="Wingdings" pitchFamily="2" charset="2"/>
              <a:buNone/>
            </a:pPr>
            <a:r>
              <a:rPr lang="zh-CN" altLang="zh-CN" sz="6000" b="1" u="sng" dirty="0" smtClean="0">
                <a:solidFill>
                  <a:srgbClr val="FF0000"/>
                </a:solidFill>
              </a:rPr>
              <a:t>雪却输梅一段香</a:t>
            </a:r>
            <a:r>
              <a:rPr lang="zh-CN" altLang="en-US" sz="6000" b="1" u="sng" dirty="0" smtClean="0">
                <a:solidFill>
                  <a:srgbClr val="FF0000"/>
                </a:solidFill>
              </a:rPr>
              <a:t>。</a:t>
            </a:r>
          </a:p>
        </p:txBody>
      </p:sp>
    </p:spTree>
    <p:extLst>
      <p:ext uri="{BB962C8B-B14F-4D97-AF65-F5344CB8AC3E}">
        <p14:creationId xmlns:p14="http://schemas.microsoft.com/office/powerpoint/2010/main" val="1261263197"/>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850" y="404813"/>
            <a:ext cx="9144000" cy="6192837"/>
          </a:xfrm>
        </p:spPr>
        <p:txBody>
          <a:bodyPr>
            <a:normAutofit fontScale="92500" lnSpcReduction="10000"/>
          </a:bodyPr>
          <a:lstStyle/>
          <a:p>
            <a:pPr marL="0" indent="0">
              <a:buFont typeface="Wingdings" pitchFamily="2" charset="2"/>
              <a:buNone/>
              <a:defRPr/>
            </a:pPr>
            <a:r>
              <a:rPr lang="en-US" altLang="zh-CN" sz="4400" dirty="0" smtClean="0"/>
              <a:t>                     </a:t>
            </a:r>
            <a:r>
              <a:rPr lang="zh-CN" altLang="zh-CN" sz="6000" b="1" dirty="0" smtClean="0"/>
              <a:t>上堂</a:t>
            </a:r>
            <a:r>
              <a:rPr lang="zh-CN" altLang="zh-CN" sz="6000" b="1" dirty="0"/>
              <a:t>开示颂</a:t>
            </a:r>
            <a:endParaRPr lang="zh-CN" altLang="zh-CN" sz="4400" b="1" dirty="0"/>
          </a:p>
          <a:p>
            <a:pPr marL="0" indent="0">
              <a:buFont typeface="Wingdings" pitchFamily="2" charset="2"/>
              <a:buNone/>
              <a:defRPr/>
            </a:pPr>
            <a:r>
              <a:rPr lang="en-US" altLang="zh-CN" sz="4400" dirty="0" smtClean="0"/>
              <a:t>                     </a:t>
            </a:r>
            <a:r>
              <a:rPr lang="zh-CN" altLang="en-US" sz="4400" b="1" dirty="0" smtClean="0">
                <a:latin typeface="方正小标宋_GBK" panose="03000509000000000000" pitchFamily="65" charset="-122"/>
                <a:ea typeface="方正小标宋_GBK" panose="03000509000000000000" pitchFamily="65" charset="-122"/>
              </a:rPr>
              <a:t>黄蘖禅师</a:t>
            </a:r>
            <a:r>
              <a:rPr lang="zh-CN" altLang="en-US" sz="4400" b="1" dirty="0" smtClean="0">
                <a:latin typeface="华文行楷" panose="02010800040101010101" pitchFamily="2" charset="-122"/>
                <a:ea typeface="华文行楷" panose="02010800040101010101" pitchFamily="2" charset="-122"/>
              </a:rPr>
              <a:t>（</a:t>
            </a:r>
            <a:r>
              <a:rPr lang="zh-CN" altLang="zh-CN" sz="4400" b="1" dirty="0" smtClean="0">
                <a:latin typeface="华文行楷" panose="02010800040101010101" pitchFamily="2" charset="-122"/>
                <a:ea typeface="华文行楷" panose="02010800040101010101" pitchFamily="2" charset="-122"/>
              </a:rPr>
              <a:t>唐代</a:t>
            </a:r>
            <a:r>
              <a:rPr lang="zh-CN" altLang="en-US" sz="4400" b="1" dirty="0" smtClean="0">
                <a:latin typeface="华文行楷" panose="02010800040101010101" pitchFamily="2" charset="-122"/>
                <a:ea typeface="华文行楷" panose="02010800040101010101" pitchFamily="2" charset="-122"/>
              </a:rPr>
              <a:t>）</a:t>
            </a:r>
            <a:endParaRPr lang="en-US" altLang="zh-CN" sz="4400" b="1" dirty="0" smtClean="0">
              <a:latin typeface="华文行楷" panose="02010800040101010101" pitchFamily="2" charset="-122"/>
              <a:ea typeface="华文行楷" panose="02010800040101010101" pitchFamily="2" charset="-122"/>
            </a:endParaRPr>
          </a:p>
          <a:p>
            <a:pPr marL="0" indent="0">
              <a:buFont typeface="Wingdings" pitchFamily="2" charset="2"/>
              <a:buNone/>
              <a:defRPr/>
            </a:pPr>
            <a:r>
              <a:rPr lang="en-US" altLang="zh-CN" sz="4400" b="1" dirty="0"/>
              <a:t> </a:t>
            </a:r>
            <a:r>
              <a:rPr lang="en-US" altLang="zh-CN" sz="4400" b="1" dirty="0" smtClean="0"/>
              <a:t>              </a:t>
            </a:r>
            <a:r>
              <a:rPr lang="zh-CN" altLang="zh-CN" sz="6000" b="1" dirty="0" smtClean="0"/>
              <a:t>尘劳迥脱事非常，</a:t>
            </a:r>
            <a:endParaRPr lang="en-US" altLang="zh-CN" sz="6000" b="1" dirty="0" smtClean="0"/>
          </a:p>
          <a:p>
            <a:pPr marL="0" indent="0" algn="ctr">
              <a:buFont typeface="Wingdings" pitchFamily="2" charset="2"/>
              <a:buNone/>
              <a:defRPr/>
            </a:pPr>
            <a:r>
              <a:rPr lang="zh-CN" altLang="zh-CN" sz="6000" b="1" dirty="0" smtClean="0"/>
              <a:t>紧把绳头做一场。</a:t>
            </a:r>
            <a:r>
              <a:rPr lang="en-US" altLang="zh-CN" sz="6000" b="1" dirty="0" smtClean="0"/>
              <a:t/>
            </a:r>
            <a:br>
              <a:rPr lang="en-US" altLang="zh-CN" sz="6000" b="1" dirty="0" smtClean="0"/>
            </a:br>
            <a:r>
              <a:rPr lang="zh-CN" altLang="zh-CN" sz="6000" b="1" u="sng" dirty="0" smtClean="0">
                <a:solidFill>
                  <a:srgbClr val="FF0000"/>
                </a:solidFill>
              </a:rPr>
              <a:t>不经一番寒彻骨，</a:t>
            </a:r>
            <a:endParaRPr lang="en-US" altLang="zh-CN" sz="6000" b="1" u="sng" dirty="0" smtClean="0">
              <a:solidFill>
                <a:srgbClr val="FF0000"/>
              </a:solidFill>
            </a:endParaRPr>
          </a:p>
          <a:p>
            <a:pPr marL="0" indent="0" algn="ctr">
              <a:buFont typeface="Wingdings" pitchFamily="2" charset="2"/>
              <a:buNone/>
              <a:defRPr/>
            </a:pPr>
            <a:r>
              <a:rPr lang="zh-CN" altLang="zh-CN" sz="6000" b="1" u="sng" dirty="0" smtClean="0">
                <a:solidFill>
                  <a:srgbClr val="FF0000"/>
                </a:solidFill>
              </a:rPr>
              <a:t>怎得梅花扑鼻香。</a:t>
            </a:r>
          </a:p>
          <a:p>
            <a:pPr marL="0" indent="0" algn="ctr">
              <a:buFont typeface="Wingdings" pitchFamily="2" charset="2"/>
              <a:buNone/>
              <a:defRPr/>
            </a:pPr>
            <a:r>
              <a:rPr lang="en-US" altLang="zh-CN" sz="6000" b="1" dirty="0"/>
              <a:t> </a:t>
            </a:r>
            <a:endParaRPr lang="zh-CN" altLang="zh-CN" sz="6000" b="1" dirty="0"/>
          </a:p>
          <a:p>
            <a:pPr>
              <a:defRPr/>
            </a:pPr>
            <a:endParaRPr lang="zh-CN" altLang="en-US" sz="4400" dirty="0"/>
          </a:p>
        </p:txBody>
      </p:sp>
    </p:spTree>
    <p:extLst>
      <p:ext uri="{BB962C8B-B14F-4D97-AF65-F5344CB8AC3E}">
        <p14:creationId xmlns:p14="http://schemas.microsoft.com/office/powerpoint/2010/main" val="4145486951"/>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260350"/>
            <a:ext cx="4968875" cy="621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Text Box 5"/>
          <p:cNvSpPr txBox="1">
            <a:spLocks noChangeArrowheads="1"/>
          </p:cNvSpPr>
          <p:nvPr/>
        </p:nvSpPr>
        <p:spPr bwMode="auto">
          <a:xfrm>
            <a:off x="5637000" y="188490"/>
            <a:ext cx="3508653" cy="6363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7200" dirty="0" smtClean="0">
                <a:ea typeface="华文行楷" pitchFamily="2" charset="-122"/>
              </a:rPr>
              <a:t>用</a:t>
            </a:r>
            <a:r>
              <a:rPr lang="zh-CN" altLang="en-US" sz="7200" dirty="0">
                <a:ea typeface="华文行楷" pitchFamily="2" charset="-122"/>
              </a:rPr>
              <a:t>一句话或者一句诗概括你对梅的认识。</a:t>
            </a:r>
            <a:r>
              <a:rPr lang="zh-CN" altLang="en-US" sz="4000" dirty="0">
                <a:solidFill>
                  <a:srgbClr val="0000FF"/>
                </a:solidFill>
              </a:rPr>
              <a:t> </a:t>
            </a:r>
          </a:p>
        </p:txBody>
      </p:sp>
    </p:spTree>
    <p:extLst>
      <p:ext uri="{BB962C8B-B14F-4D97-AF65-F5344CB8AC3E}">
        <p14:creationId xmlns:p14="http://schemas.microsoft.com/office/powerpoint/2010/main" val="7533413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8069"/>
                                        </p:tgtEl>
                                        <p:attrNameLst>
                                          <p:attrName>style.visibility</p:attrName>
                                        </p:attrNameLst>
                                      </p:cBhvr>
                                      <p:to>
                                        <p:strVal val="visible"/>
                                      </p:to>
                                    </p:set>
                                    <p:anim calcmode="lin" valueType="num">
                                      <p:cBhvr>
                                        <p:cTn id="7" dur="1000" fill="hold"/>
                                        <p:tgtEl>
                                          <p:spTgt spid="88069"/>
                                        </p:tgtEl>
                                        <p:attrNameLst>
                                          <p:attrName>ppt_w</p:attrName>
                                        </p:attrNameLst>
                                      </p:cBhvr>
                                      <p:tavLst>
                                        <p:tav tm="0">
                                          <p:val>
                                            <p:strVal val="#ppt_w*0.70"/>
                                          </p:val>
                                        </p:tav>
                                        <p:tav tm="100000">
                                          <p:val>
                                            <p:strVal val="#ppt_w"/>
                                          </p:val>
                                        </p:tav>
                                      </p:tavLst>
                                    </p:anim>
                                    <p:anim calcmode="lin" valueType="num">
                                      <p:cBhvr>
                                        <p:cTn id="8" dur="1000" fill="hold"/>
                                        <p:tgtEl>
                                          <p:spTgt spid="88069"/>
                                        </p:tgtEl>
                                        <p:attrNameLst>
                                          <p:attrName>ppt_h</p:attrName>
                                        </p:attrNameLst>
                                      </p:cBhvr>
                                      <p:tavLst>
                                        <p:tav tm="0">
                                          <p:val>
                                            <p:strVal val="#ppt_h"/>
                                          </p:val>
                                        </p:tav>
                                        <p:tav tm="100000">
                                          <p:val>
                                            <p:strVal val="#ppt_h"/>
                                          </p:val>
                                        </p:tav>
                                      </p:tavLst>
                                    </p:anim>
                                    <p:animEffect transition="in" filter="fade">
                                      <p:cBhvr>
                                        <p:cTn id="9" dur="1000"/>
                                        <p:tgtEl>
                                          <p:spTgt spid="88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0" y="-22225"/>
            <a:ext cx="9036496" cy="6983413"/>
          </a:xfrm>
        </p:spPr>
        <p:txBody>
          <a:bodyPr>
            <a:normAutofit lnSpcReduction="10000"/>
          </a:bodyPr>
          <a:lstStyle/>
          <a:p>
            <a:pPr eaLnBrk="1" hangingPunct="1">
              <a:lnSpc>
                <a:spcPct val="90000"/>
              </a:lnSpc>
              <a:buFontTx/>
              <a:buNone/>
            </a:pPr>
            <a:r>
              <a:rPr lang="en-US" altLang="zh-CN" b="1" dirty="0" smtClean="0">
                <a:solidFill>
                  <a:srgbClr val="0000CC"/>
                </a:solidFill>
                <a:latin typeface="方正楷体_GBK" panose="03000509000000000000" pitchFamily="65" charset="-122"/>
                <a:ea typeface="方正楷体_GBK" panose="03000509000000000000" pitchFamily="65" charset="-122"/>
              </a:rPr>
              <a:t> </a:t>
            </a:r>
            <a:br>
              <a:rPr lang="en-US" altLang="zh-CN" b="1" dirty="0" smtClean="0">
                <a:solidFill>
                  <a:srgbClr val="0000CC"/>
                </a:solidFill>
                <a:latin typeface="方正楷体_GBK" panose="03000509000000000000" pitchFamily="65" charset="-122"/>
                <a:ea typeface="方正楷体_GBK" panose="03000509000000000000" pitchFamily="65" charset="-122"/>
              </a:rPr>
            </a:br>
            <a:r>
              <a:rPr lang="en-US" altLang="zh-CN" b="1" dirty="0" smtClean="0">
                <a:solidFill>
                  <a:srgbClr val="0000CC"/>
                </a:solidFill>
                <a:latin typeface="方正楷体_GBK" panose="03000509000000000000" pitchFamily="65" charset="-122"/>
                <a:ea typeface="方正楷体_GBK" panose="03000509000000000000" pitchFamily="65" charset="-122"/>
              </a:rPr>
              <a:t>       </a:t>
            </a:r>
            <a:r>
              <a:rPr lang="zh-CN" altLang="en-US" b="1" dirty="0" smtClean="0">
                <a:solidFill>
                  <a:srgbClr val="0000CC"/>
                </a:solidFill>
                <a:latin typeface="方正楷体_GBK" panose="03000509000000000000" pitchFamily="65" charset="-122"/>
                <a:ea typeface="方正楷体_GBK" panose="03000509000000000000" pitchFamily="65" charset="-122"/>
              </a:rPr>
              <a:t>梅花是我们中华民族与中国的精神象征，具有强大而普遍的感染力和推动力。</a:t>
            </a:r>
            <a:r>
              <a:rPr lang="zh-CN" altLang="en-US" b="1" dirty="0" smtClean="0">
                <a:solidFill>
                  <a:srgbClr val="FF3300"/>
                </a:solidFill>
                <a:latin typeface="方正楷体_GBK" panose="03000509000000000000" pitchFamily="65" charset="-122"/>
                <a:ea typeface="方正楷体_GBK" panose="03000509000000000000" pitchFamily="65" charset="-122"/>
              </a:rPr>
              <a:t>梅花象征坚韧不拔，傲雪斗霜，不居功自傲，不屈不挠，奋勇当先，自强不息的精神品质。</a:t>
            </a:r>
            <a:endParaRPr lang="en-US" altLang="zh-CN" b="1" dirty="0" smtClean="0">
              <a:solidFill>
                <a:srgbClr val="FF3300"/>
              </a:solidFill>
              <a:latin typeface="方正楷体_GBK" panose="03000509000000000000" pitchFamily="65" charset="-122"/>
              <a:ea typeface="方正楷体_GBK" panose="03000509000000000000" pitchFamily="65" charset="-122"/>
            </a:endParaRPr>
          </a:p>
          <a:p>
            <a:pPr eaLnBrk="1" hangingPunct="1">
              <a:lnSpc>
                <a:spcPct val="90000"/>
              </a:lnSpc>
              <a:buFontTx/>
              <a:buNone/>
            </a:pPr>
            <a:r>
              <a:rPr lang="en-US" altLang="zh-CN" b="1" dirty="0">
                <a:solidFill>
                  <a:srgbClr val="FF3300"/>
                </a:solidFill>
                <a:latin typeface="方正楷体_GBK" panose="03000509000000000000" pitchFamily="65" charset="-122"/>
                <a:ea typeface="方正楷体_GBK" panose="03000509000000000000" pitchFamily="65" charset="-122"/>
              </a:rPr>
              <a:t> </a:t>
            </a:r>
            <a:r>
              <a:rPr lang="en-US" altLang="zh-CN" b="1" dirty="0" smtClean="0">
                <a:solidFill>
                  <a:srgbClr val="FF3300"/>
                </a:solidFill>
                <a:latin typeface="方正楷体_GBK" panose="03000509000000000000" pitchFamily="65" charset="-122"/>
                <a:ea typeface="方正楷体_GBK" panose="03000509000000000000" pitchFamily="65" charset="-122"/>
              </a:rPr>
              <a:t>         </a:t>
            </a:r>
            <a:r>
              <a:rPr lang="zh-CN" altLang="en-US" b="1" dirty="0" smtClean="0">
                <a:solidFill>
                  <a:srgbClr val="0000CC"/>
                </a:solidFill>
                <a:latin typeface="方正楷体_GBK" panose="03000509000000000000" pitchFamily="65" charset="-122"/>
                <a:ea typeface="方正楷体_GBK" panose="03000509000000000000" pitchFamily="65" charset="-122"/>
              </a:rPr>
              <a:t>别的花都是春天才开，它却不一样。愈是寒冷，愈是风欺雪压，花开得愈精神，愈秀气。它是我们中华民族最有骨气的！几千年来，它那迎雪吐艳，凌寒飘香，铁骨冰心的崇高品质和坚贞气节鼓励了一代又一代中国人不畏艰险，奋勇开拓，创造了优秀的生活与文明。</a:t>
            </a:r>
            <a:endParaRPr lang="en-US" altLang="zh-CN" b="1" dirty="0" smtClean="0">
              <a:solidFill>
                <a:srgbClr val="0000CC"/>
              </a:solidFill>
              <a:latin typeface="方正楷体_GBK" panose="03000509000000000000" pitchFamily="65" charset="-122"/>
              <a:ea typeface="方正楷体_GBK" panose="03000509000000000000" pitchFamily="65" charset="-122"/>
            </a:endParaRPr>
          </a:p>
          <a:p>
            <a:pPr eaLnBrk="1" hangingPunct="1">
              <a:lnSpc>
                <a:spcPct val="90000"/>
              </a:lnSpc>
              <a:buFontTx/>
              <a:buNone/>
            </a:pPr>
            <a:r>
              <a:rPr lang="en-US" altLang="zh-CN" b="1" dirty="0">
                <a:solidFill>
                  <a:srgbClr val="0000CC"/>
                </a:solidFill>
                <a:latin typeface="方正楷体_GBK" panose="03000509000000000000" pitchFamily="65" charset="-122"/>
                <a:ea typeface="方正楷体_GBK" panose="03000509000000000000" pitchFamily="65" charset="-122"/>
              </a:rPr>
              <a:t> </a:t>
            </a:r>
            <a:r>
              <a:rPr lang="en-US" altLang="zh-CN" b="1" dirty="0" smtClean="0">
                <a:solidFill>
                  <a:srgbClr val="0000CC"/>
                </a:solidFill>
                <a:latin typeface="方正楷体_GBK" panose="03000509000000000000" pitchFamily="65" charset="-122"/>
                <a:ea typeface="方正楷体_GBK" panose="03000509000000000000" pitchFamily="65" charset="-122"/>
              </a:rPr>
              <a:t>  </a:t>
            </a:r>
            <a:r>
              <a:rPr lang="en-US" altLang="zh-CN" b="1" dirty="0">
                <a:solidFill>
                  <a:srgbClr val="0000CC"/>
                </a:solidFill>
                <a:latin typeface="方正楷体_GBK" panose="03000509000000000000" pitchFamily="65" charset="-122"/>
                <a:ea typeface="方正楷体_GBK" panose="03000509000000000000" pitchFamily="65" charset="-122"/>
              </a:rPr>
              <a:t> </a:t>
            </a:r>
            <a:r>
              <a:rPr lang="en-US" altLang="zh-CN" b="1" dirty="0" smtClean="0">
                <a:solidFill>
                  <a:srgbClr val="0000CC"/>
                </a:solidFill>
                <a:latin typeface="方正楷体_GBK" panose="03000509000000000000" pitchFamily="65" charset="-122"/>
                <a:ea typeface="方正楷体_GBK" panose="03000509000000000000" pitchFamily="65" charset="-122"/>
              </a:rPr>
              <a:t>      </a:t>
            </a:r>
            <a:r>
              <a:rPr lang="zh-CN" altLang="en-US" b="1" dirty="0" smtClean="0">
                <a:solidFill>
                  <a:srgbClr val="0000CC"/>
                </a:solidFill>
                <a:latin typeface="方正楷体_GBK" panose="03000509000000000000" pitchFamily="65" charset="-122"/>
                <a:ea typeface="方正楷体_GBK" panose="03000509000000000000" pitchFamily="65" charset="-122"/>
              </a:rPr>
              <a:t>有人认为，梅的品格与气节几乎写意了我们“龙的传人”的精神面貌。全国上至显达，下至布衣，几千年来对梅花深爱有加。</a:t>
            </a:r>
            <a:endParaRPr lang="en-US" altLang="zh-CN" b="1" dirty="0" smtClean="0">
              <a:solidFill>
                <a:srgbClr val="0000CC"/>
              </a:solidFill>
              <a:latin typeface="方正楷体_GBK" panose="03000509000000000000" pitchFamily="65" charset="-122"/>
              <a:ea typeface="方正楷体_GBK" panose="03000509000000000000" pitchFamily="65" charset="-122"/>
            </a:endParaRPr>
          </a:p>
          <a:p>
            <a:pPr eaLnBrk="1" hangingPunct="1">
              <a:lnSpc>
                <a:spcPct val="90000"/>
              </a:lnSpc>
              <a:buFontTx/>
              <a:buNone/>
            </a:pPr>
            <a:r>
              <a:rPr lang="en-US" altLang="zh-CN" b="1" dirty="0">
                <a:solidFill>
                  <a:srgbClr val="0000CC"/>
                </a:solidFill>
                <a:latin typeface="方正楷体_GBK" panose="03000509000000000000" pitchFamily="65" charset="-122"/>
                <a:ea typeface="方正楷体_GBK" panose="03000509000000000000" pitchFamily="65" charset="-122"/>
              </a:rPr>
              <a:t> </a:t>
            </a:r>
            <a:r>
              <a:rPr lang="en-US" altLang="zh-CN" b="1" dirty="0" smtClean="0">
                <a:solidFill>
                  <a:srgbClr val="0000CC"/>
                </a:solidFill>
                <a:latin typeface="方正楷体_GBK" panose="03000509000000000000" pitchFamily="65" charset="-122"/>
                <a:ea typeface="方正楷体_GBK" panose="03000509000000000000" pitchFamily="65" charset="-122"/>
              </a:rPr>
              <a:t>       </a:t>
            </a:r>
            <a:r>
              <a:rPr lang="zh-CN" altLang="en-US" b="1" dirty="0" smtClean="0">
                <a:solidFill>
                  <a:srgbClr val="0000CC"/>
                </a:solidFill>
                <a:latin typeface="方正楷体_GBK" panose="03000509000000000000" pitchFamily="65" charset="-122"/>
                <a:ea typeface="方正楷体_GBK" panose="03000509000000000000" pitchFamily="65" charset="-122"/>
              </a:rPr>
              <a:t>“文学艺术史上，梅诗、梅画数量之多，足以令任何一种花卉都望尘莫及。”</a:t>
            </a:r>
            <a:r>
              <a:rPr lang="zh-CN" altLang="en-US" dirty="0" smtClean="0">
                <a:latin typeface="方正楷体_GBK" panose="03000509000000000000" pitchFamily="65" charset="-122"/>
                <a:ea typeface="方正楷体_GBK" panose="03000509000000000000" pitchFamily="65" charset="-122"/>
              </a:rPr>
              <a:t> </a:t>
            </a:r>
          </a:p>
        </p:txBody>
      </p:sp>
    </p:spTree>
    <p:extLst>
      <p:ext uri="{BB962C8B-B14F-4D97-AF65-F5344CB8AC3E}">
        <p14:creationId xmlns:p14="http://schemas.microsoft.com/office/powerpoint/2010/main" val="17533654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1270</TotalTime>
  <Words>1065</Words>
  <Application>Microsoft Office PowerPoint</Application>
  <PresentationFormat>全屏显示(4:3)</PresentationFormat>
  <Paragraphs>154</Paragraphs>
  <Slides>36</Slides>
  <Notes>5</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二、撕心“愁” 味你可尝？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比较阅读：  比较一下这两处梅花在内容 及思想感情表达上有什么异同？ </vt:lpstr>
      <vt:lpstr>不同的历史，不同的心情</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wqeqweq</dc:creator>
  <cp:lastModifiedBy>wqeqweq</cp:lastModifiedBy>
  <cp:revision>36</cp:revision>
  <dcterms:created xsi:type="dcterms:W3CDTF">2015-10-14T06:13:10Z</dcterms:created>
  <dcterms:modified xsi:type="dcterms:W3CDTF">2015-10-16T00:33:58Z</dcterms:modified>
</cp:coreProperties>
</file>