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52" r:id="rId3"/>
    <p:sldId id="475" r:id="rId4"/>
    <p:sldId id="303" r:id="rId5"/>
    <p:sldId id="354" r:id="rId6"/>
    <p:sldId id="353" r:id="rId7"/>
    <p:sldId id="310" r:id="rId8"/>
    <p:sldId id="356" r:id="rId9"/>
    <p:sldId id="362" r:id="rId10"/>
    <p:sldId id="311" r:id="rId11"/>
    <p:sldId id="363" r:id="rId12"/>
    <p:sldId id="357" r:id="rId13"/>
    <p:sldId id="358" r:id="rId14"/>
    <p:sldId id="314" r:id="rId15"/>
    <p:sldId id="317" r:id="rId16"/>
    <p:sldId id="364" r:id="rId17"/>
    <p:sldId id="359" r:id="rId18"/>
    <p:sldId id="360" r:id="rId19"/>
    <p:sldId id="361" r:id="rId20"/>
    <p:sldId id="318" r:id="rId21"/>
    <p:sldId id="264" r:id="rId22"/>
    <p:sldId id="265" r:id="rId23"/>
    <p:sldId id="266" r:id="rId24"/>
    <p:sldId id="365" r:id="rId25"/>
    <p:sldId id="474" r:id="rId26"/>
    <p:sldId id="270" r:id="rId27"/>
    <p:sldId id="478" r:id="rId28"/>
    <p:sldId id="271" r:id="rId29"/>
    <p:sldId id="330" r:id="rId30"/>
    <p:sldId id="477" r:id="rId31"/>
    <p:sldId id="268" r:id="rId32"/>
    <p:sldId id="276" r:id="rId33"/>
    <p:sldId id="273" r:id="rId34"/>
    <p:sldId id="274" r:id="rId36"/>
    <p:sldId id="275" r:id="rId37"/>
    <p:sldId id="329" r:id="rId38"/>
    <p:sldId id="277" r:id="rId39"/>
    <p:sldId id="283" r:id="rId40"/>
    <p:sldId id="284" r:id="rId41"/>
    <p:sldId id="332" r:id="rId42"/>
    <p:sldId id="383" r:id="rId43"/>
    <p:sldId id="376" r:id="rId44"/>
    <p:sldId id="377" r:id="rId45"/>
    <p:sldId id="378" r:id="rId46"/>
    <p:sldId id="379" r:id="rId47"/>
    <p:sldId id="380" r:id="rId48"/>
    <p:sldId id="381" r:id="rId49"/>
    <p:sldId id="382" r:id="rId50"/>
    <p:sldId id="384" r:id="rId51"/>
    <p:sldId id="536" r:id="rId52"/>
    <p:sldId id="349" r:id="rId53"/>
    <p:sldId id="375" r:id="rId54"/>
    <p:sldId id="350" r:id="rId55"/>
    <p:sldId id="385" r:id="rId56"/>
    <p:sldId id="492" r:id="rId57"/>
    <p:sldId id="484" r:id="rId58"/>
    <p:sldId id="486" r:id="rId59"/>
    <p:sldId id="485" r:id="rId60"/>
    <p:sldId id="488" r:id="rId61"/>
    <p:sldId id="489" r:id="rId62"/>
    <p:sldId id="490" r:id="rId63"/>
    <p:sldId id="491" r:id="rId64"/>
    <p:sldId id="494" r:id="rId6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未知用户" initials="未"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91" autoAdjust="0"/>
    <p:restoredTop sz="94559" autoAdjust="0"/>
  </p:normalViewPr>
  <p:slideViewPr>
    <p:cSldViewPr>
      <p:cViewPr varScale="1">
        <p:scale>
          <a:sx n="85" d="100"/>
          <a:sy n="85" d="100"/>
        </p:scale>
        <p:origin x="-636" y="-84"/>
      </p:cViewPr>
      <p:guideLst>
        <p:guide orient="horz" pos="2112"/>
        <p:guide pos="2849"/>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9" Type="http://schemas.openxmlformats.org/officeDocument/2006/relationships/commentAuthors" Target="commentAuthors.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endParaRPr lang="en-US" altLang="zh-CN"/>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endParaRPr lang="en-US" altLang="zh-CN"/>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endParaRPr lang="en-US" altLang="zh-CN"/>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vl1pPr>
          </a:lstStyle>
          <a:p>
            <a:fld id="{BB13452C-BA8C-4F38-8C4D-29BB7C1FF85F}"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A44992DC-AC47-40C4-BD14-4F7B4F1E2DA5}" type="slidenum">
              <a:rPr lang="en-US" altLang="zh-CN"/>
            </a:fld>
            <a:endParaRPr lang="en-US" altLang="zh-CN"/>
          </a:p>
        </p:txBody>
      </p:sp>
      <p:sp>
        <p:nvSpPr>
          <p:cNvPr id="29698" name="Rectangle 2"/>
          <p:cNvSpPr>
            <a:spLocks noGrp="1" noRot="1" noChangeAspect="1" noChangeArrowheads="1" noTextEdit="1"/>
          </p:cNvSpPr>
          <p:nvPr>
            <p:ph type="sldImg"/>
          </p:nvPr>
        </p:nvSpPr>
        <p:spPr/>
      </p:sp>
      <p:sp>
        <p:nvSpPr>
          <p:cNvPr id="29699" name="Rectangle 3"/>
          <p:cNvSpPr>
            <a:spLocks noGrp="1" noChangeArrowheads="1"/>
          </p:cNvSpPr>
          <p:nvPr>
            <p:ph type="body" idx="1"/>
          </p:nvPr>
        </p:nvSpPr>
        <p:spPr>
          <a:xfrm>
            <a:off x="914400" y="4343400"/>
            <a:ext cx="5029200" cy="4114800"/>
          </a:xfrm>
        </p:spPr>
        <p:txBody>
          <a:bodyPr/>
          <a:lstStyle/>
          <a:p>
            <a:r>
              <a:rPr lang="en-US" altLang="zh-CN"/>
              <a:t>1</a:t>
            </a:r>
            <a:r>
              <a:rPr lang="zh-CN" altLang="en-US"/>
              <a:t>、补充说明幻灯片</a:t>
            </a:r>
            <a:r>
              <a:rPr lang="en-US" altLang="zh-CN"/>
              <a:t>16</a:t>
            </a:r>
            <a:r>
              <a:rPr lang="zh-CN" altLang="en-US"/>
              <a:t>中的“一”。</a:t>
            </a:r>
            <a:endParaRPr lang="zh-CN" altLang="en-US"/>
          </a:p>
          <a:p>
            <a:r>
              <a:rPr lang="zh-CN" altLang="en-US"/>
              <a:t> </a:t>
            </a:r>
            <a:r>
              <a:rPr lang="en-US" altLang="zh-CN"/>
              <a:t>2</a:t>
            </a:r>
            <a:r>
              <a:rPr lang="zh-CN" altLang="en-US"/>
              <a:t>、右下标记返回幻灯片</a:t>
            </a:r>
            <a:r>
              <a:rPr lang="en-US" altLang="zh-CN"/>
              <a:t>16</a:t>
            </a:r>
            <a:r>
              <a:rPr lang="zh-CN" altLang="en-US"/>
              <a: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BDAB0E1-704E-4407-BB25-2E2067DAC01B}" type="slidenum">
              <a:rPr lang="en-US" altLang="zh-CN"/>
            </a:fld>
            <a:endParaRPr lang="en-US" altLang="zh-CN"/>
          </a:p>
        </p:txBody>
      </p:sp>
      <p:sp>
        <p:nvSpPr>
          <p:cNvPr id="31746" name="Rectangle 2"/>
          <p:cNvSpPr>
            <a:spLocks noGrp="1" noRot="1" noChangeAspect="1" noChangeArrowheads="1" noTextEdit="1"/>
          </p:cNvSpPr>
          <p:nvPr>
            <p:ph type="sldImg"/>
          </p:nvPr>
        </p:nvSpPr>
        <p:spPr/>
      </p:sp>
      <p:sp>
        <p:nvSpPr>
          <p:cNvPr id="31747" name="Rectangle 3"/>
          <p:cNvSpPr>
            <a:spLocks noGrp="1" noChangeArrowheads="1"/>
          </p:cNvSpPr>
          <p:nvPr>
            <p:ph type="body" idx="1"/>
          </p:nvPr>
        </p:nvSpPr>
        <p:spPr>
          <a:xfrm>
            <a:off x="914400" y="4343400"/>
            <a:ext cx="5029200" cy="4114800"/>
          </a:xfrm>
        </p:spPr>
        <p:txBody>
          <a:bodyPr/>
          <a:lstStyle/>
          <a:p>
            <a:r>
              <a:rPr lang="en-US" altLang="zh-CN"/>
              <a:t>1</a:t>
            </a:r>
            <a:r>
              <a:rPr lang="zh-CN" altLang="en-US"/>
              <a:t>、补充说明幻灯片</a:t>
            </a:r>
            <a:r>
              <a:rPr lang="en-US" altLang="zh-CN"/>
              <a:t>16</a:t>
            </a:r>
            <a:r>
              <a:rPr lang="zh-CN" altLang="en-US"/>
              <a:t>中的“三”。 </a:t>
            </a:r>
            <a:endParaRPr lang="zh-CN" altLang="en-US"/>
          </a:p>
          <a:p>
            <a:r>
              <a:rPr lang="en-US" altLang="zh-CN"/>
              <a:t>2</a:t>
            </a:r>
            <a:r>
              <a:rPr lang="zh-CN" altLang="en-US"/>
              <a:t>、右下标记返回幻灯片</a:t>
            </a:r>
            <a:r>
              <a:rPr lang="en-US" altLang="zh-CN"/>
              <a:t>16</a:t>
            </a:r>
            <a:r>
              <a:rPr lang="zh-CN" altLang="en-US"/>
              <a:t>。</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54288DF-4439-424F-99F5-49F2C36939E7}" type="slidenum">
              <a:rPr lang="en-US" altLang="zh-CN"/>
            </a:fld>
            <a:endParaRPr lang="en-US" altLang="zh-CN"/>
          </a:p>
        </p:txBody>
      </p:sp>
      <p:sp>
        <p:nvSpPr>
          <p:cNvPr id="33794" name="Rectangle 2"/>
          <p:cNvSpPr>
            <a:spLocks noGrp="1" noRot="1" noChangeAspect="1" noChangeArrowheads="1" noTextEdit="1"/>
          </p:cNvSpPr>
          <p:nvPr>
            <p:ph type="sldImg"/>
          </p:nvPr>
        </p:nvSpPr>
        <p:spPr/>
      </p:sp>
      <p:sp>
        <p:nvSpPr>
          <p:cNvPr id="33795" name="Rectangle 3"/>
          <p:cNvSpPr>
            <a:spLocks noGrp="1" noChangeArrowheads="1"/>
          </p:cNvSpPr>
          <p:nvPr>
            <p:ph type="body" idx="1"/>
          </p:nvPr>
        </p:nvSpPr>
        <p:spPr>
          <a:xfrm>
            <a:off x="914400" y="4343400"/>
            <a:ext cx="5029200" cy="4114800"/>
          </a:xfrm>
        </p:spPr>
        <p:txBody>
          <a:bodyPr/>
          <a:lstStyle/>
          <a:p>
            <a:r>
              <a:rPr lang="en-US" altLang="zh-CN"/>
              <a:t>1</a:t>
            </a:r>
            <a:r>
              <a:rPr lang="zh-CN" altLang="en-US"/>
              <a:t>、重点：说明赵州桥时抓住了那些特点？</a:t>
            </a:r>
            <a:endParaRPr lang="zh-CN" altLang="en-US"/>
          </a:p>
          <a:p>
            <a:r>
              <a:rPr lang="en-US" altLang="zh-CN"/>
              <a:t>2</a:t>
            </a:r>
            <a:r>
              <a:rPr lang="zh-CN" altLang="en-US"/>
              <a:t>、每一小点都链接相关说明幻灯片，点击后边箭头即可，也可以返回本页。最下边箭头返回到幻灯片</a:t>
            </a:r>
            <a:r>
              <a:rPr lang="en-US" altLang="zh-CN"/>
              <a:t>4</a:t>
            </a:r>
            <a:r>
              <a:rPr lang="zh-CN" altLang="en-US"/>
              <a:t>（对话）。</a:t>
            </a:r>
            <a:endParaRPr lang="zh-CN" altLang="en-US"/>
          </a:p>
          <a:p>
            <a:r>
              <a:rPr lang="en-US" altLang="zh-CN"/>
              <a:t>3</a:t>
            </a:r>
            <a:r>
              <a:rPr lang="zh-CN" altLang="en-US"/>
              <a:t>、在我国古代就能造出这么优美、科学、实用的桥，说明了什么呀？（体会劳动人民的勤劳、智慧。点击“四”后箭头）</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DD5C96B-5E56-4360-BC39-D41A5E81F082}" type="slidenum">
              <a:rPr lang="en-US" altLang="zh-CN"/>
            </a:fld>
            <a:endParaRPr lang="en-US" altLang="zh-CN"/>
          </a:p>
        </p:txBody>
      </p:sp>
      <p:sp>
        <p:nvSpPr>
          <p:cNvPr id="36866" name="Rectangle 2"/>
          <p:cNvSpPr>
            <a:spLocks noGrp="1" noRot="1" noChangeAspect="1" noChangeArrowheads="1" noTextEdit="1"/>
          </p:cNvSpPr>
          <p:nvPr>
            <p:ph type="sldImg"/>
          </p:nvPr>
        </p:nvSpPr>
        <p:spPr/>
      </p:sp>
      <p:sp>
        <p:nvSpPr>
          <p:cNvPr id="36867" name="Rectangle 3"/>
          <p:cNvSpPr>
            <a:spLocks noGrp="1" noChangeArrowheads="1"/>
          </p:cNvSpPr>
          <p:nvPr>
            <p:ph type="body" idx="1"/>
          </p:nvPr>
        </p:nvSpPr>
        <p:spPr>
          <a:xfrm>
            <a:off x="914400" y="4343400"/>
            <a:ext cx="5029200" cy="4114800"/>
          </a:xfrm>
        </p:spPr>
        <p:txBody>
          <a:bodyPr/>
          <a:lstStyle/>
          <a:p>
            <a:r>
              <a:rPr lang="zh-CN" altLang="en-US"/>
              <a:t>点击左下标记，返回到“对话”</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5ED32C2-30C7-48AF-89F1-8D8E3C41CE65}"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107E635-8054-4DBC-8D80-4FE39DA1B391}"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6969AFD-1071-48E9-82FF-F3CEAD6B54A9}"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4CF707E-7546-4B2C-80EB-A083455A2189}"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7723BEC1-39E8-417A-B5D5-3597302F830A}"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FE3F08C-87D0-4E13-9DB2-CDF8C2D2701D}"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50EA6E6-C3C4-4BEE-B935-4CDAA1D8504C}"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689D0A6-DAD6-4024-84B6-39FEAB1A6029}"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A64F9C1-C51A-407C-8F00-FD1A4704C49E}"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A9837B6E-C498-470C-9449-A604427C24B9}"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65D8A8EC-2757-45F9-9323-279FE046E2E5}"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33CE581-BDF3-4FD0-8089-EE3B541A9482}"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9758412-5B6C-4592-9059-13AC01B01F17}"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fld id="{7A168D24-76D3-41AD-B1AE-4A223480B28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GIF"/></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 Target="slide32.xml"/></Relationships>
</file>

<file path=ppt/slides/_rels/slide33.xml.rels><?xml version="1.0" encoding="UTF-8" standalone="yes"?>
<Relationships xmlns="http://schemas.openxmlformats.org/package/2006/relationships"><Relationship Id="rId9" Type="http://schemas.openxmlformats.org/officeDocument/2006/relationships/audio" Target="../media/audio4.wav"/><Relationship Id="rId8" Type="http://schemas.openxmlformats.org/officeDocument/2006/relationships/audio" Target="../media/audio3.wav"/><Relationship Id="rId7" Type="http://schemas.openxmlformats.org/officeDocument/2006/relationships/audio" Target="../media/audio1.wav"/><Relationship Id="rId6" Type="http://schemas.openxmlformats.org/officeDocument/2006/relationships/audio" Target="../media/audio2.wav"/><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image" Target="../media/image27.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audio" Target="../media/audio1.wav"/><Relationship Id="rId7" Type="http://schemas.openxmlformats.org/officeDocument/2006/relationships/audio" Target="../media/audio2.wav"/><Relationship Id="rId6" Type="http://schemas.openxmlformats.org/officeDocument/2006/relationships/image" Target="../media/image24.GIF"/><Relationship Id="rId5" Type="http://schemas.openxmlformats.org/officeDocument/2006/relationships/slide" Target="slide9.xml"/><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png"/><Relationship Id="rId10" Type="http://schemas.openxmlformats.org/officeDocument/2006/relationships/notesSlide" Target="../notesSlides/notesSlide4.xml"/><Relationship Id="rId1" Type="http://schemas.openxmlformats.org/officeDocument/2006/relationships/image" Target="../media/image3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audio" Target="../media/audio2.wav"/><Relationship Id="rId2" Type="http://schemas.openxmlformats.org/officeDocument/2006/relationships/image" Target="../media/image40.png"/><Relationship Id="rId1"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5.wav"/></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5.wav"/></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jpeg"/><Relationship Id="rId1" Type="http://schemas.openxmlformats.org/officeDocument/2006/relationships/image" Target="../media/image45.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1"/>
          <p:cNvPicPr>
            <a:picLocks noChangeAspect="1" noChangeArrowheads="1"/>
          </p:cNvPicPr>
          <p:nvPr/>
        </p:nvPicPr>
        <p:blipFill>
          <a:blip r:embed="rId1" cstate="print"/>
          <a:srcRect/>
          <a:stretch>
            <a:fillRect/>
          </a:stretch>
        </p:blipFill>
        <p:spPr bwMode="auto">
          <a:xfrm>
            <a:off x="-152400" y="0"/>
            <a:ext cx="9601200" cy="7086600"/>
          </a:xfrm>
          <a:prstGeom prst="rect">
            <a:avLst/>
          </a:prstGeom>
          <a:noFill/>
          <a:ln w="9525">
            <a:noFill/>
            <a:miter lim="800000"/>
            <a:headEnd/>
            <a:tailEnd/>
          </a:ln>
        </p:spPr>
      </p:pic>
      <p:sp>
        <p:nvSpPr>
          <p:cNvPr id="5124" name="WordArt 4"/>
          <p:cNvSpPr>
            <a:spLocks noChangeArrowheads="1" noChangeShapeType="1" noTextEdit="1"/>
          </p:cNvSpPr>
          <p:nvPr/>
        </p:nvSpPr>
        <p:spPr bwMode="auto">
          <a:xfrm>
            <a:off x="2051050" y="1341438"/>
            <a:ext cx="4895850" cy="1871662"/>
          </a:xfrm>
          <a:prstGeom prst="rect">
            <a:avLst/>
          </a:prstGeom>
        </p:spPr>
        <p:txBody>
          <a:bodyPr spcFirstLastPara="1" wrap="none" fromWordArt="1">
            <a:prstTxWarp prst="textArchUp">
              <a:avLst>
                <a:gd name="adj" fmla="val 10800000"/>
              </a:avLst>
            </a:prstTxWarp>
          </a:bodyPr>
          <a:lstStyle/>
          <a:p>
            <a:pPr algn="ctr"/>
            <a:r>
              <a:rPr lang="zh-CN" altLang="en-US" sz="3600" b="1" kern="10">
                <a:ln w="9525">
                  <a:solidFill>
                    <a:srgbClr val="000000"/>
                  </a:solidFill>
                  <a:round/>
                </a:ln>
                <a:solidFill>
                  <a:srgbClr val="FFFF00"/>
                </a:solidFill>
                <a:ea typeface="华文新魏" panose="02010800040101010101" charset="-122"/>
              </a:rPr>
              <a:t>中国石拱桥</a:t>
            </a:r>
            <a:endParaRPr lang="zh-CN" altLang="en-US" sz="3600" b="1" kern="10">
              <a:ln w="9525">
                <a:solidFill>
                  <a:srgbClr val="000000"/>
                </a:solidFill>
                <a:round/>
              </a:ln>
              <a:solidFill>
                <a:srgbClr val="FFFF00"/>
              </a:solidFill>
              <a:ea typeface="华文新魏" panose="02010800040101010101" charset="-122"/>
            </a:endParaRPr>
          </a:p>
        </p:txBody>
      </p:sp>
      <p:sp>
        <p:nvSpPr>
          <p:cNvPr id="5125" name="WordArt 5"/>
          <p:cNvSpPr>
            <a:spLocks noChangeArrowheads="1" noChangeShapeType="1" noTextEdit="1"/>
          </p:cNvSpPr>
          <p:nvPr/>
        </p:nvSpPr>
        <p:spPr bwMode="auto">
          <a:xfrm>
            <a:off x="3563938" y="2203450"/>
            <a:ext cx="1944687" cy="4333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FFFF00"/>
                </a:solidFill>
                <a:ea typeface="华文新魏" panose="02010800040101010101" charset="-122"/>
              </a:rPr>
              <a:t>作者　茅以升</a:t>
            </a:r>
            <a:endParaRPr lang="zh-CN" altLang="en-US" sz="3600" b="1" kern="10">
              <a:ln w="9525">
                <a:solidFill>
                  <a:srgbClr val="000000"/>
                </a:solidFill>
                <a:round/>
              </a:ln>
              <a:solidFill>
                <a:srgbClr val="FFFF00"/>
              </a:solidFill>
              <a:ea typeface="华文新魏" panose="02010800040101010101"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su.jpg"/>
          <p:cNvPicPr>
            <a:picLocks noChangeAspect="1"/>
          </p:cNvPicPr>
          <p:nvPr/>
        </p:nvPicPr>
        <p:blipFill>
          <a:blip r:embed="rId1" cstate="print"/>
          <a:stretch>
            <a:fillRect/>
          </a:stretch>
        </p:blipFill>
        <p:spPr>
          <a:xfrm>
            <a:off x="304800" y="441762"/>
            <a:ext cx="8305800" cy="598761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http://www.ctps.cn/PhotoNet/Profiles/lmkssy/2009123183217332743342.jpg"/>
          <p:cNvPicPr>
            <a:picLocks noChangeAspect="1" noChangeArrowheads="1"/>
          </p:cNvPicPr>
          <p:nvPr/>
        </p:nvPicPr>
        <p:blipFill>
          <a:blip r:embed="rId1" cstate="print"/>
          <a:srcRect/>
          <a:stretch>
            <a:fillRect/>
          </a:stretch>
        </p:blipFill>
        <p:spPr bwMode="auto">
          <a:xfrm>
            <a:off x="-1" y="0"/>
            <a:ext cx="9221113" cy="6858000"/>
          </a:xfrm>
          <a:prstGeom prst="rect">
            <a:avLst/>
          </a:prstGeom>
          <a:noFill/>
        </p:spPr>
      </p:pic>
      <p:sp>
        <p:nvSpPr>
          <p:cNvPr id="3" name="矩形 2"/>
          <p:cNvSpPr/>
          <p:nvPr/>
        </p:nvSpPr>
        <p:spPr>
          <a:xfrm>
            <a:off x="5486400" y="5943600"/>
            <a:ext cx="2037737" cy="646331"/>
          </a:xfrm>
          <a:prstGeom prst="rect">
            <a:avLst/>
          </a:prstGeom>
        </p:spPr>
        <p:txBody>
          <a:bodyPr wrap="none">
            <a:spAutoFit/>
          </a:bodyPr>
          <a:lstStyle/>
          <a:p>
            <a:r>
              <a:rPr lang="zh-CN" altLang="en-US" sz="3600" b="1" dirty="0" smtClean="0">
                <a:solidFill>
                  <a:srgbClr val="FFFF00"/>
                </a:solidFill>
                <a:latin typeface="黑体" panose="02010609060101010101" pitchFamily="49" charset="-122"/>
                <a:ea typeface="黑体" panose="02010609060101010101" pitchFamily="49" charset="-122"/>
              </a:rPr>
              <a:t>周庄双桥</a:t>
            </a:r>
            <a:endParaRPr lang="zh-CN" altLang="en-US" sz="36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http://a2.att.hudong.com/91/17/01000000000000119091711629791_s.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p:spPr>
      </p:pic>
      <p:sp>
        <p:nvSpPr>
          <p:cNvPr id="3" name="矩形 2"/>
          <p:cNvSpPr/>
          <p:nvPr/>
        </p:nvSpPr>
        <p:spPr>
          <a:xfrm>
            <a:off x="5943600" y="381000"/>
            <a:ext cx="2501006" cy="646331"/>
          </a:xfrm>
          <a:prstGeom prst="rect">
            <a:avLst/>
          </a:prstGeom>
        </p:spPr>
        <p:txBody>
          <a:bodyPr wrap="none">
            <a:spAutoFit/>
          </a:bodyPr>
          <a:lstStyle/>
          <a:p>
            <a:r>
              <a:rPr lang="zh-CN" altLang="en-US" sz="3600" b="1" dirty="0" smtClean="0">
                <a:solidFill>
                  <a:srgbClr val="FF0000"/>
                </a:solidFill>
                <a:latin typeface="黑体" panose="02010609060101010101" pitchFamily="49" charset="-122"/>
                <a:ea typeface="黑体" panose="02010609060101010101" pitchFamily="49" charset="-122"/>
              </a:rPr>
              <a:t>苏州吴门桥</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B30103"/>
          <p:cNvPicPr>
            <a:picLocks noChangeAspect="1" noChangeArrowheads="1"/>
          </p:cNvPicPr>
          <p:nvPr/>
        </p:nvPicPr>
        <p:blipFill>
          <a:blip r:embed="rId1" cstate="print"/>
          <a:srcRect/>
          <a:stretch>
            <a:fillRect/>
          </a:stretch>
        </p:blipFill>
        <p:spPr bwMode="auto">
          <a:xfrm>
            <a:off x="179388" y="1125538"/>
            <a:ext cx="8785225" cy="5327650"/>
          </a:xfrm>
          <a:prstGeom prst="rect">
            <a:avLst/>
          </a:prstGeom>
          <a:noFill/>
        </p:spPr>
      </p:pic>
      <p:sp>
        <p:nvSpPr>
          <p:cNvPr id="4" name="矩形 3"/>
          <p:cNvSpPr/>
          <p:nvPr/>
        </p:nvSpPr>
        <p:spPr>
          <a:xfrm>
            <a:off x="5943600" y="381000"/>
            <a:ext cx="1574470" cy="646331"/>
          </a:xfrm>
          <a:prstGeom prst="rect">
            <a:avLst/>
          </a:prstGeom>
        </p:spPr>
        <p:txBody>
          <a:bodyPr wrap="none">
            <a:spAutoFit/>
          </a:bodyPr>
          <a:lstStyle/>
          <a:p>
            <a:r>
              <a:rPr lang="zh-CN" altLang="en-US" sz="3600" b="1" dirty="0" smtClean="0">
                <a:solidFill>
                  <a:srgbClr val="FF0000"/>
                </a:solidFill>
                <a:latin typeface="黑体" panose="02010609060101010101" pitchFamily="49" charset="-122"/>
                <a:ea typeface="黑体" panose="02010609060101010101" pitchFamily="49" charset="-122"/>
              </a:rPr>
              <a:t>赵州桥</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p:cTn id="7" dur="500" fill="hold"/>
                                        <p:tgtEl>
                                          <p:spTgt spid="81923"/>
                                        </p:tgtEl>
                                        <p:attrNameLst>
                                          <p:attrName>ppt_w</p:attrName>
                                        </p:attrNameLst>
                                      </p:cBhvr>
                                      <p:tavLst>
                                        <p:tav tm="0">
                                          <p:val>
                                            <p:strVal val="#ppt_w*2.5"/>
                                          </p:val>
                                        </p:tav>
                                        <p:tav tm="100000">
                                          <p:val>
                                            <p:strVal val="#ppt_w"/>
                                          </p:val>
                                        </p:tav>
                                      </p:tavLst>
                                    </p:anim>
                                    <p:anim calcmode="lin" valueType="num">
                                      <p:cBhvr>
                                        <p:cTn id="8" dur="500" fill="hold"/>
                                        <p:tgtEl>
                                          <p:spTgt spid="81923"/>
                                        </p:tgtEl>
                                        <p:attrNameLst>
                                          <p:attrName>ppt_h</p:attrName>
                                        </p:attrNameLst>
                                      </p:cBhvr>
                                      <p:tavLst>
                                        <p:tav tm="0">
                                          <p:val>
                                            <p:strVal val="#ppt_h*0.01"/>
                                          </p:val>
                                        </p:tav>
                                        <p:tav tm="100000">
                                          <p:val>
                                            <p:strVal val="#ppt_h"/>
                                          </p:val>
                                        </p:tav>
                                      </p:tavLst>
                                    </p:anim>
                                    <p:anim calcmode="lin" valueType="num">
                                      <p:cBhvr>
                                        <p:cTn id="9" dur="500" fill="hold"/>
                                        <p:tgtEl>
                                          <p:spTgt spid="81923"/>
                                        </p:tgtEl>
                                        <p:attrNameLst>
                                          <p:attrName>ppt_x</p:attrName>
                                        </p:attrNameLst>
                                      </p:cBhvr>
                                      <p:tavLst>
                                        <p:tav tm="0">
                                          <p:val>
                                            <p:strVal val="#ppt_x"/>
                                          </p:val>
                                        </p:tav>
                                        <p:tav tm="100000">
                                          <p:val>
                                            <p:strVal val="#ppt_x"/>
                                          </p:val>
                                        </p:tav>
                                      </p:tavLst>
                                    </p:anim>
                                    <p:anim calcmode="lin" valueType="num">
                                      <p:cBhvr>
                                        <p:cTn id="10" dur="500" fill="hold"/>
                                        <p:tgtEl>
                                          <p:spTgt spid="81923"/>
                                        </p:tgtEl>
                                        <p:attrNameLst>
                                          <p:attrName>ppt_y</p:attrName>
                                        </p:attrNameLst>
                                      </p:cBhvr>
                                      <p:tavLst>
                                        <p:tav tm="0">
                                          <p:val>
                                            <p:strVal val="#ppt_h+1"/>
                                          </p:val>
                                        </p:tav>
                                        <p:tav tm="100000">
                                          <p:val>
                                            <p:strVal val="#ppt_y"/>
                                          </p:val>
                                        </p:tav>
                                      </p:tavLst>
                                    </p:anim>
                                    <p:animEffect transition="in" filter="fade">
                                      <p:cBhvr>
                                        <p:cTn id="11" dur="500"/>
                                        <p:tgtEl>
                                          <p:spTgt spid="81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www.bjee.org.cn/s_sheying2010/pic_upload/D_135.jpg"/>
          <p:cNvPicPr>
            <a:picLocks noChangeAspect="1" noChangeArrowheads="1"/>
          </p:cNvPicPr>
          <p:nvPr/>
        </p:nvPicPr>
        <p:blipFill>
          <a:blip r:embed="rId1" cstate="print"/>
          <a:srcRect/>
          <a:stretch>
            <a:fillRect/>
          </a:stretch>
        </p:blipFill>
        <p:spPr bwMode="auto">
          <a:xfrm>
            <a:off x="0" y="0"/>
            <a:ext cx="9106370" cy="6858000"/>
          </a:xfrm>
          <a:prstGeom prst="rect">
            <a:avLst/>
          </a:prstGeom>
          <a:noFill/>
        </p:spPr>
      </p:pic>
      <p:sp>
        <p:nvSpPr>
          <p:cNvPr id="6" name="矩形 5"/>
          <p:cNvSpPr/>
          <p:nvPr/>
        </p:nvSpPr>
        <p:spPr>
          <a:xfrm>
            <a:off x="5943600" y="533400"/>
            <a:ext cx="1723549" cy="707886"/>
          </a:xfrm>
          <a:prstGeom prst="rect">
            <a:avLst/>
          </a:prstGeom>
        </p:spPr>
        <p:txBody>
          <a:bodyPr wrap="none">
            <a:spAutoFit/>
          </a:bodyPr>
          <a:lstStyle/>
          <a:p>
            <a:r>
              <a:rPr lang="zh-CN" altLang="en-US" sz="4000" b="1" dirty="0" smtClean="0">
                <a:solidFill>
                  <a:srgbClr val="FF0000"/>
                </a:solidFill>
              </a:rPr>
              <a:t>卢沟桥</a:t>
            </a:r>
            <a:endParaRPr lang="zh-CN" altLang="en-US" sz="4000" b="1"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su (6).jpg"/>
          <p:cNvPicPr>
            <a:picLocks noChangeAspect="1"/>
          </p:cNvPicPr>
          <p:nvPr/>
        </p:nvPicPr>
        <p:blipFill>
          <a:blip r:embed="rId1" cstate="print"/>
          <a:stretch>
            <a:fillRect/>
          </a:stretch>
        </p:blipFill>
        <p:spPr>
          <a:xfrm>
            <a:off x="317500" y="234950"/>
            <a:ext cx="8509000" cy="63881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2" name="Picture 4" descr="http://img.pconline.com.cn/images/upload/upc/tx/photoblog/1011/01/c6/5713279_5713279_1288599383171.jpg"/>
          <p:cNvPicPr>
            <a:picLocks noChangeAspect="1" noChangeArrowheads="1"/>
          </p:cNvPicPr>
          <p:nvPr/>
        </p:nvPicPr>
        <p:blipFill>
          <a:blip r:embed="rId1" cstate="print"/>
          <a:srcRect/>
          <a:stretch>
            <a:fillRect/>
          </a:stretch>
        </p:blipFill>
        <p:spPr bwMode="auto">
          <a:xfrm>
            <a:off x="1" y="0"/>
            <a:ext cx="9166916" cy="6858000"/>
          </a:xfrm>
          <a:prstGeom prst="rect">
            <a:avLst/>
          </a:prstGeom>
          <a:noFill/>
        </p:spPr>
      </p:pic>
      <p:sp>
        <p:nvSpPr>
          <p:cNvPr id="3" name="矩形 2"/>
          <p:cNvSpPr/>
          <p:nvPr/>
        </p:nvSpPr>
        <p:spPr>
          <a:xfrm>
            <a:off x="304800" y="152400"/>
            <a:ext cx="1877437" cy="769441"/>
          </a:xfrm>
          <a:prstGeom prst="rect">
            <a:avLst/>
          </a:prstGeom>
        </p:spPr>
        <p:txBody>
          <a:bodyPr wrap="none">
            <a:spAutoFit/>
          </a:bodyPr>
          <a:lstStyle/>
          <a:p>
            <a:r>
              <a:rPr lang="zh-CN" altLang="en-US" sz="4400" b="1" dirty="0" smtClean="0">
                <a:solidFill>
                  <a:srgbClr val="FF0000"/>
                </a:solidFill>
              </a:rPr>
              <a:t>玉带桥</a:t>
            </a:r>
            <a:endParaRPr lang="zh-CN" altLang="en-US" sz="4400" b="1"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ttp://t3.baidu.com/it/u=2590637570,1561761318&amp;fm=90&amp;gp=0.jpg"/>
          <p:cNvPicPr>
            <a:picLocks noChangeAspect="1" noChangeArrowheads="1"/>
          </p:cNvPicPr>
          <p:nvPr/>
        </p:nvPicPr>
        <p:blipFill>
          <a:blip r:embed="rId1" cstate="print"/>
          <a:srcRect/>
          <a:stretch>
            <a:fillRect/>
          </a:stretch>
        </p:blipFill>
        <p:spPr bwMode="auto">
          <a:xfrm>
            <a:off x="152399" y="685800"/>
            <a:ext cx="8839023" cy="5962651"/>
          </a:xfrm>
          <a:prstGeom prst="rect">
            <a:avLst/>
          </a:prstGeom>
          <a:noFill/>
        </p:spPr>
      </p:pic>
      <p:sp>
        <p:nvSpPr>
          <p:cNvPr id="3" name="矩形 2"/>
          <p:cNvSpPr/>
          <p:nvPr/>
        </p:nvSpPr>
        <p:spPr>
          <a:xfrm>
            <a:off x="685800" y="914400"/>
            <a:ext cx="1111202" cy="646331"/>
          </a:xfrm>
          <a:prstGeom prst="rect">
            <a:avLst/>
          </a:prstGeom>
        </p:spPr>
        <p:txBody>
          <a:bodyPr wrap="none">
            <a:spAutoFit/>
          </a:bodyPr>
          <a:lstStyle/>
          <a:p>
            <a:r>
              <a:rPr lang="zh-CN" altLang="en-US" sz="3600" b="1" dirty="0" smtClean="0">
                <a:solidFill>
                  <a:srgbClr val="FF0000"/>
                </a:solidFill>
                <a:latin typeface="黑体" panose="02010609060101010101" pitchFamily="49" charset="-122"/>
                <a:ea typeface="黑体" panose="02010609060101010101" pitchFamily="49" charset="-122"/>
              </a:rPr>
              <a:t>断桥</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0" name="Picture 4" descr="http://pic.jschina.com.cn/0/10/33/64/10336457_152667.jpg"/>
          <p:cNvPicPr>
            <a:picLocks noChangeAspect="1" noChangeArrowheads="1"/>
          </p:cNvPicPr>
          <p:nvPr/>
        </p:nvPicPr>
        <p:blipFill>
          <a:blip r:embed="rId1" cstate="print"/>
          <a:srcRect/>
          <a:stretch>
            <a:fillRect/>
          </a:stretch>
        </p:blipFill>
        <p:spPr bwMode="auto">
          <a:xfrm>
            <a:off x="-1" y="0"/>
            <a:ext cx="9262819" cy="6858001"/>
          </a:xfrm>
          <a:prstGeom prst="rect">
            <a:avLst/>
          </a:prstGeom>
          <a:noFill/>
        </p:spPr>
      </p:pic>
      <p:sp>
        <p:nvSpPr>
          <p:cNvPr id="3" name="矩形 2"/>
          <p:cNvSpPr/>
          <p:nvPr/>
        </p:nvSpPr>
        <p:spPr>
          <a:xfrm>
            <a:off x="990600" y="457200"/>
            <a:ext cx="3278462" cy="830997"/>
          </a:xfrm>
          <a:prstGeom prst="rect">
            <a:avLst/>
          </a:prstGeom>
        </p:spPr>
        <p:txBody>
          <a:bodyPr wrap="none">
            <a:spAutoFit/>
          </a:bodyPr>
          <a:lstStyle/>
          <a:p>
            <a:r>
              <a:rPr lang="zh-CN" altLang="en-US" sz="4800" b="1" dirty="0" smtClean="0">
                <a:solidFill>
                  <a:srgbClr val="FF0000"/>
                </a:solidFill>
              </a:rPr>
              <a:t>苏州宝带桥</a:t>
            </a:r>
            <a:endParaRPr lang="zh-CN" altLang="en-US" sz="4800" b="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Picture 3" descr="PIC34"/>
          <p:cNvPicPr>
            <a:picLocks noChangeAspect="1" noChangeArrowheads="1"/>
          </p:cNvPicPr>
          <p:nvPr/>
        </p:nvPicPr>
        <p:blipFill>
          <a:blip r:embed="rId1" cstate="print"/>
          <a:srcRect/>
          <a:stretch>
            <a:fillRect/>
          </a:stretch>
        </p:blipFill>
        <p:spPr bwMode="auto">
          <a:xfrm>
            <a:off x="250825" y="1052513"/>
            <a:ext cx="3960813" cy="2608262"/>
          </a:xfrm>
          <a:prstGeom prst="rect">
            <a:avLst/>
          </a:prstGeom>
          <a:noFill/>
        </p:spPr>
      </p:pic>
      <p:pic>
        <p:nvPicPr>
          <p:cNvPr id="86020" name="Picture 4" descr="PIC35"/>
          <p:cNvPicPr>
            <a:picLocks noChangeAspect="1" noChangeArrowheads="1"/>
          </p:cNvPicPr>
          <p:nvPr/>
        </p:nvPicPr>
        <p:blipFill>
          <a:blip r:embed="rId2" cstate="print"/>
          <a:srcRect/>
          <a:stretch>
            <a:fillRect/>
          </a:stretch>
        </p:blipFill>
        <p:spPr bwMode="auto">
          <a:xfrm>
            <a:off x="4572000" y="260350"/>
            <a:ext cx="4205288" cy="2768600"/>
          </a:xfrm>
          <a:prstGeom prst="rect">
            <a:avLst/>
          </a:prstGeom>
          <a:noFill/>
        </p:spPr>
      </p:pic>
      <p:pic>
        <p:nvPicPr>
          <p:cNvPr id="86021" name="Picture 5" descr="PIC36"/>
          <p:cNvPicPr>
            <a:picLocks noChangeAspect="1" noChangeArrowheads="1"/>
          </p:cNvPicPr>
          <p:nvPr/>
        </p:nvPicPr>
        <p:blipFill>
          <a:blip r:embed="rId3" cstate="print"/>
          <a:srcRect/>
          <a:stretch>
            <a:fillRect/>
          </a:stretch>
        </p:blipFill>
        <p:spPr bwMode="auto">
          <a:xfrm>
            <a:off x="4572000" y="3284538"/>
            <a:ext cx="4103688" cy="2881312"/>
          </a:xfrm>
          <a:prstGeom prst="rect">
            <a:avLst/>
          </a:prstGeom>
          <a:noFill/>
        </p:spPr>
      </p:pic>
      <p:pic>
        <p:nvPicPr>
          <p:cNvPr id="86022" name="Picture 6" descr="PIC37"/>
          <p:cNvPicPr>
            <a:picLocks noChangeAspect="1" noChangeArrowheads="1"/>
          </p:cNvPicPr>
          <p:nvPr/>
        </p:nvPicPr>
        <p:blipFill>
          <a:blip r:embed="rId4" cstate="print"/>
          <a:srcRect/>
          <a:stretch>
            <a:fillRect/>
          </a:stretch>
        </p:blipFill>
        <p:spPr bwMode="auto">
          <a:xfrm>
            <a:off x="179388" y="3789363"/>
            <a:ext cx="4105275" cy="2703512"/>
          </a:xfrm>
          <a:prstGeom prst="rect">
            <a:avLst/>
          </a:prstGeom>
          <a:noFill/>
        </p:spPr>
      </p:pic>
      <p:sp>
        <p:nvSpPr>
          <p:cNvPr id="7" name="矩形 6"/>
          <p:cNvSpPr/>
          <p:nvPr/>
        </p:nvSpPr>
        <p:spPr>
          <a:xfrm>
            <a:off x="457200" y="152400"/>
            <a:ext cx="3272050" cy="707886"/>
          </a:xfrm>
          <a:prstGeom prst="rect">
            <a:avLst/>
          </a:prstGeom>
          <a:noFill/>
        </p:spPr>
        <p:txBody>
          <a:bodyPr wrap="none" lIns="91440" tIns="45720" rIns="91440" bIns="45720">
            <a:spAutoFit/>
          </a:bodyPr>
          <a:lstStyle/>
          <a:p>
            <a:pPr algn="ctr"/>
            <a:r>
              <a:rPr lang="zh-CN" altLang="en-US" sz="4000" b="1" cap="none" spc="0" dirty="0" smtClean="0">
                <a:ln w="1905"/>
                <a:solidFill>
                  <a:srgbClr val="FF0000"/>
                </a:solidFill>
                <a:effectLst>
                  <a:innerShdw blurRad="69850" dist="43180" dir="5400000">
                    <a:srgbClr val="000000">
                      <a:alpha val="65000"/>
                    </a:srgbClr>
                  </a:innerShdw>
                </a:effectLst>
              </a:rPr>
              <a:t>更多江南小桥</a:t>
            </a:r>
            <a:endParaRPr lang="zh-CN" altLang="en-US" sz="4000" b="1" cap="none" spc="0" dirty="0">
              <a:ln w="1905"/>
              <a:solidFill>
                <a:srgbClr val="FF0000"/>
              </a:soli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 to="" calcmode="lin" valueType="num">
                                      <p:cBhvr>
                                        <p:cTn id="7" dur="1" fill="hold"/>
                                        <p:tgtEl>
                                          <p:spTgt spid="86019"/>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6020"/>
                                        </p:tgtEl>
                                        <p:attrNameLst>
                                          <p:attrName>style.visibility</p:attrName>
                                        </p:attrNameLst>
                                      </p:cBhvr>
                                      <p:to>
                                        <p:strVal val="visible"/>
                                      </p:to>
                                    </p:set>
                                    <p:anim to="" calcmode="lin" valueType="num">
                                      <p:cBhvr>
                                        <p:cTn id="12" dur="1" fill="hold"/>
                                        <p:tgtEl>
                                          <p:spTgt spid="86020"/>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86022"/>
                                        </p:tgtEl>
                                        <p:attrNameLst>
                                          <p:attrName>style.visibility</p:attrName>
                                        </p:attrNameLst>
                                      </p:cBhvr>
                                      <p:to>
                                        <p:strVal val="visible"/>
                                      </p:to>
                                    </p:set>
                                    <p:anim to="" calcmode="lin" valueType="num">
                                      <p:cBhvr>
                                        <p:cTn id="17" dur="1" fill="hold"/>
                                        <p:tgtEl>
                                          <p:spTgt spid="8602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86021"/>
                                        </p:tgtEl>
                                        <p:attrNameLst>
                                          <p:attrName>style.visibility</p:attrName>
                                        </p:attrNameLst>
                                      </p:cBhvr>
                                      <p:to>
                                        <p:strVal val="visible"/>
                                      </p:to>
                                    </p:set>
                                    <p:anim to="" calcmode="lin" valueType="num">
                                      <p:cBhvr>
                                        <p:cTn id="22" dur="1" fill="hold"/>
                                        <p:tgtEl>
                                          <p:spTgt spid="860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651343" y="2187045"/>
            <a:ext cx="8102693" cy="3530600"/>
          </a:xfrm>
          <a:prstGeom prst="rect">
            <a:avLst/>
          </a:prstGeom>
          <a:noFill/>
          <a:ln w="9525">
            <a:noFill/>
            <a:miter lim="800000"/>
          </a:ln>
          <a:effectLst/>
        </p:spPr>
        <p:txBody>
          <a:bodyPr wrap="square" anchor="ctr">
            <a:spAutoFit/>
          </a:bodyPr>
          <a:lstStyle/>
          <a:p>
            <a:pPr>
              <a:defRPr/>
            </a:pPr>
            <a:r>
              <a:rPr lang="en-US" altLang="zh-CN" sz="750" b="1" dirty="0">
                <a:latin typeface="宋体" panose="02010600030101010101" pitchFamily="2" charset="-122"/>
                <a:ea typeface="宋体" panose="02010600030101010101" pitchFamily="2" charset="-122"/>
                <a:cs typeface="Times New Roman" panose="02020603050405020304" pitchFamily="18" charset="0"/>
              </a:rPr>
              <a:t> </a:t>
            </a:r>
            <a:endParaRPr lang="en-US" altLang="zh-CN" sz="750" b="1" dirty="0" smtClean="0">
              <a:latin typeface="宋体" panose="02010600030101010101" pitchFamily="2" charset="-122"/>
              <a:ea typeface="宋体" panose="02010600030101010101" pitchFamily="2" charset="-122"/>
              <a:cs typeface="Times New Roman" panose="02020603050405020304" pitchFamily="18" charset="0"/>
            </a:endParaRPr>
          </a:p>
          <a:p>
            <a:pPr>
              <a:defRPr/>
            </a:pPr>
            <a:r>
              <a:rPr lang="en-US" sz="2700" b="1" dirty="0" smtClean="0">
                <a:latin typeface="宋体" panose="02010600030101010101" pitchFamily="2" charset="-122"/>
                <a:ea typeface="宋体" panose="02010600030101010101" pitchFamily="2" charset="-122"/>
              </a:rPr>
              <a:t>1.</a:t>
            </a:r>
            <a:r>
              <a:rPr lang="zh-CN" altLang="en-US" sz="2700" b="1" dirty="0" smtClean="0">
                <a:latin typeface="宋体" panose="02010600030101010101" pitchFamily="2" charset="-122"/>
                <a:ea typeface="宋体" panose="02010600030101010101" pitchFamily="2" charset="-122"/>
              </a:rPr>
              <a:t>了解作者，积累生字词。</a:t>
            </a:r>
            <a:endParaRPr lang="en-US" sz="2700" b="1" dirty="0" smtClean="0">
              <a:latin typeface="宋体" panose="02010600030101010101" pitchFamily="2" charset="-122"/>
              <a:ea typeface="宋体" panose="02010600030101010101" pitchFamily="2" charset="-122"/>
            </a:endParaRPr>
          </a:p>
          <a:p>
            <a:pPr>
              <a:defRPr/>
            </a:pPr>
            <a:r>
              <a:rPr lang="en-US" sz="2700" b="1" dirty="0" smtClean="0">
                <a:latin typeface="宋体" panose="02010600030101010101" pitchFamily="2" charset="-122"/>
                <a:ea typeface="宋体" panose="02010600030101010101" pitchFamily="2" charset="-122"/>
              </a:rPr>
              <a:t>2.</a:t>
            </a:r>
            <a:r>
              <a:rPr lang="zh-CN" altLang="en-US" sz="2700" b="1" dirty="0" smtClean="0">
                <a:latin typeface="宋体" panose="02010600030101010101" pitchFamily="2" charset="-122"/>
                <a:ea typeface="宋体" panose="02010600030101010101" pitchFamily="2" charset="-122"/>
              </a:rPr>
              <a:t>理清本文的说明顺序与段落的内部结构，理解作者的行文思路。</a:t>
            </a:r>
            <a:endParaRPr lang="zh-CN" altLang="en-US" sz="2700" b="1" dirty="0">
              <a:latin typeface="宋体" panose="02010600030101010101" pitchFamily="2" charset="-122"/>
              <a:ea typeface="宋体" panose="02010600030101010101" pitchFamily="2" charset="-122"/>
            </a:endParaRPr>
          </a:p>
          <a:p>
            <a:pPr>
              <a:defRPr/>
            </a:pPr>
            <a:r>
              <a:rPr lang="en-US" sz="2700" b="1" dirty="0" smtClean="0">
                <a:latin typeface="宋体" panose="02010600030101010101" pitchFamily="2" charset="-122"/>
                <a:ea typeface="宋体" panose="02010600030101010101" pitchFamily="2" charset="-122"/>
              </a:rPr>
              <a:t>3.</a:t>
            </a:r>
            <a:r>
              <a:rPr lang="zh-CN" altLang="en-US" sz="2700" b="1" dirty="0" smtClean="0">
                <a:latin typeface="宋体" panose="02010600030101010101" pitchFamily="2" charset="-122"/>
                <a:ea typeface="宋体" panose="02010600030101010101" pitchFamily="2" charset="-122"/>
              </a:rPr>
              <a:t>学习常见的说明方法，体会它们的作用。</a:t>
            </a:r>
            <a:endParaRPr lang="en-US" altLang="zh-CN" sz="2700" b="1" dirty="0" smtClean="0">
              <a:latin typeface="宋体" panose="02010600030101010101" pitchFamily="2" charset="-122"/>
              <a:ea typeface="宋体" panose="02010600030101010101" pitchFamily="2" charset="-122"/>
            </a:endParaRPr>
          </a:p>
          <a:p>
            <a:pPr>
              <a:defRPr/>
            </a:pPr>
            <a:r>
              <a:rPr lang="en-US" sz="2700" b="1" dirty="0" smtClean="0">
                <a:latin typeface="宋体" panose="02010600030101010101" pitchFamily="2" charset="-122"/>
                <a:ea typeface="宋体" panose="02010600030101010101" pitchFamily="2" charset="-122"/>
              </a:rPr>
              <a:t>4.</a:t>
            </a:r>
            <a:r>
              <a:rPr lang="zh-CN" altLang="en-US" sz="2700" b="1" dirty="0" smtClean="0">
                <a:latin typeface="宋体" panose="02010600030101010101" pitchFamily="2" charset="-122"/>
                <a:ea typeface="宋体" panose="02010600030101010101" pitchFamily="2" charset="-122"/>
              </a:rPr>
              <a:t>结合具体语句，体会说明文语言的准确性。</a:t>
            </a:r>
            <a:endParaRPr lang="en-US" sz="2700" b="1" dirty="0" smtClean="0">
              <a:latin typeface="宋体" panose="02010600030101010101" pitchFamily="2" charset="-122"/>
              <a:ea typeface="宋体" panose="02010600030101010101" pitchFamily="2" charset="-122"/>
            </a:endParaRPr>
          </a:p>
          <a:p>
            <a:pPr>
              <a:defRPr/>
            </a:pPr>
            <a:r>
              <a:rPr lang="en-US" sz="2700" b="1" dirty="0" smtClean="0">
                <a:latin typeface="宋体" panose="02010600030101010101" pitchFamily="2" charset="-122"/>
                <a:ea typeface="宋体" panose="02010600030101010101" pitchFamily="2" charset="-122"/>
              </a:rPr>
              <a:t>5.</a:t>
            </a:r>
            <a:r>
              <a:rPr lang="zh-CN" altLang="en-US" sz="2700" b="1" dirty="0">
                <a:latin typeface="宋体" panose="02010600030101010101" pitchFamily="2" charset="-122"/>
                <a:ea typeface="宋体" panose="02010600030101010101" pitchFamily="2" charset="-122"/>
              </a:rPr>
              <a:t>了解中国石拱桥的</a:t>
            </a:r>
            <a:r>
              <a:rPr lang="zh-CN" altLang="en-US" sz="2700" b="1" dirty="0" smtClean="0">
                <a:latin typeface="宋体" panose="02010600030101010101" pitchFamily="2" charset="-122"/>
                <a:ea typeface="宋体" panose="02010600030101010101" pitchFamily="2" charset="-122"/>
              </a:rPr>
              <a:t>特点</a:t>
            </a:r>
            <a:r>
              <a:rPr lang="zh-CN" altLang="en-US" sz="2700" b="1" dirty="0">
                <a:latin typeface="宋体" panose="02010600030101010101" pitchFamily="2" charset="-122"/>
                <a:ea typeface="宋体" panose="02010600030101010101" pitchFamily="2" charset="-122"/>
              </a:rPr>
              <a:t>，</a:t>
            </a:r>
            <a:r>
              <a:rPr lang="zh-CN" altLang="en-US" sz="2700" b="1" dirty="0" smtClean="0">
                <a:latin typeface="宋体" panose="02010600030101010101" pitchFamily="2" charset="-122"/>
                <a:ea typeface="宋体" panose="02010600030101010101" pitchFamily="2" charset="-122"/>
              </a:rPr>
              <a:t>激发对民族文化与社会主义事业的自豪感。</a:t>
            </a:r>
            <a:endParaRPr lang="zh-CN" altLang="en-US" sz="2700" b="1" dirty="0">
              <a:latin typeface="宋体" panose="02010600030101010101" pitchFamily="2" charset="-122"/>
              <a:ea typeface="宋体" panose="02010600030101010101" pitchFamily="2" charset="-122"/>
            </a:endParaRPr>
          </a:p>
          <a:p>
            <a:pPr>
              <a:defRPr/>
            </a:pPr>
            <a:endParaRPr lang="zh-CN" sz="2700" b="1" dirty="0">
              <a:latin typeface="宋体" panose="02010600030101010101" pitchFamily="2" charset="-122"/>
              <a:ea typeface="宋体" panose="02010600030101010101" pitchFamily="2" charset="-122"/>
            </a:endParaRPr>
          </a:p>
        </p:txBody>
      </p:sp>
      <p:sp>
        <p:nvSpPr>
          <p:cNvPr id="4" name="文本框 3"/>
          <p:cNvSpPr txBox="1">
            <a:spLocks noChangeArrowheads="1"/>
          </p:cNvSpPr>
          <p:nvPr/>
        </p:nvSpPr>
        <p:spPr bwMode="auto">
          <a:xfrm>
            <a:off x="3364005" y="1412186"/>
            <a:ext cx="225044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4050" b="1" dirty="0">
                <a:solidFill>
                  <a:srgbClr val="FF0000"/>
                </a:solidFill>
                <a:latin typeface="黑体" panose="02010609060101010101" pitchFamily="49" charset="-122"/>
                <a:ea typeface="黑体" panose="02010609060101010101" pitchFamily="49" charset="-122"/>
              </a:rPr>
              <a:t>学习目标</a:t>
            </a:r>
            <a:endParaRPr lang="zh-CN" altLang="en-US" sz="405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04800" y="1143000"/>
            <a:ext cx="8610600" cy="4845050"/>
          </a:xfrm>
          <a:prstGeom prst="rect">
            <a:avLst/>
          </a:prstGeom>
          <a:noFill/>
          <a:ln w="9525">
            <a:noFill/>
            <a:miter lim="800000"/>
          </a:ln>
          <a:effectLst/>
        </p:spPr>
        <p:txBody>
          <a:bodyPr>
            <a:spAutoFit/>
          </a:bodyPr>
          <a:lstStyle/>
          <a:p>
            <a:pPr indent="304800" algn="just">
              <a:lnSpc>
                <a:spcPct val="130000"/>
              </a:lnSpc>
            </a:pP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弧</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形				</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拱</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桥</a:t>
            </a:r>
            <a:endPar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indent="304800" algn="just">
              <a:lnSpc>
                <a:spcPct val="130000"/>
              </a:lnSpc>
            </a:pP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洨</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河				</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陡</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坡</a:t>
            </a:r>
            <a:endPar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indent="304800" algn="just">
              <a:lnSpc>
                <a:spcPct val="130000"/>
              </a:lnSpc>
            </a:pP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和</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谐</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				饮</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涧</a:t>
            </a:r>
            <a:endPar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algn="just" eaLnBrk="0" hangingPunct="0">
              <a:lnSpc>
                <a:spcPct val="130000"/>
              </a:lnSpc>
            </a:pP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桥</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墩</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				</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郦</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道元</a:t>
            </a:r>
            <a:endPar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endParaRPr>
          </a:p>
          <a:p>
            <a:pPr indent="304800" algn="just" eaLnBrk="0" hangingPunct="0">
              <a:lnSpc>
                <a:spcPct val="130000"/>
              </a:lnSpc>
            </a:pPr>
            <a:r>
              <a:rPr kumimoji="1" lang="zh-CN" altLang="en-US" sz="4000" b="1" dirty="0" smtClean="0">
                <a:effectLst>
                  <a:outerShdw blurRad="38100" dist="38100" dir="2700000" algn="tl">
                    <a:srgbClr val="C0C0C0"/>
                  </a:outerShdw>
                </a:effectLst>
                <a:latin typeface="楷体_GB2312" panose="02010609030101010101" pitchFamily="49" charset="-122"/>
                <a:ea typeface="楷体_GB2312" panose="02010609030101010101" pitchFamily="49" charset="-122"/>
              </a:rPr>
              <a:t>张</a:t>
            </a:r>
            <a:r>
              <a:rPr kumimoji="1" lang="zh-CN" altLang="en-US" sz="4000" b="1" dirty="0" smtClean="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鷟</a:t>
            </a: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				</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匀称</a:t>
            </a:r>
            <a:endPar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algn="just" eaLnBrk="0" hangingPunct="0">
              <a:lnSpc>
                <a:spcPct val="130000"/>
              </a:lnSpc>
            </a:pPr>
            <a:r>
              <a:rPr kumimoji="1" lang="zh-CN" altLang="en-US" sz="4000" b="1" dirty="0">
                <a:effectLst>
                  <a:outerShdw blurRad="38100" dist="38100" dir="2700000" algn="tl">
                    <a:srgbClr val="C0C0C0"/>
                  </a:outerShdw>
                </a:effectLst>
                <a:latin typeface="楷体_GB2312" panose="02010609030101010101" pitchFamily="49" charset="-122"/>
                <a:ea typeface="楷体_GB2312" panose="02010609030101010101" pitchFamily="49" charset="-122"/>
              </a:rPr>
              <a:t>惟妙惟</a:t>
            </a:r>
            <a:r>
              <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rPr>
              <a:t>肖</a:t>
            </a:r>
            <a:endParaRPr kumimoji="1" lang="zh-CN" altLang="en-US" sz="4000" b="1" dirty="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8435" name="Rectangle 3"/>
          <p:cNvSpPr>
            <a:spLocks noChangeArrowheads="1"/>
          </p:cNvSpPr>
          <p:nvPr/>
        </p:nvSpPr>
        <p:spPr bwMode="auto">
          <a:xfrm>
            <a:off x="2057400" y="1247775"/>
            <a:ext cx="77787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h</a:t>
            </a:r>
            <a:r>
              <a:rPr kumimoji="1" lang="en-US" altLang="zh-CN" sz="4000" b="1">
                <a:solidFill>
                  <a:srgbClr val="FF0000"/>
                </a:solidFill>
                <a:latin typeface="Times New Roman" panose="02020603050405020304"/>
                <a:ea typeface="华文细黑" panose="02010600040101010101" pitchFamily="2" charset="-122"/>
              </a:rPr>
              <a:t>ú</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36" name="Rectangle 4"/>
          <p:cNvSpPr>
            <a:spLocks noChangeArrowheads="1"/>
          </p:cNvSpPr>
          <p:nvPr/>
        </p:nvSpPr>
        <p:spPr bwMode="auto">
          <a:xfrm>
            <a:off x="6248400" y="1295400"/>
            <a:ext cx="151447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gǒng</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37" name="Rectangle 5"/>
          <p:cNvSpPr>
            <a:spLocks noChangeArrowheads="1"/>
          </p:cNvSpPr>
          <p:nvPr/>
        </p:nvSpPr>
        <p:spPr bwMode="auto">
          <a:xfrm>
            <a:off x="2209800" y="2133600"/>
            <a:ext cx="111760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xi</a:t>
            </a:r>
            <a:r>
              <a:rPr kumimoji="1" lang="en-US" altLang="zh-CN" sz="4000" b="1">
                <a:solidFill>
                  <a:srgbClr val="FF0000"/>
                </a:solidFill>
                <a:latin typeface="Times New Roman" panose="02020603050405020304"/>
                <a:ea typeface="华文细黑" panose="02010600040101010101" pitchFamily="2" charset="-122"/>
              </a:rPr>
              <a:t>á</a:t>
            </a:r>
            <a:r>
              <a:rPr kumimoji="1" lang="en-US" altLang="zh-CN" sz="4000" b="1">
                <a:solidFill>
                  <a:srgbClr val="FF0000"/>
                </a:solidFill>
                <a:latin typeface="华文细黑" panose="02010600040101010101" pitchFamily="2" charset="-122"/>
                <a:ea typeface="华文细黑" panose="02010600040101010101" pitchFamily="2" charset="-122"/>
              </a:rPr>
              <a:t>o</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38" name="Rectangle 6"/>
          <p:cNvSpPr>
            <a:spLocks noChangeArrowheads="1"/>
          </p:cNvSpPr>
          <p:nvPr/>
        </p:nvSpPr>
        <p:spPr bwMode="auto">
          <a:xfrm>
            <a:off x="6248400" y="2057400"/>
            <a:ext cx="117475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dǒu</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39" name="Rectangle 7"/>
          <p:cNvSpPr>
            <a:spLocks noChangeArrowheads="1"/>
          </p:cNvSpPr>
          <p:nvPr/>
        </p:nvSpPr>
        <p:spPr bwMode="auto">
          <a:xfrm>
            <a:off x="2133600" y="2895600"/>
            <a:ext cx="75565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xi</a:t>
            </a:r>
            <a:r>
              <a:rPr kumimoji="1" lang="en-US" altLang="zh-CN" sz="4000" b="1">
                <a:solidFill>
                  <a:srgbClr val="FF0000"/>
                </a:solidFill>
                <a:latin typeface="Times New Roman" panose="02020603050405020304"/>
                <a:ea typeface="华文细黑" panose="02010600040101010101" pitchFamily="2" charset="-122"/>
              </a:rPr>
              <a:t>é</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0" name="Rectangle 8"/>
          <p:cNvSpPr>
            <a:spLocks noChangeArrowheads="1"/>
          </p:cNvSpPr>
          <p:nvPr/>
        </p:nvSpPr>
        <p:spPr bwMode="auto">
          <a:xfrm>
            <a:off x="6400800" y="2895600"/>
            <a:ext cx="954088"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ji</a:t>
            </a:r>
            <a:r>
              <a:rPr kumimoji="1" lang="en-US" altLang="zh-CN" sz="4000" b="1">
                <a:solidFill>
                  <a:srgbClr val="FF0000"/>
                </a:solidFill>
                <a:latin typeface="Times New Roman" panose="02020603050405020304"/>
                <a:ea typeface="华文细黑" panose="02010600040101010101" pitchFamily="2" charset="-122"/>
              </a:rPr>
              <a:t>à</a:t>
            </a:r>
            <a:r>
              <a:rPr kumimoji="1" lang="en-US" altLang="zh-CN" sz="4000" b="1">
                <a:solidFill>
                  <a:srgbClr val="FF0000"/>
                </a:solidFill>
                <a:latin typeface="华文细黑" panose="02010600040101010101" pitchFamily="2" charset="-122"/>
                <a:ea typeface="华文细黑" panose="02010600040101010101" pitchFamily="2" charset="-122"/>
              </a:rPr>
              <a:t>n</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1" name="Rectangle 9"/>
          <p:cNvSpPr>
            <a:spLocks noChangeArrowheads="1"/>
          </p:cNvSpPr>
          <p:nvPr/>
        </p:nvSpPr>
        <p:spPr bwMode="auto">
          <a:xfrm>
            <a:off x="2133600" y="3733800"/>
            <a:ext cx="115252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dūn</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2" name="Rectangle 10"/>
          <p:cNvSpPr>
            <a:spLocks noChangeArrowheads="1"/>
          </p:cNvSpPr>
          <p:nvPr/>
        </p:nvSpPr>
        <p:spPr bwMode="auto">
          <a:xfrm>
            <a:off x="6629400" y="3657600"/>
            <a:ext cx="109855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l</a:t>
            </a:r>
            <a:r>
              <a:rPr kumimoji="1" lang="en-US" altLang="zh-CN" sz="4000" b="1">
                <a:solidFill>
                  <a:srgbClr val="FF0000"/>
                </a:solidFill>
                <a:latin typeface="Times New Roman" panose="02020603050405020304"/>
                <a:ea typeface="华文细黑" panose="02010600040101010101" pitchFamily="2" charset="-122"/>
              </a:rPr>
              <a:t>ì</a:t>
            </a:r>
            <a:r>
              <a:rPr kumimoji="1" lang="en-US" altLang="zh-CN" sz="4000" b="1">
                <a:solidFill>
                  <a:srgbClr val="FF0000"/>
                </a:solidFill>
                <a:latin typeface="华文细黑" panose="02010600040101010101" pitchFamily="2" charset="-122"/>
                <a:ea typeface="华文细黑" panose="02010600040101010101" pitchFamily="2" charset="-122"/>
              </a:rPr>
              <a:t>	</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3" name="Rectangle 11"/>
          <p:cNvSpPr>
            <a:spLocks noChangeArrowheads="1"/>
          </p:cNvSpPr>
          <p:nvPr/>
        </p:nvSpPr>
        <p:spPr bwMode="auto">
          <a:xfrm>
            <a:off x="2133600" y="4419600"/>
            <a:ext cx="1274763"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zhu</a:t>
            </a:r>
            <a:r>
              <a:rPr kumimoji="1" lang="en-US" altLang="zh-CN" sz="4000" b="1">
                <a:solidFill>
                  <a:srgbClr val="FF0000"/>
                </a:solidFill>
                <a:latin typeface="Times New Roman" panose="02020603050405020304"/>
                <a:ea typeface="华文细黑" panose="02010600040101010101" pitchFamily="2" charset="-122"/>
              </a:rPr>
              <a:t>ó</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4" name="Rectangle 12"/>
          <p:cNvSpPr>
            <a:spLocks noChangeArrowheads="1"/>
          </p:cNvSpPr>
          <p:nvPr/>
        </p:nvSpPr>
        <p:spPr bwMode="auto">
          <a:xfrm>
            <a:off x="6248400" y="4495800"/>
            <a:ext cx="238442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Y</a:t>
            </a:r>
            <a:r>
              <a:rPr kumimoji="1" lang="en-US" altLang="zh-CN" sz="4000" b="1">
                <a:solidFill>
                  <a:srgbClr val="FF0000"/>
                </a:solidFill>
                <a:latin typeface="Times New Roman" panose="02020603050405020304"/>
                <a:ea typeface="华文细黑" panose="02010600040101010101" pitchFamily="2" charset="-122"/>
              </a:rPr>
              <a:t>ú</a:t>
            </a:r>
            <a:r>
              <a:rPr kumimoji="1" lang="en-US" altLang="zh-CN" sz="4000" b="1">
                <a:solidFill>
                  <a:srgbClr val="FF0000"/>
                </a:solidFill>
                <a:latin typeface="华文细黑" panose="02010600040101010101" pitchFamily="2" charset="-122"/>
                <a:ea typeface="华文细黑" panose="02010600040101010101" pitchFamily="2" charset="-122"/>
              </a:rPr>
              <a:t>n ch</a:t>
            </a:r>
            <a:r>
              <a:rPr kumimoji="1" lang="en-US" altLang="zh-CN" sz="4000" b="1">
                <a:solidFill>
                  <a:srgbClr val="FF0000"/>
                </a:solidFill>
                <a:latin typeface="Times New Roman" panose="02020603050405020304"/>
                <a:ea typeface="华文细黑" panose="02010600040101010101" pitchFamily="2" charset="-122"/>
              </a:rPr>
              <a:t>è</a:t>
            </a:r>
            <a:r>
              <a:rPr kumimoji="1" lang="en-US" altLang="zh-CN" sz="4000" b="1">
                <a:solidFill>
                  <a:srgbClr val="FF0000"/>
                </a:solidFill>
                <a:latin typeface="华文细黑" panose="02010600040101010101" pitchFamily="2" charset="-122"/>
                <a:ea typeface="华文细黑" panose="02010600040101010101" pitchFamily="2" charset="-122"/>
              </a:rPr>
              <a:t>n</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5" name="Rectangle 13"/>
          <p:cNvSpPr>
            <a:spLocks noChangeArrowheads="1"/>
          </p:cNvSpPr>
          <p:nvPr/>
        </p:nvSpPr>
        <p:spPr bwMode="auto">
          <a:xfrm>
            <a:off x="2971800" y="5257800"/>
            <a:ext cx="111760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en-US" altLang="zh-CN" sz="4000" b="1">
                <a:solidFill>
                  <a:srgbClr val="FF0000"/>
                </a:solidFill>
                <a:latin typeface="华文细黑" panose="02010600040101010101" pitchFamily="2" charset="-122"/>
                <a:ea typeface="华文细黑" panose="02010600040101010101" pitchFamily="2" charset="-122"/>
              </a:rPr>
              <a:t>xi</a:t>
            </a:r>
            <a:r>
              <a:rPr kumimoji="1" lang="en-US" altLang="zh-CN" sz="4000" b="1">
                <a:solidFill>
                  <a:srgbClr val="FF0000"/>
                </a:solidFill>
                <a:latin typeface="Times New Roman" panose="02020603050405020304"/>
                <a:ea typeface="华文细黑" panose="02010600040101010101" pitchFamily="2" charset="-122"/>
              </a:rPr>
              <a:t>à</a:t>
            </a:r>
            <a:r>
              <a:rPr kumimoji="1" lang="en-US" altLang="zh-CN" sz="4000" b="1">
                <a:solidFill>
                  <a:srgbClr val="FF0000"/>
                </a:solidFill>
                <a:latin typeface="华文细黑" panose="02010600040101010101" pitchFamily="2" charset="-122"/>
                <a:ea typeface="华文细黑" panose="02010600040101010101" pitchFamily="2" charset="-122"/>
              </a:rPr>
              <a:t>o</a:t>
            </a:r>
            <a:endParaRPr kumimoji="1" lang="en-US" altLang="zh-CN" sz="4000" b="1">
              <a:solidFill>
                <a:srgbClr val="FF0000"/>
              </a:solidFill>
              <a:latin typeface="华文细黑" panose="02010600040101010101" pitchFamily="2" charset="-122"/>
              <a:ea typeface="华文细黑" panose="02010600040101010101" pitchFamily="2" charset="-122"/>
            </a:endParaRPr>
          </a:p>
        </p:txBody>
      </p:sp>
      <p:sp>
        <p:nvSpPr>
          <p:cNvPr id="18446" name="Rectangle 14"/>
          <p:cNvSpPr>
            <a:spLocks noChangeArrowheads="1"/>
          </p:cNvSpPr>
          <p:nvPr/>
        </p:nvSpPr>
        <p:spPr bwMode="auto">
          <a:xfrm>
            <a:off x="2051050" y="333375"/>
            <a:ext cx="3395663" cy="641350"/>
          </a:xfrm>
          <a:prstGeom prst="rect">
            <a:avLst/>
          </a:prstGeom>
          <a:noFill/>
          <a:ln w="9525">
            <a:noFill/>
            <a:miter lim="800000"/>
          </a:ln>
          <a:effectLst/>
        </p:spPr>
        <p:txBody>
          <a:bodyPr wrap="none">
            <a:spAutoFit/>
          </a:bodyPr>
          <a:lstStyle/>
          <a:p>
            <a:r>
              <a:rPr kumimoji="1" lang="zh-CN" altLang="en-US" sz="3600" b="1">
                <a:solidFill>
                  <a:schemeClr val="tx2"/>
                </a:solidFill>
                <a:latin typeface="黑体" panose="02010609060101010101" pitchFamily="49" charset="-122"/>
                <a:ea typeface="黑体" panose="02010609060101010101" pitchFamily="49" charset="-122"/>
              </a:rPr>
              <a:t>给下面的字注音</a:t>
            </a:r>
            <a:endParaRPr kumimoji="1" lang="zh-CN" altLang="en-US" sz="3600" b="1">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dissolve">
                                      <p:cBhvr>
                                        <p:cTn id="7" dur="30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dissolve">
                                      <p:cBhvr>
                                        <p:cTn id="12" dur="20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dissolve">
                                      <p:cBhvr>
                                        <p:cTn id="17" dur="2000"/>
                                        <p:tgtEl>
                                          <p:spTgt spid="1843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8"/>
                                        </p:tgtEl>
                                        <p:attrNameLst>
                                          <p:attrName>style.visibility</p:attrName>
                                        </p:attrNameLst>
                                      </p:cBhvr>
                                      <p:to>
                                        <p:strVal val="visible"/>
                                      </p:to>
                                    </p:set>
                                    <p:animEffect transition="in" filter="dissolve">
                                      <p:cBhvr>
                                        <p:cTn id="22" dur="2000"/>
                                        <p:tgtEl>
                                          <p:spTgt spid="1843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39"/>
                                        </p:tgtEl>
                                        <p:attrNameLst>
                                          <p:attrName>style.visibility</p:attrName>
                                        </p:attrNameLst>
                                      </p:cBhvr>
                                      <p:to>
                                        <p:strVal val="visible"/>
                                      </p:to>
                                    </p:set>
                                    <p:animEffect transition="in" filter="dissolve">
                                      <p:cBhvr>
                                        <p:cTn id="27" dur="2000"/>
                                        <p:tgtEl>
                                          <p:spTgt spid="1843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8440"/>
                                        </p:tgtEl>
                                        <p:attrNameLst>
                                          <p:attrName>style.visibility</p:attrName>
                                        </p:attrNameLst>
                                      </p:cBhvr>
                                      <p:to>
                                        <p:strVal val="visible"/>
                                      </p:to>
                                    </p:set>
                                    <p:animEffect transition="in" filter="dissolve">
                                      <p:cBhvr>
                                        <p:cTn id="32" dur="2000"/>
                                        <p:tgtEl>
                                          <p:spTgt spid="1844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8441"/>
                                        </p:tgtEl>
                                        <p:attrNameLst>
                                          <p:attrName>style.visibility</p:attrName>
                                        </p:attrNameLst>
                                      </p:cBhvr>
                                      <p:to>
                                        <p:strVal val="visible"/>
                                      </p:to>
                                    </p:set>
                                    <p:animEffect transition="in" filter="dissolve">
                                      <p:cBhvr>
                                        <p:cTn id="37" dur="2000"/>
                                        <p:tgtEl>
                                          <p:spTgt spid="1844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8442"/>
                                        </p:tgtEl>
                                        <p:attrNameLst>
                                          <p:attrName>style.visibility</p:attrName>
                                        </p:attrNameLst>
                                      </p:cBhvr>
                                      <p:to>
                                        <p:strVal val="visible"/>
                                      </p:to>
                                    </p:set>
                                    <p:animEffect transition="in" filter="dissolve">
                                      <p:cBhvr>
                                        <p:cTn id="42" dur="2000"/>
                                        <p:tgtEl>
                                          <p:spTgt spid="18442"/>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8443"/>
                                        </p:tgtEl>
                                        <p:attrNameLst>
                                          <p:attrName>style.visibility</p:attrName>
                                        </p:attrNameLst>
                                      </p:cBhvr>
                                      <p:to>
                                        <p:strVal val="visible"/>
                                      </p:to>
                                    </p:set>
                                    <p:animEffect transition="in" filter="dissolve">
                                      <p:cBhvr>
                                        <p:cTn id="47" dur="2000"/>
                                        <p:tgtEl>
                                          <p:spTgt spid="18443"/>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8444"/>
                                        </p:tgtEl>
                                        <p:attrNameLst>
                                          <p:attrName>style.visibility</p:attrName>
                                        </p:attrNameLst>
                                      </p:cBhvr>
                                      <p:to>
                                        <p:strVal val="visible"/>
                                      </p:to>
                                    </p:set>
                                    <p:animEffect transition="in" filter="dissolve">
                                      <p:cBhvr>
                                        <p:cTn id="52" dur="2000"/>
                                        <p:tgtEl>
                                          <p:spTgt spid="18444"/>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8445"/>
                                        </p:tgtEl>
                                        <p:attrNameLst>
                                          <p:attrName>style.visibility</p:attrName>
                                        </p:attrNameLst>
                                      </p:cBhvr>
                                      <p:to>
                                        <p:strVal val="visible"/>
                                      </p:to>
                                    </p:set>
                                    <p:animEffect transition="in" filter="dissolve">
                                      <p:cBhvr>
                                        <p:cTn id="57" dur="3000"/>
                                        <p:tgtEl>
                                          <p:spTgt spid="18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utoUpdateAnimBg="0"/>
      <p:bldP spid="18438" grpId="0" autoUpdateAnimBg="0"/>
      <p:bldP spid="18439" grpId="0" autoUpdateAnimBg="0"/>
      <p:bldP spid="18440" grpId="0" autoUpdateAnimBg="0"/>
      <p:bldP spid="18441" grpId="0" autoUpdateAnimBg="0"/>
      <p:bldP spid="18442" grpId="0" autoUpdateAnimBg="0"/>
      <p:bldP spid="18443" grpId="0" autoUpdateAnimBg="0"/>
      <p:bldP spid="18444" grpId="0" autoUpdateAnimBg="0"/>
      <p:bldP spid="1844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0"/>
            <a:ext cx="3810000" cy="6284913"/>
          </a:xfrm>
          <a:prstGeom prst="rect">
            <a:avLst/>
          </a:prstGeom>
          <a:noFill/>
          <a:ln w="9525">
            <a:noFill/>
            <a:miter lim="800000"/>
          </a:ln>
          <a:effectLst/>
        </p:spPr>
        <p:txBody>
          <a:bodyPr>
            <a:spAutoFit/>
          </a:bodyPr>
          <a:lstStyle/>
          <a:p>
            <a:pPr indent="304800" algn="just">
              <a:lnSpc>
                <a:spcPct val="155000"/>
              </a:lnSpc>
            </a:pPr>
            <a:r>
              <a:rPr kumimoji="1" lang="zh-CN" altLang="en-US" sz="3600" b="1" dirty="0">
                <a:solidFill>
                  <a:schemeClr val="accent2"/>
                </a:solidFill>
                <a:latin typeface="黑体" panose="02010609060101010101" pitchFamily="49" charset="-122"/>
                <a:ea typeface="华文中宋" panose="02010600040101010101" pitchFamily="2" charset="-122"/>
              </a:rPr>
              <a:t>解释下列词语</a:t>
            </a:r>
            <a:endParaRPr kumimoji="1" lang="zh-CN" altLang="en-US" sz="3600" b="1" dirty="0">
              <a:solidFill>
                <a:schemeClr val="accent2"/>
              </a:solidFill>
              <a:latin typeface="黑体" panose="02010609060101010101" pitchFamily="49" charset="-122"/>
              <a:ea typeface="华文中宋" panose="02010600040101010101" pitchFamily="2" charset="-122"/>
            </a:endParaRPr>
          </a:p>
          <a:p>
            <a:pPr indent="304800" algn="just" eaLnBrk="0" hangingPunct="0">
              <a:lnSpc>
                <a:spcPct val="155000"/>
              </a:lnSpc>
            </a:pPr>
            <a:r>
              <a:rPr kumimoji="1" lang="zh-CN" altLang="en-US" sz="3600" b="1" dirty="0">
                <a:solidFill>
                  <a:schemeClr val="accent2"/>
                </a:solidFill>
                <a:latin typeface="楷体_GB2312" panose="02010609030101010101" pitchFamily="49" charset="-122"/>
                <a:ea typeface="华文中宋" panose="02010600040101010101" pitchFamily="2" charset="-122"/>
              </a:rPr>
              <a:t>⑴悠久：</a:t>
            </a:r>
            <a:endParaRPr kumimoji="1" lang="zh-CN" altLang="en-US" sz="36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r>
              <a:rPr kumimoji="1" lang="zh-CN" altLang="en-US" sz="3600" b="1" dirty="0">
                <a:solidFill>
                  <a:schemeClr val="accent2"/>
                </a:solidFill>
                <a:latin typeface="楷体_GB2312" panose="02010609030101010101" pitchFamily="49" charset="-122"/>
                <a:ea typeface="华文中宋" panose="02010600040101010101" pitchFamily="2" charset="-122"/>
              </a:rPr>
              <a:t>⑵杰作：</a:t>
            </a:r>
            <a:endParaRPr kumimoji="1" lang="zh-CN" altLang="en-US" sz="36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r>
              <a:rPr kumimoji="1" lang="zh-CN" altLang="en-US" sz="3600" b="1" dirty="0">
                <a:solidFill>
                  <a:schemeClr val="accent2"/>
                </a:solidFill>
                <a:latin typeface="楷体_GB2312" panose="02010609030101010101" pitchFamily="49" charset="-122"/>
                <a:ea typeface="华文中宋" panose="02010600040101010101" pitchFamily="2" charset="-122"/>
              </a:rPr>
              <a:t>⑶雄姿：</a:t>
            </a:r>
            <a:endParaRPr kumimoji="1" lang="zh-CN" altLang="en-US" sz="36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r>
              <a:rPr kumimoji="1" lang="zh-CN" altLang="en-US" sz="3600" b="1" dirty="0">
                <a:solidFill>
                  <a:schemeClr val="accent2"/>
                </a:solidFill>
                <a:latin typeface="楷体_GB2312" panose="02010609030101010101" pitchFamily="49" charset="-122"/>
                <a:ea typeface="华文中宋" panose="02010600040101010101" pitchFamily="2" charset="-122"/>
              </a:rPr>
              <a:t>⑷巧妙绝伦：</a:t>
            </a:r>
            <a:endParaRPr kumimoji="1" lang="zh-CN" altLang="en-US" sz="36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endParaRPr kumimoji="1" lang="zh-CN" altLang="en-US" sz="36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endParaRPr kumimoji="1" lang="zh-CN" altLang="en-US" sz="1000" b="1" dirty="0">
              <a:solidFill>
                <a:schemeClr val="accent2"/>
              </a:solidFill>
              <a:latin typeface="楷体_GB2312" panose="02010609030101010101" pitchFamily="49" charset="-122"/>
              <a:ea typeface="华文中宋" panose="02010600040101010101" pitchFamily="2" charset="-122"/>
            </a:endParaRPr>
          </a:p>
          <a:p>
            <a:pPr indent="304800" algn="just" eaLnBrk="0" hangingPunct="0">
              <a:lnSpc>
                <a:spcPct val="155000"/>
              </a:lnSpc>
            </a:pPr>
            <a:r>
              <a:rPr kumimoji="1" lang="zh-CN" altLang="en-US" sz="3600" b="1" dirty="0" smtClean="0">
                <a:solidFill>
                  <a:schemeClr val="accent2"/>
                </a:solidFill>
                <a:latin typeface="楷体_GB2312" panose="02010609030101010101" pitchFamily="49" charset="-122"/>
                <a:ea typeface="华文中宋" panose="02010600040101010101" pitchFamily="2" charset="-122"/>
              </a:rPr>
              <a:t>⑸惟妙惟肖：</a:t>
            </a:r>
            <a:endParaRPr kumimoji="1" lang="zh-CN" altLang="en-US" sz="3600" b="1" dirty="0">
              <a:solidFill>
                <a:schemeClr val="accent2"/>
              </a:solidFill>
              <a:latin typeface="楷体_GB2312" panose="02010609030101010101" pitchFamily="49" charset="-122"/>
              <a:ea typeface="华文中宋" panose="02010600040101010101" pitchFamily="2" charset="-122"/>
            </a:endParaRPr>
          </a:p>
        </p:txBody>
      </p:sp>
      <p:sp>
        <p:nvSpPr>
          <p:cNvPr id="19459" name="Rectangle 3"/>
          <p:cNvSpPr>
            <a:spLocks noChangeArrowheads="1"/>
          </p:cNvSpPr>
          <p:nvPr/>
        </p:nvSpPr>
        <p:spPr bwMode="auto">
          <a:xfrm>
            <a:off x="2411413" y="1014413"/>
            <a:ext cx="528002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zh-CN" altLang="en-US" sz="4000" b="1">
                <a:solidFill>
                  <a:srgbClr val="FF0000"/>
                </a:solidFill>
                <a:latin typeface="黑体" panose="02010609060101010101" pitchFamily="49" charset="-122"/>
                <a:ea typeface="黑体" panose="02010609060101010101" pitchFamily="49" charset="-122"/>
              </a:rPr>
              <a:t>年代久远。悠：长久。</a:t>
            </a:r>
            <a:endParaRPr kumimoji="1" lang="zh-CN" altLang="en-US" sz="4000" b="1">
              <a:solidFill>
                <a:srgbClr val="FF0000"/>
              </a:solidFill>
              <a:latin typeface="黑体" panose="02010609060101010101" pitchFamily="49" charset="-122"/>
              <a:ea typeface="黑体" panose="02010609060101010101" pitchFamily="49" charset="-122"/>
            </a:endParaRPr>
          </a:p>
        </p:txBody>
      </p:sp>
      <p:sp>
        <p:nvSpPr>
          <p:cNvPr id="19460" name="Rectangle 4"/>
          <p:cNvSpPr>
            <a:spLocks noChangeArrowheads="1"/>
          </p:cNvSpPr>
          <p:nvPr/>
        </p:nvSpPr>
        <p:spPr bwMode="auto">
          <a:xfrm>
            <a:off x="2051050" y="1905000"/>
            <a:ext cx="7318375"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zh-CN" altLang="en-US" sz="4000" b="1">
                <a:solidFill>
                  <a:srgbClr val="FF0000"/>
                </a:solidFill>
                <a:latin typeface="黑体" panose="02010609060101010101" pitchFamily="49" charset="-122"/>
                <a:ea typeface="黑体" panose="02010609060101010101" pitchFamily="49" charset="-122"/>
              </a:rPr>
              <a:t>出色的，超过一般水平的作品。</a:t>
            </a:r>
            <a:endParaRPr kumimoji="1" lang="zh-CN" altLang="en-US" sz="4000" b="1">
              <a:solidFill>
                <a:srgbClr val="FF0000"/>
              </a:solidFill>
              <a:latin typeface="黑体" panose="02010609060101010101" pitchFamily="49" charset="-122"/>
              <a:ea typeface="黑体" panose="02010609060101010101" pitchFamily="49" charset="-122"/>
            </a:endParaRPr>
          </a:p>
        </p:txBody>
      </p:sp>
      <p:sp>
        <p:nvSpPr>
          <p:cNvPr id="19461" name="Rectangle 5"/>
          <p:cNvSpPr>
            <a:spLocks noChangeArrowheads="1"/>
          </p:cNvSpPr>
          <p:nvPr/>
        </p:nvSpPr>
        <p:spPr bwMode="auto">
          <a:xfrm>
            <a:off x="2124075" y="2708275"/>
            <a:ext cx="4260850" cy="701675"/>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zh-CN" altLang="en-US" sz="4000" b="1">
                <a:solidFill>
                  <a:srgbClr val="FF0000"/>
                </a:solidFill>
                <a:latin typeface="黑体" panose="02010609060101010101" pitchFamily="49" charset="-122"/>
                <a:ea typeface="黑体" panose="02010609060101010101" pitchFamily="49" charset="-122"/>
              </a:rPr>
              <a:t>威武雄壮的姿态。</a:t>
            </a:r>
            <a:endParaRPr kumimoji="1" lang="zh-CN" altLang="en-US" sz="4000" b="1">
              <a:solidFill>
                <a:srgbClr val="FF0000"/>
              </a:solidFill>
              <a:latin typeface="黑体" panose="02010609060101010101" pitchFamily="49" charset="-122"/>
              <a:ea typeface="黑体" panose="02010609060101010101" pitchFamily="49" charset="-122"/>
            </a:endParaRPr>
          </a:p>
        </p:txBody>
      </p:sp>
      <p:sp>
        <p:nvSpPr>
          <p:cNvPr id="19462" name="Rectangle 6"/>
          <p:cNvSpPr>
            <a:spLocks noChangeArrowheads="1"/>
          </p:cNvSpPr>
          <p:nvPr/>
        </p:nvSpPr>
        <p:spPr bwMode="auto">
          <a:xfrm>
            <a:off x="1219200" y="3581400"/>
            <a:ext cx="7772400" cy="1200329"/>
          </a:xfrm>
          <a:prstGeom prst="rect">
            <a:avLst/>
          </a:prstGeom>
          <a:noFill/>
          <a:ln w="9525">
            <a:noFill/>
            <a:miter lim="800000"/>
          </a:ln>
          <a:effectLst>
            <a:outerShdw dist="35921" dir="2700000" algn="ctr" rotWithShape="0">
              <a:schemeClr val="bg1"/>
            </a:outerShdw>
          </a:effectLst>
        </p:spPr>
        <p:txBody>
          <a:bodyPr wrap="square">
            <a:spAutoFit/>
          </a:bodyPr>
          <a:lstStyle/>
          <a:p>
            <a:r>
              <a:rPr kumimoji="1" lang="en-US" altLang="zh-CN" sz="3600" b="1" dirty="0">
                <a:solidFill>
                  <a:srgbClr val="FF0000"/>
                </a:solidFill>
                <a:latin typeface="黑体" panose="02010609060101010101" pitchFamily="49" charset="-122"/>
                <a:ea typeface="黑体" panose="02010609060101010101" pitchFamily="49" charset="-122"/>
              </a:rPr>
              <a:t>       </a:t>
            </a:r>
            <a:r>
              <a:rPr kumimoji="1" lang="zh-CN" altLang="en-US" sz="3600" b="1" dirty="0">
                <a:solidFill>
                  <a:srgbClr val="FF0000"/>
                </a:solidFill>
                <a:latin typeface="黑体" panose="02010609060101010101" pitchFamily="49" charset="-122"/>
                <a:ea typeface="黑体" panose="02010609060101010101" pitchFamily="49" charset="-122"/>
              </a:rPr>
              <a:t>形容非常灵巧，独一无二，没有什么可以相比的。伦：同类、同等。</a:t>
            </a:r>
            <a:endParaRPr kumimoji="1" lang="zh-CN" altLang="en-US" sz="3600" b="1" dirty="0">
              <a:solidFill>
                <a:srgbClr val="FF0000"/>
              </a:solidFill>
              <a:latin typeface="黑体" panose="02010609060101010101" pitchFamily="49" charset="-122"/>
              <a:ea typeface="黑体" panose="02010609060101010101" pitchFamily="49" charset="-122"/>
            </a:endParaRPr>
          </a:p>
        </p:txBody>
      </p:sp>
      <p:sp>
        <p:nvSpPr>
          <p:cNvPr id="19463" name="Rectangle 7"/>
          <p:cNvSpPr>
            <a:spLocks noChangeArrowheads="1"/>
          </p:cNvSpPr>
          <p:nvPr/>
        </p:nvSpPr>
        <p:spPr bwMode="auto">
          <a:xfrm>
            <a:off x="2844800" y="5486400"/>
            <a:ext cx="6359433" cy="707886"/>
          </a:xfrm>
          <a:prstGeom prst="rect">
            <a:avLst/>
          </a:prstGeom>
          <a:noFill/>
          <a:ln w="9525">
            <a:noFill/>
            <a:miter lim="800000"/>
          </a:ln>
          <a:effectLst>
            <a:outerShdw dist="35921" dir="2700000" algn="ctr" rotWithShape="0">
              <a:schemeClr val="bg1"/>
            </a:outerShdw>
          </a:effectLst>
        </p:spPr>
        <p:txBody>
          <a:bodyPr wrap="none">
            <a:spAutoFit/>
          </a:bodyPr>
          <a:lstStyle/>
          <a:p>
            <a:r>
              <a:rPr kumimoji="1" lang="zh-CN" altLang="en-US" sz="4000" b="1" dirty="0" smtClean="0">
                <a:solidFill>
                  <a:srgbClr val="FF0000"/>
                </a:solidFill>
                <a:latin typeface="黑体" panose="02010609060101010101" pitchFamily="49" charset="-122"/>
                <a:ea typeface="黑体" panose="02010609060101010101" pitchFamily="49" charset="-122"/>
              </a:rPr>
              <a:t>形容描绘的十分精妙逼真。</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wipe(left)">
                                      <p:cBhvr>
                                        <p:cTn id="12" dur="5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1"/>
                                        </p:tgtEl>
                                        <p:attrNameLst>
                                          <p:attrName>style.visibility</p:attrName>
                                        </p:attrNameLst>
                                      </p:cBhvr>
                                      <p:to>
                                        <p:strVal val="visible"/>
                                      </p:to>
                                    </p:set>
                                    <p:animEffect transition="in" filter="wipe(left)">
                                      <p:cBhvr>
                                        <p:cTn id="17" dur="500"/>
                                        <p:tgtEl>
                                          <p:spTgt spid="194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up)">
                                      <p:cBhvr>
                                        <p:cTn id="22" dur="500"/>
                                        <p:tgtEl>
                                          <p:spTgt spid="194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wipe(left)">
                                      <p:cBhvr>
                                        <p:cTn id="27"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0" grpId="0" autoUpdateAnimBg="0"/>
      <p:bldP spid="19461" grpId="0" autoUpdateAnimBg="0"/>
      <p:bldP spid="19462" grpId="0" autoUpdateAnimBg="0"/>
      <p:bldP spid="1946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457200" y="457200"/>
            <a:ext cx="3276600" cy="5146675"/>
          </a:xfrm>
          <a:prstGeom prst="rect">
            <a:avLst/>
          </a:prstGeom>
          <a:noFill/>
          <a:ln w="9525">
            <a:noFill/>
            <a:miter lim="800000"/>
          </a:ln>
          <a:effectLst/>
        </p:spPr>
        <p:txBody>
          <a:bodyPr>
            <a:spAutoFit/>
          </a:bodyPr>
          <a:lstStyle/>
          <a:p>
            <a:pPr eaLnBrk="0" hangingPunct="0">
              <a:lnSpc>
                <a:spcPct val="230000"/>
              </a:lnSpc>
            </a:pPr>
            <a:r>
              <a:rPr kumimoji="1" lang="en-US" altLang="zh-CN" sz="3600" b="1">
                <a:solidFill>
                  <a:schemeClr val="accent2"/>
                </a:solidFill>
                <a:latin typeface="黑体" panose="02010609060101010101" pitchFamily="49" charset="-122"/>
                <a:ea typeface="黑体" panose="02010609060101010101" pitchFamily="49" charset="-122"/>
              </a:rPr>
              <a:t>⑹</a:t>
            </a:r>
            <a:r>
              <a:rPr kumimoji="1" lang="zh-CN" altLang="en-US" sz="3600" b="1">
                <a:solidFill>
                  <a:schemeClr val="accent2"/>
                </a:solidFill>
                <a:latin typeface="黑体" panose="02010609060101010101" pitchFamily="49" charset="-122"/>
                <a:ea typeface="黑体" panose="02010609060101010101" pitchFamily="49" charset="-122"/>
              </a:rPr>
              <a:t>推崇：</a:t>
            </a:r>
            <a:endParaRPr kumimoji="1" lang="zh-CN" altLang="en-US" sz="3600" b="1">
              <a:solidFill>
                <a:schemeClr val="accent2"/>
              </a:solidFill>
              <a:latin typeface="黑体" panose="02010609060101010101" pitchFamily="49" charset="-122"/>
              <a:ea typeface="黑体" panose="02010609060101010101" pitchFamily="49" charset="-122"/>
            </a:endParaRPr>
          </a:p>
          <a:p>
            <a:pPr eaLnBrk="0" hangingPunct="0">
              <a:lnSpc>
                <a:spcPct val="230000"/>
              </a:lnSpc>
            </a:pPr>
            <a:r>
              <a:rPr kumimoji="1" lang="zh-CN" altLang="en-US" sz="3600" b="1">
                <a:solidFill>
                  <a:schemeClr val="accent2"/>
                </a:solidFill>
                <a:latin typeface="黑体" panose="02010609060101010101" pitchFamily="49" charset="-122"/>
                <a:ea typeface="黑体" panose="02010609060101010101" pitchFamily="49" charset="-122"/>
              </a:rPr>
              <a:t>⑺就地取材：</a:t>
            </a:r>
            <a:endParaRPr kumimoji="1" lang="zh-CN" altLang="en-US" sz="3600" b="1">
              <a:solidFill>
                <a:schemeClr val="accent2"/>
              </a:solidFill>
              <a:latin typeface="黑体" panose="02010609060101010101" pitchFamily="49" charset="-122"/>
              <a:ea typeface="黑体" panose="02010609060101010101" pitchFamily="49" charset="-122"/>
            </a:endParaRPr>
          </a:p>
          <a:p>
            <a:pPr eaLnBrk="0" hangingPunct="0">
              <a:lnSpc>
                <a:spcPct val="230000"/>
              </a:lnSpc>
            </a:pPr>
            <a:r>
              <a:rPr kumimoji="1" lang="zh-CN" altLang="en-US" sz="3600" b="1">
                <a:solidFill>
                  <a:schemeClr val="accent2"/>
                </a:solidFill>
                <a:latin typeface="黑体" panose="02010609060101010101" pitchFamily="49" charset="-122"/>
                <a:ea typeface="黑体" panose="02010609060101010101" pitchFamily="49" charset="-122"/>
              </a:rPr>
              <a:t>⑻千姿万状：</a:t>
            </a:r>
            <a:endParaRPr kumimoji="1" lang="zh-CN" altLang="en-US" sz="3600" b="1">
              <a:solidFill>
                <a:schemeClr val="accent2"/>
              </a:solidFill>
              <a:latin typeface="黑体" panose="02010609060101010101" pitchFamily="49" charset="-122"/>
              <a:ea typeface="黑体" panose="02010609060101010101" pitchFamily="49" charset="-122"/>
            </a:endParaRPr>
          </a:p>
          <a:p>
            <a:pPr eaLnBrk="0" hangingPunct="0">
              <a:lnSpc>
                <a:spcPct val="230000"/>
              </a:lnSpc>
            </a:pPr>
            <a:r>
              <a:rPr kumimoji="1" lang="zh-CN" altLang="en-US" sz="3600" b="1">
                <a:solidFill>
                  <a:schemeClr val="accent2"/>
                </a:solidFill>
                <a:latin typeface="黑体" panose="02010609060101010101" pitchFamily="49" charset="-122"/>
                <a:ea typeface="黑体" panose="02010609060101010101" pitchFamily="49" charset="-122"/>
              </a:rPr>
              <a:t>⑼奇观：</a:t>
            </a:r>
            <a:endParaRPr kumimoji="1" lang="zh-CN" altLang="en-US" sz="3600" b="1">
              <a:solidFill>
                <a:schemeClr val="accent2"/>
              </a:solidFill>
              <a:latin typeface="黑体" panose="02010609060101010101" pitchFamily="49" charset="-122"/>
              <a:ea typeface="黑体" panose="02010609060101010101" pitchFamily="49" charset="-122"/>
            </a:endParaRPr>
          </a:p>
        </p:txBody>
      </p:sp>
      <p:sp>
        <p:nvSpPr>
          <p:cNvPr id="20483" name="Rectangle 3"/>
          <p:cNvSpPr>
            <a:spLocks noChangeArrowheads="1"/>
          </p:cNvSpPr>
          <p:nvPr/>
        </p:nvSpPr>
        <p:spPr bwMode="auto">
          <a:xfrm>
            <a:off x="2268538" y="908050"/>
            <a:ext cx="5746750" cy="1311275"/>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4000" b="1" dirty="0">
                <a:solidFill>
                  <a:srgbClr val="FF0000"/>
                </a:solidFill>
                <a:latin typeface="黑体" panose="02010609060101010101" pitchFamily="49" charset="-122"/>
                <a:ea typeface="黑体" panose="02010609060101010101" pitchFamily="49" charset="-122"/>
              </a:rPr>
              <a:t>十分重视，并给以很高的评价。崇：尊重。</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
        <p:nvSpPr>
          <p:cNvPr id="20484" name="Rectangle 4"/>
          <p:cNvSpPr>
            <a:spLocks noChangeArrowheads="1"/>
          </p:cNvSpPr>
          <p:nvPr/>
        </p:nvSpPr>
        <p:spPr bwMode="auto">
          <a:xfrm>
            <a:off x="3124200" y="2362200"/>
            <a:ext cx="5624513" cy="701675"/>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4000" b="1">
                <a:solidFill>
                  <a:srgbClr val="FF0000"/>
                </a:solidFill>
                <a:latin typeface="黑体" panose="02010609060101010101" pitchFamily="49" charset="-122"/>
                <a:ea typeface="黑体" panose="02010609060101010101" pitchFamily="49" charset="-122"/>
              </a:rPr>
              <a:t>在当地找所需要的材料</a:t>
            </a:r>
            <a:endParaRPr kumimoji="1" lang="zh-CN" altLang="en-US" sz="4000" b="1">
              <a:solidFill>
                <a:srgbClr val="FF0000"/>
              </a:solidFill>
              <a:latin typeface="黑体" panose="02010609060101010101" pitchFamily="49" charset="-122"/>
              <a:ea typeface="黑体" panose="02010609060101010101" pitchFamily="49" charset="-122"/>
            </a:endParaRPr>
          </a:p>
        </p:txBody>
      </p:sp>
      <p:sp>
        <p:nvSpPr>
          <p:cNvPr id="20485" name="Rectangle 5"/>
          <p:cNvSpPr>
            <a:spLocks noChangeArrowheads="1"/>
          </p:cNvSpPr>
          <p:nvPr/>
        </p:nvSpPr>
        <p:spPr bwMode="auto">
          <a:xfrm>
            <a:off x="3048000" y="3352800"/>
            <a:ext cx="6096000" cy="701675"/>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4000" b="1" dirty="0">
                <a:solidFill>
                  <a:srgbClr val="FF0000"/>
                </a:solidFill>
                <a:latin typeface="黑体" panose="02010609060101010101" pitchFamily="49" charset="-122"/>
                <a:ea typeface="黑体" panose="02010609060101010101" pitchFamily="49" charset="-122"/>
              </a:rPr>
              <a:t>指各种各样的形状和姿态</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
        <p:nvSpPr>
          <p:cNvPr id="20486" name="Rectangle 6"/>
          <p:cNvSpPr>
            <a:spLocks noChangeArrowheads="1"/>
          </p:cNvSpPr>
          <p:nvPr/>
        </p:nvSpPr>
        <p:spPr bwMode="auto">
          <a:xfrm>
            <a:off x="2362200" y="4648200"/>
            <a:ext cx="6248400" cy="1311275"/>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4000" b="1" dirty="0">
                <a:solidFill>
                  <a:srgbClr val="FF0000"/>
                </a:solidFill>
                <a:latin typeface="黑体" panose="02010609060101010101" pitchFamily="49" charset="-122"/>
                <a:ea typeface="黑体" panose="02010609060101010101" pitchFamily="49" charset="-122"/>
              </a:rPr>
              <a:t>雄伟美丽而罕见的景象或出奇少有的事情。</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fill="hold"/>
                                        <p:tgtEl>
                                          <p:spTgt spid="20483"/>
                                        </p:tgtEl>
                                        <p:attrNameLst>
                                          <p:attrName>ppt_w</p:attrName>
                                        </p:attrNameLst>
                                      </p:cBhvr>
                                      <p:tavLst>
                                        <p:tav tm="0">
                                          <p:val>
                                            <p:strVal val="2/3*#ppt_w"/>
                                          </p:val>
                                        </p:tav>
                                        <p:tav tm="100000">
                                          <p:val>
                                            <p:strVal val="#ppt_w"/>
                                          </p:val>
                                        </p:tav>
                                      </p:tavLst>
                                    </p:anim>
                                    <p:anim calcmode="lin" valueType="num">
                                      <p:cBhvr>
                                        <p:cTn id="8" dur="500" fill="hold"/>
                                        <p:tgtEl>
                                          <p:spTgt spid="20483"/>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p:cTn id="13" dur="500" fill="hold"/>
                                        <p:tgtEl>
                                          <p:spTgt spid="20484"/>
                                        </p:tgtEl>
                                        <p:attrNameLst>
                                          <p:attrName>ppt_w</p:attrName>
                                        </p:attrNameLst>
                                      </p:cBhvr>
                                      <p:tavLst>
                                        <p:tav tm="0">
                                          <p:val>
                                            <p:strVal val="2/3*#ppt_w"/>
                                          </p:val>
                                        </p:tav>
                                        <p:tav tm="100000">
                                          <p:val>
                                            <p:strVal val="#ppt_w"/>
                                          </p:val>
                                        </p:tav>
                                      </p:tavLst>
                                    </p:anim>
                                    <p:anim calcmode="lin" valueType="num">
                                      <p:cBhvr>
                                        <p:cTn id="14" dur="500" fill="hold"/>
                                        <p:tgtEl>
                                          <p:spTgt spid="20484"/>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p:cTn id="19" dur="500" fill="hold"/>
                                        <p:tgtEl>
                                          <p:spTgt spid="20485"/>
                                        </p:tgtEl>
                                        <p:attrNameLst>
                                          <p:attrName>ppt_w</p:attrName>
                                        </p:attrNameLst>
                                      </p:cBhvr>
                                      <p:tavLst>
                                        <p:tav tm="0">
                                          <p:val>
                                            <p:strVal val="2/3*#ppt_w"/>
                                          </p:val>
                                        </p:tav>
                                        <p:tav tm="100000">
                                          <p:val>
                                            <p:strVal val="#ppt_w"/>
                                          </p:val>
                                        </p:tav>
                                      </p:tavLst>
                                    </p:anim>
                                    <p:anim calcmode="lin" valueType="num">
                                      <p:cBhvr>
                                        <p:cTn id="20" dur="500" fill="hold"/>
                                        <p:tgtEl>
                                          <p:spTgt spid="20485"/>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grpId="0" nodeType="clickEffect">
                                  <p:stCondLst>
                                    <p:cond delay="0"/>
                                  </p:stCondLst>
                                  <p:childTnLst>
                                    <p:set>
                                      <p:cBhvr>
                                        <p:cTn id="24" dur="1" fill="hold">
                                          <p:stCondLst>
                                            <p:cond delay="0"/>
                                          </p:stCondLst>
                                        </p:cTn>
                                        <p:tgtEl>
                                          <p:spTgt spid="20486"/>
                                        </p:tgtEl>
                                        <p:attrNameLst>
                                          <p:attrName>style.visibility</p:attrName>
                                        </p:attrNameLst>
                                      </p:cBhvr>
                                      <p:to>
                                        <p:strVal val="visible"/>
                                      </p:to>
                                    </p:set>
                                    <p:anim calcmode="lin" valueType="num">
                                      <p:cBhvr>
                                        <p:cTn id="25" dur="500" fill="hold"/>
                                        <p:tgtEl>
                                          <p:spTgt spid="20486"/>
                                        </p:tgtEl>
                                        <p:attrNameLst>
                                          <p:attrName>ppt_w</p:attrName>
                                        </p:attrNameLst>
                                      </p:cBhvr>
                                      <p:tavLst>
                                        <p:tav tm="0">
                                          <p:val>
                                            <p:strVal val="2/3*#ppt_w"/>
                                          </p:val>
                                        </p:tav>
                                        <p:tav tm="100000">
                                          <p:val>
                                            <p:strVal val="#ppt_w"/>
                                          </p:val>
                                        </p:tav>
                                      </p:tavLst>
                                    </p:anim>
                                    <p:anim calcmode="lin" valueType="num">
                                      <p:cBhvr>
                                        <p:cTn id="26" dur="500" fill="hold"/>
                                        <p:tgtEl>
                                          <p:spTgt spid="2048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P spid="20484" grpId="0" autoUpdateAnimBg="0"/>
      <p:bldP spid="20485" grpId="0" autoUpdateAnimBg="0"/>
      <p:bldP spid="2048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1"/>
          <p:cNvPicPr>
            <a:picLocks noChangeAspect="1" noChangeArrowheads="1"/>
          </p:cNvPicPr>
          <p:nvPr/>
        </p:nvPicPr>
        <p:blipFill>
          <a:blip r:embed="rId1" cstate="print"/>
          <a:srcRect/>
          <a:stretch>
            <a:fillRect/>
          </a:stretch>
        </p:blipFill>
        <p:spPr bwMode="auto">
          <a:xfrm>
            <a:off x="-152400" y="0"/>
            <a:ext cx="9601200" cy="7086600"/>
          </a:xfrm>
          <a:prstGeom prst="rect">
            <a:avLst/>
          </a:prstGeom>
          <a:noFill/>
          <a:ln w="9525">
            <a:noFill/>
            <a:miter lim="800000"/>
            <a:headEnd/>
            <a:tailEnd/>
          </a:ln>
        </p:spPr>
      </p:pic>
      <p:sp>
        <p:nvSpPr>
          <p:cNvPr id="5124" name="WordArt 4"/>
          <p:cNvSpPr>
            <a:spLocks noChangeArrowheads="1" noChangeShapeType="1" noTextEdit="1"/>
          </p:cNvSpPr>
          <p:nvPr/>
        </p:nvSpPr>
        <p:spPr bwMode="auto">
          <a:xfrm>
            <a:off x="2051050" y="1341438"/>
            <a:ext cx="4895850" cy="1871662"/>
          </a:xfrm>
          <a:prstGeom prst="rect">
            <a:avLst/>
          </a:prstGeom>
        </p:spPr>
        <p:txBody>
          <a:bodyPr spcFirstLastPara="1" wrap="none" fromWordArt="1">
            <a:prstTxWarp prst="textArchUp">
              <a:avLst>
                <a:gd name="adj" fmla="val 10800000"/>
              </a:avLst>
            </a:prstTxWarp>
          </a:bodyPr>
          <a:lstStyle/>
          <a:p>
            <a:pPr algn="ctr"/>
            <a:r>
              <a:rPr lang="zh-CN" altLang="en-US" sz="3600" b="1" kern="10">
                <a:ln w="9525">
                  <a:solidFill>
                    <a:srgbClr val="000000"/>
                  </a:solidFill>
                  <a:round/>
                </a:ln>
                <a:solidFill>
                  <a:srgbClr val="FFFF00"/>
                </a:solidFill>
                <a:ea typeface="华文新魏" panose="02010800040101010101" charset="-122"/>
              </a:rPr>
              <a:t>中国石拱桥</a:t>
            </a:r>
            <a:endParaRPr lang="zh-CN" altLang="en-US" sz="3600" b="1" kern="10">
              <a:ln w="9525">
                <a:solidFill>
                  <a:srgbClr val="000000"/>
                </a:solidFill>
                <a:round/>
              </a:ln>
              <a:solidFill>
                <a:srgbClr val="FFFF00"/>
              </a:solidFill>
              <a:ea typeface="华文新魏" panose="02010800040101010101" charset="-122"/>
            </a:endParaRPr>
          </a:p>
        </p:txBody>
      </p:sp>
      <p:sp>
        <p:nvSpPr>
          <p:cNvPr id="5125" name="WordArt 5"/>
          <p:cNvSpPr>
            <a:spLocks noChangeArrowheads="1" noChangeShapeType="1" noTextEdit="1"/>
          </p:cNvSpPr>
          <p:nvPr/>
        </p:nvSpPr>
        <p:spPr bwMode="auto">
          <a:xfrm>
            <a:off x="3563938" y="2203450"/>
            <a:ext cx="1944687" cy="4333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FFFF00"/>
                </a:solidFill>
                <a:ea typeface="华文新魏" panose="02010800040101010101" charset="-122"/>
              </a:rPr>
              <a:t>作者　茅以升</a:t>
            </a:r>
            <a:endParaRPr lang="zh-CN" altLang="en-US" sz="3600" b="1" kern="10">
              <a:ln w="9525">
                <a:solidFill>
                  <a:srgbClr val="000000"/>
                </a:solidFill>
                <a:round/>
              </a:ln>
              <a:solidFill>
                <a:srgbClr val="FFFF00"/>
              </a:solidFill>
              <a:ea typeface="华文新魏" panose="02010800040101010101"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8805" y="1350010"/>
            <a:ext cx="7946390" cy="5507990"/>
          </a:xfrm>
          <a:prstGeom prst="rect">
            <a:avLst/>
          </a:prstGeom>
          <a:noFill/>
        </p:spPr>
        <p:txBody>
          <a:bodyPr wrap="square" rtlCol="0">
            <a:spAutoFit/>
          </a:bodyPr>
          <a:p>
            <a:r>
              <a:rPr lang="zh-CN" altLang="zh-CN" sz="4400" b="1"/>
              <a:t>中国石拱桥的共同特点是什么？在文章的哪几个段落中介绍的？</a:t>
            </a:r>
            <a:endParaRPr lang="zh-CN" altLang="zh-CN" sz="4400" b="1"/>
          </a:p>
          <a:p>
            <a:endParaRPr lang="zh-CN" altLang="zh-CN" sz="4400" b="1"/>
          </a:p>
          <a:p>
            <a:r>
              <a:rPr lang="zh-CN" altLang="zh-CN" sz="4400" b="1"/>
              <a:t>文章为什么只重点介绍赵州桥和卢沟桥？</a:t>
            </a:r>
            <a:endParaRPr lang="zh-CN" altLang="zh-CN" sz="4400" b="1"/>
          </a:p>
          <a:p>
            <a:endParaRPr lang="zh-CN" altLang="zh-CN" sz="4400" b="1"/>
          </a:p>
          <a:p>
            <a:r>
              <a:rPr lang="zh-CN" altLang="zh-CN" sz="4400" b="1"/>
              <a:t>试理清本文的说明顺序</a:t>
            </a:r>
            <a:endParaRPr lang="zh-CN" altLang="zh-CN" sz="4400" b="1"/>
          </a:p>
          <a:p>
            <a:endParaRPr lang="zh-CN" altLang="zh-CN" sz="4400" b="1"/>
          </a:p>
        </p:txBody>
      </p:sp>
      <p:sp>
        <p:nvSpPr>
          <p:cNvPr id="3" name="文本框 2"/>
          <p:cNvSpPr txBox="1"/>
          <p:nvPr/>
        </p:nvSpPr>
        <p:spPr>
          <a:xfrm>
            <a:off x="126365" y="109855"/>
            <a:ext cx="3274060" cy="1568450"/>
          </a:xfrm>
          <a:prstGeom prst="rect">
            <a:avLst/>
          </a:prstGeom>
          <a:noFill/>
        </p:spPr>
        <p:txBody>
          <a:bodyPr wrap="square" rtlCol="0">
            <a:spAutoFit/>
          </a:bodyPr>
          <a:p>
            <a:r>
              <a:rPr kumimoji="1" lang="zh-CN" altLang="en-US" sz="4800" b="1" dirty="0">
                <a:latin typeface="Times New Roman" panose="02020603050405020304" pitchFamily="18" charset="0"/>
                <a:ea typeface="华文新魏" panose="02010800040101010101" charset="-122"/>
                <a:sym typeface="+mn-ea"/>
              </a:rPr>
              <a:t>初读课文</a:t>
            </a:r>
            <a:r>
              <a:rPr kumimoji="1" lang="zh-CN" altLang="en-US" sz="4800" b="1" dirty="0">
                <a:latin typeface="Times New Roman" panose="02020603050405020304" pitchFamily="18" charset="0"/>
                <a:sym typeface="+mn-ea"/>
              </a:rPr>
              <a:t>：</a:t>
            </a:r>
            <a:endParaRPr kumimoji="1" lang="zh-CN" altLang="en-US" sz="4800" b="1" dirty="0">
              <a:latin typeface="Times New Roman" panose="02020603050405020304" pitchFamily="18" charset="0"/>
            </a:endParaRPr>
          </a:p>
          <a:p>
            <a:endParaRPr lang="zh-CN" altLang="en-US" sz="4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762000" y="381000"/>
            <a:ext cx="7050088" cy="1477328"/>
          </a:xfrm>
          <a:prstGeom prst="rect">
            <a:avLst/>
          </a:prstGeom>
          <a:noFill/>
          <a:ln w="9525">
            <a:noFill/>
            <a:miter lim="800000"/>
          </a:ln>
          <a:effectLst/>
        </p:spPr>
        <p:txBody>
          <a:bodyPr>
            <a:spAutoFit/>
          </a:bodyPr>
          <a:lstStyle/>
          <a:p>
            <a:r>
              <a:rPr kumimoji="1" lang="zh-CN" altLang="en-US" sz="5400" b="1" dirty="0">
                <a:latin typeface="Times New Roman" panose="02020603050405020304" pitchFamily="18" charset="0"/>
                <a:ea typeface="华文新魏" panose="02010800040101010101" charset="-122"/>
              </a:rPr>
              <a:t>初读课文</a:t>
            </a:r>
            <a:r>
              <a:rPr kumimoji="1" lang="zh-CN" altLang="en-US" sz="2800" b="1" dirty="0">
                <a:latin typeface="Times New Roman" panose="02020603050405020304" pitchFamily="18" charset="0"/>
              </a:rPr>
              <a:t>：</a:t>
            </a:r>
            <a:endParaRPr kumimoji="1" lang="zh-CN" altLang="en-US" sz="2800" b="1" dirty="0">
              <a:latin typeface="Times New Roman" panose="02020603050405020304" pitchFamily="18" charset="0"/>
            </a:endParaRPr>
          </a:p>
          <a:p>
            <a:r>
              <a:rPr kumimoji="1" lang="zh-CN" altLang="en-US" sz="2800" b="1" dirty="0">
                <a:latin typeface="Times New Roman" panose="02020603050405020304" pitchFamily="18" charset="0"/>
              </a:rPr>
              <a:t>　</a:t>
            </a:r>
            <a:r>
              <a:rPr kumimoji="1" lang="zh-CN" altLang="en-US" sz="2800" b="1" dirty="0" smtClean="0">
                <a:latin typeface="Times New Roman" panose="02020603050405020304" pitchFamily="18" charset="0"/>
              </a:rPr>
              <a:t>理</a:t>
            </a:r>
            <a:r>
              <a:rPr kumimoji="1" lang="zh-CN" altLang="en-US" sz="2800" b="1" dirty="0">
                <a:latin typeface="Times New Roman" panose="02020603050405020304" pitchFamily="18" charset="0"/>
              </a:rPr>
              <a:t>解本文的</a:t>
            </a:r>
            <a:r>
              <a:rPr kumimoji="1" lang="zh-CN" altLang="en-US" sz="3600" b="1" u="sng" dirty="0">
                <a:solidFill>
                  <a:srgbClr val="FF0000"/>
                </a:solidFill>
                <a:latin typeface="Times New Roman" panose="02020603050405020304" pitchFamily="18" charset="0"/>
              </a:rPr>
              <a:t>说明对象</a:t>
            </a:r>
            <a:r>
              <a:rPr kumimoji="1" lang="zh-CN" altLang="en-US" sz="2800" b="1" dirty="0">
                <a:latin typeface="Times New Roman" panose="02020603050405020304" pitchFamily="18" charset="0"/>
              </a:rPr>
              <a:t>及</a:t>
            </a:r>
            <a:r>
              <a:rPr kumimoji="1" lang="zh-CN" altLang="en-US" sz="3600" b="1" u="sng" dirty="0">
                <a:solidFill>
                  <a:srgbClr val="FF0000"/>
                </a:solidFill>
                <a:latin typeface="Times New Roman" panose="02020603050405020304" pitchFamily="18" charset="0"/>
              </a:rPr>
              <a:t>对象的特征</a:t>
            </a:r>
            <a:r>
              <a:rPr kumimoji="1" lang="zh-CN" altLang="en-US" sz="2800" b="1" dirty="0">
                <a:latin typeface="Times New Roman" panose="02020603050405020304" pitchFamily="18" charset="0"/>
              </a:rPr>
              <a:t>。</a:t>
            </a:r>
            <a:endParaRPr kumimoji="1" lang="zh-CN" altLang="en-US" sz="2800" b="1" dirty="0">
              <a:latin typeface="Times New Roman" panose="02020603050405020304" pitchFamily="18" charset="0"/>
            </a:endParaRPr>
          </a:p>
        </p:txBody>
      </p:sp>
      <p:sp>
        <p:nvSpPr>
          <p:cNvPr id="24579" name="Text Box 3"/>
          <p:cNvSpPr txBox="1">
            <a:spLocks noChangeArrowheads="1"/>
          </p:cNvSpPr>
          <p:nvPr/>
        </p:nvSpPr>
        <p:spPr bwMode="auto">
          <a:xfrm>
            <a:off x="1828800" y="2438400"/>
            <a:ext cx="2743200" cy="641350"/>
          </a:xfrm>
          <a:prstGeom prst="rect">
            <a:avLst/>
          </a:prstGeom>
          <a:noFill/>
          <a:ln w="9525">
            <a:noFill/>
            <a:miter lim="800000"/>
          </a:ln>
          <a:effectLst/>
        </p:spPr>
        <p:txBody>
          <a:bodyPr>
            <a:spAutoFit/>
          </a:bodyPr>
          <a:lstStyle/>
          <a:p>
            <a:pPr>
              <a:spcBef>
                <a:spcPct val="50000"/>
              </a:spcBef>
            </a:pPr>
            <a:r>
              <a:rPr kumimoji="1" lang="zh-CN" altLang="en-US" sz="3600" b="1" dirty="0">
                <a:latin typeface="黑体" panose="02010609060101010101" pitchFamily="49" charset="-122"/>
                <a:ea typeface="黑体" panose="02010609060101010101" pitchFamily="49" charset="-122"/>
              </a:rPr>
              <a:t>中国石拱桥</a:t>
            </a:r>
            <a:endParaRPr kumimoji="1" lang="zh-CN" altLang="en-US" sz="3600" b="1" dirty="0">
              <a:latin typeface="黑体" panose="02010609060101010101" pitchFamily="49" charset="-122"/>
              <a:ea typeface="黑体" panose="02010609060101010101" pitchFamily="49" charset="-122"/>
            </a:endParaRPr>
          </a:p>
        </p:txBody>
      </p:sp>
      <p:sp>
        <p:nvSpPr>
          <p:cNvPr id="24580" name="Line 4"/>
          <p:cNvSpPr>
            <a:spLocks noChangeShapeType="1"/>
          </p:cNvSpPr>
          <p:nvPr/>
        </p:nvSpPr>
        <p:spPr bwMode="auto">
          <a:xfrm>
            <a:off x="6248400" y="1828800"/>
            <a:ext cx="0" cy="1066800"/>
          </a:xfrm>
          <a:prstGeom prst="line">
            <a:avLst/>
          </a:prstGeom>
          <a:noFill/>
          <a:ln w="63500">
            <a:solidFill>
              <a:srgbClr val="FF0000"/>
            </a:solidFill>
            <a:round/>
            <a:tailEnd type="triangle" w="med" len="med"/>
          </a:ln>
          <a:effectLst/>
        </p:spPr>
        <p:txBody>
          <a:bodyPr/>
          <a:lstStyle/>
          <a:p>
            <a:endParaRPr lang="zh-CN" altLang="en-US"/>
          </a:p>
        </p:txBody>
      </p:sp>
      <p:sp>
        <p:nvSpPr>
          <p:cNvPr id="24581" name="Line 5"/>
          <p:cNvSpPr>
            <a:spLocks noChangeShapeType="1"/>
          </p:cNvSpPr>
          <p:nvPr/>
        </p:nvSpPr>
        <p:spPr bwMode="auto">
          <a:xfrm>
            <a:off x="3657600" y="1828800"/>
            <a:ext cx="0" cy="533400"/>
          </a:xfrm>
          <a:prstGeom prst="line">
            <a:avLst/>
          </a:prstGeom>
          <a:noFill/>
          <a:ln w="63500">
            <a:solidFill>
              <a:srgbClr val="FF0000"/>
            </a:solidFill>
            <a:round/>
            <a:tailEnd type="triangle" w="med" len="med"/>
          </a:ln>
          <a:effectLst/>
        </p:spPr>
        <p:txBody>
          <a:bodyPr/>
          <a:lstStyle/>
          <a:p>
            <a:endParaRPr lang="zh-CN" altLang="en-US"/>
          </a:p>
        </p:txBody>
      </p:sp>
      <p:sp>
        <p:nvSpPr>
          <p:cNvPr id="24582" name="Text Box 6"/>
          <p:cNvSpPr txBox="1">
            <a:spLocks noChangeArrowheads="1"/>
          </p:cNvSpPr>
          <p:nvPr/>
        </p:nvSpPr>
        <p:spPr bwMode="auto">
          <a:xfrm>
            <a:off x="5105400" y="2819400"/>
            <a:ext cx="2448106" cy="2123658"/>
          </a:xfrm>
          <a:prstGeom prst="rect">
            <a:avLst/>
          </a:prstGeom>
          <a:noFill/>
          <a:ln w="9525">
            <a:noFill/>
            <a:miter lim="800000"/>
          </a:ln>
          <a:effectLst/>
        </p:spPr>
        <p:txBody>
          <a:bodyPr wrap="none">
            <a:spAutoFit/>
          </a:bodyPr>
          <a:lstStyle/>
          <a:p>
            <a:r>
              <a:rPr kumimoji="1" lang="zh-CN" altLang="en-US" sz="4400" b="1" dirty="0">
                <a:latin typeface="黑体" panose="02010609060101010101" pitchFamily="49" charset="-122"/>
                <a:ea typeface="黑体" panose="02010609060101010101" pitchFamily="49" charset="-122"/>
              </a:rPr>
              <a:t>形式优美</a:t>
            </a:r>
            <a:endParaRPr kumimoji="1" lang="zh-CN" altLang="en-US" sz="4400" b="1" dirty="0">
              <a:latin typeface="黑体" panose="02010609060101010101" pitchFamily="49" charset="-122"/>
              <a:ea typeface="黑体" panose="02010609060101010101" pitchFamily="49" charset="-122"/>
            </a:endParaRPr>
          </a:p>
          <a:p>
            <a:r>
              <a:rPr kumimoji="1" lang="zh-CN" altLang="en-US" sz="4400" b="1" dirty="0">
                <a:latin typeface="黑体" panose="02010609060101010101" pitchFamily="49" charset="-122"/>
                <a:ea typeface="黑体" panose="02010609060101010101" pitchFamily="49" charset="-122"/>
              </a:rPr>
              <a:t>结构坚固</a:t>
            </a:r>
            <a:endParaRPr kumimoji="1" lang="zh-CN" altLang="en-US" sz="4400" b="1" dirty="0">
              <a:latin typeface="黑体" panose="02010609060101010101" pitchFamily="49" charset="-122"/>
              <a:ea typeface="黑体" panose="02010609060101010101" pitchFamily="49" charset="-122"/>
            </a:endParaRPr>
          </a:p>
          <a:p>
            <a:r>
              <a:rPr kumimoji="1" lang="zh-CN" altLang="en-US" sz="4400" b="1" dirty="0">
                <a:latin typeface="黑体" panose="02010609060101010101" pitchFamily="49" charset="-122"/>
                <a:ea typeface="黑体" panose="02010609060101010101" pitchFamily="49" charset="-122"/>
              </a:rPr>
              <a:t>历史悠久</a:t>
            </a:r>
            <a:endParaRPr kumimoji="1" lang="zh-CN" altLang="en-US" sz="4400" b="1" dirty="0">
              <a:latin typeface="黑体" panose="02010609060101010101" pitchFamily="49" charset="-122"/>
              <a:ea typeface="黑体" panose="02010609060101010101" pitchFamily="49" charset="-122"/>
            </a:endParaRPr>
          </a:p>
        </p:txBody>
      </p:sp>
      <p:pic>
        <p:nvPicPr>
          <p:cNvPr id="8" name="Picture 2" descr="http://www.yikuaiqu.net/tyftp/image/0/2/224/188536/1328061_.320x240.800x480.jpg"/>
          <p:cNvPicPr>
            <a:picLocks noChangeAspect="1" noChangeArrowheads="1"/>
          </p:cNvPicPr>
          <p:nvPr/>
        </p:nvPicPr>
        <p:blipFill>
          <a:blip r:embed="rId1" cstate="print"/>
          <a:srcRect/>
          <a:stretch>
            <a:fillRect/>
          </a:stretch>
        </p:blipFill>
        <p:spPr bwMode="auto">
          <a:xfrm>
            <a:off x="304800" y="3124200"/>
            <a:ext cx="4526000" cy="3398415"/>
          </a:xfrm>
          <a:prstGeom prst="rect">
            <a:avLst/>
          </a:prstGeom>
          <a:noFill/>
        </p:spPr>
      </p:pic>
      <p:sp>
        <p:nvSpPr>
          <p:cNvPr id="9" name="TextBox 8"/>
          <p:cNvSpPr txBox="1"/>
          <p:nvPr/>
        </p:nvSpPr>
        <p:spPr>
          <a:xfrm>
            <a:off x="5410200" y="5029200"/>
            <a:ext cx="3505200" cy="1569660"/>
          </a:xfrm>
          <a:prstGeom prst="rect">
            <a:avLst/>
          </a:prstGeom>
          <a:noFill/>
        </p:spPr>
        <p:txBody>
          <a:bodyPr wrap="square" rtlCol="0">
            <a:spAutoFit/>
          </a:bodyPr>
          <a:lstStyle/>
          <a:p>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几</a:t>
            </a:r>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乎到处都有</a:t>
            </a:r>
            <a:endParaRPr lang="en-US" altLang="zh-CN"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大</a:t>
            </a:r>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小不一</a:t>
            </a:r>
            <a:endParaRPr lang="en-US" altLang="zh-CN"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a:t>
            </a:r>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式多样</a:t>
            </a:r>
            <a:endParaRPr lang="en-US" altLang="zh-CN"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许</a:t>
            </a:r>
            <a:r>
              <a:rPr lang="zh-CN" altLang="en-US" sz="2400" b="1" dirty="0" smtClean="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多事惊人的杰作</a:t>
            </a:r>
            <a:endParaRPr lang="zh-CN" altLang="en-US" sz="2400" b="1" dirty="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additive="base">
                                        <p:cTn id="7" dur="500" fill="hold"/>
                                        <p:tgtEl>
                                          <p:spTgt spid="24581"/>
                                        </p:tgtEl>
                                        <p:attrNameLst>
                                          <p:attrName>ppt_x</p:attrName>
                                        </p:attrNameLst>
                                      </p:cBhvr>
                                      <p:tavLst>
                                        <p:tav tm="0">
                                          <p:val>
                                            <p:strVal val="0-#ppt_w/2"/>
                                          </p:val>
                                        </p:tav>
                                        <p:tav tm="100000">
                                          <p:val>
                                            <p:strVal val="#ppt_x"/>
                                          </p:val>
                                        </p:tav>
                                      </p:tavLst>
                                    </p:anim>
                                    <p:anim calcmode="lin" valueType="num">
                                      <p:cBhvr additive="base">
                                        <p:cTn id="8"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0-#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580"/>
                                        </p:tgtEl>
                                        <p:attrNameLst>
                                          <p:attrName>style.visibility</p:attrName>
                                        </p:attrNameLst>
                                      </p:cBhvr>
                                      <p:to>
                                        <p:strVal val="visible"/>
                                      </p:to>
                                    </p:set>
                                    <p:anim calcmode="lin" valueType="num">
                                      <p:cBhvr additive="base">
                                        <p:cTn id="25" dur="500" fill="hold"/>
                                        <p:tgtEl>
                                          <p:spTgt spid="24580"/>
                                        </p:tgtEl>
                                        <p:attrNameLst>
                                          <p:attrName>ppt_x</p:attrName>
                                        </p:attrNameLst>
                                      </p:cBhvr>
                                      <p:tavLst>
                                        <p:tav tm="0">
                                          <p:val>
                                            <p:strVal val="0-#ppt_w/2"/>
                                          </p:val>
                                        </p:tav>
                                        <p:tav tm="100000">
                                          <p:val>
                                            <p:strVal val="#ppt_x"/>
                                          </p:val>
                                        </p:tav>
                                      </p:tavLst>
                                    </p:anim>
                                    <p:anim calcmode="lin" valueType="num">
                                      <p:cBhvr additive="base">
                                        <p:cTn id="26"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4582"/>
                                        </p:tgtEl>
                                        <p:attrNameLst>
                                          <p:attrName>style.visibility</p:attrName>
                                        </p:attrNameLst>
                                      </p:cBhvr>
                                      <p:to>
                                        <p:strVal val="visible"/>
                                      </p:to>
                                    </p:set>
                                    <p:anim calcmode="lin" valueType="num">
                                      <p:cBhvr additive="base">
                                        <p:cTn id="31" dur="500" fill="hold"/>
                                        <p:tgtEl>
                                          <p:spTgt spid="24582"/>
                                        </p:tgtEl>
                                        <p:attrNameLst>
                                          <p:attrName>ppt_x</p:attrName>
                                        </p:attrNameLst>
                                      </p:cBhvr>
                                      <p:tavLst>
                                        <p:tav tm="0">
                                          <p:val>
                                            <p:strVal val="0-#ppt_w/2"/>
                                          </p:val>
                                        </p:tav>
                                        <p:tav tm="100000">
                                          <p:val>
                                            <p:strVal val="#ppt_x"/>
                                          </p:val>
                                        </p:tav>
                                      </p:tavLst>
                                    </p:anim>
                                    <p:anim calcmode="lin" valueType="num">
                                      <p:cBhvr additive="base">
                                        <p:cTn id="32" dur="500" fill="hold"/>
                                        <p:tgtEl>
                                          <p:spTgt spid="2458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P spid="24580" grpId="0" animBg="1"/>
      <p:bldP spid="24581" grpId="0" animBg="1"/>
      <p:bldP spid="24582" grpId="0" autoUpdateAnimBg="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sz="half" idx="1"/>
          </p:nvPr>
        </p:nvSpPr>
        <p:spPr>
          <a:xfrm>
            <a:off x="609600" y="990600"/>
            <a:ext cx="7570788" cy="4876800"/>
          </a:xfrm>
        </p:spPr>
        <p:txBody>
          <a:bodyPr/>
          <a:lstStyle/>
          <a:p>
            <a:r>
              <a:rPr lang="zh-CN" altLang="en-US" b="1">
                <a:solidFill>
                  <a:srgbClr val="0000CC"/>
                </a:solidFill>
                <a:ea typeface="隶书" panose="02010509060101010101" charset="-122"/>
              </a:rPr>
              <a:t>中国的石拱桥很多，作者为什么选择赵州桥和卢沟桥作为说明的例子？</a:t>
            </a:r>
            <a:r>
              <a:rPr lang="zh-CN" altLang="en-US" sz="2800"/>
              <a:t> </a:t>
            </a:r>
            <a:endParaRPr lang="zh-CN" altLang="en-US" sz="2800"/>
          </a:p>
          <a:p>
            <a:r>
              <a:rPr lang="zh-CN" altLang="en-US" sz="2800"/>
              <a:t>      </a:t>
            </a:r>
            <a:r>
              <a:rPr lang="zh-CN" altLang="en-US" sz="2800" b="1">
                <a:solidFill>
                  <a:srgbClr val="FF0000"/>
                </a:solidFill>
              </a:rPr>
              <a:t>小结：赵州桥和卢沟桥历史悠久，气魄宏伟、驰名中外，有中国石拱桥的典型特点，很有代表性。它们既有中国石拱桥的共同特点，又各有各的特色。选择有代表性的例子说明事物的特征方法可以起到举一反三的作用，使读者对被说明事物的特征认识得更具体、更明确、更深刻。</a:t>
            </a:r>
            <a:r>
              <a:rPr lang="zh-CN" altLang="en-US" sz="2800"/>
              <a:t> </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9330">
                                            <p:txEl>
                                              <p:pRg st="4294967295" end="4294967295"/>
                                            </p:txEl>
                                          </p:spTgt>
                                        </p:tgtEl>
                                        <p:attrNameLst>
                                          <p:attrName>style.visibility</p:attrName>
                                        </p:attrNameLst>
                                      </p:cBhvr>
                                      <p:to>
                                        <p:strVal val="visible"/>
                                      </p:to>
                                    </p:set>
                                    <p:anim to="" calcmode="lin" valueType="num">
                                      <p:cBhvr>
                                        <p:cTn id="7" dur="1" fill="hold"/>
                                        <p:tgtEl>
                                          <p:spTgt spid="99330">
                                            <p:txEl>
                                              <p:pRg st="4294967295" end="4294967295"/>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9330">
                                            <p:txEl>
                                              <p:pRg st="1" end="1"/>
                                            </p:txEl>
                                          </p:spTgt>
                                        </p:tgtEl>
                                        <p:attrNameLst>
                                          <p:attrName>style.visibility</p:attrName>
                                        </p:attrNameLst>
                                      </p:cBhvr>
                                      <p:to>
                                        <p:strVal val="visible"/>
                                      </p:to>
                                    </p:set>
                                    <p:anim to="" calcmode="lin" valueType="num">
                                      <p:cBhvr>
                                        <p:cTn id="12" dur="1" fill="hold"/>
                                        <p:tgtEl>
                                          <p:spTgt spid="9933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80975" y="620713"/>
            <a:ext cx="2789238" cy="6265946"/>
          </a:xfrm>
          <a:prstGeom prst="rect">
            <a:avLst/>
          </a:prstGeom>
          <a:noFill/>
          <a:ln w="9525">
            <a:noFill/>
            <a:miter lim="800000"/>
          </a:ln>
          <a:effectLst/>
        </p:spPr>
        <p:txBody>
          <a:bodyPr>
            <a:spAutoFit/>
          </a:bodyPr>
          <a:lstStyle/>
          <a:p>
            <a:pPr indent="30480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1</a:t>
            </a: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a:lnSpc>
                <a:spcPct val="170000"/>
              </a:lnSpc>
            </a:pP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2</a:t>
            </a: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3</a:t>
            </a: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4</a:t>
            </a: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5</a:t>
            </a: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6</a:t>
            </a: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7</a:t>
            </a: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r>
              <a:rPr kumimoji="1" lang="en-US" altLang="zh-CN" sz="2400" b="1" dirty="0" smtClean="0">
                <a:effectLst>
                  <a:outerShdw blurRad="38100" dist="38100" dir="2700000" algn="tl">
                    <a:srgbClr val="C0C0C0"/>
                  </a:outerShdw>
                </a:effectLst>
                <a:latin typeface="黑体" panose="02010609060101010101" pitchFamily="49" charset="-122"/>
                <a:ea typeface="黑体" panose="02010609060101010101" pitchFamily="49" charset="-122"/>
              </a:rPr>
              <a:t>8</a:t>
            </a: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段）</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9</a:t>
            </a: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段  ）</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indent="304800" eaLnBrk="0" hangingPunct="0">
              <a:lnSpc>
                <a:spcPct val="170000"/>
              </a:lnSpc>
            </a:pP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 </a:t>
            </a:r>
            <a:r>
              <a:rPr kumimoji="1"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10</a:t>
            </a:r>
            <a:r>
              <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段 ）</a:t>
            </a:r>
            <a:endParaRPr kumimoji="1"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25603" name="Rectangle 3"/>
          <p:cNvSpPr>
            <a:spLocks noChangeArrowheads="1"/>
          </p:cNvSpPr>
          <p:nvPr/>
        </p:nvSpPr>
        <p:spPr bwMode="auto">
          <a:xfrm>
            <a:off x="1676400" y="685800"/>
            <a:ext cx="4789487"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石</a:t>
            </a:r>
            <a:r>
              <a:rPr kumimoji="1" lang="zh-CN" altLang="en-US" sz="2800" b="1" dirty="0">
                <a:solidFill>
                  <a:srgbClr val="FF0000"/>
                </a:solidFill>
                <a:latin typeface="楷体_GB2312" panose="02010609030101010101" pitchFamily="49" charset="-122"/>
                <a:ea typeface="楷体_GB2312" panose="02010609030101010101" pitchFamily="49" charset="-122"/>
              </a:rPr>
              <a:t>拱桥</a:t>
            </a:r>
            <a:r>
              <a:rPr kumimoji="1" lang="zh-CN" altLang="en-US" sz="2800" b="1" dirty="0" smtClean="0">
                <a:solidFill>
                  <a:srgbClr val="FF0000"/>
                </a:solidFill>
                <a:latin typeface="楷体_GB2312" panose="02010609030101010101" pitchFamily="49" charset="-122"/>
                <a:ea typeface="楷体_GB2312" panose="02010609030101010101" pitchFamily="49" charset="-122"/>
              </a:rPr>
              <a:t>的外形。</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4" name="Rectangle 4"/>
          <p:cNvSpPr>
            <a:spLocks noChangeArrowheads="1"/>
          </p:cNvSpPr>
          <p:nvPr/>
        </p:nvSpPr>
        <p:spPr bwMode="auto">
          <a:xfrm>
            <a:off x="1600200" y="1905000"/>
            <a:ext cx="5868987"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中</a:t>
            </a:r>
            <a:r>
              <a:rPr kumimoji="1" lang="zh-CN" altLang="en-US" sz="2800" b="1" dirty="0">
                <a:solidFill>
                  <a:srgbClr val="FF0000"/>
                </a:solidFill>
                <a:latin typeface="楷体_GB2312" panose="02010609030101010101" pitchFamily="49" charset="-122"/>
                <a:ea typeface="楷体_GB2312" panose="02010609030101010101" pitchFamily="49" charset="-122"/>
              </a:rPr>
              <a:t>国石拱</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桥的一般特点。</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5" name="Rectangle 5"/>
          <p:cNvSpPr>
            <a:spLocks noChangeArrowheads="1"/>
          </p:cNvSpPr>
          <p:nvPr/>
        </p:nvSpPr>
        <p:spPr bwMode="auto">
          <a:xfrm>
            <a:off x="1600200" y="2590800"/>
            <a:ext cx="528955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赵</a:t>
            </a:r>
            <a:r>
              <a:rPr kumimoji="1" lang="zh-CN" altLang="en-US" sz="2800" b="1" dirty="0">
                <a:solidFill>
                  <a:srgbClr val="FF0000"/>
                </a:solidFill>
                <a:latin typeface="楷体_GB2312" panose="02010609030101010101" pitchFamily="49" charset="-122"/>
                <a:ea typeface="楷体_GB2312" panose="02010609030101010101" pitchFamily="49" charset="-122"/>
              </a:rPr>
              <a:t>州</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桥的历史。</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6" name="Rectangle 6"/>
          <p:cNvSpPr>
            <a:spLocks noChangeArrowheads="1"/>
          </p:cNvSpPr>
          <p:nvPr/>
        </p:nvSpPr>
        <p:spPr bwMode="auto">
          <a:xfrm>
            <a:off x="1676400" y="3810000"/>
            <a:ext cx="480060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卢</a:t>
            </a:r>
            <a:r>
              <a:rPr kumimoji="1" lang="zh-CN" altLang="en-US" sz="2800" b="1" dirty="0">
                <a:solidFill>
                  <a:srgbClr val="FF0000"/>
                </a:solidFill>
                <a:latin typeface="楷体_GB2312" panose="02010609030101010101" pitchFamily="49" charset="-122"/>
                <a:ea typeface="楷体_GB2312" panose="02010609030101010101" pitchFamily="49" charset="-122"/>
              </a:rPr>
              <a:t>沟</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桥的特点。</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7" name="Rectangle 7"/>
          <p:cNvSpPr>
            <a:spLocks noChangeArrowheads="1"/>
          </p:cNvSpPr>
          <p:nvPr/>
        </p:nvSpPr>
        <p:spPr bwMode="auto">
          <a:xfrm>
            <a:off x="1600200" y="5715000"/>
            <a:ext cx="6875462"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a:solidFill>
                  <a:srgbClr val="FF0000"/>
                </a:solidFill>
                <a:latin typeface="楷体_GB2312" panose="02010609030101010101" pitchFamily="49" charset="-122"/>
                <a:ea typeface="楷体_GB2312" panose="02010609030101010101" pitchFamily="49" charset="-122"/>
              </a:rPr>
              <a:t>中国石拱桥取得成就的原因。</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8" name="Rectangle 8"/>
          <p:cNvSpPr>
            <a:spLocks noChangeArrowheads="1"/>
          </p:cNvSpPr>
          <p:nvPr/>
        </p:nvSpPr>
        <p:spPr bwMode="auto">
          <a:xfrm>
            <a:off x="1981200" y="6248400"/>
            <a:ext cx="655320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a:solidFill>
                  <a:srgbClr val="FF0000"/>
                </a:solidFill>
                <a:latin typeface="楷体_GB2312" panose="02010609030101010101" pitchFamily="49" charset="-122"/>
                <a:ea typeface="楷体_GB2312" panose="02010609030101010101" pitchFamily="49" charset="-122"/>
              </a:rPr>
              <a:t>我国石拱桥当代的发展。</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25609" name="WordArt 9"/>
          <p:cNvSpPr>
            <a:spLocks noChangeArrowheads="1" noChangeShapeType="1" noTextEdit="1"/>
          </p:cNvSpPr>
          <p:nvPr/>
        </p:nvSpPr>
        <p:spPr bwMode="auto">
          <a:xfrm>
            <a:off x="533400" y="228601"/>
            <a:ext cx="8001000" cy="457200"/>
          </a:xfrm>
          <a:prstGeom prst="rect">
            <a:avLst/>
          </a:prstGeom>
        </p:spPr>
        <p:txBody>
          <a:bodyPr wrap="none" fromWordArt="1">
            <a:prstTxWarp prst="textDeflate">
              <a:avLst>
                <a:gd name="adj" fmla="val 0"/>
              </a:avLst>
            </a:prstTxWarp>
          </a:bodyPr>
          <a:lstStyle/>
          <a:p>
            <a:pPr algn="ctr"/>
            <a:r>
              <a:rPr lang="zh-CN" altLang="en-US" sz="3600" b="1" kern="10" dirty="0">
                <a:ln w="9525">
                  <a:solidFill>
                    <a:srgbClr val="FFFF00"/>
                  </a:solidFill>
                  <a:round/>
                </a:ln>
                <a:solidFill>
                  <a:srgbClr val="FF3300"/>
                </a:solidFill>
                <a:latin typeface="隶书" panose="02010509060101010101" charset="-122"/>
              </a:rPr>
              <a:t>阅读课文</a:t>
            </a:r>
            <a:r>
              <a:rPr lang="zh-CN" altLang="en-US" sz="3600" b="1" kern="10" dirty="0" smtClean="0">
                <a:ln w="9525">
                  <a:solidFill>
                    <a:srgbClr val="FFFF00"/>
                  </a:solidFill>
                  <a:round/>
                </a:ln>
                <a:solidFill>
                  <a:srgbClr val="FF3300"/>
                </a:solidFill>
                <a:latin typeface="隶书" panose="02010509060101010101" charset="-122"/>
              </a:rPr>
              <a:t>，概</a:t>
            </a:r>
            <a:r>
              <a:rPr lang="zh-CN" altLang="en-US" sz="3600" b="1" kern="10" dirty="0">
                <a:ln w="9525">
                  <a:solidFill>
                    <a:srgbClr val="FFFF00"/>
                  </a:solidFill>
                  <a:round/>
                </a:ln>
                <a:solidFill>
                  <a:srgbClr val="FF3300"/>
                </a:solidFill>
                <a:latin typeface="隶书" panose="02010509060101010101" charset="-122"/>
              </a:rPr>
              <a:t>括每段的意</a:t>
            </a:r>
            <a:r>
              <a:rPr lang="zh-CN" altLang="en-US" sz="3600" b="1" kern="10" dirty="0" smtClean="0">
                <a:ln w="9525">
                  <a:solidFill>
                    <a:srgbClr val="FFFF00"/>
                  </a:solidFill>
                  <a:round/>
                </a:ln>
                <a:solidFill>
                  <a:srgbClr val="FF3300"/>
                </a:solidFill>
                <a:latin typeface="隶书" panose="02010509060101010101" charset="-122"/>
              </a:rPr>
              <a:t>思，指出全文结构。</a:t>
            </a:r>
            <a:endParaRPr lang="zh-CN" altLang="en-US" sz="3600" b="1" kern="10" dirty="0">
              <a:ln w="9525">
                <a:solidFill>
                  <a:srgbClr val="FFFF00"/>
                </a:solidFill>
                <a:round/>
              </a:ln>
              <a:solidFill>
                <a:srgbClr val="FF3300"/>
              </a:solidFill>
              <a:latin typeface="隶书" panose="02010509060101010101" charset="-122"/>
            </a:endParaRPr>
          </a:p>
        </p:txBody>
      </p:sp>
      <p:sp>
        <p:nvSpPr>
          <p:cNvPr id="11" name="Rectangle 3"/>
          <p:cNvSpPr>
            <a:spLocks noChangeArrowheads="1"/>
          </p:cNvSpPr>
          <p:nvPr/>
        </p:nvSpPr>
        <p:spPr bwMode="auto">
          <a:xfrm>
            <a:off x="1676400" y="1295400"/>
            <a:ext cx="4789487"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石</a:t>
            </a:r>
            <a:r>
              <a:rPr kumimoji="1" lang="zh-CN" altLang="en-US" sz="2800" b="1" dirty="0">
                <a:solidFill>
                  <a:srgbClr val="FF0000"/>
                </a:solidFill>
                <a:latin typeface="楷体_GB2312" panose="02010609030101010101" pitchFamily="49" charset="-122"/>
                <a:ea typeface="楷体_GB2312" panose="02010609030101010101" pitchFamily="49" charset="-122"/>
              </a:rPr>
              <a:t>拱桥</a:t>
            </a:r>
            <a:r>
              <a:rPr kumimoji="1" lang="zh-CN" altLang="en-US" sz="2800" b="1" dirty="0" smtClean="0">
                <a:solidFill>
                  <a:srgbClr val="FF0000"/>
                </a:solidFill>
                <a:latin typeface="楷体_GB2312" panose="02010609030101010101" pitchFamily="49" charset="-122"/>
                <a:ea typeface="楷体_GB2312" panose="02010609030101010101" pitchFamily="49" charset="-122"/>
              </a:rPr>
              <a:t>的结构。</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13" name="Rectangle 5"/>
          <p:cNvSpPr>
            <a:spLocks noChangeArrowheads="1"/>
          </p:cNvSpPr>
          <p:nvPr/>
        </p:nvSpPr>
        <p:spPr bwMode="auto">
          <a:xfrm>
            <a:off x="1676400" y="3200400"/>
            <a:ext cx="528955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赵</a:t>
            </a:r>
            <a:r>
              <a:rPr kumimoji="1" lang="zh-CN" altLang="en-US" sz="2800" b="1" dirty="0">
                <a:solidFill>
                  <a:srgbClr val="FF0000"/>
                </a:solidFill>
                <a:latin typeface="楷体_GB2312" panose="02010609030101010101" pitchFamily="49" charset="-122"/>
                <a:ea typeface="楷体_GB2312" panose="02010609030101010101" pitchFamily="49" charset="-122"/>
              </a:rPr>
              <a:t>州</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桥的结构特点。</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14" name="Rectangle 6"/>
          <p:cNvSpPr>
            <a:spLocks noChangeArrowheads="1"/>
          </p:cNvSpPr>
          <p:nvPr/>
        </p:nvSpPr>
        <p:spPr bwMode="auto">
          <a:xfrm>
            <a:off x="1676400" y="4419600"/>
            <a:ext cx="480060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卢</a:t>
            </a:r>
            <a:r>
              <a:rPr kumimoji="1" lang="zh-CN" altLang="en-US" sz="2800" b="1" dirty="0">
                <a:solidFill>
                  <a:srgbClr val="FF0000"/>
                </a:solidFill>
                <a:latin typeface="楷体_GB2312" panose="02010609030101010101" pitchFamily="49" charset="-122"/>
                <a:ea typeface="楷体_GB2312" panose="02010609030101010101" pitchFamily="49" charset="-122"/>
              </a:rPr>
              <a:t>沟</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桥的艺术价值。</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
        <p:nvSpPr>
          <p:cNvPr id="15" name="Rectangle 6"/>
          <p:cNvSpPr>
            <a:spLocks noChangeArrowheads="1"/>
          </p:cNvSpPr>
          <p:nvPr/>
        </p:nvSpPr>
        <p:spPr bwMode="auto">
          <a:xfrm>
            <a:off x="1524000" y="5029200"/>
            <a:ext cx="4800600" cy="523220"/>
          </a:xfrm>
          <a:prstGeom prst="rect">
            <a:avLst/>
          </a:prstGeom>
          <a:noFill/>
          <a:ln w="9525">
            <a:noFill/>
            <a:miter lim="800000"/>
          </a:ln>
          <a:effectLst>
            <a:outerShdw dist="35921" dir="2700000" algn="ctr" rotWithShape="0">
              <a:schemeClr val="bg1"/>
            </a:outerShdw>
          </a:effectLst>
        </p:spPr>
        <p:txBody>
          <a:bodyPr>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rPr>
              <a:t>卢</a:t>
            </a:r>
            <a:r>
              <a:rPr kumimoji="1" lang="zh-CN" altLang="en-US" sz="2800" b="1" dirty="0">
                <a:solidFill>
                  <a:srgbClr val="FF0000"/>
                </a:solidFill>
                <a:latin typeface="楷体_GB2312" panose="02010609030101010101" pitchFamily="49" charset="-122"/>
                <a:ea typeface="楷体_GB2312" panose="02010609030101010101" pitchFamily="49" charset="-122"/>
              </a:rPr>
              <a:t>沟</a:t>
            </a:r>
            <a:r>
              <a:rPr kumimoji="1" lang="zh-CN" altLang="en-US" sz="2800" b="1" dirty="0" smtClean="0">
                <a:solidFill>
                  <a:srgbClr val="FF0000"/>
                </a:solidFill>
                <a:latin typeface="楷体_GB2312" panose="02010609030101010101" pitchFamily="49" charset="-122"/>
                <a:ea typeface="楷体_GB2312" panose="02010609030101010101" pitchFamily="49" charset="-122"/>
              </a:rPr>
              <a:t>桥的历史纪念意义。</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ppt_w/2"/>
                                          </p:val>
                                        </p:tav>
                                        <p:tav tm="100000">
                                          <p:val>
                                            <p:strVal val="#ppt_x"/>
                                          </p:val>
                                        </p:tav>
                                      </p:tavLst>
                                    </p:anim>
                                    <p:anim calcmode="lin" valueType="num">
                                      <p:cBhvr>
                                        <p:cTn id="8" dur="500" fill="hold"/>
                                        <p:tgtEl>
                                          <p:spTgt spid="25603"/>
                                        </p:tgtEl>
                                        <p:attrNameLst>
                                          <p:attrName>ppt_y</p:attrName>
                                        </p:attrNameLst>
                                      </p:cBhvr>
                                      <p:tavLst>
                                        <p:tav tm="0">
                                          <p:val>
                                            <p:strVal val="#ppt_y"/>
                                          </p:val>
                                        </p:tav>
                                        <p:tav tm="100000">
                                          <p:val>
                                            <p:strVal val="#ppt_y"/>
                                          </p:val>
                                        </p:tav>
                                      </p:tavLst>
                                    </p:anim>
                                    <p:anim calcmode="lin" valueType="num">
                                      <p:cBhvr>
                                        <p:cTn id="9" dur="500" fill="hold"/>
                                        <p:tgtEl>
                                          <p:spTgt spid="25603"/>
                                        </p:tgtEl>
                                        <p:attrNameLst>
                                          <p:attrName>ppt_w</p:attrName>
                                        </p:attrNameLst>
                                      </p:cBhvr>
                                      <p:tavLst>
                                        <p:tav tm="0">
                                          <p:val>
                                            <p:fltVal val="0"/>
                                          </p:val>
                                        </p:tav>
                                        <p:tav tm="100000">
                                          <p:val>
                                            <p:strVal val="#ppt_w"/>
                                          </p:val>
                                        </p:tav>
                                      </p:tavLst>
                                    </p:anim>
                                    <p:anim calcmode="lin" valueType="num">
                                      <p:cBhvr>
                                        <p:cTn id="10" dur="500" fill="hold"/>
                                        <p:tgtEl>
                                          <p:spTgt spid="2560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ppt_w/2"/>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 calcmode="lin" valueType="num">
                                      <p:cBhvr>
                                        <p:cTn id="23" dur="500" fill="hold"/>
                                        <p:tgtEl>
                                          <p:spTgt spid="25604"/>
                                        </p:tgtEl>
                                        <p:attrNameLst>
                                          <p:attrName>ppt_x</p:attrName>
                                        </p:attrNameLst>
                                      </p:cBhvr>
                                      <p:tavLst>
                                        <p:tav tm="0">
                                          <p:val>
                                            <p:strVal val="#ppt_x-#ppt_w/2"/>
                                          </p:val>
                                        </p:tav>
                                        <p:tav tm="100000">
                                          <p:val>
                                            <p:strVal val="#ppt_x"/>
                                          </p:val>
                                        </p:tav>
                                      </p:tavLst>
                                    </p:anim>
                                    <p:anim calcmode="lin" valueType="num">
                                      <p:cBhvr>
                                        <p:cTn id="24" dur="500" fill="hold"/>
                                        <p:tgtEl>
                                          <p:spTgt spid="25604"/>
                                        </p:tgtEl>
                                        <p:attrNameLst>
                                          <p:attrName>ppt_y</p:attrName>
                                        </p:attrNameLst>
                                      </p:cBhvr>
                                      <p:tavLst>
                                        <p:tav tm="0">
                                          <p:val>
                                            <p:strVal val="#ppt_y"/>
                                          </p:val>
                                        </p:tav>
                                        <p:tav tm="100000">
                                          <p:val>
                                            <p:strVal val="#ppt_y"/>
                                          </p:val>
                                        </p:tav>
                                      </p:tavLst>
                                    </p:anim>
                                    <p:anim calcmode="lin" valueType="num">
                                      <p:cBhvr>
                                        <p:cTn id="25" dur="500" fill="hold"/>
                                        <p:tgtEl>
                                          <p:spTgt spid="25604"/>
                                        </p:tgtEl>
                                        <p:attrNameLst>
                                          <p:attrName>ppt_w</p:attrName>
                                        </p:attrNameLst>
                                      </p:cBhvr>
                                      <p:tavLst>
                                        <p:tav tm="0">
                                          <p:val>
                                            <p:fltVal val="0"/>
                                          </p:val>
                                        </p:tav>
                                        <p:tav tm="100000">
                                          <p:val>
                                            <p:strVal val="#ppt_w"/>
                                          </p:val>
                                        </p:tav>
                                      </p:tavLst>
                                    </p:anim>
                                    <p:anim calcmode="lin" valueType="num">
                                      <p:cBhvr>
                                        <p:cTn id="26" dur="500" fill="hold"/>
                                        <p:tgtEl>
                                          <p:spTgt spid="2560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5605"/>
                                        </p:tgtEl>
                                        <p:attrNameLst>
                                          <p:attrName>style.visibility</p:attrName>
                                        </p:attrNameLst>
                                      </p:cBhvr>
                                      <p:to>
                                        <p:strVal val="visible"/>
                                      </p:to>
                                    </p:set>
                                    <p:anim calcmode="lin" valueType="num">
                                      <p:cBhvr>
                                        <p:cTn id="31" dur="500" fill="hold"/>
                                        <p:tgtEl>
                                          <p:spTgt spid="25605"/>
                                        </p:tgtEl>
                                        <p:attrNameLst>
                                          <p:attrName>ppt_x</p:attrName>
                                        </p:attrNameLst>
                                      </p:cBhvr>
                                      <p:tavLst>
                                        <p:tav tm="0">
                                          <p:val>
                                            <p:strVal val="#ppt_x-#ppt_w/2"/>
                                          </p:val>
                                        </p:tav>
                                        <p:tav tm="100000">
                                          <p:val>
                                            <p:strVal val="#ppt_x"/>
                                          </p:val>
                                        </p:tav>
                                      </p:tavLst>
                                    </p:anim>
                                    <p:anim calcmode="lin" valueType="num">
                                      <p:cBhvr>
                                        <p:cTn id="32" dur="500" fill="hold"/>
                                        <p:tgtEl>
                                          <p:spTgt spid="25605"/>
                                        </p:tgtEl>
                                        <p:attrNameLst>
                                          <p:attrName>ppt_y</p:attrName>
                                        </p:attrNameLst>
                                      </p:cBhvr>
                                      <p:tavLst>
                                        <p:tav tm="0">
                                          <p:val>
                                            <p:strVal val="#ppt_y"/>
                                          </p:val>
                                        </p:tav>
                                        <p:tav tm="100000">
                                          <p:val>
                                            <p:strVal val="#ppt_y"/>
                                          </p:val>
                                        </p:tav>
                                      </p:tavLst>
                                    </p:anim>
                                    <p:anim calcmode="lin" valueType="num">
                                      <p:cBhvr>
                                        <p:cTn id="33" dur="500" fill="hold"/>
                                        <p:tgtEl>
                                          <p:spTgt spid="25605"/>
                                        </p:tgtEl>
                                        <p:attrNameLst>
                                          <p:attrName>ppt_w</p:attrName>
                                        </p:attrNameLst>
                                      </p:cBhvr>
                                      <p:tavLst>
                                        <p:tav tm="0">
                                          <p:val>
                                            <p:fltVal val="0"/>
                                          </p:val>
                                        </p:tav>
                                        <p:tav tm="100000">
                                          <p:val>
                                            <p:strVal val="#ppt_w"/>
                                          </p:val>
                                        </p:tav>
                                      </p:tavLst>
                                    </p:anim>
                                    <p:anim calcmode="lin" valueType="num">
                                      <p:cBhvr>
                                        <p:cTn id="34" dur="500" fill="hold"/>
                                        <p:tgtEl>
                                          <p:spTgt spid="25605"/>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ppt_w/2"/>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25606"/>
                                        </p:tgtEl>
                                        <p:attrNameLst>
                                          <p:attrName>style.visibility</p:attrName>
                                        </p:attrNameLst>
                                      </p:cBhvr>
                                      <p:to>
                                        <p:strVal val="visible"/>
                                      </p:to>
                                    </p:set>
                                    <p:anim calcmode="lin" valueType="num">
                                      <p:cBhvr>
                                        <p:cTn id="47" dur="500" fill="hold"/>
                                        <p:tgtEl>
                                          <p:spTgt spid="25606"/>
                                        </p:tgtEl>
                                        <p:attrNameLst>
                                          <p:attrName>ppt_x</p:attrName>
                                        </p:attrNameLst>
                                      </p:cBhvr>
                                      <p:tavLst>
                                        <p:tav tm="0">
                                          <p:val>
                                            <p:strVal val="#ppt_x-#ppt_w/2"/>
                                          </p:val>
                                        </p:tav>
                                        <p:tav tm="100000">
                                          <p:val>
                                            <p:strVal val="#ppt_x"/>
                                          </p:val>
                                        </p:tav>
                                      </p:tavLst>
                                    </p:anim>
                                    <p:anim calcmode="lin" valueType="num">
                                      <p:cBhvr>
                                        <p:cTn id="48" dur="500" fill="hold"/>
                                        <p:tgtEl>
                                          <p:spTgt spid="25606"/>
                                        </p:tgtEl>
                                        <p:attrNameLst>
                                          <p:attrName>ppt_y</p:attrName>
                                        </p:attrNameLst>
                                      </p:cBhvr>
                                      <p:tavLst>
                                        <p:tav tm="0">
                                          <p:val>
                                            <p:strVal val="#ppt_y"/>
                                          </p:val>
                                        </p:tav>
                                        <p:tav tm="100000">
                                          <p:val>
                                            <p:strVal val="#ppt_y"/>
                                          </p:val>
                                        </p:tav>
                                      </p:tavLst>
                                    </p:anim>
                                    <p:anim calcmode="lin" valueType="num">
                                      <p:cBhvr>
                                        <p:cTn id="49" dur="500" fill="hold"/>
                                        <p:tgtEl>
                                          <p:spTgt spid="25606"/>
                                        </p:tgtEl>
                                        <p:attrNameLst>
                                          <p:attrName>ppt_w</p:attrName>
                                        </p:attrNameLst>
                                      </p:cBhvr>
                                      <p:tavLst>
                                        <p:tav tm="0">
                                          <p:val>
                                            <p:fltVal val="0"/>
                                          </p:val>
                                        </p:tav>
                                        <p:tav tm="100000">
                                          <p:val>
                                            <p:strVal val="#ppt_w"/>
                                          </p:val>
                                        </p:tav>
                                      </p:tavLst>
                                    </p:anim>
                                    <p:anim calcmode="lin" valueType="num">
                                      <p:cBhvr>
                                        <p:cTn id="50" dur="500" fill="hold"/>
                                        <p:tgtEl>
                                          <p:spTgt spid="25606"/>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ppt_x-#ppt_w/2"/>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ppt_x</p:attrName>
                                        </p:attrNameLst>
                                      </p:cBhvr>
                                      <p:tavLst>
                                        <p:tav tm="0">
                                          <p:val>
                                            <p:strVal val="#ppt_x-#ppt_w/2"/>
                                          </p:val>
                                        </p:tav>
                                        <p:tav tm="100000">
                                          <p:val>
                                            <p:strVal val="#ppt_x"/>
                                          </p:val>
                                        </p:tav>
                                      </p:tavLst>
                                    </p:anim>
                                    <p:anim calcmode="lin" valueType="num">
                                      <p:cBhvr>
                                        <p:cTn id="64" dur="500" fill="hold"/>
                                        <p:tgtEl>
                                          <p:spTgt spid="15"/>
                                        </p:tgtEl>
                                        <p:attrNameLst>
                                          <p:attrName>ppt_y</p:attrName>
                                        </p:attrNameLst>
                                      </p:cBhvr>
                                      <p:tavLst>
                                        <p:tav tm="0">
                                          <p:val>
                                            <p:strVal val="#ppt_y"/>
                                          </p:val>
                                        </p:tav>
                                        <p:tav tm="100000">
                                          <p:val>
                                            <p:strVal val="#ppt_y"/>
                                          </p:val>
                                        </p:tav>
                                      </p:tavLst>
                                    </p:anim>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25607"/>
                                        </p:tgtEl>
                                        <p:attrNameLst>
                                          <p:attrName>style.visibility</p:attrName>
                                        </p:attrNameLst>
                                      </p:cBhvr>
                                      <p:to>
                                        <p:strVal val="visible"/>
                                      </p:to>
                                    </p:set>
                                    <p:anim calcmode="lin" valueType="num">
                                      <p:cBhvr>
                                        <p:cTn id="71" dur="500" fill="hold"/>
                                        <p:tgtEl>
                                          <p:spTgt spid="25607"/>
                                        </p:tgtEl>
                                        <p:attrNameLst>
                                          <p:attrName>ppt_x</p:attrName>
                                        </p:attrNameLst>
                                      </p:cBhvr>
                                      <p:tavLst>
                                        <p:tav tm="0">
                                          <p:val>
                                            <p:strVal val="#ppt_x-#ppt_w/2"/>
                                          </p:val>
                                        </p:tav>
                                        <p:tav tm="100000">
                                          <p:val>
                                            <p:strVal val="#ppt_x"/>
                                          </p:val>
                                        </p:tav>
                                      </p:tavLst>
                                    </p:anim>
                                    <p:anim calcmode="lin" valueType="num">
                                      <p:cBhvr>
                                        <p:cTn id="72" dur="500" fill="hold"/>
                                        <p:tgtEl>
                                          <p:spTgt spid="25607"/>
                                        </p:tgtEl>
                                        <p:attrNameLst>
                                          <p:attrName>ppt_y</p:attrName>
                                        </p:attrNameLst>
                                      </p:cBhvr>
                                      <p:tavLst>
                                        <p:tav tm="0">
                                          <p:val>
                                            <p:strVal val="#ppt_y"/>
                                          </p:val>
                                        </p:tav>
                                        <p:tav tm="100000">
                                          <p:val>
                                            <p:strVal val="#ppt_y"/>
                                          </p:val>
                                        </p:tav>
                                      </p:tavLst>
                                    </p:anim>
                                    <p:anim calcmode="lin" valueType="num">
                                      <p:cBhvr>
                                        <p:cTn id="73" dur="500" fill="hold"/>
                                        <p:tgtEl>
                                          <p:spTgt spid="25607"/>
                                        </p:tgtEl>
                                        <p:attrNameLst>
                                          <p:attrName>ppt_w</p:attrName>
                                        </p:attrNameLst>
                                      </p:cBhvr>
                                      <p:tavLst>
                                        <p:tav tm="0">
                                          <p:val>
                                            <p:fltVal val="0"/>
                                          </p:val>
                                        </p:tav>
                                        <p:tav tm="100000">
                                          <p:val>
                                            <p:strVal val="#ppt_w"/>
                                          </p:val>
                                        </p:tav>
                                      </p:tavLst>
                                    </p:anim>
                                    <p:anim calcmode="lin" valueType="num">
                                      <p:cBhvr>
                                        <p:cTn id="74" dur="500" fill="hold"/>
                                        <p:tgtEl>
                                          <p:spTgt spid="25607"/>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17" presetClass="entr" presetSubtype="8" fill="hold" grpId="0" nodeType="clickEffect">
                                  <p:stCondLst>
                                    <p:cond delay="0"/>
                                  </p:stCondLst>
                                  <p:childTnLst>
                                    <p:set>
                                      <p:cBhvr>
                                        <p:cTn id="78" dur="1" fill="hold">
                                          <p:stCondLst>
                                            <p:cond delay="0"/>
                                          </p:stCondLst>
                                        </p:cTn>
                                        <p:tgtEl>
                                          <p:spTgt spid="25608"/>
                                        </p:tgtEl>
                                        <p:attrNameLst>
                                          <p:attrName>style.visibility</p:attrName>
                                        </p:attrNameLst>
                                      </p:cBhvr>
                                      <p:to>
                                        <p:strVal val="visible"/>
                                      </p:to>
                                    </p:set>
                                    <p:anim calcmode="lin" valueType="num">
                                      <p:cBhvr>
                                        <p:cTn id="79" dur="500" fill="hold"/>
                                        <p:tgtEl>
                                          <p:spTgt spid="25608"/>
                                        </p:tgtEl>
                                        <p:attrNameLst>
                                          <p:attrName>ppt_x</p:attrName>
                                        </p:attrNameLst>
                                      </p:cBhvr>
                                      <p:tavLst>
                                        <p:tav tm="0">
                                          <p:val>
                                            <p:strVal val="#ppt_x-#ppt_w/2"/>
                                          </p:val>
                                        </p:tav>
                                        <p:tav tm="100000">
                                          <p:val>
                                            <p:strVal val="#ppt_x"/>
                                          </p:val>
                                        </p:tav>
                                      </p:tavLst>
                                    </p:anim>
                                    <p:anim calcmode="lin" valueType="num">
                                      <p:cBhvr>
                                        <p:cTn id="80" dur="500" fill="hold"/>
                                        <p:tgtEl>
                                          <p:spTgt spid="25608"/>
                                        </p:tgtEl>
                                        <p:attrNameLst>
                                          <p:attrName>ppt_y</p:attrName>
                                        </p:attrNameLst>
                                      </p:cBhvr>
                                      <p:tavLst>
                                        <p:tav tm="0">
                                          <p:val>
                                            <p:strVal val="#ppt_y"/>
                                          </p:val>
                                        </p:tav>
                                        <p:tav tm="100000">
                                          <p:val>
                                            <p:strVal val="#ppt_y"/>
                                          </p:val>
                                        </p:tav>
                                      </p:tavLst>
                                    </p:anim>
                                    <p:anim calcmode="lin" valueType="num">
                                      <p:cBhvr>
                                        <p:cTn id="81" dur="500" fill="hold"/>
                                        <p:tgtEl>
                                          <p:spTgt spid="25608"/>
                                        </p:tgtEl>
                                        <p:attrNameLst>
                                          <p:attrName>ppt_w</p:attrName>
                                        </p:attrNameLst>
                                      </p:cBhvr>
                                      <p:tavLst>
                                        <p:tav tm="0">
                                          <p:val>
                                            <p:fltVal val="0"/>
                                          </p:val>
                                        </p:tav>
                                        <p:tav tm="100000">
                                          <p:val>
                                            <p:strVal val="#ppt_w"/>
                                          </p:val>
                                        </p:tav>
                                      </p:tavLst>
                                    </p:anim>
                                    <p:anim calcmode="lin" valueType="num">
                                      <p:cBhvr>
                                        <p:cTn id="82" dur="500" fill="hold"/>
                                        <p:tgtEl>
                                          <p:spTgt spid="2560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P spid="25604" grpId="0" autoUpdateAnimBg="0"/>
      <p:bldP spid="25605" grpId="0" autoUpdateAnimBg="0"/>
      <p:bldP spid="25606" grpId="0" autoUpdateAnimBg="0"/>
      <p:bldP spid="25607" grpId="0" autoUpdateAnimBg="0"/>
      <p:bldP spid="25608" grpId="0" autoUpdateAnimBg="0"/>
      <p:bldP spid="11" grpId="0" autoUpdateAnimBg="0"/>
      <p:bldP spid="13" grpId="0" autoUpdateAnimBg="0"/>
      <p:bldP spid="14" grpId="0" autoUpdateAnimBg="0"/>
      <p:bldP spid="1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AutoShape 2">
            <a:hlinkClick r:id="" action="ppaction://noaction" highlightClick="1"/>
          </p:cNvPr>
          <p:cNvSpPr>
            <a:spLocks noChangeArrowheads="1"/>
          </p:cNvSpPr>
          <p:nvPr/>
        </p:nvSpPr>
        <p:spPr bwMode="auto">
          <a:xfrm>
            <a:off x="304800" y="2209800"/>
            <a:ext cx="838200" cy="2667000"/>
          </a:xfrm>
          <a:prstGeom prst="actionButtonBlank">
            <a:avLst/>
          </a:prstGeom>
          <a:solidFill>
            <a:schemeClr val="accent1"/>
          </a:solidFill>
          <a:ln w="9525">
            <a:solidFill>
              <a:schemeClr val="tx1"/>
            </a:solidFill>
            <a:miter lim="800000"/>
          </a:ln>
          <a:effectLst/>
        </p:spPr>
        <p:txBody>
          <a:bodyPr vert="eaVert" wrap="none" anchor="ctr"/>
          <a:lstStyle/>
          <a:p>
            <a:pPr algn="ctr"/>
            <a:r>
              <a:rPr kumimoji="1" lang="zh-CN" altLang="en-US" sz="3200" b="1">
                <a:solidFill>
                  <a:srgbClr val="0000FF"/>
                </a:solidFill>
                <a:latin typeface="Times New Roman" panose="02020603050405020304" pitchFamily="18" charset="0"/>
              </a:rPr>
              <a:t>石拱桥</a:t>
            </a:r>
            <a:endParaRPr kumimoji="1" lang="zh-CN" altLang="en-US" sz="3200" b="1">
              <a:solidFill>
                <a:srgbClr val="0000FF"/>
              </a:solidFill>
              <a:latin typeface="Times New Roman" panose="02020603050405020304" pitchFamily="18" charset="0"/>
            </a:endParaRPr>
          </a:p>
        </p:txBody>
      </p:sp>
      <p:sp>
        <p:nvSpPr>
          <p:cNvPr id="98307" name="AutoShape 3">
            <a:hlinkClick r:id="" action="ppaction://noaction" highlightClick="1"/>
          </p:cNvPr>
          <p:cNvSpPr>
            <a:spLocks noChangeArrowheads="1"/>
          </p:cNvSpPr>
          <p:nvPr/>
        </p:nvSpPr>
        <p:spPr bwMode="auto">
          <a:xfrm>
            <a:off x="1905000" y="2209800"/>
            <a:ext cx="838200" cy="2667000"/>
          </a:xfrm>
          <a:prstGeom prst="actionButtonBlank">
            <a:avLst/>
          </a:prstGeom>
          <a:solidFill>
            <a:schemeClr val="accent1"/>
          </a:solidFill>
          <a:ln w="9525">
            <a:solidFill>
              <a:schemeClr val="tx1"/>
            </a:solidFill>
            <a:miter lim="800000"/>
          </a:ln>
          <a:effectLst/>
        </p:spPr>
        <p:txBody>
          <a:bodyPr vert="eaVert" wrap="none" anchor="ctr"/>
          <a:lstStyle/>
          <a:p>
            <a:pPr algn="ctr"/>
            <a:r>
              <a:rPr kumimoji="1" lang="zh-CN" altLang="en-US" sz="3200" b="1">
                <a:solidFill>
                  <a:srgbClr val="0000FF"/>
                </a:solidFill>
                <a:latin typeface="Times New Roman" panose="02020603050405020304" pitchFamily="18" charset="0"/>
              </a:rPr>
              <a:t>中国石拱桥</a:t>
            </a:r>
            <a:endParaRPr kumimoji="1" lang="zh-CN" altLang="en-US" sz="3200" b="1">
              <a:solidFill>
                <a:srgbClr val="0000FF"/>
              </a:solidFill>
              <a:latin typeface="Times New Roman" panose="02020603050405020304" pitchFamily="18" charset="0"/>
            </a:endParaRPr>
          </a:p>
        </p:txBody>
      </p:sp>
      <p:sp>
        <p:nvSpPr>
          <p:cNvPr id="98308" name="AutoShape 4"/>
          <p:cNvSpPr>
            <a:spLocks noChangeArrowheads="1"/>
          </p:cNvSpPr>
          <p:nvPr/>
        </p:nvSpPr>
        <p:spPr bwMode="auto">
          <a:xfrm>
            <a:off x="1143000" y="3352800"/>
            <a:ext cx="609600" cy="304800"/>
          </a:xfrm>
          <a:prstGeom prst="rightArrow">
            <a:avLst>
              <a:gd name="adj1" fmla="val 50000"/>
              <a:gd name="adj2" fmla="val 50000"/>
            </a:avLst>
          </a:prstGeom>
          <a:solidFill>
            <a:schemeClr val="hlink"/>
          </a:solidFill>
          <a:ln w="9525">
            <a:solidFill>
              <a:schemeClr val="tx1"/>
            </a:solidFill>
            <a:miter lim="800000"/>
          </a:ln>
          <a:effectLst/>
        </p:spPr>
        <p:txBody>
          <a:bodyPr wrap="none" anchor="ctr"/>
          <a:lstStyle/>
          <a:p>
            <a:pPr algn="ctr"/>
            <a:endParaRPr kumimoji="1" lang="zh-CN" altLang="zh-CN" sz="2400">
              <a:solidFill>
                <a:srgbClr val="0000FF"/>
              </a:solidFill>
              <a:latin typeface="Times New Roman" panose="02020603050405020304" pitchFamily="18" charset="0"/>
            </a:endParaRPr>
          </a:p>
        </p:txBody>
      </p:sp>
      <p:sp>
        <p:nvSpPr>
          <p:cNvPr id="98309" name="AutoShape 5"/>
          <p:cNvSpPr/>
          <p:nvPr/>
        </p:nvSpPr>
        <p:spPr bwMode="auto">
          <a:xfrm>
            <a:off x="2895600" y="1828800"/>
            <a:ext cx="228600" cy="2895600"/>
          </a:xfrm>
          <a:prstGeom prst="leftBrace">
            <a:avLst>
              <a:gd name="adj1" fmla="val 105556"/>
              <a:gd name="adj2" fmla="val 50000"/>
            </a:avLst>
          </a:prstGeom>
          <a:noFill/>
          <a:ln w="57150">
            <a:solidFill>
              <a:srgbClr val="0000FF"/>
            </a:solidFill>
            <a:round/>
          </a:ln>
          <a:effectLst/>
        </p:spPr>
        <p:txBody>
          <a:bodyPr wrap="none" anchor="ctr"/>
          <a:lstStyle/>
          <a:p>
            <a:pPr algn="ctr"/>
            <a:endParaRPr kumimoji="1" lang="zh-CN" altLang="zh-CN" sz="2400">
              <a:solidFill>
                <a:srgbClr val="0000FF"/>
              </a:solidFill>
              <a:latin typeface="Times New Roman" panose="02020603050405020304" pitchFamily="18" charset="0"/>
            </a:endParaRPr>
          </a:p>
        </p:txBody>
      </p:sp>
      <p:sp>
        <p:nvSpPr>
          <p:cNvPr id="98310" name="AutoShape 6">
            <a:hlinkClick r:id="" action="ppaction://noaction" highlightClick="1"/>
          </p:cNvPr>
          <p:cNvSpPr>
            <a:spLocks noChangeArrowheads="1"/>
          </p:cNvSpPr>
          <p:nvPr/>
        </p:nvSpPr>
        <p:spPr bwMode="auto">
          <a:xfrm>
            <a:off x="3200400" y="1828800"/>
            <a:ext cx="2286000" cy="1143000"/>
          </a:xfrm>
          <a:prstGeom prst="actionButtonBlank">
            <a:avLst/>
          </a:prstGeom>
          <a:gradFill rotWithShape="0">
            <a:gsLst>
              <a:gs pos="0">
                <a:schemeClr val="bg2"/>
              </a:gs>
              <a:gs pos="100000">
                <a:schemeClr val="accent1"/>
              </a:gs>
            </a:gsLst>
            <a:lin ang="0" scaled="1"/>
          </a:gradFill>
          <a:ln w="9525">
            <a:solidFill>
              <a:schemeClr val="tx1"/>
            </a:solidFill>
            <a:miter lim="800000"/>
          </a:ln>
          <a:effectLst/>
        </p:spPr>
        <p:txBody>
          <a:bodyPr wrap="none" anchor="ctr"/>
          <a:lstStyle/>
          <a:p>
            <a:pPr algn="ctr"/>
            <a:r>
              <a:rPr kumimoji="1" lang="zh-CN" altLang="en-US" sz="3600" b="1" dirty="0">
                <a:solidFill>
                  <a:srgbClr val="0000FF"/>
                </a:solidFill>
                <a:latin typeface="Times New Roman" panose="02020603050405020304" pitchFamily="18" charset="0"/>
              </a:rPr>
              <a:t>赵州桥</a:t>
            </a:r>
            <a:endParaRPr kumimoji="1" lang="zh-CN" altLang="en-US" sz="3600" b="1" dirty="0">
              <a:solidFill>
                <a:srgbClr val="0000FF"/>
              </a:solidFill>
              <a:latin typeface="Times New Roman" panose="02020603050405020304" pitchFamily="18" charset="0"/>
            </a:endParaRPr>
          </a:p>
        </p:txBody>
      </p:sp>
      <p:sp>
        <p:nvSpPr>
          <p:cNvPr id="98311" name="AutoShape 7">
            <a:hlinkClick r:id="" action="ppaction://noaction" highlightClick="1"/>
          </p:cNvPr>
          <p:cNvSpPr>
            <a:spLocks noChangeArrowheads="1"/>
          </p:cNvSpPr>
          <p:nvPr/>
        </p:nvSpPr>
        <p:spPr bwMode="auto">
          <a:xfrm>
            <a:off x="3200400" y="3657600"/>
            <a:ext cx="2286000" cy="1143000"/>
          </a:xfrm>
          <a:prstGeom prst="actionButtonBlank">
            <a:avLst/>
          </a:prstGeom>
          <a:gradFill rotWithShape="0">
            <a:gsLst>
              <a:gs pos="0">
                <a:schemeClr val="bg2"/>
              </a:gs>
              <a:gs pos="100000">
                <a:schemeClr val="accent1"/>
              </a:gs>
            </a:gsLst>
            <a:lin ang="0" scaled="1"/>
          </a:gradFill>
          <a:ln w="9525">
            <a:solidFill>
              <a:schemeClr val="tx1"/>
            </a:solidFill>
            <a:miter lim="800000"/>
          </a:ln>
          <a:effectLst/>
        </p:spPr>
        <p:txBody>
          <a:bodyPr wrap="none" anchor="ctr"/>
          <a:lstStyle/>
          <a:p>
            <a:pPr algn="ctr"/>
            <a:r>
              <a:rPr kumimoji="1" lang="zh-CN" altLang="en-US" sz="3600" b="1" dirty="0">
                <a:solidFill>
                  <a:srgbClr val="0000FF"/>
                </a:solidFill>
                <a:latin typeface="Times New Roman" panose="02020603050405020304" pitchFamily="18" charset="0"/>
              </a:rPr>
              <a:t>卢沟桥</a:t>
            </a:r>
            <a:endParaRPr kumimoji="1" lang="zh-CN" altLang="en-US" sz="3600" b="1" dirty="0">
              <a:solidFill>
                <a:srgbClr val="0000FF"/>
              </a:solidFill>
              <a:latin typeface="Times New Roman" panose="02020603050405020304" pitchFamily="18" charset="0"/>
            </a:endParaRPr>
          </a:p>
        </p:txBody>
      </p:sp>
      <p:sp>
        <p:nvSpPr>
          <p:cNvPr id="98312" name="AutoShape 8"/>
          <p:cNvSpPr>
            <a:spLocks noChangeArrowheads="1"/>
          </p:cNvSpPr>
          <p:nvPr/>
        </p:nvSpPr>
        <p:spPr bwMode="auto">
          <a:xfrm>
            <a:off x="5562600" y="3048000"/>
            <a:ext cx="381000" cy="381000"/>
          </a:xfrm>
          <a:prstGeom prst="rightArrow">
            <a:avLst>
              <a:gd name="adj1" fmla="val 50000"/>
              <a:gd name="adj2" fmla="val 25000"/>
            </a:avLst>
          </a:prstGeom>
          <a:solidFill>
            <a:schemeClr val="hlink"/>
          </a:solidFill>
          <a:ln w="9525">
            <a:solidFill>
              <a:schemeClr val="tx1"/>
            </a:solidFill>
            <a:miter lim="800000"/>
          </a:ln>
          <a:effectLst/>
        </p:spPr>
        <p:txBody>
          <a:bodyPr wrap="none" anchor="ctr"/>
          <a:lstStyle/>
          <a:p>
            <a:pPr algn="ctr"/>
            <a:endParaRPr kumimoji="1" lang="zh-CN" altLang="zh-CN" sz="2400">
              <a:solidFill>
                <a:srgbClr val="0000FF"/>
              </a:solidFill>
              <a:latin typeface="Times New Roman" panose="02020603050405020304" pitchFamily="18" charset="0"/>
            </a:endParaRPr>
          </a:p>
        </p:txBody>
      </p:sp>
      <p:sp>
        <p:nvSpPr>
          <p:cNvPr id="98313" name="AutoShape 9">
            <a:hlinkClick r:id="" action="ppaction://noaction" highlightClick="1"/>
          </p:cNvPr>
          <p:cNvSpPr>
            <a:spLocks noChangeArrowheads="1"/>
          </p:cNvSpPr>
          <p:nvPr/>
        </p:nvSpPr>
        <p:spPr bwMode="auto">
          <a:xfrm>
            <a:off x="7696200" y="1524000"/>
            <a:ext cx="1143000" cy="3886200"/>
          </a:xfrm>
          <a:prstGeom prst="actionButtonBlank">
            <a:avLst/>
          </a:prstGeom>
          <a:solidFill>
            <a:schemeClr val="accent1"/>
          </a:solidFill>
          <a:ln w="9525">
            <a:solidFill>
              <a:schemeClr val="tx1"/>
            </a:solidFill>
            <a:miter lim="800000"/>
          </a:ln>
          <a:effectLst/>
        </p:spPr>
        <p:txBody>
          <a:bodyPr vert="eaVert" wrap="none" anchor="ctr"/>
          <a:lstStyle/>
          <a:p>
            <a:pPr algn="ctr"/>
            <a:r>
              <a:rPr kumimoji="1" lang="zh-CN" altLang="en-US" sz="2800" b="1">
                <a:solidFill>
                  <a:srgbClr val="0000FF"/>
                </a:solidFill>
                <a:latin typeface="Times New Roman" panose="02020603050405020304" pitchFamily="18" charset="0"/>
              </a:rPr>
              <a:t>解放后兴建的各种拱桥</a:t>
            </a:r>
            <a:endParaRPr kumimoji="1" lang="zh-CN" altLang="en-US" sz="2800" b="1">
              <a:solidFill>
                <a:srgbClr val="0000FF"/>
              </a:solidFill>
              <a:latin typeface="Times New Roman" panose="02020603050405020304" pitchFamily="18" charset="0"/>
            </a:endParaRPr>
          </a:p>
        </p:txBody>
      </p:sp>
      <p:sp>
        <p:nvSpPr>
          <p:cNvPr id="98314" name="Text Box 10"/>
          <p:cNvSpPr txBox="1">
            <a:spLocks noChangeArrowheads="1"/>
          </p:cNvSpPr>
          <p:nvPr/>
        </p:nvSpPr>
        <p:spPr bwMode="auto">
          <a:xfrm>
            <a:off x="533400" y="381000"/>
            <a:ext cx="7664450" cy="641350"/>
          </a:xfrm>
          <a:prstGeom prst="rect">
            <a:avLst/>
          </a:prstGeom>
          <a:noFill/>
          <a:ln w="9525">
            <a:noFill/>
            <a:miter lim="800000"/>
          </a:ln>
          <a:effectLst/>
        </p:spPr>
        <p:txBody>
          <a:bodyPr wrap="none">
            <a:spAutoFit/>
          </a:bodyPr>
          <a:lstStyle/>
          <a:p>
            <a:r>
              <a:rPr kumimoji="1" lang="en-US" altLang="zh-CN" sz="3600" b="1" dirty="0">
                <a:latin typeface="Times New Roman" panose="02020603050405020304" pitchFamily="18" charset="0"/>
              </a:rPr>
              <a:t> </a:t>
            </a:r>
            <a:r>
              <a:rPr kumimoji="1" lang="zh-CN" altLang="en-US" sz="3600" b="1" dirty="0">
                <a:solidFill>
                  <a:srgbClr val="0000FF"/>
                </a:solidFill>
                <a:latin typeface="Times New Roman" panose="02020603050405020304" pitchFamily="18" charset="0"/>
              </a:rPr>
              <a:t>从整体看，全文用了什么说明顺序？</a:t>
            </a:r>
            <a:endParaRPr kumimoji="1" lang="zh-CN" altLang="en-US" sz="3600" b="1" dirty="0">
              <a:solidFill>
                <a:srgbClr val="0000FF"/>
              </a:solidFill>
              <a:latin typeface="Times New Roman" panose="02020603050405020304" pitchFamily="18" charset="0"/>
            </a:endParaRPr>
          </a:p>
        </p:txBody>
      </p:sp>
      <p:sp>
        <p:nvSpPr>
          <p:cNvPr id="98315" name="Text Box 11"/>
          <p:cNvSpPr txBox="1">
            <a:spLocks noChangeArrowheads="1"/>
          </p:cNvSpPr>
          <p:nvPr/>
        </p:nvSpPr>
        <p:spPr bwMode="auto">
          <a:xfrm>
            <a:off x="152400" y="5486400"/>
            <a:ext cx="1104900" cy="641350"/>
          </a:xfrm>
          <a:prstGeom prst="rect">
            <a:avLst/>
          </a:prstGeom>
          <a:noFill/>
          <a:ln w="9525">
            <a:noFill/>
            <a:miter lim="800000"/>
          </a:ln>
          <a:effectLst/>
        </p:spPr>
        <p:txBody>
          <a:bodyPr wrap="none">
            <a:spAutoFit/>
          </a:bodyPr>
          <a:lstStyle/>
          <a:p>
            <a:r>
              <a:rPr kumimoji="1" lang="zh-CN" altLang="en-US" sz="3600" b="1" dirty="0">
                <a:solidFill>
                  <a:srgbClr val="FF0000"/>
                </a:solidFill>
                <a:latin typeface="黑体" panose="02010609060101010101" pitchFamily="49" charset="-122"/>
                <a:ea typeface="黑体" panose="02010609060101010101" pitchFamily="49" charset="-122"/>
              </a:rPr>
              <a:t>一般</a:t>
            </a:r>
            <a:endParaRPr kumimoji="1" lang="zh-CN" altLang="en-US" sz="3600" b="1" dirty="0">
              <a:solidFill>
                <a:srgbClr val="FF0000"/>
              </a:solidFill>
              <a:latin typeface="黑体" panose="02010609060101010101" pitchFamily="49" charset="-122"/>
              <a:ea typeface="黑体" panose="02010609060101010101" pitchFamily="49" charset="-122"/>
            </a:endParaRPr>
          </a:p>
        </p:txBody>
      </p:sp>
      <p:sp>
        <p:nvSpPr>
          <p:cNvPr id="98316" name="Text Box 12"/>
          <p:cNvSpPr txBox="1">
            <a:spLocks noChangeArrowheads="1"/>
          </p:cNvSpPr>
          <p:nvPr/>
        </p:nvSpPr>
        <p:spPr bwMode="auto">
          <a:xfrm>
            <a:off x="2514600" y="5486400"/>
            <a:ext cx="1104900" cy="641350"/>
          </a:xfrm>
          <a:prstGeom prst="rect">
            <a:avLst/>
          </a:prstGeom>
          <a:noFill/>
          <a:ln w="9525">
            <a:noFill/>
            <a:miter lim="800000"/>
          </a:ln>
          <a:effectLst/>
        </p:spPr>
        <p:txBody>
          <a:bodyPr wrap="none">
            <a:spAutoFit/>
          </a:bodyPr>
          <a:lstStyle/>
          <a:p>
            <a:r>
              <a:rPr kumimoji="1" lang="zh-CN" altLang="en-US" sz="3600" b="1" dirty="0">
                <a:solidFill>
                  <a:srgbClr val="FF0000"/>
                </a:solidFill>
                <a:latin typeface="黑体" panose="02010609060101010101" pitchFamily="49" charset="-122"/>
                <a:ea typeface="黑体" panose="02010609060101010101" pitchFamily="49" charset="-122"/>
              </a:rPr>
              <a:t>特殊</a:t>
            </a:r>
            <a:endParaRPr kumimoji="1" lang="zh-CN" altLang="en-US" sz="3600" b="1" dirty="0">
              <a:solidFill>
                <a:srgbClr val="FF0000"/>
              </a:solidFill>
              <a:latin typeface="黑体" panose="02010609060101010101" pitchFamily="49" charset="-122"/>
              <a:ea typeface="黑体" panose="02010609060101010101" pitchFamily="49" charset="-122"/>
            </a:endParaRPr>
          </a:p>
        </p:txBody>
      </p:sp>
      <p:sp>
        <p:nvSpPr>
          <p:cNvPr id="98317" name="Line 13"/>
          <p:cNvSpPr>
            <a:spLocks noChangeShapeType="1"/>
          </p:cNvSpPr>
          <p:nvPr/>
        </p:nvSpPr>
        <p:spPr bwMode="auto">
          <a:xfrm>
            <a:off x="1371600" y="5867400"/>
            <a:ext cx="1143000" cy="0"/>
          </a:xfrm>
          <a:prstGeom prst="line">
            <a:avLst/>
          </a:prstGeom>
          <a:noFill/>
          <a:ln w="28575">
            <a:solidFill>
              <a:srgbClr val="0000FF"/>
            </a:solidFill>
            <a:round/>
            <a:tailEnd type="triangle" w="med" len="med"/>
          </a:ln>
          <a:effectLst/>
        </p:spPr>
        <p:txBody>
          <a:bodyPr/>
          <a:lstStyle/>
          <a:p>
            <a:endParaRPr lang="zh-CN" altLang="en-US"/>
          </a:p>
        </p:txBody>
      </p:sp>
      <p:pic>
        <p:nvPicPr>
          <p:cNvPr id="98318" name="Picture 14" descr="逻辑顺"/>
          <p:cNvPicPr>
            <a:picLocks noChangeAspect="1" noChangeArrowheads="1" noCrop="1"/>
          </p:cNvPicPr>
          <p:nvPr/>
        </p:nvPicPr>
        <p:blipFill>
          <a:blip r:embed="rId1"/>
          <a:srcRect/>
          <a:stretch>
            <a:fillRect/>
          </a:stretch>
        </p:blipFill>
        <p:spPr bwMode="auto">
          <a:xfrm>
            <a:off x="3733800" y="4724400"/>
            <a:ext cx="3124200" cy="2343150"/>
          </a:xfrm>
          <a:prstGeom prst="rect">
            <a:avLst/>
          </a:prstGeom>
          <a:noFill/>
        </p:spPr>
      </p:pic>
      <p:sp>
        <p:nvSpPr>
          <p:cNvPr id="98319" name="AutoShape 15">
            <a:hlinkClick r:id="" action="ppaction://noaction" highlightClick="1"/>
          </p:cNvPr>
          <p:cNvSpPr>
            <a:spLocks noChangeArrowheads="1"/>
          </p:cNvSpPr>
          <p:nvPr/>
        </p:nvSpPr>
        <p:spPr bwMode="auto">
          <a:xfrm>
            <a:off x="5943600" y="1524000"/>
            <a:ext cx="1143000" cy="3886200"/>
          </a:xfrm>
          <a:prstGeom prst="actionButtonBlank">
            <a:avLst/>
          </a:prstGeom>
          <a:solidFill>
            <a:schemeClr val="accent1"/>
          </a:solidFill>
          <a:ln w="9525">
            <a:solidFill>
              <a:schemeClr val="tx1"/>
            </a:solidFill>
            <a:miter lim="800000"/>
          </a:ln>
          <a:effectLst/>
        </p:spPr>
        <p:txBody>
          <a:bodyPr vert="eaVert" wrap="none" anchor="ctr"/>
          <a:lstStyle/>
          <a:p>
            <a:pPr algn="ctr"/>
            <a:r>
              <a:rPr kumimoji="1" lang="zh-CN" altLang="en-US" sz="2800" b="1" dirty="0">
                <a:solidFill>
                  <a:srgbClr val="0000FF"/>
                </a:solidFill>
                <a:latin typeface="Times New Roman" panose="02020603050405020304" pitchFamily="18" charset="0"/>
              </a:rPr>
              <a:t>取得辉煌成就的原因</a:t>
            </a:r>
            <a:endParaRPr kumimoji="1" lang="zh-CN" altLang="en-US" sz="2800" b="1" dirty="0">
              <a:solidFill>
                <a:srgbClr val="0000FF"/>
              </a:solidFill>
              <a:latin typeface="Times New Roman" panose="02020603050405020304" pitchFamily="18" charset="0"/>
            </a:endParaRPr>
          </a:p>
        </p:txBody>
      </p:sp>
      <p:sp>
        <p:nvSpPr>
          <p:cNvPr id="98320" name="AutoShape 16"/>
          <p:cNvSpPr>
            <a:spLocks noChangeArrowheads="1"/>
          </p:cNvSpPr>
          <p:nvPr/>
        </p:nvSpPr>
        <p:spPr bwMode="auto">
          <a:xfrm>
            <a:off x="7162800" y="3048000"/>
            <a:ext cx="381000" cy="381000"/>
          </a:xfrm>
          <a:prstGeom prst="rightArrow">
            <a:avLst>
              <a:gd name="adj1" fmla="val 50000"/>
              <a:gd name="adj2" fmla="val 25000"/>
            </a:avLst>
          </a:prstGeom>
          <a:solidFill>
            <a:schemeClr val="hlink"/>
          </a:solidFill>
          <a:ln w="9525">
            <a:solidFill>
              <a:schemeClr val="tx1"/>
            </a:solidFill>
            <a:miter lim="800000"/>
          </a:ln>
          <a:effectLst/>
        </p:spPr>
        <p:txBody>
          <a:bodyPr wrap="none" anchor="ctr"/>
          <a:lstStyle/>
          <a:p>
            <a:pPr algn="ctr"/>
            <a:endParaRPr kumimoji="1" lang="zh-CN" altLang="zh-CN" sz="2400">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blinds(horizontal)">
                                      <p:cBhvr>
                                        <p:cTn id="7" dur="500"/>
                                        <p:tgtEl>
                                          <p:spTgt spid="983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8308"/>
                                        </p:tgtEl>
                                        <p:attrNameLst>
                                          <p:attrName>style.visibility</p:attrName>
                                        </p:attrNameLst>
                                      </p:cBhvr>
                                      <p:to>
                                        <p:strVal val="visible"/>
                                      </p:to>
                                    </p:set>
                                    <p:animEffect transition="in" filter="blinds(horizontal)">
                                      <p:cBhvr>
                                        <p:cTn id="12" dur="500"/>
                                        <p:tgtEl>
                                          <p:spTgt spid="9830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307"/>
                                        </p:tgtEl>
                                        <p:attrNameLst>
                                          <p:attrName>style.visibility</p:attrName>
                                        </p:attrNameLst>
                                      </p:cBhvr>
                                      <p:to>
                                        <p:strVal val="visible"/>
                                      </p:to>
                                    </p:set>
                                    <p:animEffect transition="in" filter="blinds(horizontal)">
                                      <p:cBhvr>
                                        <p:cTn id="17" dur="500"/>
                                        <p:tgtEl>
                                          <p:spTgt spid="9830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8309"/>
                                        </p:tgtEl>
                                        <p:attrNameLst>
                                          <p:attrName>style.visibility</p:attrName>
                                        </p:attrNameLst>
                                      </p:cBhvr>
                                      <p:to>
                                        <p:strVal val="visible"/>
                                      </p:to>
                                    </p:set>
                                    <p:animEffect transition="in" filter="blinds(horizontal)">
                                      <p:cBhvr>
                                        <p:cTn id="22" dur="500"/>
                                        <p:tgtEl>
                                          <p:spTgt spid="9830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8310"/>
                                        </p:tgtEl>
                                        <p:attrNameLst>
                                          <p:attrName>style.visibility</p:attrName>
                                        </p:attrNameLst>
                                      </p:cBhvr>
                                      <p:to>
                                        <p:strVal val="visible"/>
                                      </p:to>
                                    </p:set>
                                    <p:animEffect transition="in" filter="blinds(horizontal)">
                                      <p:cBhvr>
                                        <p:cTn id="27" dur="500"/>
                                        <p:tgtEl>
                                          <p:spTgt spid="983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8311"/>
                                        </p:tgtEl>
                                        <p:attrNameLst>
                                          <p:attrName>style.visibility</p:attrName>
                                        </p:attrNameLst>
                                      </p:cBhvr>
                                      <p:to>
                                        <p:strVal val="visible"/>
                                      </p:to>
                                    </p:set>
                                    <p:animEffect transition="in" filter="blinds(horizontal)">
                                      <p:cBhvr>
                                        <p:cTn id="32" dur="500"/>
                                        <p:tgtEl>
                                          <p:spTgt spid="983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8312"/>
                                        </p:tgtEl>
                                        <p:attrNameLst>
                                          <p:attrName>style.visibility</p:attrName>
                                        </p:attrNameLst>
                                      </p:cBhvr>
                                      <p:to>
                                        <p:strVal val="visible"/>
                                      </p:to>
                                    </p:set>
                                    <p:animEffect transition="in" filter="blinds(horizontal)">
                                      <p:cBhvr>
                                        <p:cTn id="37" dur="500"/>
                                        <p:tgtEl>
                                          <p:spTgt spid="983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8319"/>
                                        </p:tgtEl>
                                        <p:attrNameLst>
                                          <p:attrName>style.visibility</p:attrName>
                                        </p:attrNameLst>
                                      </p:cBhvr>
                                      <p:to>
                                        <p:strVal val="visible"/>
                                      </p:to>
                                    </p:set>
                                    <p:animEffect transition="in" filter="blinds(horizontal)">
                                      <p:cBhvr>
                                        <p:cTn id="42" dur="500"/>
                                        <p:tgtEl>
                                          <p:spTgt spid="983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8320"/>
                                        </p:tgtEl>
                                        <p:attrNameLst>
                                          <p:attrName>style.visibility</p:attrName>
                                        </p:attrNameLst>
                                      </p:cBhvr>
                                      <p:to>
                                        <p:strVal val="visible"/>
                                      </p:to>
                                    </p:set>
                                    <p:animEffect transition="in" filter="blinds(horizontal)">
                                      <p:cBhvr>
                                        <p:cTn id="47" dur="500"/>
                                        <p:tgtEl>
                                          <p:spTgt spid="9832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8313"/>
                                        </p:tgtEl>
                                        <p:attrNameLst>
                                          <p:attrName>style.visibility</p:attrName>
                                        </p:attrNameLst>
                                      </p:cBhvr>
                                      <p:to>
                                        <p:strVal val="visible"/>
                                      </p:to>
                                    </p:set>
                                    <p:animEffect transition="in" filter="blinds(horizontal)">
                                      <p:cBhvr>
                                        <p:cTn id="52" dur="500"/>
                                        <p:tgtEl>
                                          <p:spTgt spid="98313"/>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98315"/>
                                        </p:tgtEl>
                                        <p:attrNameLst>
                                          <p:attrName>style.visibility</p:attrName>
                                        </p:attrNameLst>
                                      </p:cBhvr>
                                      <p:to>
                                        <p:strVal val="visible"/>
                                      </p:to>
                                    </p:set>
                                    <p:anim calcmode="lin" valueType="num">
                                      <p:cBhvr additive="base">
                                        <p:cTn id="57" dur="500" fill="hold"/>
                                        <p:tgtEl>
                                          <p:spTgt spid="98315"/>
                                        </p:tgtEl>
                                        <p:attrNameLst>
                                          <p:attrName>ppt_x</p:attrName>
                                        </p:attrNameLst>
                                      </p:cBhvr>
                                      <p:tavLst>
                                        <p:tav tm="0">
                                          <p:val>
                                            <p:strVal val="0-#ppt_w/2"/>
                                          </p:val>
                                        </p:tav>
                                        <p:tav tm="100000">
                                          <p:val>
                                            <p:strVal val="#ppt_x"/>
                                          </p:val>
                                        </p:tav>
                                      </p:tavLst>
                                    </p:anim>
                                    <p:anim calcmode="lin" valueType="num">
                                      <p:cBhvr additive="base">
                                        <p:cTn id="58" dur="500" fill="hold"/>
                                        <p:tgtEl>
                                          <p:spTgt spid="9831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98317"/>
                                        </p:tgtEl>
                                        <p:attrNameLst>
                                          <p:attrName>style.visibility</p:attrName>
                                        </p:attrNameLst>
                                      </p:cBhvr>
                                      <p:to>
                                        <p:strVal val="visible"/>
                                      </p:to>
                                    </p:set>
                                    <p:animEffect transition="in" filter="dissolve">
                                      <p:cBhvr>
                                        <p:cTn id="63" dur="500"/>
                                        <p:tgtEl>
                                          <p:spTgt spid="98317"/>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98316"/>
                                        </p:tgtEl>
                                        <p:attrNameLst>
                                          <p:attrName>style.visibility</p:attrName>
                                        </p:attrNameLst>
                                      </p:cBhvr>
                                      <p:to>
                                        <p:strVal val="visible"/>
                                      </p:to>
                                    </p:set>
                                    <p:animEffect transition="in" filter="blinds(horizontal)">
                                      <p:cBhvr>
                                        <p:cTn id="68" dur="500"/>
                                        <p:tgtEl>
                                          <p:spTgt spid="98316"/>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98318"/>
                                        </p:tgtEl>
                                        <p:attrNameLst>
                                          <p:attrName>style.visibility</p:attrName>
                                        </p:attrNameLst>
                                      </p:cBhvr>
                                      <p:to>
                                        <p:strVal val="visible"/>
                                      </p:to>
                                    </p:set>
                                    <p:anim calcmode="lin" valueType="num">
                                      <p:cBhvr additive="base">
                                        <p:cTn id="73" dur="500" fill="hold"/>
                                        <p:tgtEl>
                                          <p:spTgt spid="98318"/>
                                        </p:tgtEl>
                                        <p:attrNameLst>
                                          <p:attrName>ppt_x</p:attrName>
                                        </p:attrNameLst>
                                      </p:cBhvr>
                                      <p:tavLst>
                                        <p:tav tm="0">
                                          <p:val>
                                            <p:strVal val="#ppt_x"/>
                                          </p:val>
                                        </p:tav>
                                        <p:tav tm="100000">
                                          <p:val>
                                            <p:strVal val="#ppt_x"/>
                                          </p:val>
                                        </p:tav>
                                      </p:tavLst>
                                    </p:anim>
                                    <p:anim calcmode="lin" valueType="num">
                                      <p:cBhvr additive="base">
                                        <p:cTn id="74" dur="500" fill="hold"/>
                                        <p:tgtEl>
                                          <p:spTgt spid="98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nimBg="1"/>
      <p:bldP spid="98307" grpId="0" animBg="1"/>
      <p:bldP spid="98308" grpId="0" animBg="1"/>
      <p:bldP spid="98309" grpId="0" animBg="1"/>
      <p:bldP spid="98310" grpId="0" animBg="1"/>
      <p:bldP spid="98311" grpId="0" animBg="1"/>
      <p:bldP spid="98312" grpId="0" animBg="1"/>
      <p:bldP spid="98313" grpId="0" animBg="1"/>
      <p:bldP spid="98315" grpId="0" autoUpdateAnimBg="0"/>
      <p:bldP spid="98316" grpId="0" autoUpdateAnimBg="0"/>
      <p:bldP spid="98317" grpId="0" animBg="1"/>
      <p:bldP spid="98319" grpId="0" animBg="1"/>
      <p:bldP spid="983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7980" y="471805"/>
            <a:ext cx="3032760" cy="922020"/>
          </a:xfrm>
          <a:prstGeom prst="rect">
            <a:avLst/>
          </a:prstGeom>
          <a:noFill/>
        </p:spPr>
        <p:txBody>
          <a:bodyPr wrap="square" rtlCol="0">
            <a:spAutoFit/>
          </a:bodyPr>
          <a:p>
            <a:r>
              <a:rPr lang="zh-CN" altLang="en-US" sz="5400">
                <a:latin typeface="华文新魏" panose="02010800040101010101" charset="-122"/>
                <a:ea typeface="华文新魏" panose="02010800040101010101" charset="-122"/>
              </a:rPr>
              <a:t>合作探究</a:t>
            </a:r>
            <a:endParaRPr lang="zh-CN" altLang="en-US" sz="5400">
              <a:latin typeface="华文新魏" panose="02010800040101010101" charset="-122"/>
              <a:ea typeface="华文新魏" panose="02010800040101010101" charset="-122"/>
            </a:endParaRPr>
          </a:p>
        </p:txBody>
      </p:sp>
      <p:sp>
        <p:nvSpPr>
          <p:cNvPr id="3" name="文本框 2"/>
          <p:cNvSpPr txBox="1"/>
          <p:nvPr/>
        </p:nvSpPr>
        <p:spPr>
          <a:xfrm>
            <a:off x="835660" y="1965960"/>
            <a:ext cx="7226935" cy="3415030"/>
          </a:xfrm>
          <a:prstGeom prst="rect">
            <a:avLst/>
          </a:prstGeom>
          <a:noFill/>
        </p:spPr>
        <p:txBody>
          <a:bodyPr wrap="square" rtlCol="0">
            <a:spAutoFit/>
          </a:bodyPr>
          <a:p>
            <a:r>
              <a:rPr lang="zh-CN" altLang="en-US" sz="3600" b="1">
                <a:latin typeface="华文楷体" panose="02010600040101010101" charset="-122"/>
                <a:ea typeface="华文楷体" panose="02010600040101010101" charset="-122"/>
              </a:rPr>
              <a:t>研读第四、五段，思考以下问题，小组内合作解答：</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①作者按怎样的顺序介绍赵州桥的？</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②赵州桥的特点是什么？</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③画出赵州桥的示意图，并标上相应的数据</a:t>
            </a:r>
            <a:endParaRPr lang="zh-CN" altLang="en-US" sz="3600" b="1">
              <a:latin typeface="华文楷体" panose="02010600040101010101" charset="-122"/>
              <a:ea typeface="华文楷体"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04800" y="457200"/>
            <a:ext cx="4724400" cy="2246769"/>
          </a:xfrm>
          <a:prstGeom prst="rect">
            <a:avLst/>
          </a:prstGeom>
          <a:noFill/>
          <a:ln w="9525">
            <a:noFill/>
            <a:miter lim="800000"/>
          </a:ln>
          <a:effectLst/>
        </p:spPr>
        <p:txBody>
          <a:bodyPr wrap="square">
            <a:spAutoFit/>
          </a:bodyPr>
          <a:lstStyle/>
          <a:p>
            <a:r>
              <a:rPr kumimoji="1" lang="en-US" altLang="zh-CN" sz="2800" b="1" dirty="0">
                <a:latin typeface="黑体" panose="02010609060101010101" pitchFamily="49" charset="-122"/>
                <a:ea typeface="黑体" panose="02010609060101010101" pitchFamily="49" charset="-122"/>
              </a:rPr>
              <a:t>    </a:t>
            </a:r>
            <a:r>
              <a:rPr kumimoji="1" lang="zh-CN" altLang="en-US" sz="2800" b="1" dirty="0">
                <a:solidFill>
                  <a:srgbClr val="FF0000"/>
                </a:solidFill>
                <a:latin typeface="黑体" panose="02010609060101010101" pitchFamily="49" charset="-122"/>
                <a:ea typeface="黑体" panose="02010609060101010101" pitchFamily="49" charset="-122"/>
              </a:rPr>
              <a:t>茅以升</a:t>
            </a:r>
            <a:r>
              <a:rPr kumimoji="1" lang="zh-CN" altLang="en-US" sz="2800" b="1" dirty="0">
                <a:latin typeface="黑体" panose="02010609060101010101" pitchFamily="49" charset="-122"/>
                <a:ea typeface="黑体" panose="02010609060101010101" pitchFamily="49" charset="-122"/>
              </a:rPr>
              <a:t>（</a:t>
            </a:r>
            <a:r>
              <a:rPr kumimoji="1" lang="en-US" altLang="zh-CN" sz="2800" b="1" dirty="0">
                <a:latin typeface="黑体" panose="02010609060101010101" pitchFamily="49" charset="-122"/>
                <a:ea typeface="黑体" panose="02010609060101010101" pitchFamily="49" charset="-122"/>
              </a:rPr>
              <a:t>1896</a:t>
            </a:r>
            <a:r>
              <a:rPr kumimoji="1" lang="zh-CN" altLang="en-US" sz="2800" b="1" dirty="0">
                <a:latin typeface="黑体" panose="02010609060101010101" pitchFamily="49" charset="-122"/>
                <a:ea typeface="黑体" panose="02010609060101010101" pitchFamily="49" charset="-122"/>
              </a:rPr>
              <a:t>～</a:t>
            </a:r>
            <a:r>
              <a:rPr kumimoji="1" lang="en-US" altLang="zh-CN" sz="2800" b="1" dirty="0">
                <a:latin typeface="黑体" panose="02010609060101010101" pitchFamily="49" charset="-122"/>
                <a:ea typeface="黑体" panose="02010609060101010101" pitchFamily="49" charset="-122"/>
              </a:rPr>
              <a:t>1989</a:t>
            </a:r>
            <a:r>
              <a:rPr kumimoji="1" lang="zh-CN" altLang="en-US" sz="2800" b="1" dirty="0">
                <a:latin typeface="黑体" panose="02010609060101010101" pitchFamily="49" charset="-122"/>
                <a:ea typeface="黑体" panose="02010609060101010101" pitchFamily="49" charset="-122"/>
              </a:rPr>
              <a:t>），江苏省镇江市人，</a:t>
            </a:r>
            <a:r>
              <a:rPr kumimoji="1" lang="zh-CN" altLang="en-US" sz="2800" b="1" dirty="0">
                <a:solidFill>
                  <a:srgbClr val="FF0000"/>
                </a:solidFill>
                <a:latin typeface="黑体" panose="02010609060101010101" pitchFamily="49" charset="-122"/>
                <a:ea typeface="黑体" panose="02010609060101010101" pitchFamily="49" charset="-122"/>
              </a:rPr>
              <a:t>中国桥梁工程专家</a:t>
            </a:r>
            <a:r>
              <a:rPr kumimoji="1" lang="zh-CN" altLang="en-US" sz="2800" b="1" dirty="0">
                <a:latin typeface="黑体" panose="02010609060101010101" pitchFamily="49" charset="-122"/>
                <a:ea typeface="黑体" panose="02010609060101010101" pitchFamily="49" charset="-122"/>
              </a:rPr>
              <a:t>，教育家，中国科学院院士，美国国家工程科学院外籍院</a:t>
            </a:r>
            <a:r>
              <a:rPr kumimoji="1" lang="zh-CN" altLang="en-US" sz="2800" b="1" dirty="0" smtClean="0">
                <a:latin typeface="黑体" panose="02010609060101010101" pitchFamily="49" charset="-122"/>
                <a:ea typeface="黑体" panose="02010609060101010101" pitchFamily="49" charset="-122"/>
              </a:rPr>
              <a:t>士。</a:t>
            </a:r>
            <a:endParaRPr kumimoji="1" lang="zh-CN" altLang="en-US" sz="2800" b="1" dirty="0">
              <a:latin typeface="黑体" panose="02010609060101010101" pitchFamily="49" charset="-122"/>
              <a:ea typeface="黑体" panose="02010609060101010101" pitchFamily="49" charset="-122"/>
            </a:endParaRPr>
          </a:p>
        </p:txBody>
      </p:sp>
      <p:pic>
        <p:nvPicPr>
          <p:cNvPr id="65540" name="Picture 4" descr="图片2"/>
          <p:cNvPicPr>
            <a:picLocks noChangeAspect="1" noChangeArrowheads="1"/>
          </p:cNvPicPr>
          <p:nvPr/>
        </p:nvPicPr>
        <p:blipFill>
          <a:blip r:embed="rId1" cstate="print"/>
          <a:srcRect/>
          <a:stretch>
            <a:fillRect/>
          </a:stretch>
        </p:blipFill>
        <p:spPr bwMode="auto">
          <a:xfrm>
            <a:off x="5105400" y="592202"/>
            <a:ext cx="3657600" cy="5449824"/>
          </a:xfrm>
          <a:prstGeom prst="rect">
            <a:avLst/>
          </a:prstGeom>
          <a:noFill/>
        </p:spPr>
      </p:pic>
      <p:sp>
        <p:nvSpPr>
          <p:cNvPr id="5" name="Text Box 16"/>
          <p:cNvSpPr txBox="1">
            <a:spLocks noChangeArrowheads="1"/>
          </p:cNvSpPr>
          <p:nvPr/>
        </p:nvSpPr>
        <p:spPr bwMode="auto">
          <a:xfrm>
            <a:off x="228600" y="2819400"/>
            <a:ext cx="4343400" cy="892552"/>
          </a:xfrm>
          <a:prstGeom prst="rect">
            <a:avLst/>
          </a:prstGeom>
          <a:noFill/>
          <a:ln w="9525">
            <a:noFill/>
            <a:miter lim="800000"/>
          </a:ln>
          <a:effectLst/>
        </p:spPr>
        <p:txBody>
          <a:bodyPr wrap="square">
            <a:spAutoFit/>
          </a:bodyPr>
          <a:lstStyle/>
          <a:p>
            <a:r>
              <a:rPr kumimoji="1" lang="en-US" altLang="zh-CN" sz="2600" b="1" dirty="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a:t>
            </a:r>
            <a:r>
              <a:rPr kumimoji="1" lang="zh-CN" altLang="en-US" sz="2600" b="1" dirty="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中国现代桥梁工程学的重要奠基人</a:t>
            </a:r>
            <a:endParaRPr kumimoji="1" lang="zh-CN" altLang="en-US" sz="2600" b="1" dirty="0">
              <a:solidFill>
                <a:srgbClr val="FF0000"/>
              </a:solidFill>
              <a:latin typeface="楷体_GB2312" panose="02010609030101010101" pitchFamily="49" charset="-122"/>
              <a:ea typeface="楷体_GB2312" panose="02010609030101010101" pitchFamily="49" charset="-122"/>
            </a:endParaRPr>
          </a:p>
        </p:txBody>
      </p:sp>
      <p:sp>
        <p:nvSpPr>
          <p:cNvPr id="6" name="Text Box 8"/>
          <p:cNvSpPr txBox="1">
            <a:spLocks noChangeArrowheads="1"/>
          </p:cNvSpPr>
          <p:nvPr/>
        </p:nvSpPr>
        <p:spPr bwMode="auto">
          <a:xfrm>
            <a:off x="304800" y="3810000"/>
            <a:ext cx="4419600" cy="885825"/>
          </a:xfrm>
          <a:prstGeom prst="rect">
            <a:avLst/>
          </a:prstGeom>
          <a:noFill/>
          <a:ln w="9525">
            <a:noFill/>
            <a:miter lim="800000"/>
          </a:ln>
          <a:effectLst/>
        </p:spPr>
        <p:txBody>
          <a:bodyPr wrap="square">
            <a:spAutoFit/>
          </a:bodyPr>
          <a:lstStyle/>
          <a:p>
            <a:r>
              <a:rPr kumimoji="1" lang="zh-CN" altLang="en-US" sz="2600" b="1" dirty="0" smtClean="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是</a:t>
            </a:r>
            <a:r>
              <a:rPr kumimoji="1" lang="zh-CN" altLang="en-US" sz="2600" b="1" dirty="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五所学校的教授、两个大学的校长、两个学院的院长</a:t>
            </a:r>
            <a:endParaRPr kumimoji="1" lang="zh-CN" altLang="en-US" sz="2600" b="1" dirty="0">
              <a:solidFill>
                <a:srgbClr val="FF0000"/>
              </a:solidFill>
              <a:latin typeface="楷体_GB2312" panose="02010609030101010101" pitchFamily="49" charset="-122"/>
              <a:ea typeface="楷体_GB2312" panose="02010609030101010101" pitchFamily="49" charset="-122"/>
            </a:endParaRPr>
          </a:p>
        </p:txBody>
      </p:sp>
      <p:sp>
        <p:nvSpPr>
          <p:cNvPr id="7" name="矩形 6"/>
          <p:cNvSpPr/>
          <p:nvPr/>
        </p:nvSpPr>
        <p:spPr>
          <a:xfrm>
            <a:off x="381000" y="5181600"/>
            <a:ext cx="3791423" cy="523220"/>
          </a:xfrm>
          <a:prstGeom prst="rect">
            <a:avLst/>
          </a:prstGeom>
        </p:spPr>
        <p:txBody>
          <a:bodyPr wrap="none">
            <a:spAutoFit/>
          </a:bodyPr>
          <a:lstStyle/>
          <a:p>
            <a:r>
              <a:rPr kumimoji="1" lang="zh-CN" altLang="en-US" sz="2800" b="1" dirty="0" smtClean="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撰写了大量的科普文章</a:t>
            </a:r>
            <a:endParaRPr kumimoji="1" lang="zh-CN" altLang="en-US" sz="28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3429000" y="609600"/>
            <a:ext cx="2743200" cy="762000"/>
          </a:xfrm>
          <a:prstGeom prst="rect">
            <a:avLst/>
          </a:prstGeom>
          <a:noFill/>
          <a:ln w="9525">
            <a:noFill/>
            <a:miter lim="800000"/>
          </a:ln>
          <a:effectLst/>
        </p:spPr>
        <p:txBody>
          <a:bodyPr>
            <a:spAutoFit/>
          </a:bodyPr>
          <a:lstStyle/>
          <a:p>
            <a:pPr>
              <a:spcBef>
                <a:spcPct val="50000"/>
              </a:spcBef>
            </a:pPr>
            <a:r>
              <a:rPr kumimoji="1" lang="zh-CN" altLang="en-US" sz="4400">
                <a:solidFill>
                  <a:schemeClr val="bg1"/>
                </a:solidFill>
                <a:latin typeface="Arial Narrow" panose="020B0606020202030204" pitchFamily="34" charset="0"/>
                <a:ea typeface="黑体" panose="02010609060101010101" pitchFamily="49" charset="-122"/>
              </a:rPr>
              <a:t>赵州桥</a:t>
            </a:r>
            <a:endParaRPr kumimoji="1" lang="zh-CN" altLang="en-US" sz="4400">
              <a:solidFill>
                <a:schemeClr val="bg1"/>
              </a:solidFill>
              <a:latin typeface="Arial Narrow" panose="020B0606020202030204" pitchFamily="34" charset="0"/>
              <a:ea typeface="黑体" panose="02010609060101010101" pitchFamily="49" charset="-122"/>
            </a:endParaRPr>
          </a:p>
        </p:txBody>
      </p:sp>
      <p:pic>
        <p:nvPicPr>
          <p:cNvPr id="22532" name="Picture 4" descr="赵州桥2"/>
          <p:cNvPicPr>
            <a:picLocks noChangeAspect="1" noChangeArrowheads="1"/>
          </p:cNvPicPr>
          <p:nvPr/>
        </p:nvPicPr>
        <p:blipFill>
          <a:blip r:embed="rId1" cstate="print"/>
          <a:srcRect/>
          <a:stretch>
            <a:fillRect/>
          </a:stretch>
        </p:blipFill>
        <p:spPr bwMode="auto">
          <a:xfrm>
            <a:off x="381000" y="1828800"/>
            <a:ext cx="8458200" cy="4735513"/>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Text Box 5"/>
          <p:cNvSpPr txBox="1">
            <a:spLocks noChangeArrowheads="1"/>
          </p:cNvSpPr>
          <p:nvPr/>
        </p:nvSpPr>
        <p:spPr bwMode="auto">
          <a:xfrm>
            <a:off x="246380" y="2271395"/>
            <a:ext cx="8905875" cy="645160"/>
          </a:xfrm>
          <a:prstGeom prst="rect">
            <a:avLst/>
          </a:prstGeom>
          <a:noFill/>
          <a:ln w="9525">
            <a:noFill/>
            <a:miter lim="800000"/>
          </a:ln>
          <a:effectLst/>
        </p:spPr>
        <p:txBody>
          <a:bodyPr wrap="none">
            <a:spAutoFit/>
          </a:bodyPr>
          <a:lstStyle/>
          <a:p>
            <a:r>
              <a:rPr kumimoji="1" lang="zh-CN" altLang="en-US" sz="3600" b="1" dirty="0"/>
              <a:t>介绍赵州桥的四个特点按</a:t>
            </a:r>
            <a:r>
              <a:rPr kumimoji="1" lang="zh-CN" altLang="en-US" sz="3600" b="1" dirty="0">
                <a:solidFill>
                  <a:srgbClr val="FF0000"/>
                </a:solidFill>
              </a:rPr>
              <a:t>从主到次</a:t>
            </a:r>
            <a:r>
              <a:rPr kumimoji="1" lang="zh-CN" altLang="en-US" sz="3600" b="1" dirty="0"/>
              <a:t>的顺序。</a:t>
            </a:r>
            <a:endParaRPr kumimoji="1" lang="zh-CN" altLang="en-US" sz="3600" b="1" dirty="0"/>
          </a:p>
        </p:txBody>
      </p:sp>
      <p:pic>
        <p:nvPicPr>
          <p:cNvPr id="4" name="Picture 14" descr="逻辑顺"/>
          <p:cNvPicPr>
            <a:picLocks noChangeAspect="1" noChangeArrowheads="1" noCrop="1"/>
          </p:cNvPicPr>
          <p:nvPr/>
        </p:nvPicPr>
        <p:blipFill>
          <a:blip r:embed="rId1"/>
          <a:srcRect/>
          <a:stretch>
            <a:fillRect/>
          </a:stretch>
        </p:blipFill>
        <p:spPr bwMode="auto">
          <a:xfrm>
            <a:off x="2260600" y="3276600"/>
            <a:ext cx="4876800"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blinds(horizontal)">
                                      <p:cBhvr>
                                        <p:cTn id="7" dur="500"/>
                                        <p:tgtEl>
                                          <p:spTgt spid="348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hlink"/>
        </a:solidFill>
        <a:effectLst/>
      </p:bgPr>
    </p:bg>
    <p:spTree>
      <p:nvGrpSpPr>
        <p:cNvPr id="1" name=""/>
        <p:cNvGrpSpPr/>
        <p:nvPr/>
      </p:nvGrpSpPr>
      <p:grpSpPr>
        <a:xfrm>
          <a:off x="0" y="0"/>
          <a:ext cx="0" cy="0"/>
          <a:chOff x="0" y="0"/>
          <a:chExt cx="0" cy="0"/>
        </a:xfrm>
      </p:grpSpPr>
      <p:sp>
        <p:nvSpPr>
          <p:cNvPr id="28676" name="Text Box 4"/>
          <p:cNvSpPr txBox="1">
            <a:spLocks noChangeArrowheads="1"/>
          </p:cNvSpPr>
          <p:nvPr/>
        </p:nvSpPr>
        <p:spPr bwMode="auto">
          <a:xfrm>
            <a:off x="3886200" y="5257800"/>
            <a:ext cx="1295400" cy="457200"/>
          </a:xfrm>
          <a:prstGeom prst="rect">
            <a:avLst/>
          </a:prstGeom>
          <a:noFill/>
          <a:ln w="9525">
            <a:noFill/>
            <a:miter lim="800000"/>
          </a:ln>
          <a:effectLst/>
        </p:spPr>
        <p:txBody>
          <a:bodyPr>
            <a:spAutoFit/>
          </a:bodyPr>
          <a:lstStyle/>
          <a:p>
            <a:pPr>
              <a:spcBef>
                <a:spcPct val="50000"/>
              </a:spcBef>
            </a:pPr>
            <a:r>
              <a:rPr kumimoji="1" lang="en-US" altLang="zh-CN" sz="2400" b="1">
                <a:latin typeface="方正粗圆简体" pitchFamily="2" charset="-122"/>
                <a:ea typeface="方正粗圆简体" pitchFamily="2" charset="-122"/>
              </a:rPr>
              <a:t>37.40</a:t>
            </a:r>
            <a:r>
              <a:rPr kumimoji="1" lang="zh-CN" altLang="en-US" sz="2400" b="1">
                <a:latin typeface="方正粗圆简体" pitchFamily="2" charset="-122"/>
                <a:ea typeface="方正粗圆简体" pitchFamily="2" charset="-122"/>
              </a:rPr>
              <a:t>米</a:t>
            </a:r>
            <a:endParaRPr kumimoji="1" lang="zh-CN" altLang="en-US" sz="2400" b="1">
              <a:latin typeface="方正粗圆简体" pitchFamily="2" charset="-122"/>
              <a:ea typeface="方正粗圆简体" pitchFamily="2" charset="-122"/>
            </a:endParaRPr>
          </a:p>
        </p:txBody>
      </p:sp>
      <p:sp>
        <p:nvSpPr>
          <p:cNvPr id="28677" name="Text Box 5"/>
          <p:cNvSpPr txBox="1">
            <a:spLocks noChangeArrowheads="1"/>
          </p:cNvSpPr>
          <p:nvPr/>
        </p:nvSpPr>
        <p:spPr bwMode="auto">
          <a:xfrm>
            <a:off x="3810000" y="457200"/>
            <a:ext cx="1371600" cy="457200"/>
          </a:xfrm>
          <a:prstGeom prst="rect">
            <a:avLst/>
          </a:prstGeom>
          <a:noFill/>
          <a:ln w="9525">
            <a:noFill/>
            <a:miter lim="800000"/>
          </a:ln>
          <a:effectLst/>
        </p:spPr>
        <p:txBody>
          <a:bodyPr>
            <a:spAutoFit/>
          </a:bodyPr>
          <a:lstStyle/>
          <a:p>
            <a:pPr>
              <a:spcBef>
                <a:spcPct val="50000"/>
              </a:spcBef>
            </a:pPr>
            <a:r>
              <a:rPr kumimoji="1" lang="en-US" altLang="zh-CN" sz="2400" b="1">
                <a:solidFill>
                  <a:srgbClr val="FF3300"/>
                </a:solidFill>
                <a:latin typeface="方正粗圆简体" pitchFamily="2" charset="-122"/>
                <a:ea typeface="方正粗圆简体" pitchFamily="2" charset="-122"/>
              </a:rPr>
              <a:t>50.82</a:t>
            </a:r>
            <a:r>
              <a:rPr kumimoji="1" lang="zh-CN" altLang="en-US" sz="2400" b="1">
                <a:solidFill>
                  <a:srgbClr val="FF3300"/>
                </a:solidFill>
                <a:latin typeface="方正粗圆简体" pitchFamily="2" charset="-122"/>
                <a:ea typeface="方正粗圆简体" pitchFamily="2" charset="-122"/>
              </a:rPr>
              <a:t>米</a:t>
            </a:r>
            <a:endParaRPr kumimoji="1" lang="zh-CN" altLang="en-US" sz="2400" b="1">
              <a:solidFill>
                <a:srgbClr val="FF3300"/>
              </a:solidFill>
              <a:latin typeface="方正粗圆简体" pitchFamily="2" charset="-122"/>
              <a:ea typeface="方正粗圆简体" pitchFamily="2" charset="-122"/>
            </a:endParaRPr>
          </a:p>
        </p:txBody>
      </p:sp>
      <p:sp>
        <p:nvSpPr>
          <p:cNvPr id="28678" name="Text Box 6"/>
          <p:cNvSpPr txBox="1">
            <a:spLocks noChangeArrowheads="1"/>
          </p:cNvSpPr>
          <p:nvPr/>
        </p:nvSpPr>
        <p:spPr bwMode="auto">
          <a:xfrm>
            <a:off x="3886200" y="3505200"/>
            <a:ext cx="1447800" cy="457200"/>
          </a:xfrm>
          <a:prstGeom prst="rect">
            <a:avLst/>
          </a:prstGeom>
          <a:noFill/>
          <a:ln w="9525">
            <a:noFill/>
            <a:miter lim="800000"/>
          </a:ln>
          <a:effectLst/>
        </p:spPr>
        <p:txBody>
          <a:bodyPr>
            <a:spAutoFit/>
          </a:bodyPr>
          <a:lstStyle/>
          <a:p>
            <a:pPr>
              <a:spcBef>
                <a:spcPct val="50000"/>
              </a:spcBef>
            </a:pPr>
            <a:r>
              <a:rPr kumimoji="1" lang="zh-CN" altLang="en-US" sz="2400" b="1">
                <a:latin typeface="Times New Roman" panose="02020603050405020304" pitchFamily="18" charset="0"/>
                <a:ea typeface="方正粗圆简体" pitchFamily="2" charset="-122"/>
              </a:rPr>
              <a:t>弓型大拱</a:t>
            </a:r>
            <a:endParaRPr kumimoji="1" lang="zh-CN" altLang="en-US" sz="2400" b="1">
              <a:latin typeface="Times New Roman" panose="02020603050405020304" pitchFamily="18" charset="0"/>
              <a:ea typeface="方正粗圆简体" pitchFamily="2" charset="-122"/>
            </a:endParaRPr>
          </a:p>
        </p:txBody>
      </p:sp>
      <p:sp>
        <p:nvSpPr>
          <p:cNvPr id="28680" name="Freeform 8"/>
          <p:cNvSpPr/>
          <p:nvPr/>
        </p:nvSpPr>
        <p:spPr bwMode="auto">
          <a:xfrm>
            <a:off x="2422525" y="1614488"/>
            <a:ext cx="350838" cy="358775"/>
          </a:xfrm>
          <a:custGeom>
            <a:avLst/>
            <a:gdLst/>
            <a:ahLst/>
            <a:cxnLst>
              <a:cxn ang="0">
                <a:pos x="0" y="202"/>
              </a:cxn>
              <a:cxn ang="0">
                <a:pos x="58" y="39"/>
              </a:cxn>
              <a:cxn ang="0">
                <a:pos x="144" y="1"/>
              </a:cxn>
              <a:cxn ang="0">
                <a:pos x="212" y="10"/>
              </a:cxn>
              <a:cxn ang="0">
                <a:pos x="221" y="39"/>
              </a:cxn>
              <a:cxn ang="0">
                <a:pos x="154" y="97"/>
              </a:cxn>
              <a:cxn ang="0">
                <a:pos x="96" y="145"/>
              </a:cxn>
              <a:cxn ang="0">
                <a:pos x="0" y="202"/>
              </a:cxn>
            </a:cxnLst>
            <a:rect l="0" t="0" r="r" b="b"/>
            <a:pathLst>
              <a:path w="221" h="226">
                <a:moveTo>
                  <a:pt x="0" y="202"/>
                </a:moveTo>
                <a:cubicBezTo>
                  <a:pt x="6" y="152"/>
                  <a:pt x="18" y="79"/>
                  <a:pt x="58" y="39"/>
                </a:cubicBezTo>
                <a:cubicBezTo>
                  <a:pt x="80" y="17"/>
                  <a:pt x="144" y="1"/>
                  <a:pt x="144" y="1"/>
                </a:cubicBezTo>
                <a:cubicBezTo>
                  <a:pt x="167" y="4"/>
                  <a:pt x="191" y="0"/>
                  <a:pt x="212" y="10"/>
                </a:cubicBezTo>
                <a:cubicBezTo>
                  <a:pt x="221" y="14"/>
                  <a:pt x="221" y="29"/>
                  <a:pt x="221" y="39"/>
                </a:cubicBezTo>
                <a:cubicBezTo>
                  <a:pt x="221" y="78"/>
                  <a:pt x="183" y="87"/>
                  <a:pt x="154" y="97"/>
                </a:cubicBezTo>
                <a:cubicBezTo>
                  <a:pt x="136" y="114"/>
                  <a:pt x="114" y="127"/>
                  <a:pt x="96" y="145"/>
                </a:cubicBezTo>
                <a:cubicBezTo>
                  <a:pt x="66" y="175"/>
                  <a:pt x="47" y="226"/>
                  <a:pt x="0" y="202"/>
                </a:cubicBezTo>
                <a:close/>
              </a:path>
            </a:pathLst>
          </a:custGeom>
          <a:solidFill>
            <a:schemeClr val="tx2"/>
          </a:solidFill>
          <a:ln w="9525">
            <a:solidFill>
              <a:schemeClr val="tx1"/>
            </a:solidFill>
            <a:round/>
          </a:ln>
          <a:effectLst/>
        </p:spPr>
        <p:txBody>
          <a:bodyPr/>
          <a:lstStyle/>
          <a:p>
            <a:endParaRPr lang="zh-CN" altLang="en-US"/>
          </a:p>
        </p:txBody>
      </p:sp>
      <p:sp>
        <p:nvSpPr>
          <p:cNvPr id="28681" name="Freeform 9"/>
          <p:cNvSpPr/>
          <p:nvPr/>
        </p:nvSpPr>
        <p:spPr bwMode="auto">
          <a:xfrm>
            <a:off x="2373313" y="1570038"/>
            <a:ext cx="411162" cy="411162"/>
          </a:xfrm>
          <a:custGeom>
            <a:avLst/>
            <a:gdLst/>
            <a:ahLst/>
            <a:cxnLst>
              <a:cxn ang="0">
                <a:pos x="22" y="259"/>
              </a:cxn>
              <a:cxn ang="0">
                <a:pos x="51" y="144"/>
              </a:cxn>
              <a:cxn ang="0">
                <a:pos x="41" y="173"/>
              </a:cxn>
              <a:cxn ang="0">
                <a:pos x="22" y="201"/>
              </a:cxn>
              <a:cxn ang="0">
                <a:pos x="70" y="67"/>
              </a:cxn>
              <a:cxn ang="0">
                <a:pos x="89" y="38"/>
              </a:cxn>
              <a:cxn ang="0">
                <a:pos x="147" y="0"/>
              </a:cxn>
              <a:cxn ang="0">
                <a:pos x="243" y="48"/>
              </a:cxn>
              <a:cxn ang="0">
                <a:pos x="195" y="134"/>
              </a:cxn>
              <a:cxn ang="0">
                <a:pos x="118" y="182"/>
              </a:cxn>
              <a:cxn ang="0">
                <a:pos x="31" y="240"/>
              </a:cxn>
              <a:cxn ang="0">
                <a:pos x="3" y="249"/>
              </a:cxn>
              <a:cxn ang="0">
                <a:pos x="22" y="259"/>
              </a:cxn>
            </a:cxnLst>
            <a:rect l="0" t="0" r="r" b="b"/>
            <a:pathLst>
              <a:path w="259" h="259">
                <a:moveTo>
                  <a:pt x="22" y="259"/>
                </a:moveTo>
                <a:cubicBezTo>
                  <a:pt x="34" y="183"/>
                  <a:pt x="25" y="217"/>
                  <a:pt x="51" y="144"/>
                </a:cubicBezTo>
                <a:cubicBezTo>
                  <a:pt x="54" y="134"/>
                  <a:pt x="47" y="165"/>
                  <a:pt x="41" y="173"/>
                </a:cubicBezTo>
                <a:cubicBezTo>
                  <a:pt x="35" y="182"/>
                  <a:pt x="28" y="192"/>
                  <a:pt x="22" y="201"/>
                </a:cubicBezTo>
                <a:cubicBezTo>
                  <a:pt x="4" y="151"/>
                  <a:pt x="26" y="96"/>
                  <a:pt x="70" y="67"/>
                </a:cubicBezTo>
                <a:cubicBezTo>
                  <a:pt x="76" y="57"/>
                  <a:pt x="80" y="46"/>
                  <a:pt x="89" y="38"/>
                </a:cubicBezTo>
                <a:cubicBezTo>
                  <a:pt x="106" y="23"/>
                  <a:pt x="147" y="0"/>
                  <a:pt x="147" y="0"/>
                </a:cubicBezTo>
                <a:cubicBezTo>
                  <a:pt x="193" y="11"/>
                  <a:pt x="209" y="14"/>
                  <a:pt x="243" y="48"/>
                </a:cubicBezTo>
                <a:cubicBezTo>
                  <a:pt x="259" y="100"/>
                  <a:pt x="245" y="118"/>
                  <a:pt x="195" y="134"/>
                </a:cubicBezTo>
                <a:cubicBezTo>
                  <a:pt x="170" y="158"/>
                  <a:pt x="151" y="172"/>
                  <a:pt x="118" y="182"/>
                </a:cubicBezTo>
                <a:cubicBezTo>
                  <a:pt x="50" y="227"/>
                  <a:pt x="79" y="208"/>
                  <a:pt x="31" y="240"/>
                </a:cubicBezTo>
                <a:cubicBezTo>
                  <a:pt x="23" y="245"/>
                  <a:pt x="7" y="240"/>
                  <a:pt x="3" y="249"/>
                </a:cubicBezTo>
                <a:cubicBezTo>
                  <a:pt x="0" y="255"/>
                  <a:pt x="16" y="256"/>
                  <a:pt x="22" y="259"/>
                </a:cubicBezTo>
                <a:close/>
              </a:path>
            </a:pathLst>
          </a:custGeom>
          <a:solidFill>
            <a:schemeClr val="accent2"/>
          </a:solidFill>
          <a:ln w="9525">
            <a:solidFill>
              <a:schemeClr val="tx1"/>
            </a:solidFill>
            <a:round/>
          </a:ln>
          <a:effectLst/>
        </p:spPr>
        <p:txBody>
          <a:bodyPr/>
          <a:lstStyle/>
          <a:p>
            <a:endParaRPr lang="zh-CN" altLang="en-US"/>
          </a:p>
        </p:txBody>
      </p:sp>
      <p:sp>
        <p:nvSpPr>
          <p:cNvPr id="28682" name="Freeform 10"/>
          <p:cNvSpPr/>
          <p:nvPr/>
        </p:nvSpPr>
        <p:spPr bwMode="auto">
          <a:xfrm>
            <a:off x="6308725" y="1463675"/>
            <a:ext cx="412750" cy="396875"/>
          </a:xfrm>
          <a:custGeom>
            <a:avLst/>
            <a:gdLst/>
            <a:ahLst/>
            <a:cxnLst>
              <a:cxn ang="0">
                <a:pos x="0" y="96"/>
              </a:cxn>
              <a:cxn ang="0">
                <a:pos x="116" y="0"/>
              </a:cxn>
              <a:cxn ang="0">
                <a:pos x="260" y="220"/>
              </a:cxn>
              <a:cxn ang="0">
                <a:pos x="250" y="249"/>
              </a:cxn>
              <a:cxn ang="0">
                <a:pos x="164" y="192"/>
              </a:cxn>
              <a:cxn ang="0">
                <a:pos x="48" y="153"/>
              </a:cxn>
              <a:cxn ang="0">
                <a:pos x="10" y="124"/>
              </a:cxn>
              <a:cxn ang="0">
                <a:pos x="0" y="96"/>
              </a:cxn>
            </a:cxnLst>
            <a:rect l="0" t="0" r="r" b="b"/>
            <a:pathLst>
              <a:path w="260" h="250">
                <a:moveTo>
                  <a:pt x="0" y="96"/>
                </a:moveTo>
                <a:cubicBezTo>
                  <a:pt x="16" y="50"/>
                  <a:pt x="69" y="15"/>
                  <a:pt x="116" y="0"/>
                </a:cubicBezTo>
                <a:cubicBezTo>
                  <a:pt x="223" y="25"/>
                  <a:pt x="243" y="123"/>
                  <a:pt x="260" y="220"/>
                </a:cubicBezTo>
                <a:cubicBezTo>
                  <a:pt x="257" y="230"/>
                  <a:pt x="260" y="250"/>
                  <a:pt x="250" y="249"/>
                </a:cubicBezTo>
                <a:cubicBezTo>
                  <a:pt x="197" y="242"/>
                  <a:pt x="204" y="206"/>
                  <a:pt x="164" y="192"/>
                </a:cubicBezTo>
                <a:cubicBezTo>
                  <a:pt x="125" y="179"/>
                  <a:pt x="87" y="166"/>
                  <a:pt x="48" y="153"/>
                </a:cubicBezTo>
                <a:cubicBezTo>
                  <a:pt x="35" y="143"/>
                  <a:pt x="20" y="136"/>
                  <a:pt x="10" y="124"/>
                </a:cubicBezTo>
                <a:cubicBezTo>
                  <a:pt x="4" y="116"/>
                  <a:pt x="0" y="96"/>
                  <a:pt x="0" y="96"/>
                </a:cubicBezTo>
                <a:close/>
              </a:path>
            </a:pathLst>
          </a:custGeom>
          <a:solidFill>
            <a:schemeClr val="accent2"/>
          </a:solidFill>
          <a:ln w="9525">
            <a:solidFill>
              <a:schemeClr val="tx1"/>
            </a:solidFill>
            <a:round/>
          </a:ln>
          <a:effectLst/>
        </p:spPr>
        <p:txBody>
          <a:bodyPr/>
          <a:lstStyle/>
          <a:p>
            <a:endParaRPr lang="zh-CN" altLang="en-US"/>
          </a:p>
        </p:txBody>
      </p:sp>
      <p:sp>
        <p:nvSpPr>
          <p:cNvPr id="28683" name="Freeform 11"/>
          <p:cNvSpPr/>
          <p:nvPr/>
        </p:nvSpPr>
        <p:spPr bwMode="auto">
          <a:xfrm>
            <a:off x="6878638" y="1493838"/>
            <a:ext cx="665162" cy="944562"/>
          </a:xfrm>
          <a:custGeom>
            <a:avLst/>
            <a:gdLst/>
            <a:ahLst/>
            <a:cxnLst>
              <a:cxn ang="0">
                <a:pos x="35" y="288"/>
              </a:cxn>
              <a:cxn ang="0">
                <a:pos x="45" y="144"/>
              </a:cxn>
              <a:cxn ang="0">
                <a:pos x="102" y="57"/>
              </a:cxn>
              <a:cxn ang="0">
                <a:pos x="160" y="19"/>
              </a:cxn>
              <a:cxn ang="0">
                <a:pos x="189" y="0"/>
              </a:cxn>
              <a:cxn ang="0">
                <a:pos x="342" y="105"/>
              </a:cxn>
              <a:cxn ang="0">
                <a:pos x="352" y="144"/>
              </a:cxn>
              <a:cxn ang="0">
                <a:pos x="390" y="201"/>
              </a:cxn>
              <a:cxn ang="0">
                <a:pos x="400" y="557"/>
              </a:cxn>
              <a:cxn ang="0">
                <a:pos x="390" y="605"/>
              </a:cxn>
              <a:cxn ang="0">
                <a:pos x="323" y="595"/>
              </a:cxn>
              <a:cxn ang="0">
                <a:pos x="304" y="566"/>
              </a:cxn>
              <a:cxn ang="0">
                <a:pos x="285" y="499"/>
              </a:cxn>
              <a:cxn ang="0">
                <a:pos x="256" y="489"/>
              </a:cxn>
              <a:cxn ang="0">
                <a:pos x="93" y="365"/>
              </a:cxn>
              <a:cxn ang="0">
                <a:pos x="73" y="336"/>
              </a:cxn>
              <a:cxn ang="0">
                <a:pos x="35" y="288"/>
              </a:cxn>
            </a:cxnLst>
            <a:rect l="0" t="0" r="r" b="b"/>
            <a:pathLst>
              <a:path w="405" h="615">
                <a:moveTo>
                  <a:pt x="35" y="288"/>
                </a:moveTo>
                <a:cubicBezTo>
                  <a:pt x="26" y="233"/>
                  <a:pt x="0" y="187"/>
                  <a:pt x="45" y="144"/>
                </a:cubicBezTo>
                <a:cubicBezTo>
                  <a:pt x="53" y="117"/>
                  <a:pt x="81" y="76"/>
                  <a:pt x="102" y="57"/>
                </a:cubicBezTo>
                <a:cubicBezTo>
                  <a:pt x="119" y="42"/>
                  <a:pt x="141" y="32"/>
                  <a:pt x="160" y="19"/>
                </a:cubicBezTo>
                <a:cubicBezTo>
                  <a:pt x="170" y="13"/>
                  <a:pt x="189" y="0"/>
                  <a:pt x="189" y="0"/>
                </a:cubicBezTo>
                <a:cubicBezTo>
                  <a:pt x="261" y="13"/>
                  <a:pt x="302" y="46"/>
                  <a:pt x="342" y="105"/>
                </a:cubicBezTo>
                <a:cubicBezTo>
                  <a:pt x="345" y="118"/>
                  <a:pt x="346" y="132"/>
                  <a:pt x="352" y="144"/>
                </a:cubicBezTo>
                <a:cubicBezTo>
                  <a:pt x="362" y="164"/>
                  <a:pt x="390" y="201"/>
                  <a:pt x="390" y="201"/>
                </a:cubicBezTo>
                <a:cubicBezTo>
                  <a:pt x="393" y="320"/>
                  <a:pt x="400" y="438"/>
                  <a:pt x="400" y="557"/>
                </a:cubicBezTo>
                <a:cubicBezTo>
                  <a:pt x="400" y="573"/>
                  <a:pt x="405" y="598"/>
                  <a:pt x="390" y="605"/>
                </a:cubicBezTo>
                <a:cubicBezTo>
                  <a:pt x="370" y="615"/>
                  <a:pt x="345" y="598"/>
                  <a:pt x="323" y="595"/>
                </a:cubicBezTo>
                <a:cubicBezTo>
                  <a:pt x="317" y="585"/>
                  <a:pt x="309" y="577"/>
                  <a:pt x="304" y="566"/>
                </a:cubicBezTo>
                <a:cubicBezTo>
                  <a:pt x="295" y="545"/>
                  <a:pt x="301" y="516"/>
                  <a:pt x="285" y="499"/>
                </a:cubicBezTo>
                <a:cubicBezTo>
                  <a:pt x="278" y="492"/>
                  <a:pt x="266" y="492"/>
                  <a:pt x="256" y="489"/>
                </a:cubicBezTo>
                <a:cubicBezTo>
                  <a:pt x="209" y="443"/>
                  <a:pt x="148" y="402"/>
                  <a:pt x="93" y="365"/>
                </a:cubicBezTo>
                <a:cubicBezTo>
                  <a:pt x="86" y="355"/>
                  <a:pt x="81" y="345"/>
                  <a:pt x="73" y="336"/>
                </a:cubicBezTo>
                <a:cubicBezTo>
                  <a:pt x="29" y="286"/>
                  <a:pt x="2" y="288"/>
                  <a:pt x="35" y="288"/>
                </a:cubicBezTo>
                <a:close/>
              </a:path>
            </a:pathLst>
          </a:custGeom>
          <a:solidFill>
            <a:schemeClr val="accent2"/>
          </a:solidFill>
          <a:ln w="9525">
            <a:solidFill>
              <a:schemeClr val="tx1"/>
            </a:solidFill>
            <a:round/>
          </a:ln>
          <a:effectLst/>
        </p:spPr>
        <p:txBody>
          <a:bodyPr/>
          <a:lstStyle/>
          <a:p>
            <a:endParaRPr lang="zh-CN" altLang="en-US"/>
          </a:p>
        </p:txBody>
      </p:sp>
      <p:sp>
        <p:nvSpPr>
          <p:cNvPr id="28684" name="Line 12"/>
          <p:cNvSpPr>
            <a:spLocks noChangeShapeType="1"/>
          </p:cNvSpPr>
          <p:nvPr/>
        </p:nvSpPr>
        <p:spPr bwMode="auto">
          <a:xfrm flipH="1" flipV="1">
            <a:off x="7315200" y="1828800"/>
            <a:ext cx="685800" cy="685800"/>
          </a:xfrm>
          <a:prstGeom prst="line">
            <a:avLst/>
          </a:prstGeom>
          <a:noFill/>
          <a:ln w="38100">
            <a:solidFill>
              <a:srgbClr val="993300"/>
            </a:solidFill>
            <a:round/>
            <a:tailEnd type="triangle" w="med" len="med"/>
          </a:ln>
          <a:effectLst/>
        </p:spPr>
        <p:txBody>
          <a:bodyPr/>
          <a:lstStyle/>
          <a:p>
            <a:endParaRPr lang="zh-CN" altLang="en-US"/>
          </a:p>
        </p:txBody>
      </p:sp>
      <p:sp>
        <p:nvSpPr>
          <p:cNvPr id="28685" name="Freeform 13"/>
          <p:cNvSpPr/>
          <p:nvPr/>
        </p:nvSpPr>
        <p:spPr bwMode="auto">
          <a:xfrm>
            <a:off x="1530350" y="1646238"/>
            <a:ext cx="633413" cy="904875"/>
          </a:xfrm>
          <a:custGeom>
            <a:avLst/>
            <a:gdLst/>
            <a:ahLst/>
            <a:cxnLst>
              <a:cxn ang="0">
                <a:pos x="25" y="499"/>
              </a:cxn>
              <a:cxn ang="0">
                <a:pos x="15" y="326"/>
              </a:cxn>
              <a:cxn ang="0">
                <a:pos x="6" y="278"/>
              </a:cxn>
              <a:cxn ang="0">
                <a:pos x="44" y="355"/>
              </a:cxn>
              <a:cxn ang="0">
                <a:pos x="34" y="269"/>
              </a:cxn>
              <a:cxn ang="0">
                <a:pos x="25" y="240"/>
              </a:cxn>
              <a:cxn ang="0">
                <a:pos x="44" y="182"/>
              </a:cxn>
              <a:cxn ang="0">
                <a:pos x="54" y="134"/>
              </a:cxn>
              <a:cxn ang="0">
                <a:pos x="82" y="115"/>
              </a:cxn>
              <a:cxn ang="0">
                <a:pos x="121" y="67"/>
              </a:cxn>
              <a:cxn ang="0">
                <a:pos x="130" y="38"/>
              </a:cxn>
              <a:cxn ang="0">
                <a:pos x="159" y="29"/>
              </a:cxn>
              <a:cxn ang="0">
                <a:pos x="217" y="0"/>
              </a:cxn>
              <a:cxn ang="0">
                <a:pos x="313" y="48"/>
              </a:cxn>
              <a:cxn ang="0">
                <a:pos x="342" y="67"/>
              </a:cxn>
              <a:cxn ang="0">
                <a:pos x="399" y="182"/>
              </a:cxn>
              <a:cxn ang="0">
                <a:pos x="390" y="297"/>
              </a:cxn>
              <a:cxn ang="0">
                <a:pos x="284" y="365"/>
              </a:cxn>
              <a:cxn ang="0">
                <a:pos x="150" y="489"/>
              </a:cxn>
              <a:cxn ang="0">
                <a:pos x="54" y="566"/>
              </a:cxn>
              <a:cxn ang="0">
                <a:pos x="15" y="557"/>
              </a:cxn>
              <a:cxn ang="0">
                <a:pos x="34" y="201"/>
              </a:cxn>
            </a:cxnLst>
            <a:rect l="0" t="0" r="r" b="b"/>
            <a:pathLst>
              <a:path w="399" h="570">
                <a:moveTo>
                  <a:pt x="25" y="499"/>
                </a:moveTo>
                <a:cubicBezTo>
                  <a:pt x="22" y="441"/>
                  <a:pt x="20" y="384"/>
                  <a:pt x="15" y="326"/>
                </a:cubicBezTo>
                <a:cubicBezTo>
                  <a:pt x="14" y="310"/>
                  <a:pt x="6" y="262"/>
                  <a:pt x="6" y="278"/>
                </a:cubicBezTo>
                <a:cubicBezTo>
                  <a:pt x="6" y="340"/>
                  <a:pt x="5" y="329"/>
                  <a:pt x="44" y="355"/>
                </a:cubicBezTo>
                <a:cubicBezTo>
                  <a:pt x="41" y="326"/>
                  <a:pt x="39" y="297"/>
                  <a:pt x="34" y="269"/>
                </a:cubicBezTo>
                <a:cubicBezTo>
                  <a:pt x="32" y="259"/>
                  <a:pt x="24" y="250"/>
                  <a:pt x="25" y="240"/>
                </a:cubicBezTo>
                <a:cubicBezTo>
                  <a:pt x="27" y="220"/>
                  <a:pt x="38" y="201"/>
                  <a:pt x="44" y="182"/>
                </a:cubicBezTo>
                <a:cubicBezTo>
                  <a:pt x="49" y="166"/>
                  <a:pt x="46" y="148"/>
                  <a:pt x="54" y="134"/>
                </a:cubicBezTo>
                <a:cubicBezTo>
                  <a:pt x="60" y="124"/>
                  <a:pt x="73" y="121"/>
                  <a:pt x="82" y="115"/>
                </a:cubicBezTo>
                <a:cubicBezTo>
                  <a:pt x="108" y="39"/>
                  <a:pt x="69" y="132"/>
                  <a:pt x="121" y="67"/>
                </a:cubicBezTo>
                <a:cubicBezTo>
                  <a:pt x="127" y="59"/>
                  <a:pt x="123" y="45"/>
                  <a:pt x="130" y="38"/>
                </a:cubicBezTo>
                <a:cubicBezTo>
                  <a:pt x="137" y="31"/>
                  <a:pt x="149" y="32"/>
                  <a:pt x="159" y="29"/>
                </a:cubicBezTo>
                <a:cubicBezTo>
                  <a:pt x="197" y="17"/>
                  <a:pt x="182" y="23"/>
                  <a:pt x="217" y="0"/>
                </a:cubicBezTo>
                <a:cubicBezTo>
                  <a:pt x="278" y="14"/>
                  <a:pt x="243" y="2"/>
                  <a:pt x="313" y="48"/>
                </a:cubicBezTo>
                <a:cubicBezTo>
                  <a:pt x="323" y="54"/>
                  <a:pt x="342" y="67"/>
                  <a:pt x="342" y="67"/>
                </a:cubicBezTo>
                <a:cubicBezTo>
                  <a:pt x="373" y="114"/>
                  <a:pt x="383" y="131"/>
                  <a:pt x="399" y="182"/>
                </a:cubicBezTo>
                <a:cubicBezTo>
                  <a:pt x="396" y="220"/>
                  <a:pt x="398" y="259"/>
                  <a:pt x="390" y="297"/>
                </a:cubicBezTo>
                <a:cubicBezTo>
                  <a:pt x="384" y="324"/>
                  <a:pt x="314" y="355"/>
                  <a:pt x="284" y="365"/>
                </a:cubicBezTo>
                <a:cubicBezTo>
                  <a:pt x="249" y="417"/>
                  <a:pt x="201" y="454"/>
                  <a:pt x="150" y="489"/>
                </a:cubicBezTo>
                <a:cubicBezTo>
                  <a:pt x="128" y="521"/>
                  <a:pt x="88" y="543"/>
                  <a:pt x="54" y="566"/>
                </a:cubicBezTo>
                <a:cubicBezTo>
                  <a:pt x="41" y="563"/>
                  <a:pt x="17" y="570"/>
                  <a:pt x="15" y="557"/>
                </a:cubicBezTo>
                <a:cubicBezTo>
                  <a:pt x="0" y="431"/>
                  <a:pt x="34" y="322"/>
                  <a:pt x="34" y="201"/>
                </a:cubicBezTo>
              </a:path>
            </a:pathLst>
          </a:custGeom>
          <a:solidFill>
            <a:schemeClr val="accent2"/>
          </a:solidFill>
          <a:ln w="9525">
            <a:solidFill>
              <a:schemeClr val="tx1"/>
            </a:solidFill>
            <a:round/>
          </a:ln>
          <a:effectLst/>
        </p:spPr>
        <p:txBody>
          <a:bodyPr/>
          <a:lstStyle/>
          <a:p>
            <a:endParaRPr lang="zh-CN" altLang="en-US"/>
          </a:p>
        </p:txBody>
      </p:sp>
      <p:sp>
        <p:nvSpPr>
          <p:cNvPr id="28686" name="Freeform 14"/>
          <p:cNvSpPr/>
          <p:nvPr/>
        </p:nvSpPr>
        <p:spPr bwMode="auto">
          <a:xfrm>
            <a:off x="7254875" y="2286000"/>
            <a:ext cx="258763" cy="195263"/>
          </a:xfrm>
          <a:custGeom>
            <a:avLst/>
            <a:gdLst/>
            <a:ahLst/>
            <a:cxnLst>
              <a:cxn ang="0">
                <a:pos x="124" y="106"/>
              </a:cxn>
              <a:cxn ang="0">
                <a:pos x="0" y="106"/>
              </a:cxn>
              <a:cxn ang="0">
                <a:pos x="38" y="48"/>
              </a:cxn>
              <a:cxn ang="0">
                <a:pos x="67" y="10"/>
              </a:cxn>
              <a:cxn ang="0">
                <a:pos x="76" y="29"/>
              </a:cxn>
              <a:cxn ang="0">
                <a:pos x="86" y="0"/>
              </a:cxn>
              <a:cxn ang="0">
                <a:pos x="96" y="29"/>
              </a:cxn>
              <a:cxn ang="0">
                <a:pos x="124" y="48"/>
              </a:cxn>
              <a:cxn ang="0">
                <a:pos x="163" y="96"/>
              </a:cxn>
              <a:cxn ang="0">
                <a:pos x="124" y="106"/>
              </a:cxn>
            </a:cxnLst>
            <a:rect l="0" t="0" r="r" b="b"/>
            <a:pathLst>
              <a:path w="163" h="123">
                <a:moveTo>
                  <a:pt x="124" y="106"/>
                </a:moveTo>
                <a:cubicBezTo>
                  <a:pt x="83" y="106"/>
                  <a:pt x="41" y="106"/>
                  <a:pt x="0" y="106"/>
                </a:cubicBezTo>
                <a:lnTo>
                  <a:pt x="38" y="48"/>
                </a:lnTo>
                <a:cubicBezTo>
                  <a:pt x="48" y="35"/>
                  <a:pt x="52" y="14"/>
                  <a:pt x="67" y="10"/>
                </a:cubicBezTo>
                <a:cubicBezTo>
                  <a:pt x="77" y="7"/>
                  <a:pt x="76" y="58"/>
                  <a:pt x="76" y="29"/>
                </a:cubicBezTo>
                <a:cubicBezTo>
                  <a:pt x="79" y="19"/>
                  <a:pt x="76" y="0"/>
                  <a:pt x="86" y="0"/>
                </a:cubicBezTo>
                <a:cubicBezTo>
                  <a:pt x="96" y="0"/>
                  <a:pt x="90" y="21"/>
                  <a:pt x="96" y="29"/>
                </a:cubicBezTo>
                <a:cubicBezTo>
                  <a:pt x="103" y="38"/>
                  <a:pt x="115" y="41"/>
                  <a:pt x="124" y="48"/>
                </a:cubicBezTo>
                <a:cubicBezTo>
                  <a:pt x="146" y="66"/>
                  <a:pt x="147" y="71"/>
                  <a:pt x="163" y="96"/>
                </a:cubicBezTo>
                <a:cubicBezTo>
                  <a:pt x="130" y="117"/>
                  <a:pt x="143" y="123"/>
                  <a:pt x="124" y="106"/>
                </a:cubicBezTo>
                <a:close/>
              </a:path>
            </a:pathLst>
          </a:custGeom>
          <a:solidFill>
            <a:schemeClr val="bg1"/>
          </a:solidFill>
          <a:ln w="9525">
            <a:solidFill>
              <a:schemeClr val="bg1"/>
            </a:solidFill>
            <a:round/>
          </a:ln>
          <a:effectLst/>
        </p:spPr>
        <p:txBody>
          <a:bodyPr/>
          <a:lstStyle/>
          <a:p>
            <a:endParaRPr lang="zh-CN" altLang="en-US"/>
          </a:p>
        </p:txBody>
      </p:sp>
      <p:sp>
        <p:nvSpPr>
          <p:cNvPr id="28687" name="Freeform 15"/>
          <p:cNvSpPr/>
          <p:nvPr/>
        </p:nvSpPr>
        <p:spPr bwMode="auto">
          <a:xfrm>
            <a:off x="7361238" y="2270125"/>
            <a:ext cx="14287" cy="46038"/>
          </a:xfrm>
          <a:custGeom>
            <a:avLst/>
            <a:gdLst/>
            <a:ahLst/>
            <a:cxnLst>
              <a:cxn ang="0">
                <a:pos x="9" y="0"/>
              </a:cxn>
              <a:cxn ang="0">
                <a:pos x="0" y="29"/>
              </a:cxn>
              <a:cxn ang="0">
                <a:pos x="9" y="0"/>
              </a:cxn>
            </a:cxnLst>
            <a:rect l="0" t="0" r="r" b="b"/>
            <a:pathLst>
              <a:path w="9" h="29">
                <a:moveTo>
                  <a:pt x="9" y="0"/>
                </a:moveTo>
                <a:cubicBezTo>
                  <a:pt x="6" y="10"/>
                  <a:pt x="0" y="29"/>
                  <a:pt x="0" y="29"/>
                </a:cubicBezTo>
                <a:cubicBezTo>
                  <a:pt x="0" y="29"/>
                  <a:pt x="6" y="10"/>
                  <a:pt x="9" y="0"/>
                </a:cubicBezTo>
                <a:close/>
              </a:path>
            </a:pathLst>
          </a:custGeom>
          <a:solidFill>
            <a:schemeClr val="accent1"/>
          </a:solidFill>
          <a:ln w="9525">
            <a:solidFill>
              <a:schemeClr val="tx1"/>
            </a:solidFill>
            <a:round/>
          </a:ln>
          <a:effectLst/>
        </p:spPr>
        <p:txBody>
          <a:bodyPr/>
          <a:lstStyle/>
          <a:p>
            <a:endParaRPr lang="zh-CN" altLang="en-US"/>
          </a:p>
        </p:txBody>
      </p:sp>
      <p:sp>
        <p:nvSpPr>
          <p:cNvPr id="28688" name="Line 16"/>
          <p:cNvSpPr>
            <a:spLocks noChangeShapeType="1"/>
          </p:cNvSpPr>
          <p:nvPr/>
        </p:nvSpPr>
        <p:spPr bwMode="auto">
          <a:xfrm>
            <a:off x="7315200" y="2209800"/>
            <a:ext cx="152400" cy="152400"/>
          </a:xfrm>
          <a:prstGeom prst="line">
            <a:avLst/>
          </a:prstGeom>
          <a:noFill/>
          <a:ln w="9525">
            <a:solidFill>
              <a:schemeClr val="accent2"/>
            </a:solidFill>
            <a:round/>
          </a:ln>
          <a:effectLst/>
        </p:spPr>
        <p:txBody>
          <a:bodyPr/>
          <a:lstStyle/>
          <a:p>
            <a:endParaRPr lang="zh-CN" altLang="en-US"/>
          </a:p>
        </p:txBody>
      </p:sp>
      <p:sp>
        <p:nvSpPr>
          <p:cNvPr id="28689" name="Line 17"/>
          <p:cNvSpPr>
            <a:spLocks noChangeShapeType="1"/>
          </p:cNvSpPr>
          <p:nvPr/>
        </p:nvSpPr>
        <p:spPr bwMode="auto">
          <a:xfrm>
            <a:off x="7239000" y="2209800"/>
            <a:ext cx="228600" cy="152400"/>
          </a:xfrm>
          <a:prstGeom prst="line">
            <a:avLst/>
          </a:prstGeom>
          <a:noFill/>
          <a:ln w="9525">
            <a:solidFill>
              <a:schemeClr val="accent2"/>
            </a:solidFill>
            <a:round/>
          </a:ln>
          <a:effectLst/>
        </p:spPr>
        <p:txBody>
          <a:bodyPr/>
          <a:lstStyle/>
          <a:p>
            <a:endParaRPr lang="zh-CN" altLang="en-US"/>
          </a:p>
        </p:txBody>
      </p:sp>
      <p:sp>
        <p:nvSpPr>
          <p:cNvPr id="28690" name="Line 18"/>
          <p:cNvSpPr>
            <a:spLocks noChangeShapeType="1"/>
          </p:cNvSpPr>
          <p:nvPr/>
        </p:nvSpPr>
        <p:spPr bwMode="auto">
          <a:xfrm>
            <a:off x="6324600" y="1676400"/>
            <a:ext cx="457200" cy="228600"/>
          </a:xfrm>
          <a:prstGeom prst="line">
            <a:avLst/>
          </a:prstGeom>
          <a:noFill/>
          <a:ln w="9525">
            <a:solidFill>
              <a:schemeClr val="accent2"/>
            </a:solidFill>
            <a:round/>
          </a:ln>
          <a:effectLst/>
        </p:spPr>
        <p:txBody>
          <a:bodyPr/>
          <a:lstStyle/>
          <a:p>
            <a:endParaRPr lang="zh-CN" altLang="en-US"/>
          </a:p>
        </p:txBody>
      </p:sp>
      <p:sp>
        <p:nvSpPr>
          <p:cNvPr id="28691" name="Line 19"/>
          <p:cNvSpPr>
            <a:spLocks noChangeShapeType="1"/>
          </p:cNvSpPr>
          <p:nvPr/>
        </p:nvSpPr>
        <p:spPr bwMode="auto">
          <a:xfrm>
            <a:off x="6400800" y="1676400"/>
            <a:ext cx="228600" cy="152400"/>
          </a:xfrm>
          <a:prstGeom prst="line">
            <a:avLst/>
          </a:prstGeom>
          <a:noFill/>
          <a:ln w="9525">
            <a:solidFill>
              <a:schemeClr val="accent2"/>
            </a:solidFill>
            <a:round/>
          </a:ln>
          <a:effectLst/>
        </p:spPr>
        <p:txBody>
          <a:bodyPr/>
          <a:lstStyle/>
          <a:p>
            <a:endParaRPr lang="zh-CN" altLang="en-US"/>
          </a:p>
        </p:txBody>
      </p:sp>
      <p:sp>
        <p:nvSpPr>
          <p:cNvPr id="28692" name="Line 20"/>
          <p:cNvSpPr>
            <a:spLocks noChangeShapeType="1"/>
          </p:cNvSpPr>
          <p:nvPr/>
        </p:nvSpPr>
        <p:spPr bwMode="auto">
          <a:xfrm>
            <a:off x="2438400" y="1752600"/>
            <a:ext cx="0" cy="76200"/>
          </a:xfrm>
          <a:prstGeom prst="line">
            <a:avLst/>
          </a:prstGeom>
          <a:noFill/>
          <a:ln w="9525">
            <a:solidFill>
              <a:schemeClr val="tx1"/>
            </a:solidFill>
            <a:round/>
          </a:ln>
          <a:effectLst/>
        </p:spPr>
        <p:txBody>
          <a:bodyPr/>
          <a:lstStyle/>
          <a:p>
            <a:endParaRPr lang="zh-CN" altLang="en-US"/>
          </a:p>
        </p:txBody>
      </p:sp>
      <p:sp>
        <p:nvSpPr>
          <p:cNvPr id="28693" name="Rectangle 21"/>
          <p:cNvSpPr>
            <a:spLocks noChangeArrowheads="1"/>
          </p:cNvSpPr>
          <p:nvPr/>
        </p:nvSpPr>
        <p:spPr bwMode="auto">
          <a:xfrm>
            <a:off x="304800" y="914400"/>
            <a:ext cx="152400" cy="1676400"/>
          </a:xfrm>
          <a:prstGeom prst="rect">
            <a:avLst/>
          </a:prstGeom>
          <a:solidFill>
            <a:schemeClr val="bg1"/>
          </a:solidFill>
          <a:ln w="9525">
            <a:solidFill>
              <a:schemeClr val="bg1"/>
            </a:solidFill>
            <a:miter lim="800000"/>
          </a:ln>
          <a:effectLst/>
        </p:spPr>
        <p:txBody>
          <a:bodyPr wrap="none" anchor="ctr"/>
          <a:lstStyle/>
          <a:p>
            <a:endParaRPr lang="zh-CN" altLang="en-US"/>
          </a:p>
        </p:txBody>
      </p:sp>
      <p:grpSp>
        <p:nvGrpSpPr>
          <p:cNvPr id="28694" name="Group 22"/>
          <p:cNvGrpSpPr/>
          <p:nvPr/>
        </p:nvGrpSpPr>
        <p:grpSpPr bwMode="auto">
          <a:xfrm>
            <a:off x="457200" y="609600"/>
            <a:ext cx="8229600" cy="1295400"/>
            <a:chOff x="288" y="3648"/>
            <a:chExt cx="4992" cy="672"/>
          </a:xfrm>
        </p:grpSpPr>
        <p:sp>
          <p:nvSpPr>
            <p:cNvPr id="28695" name="Line 23"/>
            <p:cNvSpPr>
              <a:spLocks noChangeShapeType="1"/>
            </p:cNvSpPr>
            <p:nvPr/>
          </p:nvSpPr>
          <p:spPr bwMode="auto">
            <a:xfrm>
              <a:off x="5280" y="3648"/>
              <a:ext cx="0" cy="672"/>
            </a:xfrm>
            <a:prstGeom prst="line">
              <a:avLst/>
            </a:prstGeom>
            <a:noFill/>
            <a:ln w="38100">
              <a:solidFill>
                <a:srgbClr val="000080"/>
              </a:solidFill>
              <a:round/>
            </a:ln>
            <a:effectLst/>
          </p:spPr>
          <p:txBody>
            <a:bodyPr/>
            <a:lstStyle/>
            <a:p>
              <a:endParaRPr lang="zh-CN" altLang="en-US"/>
            </a:p>
          </p:txBody>
        </p:sp>
        <p:sp>
          <p:nvSpPr>
            <p:cNvPr id="28696" name="Line 24"/>
            <p:cNvSpPr>
              <a:spLocks noChangeShapeType="1"/>
            </p:cNvSpPr>
            <p:nvPr/>
          </p:nvSpPr>
          <p:spPr bwMode="auto">
            <a:xfrm>
              <a:off x="3120" y="3696"/>
              <a:ext cx="2160" cy="0"/>
            </a:xfrm>
            <a:prstGeom prst="line">
              <a:avLst/>
            </a:prstGeom>
            <a:noFill/>
            <a:ln w="38100">
              <a:solidFill>
                <a:srgbClr val="000080"/>
              </a:solidFill>
              <a:round/>
              <a:tailEnd type="triangle" w="med" len="med"/>
            </a:ln>
            <a:effectLst/>
          </p:spPr>
          <p:txBody>
            <a:bodyPr/>
            <a:lstStyle/>
            <a:p>
              <a:endParaRPr lang="zh-CN" altLang="en-US"/>
            </a:p>
          </p:txBody>
        </p:sp>
        <p:sp>
          <p:nvSpPr>
            <p:cNvPr id="28697" name="Line 25"/>
            <p:cNvSpPr>
              <a:spLocks noChangeShapeType="1"/>
            </p:cNvSpPr>
            <p:nvPr/>
          </p:nvSpPr>
          <p:spPr bwMode="auto">
            <a:xfrm flipH="1">
              <a:off x="336" y="3696"/>
              <a:ext cx="1968" cy="0"/>
            </a:xfrm>
            <a:prstGeom prst="line">
              <a:avLst/>
            </a:prstGeom>
            <a:noFill/>
            <a:ln w="38100">
              <a:solidFill>
                <a:srgbClr val="000080"/>
              </a:solidFill>
              <a:round/>
              <a:tailEnd type="triangle" w="med" len="med"/>
            </a:ln>
            <a:effectLst/>
          </p:spPr>
          <p:txBody>
            <a:bodyPr/>
            <a:lstStyle/>
            <a:p>
              <a:endParaRPr lang="zh-CN" altLang="en-US"/>
            </a:p>
          </p:txBody>
        </p:sp>
        <p:sp>
          <p:nvSpPr>
            <p:cNvPr id="28698" name="Line 26"/>
            <p:cNvSpPr>
              <a:spLocks noChangeShapeType="1"/>
            </p:cNvSpPr>
            <p:nvPr/>
          </p:nvSpPr>
          <p:spPr bwMode="auto">
            <a:xfrm>
              <a:off x="288" y="3648"/>
              <a:ext cx="0" cy="672"/>
            </a:xfrm>
            <a:prstGeom prst="line">
              <a:avLst/>
            </a:prstGeom>
            <a:noFill/>
            <a:ln w="38100">
              <a:solidFill>
                <a:srgbClr val="000080"/>
              </a:solidFill>
              <a:round/>
            </a:ln>
            <a:effectLst/>
          </p:spPr>
          <p:txBody>
            <a:bodyPr/>
            <a:lstStyle/>
            <a:p>
              <a:endParaRPr lang="zh-CN" altLang="en-US"/>
            </a:p>
          </p:txBody>
        </p:sp>
      </p:grpSp>
      <p:grpSp>
        <p:nvGrpSpPr>
          <p:cNvPr id="28699" name="Group 27"/>
          <p:cNvGrpSpPr/>
          <p:nvPr/>
        </p:nvGrpSpPr>
        <p:grpSpPr bwMode="auto">
          <a:xfrm flipV="1">
            <a:off x="1600200" y="2438400"/>
            <a:ext cx="5943600" cy="3352800"/>
            <a:chOff x="288" y="3648"/>
            <a:chExt cx="4992" cy="672"/>
          </a:xfrm>
        </p:grpSpPr>
        <p:sp>
          <p:nvSpPr>
            <p:cNvPr id="28700" name="Line 28"/>
            <p:cNvSpPr>
              <a:spLocks noChangeShapeType="1"/>
            </p:cNvSpPr>
            <p:nvPr/>
          </p:nvSpPr>
          <p:spPr bwMode="auto">
            <a:xfrm>
              <a:off x="5280" y="3648"/>
              <a:ext cx="0" cy="672"/>
            </a:xfrm>
            <a:prstGeom prst="line">
              <a:avLst/>
            </a:prstGeom>
            <a:noFill/>
            <a:ln w="38100">
              <a:solidFill>
                <a:srgbClr val="000080"/>
              </a:solidFill>
              <a:round/>
            </a:ln>
            <a:effectLst/>
          </p:spPr>
          <p:txBody>
            <a:bodyPr/>
            <a:lstStyle/>
            <a:p>
              <a:endParaRPr lang="zh-CN" altLang="en-US"/>
            </a:p>
          </p:txBody>
        </p:sp>
        <p:sp>
          <p:nvSpPr>
            <p:cNvPr id="28701" name="Line 29"/>
            <p:cNvSpPr>
              <a:spLocks noChangeShapeType="1"/>
            </p:cNvSpPr>
            <p:nvPr/>
          </p:nvSpPr>
          <p:spPr bwMode="auto">
            <a:xfrm>
              <a:off x="3120" y="3696"/>
              <a:ext cx="2160" cy="0"/>
            </a:xfrm>
            <a:prstGeom prst="line">
              <a:avLst/>
            </a:prstGeom>
            <a:noFill/>
            <a:ln w="38100">
              <a:solidFill>
                <a:srgbClr val="000080"/>
              </a:solidFill>
              <a:round/>
              <a:tailEnd type="triangle" w="med" len="med"/>
            </a:ln>
            <a:effectLst/>
          </p:spPr>
          <p:txBody>
            <a:bodyPr/>
            <a:lstStyle/>
            <a:p>
              <a:endParaRPr lang="zh-CN" altLang="en-US"/>
            </a:p>
          </p:txBody>
        </p:sp>
        <p:sp>
          <p:nvSpPr>
            <p:cNvPr id="28702" name="Line 30"/>
            <p:cNvSpPr>
              <a:spLocks noChangeShapeType="1"/>
            </p:cNvSpPr>
            <p:nvPr/>
          </p:nvSpPr>
          <p:spPr bwMode="auto">
            <a:xfrm flipH="1">
              <a:off x="336" y="3696"/>
              <a:ext cx="1968" cy="0"/>
            </a:xfrm>
            <a:prstGeom prst="line">
              <a:avLst/>
            </a:prstGeom>
            <a:noFill/>
            <a:ln w="38100">
              <a:solidFill>
                <a:srgbClr val="000080"/>
              </a:solidFill>
              <a:round/>
              <a:tailEnd type="triangle" w="med" len="med"/>
            </a:ln>
            <a:effectLst/>
          </p:spPr>
          <p:txBody>
            <a:bodyPr/>
            <a:lstStyle/>
            <a:p>
              <a:endParaRPr lang="zh-CN" altLang="en-US"/>
            </a:p>
          </p:txBody>
        </p:sp>
        <p:sp>
          <p:nvSpPr>
            <p:cNvPr id="28703" name="Line 31"/>
            <p:cNvSpPr>
              <a:spLocks noChangeShapeType="1"/>
            </p:cNvSpPr>
            <p:nvPr/>
          </p:nvSpPr>
          <p:spPr bwMode="auto">
            <a:xfrm>
              <a:off x="288" y="3648"/>
              <a:ext cx="0" cy="672"/>
            </a:xfrm>
            <a:prstGeom prst="line">
              <a:avLst/>
            </a:prstGeom>
            <a:noFill/>
            <a:ln w="38100">
              <a:solidFill>
                <a:srgbClr val="000080"/>
              </a:solidFill>
              <a:round/>
            </a:ln>
            <a:effectLst/>
          </p:spPr>
          <p:txBody>
            <a:bodyPr/>
            <a:lstStyle/>
            <a:p>
              <a:endParaRPr lang="zh-CN" altLang="en-US"/>
            </a:p>
          </p:txBody>
        </p:sp>
      </p:grpSp>
      <p:pic>
        <p:nvPicPr>
          <p:cNvPr id="28704" name="Picture 32" descr="箭（回）1">
            <a:hlinkClick r:id="rId1" action="ppaction://hlinksldjump"/>
          </p:cNvPr>
          <p:cNvPicPr>
            <a:picLocks noChangeAspect="1" noChangeArrowheads="1" noCrop="1"/>
          </p:cNvPicPr>
          <p:nvPr/>
        </p:nvPicPr>
        <p:blipFill>
          <a:blip r:embed="rId2"/>
          <a:srcRect/>
          <a:stretch>
            <a:fillRect/>
          </a:stretch>
        </p:blipFill>
        <p:spPr bwMode="auto">
          <a:xfrm>
            <a:off x="8077200" y="6019800"/>
            <a:ext cx="685800" cy="514350"/>
          </a:xfrm>
          <a:prstGeom prst="rect">
            <a:avLst/>
          </a:prstGeom>
          <a:noFill/>
        </p:spPr>
      </p:pic>
      <p:pic>
        <p:nvPicPr>
          <p:cNvPr id="28705" name="Picture 33"/>
          <p:cNvPicPr>
            <a:picLocks noChangeAspect="1" noChangeArrowheads="1"/>
          </p:cNvPicPr>
          <p:nvPr/>
        </p:nvPicPr>
        <p:blipFill>
          <a:blip r:embed="rId3" cstate="print"/>
          <a:srcRect/>
          <a:stretch>
            <a:fillRect/>
          </a:stretch>
        </p:blipFill>
        <p:spPr bwMode="auto">
          <a:xfrm>
            <a:off x="1600200" y="3124200"/>
            <a:ext cx="5943600" cy="1295400"/>
          </a:xfrm>
          <a:prstGeom prst="rect">
            <a:avLst/>
          </a:prstGeom>
          <a:noFill/>
        </p:spPr>
      </p:pic>
      <p:pic>
        <p:nvPicPr>
          <p:cNvPr id="28706" name="Picture 34"/>
          <p:cNvPicPr>
            <a:picLocks noChangeAspect="1" noChangeArrowheads="1"/>
          </p:cNvPicPr>
          <p:nvPr/>
        </p:nvPicPr>
        <p:blipFill>
          <a:blip r:embed="rId4" cstate="print"/>
          <a:srcRect/>
          <a:stretch>
            <a:fillRect/>
          </a:stretch>
        </p:blipFill>
        <p:spPr bwMode="auto">
          <a:xfrm>
            <a:off x="381000" y="914400"/>
            <a:ext cx="8458200" cy="1676400"/>
          </a:xfrm>
          <a:prstGeom prst="rect">
            <a:avLst/>
          </a:prstGeom>
          <a:noFill/>
        </p:spPr>
      </p:pic>
      <p:sp>
        <p:nvSpPr>
          <p:cNvPr id="3" name="上箭头标注 2"/>
          <p:cNvSpPr/>
          <p:nvPr/>
        </p:nvSpPr>
        <p:spPr>
          <a:xfrm>
            <a:off x="6019800" y="1798320"/>
            <a:ext cx="1066800" cy="99060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latin typeface="微软雅黑" panose="020B0503020204020204" charset="-122"/>
                <a:ea typeface="微软雅黑" panose="020B0503020204020204" charset="-122"/>
              </a:rPr>
              <a:t>小拱</a:t>
            </a:r>
            <a:endParaRPr lang="zh-CN" altLang="en-US" sz="28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94"/>
                                        </p:tgtEl>
                                        <p:attrNameLst>
                                          <p:attrName>style.visibility</p:attrName>
                                        </p:attrNameLst>
                                      </p:cBhvr>
                                      <p:to>
                                        <p:strVal val="visible"/>
                                      </p:to>
                                    </p:set>
                                    <p:animEffect transition="in" filter="barn(inVertical)">
                                      <p:cBhvr>
                                        <p:cTn id="7" dur="500"/>
                                        <p:tgtEl>
                                          <p:spTgt spid="28694"/>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p:cTn id="12" dur="5000" fill="hold"/>
                                        <p:tgtEl>
                                          <p:spTgt spid="28677"/>
                                        </p:tgtEl>
                                        <p:attrNameLst>
                                          <p:attrName>ppt_w</p:attrName>
                                        </p:attrNameLst>
                                      </p:cBhvr>
                                      <p:tavLst>
                                        <p:tav tm="0" fmla="#ppt_w*sin(2.5*pi*$)">
                                          <p:val>
                                            <p:fltVal val="0"/>
                                          </p:val>
                                        </p:tav>
                                        <p:tav tm="100000">
                                          <p:val>
                                            <p:fltVal val="1"/>
                                          </p:val>
                                        </p:tav>
                                      </p:tavLst>
                                    </p:anim>
                                    <p:anim calcmode="lin" valueType="num">
                                      <p:cBhvr>
                                        <p:cTn id="13" dur="5000" fill="hold"/>
                                        <p:tgtEl>
                                          <p:spTgt spid="2867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5" name="type.wav"/>
                                        </p:tgtEl>
                                      </p:cMediaNode>
                                    </p:audio>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28678"/>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5" name="type.wav"/>
                                        </p:tgtEl>
                                      </p:cMediaNode>
                                    </p:audio>
                                  </p:sub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28699"/>
                                        </p:tgtEl>
                                        <p:attrNameLst>
                                          <p:attrName>style.visibility</p:attrName>
                                        </p:attrNameLst>
                                      </p:cBhvr>
                                      <p:to>
                                        <p:strVal val="visible"/>
                                      </p:to>
                                    </p:set>
                                    <p:anim calcmode="lin" valueType="num">
                                      <p:cBhvr>
                                        <p:cTn id="22" dur="500" fill="hold"/>
                                        <p:tgtEl>
                                          <p:spTgt spid="28699"/>
                                        </p:tgtEl>
                                        <p:attrNameLst>
                                          <p:attrName>ppt_w</p:attrName>
                                        </p:attrNameLst>
                                      </p:cBhvr>
                                      <p:tavLst>
                                        <p:tav tm="0">
                                          <p:val>
                                            <p:fltVal val="0"/>
                                          </p:val>
                                        </p:tav>
                                        <p:tav tm="100000">
                                          <p:val>
                                            <p:strVal val="#ppt_w"/>
                                          </p:val>
                                        </p:tav>
                                      </p:tavLst>
                                    </p:anim>
                                    <p:anim calcmode="lin" valueType="num">
                                      <p:cBhvr>
                                        <p:cTn id="23" dur="500" fill="hold"/>
                                        <p:tgtEl>
                                          <p:spTgt spid="2869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528" fill="hold" grpId="0" nodeType="clickEffect">
                                  <p:stCondLst>
                                    <p:cond delay="0"/>
                                  </p:stCondLst>
                                  <p:childTnLst>
                                    <p:set>
                                      <p:cBhvr>
                                        <p:cTn id="27" dur="1" fill="hold">
                                          <p:stCondLst>
                                            <p:cond delay="0"/>
                                          </p:stCondLst>
                                        </p:cTn>
                                        <p:tgtEl>
                                          <p:spTgt spid="28676"/>
                                        </p:tgtEl>
                                        <p:attrNameLst>
                                          <p:attrName>style.visibility</p:attrName>
                                        </p:attrNameLst>
                                      </p:cBhvr>
                                      <p:to>
                                        <p:strVal val="visible"/>
                                      </p:to>
                                    </p:set>
                                    <p:anim calcmode="lin" valueType="num">
                                      <p:cBhvr>
                                        <p:cTn id="28" dur="500" fill="hold"/>
                                        <p:tgtEl>
                                          <p:spTgt spid="28676"/>
                                        </p:tgtEl>
                                        <p:attrNameLst>
                                          <p:attrName>ppt_w</p:attrName>
                                        </p:attrNameLst>
                                      </p:cBhvr>
                                      <p:tavLst>
                                        <p:tav tm="0">
                                          <p:val>
                                            <p:fltVal val="0"/>
                                          </p:val>
                                        </p:tav>
                                        <p:tav tm="100000">
                                          <p:val>
                                            <p:strVal val="#ppt_w"/>
                                          </p:val>
                                        </p:tav>
                                      </p:tavLst>
                                    </p:anim>
                                    <p:anim calcmode="lin" valueType="num">
                                      <p:cBhvr>
                                        <p:cTn id="29" dur="500" fill="hold"/>
                                        <p:tgtEl>
                                          <p:spTgt spid="28676"/>
                                        </p:tgtEl>
                                        <p:attrNameLst>
                                          <p:attrName>ppt_h</p:attrName>
                                        </p:attrNameLst>
                                      </p:cBhvr>
                                      <p:tavLst>
                                        <p:tav tm="0">
                                          <p:val>
                                            <p:fltVal val="0"/>
                                          </p:val>
                                        </p:tav>
                                        <p:tav tm="100000">
                                          <p:val>
                                            <p:strVal val="#ppt_h"/>
                                          </p:val>
                                        </p:tav>
                                      </p:tavLst>
                                    </p:anim>
                                    <p:anim calcmode="lin" valueType="num">
                                      <p:cBhvr>
                                        <p:cTn id="30" dur="500" fill="hold"/>
                                        <p:tgtEl>
                                          <p:spTgt spid="28676"/>
                                        </p:tgtEl>
                                        <p:attrNameLst>
                                          <p:attrName>ppt_x</p:attrName>
                                        </p:attrNameLst>
                                      </p:cBhvr>
                                      <p:tavLst>
                                        <p:tav tm="0">
                                          <p:val>
                                            <p:fltVal val="0.5"/>
                                          </p:val>
                                        </p:tav>
                                        <p:tav tm="100000">
                                          <p:val>
                                            <p:strVal val="#ppt_x"/>
                                          </p:val>
                                        </p:tav>
                                      </p:tavLst>
                                    </p:anim>
                                    <p:anim calcmode="lin" valueType="num">
                                      <p:cBhvr>
                                        <p:cTn id="31" dur="500" fill="hold"/>
                                        <p:tgtEl>
                                          <p:spTgt spid="28676"/>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5" name="type.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8684"/>
                                        </p:tgtEl>
                                        <p:attrNameLst>
                                          <p:attrName>style.visibility</p:attrName>
                                        </p:attrNameLst>
                                      </p:cBhvr>
                                      <p:to>
                                        <p:strVal val="visible"/>
                                      </p:to>
                                    </p:set>
                                    <p:animEffect transition="in" filter="wipe(down)">
                                      <p:cBhvr>
                                        <p:cTn id="36" dur="500"/>
                                        <p:tgtEl>
                                          <p:spTgt spid="28684"/>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linds(horizontal)">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7" grpId="0" autoUpdateAnimBg="0"/>
      <p:bldP spid="28678" grpId="0" autoUpdateAnimBg="0"/>
      <p:bldP spid="28684"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ZZQ-4"/>
          <p:cNvPicPr>
            <a:picLocks noChangeAspect="1" noChangeArrowheads="1"/>
          </p:cNvPicPr>
          <p:nvPr/>
        </p:nvPicPr>
        <p:blipFill>
          <a:blip r:embed="rId1" cstate="print"/>
          <a:srcRect/>
          <a:stretch>
            <a:fillRect/>
          </a:stretch>
        </p:blipFill>
        <p:spPr bwMode="auto">
          <a:xfrm>
            <a:off x="0" y="1447800"/>
            <a:ext cx="9144000" cy="5410200"/>
          </a:xfrm>
          <a:prstGeom prst="rect">
            <a:avLst/>
          </a:prstGeom>
          <a:noFill/>
        </p:spPr>
      </p:pic>
      <p:pic>
        <p:nvPicPr>
          <p:cNvPr id="30723" name="Picture 3" descr="GONG-1-26"/>
          <p:cNvPicPr>
            <a:picLocks noChangeAspect="1" noChangeArrowheads="1"/>
          </p:cNvPicPr>
          <p:nvPr/>
        </p:nvPicPr>
        <p:blipFill>
          <a:blip r:embed="rId2" cstate="print"/>
          <a:srcRect/>
          <a:stretch>
            <a:fillRect/>
          </a:stretch>
        </p:blipFill>
        <p:spPr bwMode="auto">
          <a:xfrm>
            <a:off x="1143000" y="3352800"/>
            <a:ext cx="5867400" cy="1371600"/>
          </a:xfrm>
          <a:prstGeom prst="rect">
            <a:avLst/>
          </a:prstGeom>
          <a:noFill/>
        </p:spPr>
      </p:pic>
      <p:pic>
        <p:nvPicPr>
          <p:cNvPr id="30725" name="Picture 5" descr="GONG-28"/>
          <p:cNvPicPr>
            <a:picLocks noChangeAspect="1" noChangeArrowheads="1"/>
          </p:cNvPicPr>
          <p:nvPr/>
        </p:nvPicPr>
        <p:blipFill>
          <a:blip r:embed="rId3" cstate="print"/>
          <a:srcRect/>
          <a:stretch>
            <a:fillRect/>
          </a:stretch>
        </p:blipFill>
        <p:spPr bwMode="auto">
          <a:xfrm>
            <a:off x="1066800" y="3200400"/>
            <a:ext cx="7162800" cy="1752600"/>
          </a:xfrm>
          <a:prstGeom prst="rect">
            <a:avLst/>
          </a:prstGeom>
          <a:noFill/>
        </p:spPr>
      </p:pic>
      <p:pic>
        <p:nvPicPr>
          <p:cNvPr id="30726" name="Picture 6" descr="GON-QUAN"/>
          <p:cNvPicPr>
            <a:picLocks noChangeAspect="1" noChangeArrowheads="1"/>
          </p:cNvPicPr>
          <p:nvPr/>
        </p:nvPicPr>
        <p:blipFill>
          <a:blip r:embed="rId4" cstate="print"/>
          <a:srcRect/>
          <a:stretch>
            <a:fillRect/>
          </a:stretch>
        </p:blipFill>
        <p:spPr bwMode="auto">
          <a:xfrm>
            <a:off x="0" y="0"/>
            <a:ext cx="5791200" cy="1447800"/>
          </a:xfrm>
          <a:prstGeom prst="rect">
            <a:avLst/>
          </a:prstGeom>
          <a:noFill/>
        </p:spPr>
      </p:pic>
      <p:sp>
        <p:nvSpPr>
          <p:cNvPr id="30727" name="Text Box 7"/>
          <p:cNvSpPr txBox="1">
            <a:spLocks noChangeArrowheads="1"/>
          </p:cNvSpPr>
          <p:nvPr/>
        </p:nvSpPr>
        <p:spPr bwMode="auto">
          <a:xfrm>
            <a:off x="2286000" y="457200"/>
            <a:ext cx="1371600" cy="762000"/>
          </a:xfrm>
          <a:prstGeom prst="rect">
            <a:avLst/>
          </a:prstGeom>
          <a:noFill/>
          <a:ln w="9525">
            <a:noFill/>
            <a:miter lim="800000"/>
          </a:ln>
          <a:effectLst/>
        </p:spPr>
        <p:txBody>
          <a:bodyPr>
            <a:spAutoFit/>
          </a:bodyPr>
          <a:lstStyle/>
          <a:p>
            <a:pPr>
              <a:spcBef>
                <a:spcPct val="50000"/>
              </a:spcBef>
            </a:pPr>
            <a:r>
              <a:rPr kumimoji="1" lang="zh-CN" altLang="en-US" sz="4400">
                <a:solidFill>
                  <a:srgbClr val="000099"/>
                </a:solidFill>
                <a:latin typeface="Times New Roman" panose="02020603050405020304" pitchFamily="18" charset="0"/>
                <a:ea typeface="方正新舒体简体" pitchFamily="2" charset="-122"/>
              </a:rPr>
              <a:t>拱圈</a:t>
            </a:r>
            <a:endParaRPr kumimoji="1" lang="zh-CN" altLang="en-US" sz="4400">
              <a:solidFill>
                <a:srgbClr val="000099"/>
              </a:solidFill>
              <a:latin typeface="Times New Roman" panose="02020603050405020304" pitchFamily="18" charset="0"/>
              <a:ea typeface="方正新舒体简体" pitchFamily="2" charset="-122"/>
            </a:endParaRPr>
          </a:p>
        </p:txBody>
      </p:sp>
      <p:sp>
        <p:nvSpPr>
          <p:cNvPr id="30728" name="Text Box 8"/>
          <p:cNvSpPr txBox="1">
            <a:spLocks noChangeArrowheads="1"/>
          </p:cNvSpPr>
          <p:nvPr/>
        </p:nvSpPr>
        <p:spPr bwMode="auto">
          <a:xfrm>
            <a:off x="5905500" y="304800"/>
            <a:ext cx="3238500" cy="719138"/>
          </a:xfrm>
          <a:prstGeom prst="rect">
            <a:avLst/>
          </a:prstGeom>
          <a:noFill/>
          <a:ln w="9525">
            <a:noFill/>
            <a:miter lim="800000"/>
          </a:ln>
          <a:effectLst/>
        </p:spPr>
        <p:txBody>
          <a:bodyPr/>
          <a:lstStyle/>
          <a:p>
            <a:pPr>
              <a:spcBef>
                <a:spcPct val="50000"/>
              </a:spcBef>
            </a:pPr>
            <a:r>
              <a:rPr kumimoji="1" lang="zh-CN" altLang="en-US" sz="2800" b="1">
                <a:solidFill>
                  <a:schemeClr val="accent2"/>
                </a:solidFill>
                <a:latin typeface="方正行楷简体" pitchFamily="2" charset="-122"/>
                <a:ea typeface="方正行楷简体" pitchFamily="2" charset="-122"/>
              </a:rPr>
              <a:t>这样的拱圈有</a:t>
            </a:r>
            <a:r>
              <a:rPr kumimoji="1" lang="en-US" altLang="zh-CN" sz="2800" b="1">
                <a:solidFill>
                  <a:schemeClr val="accent2"/>
                </a:solidFill>
                <a:latin typeface="方正行楷简体" pitchFamily="2" charset="-122"/>
                <a:ea typeface="方正行楷简体" pitchFamily="2" charset="-122"/>
              </a:rPr>
              <a:t>28</a:t>
            </a:r>
            <a:endParaRPr kumimoji="1" lang="en-US" altLang="zh-CN" sz="2800" b="1">
              <a:solidFill>
                <a:schemeClr val="accent2"/>
              </a:solidFill>
              <a:latin typeface="方正行楷简体" pitchFamily="2" charset="-122"/>
              <a:ea typeface="方正行楷简体" pitchFamily="2" charset="-122"/>
            </a:endParaRPr>
          </a:p>
          <a:p>
            <a:pPr>
              <a:spcBef>
                <a:spcPct val="50000"/>
              </a:spcBef>
            </a:pPr>
            <a:r>
              <a:rPr kumimoji="1" lang="zh-CN" altLang="en-US" sz="2800" b="1">
                <a:solidFill>
                  <a:schemeClr val="accent2"/>
                </a:solidFill>
                <a:latin typeface="方正行楷简体" pitchFamily="2" charset="-122"/>
                <a:ea typeface="方正行楷简体" pitchFamily="2" charset="-122"/>
              </a:rPr>
              <a:t>道，各自独立承重</a:t>
            </a:r>
            <a:endParaRPr kumimoji="1" lang="zh-CN" altLang="en-US" sz="2800" b="1">
              <a:solidFill>
                <a:schemeClr val="accent2"/>
              </a:solidFill>
              <a:latin typeface="方正行楷简体" pitchFamily="2" charset="-122"/>
              <a:ea typeface="方正行楷简体" pitchFamily="2" charset="-122"/>
            </a:endParaRPr>
          </a:p>
        </p:txBody>
      </p:sp>
      <p:pic>
        <p:nvPicPr>
          <p:cNvPr id="30730" name="Picture 10"/>
          <p:cNvPicPr>
            <a:picLocks noChangeAspect="1" noChangeArrowheads="1"/>
          </p:cNvPicPr>
          <p:nvPr/>
        </p:nvPicPr>
        <p:blipFill>
          <a:blip r:embed="rId5" cstate="print"/>
          <a:srcRect/>
          <a:stretch>
            <a:fillRect/>
          </a:stretch>
        </p:blipFill>
        <p:spPr bwMode="auto">
          <a:xfrm>
            <a:off x="1143000" y="3429000"/>
            <a:ext cx="5943600" cy="1447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30726"/>
                                        </p:tgtEl>
                                        <p:attrNameLst>
                                          <p:attrName>style.visibility</p:attrName>
                                        </p:attrNameLst>
                                      </p:cBhvr>
                                      <p:to>
                                        <p:strVal val="visible"/>
                                      </p:to>
                                    </p:set>
                                    <p:animEffect transition="in" filter="barn(outHorizontal)">
                                      <p:cBhvr>
                                        <p:cTn id="13" dur="500"/>
                                        <p:tgtEl>
                                          <p:spTgt spid="30726"/>
                                        </p:tgtEl>
                                      </p:cBhvr>
                                    </p:animEffect>
                                  </p:childTnLst>
                                  <p:subTnLst>
                                    <p:audio>
                                      <p:cMediaNode>
                                        <p:cTn display="0" masterRel="sameClick">
                                          <p:stCondLst>
                                            <p:cond evt="begin" delay="0">
                                              <p:tn val="11"/>
                                            </p:cond>
                                          </p:stCondLst>
                                          <p:endCondLst>
                                            <p:cond evt="onStopAudio" delay="0">
                                              <p:tgtEl>
                                                <p:sldTgt/>
                                              </p:tgtEl>
                                            </p:cond>
                                          </p:endCondLst>
                                        </p:cTn>
                                        <p:tgtEl>
                                          <p:sndTgt r:embed="rId6" name="camera.wav"/>
                                        </p:tgtEl>
                                      </p:cMediaNode>
                                    </p:audio>
                                  </p:sub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0727"/>
                                        </p:tgtEl>
                                        <p:attrNameLst>
                                          <p:attrName>style.visibility</p:attrName>
                                        </p:attrNameLst>
                                      </p:cBhvr>
                                      <p:to>
                                        <p:strVal val="visible"/>
                                      </p:to>
                                    </p:set>
                                    <p:animEffect transition="in" filter="randombar(horizontal)">
                                      <p:cBhvr>
                                        <p:cTn id="18" dur="500"/>
                                        <p:tgtEl>
                                          <p:spTgt spid="30727"/>
                                        </p:tgtEl>
                                      </p:cBhvr>
                                    </p:animEffect>
                                  </p:childTnLst>
                                  <p:subTnLst>
                                    <p:audio>
                                      <p:cMediaNode>
                                        <p:cTn display="0" masterRel="sameClick">
                                          <p:stCondLst>
                                            <p:cond evt="begin" delay="0">
                                              <p:tn val="16"/>
                                            </p:cond>
                                          </p:stCondLst>
                                          <p:endCondLst>
                                            <p:cond evt="onStopAudio" delay="0">
                                              <p:tgtEl>
                                                <p:sldTgt/>
                                              </p:tgtEl>
                                            </p:cond>
                                          </p:endCondLst>
                                        </p:cTn>
                                        <p:tgtEl>
                                          <p:sndTgt r:embed="rId7"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0728"/>
                                        </p:tgtEl>
                                        <p:attrNameLst>
                                          <p:attrName>style.visibility</p:attrName>
                                        </p:attrNameLst>
                                      </p:cBhvr>
                                      <p:to>
                                        <p:strVal val="visible"/>
                                      </p:to>
                                    </p:set>
                                    <p:anim calcmode="lin" valueType="num">
                                      <p:cBhvr additive="base">
                                        <p:cTn id="23" dur="500" fill="hold"/>
                                        <p:tgtEl>
                                          <p:spTgt spid="30728"/>
                                        </p:tgtEl>
                                        <p:attrNameLst>
                                          <p:attrName>ppt_x</p:attrName>
                                        </p:attrNameLst>
                                      </p:cBhvr>
                                      <p:tavLst>
                                        <p:tav tm="0">
                                          <p:val>
                                            <p:strVal val="0-#ppt_w/2"/>
                                          </p:val>
                                        </p:tav>
                                        <p:tav tm="100000">
                                          <p:val>
                                            <p:strVal val="#ppt_x"/>
                                          </p:val>
                                        </p:tav>
                                      </p:tavLst>
                                    </p:anim>
                                    <p:anim calcmode="lin" valueType="num">
                                      <p:cBhvr additive="base">
                                        <p:cTn id="24" dur="500" fill="hold"/>
                                        <p:tgtEl>
                                          <p:spTgt spid="307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7" name="type.wav"/>
                                        </p:tgtEl>
                                      </p:cMediaNode>
                                    </p:audio>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30723"/>
                                        </p:tgtEl>
                                        <p:attrNameLst>
                                          <p:attrName>style.visibility</p:attrName>
                                        </p:attrNameLst>
                                      </p:cBhvr>
                                      <p:to>
                                        <p:strVal val="visible"/>
                                      </p:to>
                                    </p:set>
                                  </p:childTnLst>
                                  <p:subTnLst>
                                    <p:audio>
                                      <p:cMediaNode>
                                        <p:cTn display="0" masterRel="sameClick">
                                          <p:stCondLst>
                                            <p:cond evt="begin" delay="0">
                                              <p:tn val="27"/>
                                            </p:cond>
                                          </p:stCondLst>
                                          <p:endCondLst>
                                            <p:cond evt="onStopAudio" delay="0">
                                              <p:tgtEl>
                                                <p:sldTgt/>
                                              </p:tgtEl>
                                            </p:cond>
                                          </p:endCondLst>
                                        </p:cTn>
                                        <p:tgtEl>
                                          <p:sndTgt r:embed="rId8" name="laser.wav"/>
                                        </p:tgtEl>
                                      </p:cMediaNode>
                                    </p:audio>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30725"/>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9"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autoUpdateAnimBg="0"/>
      <p:bldP spid="3072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057400" y="4572000"/>
            <a:ext cx="5410200" cy="457200"/>
          </a:xfrm>
          <a:prstGeom prst="rect">
            <a:avLst/>
          </a:prstGeom>
          <a:noFill/>
          <a:ln w="9525">
            <a:noFill/>
            <a:miter lim="800000"/>
          </a:ln>
          <a:effectLst/>
        </p:spPr>
        <p:txBody>
          <a:bodyPr>
            <a:spAutoFit/>
          </a:bodyPr>
          <a:lstStyle/>
          <a:p>
            <a:pPr>
              <a:spcBef>
                <a:spcPct val="50000"/>
              </a:spcBef>
            </a:pPr>
            <a:r>
              <a:rPr kumimoji="1" lang="zh-CN" altLang="en-US" sz="2400" b="1">
                <a:latin typeface="Times New Roman" panose="02020603050405020304" pitchFamily="18" charset="0"/>
              </a:rPr>
              <a:t>一、</a:t>
            </a:r>
            <a:r>
              <a:rPr kumimoji="1" lang="zh-CN" altLang="en-US" sz="2400" b="1">
                <a:latin typeface="Times New Roman" panose="02020603050405020304" pitchFamily="18" charset="0"/>
                <a:ea typeface="方正粗圆简体" pitchFamily="2" charset="-122"/>
              </a:rPr>
              <a:t>只有一个弓型大拱（最长、无坡）</a:t>
            </a:r>
            <a:endParaRPr kumimoji="1" lang="zh-CN" altLang="en-US" sz="2400" b="1">
              <a:latin typeface="Times New Roman" panose="02020603050405020304" pitchFamily="18" charset="0"/>
              <a:ea typeface="方正粗圆简体" pitchFamily="2" charset="-122"/>
            </a:endParaRPr>
          </a:p>
        </p:txBody>
      </p:sp>
      <p:sp>
        <p:nvSpPr>
          <p:cNvPr id="32771" name="Rectangle 3"/>
          <p:cNvSpPr>
            <a:spLocks noChangeArrowheads="1"/>
          </p:cNvSpPr>
          <p:nvPr/>
        </p:nvSpPr>
        <p:spPr bwMode="auto">
          <a:xfrm>
            <a:off x="2057400" y="5126038"/>
            <a:ext cx="6299200" cy="457200"/>
          </a:xfrm>
          <a:prstGeom prst="rect">
            <a:avLst/>
          </a:prstGeom>
          <a:noFill/>
          <a:ln w="9525">
            <a:noFill/>
            <a:miter lim="800000"/>
          </a:ln>
          <a:effectLst/>
        </p:spPr>
        <p:txBody>
          <a:bodyPr wrap="none">
            <a:spAutoFit/>
          </a:bodyPr>
          <a:lstStyle/>
          <a:p>
            <a:r>
              <a:rPr kumimoji="1" lang="zh-CN" altLang="en-US" sz="2400" b="1">
                <a:latin typeface="Times New Roman" panose="02020603050405020304" pitchFamily="18" charset="0"/>
              </a:rPr>
              <a:t>二、</a:t>
            </a:r>
            <a:r>
              <a:rPr kumimoji="1" lang="zh-CN" altLang="en-US" sz="2400" b="1">
                <a:latin typeface="Times New Roman" panose="02020603050405020304" pitchFamily="18" charset="0"/>
                <a:ea typeface="方正粗圆简体" pitchFamily="2" charset="-122"/>
              </a:rPr>
              <a:t>拱肩上各有两小拱（省料、防洪、美观）</a:t>
            </a:r>
            <a:endParaRPr kumimoji="1" lang="zh-CN" altLang="en-US" sz="2400" b="1">
              <a:latin typeface="Times New Roman" panose="02020603050405020304" pitchFamily="18" charset="0"/>
              <a:ea typeface="方正粗圆简体" pitchFamily="2" charset="-122"/>
            </a:endParaRPr>
          </a:p>
        </p:txBody>
      </p:sp>
      <p:sp>
        <p:nvSpPr>
          <p:cNvPr id="32772" name="Rectangle 4"/>
          <p:cNvSpPr>
            <a:spLocks noChangeArrowheads="1"/>
          </p:cNvSpPr>
          <p:nvPr/>
        </p:nvSpPr>
        <p:spPr bwMode="auto">
          <a:xfrm>
            <a:off x="1981200" y="5638800"/>
            <a:ext cx="5200650" cy="457200"/>
          </a:xfrm>
          <a:prstGeom prst="rect">
            <a:avLst/>
          </a:prstGeom>
          <a:noFill/>
          <a:ln w="9525">
            <a:noFill/>
            <a:miter lim="800000"/>
          </a:ln>
          <a:effectLst/>
        </p:spPr>
        <p:txBody>
          <a:bodyPr wrap="none">
            <a:spAutoFit/>
          </a:bodyPr>
          <a:lstStyle/>
          <a:p>
            <a:r>
              <a:rPr kumimoji="1" lang="en-US" altLang="zh-CN" sz="2400" b="1">
                <a:latin typeface="Times New Roman" panose="02020603050405020304" pitchFamily="18" charset="0"/>
              </a:rPr>
              <a:t> </a:t>
            </a:r>
            <a:r>
              <a:rPr kumimoji="1" lang="zh-CN" altLang="en-US" sz="2400" b="1">
                <a:latin typeface="Times New Roman" panose="02020603050405020304" pitchFamily="18" charset="0"/>
              </a:rPr>
              <a:t>三、</a:t>
            </a:r>
            <a:r>
              <a:rPr kumimoji="1" lang="en-US" altLang="zh-CN" sz="2400" b="1">
                <a:latin typeface="方正粗圆简体" pitchFamily="2" charset="-122"/>
                <a:ea typeface="方正粗圆简体" pitchFamily="2" charset="-122"/>
              </a:rPr>
              <a:t>28</a:t>
            </a:r>
            <a:r>
              <a:rPr kumimoji="1" lang="zh-CN" altLang="en-US" sz="2400" b="1">
                <a:latin typeface="方正粗圆简体" pitchFamily="2" charset="-122"/>
                <a:ea typeface="方正粗圆简体" pitchFamily="2" charset="-122"/>
              </a:rPr>
              <a:t>道拱圈拼成大拱（独立承重）</a:t>
            </a:r>
            <a:endParaRPr kumimoji="1" lang="zh-CN" altLang="en-US" sz="2400" b="1">
              <a:latin typeface="方正粗圆简体" pitchFamily="2" charset="-122"/>
              <a:ea typeface="方正粗圆简体" pitchFamily="2" charset="-122"/>
            </a:endParaRPr>
          </a:p>
        </p:txBody>
      </p:sp>
      <p:sp>
        <p:nvSpPr>
          <p:cNvPr id="32773" name="Rectangle 5"/>
          <p:cNvSpPr>
            <a:spLocks noChangeArrowheads="1"/>
          </p:cNvSpPr>
          <p:nvPr/>
        </p:nvSpPr>
        <p:spPr bwMode="auto">
          <a:xfrm>
            <a:off x="1981200" y="6096000"/>
            <a:ext cx="6667500" cy="457200"/>
          </a:xfrm>
          <a:prstGeom prst="rect">
            <a:avLst/>
          </a:prstGeom>
          <a:noFill/>
          <a:ln w="9525">
            <a:noFill/>
            <a:miter lim="800000"/>
          </a:ln>
          <a:effectLst/>
        </p:spPr>
        <p:txBody>
          <a:bodyPr wrap="none">
            <a:spAutoFit/>
          </a:bodyPr>
          <a:lstStyle/>
          <a:p>
            <a:r>
              <a:rPr kumimoji="1" lang="en-US" altLang="zh-CN" sz="2400" b="1">
                <a:latin typeface="Times New Roman" panose="02020603050405020304" pitchFamily="18" charset="0"/>
              </a:rPr>
              <a:t> </a:t>
            </a:r>
            <a:r>
              <a:rPr kumimoji="1" lang="zh-CN" altLang="en-US" sz="2400" b="1">
                <a:latin typeface="Times New Roman" panose="02020603050405020304" pitchFamily="18" charset="0"/>
              </a:rPr>
              <a:t>四、</a:t>
            </a:r>
            <a:r>
              <a:rPr kumimoji="1" lang="zh-CN" altLang="en-US" sz="2400" b="1">
                <a:latin typeface="Times New Roman" panose="02020603050405020304" pitchFamily="18" charset="0"/>
                <a:ea typeface="方正粗圆简体" pitchFamily="2" charset="-122"/>
              </a:rPr>
              <a:t>结构匀称环境和谐（初月出云，长虹饮涧）</a:t>
            </a:r>
            <a:endParaRPr kumimoji="1" lang="zh-CN" altLang="en-US" sz="2400" b="1">
              <a:latin typeface="Times New Roman" panose="02020603050405020304" pitchFamily="18" charset="0"/>
              <a:ea typeface="方正粗圆简体" pitchFamily="2" charset="-122"/>
            </a:endParaRPr>
          </a:p>
        </p:txBody>
      </p:sp>
      <p:pic>
        <p:nvPicPr>
          <p:cNvPr id="32774" name="Picture 6" descr="ZAOZHOUQIAO-AB"/>
          <p:cNvPicPr>
            <a:picLocks noChangeAspect="1" noChangeArrowheads="1"/>
          </p:cNvPicPr>
          <p:nvPr/>
        </p:nvPicPr>
        <p:blipFill>
          <a:blip r:embed="rId1" cstate="print"/>
          <a:srcRect/>
          <a:stretch>
            <a:fillRect/>
          </a:stretch>
        </p:blipFill>
        <p:spPr bwMode="auto">
          <a:xfrm>
            <a:off x="0" y="0"/>
            <a:ext cx="9144000" cy="4495800"/>
          </a:xfrm>
          <a:prstGeom prst="rect">
            <a:avLst/>
          </a:prstGeom>
          <a:noFill/>
        </p:spPr>
      </p:pic>
      <p:sp>
        <p:nvSpPr>
          <p:cNvPr id="32775" name="AutoShape 7"/>
          <p:cNvSpPr/>
          <p:nvPr/>
        </p:nvSpPr>
        <p:spPr bwMode="auto">
          <a:xfrm>
            <a:off x="1828800" y="4800600"/>
            <a:ext cx="304800" cy="1676400"/>
          </a:xfrm>
          <a:prstGeom prst="leftBrace">
            <a:avLst>
              <a:gd name="adj1" fmla="val 45833"/>
              <a:gd name="adj2" fmla="val 50000"/>
            </a:avLst>
          </a:prstGeom>
          <a:noFill/>
          <a:ln w="28575">
            <a:solidFill>
              <a:srgbClr val="FF0000"/>
            </a:solidFill>
            <a:round/>
          </a:ln>
          <a:effectLst/>
        </p:spPr>
        <p:txBody>
          <a:bodyPr wrap="none" anchor="ctr"/>
          <a:lstStyle/>
          <a:p>
            <a:pPr algn="ctr"/>
            <a:endParaRPr kumimoji="1" lang="zh-CN" altLang="zh-CN" sz="2400">
              <a:latin typeface="Times New Roman" panose="02020603050405020304" pitchFamily="18" charset="0"/>
            </a:endParaRPr>
          </a:p>
        </p:txBody>
      </p:sp>
      <p:sp>
        <p:nvSpPr>
          <p:cNvPr id="32776" name="Text Box 8"/>
          <p:cNvSpPr txBox="1">
            <a:spLocks noChangeArrowheads="1"/>
          </p:cNvSpPr>
          <p:nvPr/>
        </p:nvSpPr>
        <p:spPr bwMode="auto">
          <a:xfrm>
            <a:off x="0" y="5257800"/>
            <a:ext cx="1828800" cy="579438"/>
          </a:xfrm>
          <a:prstGeom prst="rect">
            <a:avLst/>
          </a:prstGeom>
          <a:noFill/>
          <a:ln w="9525">
            <a:noFill/>
            <a:miter lim="800000"/>
          </a:ln>
          <a:effectLst/>
        </p:spPr>
        <p:txBody>
          <a:bodyPr>
            <a:spAutoFit/>
          </a:bodyPr>
          <a:lstStyle/>
          <a:p>
            <a:pPr>
              <a:spcBef>
                <a:spcPct val="50000"/>
              </a:spcBef>
            </a:pPr>
            <a:r>
              <a:rPr kumimoji="1" lang="zh-CN" altLang="en-US" sz="3200" b="1">
                <a:latin typeface="Times New Roman" panose="02020603050405020304" pitchFamily="18" charset="0"/>
                <a:ea typeface="方正美黑简体" pitchFamily="2" charset="-122"/>
              </a:rPr>
              <a:t>独拱石桥</a:t>
            </a:r>
            <a:endParaRPr kumimoji="1" lang="zh-CN" altLang="en-US" sz="3200" b="1">
              <a:latin typeface="Times New Roman" panose="02020603050405020304" pitchFamily="18" charset="0"/>
              <a:ea typeface="方正美黑简体" pitchFamily="2" charset="-122"/>
            </a:endParaRPr>
          </a:p>
        </p:txBody>
      </p:sp>
      <p:sp>
        <p:nvSpPr>
          <p:cNvPr id="32777" name="Text Box 9"/>
          <p:cNvSpPr txBox="1">
            <a:spLocks noChangeArrowheads="1"/>
          </p:cNvSpPr>
          <p:nvPr/>
        </p:nvSpPr>
        <p:spPr bwMode="auto">
          <a:xfrm>
            <a:off x="3429000" y="533400"/>
            <a:ext cx="1905000" cy="701675"/>
          </a:xfrm>
          <a:prstGeom prst="rect">
            <a:avLst/>
          </a:prstGeom>
          <a:noFill/>
          <a:ln w="9525">
            <a:noFill/>
            <a:miter lim="800000"/>
          </a:ln>
          <a:effectLst/>
        </p:spPr>
        <p:txBody>
          <a:bodyPr>
            <a:spAutoFit/>
          </a:bodyPr>
          <a:lstStyle/>
          <a:p>
            <a:pPr>
              <a:spcBef>
                <a:spcPct val="50000"/>
              </a:spcBef>
            </a:pPr>
            <a:r>
              <a:rPr kumimoji="1" lang="zh-CN" altLang="en-US" sz="4000">
                <a:solidFill>
                  <a:srgbClr val="FF3300"/>
                </a:solidFill>
                <a:latin typeface="Times New Roman" panose="02020603050405020304" pitchFamily="18" charset="0"/>
                <a:ea typeface="隶书" panose="02010509060101010101" charset="-122"/>
              </a:rPr>
              <a:t>赵州桥</a:t>
            </a:r>
            <a:endParaRPr kumimoji="1" lang="zh-CN" altLang="en-US" sz="4000">
              <a:solidFill>
                <a:srgbClr val="FF3300"/>
              </a:solidFill>
              <a:latin typeface="Times New Roman" panose="02020603050405020304" pitchFamily="18" charset="0"/>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500" fill="hold">
                                          <p:stCondLst>
                                            <p:cond delay="0"/>
                                          </p:stCondLst>
                                        </p:cTn>
                                        <p:tgtEl>
                                          <p:spTgt spid="32774"/>
                                        </p:tgtEl>
                                        <p:attrNameLst>
                                          <p:attrName>style.visibility</p:attrName>
                                        </p:attrNameLst>
                                      </p:cBhvr>
                                      <p:to>
                                        <p:strVal val="visible"/>
                                      </p:to>
                                    </p:set>
                                    <p:anim calcmode="lin" valueType="num">
                                      <p:cBhvr additive="base">
                                        <p:cTn id="7" dur="500" fill="hold"/>
                                        <p:tgtEl>
                                          <p:spTgt spid="32774"/>
                                        </p:tgtEl>
                                        <p:attrNameLst>
                                          <p:attrName>ppt_x</p:attrName>
                                        </p:attrNameLst>
                                      </p:cBhvr>
                                      <p:tavLst>
                                        <p:tav tm="0">
                                          <p:val>
                                            <p:strVal val="#ppt_x"/>
                                          </p:val>
                                        </p:tav>
                                        <p:tav tm="100000">
                                          <p:val>
                                            <p:strVal val="#ppt_x"/>
                                          </p:val>
                                        </p:tav>
                                      </p:tavLst>
                                    </p:anim>
                                    <p:anim calcmode="lin" valueType="num">
                                      <p:cBhvr additive="base">
                                        <p:cTn id="8"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6" fill="hold" grpId="0" nodeType="clickEffect">
                                  <p:stCondLst>
                                    <p:cond delay="0"/>
                                  </p:stCondLst>
                                  <p:childTnLst>
                                    <p:set>
                                      <p:cBhvr>
                                        <p:cTn id="12" dur="1" fill="hold">
                                          <p:stCondLst>
                                            <p:cond delay="0"/>
                                          </p:stCondLst>
                                        </p:cTn>
                                        <p:tgtEl>
                                          <p:spTgt spid="32777"/>
                                        </p:tgtEl>
                                        <p:attrNameLst>
                                          <p:attrName>style.visibility</p:attrName>
                                        </p:attrNameLst>
                                      </p:cBhvr>
                                      <p:to>
                                        <p:strVal val="visible"/>
                                      </p:to>
                                    </p:set>
                                    <p:anim calcmode="lin" valueType="num">
                                      <p:cBhvr>
                                        <p:cTn id="13" dur="500" fill="hold"/>
                                        <p:tgtEl>
                                          <p:spTgt spid="32777"/>
                                        </p:tgtEl>
                                        <p:attrNameLst>
                                          <p:attrName>ppt_w</p:attrName>
                                        </p:attrNameLst>
                                      </p:cBhvr>
                                      <p:tavLst>
                                        <p:tav tm="0">
                                          <p:val>
                                            <p:strVal val="(6*min(max(#ppt_w*#ppt_h,.3),1)-7.4)/-.7*#ppt_w"/>
                                          </p:val>
                                        </p:tav>
                                        <p:tav tm="100000">
                                          <p:val>
                                            <p:strVal val="#ppt_w"/>
                                          </p:val>
                                        </p:tav>
                                      </p:tavLst>
                                    </p:anim>
                                    <p:anim calcmode="lin" valueType="num">
                                      <p:cBhvr>
                                        <p:cTn id="14" dur="500" fill="hold"/>
                                        <p:tgtEl>
                                          <p:spTgt spid="32777"/>
                                        </p:tgtEl>
                                        <p:attrNameLst>
                                          <p:attrName>ppt_h</p:attrName>
                                        </p:attrNameLst>
                                      </p:cBhvr>
                                      <p:tavLst>
                                        <p:tav tm="0">
                                          <p:val>
                                            <p:strVal val="(6*min(max(#ppt_w*#ppt_h,.3),1)-7.4)/-.7*#ppt_h"/>
                                          </p:val>
                                        </p:tav>
                                        <p:tav tm="100000">
                                          <p:val>
                                            <p:strVal val="#ppt_h"/>
                                          </p:val>
                                        </p:tav>
                                      </p:tavLst>
                                    </p:anim>
                                    <p:anim calcmode="lin" valueType="num">
                                      <p:cBhvr>
                                        <p:cTn id="15" dur="500" fill="hold"/>
                                        <p:tgtEl>
                                          <p:spTgt spid="32777"/>
                                        </p:tgtEl>
                                        <p:attrNameLst>
                                          <p:attrName>ppt_x</p:attrName>
                                        </p:attrNameLst>
                                      </p:cBhvr>
                                      <p:tavLst>
                                        <p:tav tm="0">
                                          <p:val>
                                            <p:fltVal val="0.5"/>
                                          </p:val>
                                        </p:tav>
                                        <p:tav tm="100000">
                                          <p:val>
                                            <p:strVal val="#ppt_x"/>
                                          </p:val>
                                        </p:tav>
                                      </p:tavLst>
                                    </p:anim>
                                    <p:anim calcmode="lin" valueType="num">
                                      <p:cBhvr>
                                        <p:cTn id="16" dur="500" fill="hold"/>
                                        <p:tgtEl>
                                          <p:spTgt spid="32777"/>
                                        </p:tgtEl>
                                        <p:attrNameLst>
                                          <p:attrName>ppt_y</p:attrName>
                                        </p:attrNameLst>
                                      </p:cBhvr>
                                      <p:tavLst>
                                        <p:tav tm="0">
                                          <p:val>
                                            <p:strVal val="1+(6*min(max(#ppt_w*#ppt_h,.3),1)-7.4)/-.7*#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770"/>
                                        </p:tgtEl>
                                        <p:attrNameLst>
                                          <p:attrName>style.visibility</p:attrName>
                                        </p:attrNameLst>
                                      </p:cBhvr>
                                      <p:to>
                                        <p:strVal val="visible"/>
                                      </p:to>
                                    </p:set>
                                    <p:animEffect transition="in" filter="wipe(left)">
                                      <p:cBhvr>
                                        <p:cTn id="21" dur="500"/>
                                        <p:tgtEl>
                                          <p:spTgt spid="32770"/>
                                        </p:tgtEl>
                                      </p:cBhvr>
                                    </p:animEffect>
                                  </p:childTnLst>
                                  <p:subTnLst>
                                    <p:audio>
                                      <p:cMediaNode>
                                        <p:cTn display="0" masterRel="sameClick">
                                          <p:stCondLst>
                                            <p:cond evt="begin" delay="0">
                                              <p:tn val="19"/>
                                            </p:cond>
                                          </p:stCondLst>
                                          <p:endCondLst>
                                            <p:cond evt="onStopAudio" delay="0">
                                              <p:tgtEl>
                                                <p:sldTgt/>
                                              </p:tgtEl>
                                            </p:cond>
                                          </p:endCondLst>
                                        </p:cTn>
                                        <p:tgtEl>
                                          <p:sndTgt r:embed="rId2" name="type.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2771"/>
                                        </p:tgtEl>
                                        <p:attrNameLst>
                                          <p:attrName>style.visibility</p:attrName>
                                        </p:attrNameLst>
                                      </p:cBhvr>
                                      <p:to>
                                        <p:strVal val="visible"/>
                                      </p:to>
                                    </p:set>
                                    <p:animEffect transition="in" filter="wipe(left)">
                                      <p:cBhvr>
                                        <p:cTn id="26" dur="500"/>
                                        <p:tgtEl>
                                          <p:spTgt spid="32771"/>
                                        </p:tgtEl>
                                      </p:cBhvr>
                                    </p:animEffect>
                                  </p:childTnLst>
                                  <p:subTnLst>
                                    <p:audio>
                                      <p:cMediaNode>
                                        <p:cTn display="0" masterRel="sameClick">
                                          <p:stCondLst>
                                            <p:cond evt="begin" delay="0">
                                              <p:tn val="24"/>
                                            </p:cond>
                                          </p:stCondLst>
                                          <p:endCondLst>
                                            <p:cond evt="onStopAudio" delay="0">
                                              <p:tgtEl>
                                                <p:sldTgt/>
                                              </p:tgtEl>
                                            </p:cond>
                                          </p:endCondLst>
                                        </p:cTn>
                                        <p:tgtEl>
                                          <p:sndTgt r:embed="rId2" name="type.wav"/>
                                        </p:tgtEl>
                                      </p:cMediaNode>
                                    </p:audio>
                                  </p:sub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2772"/>
                                        </p:tgtEl>
                                        <p:attrNameLst>
                                          <p:attrName>style.visibility</p:attrName>
                                        </p:attrNameLst>
                                      </p:cBhvr>
                                      <p:to>
                                        <p:strVal val="visible"/>
                                      </p:to>
                                    </p:set>
                                    <p:animEffect transition="in" filter="wipe(up)">
                                      <p:cBhvr>
                                        <p:cTn id="31" dur="500"/>
                                        <p:tgtEl>
                                          <p:spTgt spid="32772"/>
                                        </p:tgtEl>
                                      </p:cBhvr>
                                    </p:animEffect>
                                  </p:childTnLst>
                                  <p:subTnLst>
                                    <p:audio>
                                      <p:cMediaNode>
                                        <p:cTn display="0" masterRel="sameClick">
                                          <p:stCondLst>
                                            <p:cond evt="begin" delay="0">
                                              <p:tn val="29"/>
                                            </p:cond>
                                          </p:stCondLst>
                                          <p:endCondLst>
                                            <p:cond evt="onStopAudio" delay="0">
                                              <p:tgtEl>
                                                <p:sldTgt/>
                                              </p:tgtEl>
                                            </p:cond>
                                          </p:endCondLst>
                                        </p:cTn>
                                        <p:tgtEl>
                                          <p:sndTgt r:embed="rId2" name="type.wav"/>
                                        </p:tgtEl>
                                      </p:cMediaNode>
                                    </p:audio>
                                  </p:sub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2773"/>
                                        </p:tgtEl>
                                        <p:attrNameLst>
                                          <p:attrName>style.visibility</p:attrName>
                                        </p:attrNameLst>
                                      </p:cBhvr>
                                      <p:to>
                                        <p:strVal val="visible"/>
                                      </p:to>
                                    </p:set>
                                    <p:animEffect transition="in" filter="wipe(up)">
                                      <p:cBhvr>
                                        <p:cTn id="36" dur="500"/>
                                        <p:tgtEl>
                                          <p:spTgt spid="32773"/>
                                        </p:tgtEl>
                                      </p:cBhvr>
                                    </p:animEffect>
                                  </p:childTnLst>
                                  <p:subTnLst>
                                    <p:audio>
                                      <p:cMediaNode>
                                        <p:cTn display="0" masterRel="sameClick">
                                          <p:stCondLst>
                                            <p:cond evt="begin" delay="0">
                                              <p:tn val="34"/>
                                            </p:cond>
                                          </p:stCondLst>
                                          <p:endCondLst>
                                            <p:cond evt="onStopAudio" delay="0">
                                              <p:tgtEl>
                                                <p:sldTgt/>
                                              </p:tgtEl>
                                            </p:cond>
                                          </p:endCondLst>
                                        </p:cTn>
                                        <p:tgtEl>
                                          <p:sndTgt r:embed="rId2" name="type.wav"/>
                                        </p:tgtEl>
                                      </p:cMediaNode>
                                    </p:audio>
                                  </p:subTnLst>
                                </p:cTn>
                              </p:par>
                            </p:childTnLst>
                          </p:cTn>
                        </p:par>
                      </p:childTnLst>
                    </p:cTn>
                  </p:par>
                  <p:par>
                    <p:cTn id="37" fill="hold">
                      <p:stCondLst>
                        <p:cond delay="indefinite"/>
                      </p:stCondLst>
                      <p:childTnLst>
                        <p:par>
                          <p:cTn id="38" fill="hold">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32775"/>
                                        </p:tgtEl>
                                        <p:attrNameLst>
                                          <p:attrName>style.visibility</p:attrName>
                                        </p:attrNameLst>
                                      </p:cBhvr>
                                      <p:to>
                                        <p:strVal val="visible"/>
                                      </p:to>
                                    </p:set>
                                    <p:animEffect transition="in" filter="barn(outHorizontal)">
                                      <p:cBhvr>
                                        <p:cTn id="41" dur="500"/>
                                        <p:tgtEl>
                                          <p:spTgt spid="3277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2776"/>
                                        </p:tgtEl>
                                        <p:attrNameLst>
                                          <p:attrName>style.visibility</p:attrName>
                                        </p:attrNameLst>
                                      </p:cBhvr>
                                      <p:to>
                                        <p:strVal val="visible"/>
                                      </p:to>
                                    </p:set>
                                    <p:anim calcmode="lin" valueType="num">
                                      <p:cBhvr additive="base">
                                        <p:cTn id="46" dur="500" fill="hold"/>
                                        <p:tgtEl>
                                          <p:spTgt spid="32776"/>
                                        </p:tgtEl>
                                        <p:attrNameLst>
                                          <p:attrName>ppt_x</p:attrName>
                                        </p:attrNameLst>
                                      </p:cBhvr>
                                      <p:tavLst>
                                        <p:tav tm="0">
                                          <p:val>
                                            <p:strVal val="0-#ppt_w/2"/>
                                          </p:val>
                                        </p:tav>
                                        <p:tav tm="100000">
                                          <p:val>
                                            <p:strVal val="#ppt_x"/>
                                          </p:val>
                                        </p:tav>
                                      </p:tavLst>
                                    </p:anim>
                                    <p:anim calcmode="lin" valueType="num">
                                      <p:cBhvr additive="base">
                                        <p:cTn id="47" dur="500" fill="hold"/>
                                        <p:tgtEl>
                                          <p:spTgt spid="327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utoUpdateAnimBg="0"/>
      <p:bldP spid="32772" grpId="0" autoUpdateAnimBg="0"/>
      <p:bldP spid="32773" grpId="0" autoUpdateAnimBg="0"/>
      <p:bldP spid="32775" grpId="0" animBg="1" autoUpdateAnimBg="0"/>
      <p:bldP spid="32776" grpId="0" autoUpdateAnimBg="0"/>
      <p:bldP spid="32777"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3124200" y="304800"/>
            <a:ext cx="2667000" cy="1006475"/>
          </a:xfrm>
          <a:prstGeom prst="rect">
            <a:avLst/>
          </a:prstGeom>
          <a:noFill/>
          <a:ln w="9525">
            <a:noFill/>
            <a:miter lim="800000"/>
          </a:ln>
          <a:effectLst/>
        </p:spPr>
        <p:txBody>
          <a:bodyPr>
            <a:spAutoFit/>
          </a:bodyPr>
          <a:lstStyle/>
          <a:p>
            <a:pPr>
              <a:spcBef>
                <a:spcPct val="50000"/>
              </a:spcBef>
            </a:pPr>
            <a:r>
              <a:rPr kumimoji="1" lang="zh-CN" altLang="en-US" sz="6000" b="1" dirty="0">
                <a:solidFill>
                  <a:srgbClr val="FF0000"/>
                </a:solidFill>
                <a:latin typeface="Arial Narrow" panose="020B0606020202030204" pitchFamily="34" charset="0"/>
                <a:ea typeface="隶书" panose="02010509060101010101" charset="-122"/>
              </a:rPr>
              <a:t>卢沟桥</a:t>
            </a:r>
            <a:endParaRPr kumimoji="1" lang="zh-CN" altLang="en-US" sz="6000" b="1" dirty="0">
              <a:solidFill>
                <a:srgbClr val="FF0000"/>
              </a:solidFill>
              <a:latin typeface="Arial Narrow" panose="020B0606020202030204" pitchFamily="34" charset="0"/>
              <a:ea typeface="隶书" panose="02010509060101010101" charset="-122"/>
            </a:endParaRPr>
          </a:p>
        </p:txBody>
      </p:sp>
      <p:pic>
        <p:nvPicPr>
          <p:cNvPr id="97283" name="Picture 3" descr="卢沟桥2"/>
          <p:cNvPicPr>
            <a:picLocks noChangeAspect="1" noChangeArrowheads="1"/>
          </p:cNvPicPr>
          <p:nvPr/>
        </p:nvPicPr>
        <p:blipFill>
          <a:blip r:embed="rId1" cstate="print"/>
          <a:srcRect/>
          <a:stretch>
            <a:fillRect/>
          </a:stretch>
        </p:blipFill>
        <p:spPr bwMode="auto">
          <a:xfrm>
            <a:off x="457200" y="1319213"/>
            <a:ext cx="8153400" cy="5233987"/>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lugouqiao-3"/>
          <p:cNvPicPr>
            <a:picLocks noChangeAspect="1" noChangeArrowheads="1"/>
          </p:cNvPicPr>
          <p:nvPr/>
        </p:nvPicPr>
        <p:blipFill>
          <a:blip r:embed="rId1" cstate="print"/>
          <a:srcRect/>
          <a:stretch>
            <a:fillRect/>
          </a:stretch>
        </p:blipFill>
        <p:spPr bwMode="auto">
          <a:xfrm>
            <a:off x="5486400" y="0"/>
            <a:ext cx="3657600" cy="2895600"/>
          </a:xfrm>
          <a:prstGeom prst="rect">
            <a:avLst/>
          </a:prstGeom>
          <a:noFill/>
        </p:spPr>
      </p:pic>
      <p:pic>
        <p:nvPicPr>
          <p:cNvPr id="35843" name="Picture 3" descr="卢沟桥A-1"/>
          <p:cNvPicPr>
            <a:picLocks noChangeAspect="1" noChangeArrowheads="1"/>
          </p:cNvPicPr>
          <p:nvPr/>
        </p:nvPicPr>
        <p:blipFill>
          <a:blip r:embed="rId2" cstate="print"/>
          <a:srcRect/>
          <a:stretch>
            <a:fillRect/>
          </a:stretch>
        </p:blipFill>
        <p:spPr bwMode="auto">
          <a:xfrm>
            <a:off x="0" y="2971800"/>
            <a:ext cx="6705600" cy="3886200"/>
          </a:xfrm>
          <a:prstGeom prst="rect">
            <a:avLst/>
          </a:prstGeom>
          <a:noFill/>
        </p:spPr>
      </p:pic>
      <p:pic>
        <p:nvPicPr>
          <p:cNvPr id="35844" name="Picture 4" descr="狮子-1"/>
          <p:cNvPicPr>
            <a:picLocks noChangeAspect="1" noChangeArrowheads="1"/>
          </p:cNvPicPr>
          <p:nvPr/>
        </p:nvPicPr>
        <p:blipFill>
          <a:blip r:embed="rId3" cstate="print"/>
          <a:srcRect/>
          <a:stretch>
            <a:fillRect/>
          </a:stretch>
        </p:blipFill>
        <p:spPr bwMode="auto">
          <a:xfrm>
            <a:off x="6781800" y="2971800"/>
            <a:ext cx="2362200" cy="1536700"/>
          </a:xfrm>
          <a:prstGeom prst="rect">
            <a:avLst/>
          </a:prstGeom>
          <a:noFill/>
        </p:spPr>
      </p:pic>
      <p:pic>
        <p:nvPicPr>
          <p:cNvPr id="35845" name="Picture 5" descr="10_lugouqiao001"/>
          <p:cNvPicPr>
            <a:picLocks noChangeAspect="1" noChangeArrowheads="1"/>
          </p:cNvPicPr>
          <p:nvPr/>
        </p:nvPicPr>
        <p:blipFill>
          <a:blip r:embed="rId4" cstate="print"/>
          <a:srcRect/>
          <a:stretch>
            <a:fillRect/>
          </a:stretch>
        </p:blipFill>
        <p:spPr bwMode="auto">
          <a:xfrm>
            <a:off x="6781800" y="4572000"/>
            <a:ext cx="2362200" cy="2286000"/>
          </a:xfrm>
          <a:prstGeom prst="rect">
            <a:avLst/>
          </a:prstGeom>
          <a:noFill/>
        </p:spPr>
      </p:pic>
      <p:sp>
        <p:nvSpPr>
          <p:cNvPr id="35846" name="Text Box 6"/>
          <p:cNvSpPr txBox="1">
            <a:spLocks noChangeArrowheads="1"/>
          </p:cNvSpPr>
          <p:nvPr/>
        </p:nvSpPr>
        <p:spPr bwMode="auto">
          <a:xfrm>
            <a:off x="1524000" y="762000"/>
            <a:ext cx="4495800" cy="457200"/>
          </a:xfrm>
          <a:prstGeom prst="rect">
            <a:avLst/>
          </a:prstGeom>
          <a:noFill/>
          <a:ln w="9525">
            <a:noFill/>
            <a:miter lim="800000"/>
          </a:ln>
          <a:effectLst/>
        </p:spPr>
        <p:txBody>
          <a:bodyPr>
            <a:spAutoFit/>
          </a:bodyPr>
          <a:lstStyle/>
          <a:p>
            <a:pPr>
              <a:spcBef>
                <a:spcPct val="50000"/>
              </a:spcBef>
            </a:pPr>
            <a:r>
              <a:rPr kumimoji="1" lang="en-US" altLang="zh-CN" sz="2400" b="1">
                <a:solidFill>
                  <a:srgbClr val="FF0000"/>
                </a:solidFill>
                <a:latin typeface="Times New Roman" panose="02020603050405020304" pitchFamily="18" charset="0"/>
              </a:rPr>
              <a:t> 1.</a:t>
            </a:r>
            <a:r>
              <a:rPr kumimoji="1" lang="zh-CN" altLang="en-US" sz="2400" b="1">
                <a:solidFill>
                  <a:srgbClr val="FF0000"/>
                </a:solidFill>
                <a:latin typeface="Times New Roman" panose="02020603050405020304" pitchFamily="18" charset="0"/>
                <a:ea typeface="方正隶二简体" pitchFamily="2" charset="-122"/>
              </a:rPr>
              <a:t>十一个拱联成整体，坚固</a:t>
            </a:r>
            <a:r>
              <a:rPr kumimoji="1" lang="zh-CN" altLang="en-US" sz="2400">
                <a:solidFill>
                  <a:srgbClr val="FF0000"/>
                </a:solidFill>
                <a:latin typeface="Times New Roman" panose="02020603050405020304" pitchFamily="18" charset="0"/>
              </a:rPr>
              <a:t>。</a:t>
            </a:r>
            <a:endParaRPr kumimoji="1" lang="zh-CN" altLang="en-US" sz="2400">
              <a:solidFill>
                <a:srgbClr val="FF0000"/>
              </a:solidFill>
              <a:latin typeface="Times New Roman" panose="02020603050405020304" pitchFamily="18" charset="0"/>
            </a:endParaRPr>
          </a:p>
        </p:txBody>
      </p:sp>
      <p:sp>
        <p:nvSpPr>
          <p:cNvPr id="35847" name="Text Box 7"/>
          <p:cNvSpPr txBox="1">
            <a:spLocks noChangeArrowheads="1"/>
          </p:cNvSpPr>
          <p:nvPr/>
        </p:nvSpPr>
        <p:spPr bwMode="auto">
          <a:xfrm>
            <a:off x="1447800" y="1295400"/>
            <a:ext cx="4572000" cy="457200"/>
          </a:xfrm>
          <a:prstGeom prst="rect">
            <a:avLst/>
          </a:prstGeom>
          <a:noFill/>
          <a:ln w="9525">
            <a:noFill/>
            <a:miter lim="800000"/>
          </a:ln>
          <a:effectLst/>
        </p:spPr>
        <p:txBody>
          <a:bodyPr>
            <a:spAutoFit/>
          </a:bodyPr>
          <a:lstStyle/>
          <a:p>
            <a:pPr>
              <a:spcBef>
                <a:spcPct val="50000"/>
              </a:spcBef>
            </a:pPr>
            <a:r>
              <a:rPr kumimoji="1" lang="en-US" altLang="zh-CN" sz="2400" b="1">
                <a:solidFill>
                  <a:srgbClr val="FF0000"/>
                </a:solidFill>
                <a:latin typeface="方正隶二简体" pitchFamily="2" charset="-122"/>
                <a:ea typeface="方正隶二简体" pitchFamily="2" charset="-122"/>
              </a:rPr>
              <a:t> 2.</a:t>
            </a:r>
            <a:r>
              <a:rPr kumimoji="1" lang="zh-CN" altLang="en-US" sz="2400" b="1">
                <a:solidFill>
                  <a:srgbClr val="FF0000"/>
                </a:solidFill>
                <a:latin typeface="方正隶二简体" pitchFamily="2" charset="-122"/>
                <a:ea typeface="方正隶二简体" pitchFamily="2" charset="-122"/>
              </a:rPr>
              <a:t>桥面用石板铺砌成，平坦</a:t>
            </a:r>
            <a:r>
              <a:rPr kumimoji="1" lang="zh-CN" altLang="en-US" sz="2400" b="1">
                <a:solidFill>
                  <a:srgbClr val="FF0000"/>
                </a:solidFill>
                <a:latin typeface="Times New Roman" panose="02020603050405020304" pitchFamily="18" charset="0"/>
              </a:rPr>
              <a:t>。</a:t>
            </a:r>
            <a:endParaRPr kumimoji="1" lang="zh-CN" altLang="en-US" sz="2400" b="1">
              <a:solidFill>
                <a:srgbClr val="FF0000"/>
              </a:solidFill>
              <a:latin typeface="Times New Roman" panose="02020603050405020304" pitchFamily="18" charset="0"/>
            </a:endParaRPr>
          </a:p>
        </p:txBody>
      </p:sp>
      <p:sp>
        <p:nvSpPr>
          <p:cNvPr id="35848" name="Text Box 8"/>
          <p:cNvSpPr txBox="1">
            <a:spLocks noChangeArrowheads="1"/>
          </p:cNvSpPr>
          <p:nvPr/>
        </p:nvSpPr>
        <p:spPr bwMode="auto">
          <a:xfrm>
            <a:off x="1371600" y="1905000"/>
            <a:ext cx="4343400" cy="457200"/>
          </a:xfrm>
          <a:prstGeom prst="rect">
            <a:avLst/>
          </a:prstGeom>
          <a:noFill/>
          <a:ln w="9525">
            <a:noFill/>
            <a:miter lim="800000"/>
          </a:ln>
          <a:effectLst/>
        </p:spPr>
        <p:txBody>
          <a:bodyPr>
            <a:spAutoFit/>
          </a:bodyPr>
          <a:lstStyle/>
          <a:p>
            <a:pPr>
              <a:spcBef>
                <a:spcPct val="50000"/>
              </a:spcBef>
            </a:pPr>
            <a:r>
              <a:rPr kumimoji="1" lang="en-US" altLang="zh-CN" sz="2400">
                <a:solidFill>
                  <a:srgbClr val="FF0000"/>
                </a:solidFill>
                <a:latin typeface="Times New Roman" panose="02020603050405020304" pitchFamily="18" charset="0"/>
              </a:rPr>
              <a:t>   </a:t>
            </a:r>
            <a:r>
              <a:rPr kumimoji="1" lang="en-US" altLang="zh-CN" sz="2400" b="1">
                <a:solidFill>
                  <a:srgbClr val="FF0000"/>
                </a:solidFill>
                <a:latin typeface="Times New Roman" panose="02020603050405020304" pitchFamily="18" charset="0"/>
              </a:rPr>
              <a:t>3.</a:t>
            </a:r>
            <a:r>
              <a:rPr kumimoji="1" lang="zh-CN" altLang="en-US" sz="2400" b="1">
                <a:solidFill>
                  <a:srgbClr val="FF0000"/>
                </a:solidFill>
                <a:latin typeface="Times New Roman" panose="02020603050405020304" pitchFamily="18" charset="0"/>
                <a:ea typeface="方正隶二简体" pitchFamily="2" charset="-122"/>
              </a:rPr>
              <a:t>石栏上雕刻有狮子，美观</a:t>
            </a:r>
            <a:r>
              <a:rPr kumimoji="1" lang="zh-CN" altLang="en-US" sz="2400" b="1">
                <a:solidFill>
                  <a:srgbClr val="FF0000"/>
                </a:solidFill>
                <a:latin typeface="Times New Roman" panose="02020603050405020304" pitchFamily="18" charset="0"/>
              </a:rPr>
              <a:t>。</a:t>
            </a:r>
            <a:endParaRPr kumimoji="1" lang="zh-CN" altLang="en-US" sz="2400" b="1">
              <a:solidFill>
                <a:srgbClr val="FF0000"/>
              </a:solidFill>
              <a:latin typeface="Times New Roman" panose="02020603050405020304" pitchFamily="18" charset="0"/>
            </a:endParaRPr>
          </a:p>
        </p:txBody>
      </p:sp>
      <p:sp>
        <p:nvSpPr>
          <p:cNvPr id="35849" name="Text Box 9"/>
          <p:cNvSpPr txBox="1">
            <a:spLocks noChangeArrowheads="1"/>
          </p:cNvSpPr>
          <p:nvPr/>
        </p:nvSpPr>
        <p:spPr bwMode="auto">
          <a:xfrm>
            <a:off x="8382000" y="5105400"/>
            <a:ext cx="549275" cy="1600200"/>
          </a:xfrm>
          <a:prstGeom prst="rect">
            <a:avLst/>
          </a:prstGeom>
          <a:noFill/>
          <a:ln w="9525">
            <a:noFill/>
            <a:miter lim="800000"/>
          </a:ln>
          <a:effectLst/>
        </p:spPr>
        <p:txBody>
          <a:bodyPr vert="eaVert">
            <a:spAutoFit/>
          </a:bodyPr>
          <a:lstStyle/>
          <a:p>
            <a:pPr>
              <a:spcBef>
                <a:spcPct val="50000"/>
              </a:spcBef>
            </a:pPr>
            <a:r>
              <a:rPr kumimoji="1" lang="zh-CN" altLang="en-US" sz="2400" b="1">
                <a:solidFill>
                  <a:schemeClr val="bg1"/>
                </a:solidFill>
                <a:latin typeface="Times New Roman" panose="02020603050405020304" pitchFamily="18" charset="0"/>
                <a:ea typeface="华文行楷" panose="02010800040101010101" pitchFamily="2" charset="-122"/>
              </a:rPr>
              <a:t>卢沟晓月</a:t>
            </a:r>
            <a:endParaRPr kumimoji="1" lang="zh-CN" altLang="en-US" sz="2400" b="1">
              <a:solidFill>
                <a:schemeClr val="bg1"/>
              </a:solidFill>
              <a:latin typeface="Times New Roman" panose="02020603050405020304" pitchFamily="18" charset="0"/>
              <a:ea typeface="华文行楷" panose="02010800040101010101" pitchFamily="2" charset="-122"/>
            </a:endParaRPr>
          </a:p>
        </p:txBody>
      </p:sp>
      <p:sp>
        <p:nvSpPr>
          <p:cNvPr id="35850" name="AutoShape 10"/>
          <p:cNvSpPr/>
          <p:nvPr/>
        </p:nvSpPr>
        <p:spPr bwMode="auto">
          <a:xfrm>
            <a:off x="1371600" y="990600"/>
            <a:ext cx="228600" cy="1219200"/>
          </a:xfrm>
          <a:prstGeom prst="leftBrace">
            <a:avLst>
              <a:gd name="adj1" fmla="val 44444"/>
              <a:gd name="adj2" fmla="val 50000"/>
            </a:avLst>
          </a:prstGeom>
          <a:noFill/>
          <a:ln w="38100">
            <a:solidFill>
              <a:srgbClr val="000080"/>
            </a:solidFill>
            <a:round/>
          </a:ln>
          <a:effectLst/>
        </p:spPr>
        <p:txBody>
          <a:bodyPr wrap="none" anchor="ctr"/>
          <a:lstStyle/>
          <a:p>
            <a:pPr algn="ctr"/>
            <a:endParaRPr kumimoji="1" lang="zh-CN" altLang="zh-CN" sz="2400" b="1">
              <a:latin typeface="Times New Roman" panose="02020603050405020304" pitchFamily="18" charset="0"/>
            </a:endParaRPr>
          </a:p>
        </p:txBody>
      </p:sp>
      <p:sp>
        <p:nvSpPr>
          <p:cNvPr id="35851" name="Text Box 11"/>
          <p:cNvSpPr txBox="1">
            <a:spLocks noChangeArrowheads="1"/>
          </p:cNvSpPr>
          <p:nvPr/>
        </p:nvSpPr>
        <p:spPr bwMode="auto">
          <a:xfrm>
            <a:off x="0" y="1371600"/>
            <a:ext cx="1447800" cy="457200"/>
          </a:xfrm>
          <a:prstGeom prst="rect">
            <a:avLst/>
          </a:prstGeom>
          <a:noFill/>
          <a:ln w="9525">
            <a:noFill/>
            <a:miter lim="800000"/>
          </a:ln>
          <a:effectLst/>
        </p:spPr>
        <p:txBody>
          <a:bodyPr>
            <a:spAutoFit/>
          </a:bodyPr>
          <a:lstStyle/>
          <a:p>
            <a:pPr>
              <a:spcBef>
                <a:spcPct val="50000"/>
              </a:spcBef>
            </a:pPr>
            <a:r>
              <a:rPr kumimoji="1" lang="zh-CN" altLang="en-US" sz="2400" b="1">
                <a:latin typeface="Times New Roman" panose="02020603050405020304" pitchFamily="18" charset="0"/>
                <a:ea typeface="黑体" panose="02010609060101010101" pitchFamily="49" charset="-122"/>
              </a:rPr>
              <a:t>联拱石桥</a:t>
            </a:r>
            <a:endParaRPr kumimoji="1" lang="zh-CN" altLang="en-US" sz="2400" b="1">
              <a:latin typeface="Times New Roman" panose="02020603050405020304" pitchFamily="18" charset="0"/>
              <a:ea typeface="黑体" panose="02010609060101010101" pitchFamily="49" charset="-122"/>
            </a:endParaRPr>
          </a:p>
        </p:txBody>
      </p:sp>
      <p:sp>
        <p:nvSpPr>
          <p:cNvPr id="35852" name="Text Box 12"/>
          <p:cNvSpPr txBox="1">
            <a:spLocks noChangeArrowheads="1"/>
          </p:cNvSpPr>
          <p:nvPr/>
        </p:nvSpPr>
        <p:spPr bwMode="auto">
          <a:xfrm>
            <a:off x="0" y="838200"/>
            <a:ext cx="1447800" cy="579438"/>
          </a:xfrm>
          <a:prstGeom prst="rect">
            <a:avLst/>
          </a:prstGeom>
          <a:noFill/>
          <a:ln w="9525">
            <a:noFill/>
            <a:miter lim="800000"/>
          </a:ln>
          <a:effectLst/>
        </p:spPr>
        <p:txBody>
          <a:bodyPr>
            <a:spAutoFit/>
          </a:bodyPr>
          <a:lstStyle/>
          <a:p>
            <a:pPr>
              <a:spcBef>
                <a:spcPct val="50000"/>
              </a:spcBef>
            </a:pPr>
            <a:r>
              <a:rPr kumimoji="1" lang="zh-CN" altLang="en-US" sz="3200" b="1" i="1">
                <a:solidFill>
                  <a:schemeClr val="accent2"/>
                </a:solidFill>
                <a:latin typeface="Times New Roman" panose="02020603050405020304" pitchFamily="18" charset="0"/>
                <a:ea typeface="华文新魏" panose="02010800040101010101" charset="-122"/>
              </a:rPr>
              <a:t>卢沟桥</a:t>
            </a:r>
            <a:endParaRPr kumimoji="1" lang="zh-CN" altLang="en-US" sz="3200" b="1" i="1">
              <a:solidFill>
                <a:schemeClr val="accent2"/>
              </a:solidFill>
              <a:latin typeface="Times New Roman" panose="02020603050405020304" pitchFamily="18" charset="0"/>
              <a:ea typeface="华文新魏" panose="02010800040101010101" charset="-122"/>
            </a:endParaRPr>
          </a:p>
        </p:txBody>
      </p:sp>
      <p:pic>
        <p:nvPicPr>
          <p:cNvPr id="35853" name="Picture 13" descr="箭（回）1">
            <a:hlinkClick r:id="rId5" action="ppaction://hlinksldjump"/>
          </p:cNvPr>
          <p:cNvPicPr>
            <a:picLocks noChangeAspect="1" noChangeArrowheads="1" noCrop="1"/>
          </p:cNvPicPr>
          <p:nvPr/>
        </p:nvPicPr>
        <p:blipFill>
          <a:blip r:embed="rId6"/>
          <a:srcRect/>
          <a:stretch>
            <a:fillRect/>
          </a:stretch>
        </p:blipFill>
        <p:spPr bwMode="auto">
          <a:xfrm>
            <a:off x="533400" y="6096000"/>
            <a:ext cx="685800" cy="51435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52"/>
                                        </p:tgtEl>
                                        <p:attrNameLst>
                                          <p:attrName>style.visibility</p:attrName>
                                        </p:attrNameLst>
                                      </p:cBhvr>
                                      <p:to>
                                        <p:strVal val="visible"/>
                                      </p:to>
                                    </p:set>
                                    <p:anim calcmode="lin" valueType="num">
                                      <p:cBhvr additive="base">
                                        <p:cTn id="7" dur="500" fill="hold"/>
                                        <p:tgtEl>
                                          <p:spTgt spid="35852"/>
                                        </p:tgtEl>
                                        <p:attrNameLst>
                                          <p:attrName>ppt_x</p:attrName>
                                        </p:attrNameLst>
                                      </p:cBhvr>
                                      <p:tavLst>
                                        <p:tav tm="0">
                                          <p:val>
                                            <p:strVal val="0-#ppt_w/2"/>
                                          </p:val>
                                        </p:tav>
                                        <p:tav tm="100000">
                                          <p:val>
                                            <p:strVal val="#ppt_x"/>
                                          </p:val>
                                        </p:tav>
                                      </p:tavLst>
                                    </p:anim>
                                    <p:anim calcmode="lin" valueType="num">
                                      <p:cBhvr additive="base">
                                        <p:cTn id="8" dur="500" fill="hold"/>
                                        <p:tgtEl>
                                          <p:spTgt spid="358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35843"/>
                                        </p:tgtEl>
                                        <p:attrNameLst>
                                          <p:attrName>style.visibility</p:attrName>
                                        </p:attrNameLst>
                                      </p:cBhvr>
                                      <p:to>
                                        <p:strVal val="visible"/>
                                      </p:to>
                                    </p:set>
                                    <p:anim calcmode="lin" valueType="num">
                                      <p:cBhvr>
                                        <p:cTn id="13" dur="1000" fill="hold"/>
                                        <p:tgtEl>
                                          <p:spTgt spid="35843"/>
                                        </p:tgtEl>
                                        <p:attrNameLst>
                                          <p:attrName>ppt_w</p:attrName>
                                        </p:attrNameLst>
                                      </p:cBhvr>
                                      <p:tavLst>
                                        <p:tav tm="0">
                                          <p:val>
                                            <p:fltVal val="0"/>
                                          </p:val>
                                        </p:tav>
                                        <p:tav tm="100000">
                                          <p:val>
                                            <p:strVal val="#ppt_w"/>
                                          </p:val>
                                        </p:tav>
                                      </p:tavLst>
                                    </p:anim>
                                    <p:anim calcmode="lin" valueType="num">
                                      <p:cBhvr>
                                        <p:cTn id="14" dur="1000" fill="hold"/>
                                        <p:tgtEl>
                                          <p:spTgt spid="35843"/>
                                        </p:tgtEl>
                                        <p:attrNameLst>
                                          <p:attrName>ppt_h</p:attrName>
                                        </p:attrNameLst>
                                      </p:cBhvr>
                                      <p:tavLst>
                                        <p:tav tm="0">
                                          <p:val>
                                            <p:fltVal val="0"/>
                                          </p:val>
                                        </p:tav>
                                        <p:tav tm="100000">
                                          <p:val>
                                            <p:strVal val="#ppt_h"/>
                                          </p:val>
                                        </p:tav>
                                      </p:tavLst>
                                    </p:anim>
                                    <p:anim calcmode="lin" valueType="num">
                                      <p:cBhvr>
                                        <p:cTn id="15" dur="1000" fill="hold"/>
                                        <p:tgtEl>
                                          <p:spTgt spid="3584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584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1"/>
                                            </p:cond>
                                          </p:stCondLst>
                                          <p:endCondLst>
                                            <p:cond evt="onStopAudio" delay="0">
                                              <p:tgtEl>
                                                <p:sldTgt/>
                                              </p:tgtEl>
                                            </p:cond>
                                          </p:endCondLst>
                                        </p:cTn>
                                        <p:tgtEl>
                                          <p:sndTgt r:embed="rId7" name="camera.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5846"/>
                                        </p:tgtEl>
                                        <p:attrNameLst>
                                          <p:attrName>style.visibility</p:attrName>
                                        </p:attrNameLst>
                                      </p:cBhvr>
                                      <p:to>
                                        <p:strVal val="visible"/>
                                      </p:to>
                                    </p:set>
                                    <p:anim calcmode="lin" valueType="num">
                                      <p:cBhvr additive="base">
                                        <p:cTn id="21" dur="500" fill="hold"/>
                                        <p:tgtEl>
                                          <p:spTgt spid="35846"/>
                                        </p:tgtEl>
                                        <p:attrNameLst>
                                          <p:attrName>ppt_x</p:attrName>
                                        </p:attrNameLst>
                                      </p:cBhvr>
                                      <p:tavLst>
                                        <p:tav tm="0">
                                          <p:val>
                                            <p:strVal val="0-#ppt_w/2"/>
                                          </p:val>
                                        </p:tav>
                                        <p:tav tm="100000">
                                          <p:val>
                                            <p:strVal val="#ppt_x"/>
                                          </p:val>
                                        </p:tav>
                                      </p:tavLst>
                                    </p:anim>
                                    <p:anim calcmode="lin" valueType="num">
                                      <p:cBhvr additive="base">
                                        <p:cTn id="22" dur="500" fill="hold"/>
                                        <p:tgtEl>
                                          <p:spTgt spid="3584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8" name="type.wav"/>
                                        </p:tgtEl>
                                      </p:cMediaNode>
                                    </p:audio>
                                  </p:sub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35842"/>
                                        </p:tgtEl>
                                        <p:attrNameLst>
                                          <p:attrName>style.visibility</p:attrName>
                                        </p:attrNameLst>
                                      </p:cBhvr>
                                      <p:to>
                                        <p:strVal val="visible"/>
                                      </p:to>
                                    </p:set>
                                    <p:anim calcmode="lin" valueType="num">
                                      <p:cBhvr>
                                        <p:cTn id="27" dur="1000" fill="hold"/>
                                        <p:tgtEl>
                                          <p:spTgt spid="35842"/>
                                        </p:tgtEl>
                                        <p:attrNameLst>
                                          <p:attrName>ppt_w</p:attrName>
                                        </p:attrNameLst>
                                      </p:cBhvr>
                                      <p:tavLst>
                                        <p:tav tm="0">
                                          <p:val>
                                            <p:fltVal val="0"/>
                                          </p:val>
                                        </p:tav>
                                        <p:tav tm="100000">
                                          <p:val>
                                            <p:strVal val="#ppt_w"/>
                                          </p:val>
                                        </p:tav>
                                      </p:tavLst>
                                    </p:anim>
                                    <p:anim calcmode="lin" valueType="num">
                                      <p:cBhvr>
                                        <p:cTn id="28" dur="1000" fill="hold"/>
                                        <p:tgtEl>
                                          <p:spTgt spid="35842"/>
                                        </p:tgtEl>
                                        <p:attrNameLst>
                                          <p:attrName>ppt_h</p:attrName>
                                        </p:attrNameLst>
                                      </p:cBhvr>
                                      <p:tavLst>
                                        <p:tav tm="0">
                                          <p:val>
                                            <p:fltVal val="0"/>
                                          </p:val>
                                        </p:tav>
                                        <p:tav tm="100000">
                                          <p:val>
                                            <p:strVal val="#ppt_h"/>
                                          </p:val>
                                        </p:tav>
                                      </p:tavLst>
                                    </p:anim>
                                    <p:anim calcmode="lin" valueType="num">
                                      <p:cBhvr>
                                        <p:cTn id="29"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58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5"/>
                                            </p:cond>
                                          </p:stCondLst>
                                          <p:endCondLst>
                                            <p:cond evt="onStopAudio" delay="0">
                                              <p:tgtEl>
                                                <p:sldTgt/>
                                              </p:tgtEl>
                                            </p:cond>
                                          </p:endCondLst>
                                        </p:cTn>
                                        <p:tgtEl>
                                          <p:sndTgt r:embed="rId7" name="camera.wav"/>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5847"/>
                                        </p:tgtEl>
                                        <p:attrNameLst>
                                          <p:attrName>style.visibility</p:attrName>
                                        </p:attrNameLst>
                                      </p:cBhvr>
                                      <p:to>
                                        <p:strVal val="visible"/>
                                      </p:to>
                                    </p:set>
                                    <p:anim calcmode="lin" valueType="num">
                                      <p:cBhvr additive="base">
                                        <p:cTn id="35" dur="500" fill="hold"/>
                                        <p:tgtEl>
                                          <p:spTgt spid="35847"/>
                                        </p:tgtEl>
                                        <p:attrNameLst>
                                          <p:attrName>ppt_x</p:attrName>
                                        </p:attrNameLst>
                                      </p:cBhvr>
                                      <p:tavLst>
                                        <p:tav tm="0">
                                          <p:val>
                                            <p:strVal val="0-#ppt_w/2"/>
                                          </p:val>
                                        </p:tav>
                                        <p:tav tm="100000">
                                          <p:val>
                                            <p:strVal val="#ppt_x"/>
                                          </p:val>
                                        </p:tav>
                                      </p:tavLst>
                                    </p:anim>
                                    <p:anim calcmode="lin" valueType="num">
                                      <p:cBhvr additive="base">
                                        <p:cTn id="36" dur="500" fill="hold"/>
                                        <p:tgtEl>
                                          <p:spTgt spid="3584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8" name="type.wav"/>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5844"/>
                                        </p:tgtEl>
                                        <p:attrNameLst>
                                          <p:attrName>style.visibility</p:attrName>
                                        </p:attrNameLst>
                                      </p:cBhvr>
                                      <p:to>
                                        <p:strVal val="visible"/>
                                      </p:to>
                                    </p:set>
                                    <p:anim calcmode="lin" valueType="num">
                                      <p:cBhvr additive="base">
                                        <p:cTn id="41" dur="500" fill="hold"/>
                                        <p:tgtEl>
                                          <p:spTgt spid="35844"/>
                                        </p:tgtEl>
                                        <p:attrNameLst>
                                          <p:attrName>ppt_x</p:attrName>
                                        </p:attrNameLst>
                                      </p:cBhvr>
                                      <p:tavLst>
                                        <p:tav tm="0">
                                          <p:val>
                                            <p:strVal val="0-#ppt_w/2"/>
                                          </p:val>
                                        </p:tav>
                                        <p:tav tm="100000">
                                          <p:val>
                                            <p:strVal val="#ppt_x"/>
                                          </p:val>
                                        </p:tav>
                                      </p:tavLst>
                                    </p:anim>
                                    <p:anim calcmode="lin" valueType="num">
                                      <p:cBhvr additive="base">
                                        <p:cTn id="42" dur="500" fill="hold"/>
                                        <p:tgtEl>
                                          <p:spTgt spid="3584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7" name="camera.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5848"/>
                                        </p:tgtEl>
                                        <p:attrNameLst>
                                          <p:attrName>style.visibility</p:attrName>
                                        </p:attrNameLst>
                                      </p:cBhvr>
                                      <p:to>
                                        <p:strVal val="visible"/>
                                      </p:to>
                                    </p:set>
                                    <p:anim calcmode="lin" valueType="num">
                                      <p:cBhvr additive="base">
                                        <p:cTn id="47" dur="500" fill="hold"/>
                                        <p:tgtEl>
                                          <p:spTgt spid="35848"/>
                                        </p:tgtEl>
                                        <p:attrNameLst>
                                          <p:attrName>ppt_x</p:attrName>
                                        </p:attrNameLst>
                                      </p:cBhvr>
                                      <p:tavLst>
                                        <p:tav tm="0">
                                          <p:val>
                                            <p:strVal val="0-#ppt_w/2"/>
                                          </p:val>
                                        </p:tav>
                                        <p:tav tm="100000">
                                          <p:val>
                                            <p:strVal val="#ppt_x"/>
                                          </p:val>
                                        </p:tav>
                                      </p:tavLst>
                                    </p:anim>
                                    <p:anim calcmode="lin" valueType="num">
                                      <p:cBhvr additive="base">
                                        <p:cTn id="48" dur="500" fill="hold"/>
                                        <p:tgtEl>
                                          <p:spTgt spid="3584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8" name="type.wav"/>
                                        </p:tgtEl>
                                      </p:cMediaNode>
                                    </p:audio>
                                  </p:subTnLst>
                                </p:cTn>
                              </p:par>
                            </p:childTnLst>
                          </p:cTn>
                        </p:par>
                      </p:childTnLst>
                    </p:cTn>
                  </p:par>
                  <p:par>
                    <p:cTn id="49" fill="hold">
                      <p:stCondLst>
                        <p:cond delay="indefinite"/>
                      </p:stCondLst>
                      <p:childTnLst>
                        <p:par>
                          <p:cTn id="50" fill="hold">
                            <p:stCondLst>
                              <p:cond delay="0"/>
                            </p:stCondLst>
                            <p:childTnLst>
                              <p:par>
                                <p:cTn id="51" presetID="16" presetClass="entr" presetSubtype="42" fill="hold" grpId="0" nodeType="clickEffect">
                                  <p:stCondLst>
                                    <p:cond delay="0"/>
                                  </p:stCondLst>
                                  <p:childTnLst>
                                    <p:set>
                                      <p:cBhvr>
                                        <p:cTn id="52" dur="1" fill="hold">
                                          <p:stCondLst>
                                            <p:cond delay="0"/>
                                          </p:stCondLst>
                                        </p:cTn>
                                        <p:tgtEl>
                                          <p:spTgt spid="35850"/>
                                        </p:tgtEl>
                                        <p:attrNameLst>
                                          <p:attrName>style.visibility</p:attrName>
                                        </p:attrNameLst>
                                      </p:cBhvr>
                                      <p:to>
                                        <p:strVal val="visible"/>
                                      </p:to>
                                    </p:set>
                                    <p:animEffect transition="in" filter="barn(outHorizontal)">
                                      <p:cBhvr>
                                        <p:cTn id="53" dur="500"/>
                                        <p:tgtEl>
                                          <p:spTgt spid="3585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iterate type="wd">
                                    <p:tmPct val="100000"/>
                                  </p:iterate>
                                  <p:childTnLst>
                                    <p:set>
                                      <p:cBhvr>
                                        <p:cTn id="57" dur="1" fill="hold">
                                          <p:stCondLst>
                                            <p:cond delay="0"/>
                                          </p:stCondLst>
                                        </p:cTn>
                                        <p:tgtEl>
                                          <p:spTgt spid="35851"/>
                                        </p:tgtEl>
                                        <p:attrNameLst>
                                          <p:attrName>style.visibility</p:attrName>
                                        </p:attrNameLst>
                                      </p:cBhvr>
                                      <p:to>
                                        <p:strVal val="visible"/>
                                      </p:to>
                                    </p:set>
                                    <p:anim calcmode="lin" valueType="num">
                                      <p:cBhvr additive="base">
                                        <p:cTn id="58" dur="300" fill="hold"/>
                                        <p:tgtEl>
                                          <p:spTgt spid="35851"/>
                                        </p:tgtEl>
                                        <p:attrNameLst>
                                          <p:attrName>ppt_x</p:attrName>
                                        </p:attrNameLst>
                                      </p:cBhvr>
                                      <p:tavLst>
                                        <p:tav tm="0">
                                          <p:val>
                                            <p:strVal val="0-#ppt_w/2"/>
                                          </p:val>
                                        </p:tav>
                                        <p:tav tm="100000">
                                          <p:val>
                                            <p:strVal val="#ppt_x"/>
                                          </p:val>
                                        </p:tav>
                                      </p:tavLst>
                                    </p:anim>
                                    <p:anim calcmode="lin" valueType="num">
                                      <p:cBhvr additive="base">
                                        <p:cTn id="59" dur="300" fill="hold"/>
                                        <p:tgtEl>
                                          <p:spTgt spid="3585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8" name="type.wav"/>
                                        </p:tgtEl>
                                      </p:cMediaNode>
                                    </p:audio>
                                  </p:sub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5845"/>
                                        </p:tgtEl>
                                        <p:attrNameLst>
                                          <p:attrName>style.visibility</p:attrName>
                                        </p:attrNameLst>
                                      </p:cBhvr>
                                      <p:to>
                                        <p:strVal val="visible"/>
                                      </p:to>
                                    </p:set>
                                    <p:animEffect transition="in" filter="wipe(left)">
                                      <p:cBhvr>
                                        <p:cTn id="64" dur="500"/>
                                        <p:tgtEl>
                                          <p:spTgt spid="35845"/>
                                        </p:tgtEl>
                                      </p:cBhvr>
                                    </p:animEffect>
                                  </p:childTnLst>
                                  <p:subTnLst>
                                    <p:audio>
                                      <p:cMediaNode>
                                        <p:cTn display="0" masterRel="sameClick">
                                          <p:stCondLst>
                                            <p:cond evt="begin" delay="0">
                                              <p:tn val="62"/>
                                            </p:cond>
                                          </p:stCondLst>
                                          <p:endCondLst>
                                            <p:cond evt="onStopAudio" delay="0">
                                              <p:tgtEl>
                                                <p:sldTgt/>
                                              </p:tgtEl>
                                            </p:cond>
                                          </p:endCondLst>
                                        </p:cTn>
                                        <p:tgtEl>
                                          <p:sndTgt r:embed="rId7" name="camera.wav"/>
                                        </p:tgtEl>
                                      </p:cMediaNode>
                                    </p:audio>
                                  </p:subTnLst>
                                </p:cTn>
                              </p:par>
                            </p:childTnLst>
                          </p:cTn>
                        </p:par>
                      </p:childTnLst>
                    </p:cTn>
                  </p:par>
                  <p:par>
                    <p:cTn id="65" fill="hold">
                      <p:stCondLst>
                        <p:cond delay="indefinite"/>
                      </p:stCondLst>
                      <p:childTnLst>
                        <p:par>
                          <p:cTn id="66" fill="hold">
                            <p:stCondLst>
                              <p:cond delay="0"/>
                            </p:stCondLst>
                            <p:childTnLst>
                              <p:par>
                                <p:cTn id="67" presetID="23" presetClass="entr" presetSubtype="36" fill="hold" grpId="0" nodeType="clickEffect">
                                  <p:stCondLst>
                                    <p:cond delay="0"/>
                                  </p:stCondLst>
                                  <p:childTnLst>
                                    <p:set>
                                      <p:cBhvr>
                                        <p:cTn id="68" dur="1" fill="hold">
                                          <p:stCondLst>
                                            <p:cond delay="0"/>
                                          </p:stCondLst>
                                        </p:cTn>
                                        <p:tgtEl>
                                          <p:spTgt spid="35849"/>
                                        </p:tgtEl>
                                        <p:attrNameLst>
                                          <p:attrName>style.visibility</p:attrName>
                                        </p:attrNameLst>
                                      </p:cBhvr>
                                      <p:to>
                                        <p:strVal val="visible"/>
                                      </p:to>
                                    </p:set>
                                    <p:anim calcmode="lin" valueType="num">
                                      <p:cBhvr>
                                        <p:cTn id="69" dur="500" fill="hold"/>
                                        <p:tgtEl>
                                          <p:spTgt spid="35849"/>
                                        </p:tgtEl>
                                        <p:attrNameLst>
                                          <p:attrName>ppt_w</p:attrName>
                                        </p:attrNameLst>
                                      </p:cBhvr>
                                      <p:tavLst>
                                        <p:tav tm="0">
                                          <p:val>
                                            <p:strVal val="(6*min(max(#ppt_w*#ppt_h,.3),1)-7.4)/-.7*#ppt_w"/>
                                          </p:val>
                                        </p:tav>
                                        <p:tav tm="100000">
                                          <p:val>
                                            <p:strVal val="#ppt_w"/>
                                          </p:val>
                                        </p:tav>
                                      </p:tavLst>
                                    </p:anim>
                                    <p:anim calcmode="lin" valueType="num">
                                      <p:cBhvr>
                                        <p:cTn id="70" dur="500" fill="hold"/>
                                        <p:tgtEl>
                                          <p:spTgt spid="35849"/>
                                        </p:tgtEl>
                                        <p:attrNameLst>
                                          <p:attrName>ppt_h</p:attrName>
                                        </p:attrNameLst>
                                      </p:cBhvr>
                                      <p:tavLst>
                                        <p:tav tm="0">
                                          <p:val>
                                            <p:strVal val="(6*min(max(#ppt_w*#ppt_h,.3),1)-7.4)/-.7*#ppt_h"/>
                                          </p:val>
                                        </p:tav>
                                        <p:tav tm="100000">
                                          <p:val>
                                            <p:strVal val="#ppt_h"/>
                                          </p:val>
                                        </p:tav>
                                      </p:tavLst>
                                    </p:anim>
                                    <p:anim calcmode="lin" valueType="num">
                                      <p:cBhvr>
                                        <p:cTn id="71" dur="500" fill="hold"/>
                                        <p:tgtEl>
                                          <p:spTgt spid="35849"/>
                                        </p:tgtEl>
                                        <p:attrNameLst>
                                          <p:attrName>ppt_x</p:attrName>
                                        </p:attrNameLst>
                                      </p:cBhvr>
                                      <p:tavLst>
                                        <p:tav tm="0">
                                          <p:val>
                                            <p:fltVal val="0.5"/>
                                          </p:val>
                                        </p:tav>
                                        <p:tav tm="100000">
                                          <p:val>
                                            <p:strVal val="#ppt_x"/>
                                          </p:val>
                                        </p:tav>
                                      </p:tavLst>
                                    </p:anim>
                                    <p:anim calcmode="lin" valueType="num">
                                      <p:cBhvr>
                                        <p:cTn id="72" dur="500" fill="hold"/>
                                        <p:tgtEl>
                                          <p:spTgt spid="35849"/>
                                        </p:tgtEl>
                                        <p:attrNameLst>
                                          <p:attrName>ppt_y</p:attrName>
                                        </p:attrNameLst>
                                      </p:cBhvr>
                                      <p:tavLst>
                                        <p:tav tm="0">
                                          <p:val>
                                            <p:strVal val="1+(6*min(max(#ppt_w*#ppt_h,.3),1)-7.4)/-.7*#ppt_h/2"/>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8"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utoUpdateAnimBg="0"/>
      <p:bldP spid="35847" grpId="0" autoUpdateAnimBg="0"/>
      <p:bldP spid="35848" grpId="0" autoUpdateAnimBg="0"/>
      <p:bldP spid="35849" grpId="0" autoUpdateAnimBg="0"/>
      <p:bldP spid="35850" grpId="0" animBg="1" autoUpdateAnimBg="0"/>
      <p:bldP spid="35851" grpId="0" autoUpdateAnimBg="0"/>
      <p:bldP spid="3585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0" name="Group 2"/>
          <p:cNvGraphicFramePr>
            <a:graphicFrameLocks noGrp="1"/>
          </p:cNvGraphicFramePr>
          <p:nvPr/>
        </p:nvGraphicFramePr>
        <p:xfrm>
          <a:off x="107950" y="1412875"/>
          <a:ext cx="8856663" cy="5111751"/>
        </p:xfrm>
        <a:graphic>
          <a:graphicData uri="http://schemas.openxmlformats.org/drawingml/2006/table">
            <a:tbl>
              <a:tblPr/>
              <a:tblGrid>
                <a:gridCol w="2735263"/>
                <a:gridCol w="3048000"/>
                <a:gridCol w="3073400"/>
              </a:tblGrid>
              <a:tr h="107950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r>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r>
              <a:tr h="127793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r>
              <a:tr h="19621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38100" cap="flat" cmpd="sng" algn="ctr">
                      <a:solidFill>
                        <a:srgbClr val="FF3300"/>
                      </a:solidFill>
                      <a:prstDash val="solid"/>
                      <a:round/>
                      <a:headEnd type="none" w="med" len="med"/>
                      <a:tailEnd type="none" w="med" len="med"/>
                    </a:lnL>
                    <a:lnR w="38100" cap="flat" cmpd="sng" algn="ctr">
                      <a:solidFill>
                        <a:srgbClr val="FF3300"/>
                      </a:solidFill>
                      <a:prstDash val="solid"/>
                      <a:round/>
                      <a:headEnd type="none" w="med" len="med"/>
                      <a:tailEnd type="none" w="med" len="med"/>
                    </a:lnR>
                    <a:lnT w="38100" cap="flat" cmpd="sng" algn="ctr">
                      <a:solidFill>
                        <a:srgbClr val="FF3300"/>
                      </a:solidFill>
                      <a:prstDash val="solid"/>
                      <a:round/>
                      <a:headEnd type="none" w="med" len="med"/>
                      <a:tailEnd type="none" w="med" len="med"/>
                    </a:lnT>
                    <a:lnB w="38100" cap="flat" cmpd="sng" algn="ctr">
                      <a:solidFill>
                        <a:srgbClr val="FF3300"/>
                      </a:solidFill>
                      <a:prstDash val="solid"/>
                      <a:round/>
                      <a:headEnd type="none" w="med" len="med"/>
                      <a:tailEnd type="none" w="med" len="med"/>
                    </a:lnB>
                    <a:lnTlToBr>
                      <a:noFill/>
                    </a:lnTlToBr>
                    <a:lnBlToTr>
                      <a:noFill/>
                    </a:lnBlToTr>
                    <a:solidFill>
                      <a:schemeClr val="accent1"/>
                    </a:solidFill>
                  </a:tcPr>
                </a:tc>
              </a:tr>
            </a:tbl>
          </a:graphicData>
        </a:graphic>
      </p:graphicFrame>
      <p:sp>
        <p:nvSpPr>
          <p:cNvPr id="43032" name="Rectangle 24"/>
          <p:cNvSpPr>
            <a:spLocks noChangeArrowheads="1"/>
          </p:cNvSpPr>
          <p:nvPr/>
        </p:nvSpPr>
        <p:spPr bwMode="auto">
          <a:xfrm>
            <a:off x="-107950" y="333375"/>
            <a:ext cx="8001000" cy="701675"/>
          </a:xfrm>
          <a:prstGeom prst="rect">
            <a:avLst/>
          </a:prstGeom>
          <a:noFill/>
          <a:ln w="9525">
            <a:noFill/>
            <a:miter lim="800000"/>
          </a:ln>
          <a:effectLst/>
        </p:spPr>
        <p:txBody>
          <a:bodyPr>
            <a:spAutoFit/>
          </a:bodyPr>
          <a:lstStyle/>
          <a:p>
            <a:pPr indent="304800" eaLnBrk="0" hangingPunct="0"/>
            <a:r>
              <a:rPr kumimoji="1" lang="zh-CN" altLang="en-US" sz="4000">
                <a:effectLst>
                  <a:outerShdw blurRad="38100" dist="38100" dir="2700000" algn="tl">
                    <a:srgbClr val="C0C0C0"/>
                  </a:outerShdw>
                </a:effectLst>
                <a:latin typeface="华文琥珀" panose="02010800040101010101" pitchFamily="2" charset="-122"/>
                <a:ea typeface="华文琥珀" panose="02010800040101010101" pitchFamily="2" charset="-122"/>
              </a:rPr>
              <a:t>卢沟桥与赵州桥有哪些异同点？</a:t>
            </a:r>
            <a:r>
              <a:rPr kumimoji="1" lang="zh-CN" altLang="en-US" sz="4000">
                <a:solidFill>
                  <a:srgbClr val="00FF00"/>
                </a:solidFill>
                <a:effectLst>
                  <a:outerShdw blurRad="38100" dist="38100" dir="2700000" algn="tl">
                    <a:srgbClr val="C0C0C0"/>
                  </a:outerShdw>
                </a:effectLst>
                <a:latin typeface="华文琥珀" panose="02010800040101010101" pitchFamily="2" charset="-122"/>
                <a:ea typeface="华文琥珀" panose="02010800040101010101" pitchFamily="2" charset="-122"/>
              </a:rPr>
              <a:t> </a:t>
            </a:r>
            <a:endParaRPr kumimoji="1" lang="zh-CN" altLang="en-US" sz="4000">
              <a:solidFill>
                <a:srgbClr val="00FF00"/>
              </a:solidFill>
              <a:effectLst>
                <a:outerShdw blurRad="38100" dist="38100" dir="2700000" algn="tl">
                  <a:srgbClr val="C0C0C0"/>
                </a:outerShdw>
              </a:effectLst>
              <a:latin typeface="华文琥珀" panose="02010800040101010101" pitchFamily="2" charset="-122"/>
              <a:ea typeface="华文琥珀" panose="02010800040101010101" pitchFamily="2" charset="-122"/>
            </a:endParaRPr>
          </a:p>
        </p:txBody>
      </p:sp>
      <p:sp>
        <p:nvSpPr>
          <p:cNvPr id="43033" name="Rectangle 25"/>
          <p:cNvSpPr>
            <a:spLocks noChangeArrowheads="1"/>
          </p:cNvSpPr>
          <p:nvPr/>
        </p:nvSpPr>
        <p:spPr bwMode="auto">
          <a:xfrm>
            <a:off x="1042988" y="1196975"/>
            <a:ext cx="1009650" cy="1311275"/>
          </a:xfrm>
          <a:prstGeom prst="rect">
            <a:avLst/>
          </a:prstGeom>
          <a:noFill/>
          <a:ln w="9525">
            <a:noFill/>
            <a:miter lim="800000"/>
          </a:ln>
          <a:effectLst/>
        </p:spPr>
        <p:txBody>
          <a:bodyPr>
            <a:spAutoFit/>
          </a:bodyPr>
          <a:lstStyle/>
          <a:p>
            <a:r>
              <a:rPr kumimoji="1" lang="zh-CN" altLang="en-US" sz="8000" b="1">
                <a:solidFill>
                  <a:srgbClr val="FF3300"/>
                </a:solidFill>
                <a:effectLst>
                  <a:outerShdw blurRad="38100" dist="38100" dir="2700000" algn="tl">
                    <a:srgbClr val="C0C0C0"/>
                  </a:outerShdw>
                </a:effectLst>
                <a:latin typeface="华文中宋" panose="02010600040101010101" pitchFamily="2" charset="-122"/>
                <a:ea typeface="华文中宋" panose="02010600040101010101" pitchFamily="2" charset="-122"/>
              </a:rPr>
              <a:t>同</a:t>
            </a:r>
            <a:endParaRPr kumimoji="1" lang="zh-CN" altLang="en-US" sz="8000" b="1">
              <a:solidFill>
                <a:srgbClr val="FF3300"/>
              </a:solidFill>
              <a:effectLst>
                <a:outerShdw blurRad="38100" dist="38100" dir="2700000" algn="tl">
                  <a:srgbClr val="C0C0C0"/>
                </a:outerShdw>
              </a:effectLst>
              <a:latin typeface="华文中宋" panose="02010600040101010101" pitchFamily="2" charset="-122"/>
              <a:ea typeface="华文中宋" panose="02010600040101010101" pitchFamily="2" charset="-122"/>
            </a:endParaRPr>
          </a:p>
        </p:txBody>
      </p:sp>
      <p:sp>
        <p:nvSpPr>
          <p:cNvPr id="43034" name="Rectangle 26"/>
          <p:cNvSpPr>
            <a:spLocks noChangeArrowheads="1"/>
          </p:cNvSpPr>
          <p:nvPr/>
        </p:nvSpPr>
        <p:spPr bwMode="auto">
          <a:xfrm>
            <a:off x="107950" y="2538413"/>
            <a:ext cx="2732088" cy="701675"/>
          </a:xfrm>
          <a:prstGeom prst="rect">
            <a:avLst/>
          </a:prstGeom>
          <a:noFill/>
          <a:ln w="9525">
            <a:noFill/>
            <a:miter lim="800000"/>
          </a:ln>
          <a:effectLst/>
        </p:spPr>
        <p:txBody>
          <a:bodyPr>
            <a:spAutoFit/>
          </a:bodyPr>
          <a:lstStyle/>
          <a:p>
            <a:r>
              <a:rPr kumimoji="1" lang="en-US" altLang="zh-CN" sz="4000" b="1">
                <a:solidFill>
                  <a:srgbClr val="0000FF"/>
                </a:solidFill>
                <a:latin typeface="黑体" panose="02010609060101010101" pitchFamily="49" charset="-122"/>
                <a:ea typeface="黑体" panose="02010609060101010101" pitchFamily="49" charset="-122"/>
              </a:rPr>
              <a:t>⑴</a:t>
            </a:r>
            <a:r>
              <a:rPr kumimoji="1" lang="zh-CN" altLang="en-US" sz="4000" b="1">
                <a:solidFill>
                  <a:srgbClr val="0000FF"/>
                </a:solidFill>
                <a:latin typeface="黑体" panose="02010609060101010101" pitchFamily="49" charset="-122"/>
                <a:ea typeface="黑体" panose="02010609060101010101" pitchFamily="49" charset="-122"/>
              </a:rPr>
              <a:t>历史悠久</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35" name="Rectangle 27"/>
          <p:cNvSpPr>
            <a:spLocks noChangeArrowheads="1"/>
          </p:cNvSpPr>
          <p:nvPr/>
        </p:nvSpPr>
        <p:spPr bwMode="auto">
          <a:xfrm>
            <a:off x="3276600" y="1471613"/>
            <a:ext cx="1712913" cy="701675"/>
          </a:xfrm>
          <a:prstGeom prst="rect">
            <a:avLst/>
          </a:prstGeom>
          <a:noFill/>
          <a:ln w="9525">
            <a:noFill/>
            <a:miter lim="800000"/>
          </a:ln>
          <a:effectLst/>
        </p:spPr>
        <p:txBody>
          <a:bodyPr wrap="none">
            <a:spAutoFit/>
          </a:bodyPr>
          <a:lstStyle/>
          <a:p>
            <a:r>
              <a:rPr kumimoji="1" lang="zh-CN" altLang="en-US" sz="4000" b="1">
                <a:solidFill>
                  <a:srgbClr val="0000FF"/>
                </a:solidFill>
                <a:latin typeface="黑体" panose="02010609060101010101" pitchFamily="49" charset="-122"/>
                <a:ea typeface="黑体" panose="02010609060101010101" pitchFamily="49" charset="-122"/>
              </a:rPr>
              <a:t>赵州桥</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36" name="Rectangle 28"/>
          <p:cNvSpPr>
            <a:spLocks noChangeArrowheads="1"/>
          </p:cNvSpPr>
          <p:nvPr/>
        </p:nvSpPr>
        <p:spPr bwMode="auto">
          <a:xfrm>
            <a:off x="6732588" y="1503363"/>
            <a:ext cx="1712912" cy="701675"/>
          </a:xfrm>
          <a:prstGeom prst="rect">
            <a:avLst/>
          </a:prstGeom>
          <a:noFill/>
          <a:ln w="9525">
            <a:noFill/>
            <a:miter lim="800000"/>
          </a:ln>
          <a:effectLst/>
        </p:spPr>
        <p:txBody>
          <a:bodyPr wrap="none">
            <a:spAutoFit/>
          </a:bodyPr>
          <a:lstStyle/>
          <a:p>
            <a:r>
              <a:rPr kumimoji="1" lang="zh-CN" altLang="en-US" sz="4000" b="1">
                <a:solidFill>
                  <a:srgbClr val="0000FF"/>
                </a:solidFill>
                <a:latin typeface="黑体" panose="02010609060101010101" pitchFamily="49" charset="-122"/>
                <a:ea typeface="黑体" panose="02010609060101010101" pitchFamily="49" charset="-122"/>
              </a:rPr>
              <a:t>卢沟桥</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37" name="Rectangle 29"/>
          <p:cNvSpPr>
            <a:spLocks noChangeArrowheads="1"/>
          </p:cNvSpPr>
          <p:nvPr/>
        </p:nvSpPr>
        <p:spPr bwMode="auto">
          <a:xfrm>
            <a:off x="3203575" y="2565400"/>
            <a:ext cx="2225675" cy="701675"/>
          </a:xfrm>
          <a:prstGeom prst="rect">
            <a:avLst/>
          </a:prstGeom>
          <a:noFill/>
          <a:ln w="9525">
            <a:noFill/>
            <a:miter lim="800000"/>
          </a:ln>
          <a:effectLst/>
        </p:spPr>
        <p:txBody>
          <a:bodyPr wrap="none">
            <a:spAutoFit/>
          </a:bodyPr>
          <a:lstStyle/>
          <a:p>
            <a:r>
              <a:rPr kumimoji="1" lang="en-US" altLang="zh-CN" sz="4000" b="1">
                <a:solidFill>
                  <a:srgbClr val="0000FF"/>
                </a:solidFill>
                <a:latin typeface="黑体" panose="02010609060101010101" pitchFamily="49" charset="-122"/>
                <a:ea typeface="黑体" panose="02010609060101010101" pitchFamily="49" charset="-122"/>
              </a:rPr>
              <a:t>1300</a:t>
            </a:r>
            <a:r>
              <a:rPr kumimoji="1" lang="zh-CN" altLang="en-US" sz="4000" b="1">
                <a:solidFill>
                  <a:srgbClr val="0000FF"/>
                </a:solidFill>
                <a:latin typeface="黑体" panose="02010609060101010101" pitchFamily="49" charset="-122"/>
                <a:ea typeface="黑体" panose="02010609060101010101" pitchFamily="49" charset="-122"/>
              </a:rPr>
              <a:t>多年</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38" name="Rectangle 30"/>
          <p:cNvSpPr>
            <a:spLocks noChangeArrowheads="1"/>
          </p:cNvSpPr>
          <p:nvPr/>
        </p:nvSpPr>
        <p:spPr bwMode="auto">
          <a:xfrm>
            <a:off x="6588125" y="2565400"/>
            <a:ext cx="1970088" cy="701675"/>
          </a:xfrm>
          <a:prstGeom prst="rect">
            <a:avLst/>
          </a:prstGeom>
          <a:noFill/>
          <a:ln w="9525">
            <a:noFill/>
            <a:miter lim="800000"/>
          </a:ln>
          <a:effectLst/>
        </p:spPr>
        <p:txBody>
          <a:bodyPr wrap="none">
            <a:spAutoFit/>
          </a:bodyPr>
          <a:lstStyle/>
          <a:p>
            <a:r>
              <a:rPr kumimoji="1" lang="en-US" altLang="zh-CN" sz="4000" b="1">
                <a:solidFill>
                  <a:srgbClr val="0000FF"/>
                </a:solidFill>
                <a:latin typeface="黑体" panose="02010609060101010101" pitchFamily="49" charset="-122"/>
                <a:ea typeface="黑体" panose="02010609060101010101" pitchFamily="49" charset="-122"/>
              </a:rPr>
              <a:t>800</a:t>
            </a:r>
            <a:r>
              <a:rPr kumimoji="1" lang="zh-CN" altLang="en-US" sz="4000" b="1">
                <a:solidFill>
                  <a:srgbClr val="0000FF"/>
                </a:solidFill>
                <a:latin typeface="黑体" panose="02010609060101010101" pitchFamily="49" charset="-122"/>
                <a:ea typeface="黑体" panose="02010609060101010101" pitchFamily="49" charset="-122"/>
              </a:rPr>
              <a:t>多年</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39" name="Rectangle 31"/>
          <p:cNvSpPr>
            <a:spLocks noChangeArrowheads="1"/>
          </p:cNvSpPr>
          <p:nvPr/>
        </p:nvSpPr>
        <p:spPr bwMode="auto">
          <a:xfrm>
            <a:off x="111125" y="3500438"/>
            <a:ext cx="2732088" cy="701675"/>
          </a:xfrm>
          <a:prstGeom prst="rect">
            <a:avLst/>
          </a:prstGeom>
          <a:noFill/>
          <a:ln w="9525">
            <a:noFill/>
            <a:miter lim="800000"/>
          </a:ln>
          <a:effectLst/>
        </p:spPr>
        <p:txBody>
          <a:bodyPr wrap="none">
            <a:spAutoFit/>
          </a:bodyPr>
          <a:lstStyle/>
          <a:p>
            <a:r>
              <a:rPr kumimoji="1" lang="en-US" altLang="zh-CN" sz="4000" b="1">
                <a:solidFill>
                  <a:srgbClr val="0000FF"/>
                </a:solidFill>
                <a:latin typeface="黑体" panose="02010609060101010101" pitchFamily="49" charset="-122"/>
                <a:ea typeface="黑体" panose="02010609060101010101" pitchFamily="49" charset="-122"/>
              </a:rPr>
              <a:t>⑵</a:t>
            </a:r>
            <a:r>
              <a:rPr kumimoji="1" lang="zh-CN" altLang="en-US" sz="4000" b="1">
                <a:solidFill>
                  <a:srgbClr val="0000FF"/>
                </a:solidFill>
                <a:latin typeface="黑体" panose="02010609060101010101" pitchFamily="49" charset="-122"/>
                <a:ea typeface="黑体" panose="02010609060101010101" pitchFamily="49" charset="-122"/>
              </a:rPr>
              <a:t>结构坚固</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0" name="Rectangle 32"/>
          <p:cNvSpPr>
            <a:spLocks noChangeArrowheads="1"/>
          </p:cNvSpPr>
          <p:nvPr/>
        </p:nvSpPr>
        <p:spPr bwMode="auto">
          <a:xfrm>
            <a:off x="3070225" y="3573463"/>
            <a:ext cx="2222500" cy="701675"/>
          </a:xfrm>
          <a:prstGeom prst="rect">
            <a:avLst/>
          </a:prstGeom>
          <a:noFill/>
          <a:ln w="9525">
            <a:noFill/>
            <a:miter lim="800000"/>
          </a:ln>
          <a:effectLst/>
        </p:spPr>
        <p:txBody>
          <a:bodyPr wrap="none">
            <a:spAutoFit/>
          </a:bodyPr>
          <a:lstStyle/>
          <a:p>
            <a:r>
              <a:rPr kumimoji="1" lang="zh-CN" altLang="en-US" sz="4000" b="1">
                <a:solidFill>
                  <a:srgbClr val="0000FF"/>
                </a:solidFill>
                <a:latin typeface="黑体" panose="02010609060101010101" pitchFamily="49" charset="-122"/>
                <a:ea typeface="黑体" panose="02010609060101010101" pitchFamily="49" charset="-122"/>
              </a:rPr>
              <a:t>保持雄姿</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1" name="Rectangle 33"/>
          <p:cNvSpPr>
            <a:spLocks noChangeArrowheads="1"/>
          </p:cNvSpPr>
          <p:nvPr/>
        </p:nvSpPr>
        <p:spPr bwMode="auto">
          <a:xfrm>
            <a:off x="6011863" y="3519488"/>
            <a:ext cx="2732087" cy="701675"/>
          </a:xfrm>
          <a:prstGeom prst="rect">
            <a:avLst/>
          </a:prstGeom>
          <a:noFill/>
          <a:ln w="9525">
            <a:noFill/>
            <a:miter lim="800000"/>
          </a:ln>
          <a:effectLst/>
        </p:spPr>
        <p:txBody>
          <a:bodyPr wrap="none">
            <a:spAutoFit/>
          </a:bodyPr>
          <a:lstStyle/>
          <a:p>
            <a:r>
              <a:rPr kumimoji="1" lang="zh-CN" altLang="en-US" sz="4000" b="1">
                <a:solidFill>
                  <a:srgbClr val="0000FF"/>
                </a:solidFill>
                <a:latin typeface="黑体" panose="02010609060101010101" pitchFamily="49" charset="-122"/>
                <a:ea typeface="黑体" panose="02010609060101010101" pitchFamily="49" charset="-122"/>
              </a:rPr>
              <a:t>从没出过事</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2" name="Rectangle 34"/>
          <p:cNvSpPr>
            <a:spLocks noChangeArrowheads="1"/>
          </p:cNvSpPr>
          <p:nvPr/>
        </p:nvSpPr>
        <p:spPr bwMode="auto">
          <a:xfrm>
            <a:off x="107950" y="5281613"/>
            <a:ext cx="2732088" cy="701675"/>
          </a:xfrm>
          <a:prstGeom prst="rect">
            <a:avLst/>
          </a:prstGeom>
          <a:noFill/>
          <a:ln w="9525">
            <a:noFill/>
            <a:miter lim="800000"/>
          </a:ln>
          <a:effectLst/>
        </p:spPr>
        <p:txBody>
          <a:bodyPr wrap="none">
            <a:spAutoFit/>
          </a:bodyPr>
          <a:lstStyle/>
          <a:p>
            <a:r>
              <a:rPr kumimoji="1" lang="en-US" altLang="zh-CN" sz="4000" b="1">
                <a:solidFill>
                  <a:srgbClr val="0000FF"/>
                </a:solidFill>
                <a:latin typeface="黑体" panose="02010609060101010101" pitchFamily="49" charset="-122"/>
                <a:ea typeface="黑体" panose="02010609060101010101" pitchFamily="49" charset="-122"/>
              </a:rPr>
              <a:t>⑶</a:t>
            </a:r>
            <a:r>
              <a:rPr kumimoji="1" lang="zh-CN" altLang="en-US" sz="4000" b="1">
                <a:solidFill>
                  <a:srgbClr val="0000FF"/>
                </a:solidFill>
                <a:latin typeface="黑体" panose="02010609060101010101" pitchFamily="49" charset="-122"/>
                <a:ea typeface="黑体" panose="02010609060101010101" pitchFamily="49" charset="-122"/>
              </a:rPr>
              <a:t>形式优美</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3" name="Rectangle 35"/>
          <p:cNvSpPr>
            <a:spLocks noChangeArrowheads="1"/>
          </p:cNvSpPr>
          <p:nvPr/>
        </p:nvSpPr>
        <p:spPr bwMode="auto">
          <a:xfrm>
            <a:off x="2916238" y="5057775"/>
            <a:ext cx="2986087" cy="1311275"/>
          </a:xfrm>
          <a:prstGeom prst="rect">
            <a:avLst/>
          </a:prstGeom>
          <a:noFill/>
          <a:ln w="9525">
            <a:noFill/>
            <a:miter lim="800000"/>
          </a:ln>
          <a:effectLst/>
        </p:spPr>
        <p:txBody>
          <a:bodyPr wrap="none">
            <a:spAutoFit/>
          </a:bodyPr>
          <a:lstStyle/>
          <a:p>
            <a:r>
              <a:rPr kumimoji="1" lang="en-US" altLang="zh-CN" sz="4000" b="1">
                <a:solidFill>
                  <a:srgbClr val="0000FF"/>
                </a:solidFill>
                <a:latin typeface="Times New Roman" panose="02020603050405020304"/>
                <a:ea typeface="黑体" panose="02010609060101010101" pitchFamily="49" charset="-122"/>
              </a:rPr>
              <a:t>“</a:t>
            </a:r>
            <a:r>
              <a:rPr kumimoji="1" lang="zh-CN" altLang="en-US" sz="4000" b="1">
                <a:solidFill>
                  <a:srgbClr val="0000FF"/>
                </a:solidFill>
                <a:latin typeface="黑体" panose="02010609060101010101" pitchFamily="49" charset="-122"/>
                <a:ea typeface="黑体" panose="02010609060101010101" pitchFamily="49" charset="-122"/>
              </a:rPr>
              <a:t>初月出云，</a:t>
            </a:r>
            <a:endParaRPr kumimoji="1" lang="zh-CN" altLang="en-US" sz="4000" b="1">
              <a:solidFill>
                <a:srgbClr val="0000FF"/>
              </a:solidFill>
              <a:latin typeface="黑体" panose="02010609060101010101" pitchFamily="49" charset="-122"/>
              <a:ea typeface="黑体" panose="02010609060101010101" pitchFamily="49" charset="-122"/>
            </a:endParaRPr>
          </a:p>
          <a:p>
            <a:r>
              <a:rPr kumimoji="1" lang="zh-CN" altLang="en-US" sz="4000" b="1">
                <a:solidFill>
                  <a:srgbClr val="0000FF"/>
                </a:solidFill>
                <a:latin typeface="黑体" panose="02010609060101010101" pitchFamily="49" charset="-122"/>
                <a:ea typeface="黑体" panose="02010609060101010101" pitchFamily="49" charset="-122"/>
              </a:rPr>
              <a:t>长虹饮涧</a:t>
            </a:r>
            <a:r>
              <a:rPr kumimoji="1" lang="zh-CN" altLang="en-US" sz="4000" b="1">
                <a:solidFill>
                  <a:srgbClr val="0000FF"/>
                </a:solidFill>
                <a:latin typeface="Times New Roman" panose="02020603050405020304"/>
                <a:ea typeface="黑体" panose="02010609060101010101" pitchFamily="49" charset="-122"/>
              </a:rPr>
              <a:t>”</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4" name="Rectangle 36"/>
          <p:cNvSpPr>
            <a:spLocks noChangeArrowheads="1"/>
          </p:cNvSpPr>
          <p:nvPr/>
        </p:nvSpPr>
        <p:spPr bwMode="auto">
          <a:xfrm>
            <a:off x="6011863" y="4887913"/>
            <a:ext cx="2730500" cy="701675"/>
          </a:xfrm>
          <a:prstGeom prst="rect">
            <a:avLst/>
          </a:prstGeom>
          <a:noFill/>
          <a:ln w="9525">
            <a:noFill/>
            <a:miter lim="800000"/>
          </a:ln>
          <a:effectLst/>
        </p:spPr>
        <p:txBody>
          <a:bodyPr wrap="none">
            <a:spAutoFit/>
          </a:bodyPr>
          <a:lstStyle/>
          <a:p>
            <a:r>
              <a:rPr kumimoji="1" lang="en-US" altLang="zh-CN" sz="4000" b="1">
                <a:solidFill>
                  <a:srgbClr val="0000FF"/>
                </a:solidFill>
                <a:latin typeface="Times New Roman" panose="02020603050405020304"/>
                <a:ea typeface="黑体" panose="02010609060101010101" pitchFamily="49" charset="-122"/>
              </a:rPr>
              <a:t>“</a:t>
            </a:r>
            <a:r>
              <a:rPr kumimoji="1" lang="zh-CN" altLang="en-US" sz="4000" b="1">
                <a:solidFill>
                  <a:srgbClr val="0000FF"/>
                </a:solidFill>
                <a:latin typeface="黑体" panose="02010609060101010101" pitchFamily="49" charset="-122"/>
                <a:ea typeface="黑体" panose="02010609060101010101" pitchFamily="49" charset="-122"/>
              </a:rPr>
              <a:t>独一无二</a:t>
            </a:r>
            <a:r>
              <a:rPr kumimoji="1" lang="zh-CN" altLang="en-US" sz="4000" b="1">
                <a:solidFill>
                  <a:srgbClr val="0000FF"/>
                </a:solidFill>
                <a:latin typeface="Times New Roman" panose="02020603050405020304"/>
                <a:ea typeface="黑体" panose="02010609060101010101" pitchFamily="49" charset="-122"/>
              </a:rPr>
              <a:t>”</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3045" name="Rectangle 37"/>
          <p:cNvSpPr>
            <a:spLocks noChangeArrowheads="1"/>
          </p:cNvSpPr>
          <p:nvPr/>
        </p:nvSpPr>
        <p:spPr bwMode="auto">
          <a:xfrm>
            <a:off x="5795963" y="5661025"/>
            <a:ext cx="3240087" cy="701675"/>
          </a:xfrm>
          <a:prstGeom prst="rect">
            <a:avLst/>
          </a:prstGeom>
          <a:noFill/>
          <a:ln w="9525">
            <a:noFill/>
            <a:miter lim="800000"/>
          </a:ln>
          <a:effectLst/>
        </p:spPr>
        <p:txBody>
          <a:bodyPr wrap="none">
            <a:spAutoFit/>
          </a:bodyPr>
          <a:lstStyle/>
          <a:p>
            <a:r>
              <a:rPr kumimoji="1" lang="en-US" altLang="zh-CN" sz="4000" b="1">
                <a:solidFill>
                  <a:srgbClr val="0000FF"/>
                </a:solidFill>
                <a:latin typeface="Times New Roman" panose="02020603050405020304"/>
                <a:ea typeface="黑体" panose="02010609060101010101" pitchFamily="49" charset="-122"/>
              </a:rPr>
              <a:t>“</a:t>
            </a:r>
            <a:r>
              <a:rPr kumimoji="1" lang="zh-CN" altLang="en-US" sz="4000" b="1">
                <a:solidFill>
                  <a:srgbClr val="0000FF"/>
                </a:solidFill>
                <a:latin typeface="黑体" panose="02010609060101010101" pitchFamily="49" charset="-122"/>
                <a:ea typeface="黑体" panose="02010609060101010101" pitchFamily="49" charset="-122"/>
              </a:rPr>
              <a:t>美丽的奇观</a:t>
            </a:r>
            <a:r>
              <a:rPr kumimoji="1" lang="zh-CN" altLang="en-US" sz="4000" b="1">
                <a:solidFill>
                  <a:srgbClr val="0000FF"/>
                </a:solidFill>
                <a:latin typeface="Times New Roman" panose="02020603050405020304"/>
                <a:ea typeface="黑体" panose="02010609060101010101" pitchFamily="49" charset="-122"/>
              </a:rPr>
              <a:t>”</a:t>
            </a:r>
            <a:endParaRPr kumimoji="1" lang="zh-CN" altLang="en-US" sz="4000" b="1">
              <a:solidFill>
                <a:srgbClr val="0000FF"/>
              </a:solidFill>
              <a:latin typeface="黑体" panose="02010609060101010101" pitchFamily="49" charset="-122"/>
              <a:ea typeface="黑体" panose="02010609060101010101" pitchFamily="49" charset="-122"/>
            </a:endParaRPr>
          </a:p>
        </p:txBody>
      </p:sp>
      <p:pic>
        <p:nvPicPr>
          <p:cNvPr id="43046" name="Picture 38" descr="01">
            <a:hlinkClick r:id="" action="ppaction://hlinkshowjump?jump=nextslide"/>
          </p:cNvPr>
          <p:cNvPicPr>
            <a:picLocks noChangeAspect="1" noChangeArrowheads="1" noCrop="1"/>
          </p:cNvPicPr>
          <p:nvPr/>
        </p:nvPicPr>
        <p:blipFill>
          <a:blip r:embed="rId1"/>
          <a:srcRect/>
          <a:stretch>
            <a:fillRect/>
          </a:stretch>
        </p:blipFill>
        <p:spPr bwMode="auto">
          <a:xfrm>
            <a:off x="7596188" y="333375"/>
            <a:ext cx="1219200" cy="601663"/>
          </a:xfrm>
          <a:prstGeom prst="rect">
            <a:avLst/>
          </a:prstGeom>
          <a:noFill/>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033"/>
                                        </p:tgtEl>
                                        <p:attrNameLst>
                                          <p:attrName>style.visibility</p:attrName>
                                        </p:attrNameLst>
                                      </p:cBhvr>
                                      <p:to>
                                        <p:strVal val="visible"/>
                                      </p:to>
                                    </p:set>
                                    <p:animEffect transition="in" filter="dissolve">
                                      <p:cBhvr>
                                        <p:cTn id="7" dur="500"/>
                                        <p:tgtEl>
                                          <p:spTgt spid="4303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3035"/>
                                        </p:tgtEl>
                                        <p:attrNameLst>
                                          <p:attrName>style.visibility</p:attrName>
                                        </p:attrNameLst>
                                      </p:cBhvr>
                                      <p:to>
                                        <p:strVal val="visible"/>
                                      </p:to>
                                    </p:set>
                                    <p:animEffect transition="in" filter="dissolve">
                                      <p:cBhvr>
                                        <p:cTn id="11" dur="500"/>
                                        <p:tgtEl>
                                          <p:spTgt spid="43035"/>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3036"/>
                                        </p:tgtEl>
                                        <p:attrNameLst>
                                          <p:attrName>style.visibility</p:attrName>
                                        </p:attrNameLst>
                                      </p:cBhvr>
                                      <p:to>
                                        <p:strVal val="visible"/>
                                      </p:to>
                                    </p:set>
                                    <p:animEffect transition="in" filter="dissolve">
                                      <p:cBhvr>
                                        <p:cTn id="15" dur="500"/>
                                        <p:tgtEl>
                                          <p:spTgt spid="4303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3034"/>
                                        </p:tgtEl>
                                        <p:attrNameLst>
                                          <p:attrName>style.visibility</p:attrName>
                                        </p:attrNameLst>
                                      </p:cBhvr>
                                      <p:to>
                                        <p:strVal val="visible"/>
                                      </p:to>
                                    </p:set>
                                    <p:animEffect transition="in" filter="dissolve">
                                      <p:cBhvr>
                                        <p:cTn id="20" dur="500"/>
                                        <p:tgtEl>
                                          <p:spTgt spid="43034"/>
                                        </p:tgtEl>
                                      </p:cBhvr>
                                    </p:animEffect>
                                  </p:childTnLst>
                                </p:cTn>
                              </p:par>
                            </p:childTnLst>
                          </p:cTn>
                        </p:par>
                        <p:par>
                          <p:cTn id="21" fill="hold">
                            <p:stCondLst>
                              <p:cond delay="500"/>
                            </p:stCondLst>
                            <p:childTnLst>
                              <p:par>
                                <p:cTn id="22" presetID="9" presetClass="entr" presetSubtype="0" fill="hold" grpId="0" nodeType="afterEffect">
                                  <p:stCondLst>
                                    <p:cond delay="3000"/>
                                  </p:stCondLst>
                                  <p:childTnLst>
                                    <p:set>
                                      <p:cBhvr>
                                        <p:cTn id="23" dur="1" fill="hold">
                                          <p:stCondLst>
                                            <p:cond delay="0"/>
                                          </p:stCondLst>
                                        </p:cTn>
                                        <p:tgtEl>
                                          <p:spTgt spid="43037"/>
                                        </p:tgtEl>
                                        <p:attrNameLst>
                                          <p:attrName>style.visibility</p:attrName>
                                        </p:attrNameLst>
                                      </p:cBhvr>
                                      <p:to>
                                        <p:strVal val="visible"/>
                                      </p:to>
                                    </p:set>
                                    <p:animEffect transition="in" filter="dissolve">
                                      <p:cBhvr>
                                        <p:cTn id="24" dur="500"/>
                                        <p:tgtEl>
                                          <p:spTgt spid="43037"/>
                                        </p:tgtEl>
                                      </p:cBhvr>
                                    </p:animEffect>
                                  </p:childTnLst>
                                </p:cTn>
                              </p:par>
                            </p:childTnLst>
                          </p:cTn>
                        </p:par>
                        <p:par>
                          <p:cTn id="25" fill="hold">
                            <p:stCondLst>
                              <p:cond delay="4000"/>
                            </p:stCondLst>
                            <p:childTnLst>
                              <p:par>
                                <p:cTn id="26" presetID="9" presetClass="entr" presetSubtype="0" fill="hold" grpId="0" nodeType="afterEffect">
                                  <p:stCondLst>
                                    <p:cond delay="6000"/>
                                  </p:stCondLst>
                                  <p:childTnLst>
                                    <p:set>
                                      <p:cBhvr>
                                        <p:cTn id="27" dur="1" fill="hold">
                                          <p:stCondLst>
                                            <p:cond delay="0"/>
                                          </p:stCondLst>
                                        </p:cTn>
                                        <p:tgtEl>
                                          <p:spTgt spid="43038"/>
                                        </p:tgtEl>
                                        <p:attrNameLst>
                                          <p:attrName>style.visibility</p:attrName>
                                        </p:attrNameLst>
                                      </p:cBhvr>
                                      <p:to>
                                        <p:strVal val="visible"/>
                                      </p:to>
                                    </p:set>
                                    <p:animEffect transition="in" filter="dissolve">
                                      <p:cBhvr>
                                        <p:cTn id="28" dur="500"/>
                                        <p:tgtEl>
                                          <p:spTgt spid="4303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3039"/>
                                        </p:tgtEl>
                                        <p:attrNameLst>
                                          <p:attrName>style.visibility</p:attrName>
                                        </p:attrNameLst>
                                      </p:cBhvr>
                                      <p:to>
                                        <p:strVal val="visible"/>
                                      </p:to>
                                    </p:set>
                                    <p:animEffect transition="in" filter="dissolve">
                                      <p:cBhvr>
                                        <p:cTn id="33" dur="500"/>
                                        <p:tgtEl>
                                          <p:spTgt spid="43039"/>
                                        </p:tgtEl>
                                      </p:cBhvr>
                                    </p:animEffect>
                                  </p:childTnLst>
                                </p:cTn>
                              </p:par>
                            </p:childTnLst>
                          </p:cTn>
                        </p:par>
                        <p:par>
                          <p:cTn id="34" fill="hold">
                            <p:stCondLst>
                              <p:cond delay="500"/>
                            </p:stCondLst>
                            <p:childTnLst>
                              <p:par>
                                <p:cTn id="35" presetID="9" presetClass="entr" presetSubtype="0" fill="hold" grpId="0" nodeType="afterEffect">
                                  <p:stCondLst>
                                    <p:cond delay="3000"/>
                                  </p:stCondLst>
                                  <p:childTnLst>
                                    <p:set>
                                      <p:cBhvr>
                                        <p:cTn id="36" dur="1" fill="hold">
                                          <p:stCondLst>
                                            <p:cond delay="0"/>
                                          </p:stCondLst>
                                        </p:cTn>
                                        <p:tgtEl>
                                          <p:spTgt spid="43040"/>
                                        </p:tgtEl>
                                        <p:attrNameLst>
                                          <p:attrName>style.visibility</p:attrName>
                                        </p:attrNameLst>
                                      </p:cBhvr>
                                      <p:to>
                                        <p:strVal val="visible"/>
                                      </p:to>
                                    </p:set>
                                    <p:animEffect transition="in" filter="dissolve">
                                      <p:cBhvr>
                                        <p:cTn id="37" dur="500"/>
                                        <p:tgtEl>
                                          <p:spTgt spid="43040"/>
                                        </p:tgtEl>
                                      </p:cBhvr>
                                    </p:animEffect>
                                  </p:childTnLst>
                                </p:cTn>
                              </p:par>
                            </p:childTnLst>
                          </p:cTn>
                        </p:par>
                        <p:par>
                          <p:cTn id="38" fill="hold">
                            <p:stCondLst>
                              <p:cond delay="4000"/>
                            </p:stCondLst>
                            <p:childTnLst>
                              <p:par>
                                <p:cTn id="39" presetID="9" presetClass="entr" presetSubtype="0" fill="hold" grpId="0" nodeType="afterEffect">
                                  <p:stCondLst>
                                    <p:cond delay="6000"/>
                                  </p:stCondLst>
                                  <p:childTnLst>
                                    <p:set>
                                      <p:cBhvr>
                                        <p:cTn id="40" dur="1" fill="hold">
                                          <p:stCondLst>
                                            <p:cond delay="0"/>
                                          </p:stCondLst>
                                        </p:cTn>
                                        <p:tgtEl>
                                          <p:spTgt spid="43041"/>
                                        </p:tgtEl>
                                        <p:attrNameLst>
                                          <p:attrName>style.visibility</p:attrName>
                                        </p:attrNameLst>
                                      </p:cBhvr>
                                      <p:to>
                                        <p:strVal val="visible"/>
                                      </p:to>
                                    </p:set>
                                    <p:animEffect transition="in" filter="dissolve">
                                      <p:cBhvr>
                                        <p:cTn id="41" dur="500"/>
                                        <p:tgtEl>
                                          <p:spTgt spid="43041"/>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43042"/>
                                        </p:tgtEl>
                                        <p:attrNameLst>
                                          <p:attrName>style.visibility</p:attrName>
                                        </p:attrNameLst>
                                      </p:cBhvr>
                                      <p:to>
                                        <p:strVal val="visible"/>
                                      </p:to>
                                    </p:set>
                                    <p:animEffect transition="in" filter="dissolve">
                                      <p:cBhvr>
                                        <p:cTn id="46" dur="500"/>
                                        <p:tgtEl>
                                          <p:spTgt spid="43042"/>
                                        </p:tgtEl>
                                      </p:cBhvr>
                                    </p:animEffect>
                                  </p:childTnLst>
                                </p:cTn>
                              </p:par>
                            </p:childTnLst>
                          </p:cTn>
                        </p:par>
                        <p:par>
                          <p:cTn id="47" fill="hold">
                            <p:stCondLst>
                              <p:cond delay="500"/>
                            </p:stCondLst>
                            <p:childTnLst>
                              <p:par>
                                <p:cTn id="48" presetID="9" presetClass="entr" presetSubtype="0" fill="hold" grpId="0" nodeType="afterEffect">
                                  <p:stCondLst>
                                    <p:cond delay="3000"/>
                                  </p:stCondLst>
                                  <p:childTnLst>
                                    <p:set>
                                      <p:cBhvr>
                                        <p:cTn id="49" dur="1" fill="hold">
                                          <p:stCondLst>
                                            <p:cond delay="0"/>
                                          </p:stCondLst>
                                        </p:cTn>
                                        <p:tgtEl>
                                          <p:spTgt spid="43043"/>
                                        </p:tgtEl>
                                        <p:attrNameLst>
                                          <p:attrName>style.visibility</p:attrName>
                                        </p:attrNameLst>
                                      </p:cBhvr>
                                      <p:to>
                                        <p:strVal val="visible"/>
                                      </p:to>
                                    </p:set>
                                    <p:animEffect transition="in" filter="dissolve">
                                      <p:cBhvr>
                                        <p:cTn id="50" dur="500"/>
                                        <p:tgtEl>
                                          <p:spTgt spid="43043"/>
                                        </p:tgtEl>
                                      </p:cBhvr>
                                    </p:animEffect>
                                  </p:childTnLst>
                                </p:cTn>
                              </p:par>
                            </p:childTnLst>
                          </p:cTn>
                        </p:par>
                        <p:par>
                          <p:cTn id="51" fill="hold">
                            <p:stCondLst>
                              <p:cond delay="4000"/>
                            </p:stCondLst>
                            <p:childTnLst>
                              <p:par>
                                <p:cTn id="52" presetID="9" presetClass="entr" presetSubtype="0" fill="hold" grpId="0" nodeType="afterEffect">
                                  <p:stCondLst>
                                    <p:cond delay="6000"/>
                                  </p:stCondLst>
                                  <p:childTnLst>
                                    <p:set>
                                      <p:cBhvr>
                                        <p:cTn id="53" dur="1" fill="hold">
                                          <p:stCondLst>
                                            <p:cond delay="0"/>
                                          </p:stCondLst>
                                        </p:cTn>
                                        <p:tgtEl>
                                          <p:spTgt spid="43044"/>
                                        </p:tgtEl>
                                        <p:attrNameLst>
                                          <p:attrName>style.visibility</p:attrName>
                                        </p:attrNameLst>
                                      </p:cBhvr>
                                      <p:to>
                                        <p:strVal val="visible"/>
                                      </p:to>
                                    </p:set>
                                    <p:animEffect transition="in" filter="dissolve">
                                      <p:cBhvr>
                                        <p:cTn id="54" dur="2000"/>
                                        <p:tgtEl>
                                          <p:spTgt spid="43044"/>
                                        </p:tgtEl>
                                      </p:cBhvr>
                                    </p:animEffect>
                                  </p:childTnLst>
                                </p:cTn>
                              </p:par>
                            </p:childTnLst>
                          </p:cTn>
                        </p:par>
                        <p:par>
                          <p:cTn id="55" fill="hold">
                            <p:stCondLst>
                              <p:cond delay="12000"/>
                            </p:stCondLst>
                            <p:childTnLst>
                              <p:par>
                                <p:cTn id="56" presetID="9" presetClass="entr" presetSubtype="0" fill="hold" grpId="0" nodeType="afterEffect">
                                  <p:stCondLst>
                                    <p:cond delay="6000"/>
                                  </p:stCondLst>
                                  <p:childTnLst>
                                    <p:set>
                                      <p:cBhvr>
                                        <p:cTn id="57" dur="1" fill="hold">
                                          <p:stCondLst>
                                            <p:cond delay="0"/>
                                          </p:stCondLst>
                                        </p:cTn>
                                        <p:tgtEl>
                                          <p:spTgt spid="43045"/>
                                        </p:tgtEl>
                                        <p:attrNameLst>
                                          <p:attrName>style.visibility</p:attrName>
                                        </p:attrNameLst>
                                      </p:cBhvr>
                                      <p:to>
                                        <p:strVal val="visible"/>
                                      </p:to>
                                    </p:set>
                                    <p:animEffect transition="in" filter="dissolve">
                                      <p:cBhvr>
                                        <p:cTn id="58" dur="2000"/>
                                        <p:tgtEl>
                                          <p:spTgt spid="43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3" grpId="0" autoUpdateAnimBg="0"/>
      <p:bldP spid="43034" grpId="0" autoUpdateAnimBg="0"/>
      <p:bldP spid="43035" grpId="0" autoUpdateAnimBg="0"/>
      <p:bldP spid="43036" grpId="0" autoUpdateAnimBg="0"/>
      <p:bldP spid="43037" grpId="0" autoUpdateAnimBg="0"/>
      <p:bldP spid="43038" grpId="0" autoUpdateAnimBg="0"/>
      <p:bldP spid="43039" grpId="0" autoUpdateAnimBg="0"/>
      <p:bldP spid="43040" grpId="0" autoUpdateAnimBg="0"/>
      <p:bldP spid="43041" grpId="0" autoUpdateAnimBg="0"/>
      <p:bldP spid="43042" grpId="0" autoUpdateAnimBg="0"/>
      <p:bldP spid="43043" grpId="0" autoUpdateAnimBg="0"/>
      <p:bldP spid="43044" grpId="0" autoUpdateAnimBg="0"/>
      <p:bldP spid="43045"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6035675" y="3770313"/>
            <a:ext cx="3073400" cy="1962150"/>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35" name="Rectangle 3"/>
          <p:cNvSpPr>
            <a:spLocks noChangeArrowheads="1"/>
          </p:cNvSpPr>
          <p:nvPr/>
        </p:nvSpPr>
        <p:spPr bwMode="auto">
          <a:xfrm>
            <a:off x="2987675" y="3770313"/>
            <a:ext cx="3048000" cy="1962150"/>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36" name="Rectangle 4"/>
          <p:cNvSpPr>
            <a:spLocks noChangeArrowheads="1"/>
          </p:cNvSpPr>
          <p:nvPr/>
        </p:nvSpPr>
        <p:spPr bwMode="auto">
          <a:xfrm>
            <a:off x="252413" y="3770313"/>
            <a:ext cx="2735262" cy="1962150"/>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37" name="Rectangle 5"/>
          <p:cNvSpPr>
            <a:spLocks noChangeArrowheads="1"/>
          </p:cNvSpPr>
          <p:nvPr/>
        </p:nvSpPr>
        <p:spPr bwMode="auto">
          <a:xfrm>
            <a:off x="6035675" y="2492375"/>
            <a:ext cx="3073400" cy="1277938"/>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38" name="Rectangle 6"/>
          <p:cNvSpPr>
            <a:spLocks noChangeArrowheads="1"/>
          </p:cNvSpPr>
          <p:nvPr/>
        </p:nvSpPr>
        <p:spPr bwMode="auto">
          <a:xfrm>
            <a:off x="2987675" y="2492375"/>
            <a:ext cx="3048000" cy="1277938"/>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39" name="Rectangle 7"/>
          <p:cNvSpPr>
            <a:spLocks noChangeArrowheads="1"/>
          </p:cNvSpPr>
          <p:nvPr/>
        </p:nvSpPr>
        <p:spPr bwMode="auto">
          <a:xfrm>
            <a:off x="252413" y="2492375"/>
            <a:ext cx="2735262" cy="1277938"/>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0" name="Rectangle 8"/>
          <p:cNvSpPr>
            <a:spLocks noChangeArrowheads="1"/>
          </p:cNvSpPr>
          <p:nvPr/>
        </p:nvSpPr>
        <p:spPr bwMode="auto">
          <a:xfrm>
            <a:off x="6035675" y="1700213"/>
            <a:ext cx="3073400" cy="792162"/>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1" name="Rectangle 9"/>
          <p:cNvSpPr>
            <a:spLocks noChangeArrowheads="1"/>
          </p:cNvSpPr>
          <p:nvPr/>
        </p:nvSpPr>
        <p:spPr bwMode="auto">
          <a:xfrm>
            <a:off x="2987675" y="1700213"/>
            <a:ext cx="3048000" cy="792162"/>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2" name="Rectangle 10"/>
          <p:cNvSpPr>
            <a:spLocks noChangeArrowheads="1"/>
          </p:cNvSpPr>
          <p:nvPr/>
        </p:nvSpPr>
        <p:spPr bwMode="auto">
          <a:xfrm>
            <a:off x="252413" y="1700213"/>
            <a:ext cx="2735262" cy="792162"/>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3" name="Rectangle 11"/>
          <p:cNvSpPr>
            <a:spLocks noChangeArrowheads="1"/>
          </p:cNvSpPr>
          <p:nvPr/>
        </p:nvSpPr>
        <p:spPr bwMode="auto">
          <a:xfrm>
            <a:off x="6035675" y="620713"/>
            <a:ext cx="3073400" cy="1079500"/>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4" name="Rectangle 12"/>
          <p:cNvSpPr>
            <a:spLocks noChangeArrowheads="1"/>
          </p:cNvSpPr>
          <p:nvPr/>
        </p:nvSpPr>
        <p:spPr bwMode="auto">
          <a:xfrm>
            <a:off x="2987675" y="620713"/>
            <a:ext cx="3048000" cy="1079500"/>
          </a:xfrm>
          <a:prstGeom prst="rect">
            <a:avLst/>
          </a:prstGeom>
          <a:solidFill>
            <a:schemeClr val="accent1"/>
          </a:solidFill>
          <a:ln w="9525">
            <a:noFill/>
            <a:miter lim="800000"/>
          </a:ln>
          <a:effectLst/>
        </p:spPr>
        <p:txBody>
          <a:bodyPr/>
          <a:lstStyle/>
          <a:p>
            <a:pPr>
              <a:spcBef>
                <a:spcPct val="20000"/>
              </a:spcBef>
            </a:pPr>
            <a:endParaRPr lang="zh-CN" altLang="zh-CN" sz="2800"/>
          </a:p>
        </p:txBody>
      </p:sp>
      <p:sp>
        <p:nvSpPr>
          <p:cNvPr id="44045" name="Rectangle 13"/>
          <p:cNvSpPr>
            <a:spLocks noChangeArrowheads="1"/>
          </p:cNvSpPr>
          <p:nvPr/>
        </p:nvSpPr>
        <p:spPr bwMode="auto">
          <a:xfrm>
            <a:off x="252413" y="620713"/>
            <a:ext cx="2735262" cy="1079500"/>
          </a:xfrm>
          <a:prstGeom prst="rect">
            <a:avLst/>
          </a:prstGeom>
          <a:solidFill>
            <a:schemeClr val="accent1"/>
          </a:solidFill>
          <a:ln w="9525">
            <a:noFill/>
            <a:miter lim="800000"/>
          </a:ln>
          <a:effectLst/>
        </p:spPr>
        <p:txBody>
          <a:bodyPr/>
          <a:lstStyle/>
          <a:p>
            <a:pPr algn="ctr">
              <a:spcBef>
                <a:spcPct val="20000"/>
              </a:spcBef>
            </a:pPr>
            <a:r>
              <a:rPr lang="zh-CN" altLang="en-US" sz="8000" b="1">
                <a:solidFill>
                  <a:srgbClr val="000000"/>
                </a:solidFill>
                <a:effectLst>
                  <a:outerShdw blurRad="38100" dist="38100" dir="2700000" algn="tl">
                    <a:srgbClr val="FFFFFF"/>
                  </a:outerShdw>
                </a:effectLst>
                <a:ea typeface="华文细黑" panose="02010600040101010101" pitchFamily="2" charset="-122"/>
              </a:rPr>
              <a:t>异</a:t>
            </a:r>
            <a:endParaRPr lang="zh-CN" altLang="en-US" sz="8000" b="1">
              <a:solidFill>
                <a:srgbClr val="000000"/>
              </a:solidFill>
              <a:effectLst>
                <a:outerShdw blurRad="38100" dist="38100" dir="2700000" algn="tl">
                  <a:srgbClr val="FFFFFF"/>
                </a:outerShdw>
              </a:effectLst>
              <a:ea typeface="华文细黑" panose="02010600040101010101" pitchFamily="2" charset="-122"/>
            </a:endParaRPr>
          </a:p>
        </p:txBody>
      </p:sp>
      <p:sp>
        <p:nvSpPr>
          <p:cNvPr id="44046" name="Line 14"/>
          <p:cNvSpPr>
            <a:spLocks noChangeShapeType="1"/>
          </p:cNvSpPr>
          <p:nvPr/>
        </p:nvSpPr>
        <p:spPr bwMode="auto">
          <a:xfrm flipV="1">
            <a:off x="323850" y="1916113"/>
            <a:ext cx="8820150" cy="0"/>
          </a:xfrm>
          <a:prstGeom prst="line">
            <a:avLst/>
          </a:prstGeom>
          <a:noFill/>
          <a:ln w="38100">
            <a:solidFill>
              <a:srgbClr val="0000FF"/>
            </a:solidFill>
            <a:round/>
          </a:ln>
          <a:effectLst/>
        </p:spPr>
        <p:txBody>
          <a:bodyPr/>
          <a:lstStyle/>
          <a:p>
            <a:endParaRPr lang="zh-CN" altLang="en-US"/>
          </a:p>
        </p:txBody>
      </p:sp>
      <p:sp>
        <p:nvSpPr>
          <p:cNvPr id="44047" name="Line 15"/>
          <p:cNvSpPr>
            <a:spLocks noChangeShapeType="1"/>
          </p:cNvSpPr>
          <p:nvPr/>
        </p:nvSpPr>
        <p:spPr bwMode="auto">
          <a:xfrm>
            <a:off x="287338" y="3429000"/>
            <a:ext cx="8856662" cy="0"/>
          </a:xfrm>
          <a:prstGeom prst="line">
            <a:avLst/>
          </a:prstGeom>
          <a:noFill/>
          <a:ln w="38100">
            <a:solidFill>
              <a:srgbClr val="0000FF"/>
            </a:solidFill>
            <a:round/>
          </a:ln>
          <a:effectLst/>
        </p:spPr>
        <p:txBody>
          <a:bodyPr/>
          <a:lstStyle/>
          <a:p>
            <a:endParaRPr lang="zh-CN" altLang="en-US"/>
          </a:p>
        </p:txBody>
      </p:sp>
      <p:sp>
        <p:nvSpPr>
          <p:cNvPr id="44048" name="Line 16"/>
          <p:cNvSpPr>
            <a:spLocks noChangeShapeType="1"/>
          </p:cNvSpPr>
          <p:nvPr/>
        </p:nvSpPr>
        <p:spPr bwMode="auto">
          <a:xfrm>
            <a:off x="2987675" y="620713"/>
            <a:ext cx="0" cy="5111750"/>
          </a:xfrm>
          <a:prstGeom prst="line">
            <a:avLst/>
          </a:prstGeom>
          <a:noFill/>
          <a:ln w="38100">
            <a:solidFill>
              <a:srgbClr val="0000FF"/>
            </a:solidFill>
            <a:round/>
          </a:ln>
          <a:effectLst/>
        </p:spPr>
        <p:txBody>
          <a:bodyPr/>
          <a:lstStyle/>
          <a:p>
            <a:endParaRPr lang="zh-CN" altLang="en-US"/>
          </a:p>
        </p:txBody>
      </p:sp>
      <p:sp>
        <p:nvSpPr>
          <p:cNvPr id="44049" name="Line 17"/>
          <p:cNvSpPr>
            <a:spLocks noChangeShapeType="1"/>
          </p:cNvSpPr>
          <p:nvPr/>
        </p:nvSpPr>
        <p:spPr bwMode="auto">
          <a:xfrm>
            <a:off x="6035675" y="620713"/>
            <a:ext cx="0" cy="5111750"/>
          </a:xfrm>
          <a:prstGeom prst="line">
            <a:avLst/>
          </a:prstGeom>
          <a:noFill/>
          <a:ln w="38100">
            <a:solidFill>
              <a:srgbClr val="0000FF"/>
            </a:solidFill>
            <a:round/>
          </a:ln>
          <a:effectLst/>
        </p:spPr>
        <p:txBody>
          <a:bodyPr/>
          <a:lstStyle/>
          <a:p>
            <a:endParaRPr lang="zh-CN" altLang="en-US"/>
          </a:p>
        </p:txBody>
      </p:sp>
      <p:sp>
        <p:nvSpPr>
          <p:cNvPr id="44050" name="Line 18"/>
          <p:cNvSpPr>
            <a:spLocks noChangeShapeType="1"/>
          </p:cNvSpPr>
          <p:nvPr/>
        </p:nvSpPr>
        <p:spPr bwMode="auto">
          <a:xfrm>
            <a:off x="252413" y="620713"/>
            <a:ext cx="8856662" cy="0"/>
          </a:xfrm>
          <a:prstGeom prst="line">
            <a:avLst/>
          </a:prstGeom>
          <a:noFill/>
          <a:ln w="38100" cap="sq">
            <a:solidFill>
              <a:srgbClr val="0000FF"/>
            </a:solidFill>
            <a:round/>
          </a:ln>
          <a:effectLst/>
        </p:spPr>
        <p:txBody>
          <a:bodyPr/>
          <a:lstStyle/>
          <a:p>
            <a:endParaRPr lang="zh-CN" altLang="en-US"/>
          </a:p>
        </p:txBody>
      </p:sp>
      <p:sp>
        <p:nvSpPr>
          <p:cNvPr id="44051" name="Line 19"/>
          <p:cNvSpPr>
            <a:spLocks noChangeShapeType="1"/>
          </p:cNvSpPr>
          <p:nvPr/>
        </p:nvSpPr>
        <p:spPr bwMode="auto">
          <a:xfrm>
            <a:off x="252413" y="620713"/>
            <a:ext cx="0" cy="5111750"/>
          </a:xfrm>
          <a:prstGeom prst="line">
            <a:avLst/>
          </a:prstGeom>
          <a:noFill/>
          <a:ln w="38100" cap="sq">
            <a:solidFill>
              <a:srgbClr val="0000FF"/>
            </a:solidFill>
            <a:round/>
          </a:ln>
          <a:effectLst/>
        </p:spPr>
        <p:txBody>
          <a:bodyPr/>
          <a:lstStyle/>
          <a:p>
            <a:endParaRPr lang="zh-CN" altLang="en-US"/>
          </a:p>
        </p:txBody>
      </p:sp>
      <p:sp>
        <p:nvSpPr>
          <p:cNvPr id="44052" name="Line 20"/>
          <p:cNvSpPr>
            <a:spLocks noChangeShapeType="1"/>
          </p:cNvSpPr>
          <p:nvPr/>
        </p:nvSpPr>
        <p:spPr bwMode="auto">
          <a:xfrm>
            <a:off x="9109075" y="620713"/>
            <a:ext cx="0" cy="5111750"/>
          </a:xfrm>
          <a:prstGeom prst="line">
            <a:avLst/>
          </a:prstGeom>
          <a:noFill/>
          <a:ln w="38100" cap="sq">
            <a:solidFill>
              <a:srgbClr val="0000FF"/>
            </a:solidFill>
            <a:round/>
          </a:ln>
          <a:effectLst/>
        </p:spPr>
        <p:txBody>
          <a:bodyPr/>
          <a:lstStyle/>
          <a:p>
            <a:endParaRPr lang="zh-CN" altLang="en-US"/>
          </a:p>
        </p:txBody>
      </p:sp>
      <p:sp>
        <p:nvSpPr>
          <p:cNvPr id="44053" name="Line 21"/>
          <p:cNvSpPr>
            <a:spLocks noChangeShapeType="1"/>
          </p:cNvSpPr>
          <p:nvPr/>
        </p:nvSpPr>
        <p:spPr bwMode="auto">
          <a:xfrm>
            <a:off x="252413" y="5732463"/>
            <a:ext cx="8856662" cy="0"/>
          </a:xfrm>
          <a:prstGeom prst="line">
            <a:avLst/>
          </a:prstGeom>
          <a:noFill/>
          <a:ln w="38100" cap="sq">
            <a:solidFill>
              <a:srgbClr val="0000FF"/>
            </a:solidFill>
            <a:round/>
          </a:ln>
          <a:effectLst/>
        </p:spPr>
        <p:txBody>
          <a:bodyPr/>
          <a:lstStyle/>
          <a:p>
            <a:endParaRPr lang="zh-CN" altLang="en-US"/>
          </a:p>
        </p:txBody>
      </p:sp>
      <p:sp>
        <p:nvSpPr>
          <p:cNvPr id="44054" name="Rectangle 22"/>
          <p:cNvSpPr>
            <a:spLocks noChangeArrowheads="1"/>
          </p:cNvSpPr>
          <p:nvPr/>
        </p:nvSpPr>
        <p:spPr bwMode="auto">
          <a:xfrm>
            <a:off x="611188" y="1989138"/>
            <a:ext cx="2144712" cy="1311275"/>
          </a:xfrm>
          <a:prstGeom prst="rect">
            <a:avLst/>
          </a:prstGeom>
          <a:noFill/>
          <a:ln w="9525">
            <a:noFill/>
            <a:miter lim="800000"/>
          </a:ln>
          <a:effectLst/>
        </p:spPr>
        <p:txBody>
          <a:bodyPr>
            <a:spAutoFit/>
          </a:bodyPr>
          <a:lstStyle/>
          <a:p>
            <a:r>
              <a:rPr kumimoji="1" lang="en-US" altLang="zh-CN" sz="4000" b="1">
                <a:solidFill>
                  <a:srgbClr val="FF3300"/>
                </a:solidFill>
                <a:latin typeface="黑体" panose="02010609060101010101" pitchFamily="49" charset="-122"/>
                <a:ea typeface="黑体" panose="02010609060101010101" pitchFamily="49" charset="-122"/>
              </a:rPr>
              <a:t>⑴</a:t>
            </a:r>
            <a:r>
              <a:rPr kumimoji="1" lang="zh-CN" altLang="en-US" sz="4000" b="1">
                <a:solidFill>
                  <a:srgbClr val="FF3300"/>
                </a:solidFill>
                <a:latin typeface="黑体" panose="02010609060101010101" pitchFamily="49" charset="-122"/>
                <a:ea typeface="黑体" panose="02010609060101010101" pitchFamily="49" charset="-122"/>
              </a:rPr>
              <a:t>制造奇特 </a:t>
            </a:r>
            <a:endParaRPr kumimoji="1" lang="zh-CN" altLang="en-US" sz="4000" b="1">
              <a:solidFill>
                <a:srgbClr val="FF3300"/>
              </a:solidFill>
              <a:latin typeface="黑体" panose="02010609060101010101" pitchFamily="49" charset="-122"/>
              <a:ea typeface="黑体" panose="02010609060101010101" pitchFamily="49" charset="-122"/>
            </a:endParaRPr>
          </a:p>
        </p:txBody>
      </p:sp>
      <p:sp>
        <p:nvSpPr>
          <p:cNvPr id="44055" name="Rectangle 23"/>
          <p:cNvSpPr>
            <a:spLocks noChangeArrowheads="1"/>
          </p:cNvSpPr>
          <p:nvPr/>
        </p:nvSpPr>
        <p:spPr bwMode="auto">
          <a:xfrm>
            <a:off x="3352800" y="762000"/>
            <a:ext cx="1981200" cy="701675"/>
          </a:xfrm>
          <a:prstGeom prst="rect">
            <a:avLst/>
          </a:prstGeom>
          <a:noFill/>
          <a:ln w="9525">
            <a:noFill/>
            <a:miter lim="800000"/>
          </a:ln>
          <a:effectLst/>
        </p:spPr>
        <p:txBody>
          <a:bodyPr>
            <a:spAutoFit/>
          </a:bodyPr>
          <a:lstStyle/>
          <a:p>
            <a:r>
              <a:rPr kumimoji="1" lang="zh-CN" altLang="en-US" sz="4000" b="1">
                <a:solidFill>
                  <a:srgbClr val="FF00FF"/>
                </a:solidFill>
                <a:latin typeface="黑体" panose="02010609060101010101" pitchFamily="49" charset="-122"/>
                <a:ea typeface="黑体" panose="02010609060101010101" pitchFamily="49" charset="-122"/>
              </a:rPr>
              <a:t>赵州桥</a:t>
            </a:r>
            <a:endParaRPr kumimoji="1" lang="zh-CN" altLang="en-US" sz="4000" b="1">
              <a:solidFill>
                <a:srgbClr val="FF00FF"/>
              </a:solidFill>
              <a:latin typeface="黑体" panose="02010609060101010101" pitchFamily="49" charset="-122"/>
              <a:ea typeface="黑体" panose="02010609060101010101" pitchFamily="49" charset="-122"/>
            </a:endParaRPr>
          </a:p>
        </p:txBody>
      </p:sp>
      <p:sp>
        <p:nvSpPr>
          <p:cNvPr id="44056" name="Rectangle 24"/>
          <p:cNvSpPr>
            <a:spLocks noChangeArrowheads="1"/>
          </p:cNvSpPr>
          <p:nvPr/>
        </p:nvSpPr>
        <p:spPr bwMode="auto">
          <a:xfrm>
            <a:off x="6553200" y="762000"/>
            <a:ext cx="1905000" cy="701675"/>
          </a:xfrm>
          <a:prstGeom prst="rect">
            <a:avLst/>
          </a:prstGeom>
          <a:noFill/>
          <a:ln w="9525">
            <a:noFill/>
            <a:miter lim="800000"/>
          </a:ln>
          <a:effectLst/>
        </p:spPr>
        <p:txBody>
          <a:bodyPr>
            <a:spAutoFit/>
          </a:bodyPr>
          <a:lstStyle/>
          <a:p>
            <a:r>
              <a:rPr kumimoji="1" lang="zh-CN" altLang="en-US" sz="4000" b="1">
                <a:solidFill>
                  <a:srgbClr val="FF00FF"/>
                </a:solidFill>
                <a:latin typeface="黑体" panose="02010609060101010101" pitchFamily="49" charset="-122"/>
                <a:ea typeface="黑体" panose="02010609060101010101" pitchFamily="49" charset="-122"/>
              </a:rPr>
              <a:t>卢沟桥</a:t>
            </a:r>
            <a:endParaRPr kumimoji="1" lang="zh-CN" altLang="en-US" sz="4000" b="1">
              <a:solidFill>
                <a:srgbClr val="FF00FF"/>
              </a:solidFill>
              <a:latin typeface="黑体" panose="02010609060101010101" pitchFamily="49" charset="-122"/>
              <a:ea typeface="黑体" panose="02010609060101010101" pitchFamily="49" charset="-122"/>
            </a:endParaRPr>
          </a:p>
        </p:txBody>
      </p:sp>
      <p:sp>
        <p:nvSpPr>
          <p:cNvPr id="44057" name="Rectangle 25"/>
          <p:cNvSpPr>
            <a:spLocks noChangeArrowheads="1"/>
          </p:cNvSpPr>
          <p:nvPr/>
        </p:nvSpPr>
        <p:spPr bwMode="auto">
          <a:xfrm>
            <a:off x="468313" y="3933825"/>
            <a:ext cx="1763712" cy="1311275"/>
          </a:xfrm>
          <a:prstGeom prst="rect">
            <a:avLst/>
          </a:prstGeom>
          <a:noFill/>
          <a:ln w="9525">
            <a:noFill/>
            <a:miter lim="800000"/>
          </a:ln>
          <a:effectLst/>
        </p:spPr>
        <p:txBody>
          <a:bodyPr>
            <a:spAutoFit/>
          </a:bodyPr>
          <a:lstStyle/>
          <a:p>
            <a:r>
              <a:rPr kumimoji="1" lang="en-US" altLang="zh-CN" sz="4000" b="1">
                <a:solidFill>
                  <a:srgbClr val="FF3300"/>
                </a:solidFill>
                <a:latin typeface="黑体" panose="02010609060101010101" pitchFamily="49" charset="-122"/>
                <a:ea typeface="黑体" panose="02010609060101010101" pitchFamily="49" charset="-122"/>
              </a:rPr>
              <a:t>⑵</a:t>
            </a:r>
            <a:r>
              <a:rPr kumimoji="1" lang="zh-CN" altLang="en-US" sz="4000" b="1">
                <a:solidFill>
                  <a:srgbClr val="FF3300"/>
                </a:solidFill>
                <a:latin typeface="黑体" panose="02010609060101010101" pitchFamily="49" charset="-122"/>
                <a:ea typeface="黑体" panose="02010609060101010101" pitchFamily="49" charset="-122"/>
              </a:rPr>
              <a:t>历史意义 </a:t>
            </a:r>
            <a:endParaRPr kumimoji="1" lang="zh-CN" altLang="en-US" sz="4000" b="1">
              <a:solidFill>
                <a:srgbClr val="FF3300"/>
              </a:solidFill>
              <a:latin typeface="黑体" panose="02010609060101010101" pitchFamily="49" charset="-122"/>
              <a:ea typeface="黑体" panose="02010609060101010101" pitchFamily="49" charset="-122"/>
            </a:endParaRPr>
          </a:p>
        </p:txBody>
      </p:sp>
      <p:sp>
        <p:nvSpPr>
          <p:cNvPr id="44058" name="Rectangle 26"/>
          <p:cNvSpPr>
            <a:spLocks noChangeArrowheads="1"/>
          </p:cNvSpPr>
          <p:nvPr/>
        </p:nvSpPr>
        <p:spPr bwMode="auto">
          <a:xfrm>
            <a:off x="3048000" y="3573463"/>
            <a:ext cx="2819400" cy="1920875"/>
          </a:xfrm>
          <a:prstGeom prst="rect">
            <a:avLst/>
          </a:prstGeom>
          <a:noFill/>
          <a:ln w="9525">
            <a:noFill/>
            <a:miter lim="800000"/>
          </a:ln>
          <a:effectLst/>
        </p:spPr>
        <p:txBody>
          <a:bodyPr>
            <a:spAutoFit/>
          </a:bodyPr>
          <a:lstStyle/>
          <a:p>
            <a:r>
              <a:rPr kumimoji="1" lang="zh-CN" altLang="en-US" sz="4000" b="1">
                <a:solidFill>
                  <a:srgbClr val="0000FF"/>
                </a:solidFill>
                <a:latin typeface="黑体" panose="02010609060101010101" pitchFamily="49" charset="-122"/>
                <a:ea typeface="黑体" panose="02010609060101010101" pitchFamily="49" charset="-122"/>
              </a:rPr>
              <a:t>世界著名使用到现在的最古的石桥 </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4059" name="Rectangle 27"/>
          <p:cNvSpPr>
            <a:spLocks noChangeArrowheads="1"/>
          </p:cNvSpPr>
          <p:nvPr/>
        </p:nvSpPr>
        <p:spPr bwMode="auto">
          <a:xfrm>
            <a:off x="6477000" y="3860800"/>
            <a:ext cx="2286000" cy="1311275"/>
          </a:xfrm>
          <a:prstGeom prst="rect">
            <a:avLst/>
          </a:prstGeom>
          <a:noFill/>
          <a:ln w="9525">
            <a:noFill/>
            <a:miter lim="800000"/>
          </a:ln>
          <a:effectLst/>
        </p:spPr>
        <p:txBody>
          <a:bodyPr>
            <a:spAutoFit/>
          </a:bodyPr>
          <a:lstStyle/>
          <a:p>
            <a:r>
              <a:rPr kumimoji="1" lang="zh-CN" altLang="en-US" sz="4000" b="1">
                <a:solidFill>
                  <a:srgbClr val="0000FF"/>
                </a:solidFill>
                <a:latin typeface="黑体" panose="02010609060101010101" pitchFamily="49" charset="-122"/>
                <a:ea typeface="黑体" panose="02010609060101010101" pitchFamily="49" charset="-122"/>
              </a:rPr>
              <a:t>反帝斗争纪念意义 </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4060" name="Rectangle 28"/>
          <p:cNvSpPr>
            <a:spLocks noChangeArrowheads="1"/>
          </p:cNvSpPr>
          <p:nvPr/>
        </p:nvSpPr>
        <p:spPr bwMode="auto">
          <a:xfrm>
            <a:off x="3851275" y="1989138"/>
            <a:ext cx="1443038" cy="1311275"/>
          </a:xfrm>
          <a:prstGeom prst="rect">
            <a:avLst/>
          </a:prstGeom>
          <a:noFill/>
          <a:ln w="9525">
            <a:noFill/>
            <a:miter lim="800000"/>
          </a:ln>
          <a:effectLst/>
        </p:spPr>
        <p:txBody>
          <a:bodyPr>
            <a:spAutoFit/>
          </a:bodyPr>
          <a:lstStyle/>
          <a:p>
            <a:r>
              <a:rPr kumimoji="1" lang="zh-CN" altLang="en-US" sz="4000" b="1">
                <a:solidFill>
                  <a:srgbClr val="0000FF"/>
                </a:solidFill>
                <a:latin typeface="黑体" panose="02010609060101010101" pitchFamily="49" charset="-122"/>
                <a:ea typeface="黑体" panose="02010609060101010101" pitchFamily="49" charset="-122"/>
              </a:rPr>
              <a:t>拱肩加拱</a:t>
            </a:r>
            <a:endParaRPr kumimoji="1" lang="zh-CN" altLang="en-US" sz="4000" b="1">
              <a:solidFill>
                <a:srgbClr val="0000FF"/>
              </a:solidFill>
              <a:latin typeface="黑体" panose="02010609060101010101" pitchFamily="49" charset="-122"/>
              <a:ea typeface="黑体" panose="02010609060101010101" pitchFamily="49" charset="-122"/>
            </a:endParaRPr>
          </a:p>
        </p:txBody>
      </p:sp>
      <p:sp>
        <p:nvSpPr>
          <p:cNvPr id="44061" name="Rectangle 29"/>
          <p:cNvSpPr>
            <a:spLocks noChangeArrowheads="1"/>
          </p:cNvSpPr>
          <p:nvPr/>
        </p:nvSpPr>
        <p:spPr bwMode="auto">
          <a:xfrm>
            <a:off x="6948488" y="2060575"/>
            <a:ext cx="1339850" cy="1311275"/>
          </a:xfrm>
          <a:prstGeom prst="rect">
            <a:avLst/>
          </a:prstGeom>
          <a:noFill/>
          <a:ln w="9525">
            <a:noFill/>
            <a:miter lim="800000"/>
          </a:ln>
          <a:effectLst/>
        </p:spPr>
        <p:txBody>
          <a:bodyPr>
            <a:spAutoFit/>
          </a:bodyPr>
          <a:lstStyle/>
          <a:p>
            <a:r>
              <a:rPr kumimoji="1" lang="zh-CN" altLang="en-US" sz="4000" b="1">
                <a:solidFill>
                  <a:srgbClr val="0000FF"/>
                </a:solidFill>
                <a:latin typeface="黑体" panose="02010609060101010101" pitchFamily="49" charset="-122"/>
                <a:ea typeface="黑体" panose="02010609060101010101" pitchFamily="49" charset="-122"/>
              </a:rPr>
              <a:t>联拱石桥</a:t>
            </a:r>
            <a:endParaRPr kumimoji="1" lang="zh-CN" altLang="en-US" sz="4000" b="1">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054"/>
                                        </p:tgtEl>
                                        <p:attrNameLst>
                                          <p:attrName>style.visibility</p:attrName>
                                        </p:attrNameLst>
                                      </p:cBhvr>
                                      <p:to>
                                        <p:strVal val="visible"/>
                                      </p:to>
                                    </p:set>
                                    <p:animEffect transition="in" filter="dissolve">
                                      <p:cBhvr>
                                        <p:cTn id="7" dur="500"/>
                                        <p:tgtEl>
                                          <p:spTgt spid="4405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4060"/>
                                        </p:tgtEl>
                                        <p:attrNameLst>
                                          <p:attrName>style.visibility</p:attrName>
                                        </p:attrNameLst>
                                      </p:cBhvr>
                                      <p:to>
                                        <p:strVal val="visible"/>
                                      </p:to>
                                    </p:set>
                                    <p:animEffect transition="in" filter="dissolve">
                                      <p:cBhvr>
                                        <p:cTn id="11" dur="500"/>
                                        <p:tgtEl>
                                          <p:spTgt spid="44060"/>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4061"/>
                                        </p:tgtEl>
                                        <p:attrNameLst>
                                          <p:attrName>style.visibility</p:attrName>
                                        </p:attrNameLst>
                                      </p:cBhvr>
                                      <p:to>
                                        <p:strVal val="visible"/>
                                      </p:to>
                                    </p:set>
                                    <p:animEffect transition="in" filter="dissolve">
                                      <p:cBhvr>
                                        <p:cTn id="15" dur="500"/>
                                        <p:tgtEl>
                                          <p:spTgt spid="4406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4057"/>
                                        </p:tgtEl>
                                        <p:attrNameLst>
                                          <p:attrName>style.visibility</p:attrName>
                                        </p:attrNameLst>
                                      </p:cBhvr>
                                      <p:to>
                                        <p:strVal val="visible"/>
                                      </p:to>
                                    </p:set>
                                    <p:animEffect transition="in" filter="dissolve">
                                      <p:cBhvr>
                                        <p:cTn id="20" dur="500"/>
                                        <p:tgtEl>
                                          <p:spTgt spid="44057"/>
                                        </p:tgtEl>
                                      </p:cBhvr>
                                    </p:animEffect>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44058"/>
                                        </p:tgtEl>
                                        <p:attrNameLst>
                                          <p:attrName>style.visibility</p:attrName>
                                        </p:attrNameLst>
                                      </p:cBhvr>
                                      <p:to>
                                        <p:strVal val="visible"/>
                                      </p:to>
                                    </p:set>
                                    <p:animEffect transition="in" filter="dissolve">
                                      <p:cBhvr>
                                        <p:cTn id="24" dur="500"/>
                                        <p:tgtEl>
                                          <p:spTgt spid="44058"/>
                                        </p:tgtEl>
                                      </p:cBhvr>
                                    </p:animEffect>
                                  </p:childTnLst>
                                </p:cTn>
                              </p:par>
                            </p:childTnLst>
                          </p:cTn>
                        </p:par>
                        <p:par>
                          <p:cTn id="25" fill="hold">
                            <p:stCondLst>
                              <p:cond delay="1000"/>
                            </p:stCondLst>
                            <p:childTnLst>
                              <p:par>
                                <p:cTn id="26" presetID="9" presetClass="entr" presetSubtype="0" fill="hold" grpId="0" nodeType="afterEffect">
                                  <p:stCondLst>
                                    <p:cond delay="0"/>
                                  </p:stCondLst>
                                  <p:childTnLst>
                                    <p:set>
                                      <p:cBhvr>
                                        <p:cTn id="27" dur="1" fill="hold">
                                          <p:stCondLst>
                                            <p:cond delay="0"/>
                                          </p:stCondLst>
                                        </p:cTn>
                                        <p:tgtEl>
                                          <p:spTgt spid="44059"/>
                                        </p:tgtEl>
                                        <p:attrNameLst>
                                          <p:attrName>style.visibility</p:attrName>
                                        </p:attrNameLst>
                                      </p:cBhvr>
                                      <p:to>
                                        <p:strVal val="visible"/>
                                      </p:to>
                                    </p:set>
                                    <p:animEffect transition="in" filter="dissolve">
                                      <p:cBhvr>
                                        <p:cTn id="28" dur="500"/>
                                        <p:tgtEl>
                                          <p:spTgt spid="44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4" grpId="0" autoUpdateAnimBg="0"/>
      <p:bldP spid="44057" grpId="0" autoUpdateAnimBg="0"/>
      <p:bldP spid="44058" grpId="0" autoUpdateAnimBg="0"/>
      <p:bldP spid="44059" grpId="0" autoUpdateAnimBg="0"/>
      <p:bldP spid="44060" grpId="0" autoUpdateAnimBg="0"/>
      <p:bldP spid="4406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body" sz="half" idx="1"/>
          </p:nvPr>
        </p:nvSpPr>
        <p:spPr>
          <a:xfrm>
            <a:off x="301625" y="838200"/>
            <a:ext cx="4956175" cy="5260975"/>
          </a:xfrm>
        </p:spPr>
        <p:txBody>
          <a:bodyPr/>
          <a:lstStyle/>
          <a:p>
            <a:pPr>
              <a:lnSpc>
                <a:spcPct val="90000"/>
              </a:lnSpc>
            </a:pPr>
            <a:r>
              <a:rPr lang="zh-CN" altLang="en-US" sz="2800" b="1">
                <a:solidFill>
                  <a:srgbClr val="0000CC"/>
                </a:solidFill>
                <a:ea typeface="隶书" panose="02010509060101010101" charset="-122"/>
              </a:rPr>
              <a:t>讨论：既然赵州桥和卢沟桥都具有中国石拱桥的共同特点，作者为什么不选一个而要选两个呢？</a:t>
            </a:r>
            <a:endParaRPr lang="zh-CN" altLang="en-US" sz="2800" b="1">
              <a:solidFill>
                <a:srgbClr val="0000CC"/>
              </a:solidFill>
              <a:ea typeface="隶书" panose="02010509060101010101" charset="-122"/>
            </a:endParaRPr>
          </a:p>
          <a:p>
            <a:pPr>
              <a:lnSpc>
                <a:spcPct val="90000"/>
              </a:lnSpc>
            </a:pPr>
            <a:r>
              <a:rPr lang="zh-CN" altLang="en-US" sz="2400"/>
              <a:t>　</a:t>
            </a:r>
            <a:r>
              <a:rPr lang="zh-CN" altLang="en-US" sz="2800" b="1">
                <a:solidFill>
                  <a:srgbClr val="FF0000"/>
                </a:solidFill>
              </a:rPr>
              <a:t>小结：赵州桥和卢沟桥既有共同点，也有不同点。前者是“独拱”石桥，后者是“联拱”石桥，既有共性也有个性。作者选择两例可以起到互相对照、互相补充的作用，说明了中国石拱桥形式多样、多彩多姿的特点。</a:t>
            </a:r>
            <a:endParaRPr lang="zh-CN" altLang="en-US" sz="2800" b="1">
              <a:solidFill>
                <a:srgbClr val="FF0000"/>
              </a:solidFill>
            </a:endParaRPr>
          </a:p>
        </p:txBody>
      </p:sp>
      <p:pic>
        <p:nvPicPr>
          <p:cNvPr id="100355" name="Picture 3" descr="ZAOZHOUQIAO-AB"/>
          <p:cNvPicPr>
            <a:picLocks noGrp="1" noChangeAspect="1" noChangeArrowheads="1"/>
          </p:cNvPicPr>
          <p:nvPr>
            <p:ph sz="quarter" idx="2"/>
          </p:nvPr>
        </p:nvPicPr>
        <p:blipFill>
          <a:blip r:embed="rId1" cstate="print"/>
          <a:srcRect/>
          <a:stretch>
            <a:fillRect/>
          </a:stretch>
        </p:blipFill>
        <p:spPr>
          <a:xfrm>
            <a:off x="5181600" y="457200"/>
            <a:ext cx="3797300" cy="2667000"/>
          </a:xfrm>
          <a:noFill/>
        </p:spPr>
      </p:pic>
      <p:pic>
        <p:nvPicPr>
          <p:cNvPr id="100356" name="Picture 4" descr="卢沟桥A-1"/>
          <p:cNvPicPr>
            <a:picLocks noGrp="1" noChangeAspect="1" noChangeArrowheads="1"/>
          </p:cNvPicPr>
          <p:nvPr>
            <p:ph sz="quarter" idx="3"/>
          </p:nvPr>
        </p:nvPicPr>
        <p:blipFill>
          <a:blip r:embed="rId2" cstate="print"/>
          <a:srcRect/>
          <a:stretch>
            <a:fillRect/>
          </a:stretch>
        </p:blipFill>
        <p:spPr>
          <a:xfrm>
            <a:off x="5181600" y="3276600"/>
            <a:ext cx="3783013" cy="2690813"/>
          </a:xfrm>
          <a:noFill/>
        </p:spPr>
      </p:pic>
      <p:sp>
        <p:nvSpPr>
          <p:cNvPr id="100357" name="Text Box 5"/>
          <p:cNvSpPr txBox="1">
            <a:spLocks noChangeArrowheads="1"/>
          </p:cNvSpPr>
          <p:nvPr/>
        </p:nvSpPr>
        <p:spPr bwMode="auto">
          <a:xfrm>
            <a:off x="7667625" y="908050"/>
            <a:ext cx="1081088" cy="366713"/>
          </a:xfrm>
          <a:prstGeom prst="rect">
            <a:avLst/>
          </a:prstGeom>
          <a:noFill/>
          <a:ln w="9525">
            <a:noFill/>
            <a:miter lim="800000"/>
          </a:ln>
          <a:effectLst/>
        </p:spPr>
        <p:txBody>
          <a:bodyPr>
            <a:spAutoFit/>
          </a:bodyPr>
          <a:lstStyle/>
          <a:p>
            <a:pPr>
              <a:spcBef>
                <a:spcPct val="50000"/>
              </a:spcBef>
            </a:pPr>
            <a:r>
              <a:rPr lang="zh-CN" altLang="en-US" b="1">
                <a:solidFill>
                  <a:srgbClr val="FF0066"/>
                </a:solidFill>
                <a:latin typeface="Times New Roman" panose="02020603050405020304" pitchFamily="18" charset="0"/>
              </a:rPr>
              <a:t>赵州桥</a:t>
            </a:r>
            <a:endParaRPr lang="zh-CN" altLang="en-US" b="1">
              <a:solidFill>
                <a:srgbClr val="FF0066"/>
              </a:solidFill>
              <a:latin typeface="Times New Roman" panose="02020603050405020304" pitchFamily="18" charset="0"/>
            </a:endParaRPr>
          </a:p>
        </p:txBody>
      </p:sp>
      <p:sp>
        <p:nvSpPr>
          <p:cNvPr id="100358" name="Text Box 6"/>
          <p:cNvSpPr txBox="1">
            <a:spLocks noChangeArrowheads="1"/>
          </p:cNvSpPr>
          <p:nvPr/>
        </p:nvSpPr>
        <p:spPr bwMode="auto">
          <a:xfrm>
            <a:off x="7812088" y="4005263"/>
            <a:ext cx="936625" cy="366712"/>
          </a:xfrm>
          <a:prstGeom prst="rect">
            <a:avLst/>
          </a:prstGeom>
          <a:noFill/>
          <a:ln w="9525">
            <a:noFill/>
            <a:miter lim="800000"/>
          </a:ln>
          <a:effectLst/>
        </p:spPr>
        <p:txBody>
          <a:bodyPr>
            <a:spAutoFit/>
          </a:bodyPr>
          <a:lstStyle/>
          <a:p>
            <a:pPr>
              <a:spcBef>
                <a:spcPct val="50000"/>
              </a:spcBef>
            </a:pPr>
            <a:r>
              <a:rPr lang="zh-CN" altLang="en-US" b="1">
                <a:solidFill>
                  <a:srgbClr val="FF0066"/>
                </a:solidFill>
                <a:latin typeface="Times New Roman" panose="02020603050405020304" pitchFamily="18" charset="0"/>
              </a:rPr>
              <a:t>卢沟桥</a:t>
            </a:r>
            <a:endParaRPr lang="zh-CN" altLang="en-US" b="1">
              <a:solidFill>
                <a:srgbClr val="FF0066"/>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0354">
                                            <p:txEl>
                                              <p:pRg st="0" end="0"/>
                                            </p:txEl>
                                          </p:spTgt>
                                        </p:tgtEl>
                                        <p:attrNameLst>
                                          <p:attrName>style.visibility</p:attrName>
                                        </p:attrNameLst>
                                      </p:cBhvr>
                                      <p:to>
                                        <p:strVal val="visible"/>
                                      </p:to>
                                    </p:set>
                                    <p:anim to="" calcmode="lin" valueType="num">
                                      <p:cBhvr>
                                        <p:cTn id="7" dur="1" fill="hold"/>
                                        <p:tgtEl>
                                          <p:spTgt spid="100354">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0354">
                                            <p:txEl>
                                              <p:pRg st="1" end="1"/>
                                            </p:txEl>
                                          </p:spTgt>
                                        </p:tgtEl>
                                        <p:attrNameLst>
                                          <p:attrName>style.visibility</p:attrName>
                                        </p:attrNameLst>
                                      </p:cBhvr>
                                      <p:to>
                                        <p:strVal val="visible"/>
                                      </p:to>
                                    </p:set>
                                    <p:anim to="" calcmode="lin" valueType="num">
                                      <p:cBhvr>
                                        <p:cTn id="12" dur="1" fill="hold"/>
                                        <p:tgtEl>
                                          <p:spTgt spid="100354">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0355"/>
                                        </p:tgtEl>
                                        <p:attrNameLst>
                                          <p:attrName>style.visibility</p:attrName>
                                        </p:attrNameLst>
                                      </p:cBhvr>
                                      <p:to>
                                        <p:strVal val="visible"/>
                                      </p:to>
                                    </p:set>
                                    <p:animEffect transition="in" filter="checkerboard(across)">
                                      <p:cBhvr>
                                        <p:cTn id="17" dur="500"/>
                                        <p:tgtEl>
                                          <p:spTgt spid="100355"/>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100356"/>
                                        </p:tgtEl>
                                        <p:attrNameLst>
                                          <p:attrName>style.visibility</p:attrName>
                                        </p:attrNameLst>
                                      </p:cBhvr>
                                      <p:to>
                                        <p:strVal val="visible"/>
                                      </p:to>
                                    </p:set>
                                    <p:animEffect transition="in" filter="barn(outHorizontal)">
                                      <p:cBhvr>
                                        <p:cTn id="22" dur="500"/>
                                        <p:tgtEl>
                                          <p:spTgt spid="100356"/>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100355"/>
                                        </p:tgtEl>
                                        <p:attrNameLst>
                                          <p:attrName>style.visibility</p:attrName>
                                        </p:attrNameLst>
                                      </p:cBhvr>
                                      <p:to>
                                        <p:strVal val="visible"/>
                                      </p:to>
                                    </p:set>
                                    <p:anim to="" calcmode="lin" valueType="num">
                                      <p:cBhvr>
                                        <p:cTn id="27" dur="1" fill="hold"/>
                                        <p:tgtEl>
                                          <p:spTgt spid="100355"/>
                                        </p:tgtEl>
                                      </p:cBhvr>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0357"/>
                                        </p:tgtEl>
                                        <p:attrNameLst>
                                          <p:attrName>style.visibility</p:attrName>
                                        </p:attrNameLst>
                                      </p:cBhvr>
                                      <p:to>
                                        <p:strVal val="visible"/>
                                      </p:to>
                                    </p:set>
                                    <p:anim calcmode="lin" valueType="num">
                                      <p:cBhvr additive="base">
                                        <p:cTn id="32" dur="500" fill="hold"/>
                                        <p:tgtEl>
                                          <p:spTgt spid="100357"/>
                                        </p:tgtEl>
                                        <p:attrNameLst>
                                          <p:attrName>ppt_x</p:attrName>
                                        </p:attrNameLst>
                                      </p:cBhvr>
                                      <p:tavLst>
                                        <p:tav tm="0">
                                          <p:val>
                                            <p:strVal val="#ppt_x"/>
                                          </p:val>
                                        </p:tav>
                                        <p:tav tm="100000">
                                          <p:val>
                                            <p:strVal val="#ppt_x"/>
                                          </p:val>
                                        </p:tav>
                                      </p:tavLst>
                                    </p:anim>
                                    <p:anim calcmode="lin" valueType="num">
                                      <p:cBhvr additive="base">
                                        <p:cTn id="33" dur="500" fill="hold"/>
                                        <p:tgtEl>
                                          <p:spTgt spid="10035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100356"/>
                                        </p:tgtEl>
                                        <p:attrNameLst>
                                          <p:attrName>style.visibility</p:attrName>
                                        </p:attrNameLst>
                                      </p:cBhvr>
                                      <p:to>
                                        <p:strVal val="visible"/>
                                      </p:to>
                                    </p:set>
                                    <p:anim to="" calcmode="lin" valueType="num">
                                      <p:cBhvr>
                                        <p:cTn id="38" dur="1" fill="hold"/>
                                        <p:tgtEl>
                                          <p:spTgt spid="100356"/>
                                        </p:tgtEl>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00358"/>
                                        </p:tgtEl>
                                        <p:attrNameLst>
                                          <p:attrName>style.visibility</p:attrName>
                                        </p:attrNameLst>
                                      </p:cBhvr>
                                      <p:to>
                                        <p:strVal val="visible"/>
                                      </p:to>
                                    </p:set>
                                    <p:anim to="" calcmode="lin" valueType="num">
                                      <p:cBhvr>
                                        <p:cTn id="43" dur="1" fill="hold"/>
                                        <p:tgtEl>
                                          <p:spTgt spid="10035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build="p"/>
      <p:bldP spid="100357" grpId="0"/>
      <p:bldP spid="1003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a:grpSpLocks noGrp="1"/>
          </p:cNvGrpSpPr>
          <p:nvPr/>
        </p:nvGrpSpPr>
        <p:grpSpPr bwMode="auto">
          <a:xfrm>
            <a:off x="228600" y="381000"/>
            <a:ext cx="8305800" cy="6096000"/>
            <a:chOff x="2054" y="1207"/>
            <a:chExt cx="3275" cy="2971"/>
          </a:xfrm>
        </p:grpSpPr>
        <p:sp>
          <p:nvSpPr>
            <p:cNvPr id="5" name="Text Box 11"/>
            <p:cNvSpPr txBox="1">
              <a:spLocks noChangeArrowheads="1"/>
            </p:cNvSpPr>
            <p:nvPr/>
          </p:nvSpPr>
          <p:spPr bwMode="auto">
            <a:xfrm>
              <a:off x="2054" y="1207"/>
              <a:ext cx="3272" cy="545"/>
            </a:xfrm>
            <a:prstGeom prst="rect">
              <a:avLst/>
            </a:prstGeom>
            <a:noFill/>
            <a:ln w="9525">
              <a:noFill/>
              <a:miter lim="800000"/>
            </a:ln>
            <a:effectLst/>
          </p:spPr>
          <p:txBody>
            <a:bodyPr wrap="square">
              <a:spAutoFit/>
            </a:bodyPr>
            <a:lstStyle/>
            <a:p>
              <a:r>
                <a:rPr kumimoji="1" lang="zh-CN" altLang="en-US" sz="2400" b="1" dirty="0" smtClean="0">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kumimoji="1" lang="en-US" altLang="zh-CN" sz="2400" b="1" dirty="0" smtClean="0">
                  <a:solidFill>
                    <a:srgbClr val="FF0000"/>
                  </a:solidFill>
                  <a:latin typeface="黑体" panose="02010609060101010101" pitchFamily="49" charset="-122"/>
                  <a:ea typeface="黑体" panose="02010609060101010101" pitchFamily="49" charset="-122"/>
                </a:rPr>
                <a:t> 20</a:t>
              </a:r>
              <a:r>
                <a:rPr kumimoji="1" lang="zh-CN" altLang="en-US" sz="2400" b="1" dirty="0" smtClean="0">
                  <a:solidFill>
                    <a:srgbClr val="FF0000"/>
                  </a:solidFill>
                  <a:latin typeface="黑体" panose="02010609060101010101" pitchFamily="49" charset="-122"/>
                  <a:ea typeface="黑体" panose="02010609060101010101" pitchFamily="49" charset="-122"/>
                </a:rPr>
                <a:t>世纪</a:t>
              </a:r>
              <a:r>
                <a:rPr kumimoji="1" lang="en-US" altLang="zh-CN" sz="2400" b="1" dirty="0" smtClean="0">
                  <a:solidFill>
                    <a:srgbClr val="FF0000"/>
                  </a:solidFill>
                  <a:latin typeface="黑体" panose="02010609060101010101" pitchFamily="49" charset="-122"/>
                  <a:ea typeface="黑体" panose="02010609060101010101" pitchFamily="49" charset="-122"/>
                </a:rPr>
                <a:t>30</a:t>
              </a:r>
              <a:r>
                <a:rPr kumimoji="1" lang="zh-CN" altLang="en-US" sz="2400" b="1" dirty="0" smtClean="0">
                  <a:solidFill>
                    <a:srgbClr val="FF0000"/>
                  </a:solidFill>
                  <a:latin typeface="黑体" panose="02010609060101010101" pitchFamily="49" charset="-122"/>
                  <a:ea typeface="黑体" panose="02010609060101010101" pitchFamily="49" charset="-122"/>
                </a:rPr>
                <a:t>年代</a:t>
              </a:r>
              <a:r>
                <a:rPr kumimoji="1" lang="zh-CN" altLang="en-US" sz="2400" b="1" dirty="0" smtClean="0">
                  <a:solidFill>
                    <a:srgbClr val="FF0000"/>
                  </a:solidFill>
                  <a:latin typeface="黑体" panose="02010609060101010101" pitchFamily="49" charset="-122"/>
                  <a:ea typeface="黑体" panose="02010609060101010101" pitchFamily="49" charset="-122"/>
                  <a:sym typeface="Wingdings" panose="05000000000000000000" pitchFamily="2" charset="2"/>
                </a:rPr>
                <a:t>主</a:t>
              </a:r>
              <a:r>
                <a:rPr kumimoji="1" lang="zh-CN" altLang="en-US" sz="2400" b="1" dirty="0">
                  <a:solidFill>
                    <a:srgbClr val="FF0000"/>
                  </a:solidFill>
                  <a:latin typeface="黑体" panose="02010609060101010101" pitchFamily="49" charset="-122"/>
                  <a:ea typeface="黑体" panose="02010609060101010101" pitchFamily="49" charset="-122"/>
                  <a:sym typeface="Wingdings" panose="05000000000000000000" pitchFamily="2" charset="2"/>
                </a:rPr>
                <a:t>持设计的钱塘江大桥是第一座由中国人自己设计建造的铁路公路两用桥</a:t>
              </a:r>
              <a:endParaRPr kumimoji="1" lang="zh-CN" altLang="en-US" sz="2400" b="1" dirty="0">
                <a:solidFill>
                  <a:srgbClr val="FF0000"/>
                </a:solidFill>
                <a:latin typeface="黑体" panose="02010609060101010101" pitchFamily="49" charset="-122"/>
                <a:ea typeface="黑体" panose="02010609060101010101" pitchFamily="49" charset="-122"/>
              </a:endParaRPr>
            </a:p>
          </p:txBody>
        </p:sp>
        <p:pic>
          <p:nvPicPr>
            <p:cNvPr id="6" name="Picture 12" descr="qian_hl9N4hQxu67Z"/>
            <p:cNvPicPr>
              <a:picLocks noChangeAspect="1" noChangeArrowheads="1"/>
            </p:cNvPicPr>
            <p:nvPr/>
          </p:nvPicPr>
          <p:blipFill>
            <a:blip r:embed="rId1" cstate="print"/>
            <a:srcRect/>
            <a:stretch>
              <a:fillRect/>
            </a:stretch>
          </p:blipFill>
          <p:spPr bwMode="auto">
            <a:xfrm>
              <a:off x="2154" y="1797"/>
              <a:ext cx="3175" cy="2381"/>
            </a:xfrm>
            <a:prstGeom prst="rect">
              <a:avLst/>
            </a:prstGeom>
            <a:noFill/>
            <a:ln w="19050">
              <a:solidFill>
                <a:srgbClr val="C0C0C0"/>
              </a:solidFill>
              <a:miter lim="800000"/>
              <a:headEnd/>
              <a:tailEnd/>
            </a:ln>
            <a:effectLst>
              <a:outerShdw dist="107763" dir="8100000" algn="ctr" rotWithShape="0">
                <a:srgbClr val="808080">
                  <a:alpha val="5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16" fill="hold"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idx="4294967295"/>
          </p:nvPr>
        </p:nvSpPr>
        <p:spPr>
          <a:xfrm>
            <a:off x="533400" y="1981200"/>
            <a:ext cx="7086600" cy="2895600"/>
          </a:xfrm>
        </p:spPr>
        <p:txBody>
          <a:bodyPr/>
          <a:lstStyle/>
          <a:p>
            <a:pPr>
              <a:buNone/>
            </a:pPr>
            <a:r>
              <a:rPr lang="zh-CN" altLang="en-US" sz="4000" b="1" dirty="0" smtClean="0">
                <a:effectLst>
                  <a:outerShdw blurRad="38100" dist="38100" dir="2700000" algn="tl">
                    <a:srgbClr val="000000">
                      <a:alpha val="43137"/>
                    </a:srgbClr>
                  </a:outerShdw>
                </a:effectLst>
                <a:latin typeface="宋体" panose="02010600030101010101" pitchFamily="2" charset="-122"/>
              </a:rPr>
              <a:t>     本文</a:t>
            </a:r>
            <a:r>
              <a:rPr lang="en-US" altLang="zh-CN" sz="4000" b="1" dirty="0">
                <a:effectLst>
                  <a:outerShdw blurRad="38100" dist="38100" dir="2700000" algn="tl">
                    <a:srgbClr val="000000">
                      <a:alpha val="43137"/>
                    </a:srgbClr>
                  </a:outerShdw>
                </a:effectLst>
                <a:latin typeface="宋体" panose="02010600030101010101" pitchFamily="2" charset="-122"/>
              </a:rPr>
              <a:t>,</a:t>
            </a:r>
            <a:r>
              <a:rPr lang="zh-CN" altLang="en-US" sz="4000" b="1" dirty="0">
                <a:effectLst>
                  <a:outerShdw blurRad="38100" dist="38100" dir="2700000" algn="tl">
                    <a:srgbClr val="000000">
                      <a:alpha val="43137"/>
                    </a:srgbClr>
                  </a:outerShdw>
                </a:effectLst>
                <a:latin typeface="宋体" panose="02010600030101010101" pitchFamily="2" charset="-122"/>
              </a:rPr>
              <a:t>成功地运用多种说明方法，品味课文语句，举例分析。 </a:t>
            </a:r>
            <a:endParaRPr lang="zh-CN" altLang="en-US" sz="4000" b="1" dirty="0">
              <a:effectLst>
                <a:outerShdw blurRad="38100" dist="38100" dir="2700000" algn="tl">
                  <a:srgbClr val="000000">
                    <a:alpha val="43137"/>
                  </a:srgbClr>
                </a:outerShdw>
              </a:effectLst>
              <a:latin typeface="宋体" panose="02010600030101010101" pitchFamily="2" charset="-122"/>
            </a:endParaRPr>
          </a:p>
        </p:txBody>
      </p:sp>
      <p:sp>
        <p:nvSpPr>
          <p:cNvPr id="2" name="文本框 1"/>
          <p:cNvSpPr txBox="1"/>
          <p:nvPr/>
        </p:nvSpPr>
        <p:spPr>
          <a:xfrm>
            <a:off x="533400" y="394335"/>
            <a:ext cx="2710180" cy="829945"/>
          </a:xfrm>
          <a:prstGeom prst="rect">
            <a:avLst/>
          </a:prstGeom>
          <a:noFill/>
        </p:spPr>
        <p:txBody>
          <a:bodyPr wrap="square" rtlCol="0">
            <a:spAutoFit/>
          </a:bodyPr>
          <a:p>
            <a:r>
              <a:rPr lang="zh-CN" altLang="en-US" sz="4800">
                <a:latin typeface="华文行楷" panose="02010800040101010101" pitchFamily="2" charset="-122"/>
                <a:ea typeface="华文行楷" panose="02010800040101010101" pitchFamily="2" charset="-122"/>
              </a:rPr>
              <a:t>重点研读</a:t>
            </a:r>
            <a:endParaRPr lang="zh-CN" altLang="en-US" sz="480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400" decel="100000"/>
                                        <p:tgtEl>
                                          <p:spTgt spid="40963">
                                            <p:txEl>
                                              <p:pRg st="0" end="0"/>
                                            </p:txEl>
                                          </p:spTgt>
                                        </p:tgtEl>
                                      </p:cBhvr>
                                    </p:animEffect>
                                    <p:anim calcmode="lin" valueType="num">
                                      <p:cBhvr>
                                        <p:cTn id="8" dur="400" decel="100000" fill="hold"/>
                                        <p:tgtEl>
                                          <p:spTgt spid="40963">
                                            <p:txEl>
                                              <p:pRg st="0" end="0"/>
                                            </p:txEl>
                                          </p:spTgt>
                                        </p:tgtEl>
                                        <p:attrNameLst>
                                          <p:attrName>style.rotation</p:attrName>
                                        </p:attrNameLst>
                                      </p:cBhvr>
                                      <p:tavLst>
                                        <p:tav tm="0">
                                          <p:val>
                                            <p:fltVal val="-90"/>
                                          </p:val>
                                        </p:tav>
                                        <p:tav tm="100000">
                                          <p:val>
                                            <p:fltVal val="0"/>
                                          </p:val>
                                        </p:tav>
                                      </p:tavLst>
                                    </p:anim>
                                    <p:anim calcmode="lin" valueType="num">
                                      <p:cBhvr>
                                        <p:cTn id="9" dur="400" decel="100000" fill="hold"/>
                                        <p:tgtEl>
                                          <p:spTgt spid="40963">
                                            <p:txEl>
                                              <p:pRg st="0" end="0"/>
                                            </p:txEl>
                                          </p:spTgt>
                                        </p:tgtEl>
                                        <p:attrNameLst>
                                          <p:attrName>ppt_x</p:attrName>
                                        </p:attrNameLst>
                                      </p:cBhvr>
                                      <p:tavLst>
                                        <p:tav tm="0">
                                          <p:val>
                                            <p:strVal val="#ppt_x+0.4"/>
                                          </p:val>
                                        </p:tav>
                                        <p:tav tm="100000">
                                          <p:val>
                                            <p:strVal val="#ppt_x-0.05"/>
                                          </p:val>
                                        </p:tav>
                                      </p:tavLst>
                                    </p:anim>
                                    <p:anim calcmode="lin" valueType="num">
                                      <p:cBhvr>
                                        <p:cTn id="10" dur="400" decel="100000" fill="hold"/>
                                        <p:tgtEl>
                                          <p:spTgt spid="40963">
                                            <p:txEl>
                                              <p:pRg st="0" end="0"/>
                                            </p:txEl>
                                          </p:spTgt>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40963">
                                            <p:txEl>
                                              <p:pRg st="0" end="0"/>
                                            </p:txEl>
                                          </p:spTgt>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40963">
                                            <p:txEl>
                                              <p:pRg st="0" end="0"/>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2163" name="Text Box 3"/>
          <p:cNvSpPr txBox="1">
            <a:spLocks noChangeArrowheads="1"/>
          </p:cNvSpPr>
          <p:nvPr/>
        </p:nvSpPr>
        <p:spPr bwMode="auto">
          <a:xfrm>
            <a:off x="533400" y="1524000"/>
            <a:ext cx="4567276" cy="769441"/>
          </a:xfrm>
          <a:prstGeom prst="rect">
            <a:avLst/>
          </a:prstGeom>
          <a:noFill/>
          <a:ln w="9525">
            <a:solidFill>
              <a:schemeClr val="bg2"/>
            </a:solidFill>
            <a:miter lim="800000"/>
          </a:ln>
          <a:effectLst/>
        </p:spPr>
        <p:txBody>
          <a:bodyPr wrap="none">
            <a:spAutoFit/>
          </a:bodyPr>
          <a:lstStyle/>
          <a:p>
            <a:r>
              <a:rPr kumimoji="1" lang="en-US" altLang="zh-CN" sz="4400" b="1" dirty="0">
                <a:latin typeface="Times New Roman" panose="02020603050405020304" pitchFamily="18" charset="0"/>
                <a:ea typeface="黑体" panose="02010609060101010101" pitchFamily="49" charset="-122"/>
              </a:rPr>
              <a:t>1</a:t>
            </a:r>
            <a:r>
              <a:rPr kumimoji="1" lang="zh-CN" altLang="en-US" sz="4400" b="1" dirty="0">
                <a:latin typeface="Times New Roman" panose="02020603050405020304" pitchFamily="18" charset="0"/>
                <a:ea typeface="黑体" panose="02010609060101010101" pitchFamily="49" charset="-122"/>
              </a:rPr>
              <a:t>、打比方     如：</a:t>
            </a:r>
            <a:endParaRPr kumimoji="1" lang="zh-CN" altLang="en-US" sz="4400" b="1" dirty="0">
              <a:latin typeface="Times New Roman" panose="02020603050405020304" pitchFamily="18" charset="0"/>
              <a:ea typeface="黑体" panose="02010609060101010101" pitchFamily="49" charset="-122"/>
            </a:endParaRPr>
          </a:p>
        </p:txBody>
      </p:sp>
      <p:sp>
        <p:nvSpPr>
          <p:cNvPr id="92164" name="Text Box 4"/>
          <p:cNvSpPr txBox="1">
            <a:spLocks noChangeArrowheads="1"/>
          </p:cNvSpPr>
          <p:nvPr/>
        </p:nvSpPr>
        <p:spPr bwMode="auto">
          <a:xfrm>
            <a:off x="468313" y="2590800"/>
            <a:ext cx="7364517" cy="646331"/>
          </a:xfrm>
          <a:prstGeom prst="rect">
            <a:avLst/>
          </a:prstGeom>
          <a:noFill/>
          <a:ln w="9525">
            <a:solidFill>
              <a:schemeClr val="bg2"/>
            </a:solidFill>
            <a:miter lim="800000"/>
          </a:ln>
          <a:effectLst/>
        </p:spPr>
        <p:txBody>
          <a:bodyPr wrap="none">
            <a:spAutoFit/>
          </a:bodyPr>
          <a:lstStyle/>
          <a:p>
            <a:pPr>
              <a:buFont typeface="Wingdings" panose="05000000000000000000" pitchFamily="2" charset="2"/>
              <a:buNone/>
            </a:pPr>
            <a:r>
              <a:rPr kumimoji="1" lang="en-US" altLang="zh-CN" sz="3600" b="1" dirty="0">
                <a:latin typeface="Times New Roman" panose="02020603050405020304" pitchFamily="18" charset="0"/>
                <a:ea typeface="黑体" panose="02010609060101010101" pitchFamily="49" charset="-122"/>
              </a:rPr>
              <a:t>“</a:t>
            </a:r>
            <a:r>
              <a:rPr kumimoji="1" lang="zh-CN" altLang="en-US" sz="3600" b="1" dirty="0">
                <a:latin typeface="Times New Roman" panose="02020603050405020304" pitchFamily="18" charset="0"/>
                <a:ea typeface="黑体" panose="02010609060101010101" pitchFamily="49" charset="-122"/>
              </a:rPr>
              <a:t>石拱桥的桥洞成弧形，就像虹。”</a:t>
            </a:r>
            <a:endParaRPr kumimoji="1" lang="zh-CN" altLang="en-US" sz="3600" b="1" dirty="0">
              <a:latin typeface="Times New Roman" panose="02020603050405020304" pitchFamily="18" charset="0"/>
              <a:ea typeface="黑体" panose="02010609060101010101" pitchFamily="49" charset="-122"/>
            </a:endParaRPr>
          </a:p>
        </p:txBody>
      </p:sp>
      <p:sp>
        <p:nvSpPr>
          <p:cNvPr id="92165" name="Text Box 5"/>
          <p:cNvSpPr txBox="1">
            <a:spLocks noChangeArrowheads="1"/>
          </p:cNvSpPr>
          <p:nvPr/>
        </p:nvSpPr>
        <p:spPr bwMode="auto">
          <a:xfrm>
            <a:off x="838200" y="3886200"/>
            <a:ext cx="7600157" cy="2062103"/>
          </a:xfrm>
          <a:prstGeom prst="rect">
            <a:avLst/>
          </a:prstGeom>
          <a:noFill/>
          <a:ln w="9525">
            <a:solidFill>
              <a:schemeClr val="bg2"/>
            </a:solidFill>
            <a:miter lim="800000"/>
          </a:ln>
          <a:effectLst/>
        </p:spPr>
        <p:txBody>
          <a:bodyPr wrap="none">
            <a:spAutoFit/>
          </a:bodyPr>
          <a:lstStyle/>
          <a:p>
            <a:pPr>
              <a:buFont typeface="Wingdings" panose="05000000000000000000" pitchFamily="2" charset="2"/>
              <a:buNone/>
            </a:pPr>
            <a:r>
              <a:rPr kumimoji="1" lang="zh-CN" altLang="en-US" sz="3200" b="1" dirty="0">
                <a:latin typeface="Times New Roman" panose="02020603050405020304" pitchFamily="18" charset="0"/>
                <a:ea typeface="黑体" panose="02010609060101010101" pitchFamily="49" charset="-122"/>
              </a:rPr>
              <a:t>作用：</a:t>
            </a:r>
            <a:endParaRPr kumimoji="1" lang="zh-CN" altLang="en-US" sz="3200" b="1" dirty="0">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3200" b="1" dirty="0">
                <a:latin typeface="Times New Roman" panose="02020603050405020304" pitchFamily="18" charset="0"/>
                <a:ea typeface="黑体" panose="02010609060101010101" pitchFamily="49" charset="-122"/>
              </a:rPr>
              <a:t>        将石拱桥的桥洞比作虹，</a:t>
            </a:r>
            <a:r>
              <a:rPr kumimoji="1" lang="zh-CN" altLang="en-US" sz="3200" b="1" dirty="0">
                <a:solidFill>
                  <a:srgbClr val="FF3300"/>
                </a:solidFill>
                <a:latin typeface="Times New Roman" panose="02020603050405020304" pitchFamily="18" charset="0"/>
                <a:ea typeface="黑体" panose="02010609060101010101" pitchFamily="49" charset="-122"/>
              </a:rPr>
              <a:t>形象生动</a:t>
            </a:r>
            <a:r>
              <a:rPr kumimoji="1" lang="zh-CN" altLang="en-US" sz="3200" b="1" dirty="0">
                <a:latin typeface="Times New Roman" panose="02020603050405020304" pitchFamily="18" charset="0"/>
                <a:ea typeface="黑体" panose="02010609060101010101" pitchFamily="49" charset="-122"/>
              </a:rPr>
              <a:t>地</a:t>
            </a:r>
            <a:endParaRPr kumimoji="1" lang="zh-CN" altLang="en-US" sz="3200" b="1" dirty="0">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3200" b="1" dirty="0">
                <a:latin typeface="Times New Roman" panose="02020603050405020304" pitchFamily="18" charset="0"/>
                <a:ea typeface="黑体" panose="02010609060101010101" pitchFamily="49" charset="-122"/>
              </a:rPr>
              <a:t>说明了</a:t>
            </a:r>
            <a:r>
              <a:rPr kumimoji="1" lang="zh-CN" altLang="en-US" sz="3200" b="1" dirty="0">
                <a:solidFill>
                  <a:schemeClr val="tx2"/>
                </a:solidFill>
                <a:latin typeface="Times New Roman" panose="02020603050405020304" pitchFamily="18" charset="0"/>
                <a:ea typeface="黑体" panose="02010609060101010101" pitchFamily="49" charset="-122"/>
              </a:rPr>
              <a:t>石拱桥桥洞的形状</a:t>
            </a:r>
            <a:r>
              <a:rPr kumimoji="1" lang="zh-CN" altLang="en-US" sz="3200" b="1" dirty="0">
                <a:latin typeface="Times New Roman" panose="02020603050405020304" pitchFamily="18" charset="0"/>
                <a:ea typeface="黑体" panose="02010609060101010101" pitchFamily="49" charset="-122"/>
              </a:rPr>
              <a:t>，突出了它</a:t>
            </a:r>
            <a:r>
              <a:rPr kumimoji="1" lang="zh-CN" altLang="en-US" sz="3200" b="1" dirty="0">
                <a:solidFill>
                  <a:schemeClr val="tx2"/>
                </a:solidFill>
                <a:latin typeface="Times New Roman" panose="02020603050405020304" pitchFamily="18" charset="0"/>
                <a:ea typeface="黑体" panose="02010609060101010101" pitchFamily="49" charset="-122"/>
              </a:rPr>
              <a:t>形式</a:t>
            </a:r>
            <a:endParaRPr kumimoji="1" lang="zh-CN" altLang="en-US" sz="3200" b="1" dirty="0">
              <a:solidFill>
                <a:schemeClr val="tx2"/>
              </a:solidFill>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3200" b="1" dirty="0">
                <a:solidFill>
                  <a:schemeClr val="tx2"/>
                </a:solidFill>
                <a:latin typeface="Times New Roman" panose="02020603050405020304" pitchFamily="18" charset="0"/>
                <a:ea typeface="黑体" panose="02010609060101010101" pitchFamily="49" charset="-122"/>
              </a:rPr>
              <a:t>优美的特点</a:t>
            </a:r>
            <a:r>
              <a:rPr kumimoji="1" lang="zh-CN" altLang="en-US" sz="3200" b="1" dirty="0">
                <a:latin typeface="Times New Roman" panose="02020603050405020304" pitchFamily="18" charset="0"/>
                <a:ea typeface="黑体" panose="02010609060101010101" pitchFamily="49" charset="-122"/>
              </a:rPr>
              <a:t>。</a:t>
            </a:r>
            <a:endParaRPr kumimoji="1" lang="zh-CN" altLang="en-US" sz="32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additive="base">
                                        <p:cTn id="7" dur="500" fill="hold"/>
                                        <p:tgtEl>
                                          <p:spTgt spid="92163"/>
                                        </p:tgtEl>
                                        <p:attrNameLst>
                                          <p:attrName>ppt_x</p:attrName>
                                        </p:attrNameLst>
                                      </p:cBhvr>
                                      <p:tavLst>
                                        <p:tav tm="0">
                                          <p:val>
                                            <p:strVal val="0-#ppt_w/2"/>
                                          </p:val>
                                        </p:tav>
                                        <p:tav tm="100000">
                                          <p:val>
                                            <p:strVal val="#ppt_x"/>
                                          </p:val>
                                        </p:tav>
                                      </p:tavLst>
                                    </p:anim>
                                    <p:anim calcmode="lin" valueType="num">
                                      <p:cBhvr additive="base">
                                        <p:cTn id="8" dur="500" fill="hold"/>
                                        <p:tgtEl>
                                          <p:spTgt spid="921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64"/>
                                        </p:tgtEl>
                                        <p:attrNameLst>
                                          <p:attrName>style.visibility</p:attrName>
                                        </p:attrNameLst>
                                      </p:cBhvr>
                                      <p:to>
                                        <p:strVal val="visible"/>
                                      </p:to>
                                    </p:set>
                                    <p:anim calcmode="lin" valueType="num">
                                      <p:cBhvr additive="base">
                                        <p:cTn id="13" dur="500" fill="hold"/>
                                        <p:tgtEl>
                                          <p:spTgt spid="92164"/>
                                        </p:tgtEl>
                                        <p:attrNameLst>
                                          <p:attrName>ppt_x</p:attrName>
                                        </p:attrNameLst>
                                      </p:cBhvr>
                                      <p:tavLst>
                                        <p:tav tm="0">
                                          <p:val>
                                            <p:strVal val="0-#ppt_w/2"/>
                                          </p:val>
                                        </p:tav>
                                        <p:tav tm="100000">
                                          <p:val>
                                            <p:strVal val="#ppt_x"/>
                                          </p:val>
                                        </p:tav>
                                      </p:tavLst>
                                    </p:anim>
                                    <p:anim calcmode="lin" valueType="num">
                                      <p:cBhvr additive="base">
                                        <p:cTn id="14" dur="500" fill="hold"/>
                                        <p:tgtEl>
                                          <p:spTgt spid="921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65"/>
                                        </p:tgtEl>
                                        <p:attrNameLst>
                                          <p:attrName>style.visibility</p:attrName>
                                        </p:attrNameLst>
                                      </p:cBhvr>
                                      <p:to>
                                        <p:strVal val="visible"/>
                                      </p:to>
                                    </p:set>
                                    <p:anim calcmode="lin" valueType="num">
                                      <p:cBhvr additive="base">
                                        <p:cTn id="19" dur="500" fill="hold"/>
                                        <p:tgtEl>
                                          <p:spTgt spid="92165"/>
                                        </p:tgtEl>
                                        <p:attrNameLst>
                                          <p:attrName>ppt_x</p:attrName>
                                        </p:attrNameLst>
                                      </p:cBhvr>
                                      <p:tavLst>
                                        <p:tav tm="0">
                                          <p:val>
                                            <p:strVal val="0-#ppt_w/2"/>
                                          </p:val>
                                        </p:tav>
                                        <p:tav tm="100000">
                                          <p:val>
                                            <p:strVal val="#ppt_x"/>
                                          </p:val>
                                        </p:tav>
                                      </p:tavLst>
                                    </p:anim>
                                    <p:anim calcmode="lin" valueType="num">
                                      <p:cBhvr additive="base">
                                        <p:cTn id="20" dur="500" fill="hold"/>
                                        <p:tgtEl>
                                          <p:spTgt spid="92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animBg="1" autoUpdateAnimBg="0"/>
      <p:bldP spid="92164" grpId="0" animBg="1" autoUpdateAnimBg="0"/>
      <p:bldP spid="92165"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3187" name="Text Box 3"/>
          <p:cNvSpPr txBox="1">
            <a:spLocks noChangeArrowheads="1"/>
          </p:cNvSpPr>
          <p:nvPr/>
        </p:nvSpPr>
        <p:spPr bwMode="auto">
          <a:xfrm>
            <a:off x="685800" y="1600200"/>
            <a:ext cx="3772186" cy="646331"/>
          </a:xfrm>
          <a:prstGeom prst="rect">
            <a:avLst/>
          </a:prstGeom>
          <a:noFill/>
          <a:ln w="9525">
            <a:solidFill>
              <a:schemeClr val="bg2"/>
            </a:solidFill>
            <a:miter lim="800000"/>
          </a:ln>
          <a:effectLst/>
        </p:spPr>
        <p:txBody>
          <a:bodyPr wrap="none">
            <a:spAutoFit/>
          </a:bodyPr>
          <a:lstStyle/>
          <a:p>
            <a:r>
              <a:rPr kumimoji="1" lang="en-US" altLang="zh-CN" sz="3600" b="1" dirty="0">
                <a:latin typeface="Times New Roman" panose="02020603050405020304" pitchFamily="18" charset="0"/>
                <a:ea typeface="黑体" panose="02010609060101010101" pitchFamily="49" charset="-122"/>
              </a:rPr>
              <a:t>1</a:t>
            </a:r>
            <a:r>
              <a:rPr kumimoji="1" lang="zh-CN" altLang="en-US" sz="3600" b="1" dirty="0">
                <a:latin typeface="Times New Roman" panose="02020603050405020304" pitchFamily="18" charset="0"/>
                <a:ea typeface="黑体" panose="02010609060101010101" pitchFamily="49" charset="-122"/>
              </a:rPr>
              <a:t>、打比方     如：</a:t>
            </a:r>
            <a:endParaRPr kumimoji="1" lang="zh-CN" altLang="en-US" sz="3600" b="1" dirty="0">
              <a:latin typeface="Times New Roman" panose="02020603050405020304" pitchFamily="18" charset="0"/>
              <a:ea typeface="黑体" panose="02010609060101010101" pitchFamily="49" charset="-122"/>
            </a:endParaRPr>
          </a:p>
        </p:txBody>
      </p:sp>
      <p:sp>
        <p:nvSpPr>
          <p:cNvPr id="93188" name="Text Box 4"/>
          <p:cNvSpPr txBox="1">
            <a:spLocks noChangeArrowheads="1"/>
          </p:cNvSpPr>
          <p:nvPr/>
        </p:nvSpPr>
        <p:spPr bwMode="auto">
          <a:xfrm>
            <a:off x="179388" y="3581400"/>
            <a:ext cx="8431212" cy="2062103"/>
          </a:xfrm>
          <a:prstGeom prst="rect">
            <a:avLst/>
          </a:prstGeom>
          <a:noFill/>
          <a:ln w="9525">
            <a:solidFill>
              <a:schemeClr val="bg2"/>
            </a:solidFill>
            <a:miter lim="800000"/>
          </a:ln>
          <a:effectLst/>
        </p:spPr>
        <p:txBody>
          <a:bodyPr wrap="square">
            <a:spAutoFit/>
          </a:bodyPr>
          <a:lstStyle/>
          <a:p>
            <a:r>
              <a:rPr kumimoji="1" lang="zh-CN" altLang="en-US" sz="3200" b="1" dirty="0">
                <a:latin typeface="Times New Roman" panose="02020603050405020304" pitchFamily="18" charset="0"/>
                <a:ea typeface="黑体" panose="02010609060101010101" pitchFamily="49" charset="-122"/>
              </a:rPr>
              <a:t>作用： </a:t>
            </a:r>
            <a:endParaRPr kumimoji="1" lang="zh-CN" altLang="en-US" sz="3200" b="1" dirty="0">
              <a:latin typeface="Times New Roman" panose="02020603050405020304" pitchFamily="18" charset="0"/>
              <a:ea typeface="黑体" panose="02010609060101010101" pitchFamily="49" charset="-122"/>
            </a:endParaRPr>
          </a:p>
          <a:p>
            <a:r>
              <a:rPr kumimoji="1" lang="zh-CN" altLang="en-US" sz="3200" b="1" dirty="0">
                <a:latin typeface="Times New Roman" panose="02020603050405020304" pitchFamily="18" charset="0"/>
                <a:ea typeface="黑体" panose="02010609060101010101" pitchFamily="49" charset="-122"/>
              </a:rPr>
              <a:t>        </a:t>
            </a:r>
            <a:r>
              <a:rPr kumimoji="1" lang="zh-CN" altLang="en-US" sz="3200" b="1" dirty="0" smtClean="0">
                <a:latin typeface="Times New Roman" panose="02020603050405020304" pitchFamily="18" charset="0"/>
                <a:ea typeface="黑体" panose="02010609060101010101" pitchFamily="49" charset="-122"/>
              </a:rPr>
              <a:t>将</a:t>
            </a:r>
            <a:r>
              <a:rPr kumimoji="1" lang="zh-CN" altLang="en-US" sz="3200" b="1" dirty="0">
                <a:latin typeface="Times New Roman" panose="02020603050405020304" pitchFamily="18" charset="0"/>
                <a:ea typeface="黑体" panose="02010609060101010101" pitchFamily="49" charset="-122"/>
              </a:rPr>
              <a:t>桥洞比作弓，</a:t>
            </a:r>
            <a:r>
              <a:rPr kumimoji="1" lang="zh-CN" altLang="en-US" sz="3200" b="1" dirty="0">
                <a:solidFill>
                  <a:srgbClr val="FF3300"/>
                </a:solidFill>
                <a:latin typeface="Times New Roman" panose="02020603050405020304" pitchFamily="18" charset="0"/>
                <a:ea typeface="黑体" panose="02010609060101010101" pitchFamily="49" charset="-122"/>
              </a:rPr>
              <a:t>形象生动</a:t>
            </a:r>
            <a:r>
              <a:rPr kumimoji="1" lang="zh-CN" altLang="en-US" sz="3200" b="1" dirty="0">
                <a:latin typeface="Times New Roman" panose="02020603050405020304" pitchFamily="18" charset="0"/>
                <a:ea typeface="黑体" panose="02010609060101010101" pitchFamily="49" charset="-122"/>
              </a:rPr>
              <a:t>地说明</a:t>
            </a:r>
            <a:r>
              <a:rPr kumimoji="1" lang="zh-CN" altLang="en-US" sz="3200" b="1" dirty="0" smtClean="0">
                <a:latin typeface="Times New Roman" panose="02020603050405020304" pitchFamily="18" charset="0"/>
                <a:ea typeface="黑体" panose="02010609060101010101" pitchFamily="49" charset="-122"/>
              </a:rPr>
              <a:t>了</a:t>
            </a:r>
            <a:r>
              <a:rPr kumimoji="1" lang="zh-CN" altLang="en-US" sz="3200" b="1" dirty="0" smtClean="0">
                <a:solidFill>
                  <a:schemeClr val="tx2"/>
                </a:solidFill>
                <a:latin typeface="Times New Roman" panose="02020603050405020304" pitchFamily="18" charset="0"/>
                <a:ea typeface="黑体" panose="02010609060101010101" pitchFamily="49" charset="-122"/>
              </a:rPr>
              <a:t>赵</a:t>
            </a:r>
            <a:r>
              <a:rPr kumimoji="1" lang="zh-CN" altLang="en-US" sz="3200" b="1" dirty="0">
                <a:solidFill>
                  <a:schemeClr val="tx2"/>
                </a:solidFill>
                <a:latin typeface="Times New Roman" panose="02020603050405020304" pitchFamily="18" charset="0"/>
                <a:ea typeface="黑体" panose="02010609060101010101" pitchFamily="49" charset="-122"/>
              </a:rPr>
              <a:t>州桥桥洞的形状，</a:t>
            </a:r>
            <a:r>
              <a:rPr kumimoji="1" lang="zh-CN" altLang="en-US" sz="3200" b="1" dirty="0">
                <a:latin typeface="Times New Roman" panose="02020603050405020304" pitchFamily="18" charset="0"/>
                <a:ea typeface="黑体" panose="02010609060101010101" pitchFamily="49" charset="-122"/>
              </a:rPr>
              <a:t>突出了</a:t>
            </a:r>
            <a:r>
              <a:rPr kumimoji="1" lang="zh-CN" altLang="en-US" sz="3200" b="1" dirty="0">
                <a:solidFill>
                  <a:schemeClr val="tx2"/>
                </a:solidFill>
                <a:latin typeface="Times New Roman" panose="02020603050405020304" pitchFamily="18" charset="0"/>
                <a:ea typeface="黑体" panose="02010609060101010101" pitchFamily="49" charset="-122"/>
              </a:rPr>
              <a:t>它形式优美的特点，</a:t>
            </a:r>
            <a:r>
              <a:rPr kumimoji="1" lang="zh-CN" altLang="en-US" sz="3200" b="1" dirty="0">
                <a:latin typeface="Times New Roman" panose="02020603050405020304" pitchFamily="18" charset="0"/>
                <a:ea typeface="黑体" panose="02010609060101010101" pitchFamily="49" charset="-122"/>
              </a:rPr>
              <a:t>给读者</a:t>
            </a:r>
            <a:r>
              <a:rPr kumimoji="1" lang="zh-CN" altLang="en-US" sz="3200" b="1" dirty="0">
                <a:solidFill>
                  <a:srgbClr val="FF0000"/>
                </a:solidFill>
                <a:latin typeface="Times New Roman" panose="02020603050405020304" pitchFamily="18" charset="0"/>
                <a:ea typeface="黑体" panose="02010609060101010101" pitchFamily="49" charset="-122"/>
              </a:rPr>
              <a:t>鲜明</a:t>
            </a:r>
            <a:r>
              <a:rPr kumimoji="1" lang="zh-CN" altLang="en-US" sz="3200" b="1" dirty="0">
                <a:latin typeface="Times New Roman" panose="02020603050405020304" pitchFamily="18" charset="0"/>
                <a:ea typeface="黑体" panose="02010609060101010101" pitchFamily="49" charset="-122"/>
              </a:rPr>
              <a:t>的印象。</a:t>
            </a:r>
            <a:endParaRPr kumimoji="1" lang="zh-CN" altLang="en-US" sz="3200" b="1" dirty="0">
              <a:latin typeface="Times New Roman" panose="02020603050405020304" pitchFamily="18" charset="0"/>
              <a:ea typeface="黑体" panose="02010609060101010101" pitchFamily="49" charset="-122"/>
            </a:endParaRPr>
          </a:p>
        </p:txBody>
      </p:sp>
      <p:sp>
        <p:nvSpPr>
          <p:cNvPr id="93189" name="Text Box 5"/>
          <p:cNvSpPr txBox="1">
            <a:spLocks noChangeArrowheads="1"/>
          </p:cNvSpPr>
          <p:nvPr/>
        </p:nvSpPr>
        <p:spPr bwMode="auto">
          <a:xfrm>
            <a:off x="152400" y="2549525"/>
            <a:ext cx="8217314" cy="584775"/>
          </a:xfrm>
          <a:prstGeom prst="rect">
            <a:avLst/>
          </a:prstGeom>
          <a:noFill/>
          <a:ln w="9525">
            <a:solidFill>
              <a:schemeClr val="bg2"/>
            </a:solidFill>
            <a:miter lim="800000"/>
          </a:ln>
          <a:effectLst/>
        </p:spPr>
        <p:txBody>
          <a:bodyPr wrap="none">
            <a:spAutoFit/>
          </a:bodyPr>
          <a:lstStyle/>
          <a:p>
            <a:pPr>
              <a:buFont typeface="Wingdings" panose="05000000000000000000" pitchFamily="2" charset="2"/>
              <a:buNone/>
            </a:pPr>
            <a:r>
              <a:rPr kumimoji="1" lang="en-US" altLang="zh-CN" sz="3200" b="1" dirty="0">
                <a:latin typeface="Times New Roman" panose="02020603050405020304" pitchFamily="18" charset="0"/>
                <a:ea typeface="黑体" panose="02010609060101010101" pitchFamily="49" charset="-122"/>
              </a:rPr>
              <a:t>“</a:t>
            </a:r>
            <a:r>
              <a:rPr kumimoji="1" lang="zh-CN" altLang="en-US" sz="3200" b="1" dirty="0">
                <a:latin typeface="Times New Roman" panose="02020603050405020304" pitchFamily="18" charset="0"/>
                <a:ea typeface="黑体" panose="02010609060101010101" pitchFamily="49" charset="-122"/>
              </a:rPr>
              <a:t>桥洞不是普通的半圆形，而是像一张弓。”</a:t>
            </a:r>
            <a:endParaRPr kumimoji="1" lang="zh-CN" altLang="en-US" sz="32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additive="base">
                                        <p:cTn id="7" dur="500" fill="hold"/>
                                        <p:tgtEl>
                                          <p:spTgt spid="93187"/>
                                        </p:tgtEl>
                                        <p:attrNameLst>
                                          <p:attrName>ppt_x</p:attrName>
                                        </p:attrNameLst>
                                      </p:cBhvr>
                                      <p:tavLst>
                                        <p:tav tm="0">
                                          <p:val>
                                            <p:strVal val="0-#ppt_w/2"/>
                                          </p:val>
                                        </p:tav>
                                        <p:tav tm="100000">
                                          <p:val>
                                            <p:strVal val="#ppt_x"/>
                                          </p:val>
                                        </p:tav>
                                      </p:tavLst>
                                    </p:anim>
                                    <p:anim calcmode="lin" valueType="num">
                                      <p:cBhvr additive="base">
                                        <p:cTn id="8" dur="500" fill="hold"/>
                                        <p:tgtEl>
                                          <p:spTgt spid="931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9"/>
                                        </p:tgtEl>
                                        <p:attrNameLst>
                                          <p:attrName>style.visibility</p:attrName>
                                        </p:attrNameLst>
                                      </p:cBhvr>
                                      <p:to>
                                        <p:strVal val="visible"/>
                                      </p:to>
                                    </p:set>
                                    <p:anim calcmode="lin" valueType="num">
                                      <p:cBhvr additive="base">
                                        <p:cTn id="13" dur="500" fill="hold"/>
                                        <p:tgtEl>
                                          <p:spTgt spid="93189"/>
                                        </p:tgtEl>
                                        <p:attrNameLst>
                                          <p:attrName>ppt_x</p:attrName>
                                        </p:attrNameLst>
                                      </p:cBhvr>
                                      <p:tavLst>
                                        <p:tav tm="0">
                                          <p:val>
                                            <p:strVal val="0-#ppt_w/2"/>
                                          </p:val>
                                        </p:tav>
                                        <p:tav tm="100000">
                                          <p:val>
                                            <p:strVal val="#ppt_x"/>
                                          </p:val>
                                        </p:tav>
                                      </p:tavLst>
                                    </p:anim>
                                    <p:anim calcmode="lin" valueType="num">
                                      <p:cBhvr additive="base">
                                        <p:cTn id="14" dur="500" fill="hold"/>
                                        <p:tgtEl>
                                          <p:spTgt spid="931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8"/>
                                        </p:tgtEl>
                                        <p:attrNameLst>
                                          <p:attrName>style.visibility</p:attrName>
                                        </p:attrNameLst>
                                      </p:cBhvr>
                                      <p:to>
                                        <p:strVal val="visible"/>
                                      </p:to>
                                    </p:set>
                                    <p:anim calcmode="lin" valueType="num">
                                      <p:cBhvr additive="base">
                                        <p:cTn id="19" dur="500" fill="hold"/>
                                        <p:tgtEl>
                                          <p:spTgt spid="93188"/>
                                        </p:tgtEl>
                                        <p:attrNameLst>
                                          <p:attrName>ppt_x</p:attrName>
                                        </p:attrNameLst>
                                      </p:cBhvr>
                                      <p:tavLst>
                                        <p:tav tm="0">
                                          <p:val>
                                            <p:strVal val="0-#ppt_w/2"/>
                                          </p:val>
                                        </p:tav>
                                        <p:tav tm="100000">
                                          <p:val>
                                            <p:strVal val="#ppt_x"/>
                                          </p:val>
                                        </p:tav>
                                      </p:tavLst>
                                    </p:anim>
                                    <p:anim calcmode="lin" valueType="num">
                                      <p:cBhvr additive="base">
                                        <p:cTn id="20" dur="500" fill="hold"/>
                                        <p:tgtEl>
                                          <p:spTgt spid="93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animBg="1" autoUpdateAnimBg="0"/>
      <p:bldP spid="93188" grpId="0" animBg="1" autoUpdateAnimBg="0"/>
      <p:bldP spid="93189"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4211" name="Text Box 3"/>
          <p:cNvSpPr txBox="1">
            <a:spLocks noChangeArrowheads="1"/>
          </p:cNvSpPr>
          <p:nvPr/>
        </p:nvSpPr>
        <p:spPr bwMode="auto">
          <a:xfrm>
            <a:off x="228600" y="1925638"/>
            <a:ext cx="3343910" cy="583565"/>
          </a:xfrm>
          <a:prstGeom prst="rect">
            <a:avLst/>
          </a:prstGeom>
          <a:noFill/>
          <a:ln w="9525">
            <a:solidFill>
              <a:schemeClr val="bg2"/>
            </a:solidFill>
            <a:miter lim="800000"/>
          </a:ln>
          <a:effectLst/>
        </p:spPr>
        <p:txBody>
          <a:bodyPr wrap="none">
            <a:spAutoFit/>
          </a:bodyPr>
          <a:lstStyle/>
          <a:p>
            <a:r>
              <a:rPr kumimoji="1" lang="en-US" altLang="zh-CN" sz="3200" b="1">
                <a:latin typeface="Times New Roman" panose="02020603050405020304" pitchFamily="18" charset="0"/>
                <a:ea typeface="黑体" panose="02010609060101010101" pitchFamily="49" charset="-122"/>
              </a:rPr>
              <a:t>2</a:t>
            </a:r>
            <a:r>
              <a:rPr kumimoji="1" lang="zh-CN" altLang="en-US" sz="3200" b="1">
                <a:latin typeface="Times New Roman" panose="02020603050405020304" pitchFamily="18" charset="0"/>
                <a:ea typeface="黑体" panose="02010609060101010101" pitchFamily="49" charset="-122"/>
              </a:rPr>
              <a:t>、列数字     如：</a:t>
            </a:r>
            <a:endParaRPr kumimoji="1" lang="zh-CN" altLang="en-US" sz="3200" b="1">
              <a:latin typeface="Times New Roman" panose="02020603050405020304" pitchFamily="18" charset="0"/>
              <a:ea typeface="黑体" panose="02010609060101010101" pitchFamily="49" charset="-122"/>
            </a:endParaRPr>
          </a:p>
        </p:txBody>
      </p:sp>
      <p:sp>
        <p:nvSpPr>
          <p:cNvPr id="94212" name="Text Box 4"/>
          <p:cNvSpPr txBox="1">
            <a:spLocks noChangeArrowheads="1"/>
          </p:cNvSpPr>
          <p:nvPr/>
        </p:nvSpPr>
        <p:spPr bwMode="auto">
          <a:xfrm>
            <a:off x="228600" y="3949700"/>
            <a:ext cx="8986756" cy="2308324"/>
          </a:xfrm>
          <a:prstGeom prst="rect">
            <a:avLst/>
          </a:prstGeom>
          <a:noFill/>
          <a:ln w="9525">
            <a:solidFill>
              <a:schemeClr val="bg2"/>
            </a:solidFill>
            <a:miter lim="800000"/>
          </a:ln>
          <a:effectLst/>
        </p:spPr>
        <p:txBody>
          <a:bodyPr wrap="none">
            <a:spAutoFit/>
          </a:bodyPr>
          <a:lstStyle/>
          <a:p>
            <a:r>
              <a:rPr kumimoji="1" lang="zh-CN" altLang="en-US" sz="3600" b="1" dirty="0">
                <a:latin typeface="Times New Roman" panose="02020603050405020304" pitchFamily="18" charset="0"/>
                <a:ea typeface="黑体" panose="02010609060101010101" pitchFamily="49" charset="-122"/>
              </a:rPr>
              <a:t>作用：</a:t>
            </a:r>
            <a:endParaRPr kumimoji="1" lang="zh-CN" altLang="en-US" sz="3600" b="1" dirty="0">
              <a:latin typeface="Times New Roman" panose="02020603050405020304" pitchFamily="18" charset="0"/>
              <a:ea typeface="黑体" panose="02010609060101010101" pitchFamily="49" charset="-122"/>
            </a:endParaRPr>
          </a:p>
          <a:p>
            <a:r>
              <a:rPr kumimoji="1" lang="zh-CN" altLang="en-US" sz="3600" b="1" dirty="0">
                <a:latin typeface="Times New Roman" panose="02020603050405020304" pitchFamily="18" charset="0"/>
                <a:ea typeface="黑体" panose="02010609060101010101" pitchFamily="49" charset="-122"/>
              </a:rPr>
              <a:t>        通过列举数据，</a:t>
            </a:r>
            <a:r>
              <a:rPr kumimoji="1" lang="zh-CN" altLang="en-US" sz="3600" b="1" dirty="0">
                <a:solidFill>
                  <a:srgbClr val="FF0000"/>
                </a:solidFill>
                <a:latin typeface="Times New Roman" panose="02020603050405020304" pitchFamily="18" charset="0"/>
                <a:ea typeface="黑体" panose="02010609060101010101" pitchFamily="49" charset="-122"/>
              </a:rPr>
              <a:t>准确而具体</a:t>
            </a:r>
            <a:r>
              <a:rPr kumimoji="1" lang="zh-CN" altLang="en-US" sz="3600" b="1" dirty="0">
                <a:solidFill>
                  <a:schemeClr val="tx2"/>
                </a:solidFill>
                <a:latin typeface="Times New Roman" panose="02020603050405020304" pitchFamily="18" charset="0"/>
                <a:ea typeface="黑体" panose="02010609060101010101" pitchFamily="49" charset="-122"/>
              </a:rPr>
              <a:t>地说明</a:t>
            </a:r>
            <a:endParaRPr kumimoji="1" lang="zh-CN" altLang="en-US" sz="3600" b="1" dirty="0">
              <a:solidFill>
                <a:schemeClr val="tx2"/>
              </a:solidFill>
              <a:latin typeface="Times New Roman" panose="02020603050405020304" pitchFamily="18" charset="0"/>
              <a:ea typeface="黑体" panose="02010609060101010101" pitchFamily="49" charset="-122"/>
            </a:endParaRPr>
          </a:p>
          <a:p>
            <a:r>
              <a:rPr kumimoji="1" lang="zh-CN" altLang="en-US" sz="3600" b="1" dirty="0">
                <a:solidFill>
                  <a:schemeClr val="tx2"/>
                </a:solidFill>
                <a:latin typeface="Times New Roman" panose="02020603050405020304" pitchFamily="18" charset="0"/>
                <a:ea typeface="黑体" panose="02010609060101010101" pitchFamily="49" charset="-122"/>
              </a:rPr>
              <a:t>了</a:t>
            </a:r>
            <a:r>
              <a:rPr kumimoji="1" lang="zh-CN" altLang="en-US" sz="3600" b="1" dirty="0">
                <a:latin typeface="Times New Roman" panose="02020603050405020304" pitchFamily="18" charset="0"/>
                <a:ea typeface="黑体" panose="02010609060101010101" pitchFamily="49" charset="-122"/>
              </a:rPr>
              <a:t>“赵州桥非常雄伟”的特点，</a:t>
            </a:r>
            <a:r>
              <a:rPr kumimoji="1" lang="zh-CN" altLang="en-US" sz="3600" b="1" dirty="0">
                <a:solidFill>
                  <a:schemeClr val="tx2"/>
                </a:solidFill>
                <a:latin typeface="Times New Roman" panose="02020603050405020304" pitchFamily="18" charset="0"/>
                <a:ea typeface="黑体" panose="02010609060101010101" pitchFamily="49" charset="-122"/>
              </a:rPr>
              <a:t>给人以</a:t>
            </a:r>
            <a:r>
              <a:rPr kumimoji="1" lang="zh-CN" altLang="en-US" sz="3600" b="1" dirty="0">
                <a:solidFill>
                  <a:srgbClr val="FF0000"/>
                </a:solidFill>
                <a:latin typeface="Times New Roman" panose="02020603050405020304" pitchFamily="18" charset="0"/>
                <a:ea typeface="黑体" panose="02010609060101010101" pitchFamily="49" charset="-122"/>
              </a:rPr>
              <a:t>具体</a:t>
            </a:r>
            <a:endParaRPr kumimoji="1" lang="zh-CN" altLang="en-US" sz="3600" b="1" dirty="0">
              <a:solidFill>
                <a:srgbClr val="FF0000"/>
              </a:solidFill>
              <a:latin typeface="Times New Roman" panose="02020603050405020304" pitchFamily="18" charset="0"/>
              <a:ea typeface="黑体" panose="02010609060101010101" pitchFamily="49" charset="-122"/>
            </a:endParaRPr>
          </a:p>
          <a:p>
            <a:r>
              <a:rPr kumimoji="1" lang="zh-CN" altLang="en-US" sz="3600" b="1" dirty="0">
                <a:solidFill>
                  <a:srgbClr val="FF0000"/>
                </a:solidFill>
                <a:latin typeface="Times New Roman" panose="02020603050405020304" pitchFamily="18" charset="0"/>
                <a:ea typeface="黑体" panose="02010609060101010101" pitchFamily="49" charset="-122"/>
              </a:rPr>
              <a:t>而清晰</a:t>
            </a:r>
            <a:r>
              <a:rPr kumimoji="1" lang="zh-CN" altLang="en-US" sz="3600" b="1" dirty="0">
                <a:solidFill>
                  <a:schemeClr val="tx2"/>
                </a:solidFill>
                <a:latin typeface="Times New Roman" panose="02020603050405020304" pitchFamily="18" charset="0"/>
                <a:ea typeface="黑体" panose="02010609060101010101" pitchFamily="49" charset="-122"/>
              </a:rPr>
              <a:t>的印象。</a:t>
            </a:r>
            <a:endParaRPr kumimoji="1" lang="zh-CN" altLang="en-US" sz="3600" b="1" dirty="0">
              <a:solidFill>
                <a:schemeClr val="tx2"/>
              </a:solidFill>
              <a:latin typeface="Times New Roman" panose="02020603050405020304" pitchFamily="18" charset="0"/>
              <a:ea typeface="黑体" panose="02010609060101010101" pitchFamily="49" charset="-122"/>
            </a:endParaRPr>
          </a:p>
        </p:txBody>
      </p:sp>
      <p:sp>
        <p:nvSpPr>
          <p:cNvPr id="94213" name="Text Box 5"/>
          <p:cNvSpPr txBox="1">
            <a:spLocks noChangeArrowheads="1"/>
          </p:cNvSpPr>
          <p:nvPr/>
        </p:nvSpPr>
        <p:spPr bwMode="auto">
          <a:xfrm>
            <a:off x="257175" y="2663825"/>
            <a:ext cx="8332788" cy="1200150"/>
          </a:xfrm>
          <a:prstGeom prst="rect">
            <a:avLst/>
          </a:prstGeom>
          <a:noFill/>
          <a:ln w="9525">
            <a:solidFill>
              <a:schemeClr val="bg2"/>
            </a:solidFill>
            <a:miter lim="800000"/>
          </a:ln>
          <a:effectLst/>
        </p:spPr>
        <p:txBody>
          <a:bodyPr wrap="none">
            <a:spAutoFit/>
          </a:bodyPr>
          <a:lstStyle/>
          <a:p>
            <a:pPr>
              <a:buFont typeface="Wingdings" panose="05000000000000000000" pitchFamily="2" charset="2"/>
              <a:buNone/>
            </a:pPr>
            <a:r>
              <a:rPr kumimoji="1" lang="en-US" altLang="zh-CN" sz="3600" b="1">
                <a:latin typeface="Times New Roman" panose="02020603050405020304" pitchFamily="18" charset="0"/>
                <a:ea typeface="黑体" panose="02010609060101010101" pitchFamily="49" charset="-122"/>
              </a:rPr>
              <a:t>“</a:t>
            </a:r>
            <a:r>
              <a:rPr kumimoji="1" lang="zh-CN" altLang="en-US" sz="3600" b="1">
                <a:latin typeface="Times New Roman" panose="02020603050405020304" pitchFamily="18" charset="0"/>
                <a:ea typeface="黑体" panose="02010609060101010101" pitchFamily="49" charset="-122"/>
              </a:rPr>
              <a:t>赵州桥非常雄伟，全长</a:t>
            </a:r>
            <a:r>
              <a:rPr kumimoji="1" lang="en-US" altLang="zh-CN" sz="3600" b="1">
                <a:latin typeface="Times New Roman" panose="02020603050405020304" pitchFamily="18" charset="0"/>
                <a:ea typeface="黑体" panose="02010609060101010101" pitchFamily="49" charset="-122"/>
              </a:rPr>
              <a:t>50.82</a:t>
            </a:r>
            <a:r>
              <a:rPr kumimoji="1" lang="zh-CN" altLang="en-US" sz="3600" b="1">
                <a:latin typeface="Times New Roman" panose="02020603050405020304" pitchFamily="18" charset="0"/>
                <a:ea typeface="黑体" panose="02010609060101010101" pitchFamily="49" charset="-122"/>
              </a:rPr>
              <a:t>米，两端宽</a:t>
            </a:r>
            <a:endParaRPr kumimoji="1" lang="zh-CN" altLang="en-US" sz="3600" b="1">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en-US" altLang="zh-CN" sz="3600" b="1">
                <a:latin typeface="Times New Roman" panose="02020603050405020304" pitchFamily="18" charset="0"/>
                <a:ea typeface="黑体" panose="02010609060101010101" pitchFamily="49" charset="-122"/>
              </a:rPr>
              <a:t>9.6</a:t>
            </a:r>
            <a:r>
              <a:rPr kumimoji="1" lang="zh-CN" altLang="en-US" sz="3600" b="1">
                <a:latin typeface="Times New Roman" panose="02020603050405020304" pitchFamily="18" charset="0"/>
                <a:ea typeface="黑体" panose="02010609060101010101" pitchFamily="49" charset="-122"/>
              </a:rPr>
              <a:t>米，中部略窄，宽</a:t>
            </a:r>
            <a:r>
              <a:rPr kumimoji="1" lang="en-US" altLang="zh-CN" sz="3600" b="1">
                <a:latin typeface="Times New Roman" panose="02020603050405020304" pitchFamily="18" charset="0"/>
                <a:ea typeface="黑体" panose="02010609060101010101" pitchFamily="49" charset="-122"/>
              </a:rPr>
              <a:t>9</a:t>
            </a:r>
            <a:r>
              <a:rPr kumimoji="1" lang="zh-CN" altLang="en-US" sz="3600" b="1">
                <a:latin typeface="Times New Roman" panose="02020603050405020304" pitchFamily="18" charset="0"/>
                <a:ea typeface="黑体" panose="02010609060101010101" pitchFamily="49" charset="-122"/>
              </a:rPr>
              <a:t>米。”</a:t>
            </a:r>
            <a:endParaRPr kumimoji="1" lang="zh-CN" altLang="en-US" sz="36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 calcmode="lin" valueType="num">
                                      <p:cBhvr additive="base">
                                        <p:cTn id="7" dur="500" fill="hold"/>
                                        <p:tgtEl>
                                          <p:spTgt spid="94211"/>
                                        </p:tgtEl>
                                        <p:attrNameLst>
                                          <p:attrName>ppt_x</p:attrName>
                                        </p:attrNameLst>
                                      </p:cBhvr>
                                      <p:tavLst>
                                        <p:tav tm="0">
                                          <p:val>
                                            <p:strVal val="0-#ppt_w/2"/>
                                          </p:val>
                                        </p:tav>
                                        <p:tav tm="100000">
                                          <p:val>
                                            <p:strVal val="#ppt_x"/>
                                          </p:val>
                                        </p:tav>
                                      </p:tavLst>
                                    </p:anim>
                                    <p:anim calcmode="lin" valueType="num">
                                      <p:cBhvr additive="base">
                                        <p:cTn id="8" dur="500" fill="hold"/>
                                        <p:tgtEl>
                                          <p:spTgt spid="942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4213"/>
                                        </p:tgtEl>
                                        <p:attrNameLst>
                                          <p:attrName>style.visibility</p:attrName>
                                        </p:attrNameLst>
                                      </p:cBhvr>
                                      <p:to>
                                        <p:strVal val="visible"/>
                                      </p:to>
                                    </p:set>
                                    <p:anim calcmode="lin" valueType="num">
                                      <p:cBhvr additive="base">
                                        <p:cTn id="13" dur="500" fill="hold"/>
                                        <p:tgtEl>
                                          <p:spTgt spid="94213"/>
                                        </p:tgtEl>
                                        <p:attrNameLst>
                                          <p:attrName>ppt_x</p:attrName>
                                        </p:attrNameLst>
                                      </p:cBhvr>
                                      <p:tavLst>
                                        <p:tav tm="0">
                                          <p:val>
                                            <p:strVal val="0-#ppt_w/2"/>
                                          </p:val>
                                        </p:tav>
                                        <p:tav tm="100000">
                                          <p:val>
                                            <p:strVal val="#ppt_x"/>
                                          </p:val>
                                        </p:tav>
                                      </p:tavLst>
                                    </p:anim>
                                    <p:anim calcmode="lin" valueType="num">
                                      <p:cBhvr additive="base">
                                        <p:cTn id="14" dur="500" fill="hold"/>
                                        <p:tgtEl>
                                          <p:spTgt spid="942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4212"/>
                                        </p:tgtEl>
                                        <p:attrNameLst>
                                          <p:attrName>style.visibility</p:attrName>
                                        </p:attrNameLst>
                                      </p:cBhvr>
                                      <p:to>
                                        <p:strVal val="visible"/>
                                      </p:to>
                                    </p:set>
                                    <p:anim calcmode="lin" valueType="num">
                                      <p:cBhvr additive="base">
                                        <p:cTn id="19" dur="500" fill="hold"/>
                                        <p:tgtEl>
                                          <p:spTgt spid="94212"/>
                                        </p:tgtEl>
                                        <p:attrNameLst>
                                          <p:attrName>ppt_x</p:attrName>
                                        </p:attrNameLst>
                                      </p:cBhvr>
                                      <p:tavLst>
                                        <p:tav tm="0">
                                          <p:val>
                                            <p:strVal val="0-#ppt_w/2"/>
                                          </p:val>
                                        </p:tav>
                                        <p:tav tm="100000">
                                          <p:val>
                                            <p:strVal val="#ppt_x"/>
                                          </p:val>
                                        </p:tav>
                                      </p:tavLst>
                                    </p:anim>
                                    <p:anim calcmode="lin" valueType="num">
                                      <p:cBhvr additive="base">
                                        <p:cTn id="20" dur="500" fill="hold"/>
                                        <p:tgtEl>
                                          <p:spTgt spid="942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ldLvl="0" animBg="1" autoUpdateAnimBg="0"/>
      <p:bldP spid="94212" grpId="0" animBg="1" autoUpdateAnimBg="0"/>
      <p:bldP spid="94213"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76200" y="615950"/>
            <a:ext cx="5287963" cy="823913"/>
          </a:xfrm>
          <a:prstGeom prst="rect">
            <a:avLst/>
          </a:prstGeom>
          <a:noFill/>
          <a:ln w="9525">
            <a:noFill/>
            <a:miter lim="800000"/>
          </a:ln>
          <a:effectLst/>
        </p:spPr>
        <p:txBody>
          <a:bodyPr>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5235" name="Text Box 3"/>
          <p:cNvSpPr txBox="1">
            <a:spLocks noChangeArrowheads="1"/>
          </p:cNvSpPr>
          <p:nvPr/>
        </p:nvSpPr>
        <p:spPr bwMode="auto">
          <a:xfrm>
            <a:off x="381000" y="1752600"/>
            <a:ext cx="3772186" cy="646331"/>
          </a:xfrm>
          <a:prstGeom prst="rect">
            <a:avLst/>
          </a:prstGeom>
          <a:noFill/>
          <a:ln w="9525">
            <a:solidFill>
              <a:schemeClr val="bg2"/>
            </a:solidFill>
            <a:miter lim="800000"/>
          </a:ln>
          <a:effectLst/>
        </p:spPr>
        <p:txBody>
          <a:bodyPr wrap="none">
            <a:spAutoFit/>
          </a:bodyPr>
          <a:lstStyle/>
          <a:p>
            <a:r>
              <a:rPr kumimoji="1" lang="en-US" altLang="zh-CN" sz="3600" b="1">
                <a:latin typeface="Times New Roman" panose="02020603050405020304" pitchFamily="18" charset="0"/>
                <a:ea typeface="黑体" panose="02010609060101010101" pitchFamily="49" charset="-122"/>
              </a:rPr>
              <a:t>3</a:t>
            </a:r>
            <a:r>
              <a:rPr kumimoji="1" lang="zh-CN" altLang="en-US" sz="3600" b="1">
                <a:latin typeface="Times New Roman" panose="02020603050405020304" pitchFamily="18" charset="0"/>
                <a:ea typeface="黑体" panose="02010609060101010101" pitchFamily="49" charset="-122"/>
              </a:rPr>
              <a:t>、作比较     如：</a:t>
            </a:r>
            <a:endParaRPr kumimoji="1" lang="zh-CN" altLang="en-US" sz="3600" b="1">
              <a:latin typeface="Times New Roman" panose="02020603050405020304" pitchFamily="18" charset="0"/>
              <a:ea typeface="黑体" panose="02010609060101010101" pitchFamily="49" charset="-122"/>
            </a:endParaRPr>
          </a:p>
        </p:txBody>
      </p:sp>
      <p:sp>
        <p:nvSpPr>
          <p:cNvPr id="95236" name="Text Box 4"/>
          <p:cNvSpPr txBox="1">
            <a:spLocks noChangeArrowheads="1"/>
          </p:cNvSpPr>
          <p:nvPr/>
        </p:nvSpPr>
        <p:spPr bwMode="auto">
          <a:xfrm>
            <a:off x="228600" y="4419600"/>
            <a:ext cx="8382000" cy="1569660"/>
          </a:xfrm>
          <a:prstGeom prst="rect">
            <a:avLst/>
          </a:prstGeom>
          <a:noFill/>
          <a:ln w="9525">
            <a:solidFill>
              <a:schemeClr val="bg2"/>
            </a:solidFill>
            <a:miter lim="800000"/>
          </a:ln>
          <a:effectLst/>
        </p:spPr>
        <p:txBody>
          <a:bodyPr wrap="square">
            <a:spAutoFit/>
          </a:bodyPr>
          <a:lstStyle/>
          <a:p>
            <a:r>
              <a:rPr kumimoji="1" lang="zh-CN" altLang="en-US" sz="3200" b="1" dirty="0">
                <a:latin typeface="Times New Roman" panose="02020603050405020304" pitchFamily="18" charset="0"/>
                <a:ea typeface="黑体" panose="02010609060101010101" pitchFamily="49" charset="-122"/>
              </a:rPr>
              <a:t>作用：</a:t>
            </a:r>
            <a:endParaRPr kumimoji="1" lang="zh-CN" altLang="en-US" sz="3200" b="1" dirty="0">
              <a:latin typeface="Times New Roman" panose="02020603050405020304" pitchFamily="18" charset="0"/>
              <a:ea typeface="黑体" panose="02010609060101010101" pitchFamily="49" charset="-122"/>
            </a:endParaRPr>
          </a:p>
          <a:p>
            <a:r>
              <a:rPr kumimoji="1" lang="zh-CN" altLang="en-US" sz="3200" b="1" dirty="0">
                <a:latin typeface="Times New Roman" panose="02020603050405020304" pitchFamily="18" charset="0"/>
                <a:ea typeface="黑体" panose="02010609060101010101" pitchFamily="49" charset="-122"/>
              </a:rPr>
              <a:t>        通过比较，</a:t>
            </a:r>
            <a:r>
              <a:rPr kumimoji="1" lang="zh-CN" altLang="en-US" sz="3200" b="1" dirty="0">
                <a:solidFill>
                  <a:srgbClr val="FF3300"/>
                </a:solidFill>
                <a:latin typeface="Times New Roman" panose="02020603050405020304" pitchFamily="18" charset="0"/>
                <a:ea typeface="黑体" panose="02010609060101010101" pitchFamily="49" charset="-122"/>
              </a:rPr>
              <a:t>突出了</a:t>
            </a:r>
            <a:r>
              <a:rPr kumimoji="1" lang="zh-CN" altLang="en-US" sz="3200" b="1" dirty="0">
                <a:latin typeface="Times New Roman" panose="02020603050405020304" pitchFamily="18" charset="0"/>
                <a:ea typeface="黑体" panose="02010609060101010101" pitchFamily="49" charset="-122"/>
              </a:rPr>
              <a:t>卢沟桥</a:t>
            </a:r>
            <a:r>
              <a:rPr kumimoji="1" lang="zh-CN" altLang="en-US" sz="3200" b="1" dirty="0">
                <a:solidFill>
                  <a:srgbClr val="310CBA"/>
                </a:solidFill>
                <a:latin typeface="Times New Roman" panose="02020603050405020304" pitchFamily="18" charset="0"/>
                <a:ea typeface="黑体" panose="02010609060101010101" pitchFamily="49" charset="-122"/>
              </a:rPr>
              <a:t>结构坚固</a:t>
            </a:r>
            <a:r>
              <a:rPr kumimoji="1" lang="zh-CN" altLang="en-US" sz="3200" b="1" dirty="0">
                <a:solidFill>
                  <a:srgbClr val="FF3300"/>
                </a:solidFill>
                <a:latin typeface="Times New Roman" panose="02020603050405020304" pitchFamily="18" charset="0"/>
                <a:ea typeface="黑体" panose="02010609060101010101" pitchFamily="49" charset="-122"/>
              </a:rPr>
              <a:t>的特点</a:t>
            </a:r>
            <a:r>
              <a:rPr kumimoji="1" lang="zh-CN" altLang="en-US" sz="3200" b="1" dirty="0" smtClean="0">
                <a:solidFill>
                  <a:srgbClr val="FF0000"/>
                </a:solidFill>
                <a:latin typeface="Times New Roman" panose="02020603050405020304" pitchFamily="18" charset="0"/>
                <a:ea typeface="黑体" panose="02010609060101010101" pitchFamily="49" charset="-122"/>
              </a:rPr>
              <a:t>，</a:t>
            </a:r>
            <a:r>
              <a:rPr kumimoji="1" lang="zh-CN" altLang="en-US" sz="3200" b="1" dirty="0" smtClean="0">
                <a:latin typeface="Times New Roman" panose="02020603050405020304" pitchFamily="18" charset="0"/>
                <a:ea typeface="黑体" panose="02010609060101010101" pitchFamily="49" charset="-122"/>
              </a:rPr>
              <a:t>给</a:t>
            </a:r>
            <a:r>
              <a:rPr kumimoji="1" lang="zh-CN" altLang="en-US" sz="3200" b="1" dirty="0">
                <a:latin typeface="Times New Roman" panose="02020603050405020304" pitchFamily="18" charset="0"/>
                <a:ea typeface="黑体" panose="02010609060101010101" pitchFamily="49" charset="-122"/>
              </a:rPr>
              <a:t>读者留下具体清晰的印象。</a:t>
            </a:r>
            <a:endParaRPr kumimoji="1" lang="zh-CN" altLang="en-US" sz="3200" b="1" dirty="0">
              <a:latin typeface="Times New Roman" panose="02020603050405020304" pitchFamily="18" charset="0"/>
              <a:ea typeface="黑体" panose="02010609060101010101" pitchFamily="49" charset="-122"/>
            </a:endParaRPr>
          </a:p>
        </p:txBody>
      </p:sp>
      <p:sp>
        <p:nvSpPr>
          <p:cNvPr id="95237" name="Text Box 5"/>
          <p:cNvSpPr txBox="1">
            <a:spLocks noChangeArrowheads="1"/>
          </p:cNvSpPr>
          <p:nvPr/>
        </p:nvSpPr>
        <p:spPr bwMode="auto">
          <a:xfrm>
            <a:off x="381000" y="2743200"/>
            <a:ext cx="7772400" cy="954107"/>
          </a:xfrm>
          <a:prstGeom prst="rect">
            <a:avLst/>
          </a:prstGeom>
          <a:noFill/>
          <a:ln w="9525">
            <a:solidFill>
              <a:schemeClr val="bg2"/>
            </a:solidFill>
            <a:miter lim="800000"/>
          </a:ln>
          <a:effectLst/>
        </p:spPr>
        <p:txBody>
          <a:bodyPr wrap="square">
            <a:spAutoFit/>
          </a:bodyPr>
          <a:lstStyle/>
          <a:p>
            <a:pPr>
              <a:buFont typeface="Wingdings" panose="05000000000000000000" pitchFamily="2" charset="2"/>
              <a:buNone/>
            </a:pPr>
            <a:r>
              <a:rPr kumimoji="1" lang="en-US" altLang="zh-CN" sz="2800" b="1" dirty="0">
                <a:latin typeface="Times New Roman" panose="02020603050405020304" pitchFamily="18" charset="0"/>
                <a:ea typeface="黑体" panose="02010609060101010101" pitchFamily="49" charset="-122"/>
              </a:rPr>
              <a:t>     </a:t>
            </a:r>
            <a:r>
              <a:rPr kumimoji="1" lang="zh-CN" altLang="en-US" sz="2800" b="1" dirty="0">
                <a:latin typeface="Times New Roman" panose="02020603050405020304" pitchFamily="18" charset="0"/>
                <a:ea typeface="黑体" panose="02010609060101010101" pitchFamily="49" charset="-122"/>
              </a:rPr>
              <a:t>永定河发水时，来势很猛，以前两岸河堤常</a:t>
            </a:r>
            <a:r>
              <a:rPr kumimoji="1" lang="zh-CN" altLang="en-US" sz="2800" b="1" dirty="0" smtClean="0">
                <a:latin typeface="Times New Roman" panose="02020603050405020304" pitchFamily="18" charset="0"/>
                <a:ea typeface="黑体" panose="02010609060101010101" pitchFamily="49" charset="-122"/>
              </a:rPr>
              <a:t>被冲</a:t>
            </a:r>
            <a:r>
              <a:rPr kumimoji="1" lang="zh-CN" altLang="en-US" sz="2800" b="1" dirty="0">
                <a:latin typeface="Times New Roman" panose="02020603050405020304" pitchFamily="18" charset="0"/>
                <a:ea typeface="黑体" panose="02010609060101010101" pitchFamily="49" charset="-122"/>
              </a:rPr>
              <a:t>毁，但是这座桥却极少出事，足见它的坚固。</a:t>
            </a:r>
            <a:endParaRPr kumimoji="1" lang="zh-CN" altLang="en-US" sz="40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 calcmode="lin" valueType="num">
                                      <p:cBhvr additive="base">
                                        <p:cTn id="7" dur="500" fill="hold"/>
                                        <p:tgtEl>
                                          <p:spTgt spid="95235"/>
                                        </p:tgtEl>
                                        <p:attrNameLst>
                                          <p:attrName>ppt_x</p:attrName>
                                        </p:attrNameLst>
                                      </p:cBhvr>
                                      <p:tavLst>
                                        <p:tav tm="0">
                                          <p:val>
                                            <p:strVal val="0-#ppt_w/2"/>
                                          </p:val>
                                        </p:tav>
                                        <p:tav tm="100000">
                                          <p:val>
                                            <p:strVal val="#ppt_x"/>
                                          </p:val>
                                        </p:tav>
                                      </p:tavLst>
                                    </p:anim>
                                    <p:anim calcmode="lin" valueType="num">
                                      <p:cBhvr additive="base">
                                        <p:cTn id="8" dur="500" fill="hold"/>
                                        <p:tgtEl>
                                          <p:spTgt spid="952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5237"/>
                                        </p:tgtEl>
                                        <p:attrNameLst>
                                          <p:attrName>style.visibility</p:attrName>
                                        </p:attrNameLst>
                                      </p:cBhvr>
                                      <p:to>
                                        <p:strVal val="visible"/>
                                      </p:to>
                                    </p:set>
                                    <p:anim calcmode="lin" valueType="num">
                                      <p:cBhvr additive="base">
                                        <p:cTn id="13" dur="500" fill="hold"/>
                                        <p:tgtEl>
                                          <p:spTgt spid="95237"/>
                                        </p:tgtEl>
                                        <p:attrNameLst>
                                          <p:attrName>ppt_x</p:attrName>
                                        </p:attrNameLst>
                                      </p:cBhvr>
                                      <p:tavLst>
                                        <p:tav tm="0">
                                          <p:val>
                                            <p:strVal val="0-#ppt_w/2"/>
                                          </p:val>
                                        </p:tav>
                                        <p:tav tm="100000">
                                          <p:val>
                                            <p:strVal val="#ppt_x"/>
                                          </p:val>
                                        </p:tav>
                                      </p:tavLst>
                                    </p:anim>
                                    <p:anim calcmode="lin" valueType="num">
                                      <p:cBhvr additive="base">
                                        <p:cTn id="14" dur="500" fill="hold"/>
                                        <p:tgtEl>
                                          <p:spTgt spid="9523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5236"/>
                                        </p:tgtEl>
                                        <p:attrNameLst>
                                          <p:attrName>style.visibility</p:attrName>
                                        </p:attrNameLst>
                                      </p:cBhvr>
                                      <p:to>
                                        <p:strVal val="visible"/>
                                      </p:to>
                                    </p:set>
                                    <p:anim calcmode="lin" valueType="num">
                                      <p:cBhvr additive="base">
                                        <p:cTn id="19" dur="500" fill="hold"/>
                                        <p:tgtEl>
                                          <p:spTgt spid="95236"/>
                                        </p:tgtEl>
                                        <p:attrNameLst>
                                          <p:attrName>ppt_x</p:attrName>
                                        </p:attrNameLst>
                                      </p:cBhvr>
                                      <p:tavLst>
                                        <p:tav tm="0">
                                          <p:val>
                                            <p:strVal val="0-#ppt_w/2"/>
                                          </p:val>
                                        </p:tav>
                                        <p:tav tm="100000">
                                          <p:val>
                                            <p:strVal val="#ppt_x"/>
                                          </p:val>
                                        </p:tav>
                                      </p:tavLst>
                                    </p:anim>
                                    <p:anim calcmode="lin" valueType="num">
                                      <p:cBhvr additive="base">
                                        <p:cTn id="20" dur="500" fill="hold"/>
                                        <p:tgtEl>
                                          <p:spTgt spid="952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animBg="1" autoUpdateAnimBg="0"/>
      <p:bldP spid="95236" grpId="0" animBg="1" autoUpdateAnimBg="0"/>
      <p:bldP spid="95237"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6259" name="Text Box 3"/>
          <p:cNvSpPr txBox="1">
            <a:spLocks noChangeArrowheads="1"/>
          </p:cNvSpPr>
          <p:nvPr/>
        </p:nvSpPr>
        <p:spPr bwMode="auto">
          <a:xfrm>
            <a:off x="180975" y="1752600"/>
            <a:ext cx="3374642" cy="584775"/>
          </a:xfrm>
          <a:prstGeom prst="rect">
            <a:avLst/>
          </a:prstGeom>
          <a:noFill/>
          <a:ln w="9525">
            <a:solidFill>
              <a:schemeClr val="bg2"/>
            </a:solidFill>
            <a:miter lim="800000"/>
          </a:ln>
          <a:effectLst/>
        </p:spPr>
        <p:txBody>
          <a:bodyPr wrap="none">
            <a:spAutoFit/>
          </a:bodyPr>
          <a:lstStyle/>
          <a:p>
            <a:r>
              <a:rPr kumimoji="1" lang="en-US" altLang="zh-CN" sz="3200" b="1">
                <a:latin typeface="Times New Roman" panose="02020603050405020304" pitchFamily="18" charset="0"/>
                <a:ea typeface="黑体" panose="02010609060101010101" pitchFamily="49" charset="-122"/>
              </a:rPr>
              <a:t>4</a:t>
            </a:r>
            <a:r>
              <a:rPr kumimoji="1" lang="zh-CN" altLang="en-US" sz="3200" b="1">
                <a:latin typeface="Times New Roman" panose="02020603050405020304" pitchFamily="18" charset="0"/>
                <a:ea typeface="黑体" panose="02010609060101010101" pitchFamily="49" charset="-122"/>
              </a:rPr>
              <a:t>、举例子     如：</a:t>
            </a:r>
            <a:endParaRPr kumimoji="1" lang="zh-CN" altLang="en-US" sz="3200" b="1">
              <a:latin typeface="Times New Roman" panose="02020603050405020304" pitchFamily="18" charset="0"/>
              <a:ea typeface="黑体" panose="02010609060101010101" pitchFamily="49" charset="-122"/>
            </a:endParaRPr>
          </a:p>
        </p:txBody>
      </p:sp>
      <p:sp>
        <p:nvSpPr>
          <p:cNvPr id="96260" name="Text Box 4"/>
          <p:cNvSpPr txBox="1">
            <a:spLocks noChangeArrowheads="1"/>
          </p:cNvSpPr>
          <p:nvPr/>
        </p:nvSpPr>
        <p:spPr bwMode="auto">
          <a:xfrm>
            <a:off x="200025" y="2438400"/>
            <a:ext cx="7758855" cy="2246769"/>
          </a:xfrm>
          <a:prstGeom prst="rect">
            <a:avLst/>
          </a:prstGeom>
          <a:noFill/>
          <a:ln w="9525">
            <a:noFill/>
            <a:miter lim="800000"/>
          </a:ln>
          <a:effectLst/>
        </p:spPr>
        <p:txBody>
          <a:bodyPr wrap="none">
            <a:spAutoFit/>
          </a:bodyPr>
          <a:lstStyle/>
          <a:p>
            <a:r>
              <a:rPr kumimoji="1" lang="zh-CN" altLang="en-US" sz="2800" b="1" dirty="0">
                <a:latin typeface="Times New Roman" panose="02020603050405020304" pitchFamily="18" charset="0"/>
                <a:ea typeface="黑体" panose="02010609060101010101" pitchFamily="49" charset="-122"/>
              </a:rPr>
              <a:t>（我国的石拱桥）在建筑技术上有很多创造，在</a:t>
            </a:r>
            <a:endParaRPr kumimoji="1" lang="zh-CN" altLang="en-US" sz="2800" b="1" dirty="0">
              <a:latin typeface="Times New Roman" panose="02020603050405020304" pitchFamily="18" charset="0"/>
              <a:ea typeface="黑体" panose="02010609060101010101" pitchFamily="49" charset="-122"/>
            </a:endParaRPr>
          </a:p>
          <a:p>
            <a:r>
              <a:rPr kumimoji="1" lang="zh-CN" altLang="en-US" sz="2800" b="1" dirty="0">
                <a:latin typeface="Times New Roman" panose="02020603050405020304" pitchFamily="18" charset="0"/>
                <a:ea typeface="黑体" panose="02010609060101010101" pitchFamily="49" charset="-122"/>
              </a:rPr>
              <a:t>起重吊装方面更有意想不到的办法。</a:t>
            </a:r>
            <a:r>
              <a:rPr kumimoji="1" lang="zh-CN" altLang="en-US" sz="2800" b="1" dirty="0">
                <a:solidFill>
                  <a:schemeClr val="tx2"/>
                </a:solidFill>
                <a:latin typeface="Times New Roman" panose="02020603050405020304" pitchFamily="18" charset="0"/>
                <a:ea typeface="黑体" panose="02010609060101010101" pitchFamily="49" charset="-122"/>
              </a:rPr>
              <a:t>如福建漳州</a:t>
            </a:r>
            <a:endParaRPr kumimoji="1" lang="zh-CN" altLang="en-US" sz="2800" b="1" dirty="0">
              <a:solidFill>
                <a:schemeClr val="tx2"/>
              </a:solidFill>
              <a:latin typeface="Times New Roman" panose="02020603050405020304" pitchFamily="18" charset="0"/>
              <a:ea typeface="黑体" panose="02010609060101010101" pitchFamily="49" charset="-122"/>
            </a:endParaRPr>
          </a:p>
          <a:p>
            <a:r>
              <a:rPr kumimoji="1" lang="zh-CN" altLang="en-US" sz="2800" b="1" dirty="0">
                <a:solidFill>
                  <a:schemeClr val="tx2"/>
                </a:solidFill>
                <a:latin typeface="Times New Roman" panose="02020603050405020304" pitchFamily="18" charset="0"/>
                <a:ea typeface="黑体" panose="02010609060101010101" pitchFamily="49" charset="-122"/>
              </a:rPr>
              <a:t>的江东桥，修建于八百多年前，有的石梁一块就</a:t>
            </a:r>
            <a:endParaRPr kumimoji="1" lang="zh-CN" altLang="en-US" sz="2800" b="1" dirty="0">
              <a:solidFill>
                <a:schemeClr val="tx2"/>
              </a:solidFill>
              <a:latin typeface="Times New Roman" panose="02020603050405020304" pitchFamily="18" charset="0"/>
              <a:ea typeface="黑体" panose="02010609060101010101" pitchFamily="49" charset="-122"/>
            </a:endParaRPr>
          </a:p>
          <a:p>
            <a:r>
              <a:rPr kumimoji="1" lang="zh-CN" altLang="en-US" sz="2800" b="1" dirty="0">
                <a:solidFill>
                  <a:schemeClr val="tx2"/>
                </a:solidFill>
                <a:latin typeface="Times New Roman" panose="02020603050405020304" pitchFamily="18" charset="0"/>
                <a:ea typeface="黑体" panose="02010609060101010101" pitchFamily="49" charset="-122"/>
              </a:rPr>
              <a:t>有二百来吨重，究竟是怎么安装上去的，至今还</a:t>
            </a:r>
            <a:endParaRPr kumimoji="1" lang="zh-CN" altLang="en-US" sz="2800" b="1" dirty="0">
              <a:solidFill>
                <a:schemeClr val="tx2"/>
              </a:solidFill>
              <a:latin typeface="Times New Roman" panose="02020603050405020304" pitchFamily="18" charset="0"/>
              <a:ea typeface="黑体" panose="02010609060101010101" pitchFamily="49" charset="-122"/>
            </a:endParaRPr>
          </a:p>
          <a:p>
            <a:r>
              <a:rPr kumimoji="1" lang="zh-CN" altLang="en-US" sz="2800" b="1" dirty="0">
                <a:solidFill>
                  <a:schemeClr val="tx2"/>
                </a:solidFill>
                <a:latin typeface="Times New Roman" panose="02020603050405020304" pitchFamily="18" charset="0"/>
                <a:ea typeface="黑体" panose="02010609060101010101" pitchFamily="49" charset="-122"/>
              </a:rPr>
              <a:t>不完全知道。</a:t>
            </a:r>
            <a:endParaRPr kumimoji="1" lang="zh-CN" altLang="en-US" sz="2800" b="1" dirty="0">
              <a:solidFill>
                <a:schemeClr val="tx2"/>
              </a:solidFill>
              <a:latin typeface="Times New Roman" panose="02020603050405020304" pitchFamily="18" charset="0"/>
              <a:ea typeface="黑体" panose="02010609060101010101" pitchFamily="49" charset="-122"/>
            </a:endParaRPr>
          </a:p>
        </p:txBody>
      </p:sp>
      <p:sp>
        <p:nvSpPr>
          <p:cNvPr id="96261" name="Text Box 5"/>
          <p:cNvSpPr txBox="1">
            <a:spLocks noChangeArrowheads="1"/>
          </p:cNvSpPr>
          <p:nvPr/>
        </p:nvSpPr>
        <p:spPr bwMode="auto">
          <a:xfrm>
            <a:off x="685800" y="4953000"/>
            <a:ext cx="7755649" cy="1384995"/>
          </a:xfrm>
          <a:prstGeom prst="rect">
            <a:avLst/>
          </a:prstGeom>
          <a:noFill/>
          <a:ln w="9525">
            <a:solidFill>
              <a:schemeClr val="bg2"/>
            </a:solidFill>
            <a:miter lim="800000"/>
          </a:ln>
          <a:effectLst/>
        </p:spPr>
        <p:txBody>
          <a:bodyPr wrap="none">
            <a:spAutoFit/>
          </a:bodyPr>
          <a:lstStyle/>
          <a:p>
            <a:r>
              <a:rPr kumimoji="1" lang="zh-CN" altLang="en-US" sz="2800" b="1">
                <a:latin typeface="Times New Roman" panose="02020603050405020304" pitchFamily="18" charset="0"/>
                <a:ea typeface="黑体" panose="02010609060101010101" pitchFamily="49" charset="-122"/>
              </a:rPr>
              <a:t>作用：</a:t>
            </a:r>
            <a:endParaRPr kumimoji="1" lang="zh-CN" altLang="en-US" sz="2800" b="1">
              <a:latin typeface="Times New Roman" panose="02020603050405020304" pitchFamily="18" charset="0"/>
              <a:ea typeface="黑体" panose="02010609060101010101" pitchFamily="49" charset="-122"/>
            </a:endParaRPr>
          </a:p>
          <a:p>
            <a:r>
              <a:rPr kumimoji="1" lang="zh-CN" altLang="en-US" sz="2800" b="1">
                <a:latin typeface="Times New Roman" panose="02020603050405020304" pitchFamily="18" charset="0"/>
                <a:ea typeface="黑体" panose="02010609060101010101" pitchFamily="49" charset="-122"/>
              </a:rPr>
              <a:t>        通过举例，</a:t>
            </a:r>
            <a:r>
              <a:rPr kumimoji="1" lang="zh-CN" altLang="en-US" sz="2800" b="1">
                <a:solidFill>
                  <a:srgbClr val="310CBA"/>
                </a:solidFill>
                <a:latin typeface="Times New Roman" panose="02020603050405020304" pitchFamily="18" charset="0"/>
                <a:ea typeface="黑体" panose="02010609060101010101" pitchFamily="49" charset="-122"/>
              </a:rPr>
              <a:t>具体而清楚地</a:t>
            </a:r>
            <a:r>
              <a:rPr kumimoji="1" lang="zh-CN" altLang="en-US" sz="2800" b="1">
                <a:latin typeface="Times New Roman" panose="02020603050405020304" pitchFamily="18" charset="0"/>
                <a:ea typeface="黑体" panose="02010609060101010101" pitchFamily="49" charset="-122"/>
              </a:rPr>
              <a:t>说明了</a:t>
            </a:r>
            <a:r>
              <a:rPr kumimoji="1" lang="zh-CN" altLang="en-US" sz="2800" b="1">
                <a:solidFill>
                  <a:srgbClr val="5D4345"/>
                </a:solidFill>
                <a:latin typeface="Times New Roman" panose="02020603050405020304" pitchFamily="18" charset="0"/>
                <a:ea typeface="黑体" panose="02010609060101010101" pitchFamily="49" charset="-122"/>
              </a:rPr>
              <a:t>我国石拱桥</a:t>
            </a:r>
            <a:endParaRPr kumimoji="1" lang="zh-CN" altLang="en-US" sz="2800" b="1">
              <a:solidFill>
                <a:srgbClr val="5D4345"/>
              </a:solidFill>
              <a:latin typeface="Times New Roman" panose="02020603050405020304" pitchFamily="18" charset="0"/>
              <a:ea typeface="黑体" panose="02010609060101010101" pitchFamily="49" charset="-122"/>
            </a:endParaRPr>
          </a:p>
          <a:p>
            <a:r>
              <a:rPr kumimoji="1" lang="zh-CN" altLang="en-US" sz="2800" b="1">
                <a:solidFill>
                  <a:srgbClr val="5D4345"/>
                </a:solidFill>
                <a:latin typeface="Times New Roman" panose="02020603050405020304" pitchFamily="18" charset="0"/>
                <a:ea typeface="黑体" panose="02010609060101010101" pitchFamily="49" charset="-122"/>
              </a:rPr>
              <a:t>在建筑技术上有很多令人意想不到的创造</a:t>
            </a:r>
            <a:r>
              <a:rPr kumimoji="1" lang="zh-CN" altLang="en-US" sz="2800" b="1">
                <a:solidFill>
                  <a:schemeClr val="tx2"/>
                </a:solidFill>
                <a:latin typeface="Times New Roman" panose="02020603050405020304" pitchFamily="18" charset="0"/>
                <a:ea typeface="黑体" panose="02010609060101010101" pitchFamily="49" charset="-122"/>
              </a:rPr>
              <a:t>。</a:t>
            </a:r>
            <a:endParaRPr kumimoji="1" lang="zh-CN" altLang="en-US" sz="2800" b="1">
              <a:solidFill>
                <a:schemeClr val="tx2"/>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6259"/>
                                        </p:tgtEl>
                                        <p:attrNameLst>
                                          <p:attrName>style.visibility</p:attrName>
                                        </p:attrNameLst>
                                      </p:cBhvr>
                                      <p:to>
                                        <p:strVal val="visible"/>
                                      </p:to>
                                    </p:set>
                                    <p:anim calcmode="lin" valueType="num">
                                      <p:cBhvr additive="base">
                                        <p:cTn id="7" dur="500" fill="hold"/>
                                        <p:tgtEl>
                                          <p:spTgt spid="96259"/>
                                        </p:tgtEl>
                                        <p:attrNameLst>
                                          <p:attrName>ppt_x</p:attrName>
                                        </p:attrNameLst>
                                      </p:cBhvr>
                                      <p:tavLst>
                                        <p:tav tm="0">
                                          <p:val>
                                            <p:strVal val="0-#ppt_w/2"/>
                                          </p:val>
                                        </p:tav>
                                        <p:tav tm="100000">
                                          <p:val>
                                            <p:strVal val="#ppt_x"/>
                                          </p:val>
                                        </p:tav>
                                      </p:tavLst>
                                    </p:anim>
                                    <p:anim calcmode="lin" valueType="num">
                                      <p:cBhvr additive="base">
                                        <p:cTn id="8" dur="500" fill="hold"/>
                                        <p:tgtEl>
                                          <p:spTgt spid="962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6260"/>
                                        </p:tgtEl>
                                        <p:attrNameLst>
                                          <p:attrName>style.visibility</p:attrName>
                                        </p:attrNameLst>
                                      </p:cBhvr>
                                      <p:to>
                                        <p:strVal val="visible"/>
                                      </p:to>
                                    </p:set>
                                    <p:anim calcmode="lin" valueType="num">
                                      <p:cBhvr additive="base">
                                        <p:cTn id="13" dur="500" fill="hold"/>
                                        <p:tgtEl>
                                          <p:spTgt spid="96260"/>
                                        </p:tgtEl>
                                        <p:attrNameLst>
                                          <p:attrName>ppt_x</p:attrName>
                                        </p:attrNameLst>
                                      </p:cBhvr>
                                      <p:tavLst>
                                        <p:tav tm="0">
                                          <p:val>
                                            <p:strVal val="0-#ppt_w/2"/>
                                          </p:val>
                                        </p:tav>
                                        <p:tav tm="100000">
                                          <p:val>
                                            <p:strVal val="#ppt_x"/>
                                          </p:val>
                                        </p:tav>
                                      </p:tavLst>
                                    </p:anim>
                                    <p:anim calcmode="lin" valueType="num">
                                      <p:cBhvr additive="base">
                                        <p:cTn id="14" dur="500" fill="hold"/>
                                        <p:tgtEl>
                                          <p:spTgt spid="9626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6261"/>
                                        </p:tgtEl>
                                        <p:attrNameLst>
                                          <p:attrName>style.visibility</p:attrName>
                                        </p:attrNameLst>
                                      </p:cBhvr>
                                      <p:to>
                                        <p:strVal val="visible"/>
                                      </p:to>
                                    </p:set>
                                    <p:anim calcmode="lin" valueType="num">
                                      <p:cBhvr additive="base">
                                        <p:cTn id="19" dur="500" fill="hold"/>
                                        <p:tgtEl>
                                          <p:spTgt spid="96261"/>
                                        </p:tgtEl>
                                        <p:attrNameLst>
                                          <p:attrName>ppt_x</p:attrName>
                                        </p:attrNameLst>
                                      </p:cBhvr>
                                      <p:tavLst>
                                        <p:tav tm="0">
                                          <p:val>
                                            <p:strVal val="0-#ppt_w/2"/>
                                          </p:val>
                                        </p:tav>
                                        <p:tav tm="100000">
                                          <p:val>
                                            <p:strVal val="#ppt_x"/>
                                          </p:val>
                                        </p:tav>
                                      </p:tavLst>
                                    </p:anim>
                                    <p:anim calcmode="lin" valueType="num">
                                      <p:cBhvr additive="base">
                                        <p:cTn id="20" dur="500" fill="hold"/>
                                        <p:tgtEl>
                                          <p:spTgt spid="962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animBg="1" autoUpdateAnimBg="0"/>
      <p:bldP spid="96260" grpId="0"/>
      <p:bldP spid="96261"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7283" name="Text Box 3"/>
          <p:cNvSpPr txBox="1">
            <a:spLocks noChangeArrowheads="1"/>
          </p:cNvSpPr>
          <p:nvPr/>
        </p:nvSpPr>
        <p:spPr bwMode="auto">
          <a:xfrm>
            <a:off x="228600" y="1676400"/>
            <a:ext cx="3772186" cy="646331"/>
          </a:xfrm>
          <a:prstGeom prst="rect">
            <a:avLst/>
          </a:prstGeom>
          <a:noFill/>
          <a:ln w="9525">
            <a:solidFill>
              <a:schemeClr val="bg2"/>
            </a:solidFill>
            <a:miter lim="800000"/>
          </a:ln>
          <a:effectLst/>
        </p:spPr>
        <p:txBody>
          <a:bodyPr wrap="none">
            <a:spAutoFit/>
          </a:bodyPr>
          <a:lstStyle/>
          <a:p>
            <a:r>
              <a:rPr kumimoji="1" lang="en-US" altLang="zh-CN" sz="3600" b="1" dirty="0">
                <a:latin typeface="Times New Roman" panose="02020603050405020304" pitchFamily="18" charset="0"/>
                <a:ea typeface="黑体" panose="02010609060101010101" pitchFamily="49" charset="-122"/>
              </a:rPr>
              <a:t>5</a:t>
            </a:r>
            <a:r>
              <a:rPr kumimoji="1" lang="zh-CN" altLang="en-US" sz="3600" b="1" dirty="0">
                <a:latin typeface="Times New Roman" panose="02020603050405020304" pitchFamily="18" charset="0"/>
                <a:ea typeface="黑体" panose="02010609060101010101" pitchFamily="49" charset="-122"/>
              </a:rPr>
              <a:t>、摹状貌     如：</a:t>
            </a:r>
            <a:endParaRPr kumimoji="1" lang="zh-CN" altLang="en-US" sz="3600" b="1" dirty="0">
              <a:latin typeface="Times New Roman" panose="02020603050405020304" pitchFamily="18" charset="0"/>
              <a:ea typeface="黑体" panose="02010609060101010101" pitchFamily="49" charset="-122"/>
            </a:endParaRPr>
          </a:p>
        </p:txBody>
      </p:sp>
      <p:sp>
        <p:nvSpPr>
          <p:cNvPr id="97284" name="Text Box 4"/>
          <p:cNvSpPr txBox="1">
            <a:spLocks noChangeArrowheads="1"/>
          </p:cNvSpPr>
          <p:nvPr/>
        </p:nvSpPr>
        <p:spPr bwMode="auto">
          <a:xfrm>
            <a:off x="685800" y="4303455"/>
            <a:ext cx="7848600" cy="2062103"/>
          </a:xfrm>
          <a:prstGeom prst="rect">
            <a:avLst/>
          </a:prstGeom>
          <a:noFill/>
          <a:ln w="9525">
            <a:solidFill>
              <a:schemeClr val="bg2"/>
            </a:solidFill>
            <a:miter lim="800000"/>
          </a:ln>
          <a:effectLst/>
        </p:spPr>
        <p:txBody>
          <a:bodyPr wrap="square">
            <a:spAutoFit/>
          </a:bodyPr>
          <a:lstStyle/>
          <a:p>
            <a:r>
              <a:rPr kumimoji="1" lang="zh-CN" altLang="en-US" sz="3200" b="1" dirty="0">
                <a:latin typeface="Times New Roman" panose="02020603050405020304" pitchFamily="18" charset="0"/>
                <a:ea typeface="黑体" panose="02010609060101010101" pitchFamily="49" charset="-122"/>
              </a:rPr>
              <a:t>作用：</a:t>
            </a:r>
            <a:endParaRPr kumimoji="1" lang="zh-CN" altLang="en-US" sz="3200" b="1" dirty="0">
              <a:latin typeface="Times New Roman" panose="02020603050405020304" pitchFamily="18" charset="0"/>
              <a:ea typeface="黑体" panose="02010609060101010101" pitchFamily="49" charset="-122"/>
            </a:endParaRPr>
          </a:p>
          <a:p>
            <a:r>
              <a:rPr kumimoji="1" lang="zh-CN" altLang="en-US" sz="3200" b="1" dirty="0">
                <a:latin typeface="Times New Roman" panose="02020603050405020304" pitchFamily="18" charset="0"/>
                <a:ea typeface="黑体" panose="02010609060101010101" pitchFamily="49" charset="-122"/>
              </a:rPr>
              <a:t>       </a:t>
            </a:r>
            <a:r>
              <a:rPr kumimoji="1" lang="zh-CN" altLang="en-US" sz="3200" b="1" dirty="0" smtClean="0">
                <a:latin typeface="Times New Roman" panose="02020603050405020304" pitchFamily="18" charset="0"/>
                <a:ea typeface="黑体" panose="02010609060101010101" pitchFamily="49" charset="-122"/>
              </a:rPr>
              <a:t>通</a:t>
            </a:r>
            <a:r>
              <a:rPr kumimoji="1" lang="zh-CN" altLang="en-US" sz="3200" b="1" dirty="0">
                <a:latin typeface="Times New Roman" panose="02020603050405020304" pitchFamily="18" charset="0"/>
                <a:ea typeface="黑体" panose="02010609060101010101" pitchFamily="49" charset="-122"/>
              </a:rPr>
              <a:t>过描摹，</a:t>
            </a:r>
            <a:r>
              <a:rPr kumimoji="1" lang="zh-CN" altLang="en-US" sz="3200" b="1" dirty="0">
                <a:solidFill>
                  <a:srgbClr val="FF3300"/>
                </a:solidFill>
                <a:latin typeface="黑体" panose="02010609060101010101" pitchFamily="49" charset="-122"/>
                <a:ea typeface="黑体" panose="02010609060101010101" pitchFamily="49" charset="-122"/>
              </a:rPr>
              <a:t>具体而形象</a:t>
            </a:r>
            <a:r>
              <a:rPr kumimoji="1" lang="zh-CN" altLang="en-US" sz="3200" b="1" dirty="0">
                <a:latin typeface="黑体" panose="02010609060101010101" pitchFamily="49" charset="-122"/>
                <a:ea typeface="黑体" panose="02010609060101010101" pitchFamily="49" charset="-122"/>
              </a:rPr>
              <a:t>地说明</a:t>
            </a:r>
            <a:r>
              <a:rPr kumimoji="1" lang="zh-CN" altLang="en-US" sz="3200" b="1" dirty="0" smtClean="0">
                <a:latin typeface="黑体" panose="02010609060101010101" pitchFamily="49" charset="-122"/>
                <a:ea typeface="黑体" panose="02010609060101010101" pitchFamily="49" charset="-122"/>
              </a:rPr>
              <a:t>了</a:t>
            </a:r>
            <a:r>
              <a:rPr kumimoji="1" lang="zh-CN" altLang="en-US" sz="3200" b="1" dirty="0" smtClean="0">
                <a:solidFill>
                  <a:srgbClr val="FF0000"/>
                </a:solidFill>
                <a:latin typeface="Times New Roman" panose="02020603050405020304"/>
                <a:ea typeface="黑体" panose="02010609060101010101" pitchFamily="49" charset="-122"/>
              </a:rPr>
              <a:t>“</a:t>
            </a:r>
            <a:r>
              <a:rPr kumimoji="1" lang="zh-CN" altLang="en-US" sz="3200" b="1" dirty="0">
                <a:solidFill>
                  <a:srgbClr val="FF0000"/>
                </a:solidFill>
                <a:latin typeface="黑体" panose="02010609060101010101" pitchFamily="49" charset="-122"/>
                <a:ea typeface="黑体" panose="02010609060101010101" pitchFamily="49" charset="-122"/>
              </a:rPr>
              <a:t>卢沟桥形式优美</a:t>
            </a:r>
            <a:r>
              <a:rPr kumimoji="1" lang="zh-CN" altLang="en-US" sz="3200" b="1" dirty="0">
                <a:solidFill>
                  <a:srgbClr val="FF0000"/>
                </a:solidFill>
                <a:latin typeface="Times New Roman" panose="02020603050405020304"/>
                <a:ea typeface="黑体" panose="02010609060101010101" pitchFamily="49" charset="-122"/>
              </a:rPr>
              <a:t>”</a:t>
            </a:r>
            <a:r>
              <a:rPr kumimoji="1" lang="zh-CN" altLang="en-US" sz="3200" b="1" dirty="0">
                <a:solidFill>
                  <a:srgbClr val="FF0000"/>
                </a:solidFill>
                <a:latin typeface="黑体" panose="02010609060101010101" pitchFamily="49" charset="-122"/>
                <a:ea typeface="黑体" panose="02010609060101010101" pitchFamily="49" charset="-122"/>
              </a:rPr>
              <a:t>的特点</a:t>
            </a:r>
            <a:r>
              <a:rPr kumimoji="1" lang="zh-CN" altLang="en-US" sz="3200" b="1" dirty="0">
                <a:solidFill>
                  <a:schemeClr val="tx2"/>
                </a:solidFill>
                <a:latin typeface="黑体" panose="02010609060101010101" pitchFamily="49" charset="-122"/>
                <a:ea typeface="黑体" panose="02010609060101010101" pitchFamily="49" charset="-122"/>
              </a:rPr>
              <a:t>，</a:t>
            </a:r>
            <a:r>
              <a:rPr kumimoji="1" lang="zh-CN" altLang="en-US" sz="3200" b="1" dirty="0">
                <a:latin typeface="黑体" panose="02010609060101010101" pitchFamily="49" charset="-122"/>
                <a:ea typeface="黑体" panose="02010609060101010101" pitchFamily="49" charset="-122"/>
              </a:rPr>
              <a:t>给读者提供</a:t>
            </a:r>
            <a:r>
              <a:rPr kumimoji="1" lang="zh-CN" altLang="en-US" sz="3200" b="1" dirty="0" smtClean="0">
                <a:latin typeface="黑体" panose="02010609060101010101" pitchFamily="49" charset="-122"/>
                <a:ea typeface="黑体" panose="02010609060101010101" pitchFamily="49" charset="-122"/>
              </a:rPr>
              <a:t>想象</a:t>
            </a:r>
            <a:r>
              <a:rPr kumimoji="1" lang="zh-CN" altLang="en-US" sz="3200" b="1" dirty="0">
                <a:latin typeface="黑体" panose="02010609060101010101" pitchFamily="49" charset="-122"/>
                <a:ea typeface="黑体" panose="02010609060101010101" pitchFamily="49" charset="-122"/>
              </a:rPr>
              <a:t>的空间</a:t>
            </a:r>
            <a:r>
              <a:rPr kumimoji="1" lang="en-US" altLang="zh-CN" sz="3200" b="1" dirty="0">
                <a:latin typeface="黑体" panose="02010609060101010101" pitchFamily="49" charset="-122"/>
                <a:ea typeface="黑体" panose="02010609060101010101" pitchFamily="49" charset="-122"/>
              </a:rPr>
              <a:t>,</a:t>
            </a:r>
            <a:r>
              <a:rPr kumimoji="1" lang="zh-CN" altLang="en-US" sz="3200" b="1" dirty="0">
                <a:latin typeface="黑体" panose="02010609060101010101" pitchFamily="49" charset="-122"/>
                <a:ea typeface="黑体" panose="02010609060101010101" pitchFamily="49" charset="-122"/>
              </a:rPr>
              <a:t>留下深刻的印象</a:t>
            </a:r>
            <a:r>
              <a:rPr kumimoji="1" lang="zh-CN" altLang="en-US" sz="3200" b="1" dirty="0">
                <a:solidFill>
                  <a:schemeClr val="tx2"/>
                </a:solidFill>
                <a:latin typeface="黑体" panose="02010609060101010101" pitchFamily="49" charset="-122"/>
                <a:ea typeface="黑体" panose="02010609060101010101" pitchFamily="49" charset="-122"/>
              </a:rPr>
              <a:t>。</a:t>
            </a:r>
            <a:endParaRPr kumimoji="1" lang="zh-CN" altLang="en-US" sz="3200" b="1" dirty="0">
              <a:solidFill>
                <a:schemeClr val="tx2"/>
              </a:solidFill>
              <a:latin typeface="黑体" panose="02010609060101010101" pitchFamily="49" charset="-122"/>
              <a:ea typeface="黑体" panose="02010609060101010101" pitchFamily="49" charset="-122"/>
            </a:endParaRPr>
          </a:p>
        </p:txBody>
      </p:sp>
      <p:sp>
        <p:nvSpPr>
          <p:cNvPr id="97285" name="Text Box 5"/>
          <p:cNvSpPr txBox="1">
            <a:spLocks noChangeArrowheads="1"/>
          </p:cNvSpPr>
          <p:nvPr/>
        </p:nvSpPr>
        <p:spPr bwMode="auto">
          <a:xfrm>
            <a:off x="257175" y="2513013"/>
            <a:ext cx="8424101" cy="1569660"/>
          </a:xfrm>
          <a:prstGeom prst="rect">
            <a:avLst/>
          </a:prstGeom>
          <a:noFill/>
          <a:ln w="9525">
            <a:solidFill>
              <a:schemeClr val="bg2"/>
            </a:solidFill>
            <a:miter lim="800000"/>
          </a:ln>
          <a:effectLst/>
        </p:spPr>
        <p:txBody>
          <a:bodyPr wrap="none">
            <a:spAutoFit/>
          </a:bodyPr>
          <a:lstStyle/>
          <a:p>
            <a:pPr>
              <a:buFont typeface="Wingdings" panose="05000000000000000000" pitchFamily="2" charset="2"/>
              <a:buNone/>
            </a:pPr>
            <a:r>
              <a:rPr kumimoji="1" lang="en-US" altLang="zh-CN" sz="3200" b="1">
                <a:latin typeface="Times New Roman" panose="02020603050405020304" pitchFamily="18" charset="0"/>
                <a:ea typeface="黑体" panose="02010609060101010101" pitchFamily="49" charset="-122"/>
              </a:rPr>
              <a:t>      “</a:t>
            </a:r>
            <a:r>
              <a:rPr kumimoji="1" lang="zh-CN" altLang="en-US" sz="3200" b="1">
                <a:latin typeface="Times New Roman" panose="02020603050405020304" pitchFamily="18" charset="0"/>
                <a:ea typeface="黑体" panose="02010609060101010101" pitchFamily="49" charset="-122"/>
              </a:rPr>
              <a:t>这些石刻狮子，有的母子相抱，有的交头</a:t>
            </a:r>
            <a:endParaRPr kumimoji="1" lang="zh-CN" altLang="en-US" sz="3200" b="1">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3200" b="1">
                <a:latin typeface="Times New Roman" panose="02020603050405020304" pitchFamily="18" charset="0"/>
                <a:ea typeface="黑体" panose="02010609060101010101" pitchFamily="49" charset="-122"/>
              </a:rPr>
              <a:t>接耳，有的像倾听水声，有的像注视行人，千</a:t>
            </a:r>
            <a:endParaRPr kumimoji="1" lang="zh-CN" altLang="en-US" sz="3200" b="1">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3200" b="1">
                <a:latin typeface="Times New Roman" panose="02020603050405020304" pitchFamily="18" charset="0"/>
                <a:ea typeface="黑体" panose="02010609060101010101" pitchFamily="49" charset="-122"/>
              </a:rPr>
              <a:t>态万状，惟妙惟肖。”</a:t>
            </a:r>
            <a:endParaRPr kumimoji="1" lang="zh-CN" altLang="en-US" sz="32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0-#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7285"/>
                                        </p:tgtEl>
                                        <p:attrNameLst>
                                          <p:attrName>style.visibility</p:attrName>
                                        </p:attrNameLst>
                                      </p:cBhvr>
                                      <p:to>
                                        <p:strVal val="visible"/>
                                      </p:to>
                                    </p:set>
                                    <p:anim calcmode="lin" valueType="num">
                                      <p:cBhvr additive="base">
                                        <p:cTn id="13" dur="500" fill="hold"/>
                                        <p:tgtEl>
                                          <p:spTgt spid="97285"/>
                                        </p:tgtEl>
                                        <p:attrNameLst>
                                          <p:attrName>ppt_x</p:attrName>
                                        </p:attrNameLst>
                                      </p:cBhvr>
                                      <p:tavLst>
                                        <p:tav tm="0">
                                          <p:val>
                                            <p:strVal val="0-#ppt_w/2"/>
                                          </p:val>
                                        </p:tav>
                                        <p:tav tm="100000">
                                          <p:val>
                                            <p:strVal val="#ppt_x"/>
                                          </p:val>
                                        </p:tav>
                                      </p:tavLst>
                                    </p:anim>
                                    <p:anim calcmode="lin" valueType="num">
                                      <p:cBhvr additive="base">
                                        <p:cTn id="14"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7284"/>
                                        </p:tgtEl>
                                        <p:attrNameLst>
                                          <p:attrName>style.visibility</p:attrName>
                                        </p:attrNameLst>
                                      </p:cBhvr>
                                      <p:to>
                                        <p:strVal val="visible"/>
                                      </p:to>
                                    </p:set>
                                    <p:anim calcmode="lin" valueType="num">
                                      <p:cBhvr additive="base">
                                        <p:cTn id="19" dur="500" fill="hold"/>
                                        <p:tgtEl>
                                          <p:spTgt spid="97284"/>
                                        </p:tgtEl>
                                        <p:attrNameLst>
                                          <p:attrName>ppt_x</p:attrName>
                                        </p:attrNameLst>
                                      </p:cBhvr>
                                      <p:tavLst>
                                        <p:tav tm="0">
                                          <p:val>
                                            <p:strVal val="0-#ppt_w/2"/>
                                          </p:val>
                                        </p:tav>
                                        <p:tav tm="100000">
                                          <p:val>
                                            <p:strVal val="#ppt_x"/>
                                          </p:val>
                                        </p:tav>
                                      </p:tavLst>
                                    </p:anim>
                                    <p:anim calcmode="lin" valueType="num">
                                      <p:cBhvr additive="base">
                                        <p:cTn id="20"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autoUpdateAnimBg="0"/>
      <p:bldP spid="97284" grpId="0" animBg="1" autoUpdateAnimBg="0"/>
      <p:bldP spid="97285"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98307" name="Text Box 3"/>
          <p:cNvSpPr txBox="1">
            <a:spLocks noChangeArrowheads="1"/>
          </p:cNvSpPr>
          <p:nvPr/>
        </p:nvSpPr>
        <p:spPr bwMode="auto">
          <a:xfrm>
            <a:off x="304800" y="1676400"/>
            <a:ext cx="3737610" cy="645160"/>
          </a:xfrm>
          <a:prstGeom prst="rect">
            <a:avLst/>
          </a:prstGeom>
          <a:noFill/>
          <a:ln w="9525">
            <a:noFill/>
            <a:miter lim="800000"/>
          </a:ln>
          <a:effectLst/>
        </p:spPr>
        <p:txBody>
          <a:bodyPr wrap="none">
            <a:spAutoFit/>
          </a:bodyPr>
          <a:lstStyle/>
          <a:p>
            <a:r>
              <a:rPr kumimoji="1" lang="en-US" altLang="zh-CN" sz="3600" b="1" dirty="0">
                <a:latin typeface="Times New Roman" panose="02020603050405020304" pitchFamily="18" charset="0"/>
                <a:ea typeface="黑体" panose="02010609060101010101" pitchFamily="49" charset="-122"/>
              </a:rPr>
              <a:t>6</a:t>
            </a:r>
            <a:r>
              <a:rPr kumimoji="1" lang="zh-CN" altLang="en-US" sz="3600" b="1" dirty="0">
                <a:latin typeface="Times New Roman" panose="02020603050405020304" pitchFamily="18" charset="0"/>
                <a:ea typeface="黑体" panose="02010609060101010101" pitchFamily="49" charset="-122"/>
              </a:rPr>
              <a:t>、作引用     如：</a:t>
            </a:r>
            <a:endParaRPr kumimoji="1" lang="zh-CN" altLang="en-US" sz="3600" b="1" dirty="0">
              <a:latin typeface="Times New Roman" panose="02020603050405020304" pitchFamily="18" charset="0"/>
              <a:ea typeface="黑体" panose="02010609060101010101" pitchFamily="49" charset="-122"/>
            </a:endParaRPr>
          </a:p>
        </p:txBody>
      </p:sp>
      <p:sp>
        <p:nvSpPr>
          <p:cNvPr id="98308" name="Text Box 4"/>
          <p:cNvSpPr txBox="1">
            <a:spLocks noChangeArrowheads="1"/>
          </p:cNvSpPr>
          <p:nvPr/>
        </p:nvSpPr>
        <p:spPr bwMode="auto">
          <a:xfrm>
            <a:off x="838200" y="4267200"/>
            <a:ext cx="7398179" cy="1815882"/>
          </a:xfrm>
          <a:prstGeom prst="rect">
            <a:avLst/>
          </a:prstGeom>
          <a:noFill/>
          <a:ln w="9525">
            <a:noFill/>
            <a:miter lim="800000"/>
          </a:ln>
          <a:effectLst/>
        </p:spPr>
        <p:txBody>
          <a:bodyPr wrap="none">
            <a:spAutoFit/>
          </a:bodyPr>
          <a:lstStyle/>
          <a:p>
            <a:r>
              <a:rPr kumimoji="1" lang="zh-CN" altLang="en-US" sz="2800" b="1" dirty="0">
                <a:latin typeface="Times New Roman" panose="02020603050405020304" pitchFamily="18" charset="0"/>
                <a:ea typeface="黑体" panose="02010609060101010101" pitchFamily="49" charset="-122"/>
              </a:rPr>
              <a:t>作用：</a:t>
            </a:r>
            <a:endParaRPr kumimoji="1" lang="zh-CN" altLang="en-US" sz="2800" b="1" dirty="0">
              <a:latin typeface="Times New Roman" panose="02020603050405020304" pitchFamily="18" charset="0"/>
              <a:ea typeface="黑体" panose="02010609060101010101" pitchFamily="49" charset="-122"/>
            </a:endParaRPr>
          </a:p>
          <a:p>
            <a:r>
              <a:rPr kumimoji="1" lang="zh-CN" altLang="en-US" sz="2800" b="1" dirty="0">
                <a:latin typeface="Times New Roman" panose="02020603050405020304" pitchFamily="18" charset="0"/>
                <a:ea typeface="黑体" panose="02010609060101010101" pitchFamily="49" charset="-122"/>
              </a:rPr>
              <a:t>        通过引用唐朝的张鷟的话，</a:t>
            </a:r>
            <a:r>
              <a:rPr kumimoji="1" lang="zh-CN" altLang="en-US" sz="2800" b="1" dirty="0">
                <a:solidFill>
                  <a:srgbClr val="FF3300"/>
                </a:solidFill>
                <a:latin typeface="Times New Roman" panose="02020603050405020304" pitchFamily="18" charset="0"/>
                <a:ea typeface="黑体" panose="02010609060101010101" pitchFamily="49" charset="-122"/>
              </a:rPr>
              <a:t>有力地说明了</a:t>
            </a:r>
            <a:endParaRPr kumimoji="1" lang="zh-CN" altLang="en-US" sz="2800" b="1" dirty="0">
              <a:solidFill>
                <a:srgbClr val="FF3300"/>
              </a:solidFill>
              <a:latin typeface="Times New Roman" panose="02020603050405020304" pitchFamily="18" charset="0"/>
              <a:ea typeface="黑体" panose="02010609060101010101" pitchFamily="49" charset="-122"/>
            </a:endParaRPr>
          </a:p>
          <a:p>
            <a:r>
              <a:rPr kumimoji="1" lang="zh-CN" altLang="en-US" sz="2800" b="1" dirty="0">
                <a:solidFill>
                  <a:schemeClr val="tx2"/>
                </a:solidFill>
                <a:latin typeface="Times New Roman" panose="02020603050405020304" pitchFamily="18" charset="0"/>
                <a:ea typeface="黑体" panose="02010609060101010101" pitchFamily="49" charset="-122"/>
              </a:rPr>
              <a:t>赵州桥</a:t>
            </a:r>
            <a:r>
              <a:rPr kumimoji="1" lang="zh-CN" altLang="en-US" sz="2800" b="1" dirty="0">
                <a:solidFill>
                  <a:srgbClr val="FF0000"/>
                </a:solidFill>
                <a:latin typeface="Times New Roman" panose="02020603050405020304" pitchFamily="18" charset="0"/>
                <a:ea typeface="黑体" panose="02010609060101010101" pitchFamily="49" charset="-122"/>
              </a:rPr>
              <a:t>“结构匀称，和四周景色配合得十分和</a:t>
            </a:r>
            <a:endParaRPr kumimoji="1" lang="zh-CN" altLang="en-US" sz="2800" b="1" dirty="0">
              <a:solidFill>
                <a:srgbClr val="FF0000"/>
              </a:solidFill>
              <a:latin typeface="Times New Roman" panose="02020603050405020304" pitchFamily="18" charset="0"/>
              <a:ea typeface="黑体" panose="02010609060101010101" pitchFamily="49" charset="-122"/>
            </a:endParaRPr>
          </a:p>
          <a:p>
            <a:r>
              <a:rPr kumimoji="1" lang="zh-CN" altLang="en-US" sz="2800" b="1" dirty="0">
                <a:solidFill>
                  <a:srgbClr val="FF0000"/>
                </a:solidFill>
                <a:latin typeface="Times New Roman" panose="02020603050405020304" pitchFamily="18" charset="0"/>
                <a:ea typeface="黑体" panose="02010609060101010101" pitchFamily="49" charset="-122"/>
              </a:rPr>
              <a:t>谐”（或形式优美）的特点</a:t>
            </a:r>
            <a:r>
              <a:rPr kumimoji="1" lang="zh-CN" altLang="en-US" sz="2800" b="1" dirty="0">
                <a:latin typeface="黑体" panose="02010609060101010101" pitchFamily="49" charset="-122"/>
                <a:ea typeface="黑体" panose="02010609060101010101" pitchFamily="49" charset="-122"/>
              </a:rPr>
              <a:t>。</a:t>
            </a:r>
            <a:endParaRPr kumimoji="1" lang="zh-CN" altLang="en-US" sz="2800" b="1" dirty="0">
              <a:latin typeface="黑体" panose="02010609060101010101" pitchFamily="49" charset="-122"/>
              <a:ea typeface="黑体" panose="02010609060101010101" pitchFamily="49" charset="-122"/>
            </a:endParaRPr>
          </a:p>
        </p:txBody>
      </p:sp>
      <p:sp>
        <p:nvSpPr>
          <p:cNvPr id="98309" name="Text Box 5"/>
          <p:cNvSpPr txBox="1">
            <a:spLocks noChangeArrowheads="1"/>
          </p:cNvSpPr>
          <p:nvPr/>
        </p:nvSpPr>
        <p:spPr bwMode="auto">
          <a:xfrm>
            <a:off x="304800" y="2514600"/>
            <a:ext cx="8119530" cy="1384995"/>
          </a:xfrm>
          <a:prstGeom prst="rect">
            <a:avLst/>
          </a:prstGeom>
          <a:noFill/>
          <a:ln w="9525">
            <a:noFill/>
            <a:miter lim="800000"/>
          </a:ln>
          <a:effectLst/>
        </p:spPr>
        <p:txBody>
          <a:bodyPr wrap="none">
            <a:spAutoFit/>
          </a:bodyPr>
          <a:lstStyle/>
          <a:p>
            <a:pPr>
              <a:buFont typeface="Wingdings" panose="05000000000000000000" pitchFamily="2" charset="2"/>
              <a:buNone/>
            </a:pPr>
            <a:r>
              <a:rPr kumimoji="1" lang="en-US" altLang="zh-CN" sz="2800" b="1" dirty="0">
                <a:latin typeface="Times New Roman" panose="02020603050405020304" pitchFamily="18" charset="0"/>
                <a:ea typeface="黑体" panose="02010609060101010101" pitchFamily="49" charset="-122"/>
              </a:rPr>
              <a:t>“</a:t>
            </a:r>
            <a:r>
              <a:rPr kumimoji="1" lang="zh-CN" altLang="en-US" sz="2800" b="1" dirty="0">
                <a:latin typeface="Times New Roman" panose="02020603050405020304" pitchFamily="18" charset="0"/>
                <a:ea typeface="黑体" panose="02010609060101010101" pitchFamily="49" charset="-122"/>
              </a:rPr>
              <a:t>全桥结构匀称，和四周景色配合得十分和谐；</a:t>
            </a:r>
            <a:endParaRPr kumimoji="1" lang="zh-CN" altLang="en-US" sz="2800" b="1" dirty="0">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2800" b="1" dirty="0">
                <a:latin typeface="Times New Roman" panose="02020603050405020304" pitchFamily="18" charset="0"/>
                <a:ea typeface="黑体" panose="02010609060101010101" pitchFamily="49" charset="-122"/>
              </a:rPr>
              <a:t>桥上的石栏石板也雕刻得古朴美观。唐朝的张</a:t>
            </a:r>
            <a:endParaRPr kumimoji="1" lang="zh-CN" altLang="en-US" sz="2800" b="1" dirty="0">
              <a:latin typeface="Times New Roman" panose="02020603050405020304" pitchFamily="18" charset="0"/>
              <a:ea typeface="黑体" panose="02010609060101010101" pitchFamily="49" charset="-122"/>
            </a:endParaRPr>
          </a:p>
          <a:p>
            <a:pPr>
              <a:buFont typeface="Wingdings" panose="05000000000000000000" pitchFamily="2" charset="2"/>
              <a:buNone/>
            </a:pPr>
            <a:r>
              <a:rPr kumimoji="1" lang="zh-CN" altLang="en-US" sz="2800" b="1" dirty="0">
                <a:latin typeface="Times New Roman" panose="02020603050405020304" pitchFamily="18" charset="0"/>
                <a:ea typeface="黑体" panose="02010609060101010101" pitchFamily="49" charset="-122"/>
              </a:rPr>
              <a:t>鷟说，远望这座桥就像‘</a:t>
            </a:r>
            <a:r>
              <a:rPr kumimoji="1" lang="zh-CN" altLang="en-US" sz="2800" b="1" dirty="0">
                <a:solidFill>
                  <a:schemeClr val="tx2"/>
                </a:solidFill>
                <a:latin typeface="Times New Roman" panose="02020603050405020304" pitchFamily="18" charset="0"/>
                <a:ea typeface="黑体" panose="02010609060101010101" pitchFamily="49" charset="-122"/>
              </a:rPr>
              <a:t>初月出云，长虹饮涧</a:t>
            </a:r>
            <a:r>
              <a:rPr kumimoji="1" lang="zh-CN" altLang="en-US" sz="2800" b="1" dirty="0">
                <a:latin typeface="Times New Roman" panose="02020603050405020304" pitchFamily="18" charset="0"/>
                <a:ea typeface="黑体" panose="02010609060101010101" pitchFamily="49" charset="-122"/>
              </a:rPr>
              <a:t>’”</a:t>
            </a:r>
            <a:endParaRPr kumimoji="1" lang="zh-CN" altLang="en-US" sz="28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0-#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8309"/>
                                        </p:tgtEl>
                                        <p:attrNameLst>
                                          <p:attrName>style.visibility</p:attrName>
                                        </p:attrNameLst>
                                      </p:cBhvr>
                                      <p:to>
                                        <p:strVal val="visible"/>
                                      </p:to>
                                    </p:set>
                                    <p:anim calcmode="lin" valueType="num">
                                      <p:cBhvr additive="base">
                                        <p:cTn id="13" dur="500" fill="hold"/>
                                        <p:tgtEl>
                                          <p:spTgt spid="98309"/>
                                        </p:tgtEl>
                                        <p:attrNameLst>
                                          <p:attrName>ppt_x</p:attrName>
                                        </p:attrNameLst>
                                      </p:cBhvr>
                                      <p:tavLst>
                                        <p:tav tm="0">
                                          <p:val>
                                            <p:strVal val="0-#ppt_w/2"/>
                                          </p:val>
                                        </p:tav>
                                        <p:tav tm="100000">
                                          <p:val>
                                            <p:strVal val="#ppt_x"/>
                                          </p:val>
                                        </p:tav>
                                      </p:tavLst>
                                    </p:anim>
                                    <p:anim calcmode="lin" valueType="num">
                                      <p:cBhvr additive="base">
                                        <p:cTn id="14" dur="500" fill="hold"/>
                                        <p:tgtEl>
                                          <p:spTgt spid="9830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8308"/>
                                        </p:tgtEl>
                                        <p:attrNameLst>
                                          <p:attrName>style.visibility</p:attrName>
                                        </p:attrNameLst>
                                      </p:cBhvr>
                                      <p:to>
                                        <p:strVal val="visible"/>
                                      </p:to>
                                    </p:set>
                                    <p:anim calcmode="lin" valueType="num">
                                      <p:cBhvr additive="base">
                                        <p:cTn id="19" dur="500" fill="hold"/>
                                        <p:tgtEl>
                                          <p:spTgt spid="98308"/>
                                        </p:tgtEl>
                                        <p:attrNameLst>
                                          <p:attrName>ppt_x</p:attrName>
                                        </p:attrNameLst>
                                      </p:cBhvr>
                                      <p:tavLst>
                                        <p:tav tm="0">
                                          <p:val>
                                            <p:strVal val="0-#ppt_w/2"/>
                                          </p:val>
                                        </p:tav>
                                        <p:tav tm="100000">
                                          <p:val>
                                            <p:strVal val="#ppt_x"/>
                                          </p:val>
                                        </p:tav>
                                      </p:tavLst>
                                    </p:anim>
                                    <p:anim calcmode="lin" valueType="num">
                                      <p:cBhvr additive="base">
                                        <p:cTn id="20"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ldLvl="0" animBg="1"/>
      <p:bldP spid="98308" grpId="0"/>
      <p:bldP spid="9830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76200" y="615950"/>
            <a:ext cx="4515980" cy="830997"/>
          </a:xfrm>
          <a:prstGeom prst="rect">
            <a:avLst/>
          </a:prstGeom>
          <a:noFill/>
          <a:ln w="9525">
            <a:noFill/>
            <a:miter lim="800000"/>
          </a:ln>
          <a:effectLst/>
        </p:spPr>
        <p:txBody>
          <a:bodyPr wrap="none">
            <a:spAutoFit/>
          </a:bodyPr>
          <a:lstStyle/>
          <a:p>
            <a:r>
              <a:rPr kumimoji="1" lang="zh-CN" altLang="en-US" sz="4800" b="1" dirty="0">
                <a:latin typeface="Times New Roman" panose="02020603050405020304" pitchFamily="18" charset="0"/>
                <a:ea typeface="方正舒体" panose="02010601030101010101" pitchFamily="2" charset="-122"/>
              </a:rPr>
              <a:t>说明方法及作用</a:t>
            </a:r>
            <a:endParaRPr kumimoji="1" lang="zh-CN" altLang="en-US" sz="4800" b="1" dirty="0">
              <a:latin typeface="Times New Roman" panose="02020603050405020304" pitchFamily="18" charset="0"/>
              <a:ea typeface="方正舒体" panose="02010601030101010101" pitchFamily="2" charset="-122"/>
            </a:endParaRPr>
          </a:p>
        </p:txBody>
      </p:sp>
      <p:sp>
        <p:nvSpPr>
          <p:cNvPr id="3" name="Text Box 3"/>
          <p:cNvSpPr txBox="1">
            <a:spLocks noChangeArrowheads="1"/>
          </p:cNvSpPr>
          <p:nvPr/>
        </p:nvSpPr>
        <p:spPr bwMode="auto">
          <a:xfrm>
            <a:off x="569616" y="1676400"/>
            <a:ext cx="3926184" cy="646331"/>
          </a:xfrm>
          <a:prstGeom prst="rect">
            <a:avLst/>
          </a:prstGeom>
          <a:noFill/>
          <a:ln w="9525">
            <a:noFill/>
            <a:miter lim="800000"/>
          </a:ln>
          <a:effectLst/>
        </p:spPr>
        <p:txBody>
          <a:bodyPr wrap="square">
            <a:spAutoFit/>
          </a:bodyPr>
          <a:lstStyle/>
          <a:p>
            <a:r>
              <a:rPr kumimoji="1" lang="en-US" altLang="zh-CN" sz="3600" b="1" dirty="0" smtClean="0">
                <a:latin typeface="Times New Roman" panose="02020603050405020304" pitchFamily="18" charset="0"/>
                <a:ea typeface="黑体" panose="02010609060101010101" pitchFamily="49" charset="-122"/>
              </a:rPr>
              <a:t>7</a:t>
            </a:r>
            <a:r>
              <a:rPr kumimoji="1" lang="zh-CN" altLang="en-US" sz="3600" b="1" dirty="0" smtClean="0">
                <a:latin typeface="Times New Roman" panose="02020603050405020304" pitchFamily="18" charset="0"/>
                <a:ea typeface="黑体" panose="02010609060101010101" pitchFamily="49" charset="-122"/>
              </a:rPr>
              <a:t>、</a:t>
            </a:r>
            <a:r>
              <a:rPr kumimoji="1" lang="zh-CN" altLang="en-US" sz="3600" b="1" dirty="0" smtClean="0">
                <a:latin typeface="Times New Roman" panose="02020603050405020304" pitchFamily="18" charset="0"/>
              </a:rPr>
              <a:t>分类</a:t>
            </a:r>
            <a:r>
              <a:rPr kumimoji="1" lang="zh-CN" altLang="en-US" sz="3600" b="1" dirty="0" smtClean="0">
                <a:latin typeface="Times New Roman" panose="02020603050405020304" pitchFamily="18" charset="0"/>
              </a:rPr>
              <a:t>别</a:t>
            </a:r>
            <a:r>
              <a:rPr kumimoji="1" lang="zh-CN" altLang="en-US" sz="3600" b="1" dirty="0" smtClean="0">
                <a:latin typeface="Times New Roman" panose="02020603050405020304" pitchFamily="18" charset="0"/>
                <a:ea typeface="黑体" panose="02010609060101010101" pitchFamily="49" charset="-122"/>
              </a:rPr>
              <a:t>     </a:t>
            </a:r>
            <a:r>
              <a:rPr kumimoji="1" lang="zh-CN" altLang="en-US" sz="3600" b="1" dirty="0">
                <a:latin typeface="Times New Roman" panose="02020603050405020304" pitchFamily="18" charset="0"/>
                <a:ea typeface="黑体" panose="02010609060101010101" pitchFamily="49" charset="-122"/>
              </a:rPr>
              <a:t>如：</a:t>
            </a:r>
            <a:endParaRPr kumimoji="1" lang="zh-CN" altLang="en-US" sz="3600" b="1" dirty="0">
              <a:latin typeface="Times New Roman" panose="02020603050405020304" pitchFamily="18" charset="0"/>
              <a:ea typeface="黑体" panose="02010609060101010101" pitchFamily="49" charset="-122"/>
            </a:endParaRPr>
          </a:p>
        </p:txBody>
      </p:sp>
      <p:sp>
        <p:nvSpPr>
          <p:cNvPr id="4" name="矩形 3"/>
          <p:cNvSpPr/>
          <p:nvPr/>
        </p:nvSpPr>
        <p:spPr>
          <a:xfrm>
            <a:off x="914400" y="2438400"/>
            <a:ext cx="7239000" cy="2062103"/>
          </a:xfrm>
          <a:prstGeom prst="rect">
            <a:avLst/>
          </a:prstGeom>
        </p:spPr>
        <p:txBody>
          <a:bodyPr wrap="square">
            <a:spAutoFit/>
          </a:bodyPr>
          <a:lstStyle/>
          <a:p>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一</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全桥只有一个大拱</a:t>
            </a:r>
            <a:r>
              <a:rPr lang="en-US" altLang="zh-CN" sz="3200" b="1" dirty="0" smtClean="0">
                <a:latin typeface="Times New Roman" panose="02020603050405020304" pitchFamily="18" charset="0"/>
              </a:rPr>
              <a:t>……</a:t>
            </a:r>
            <a:endParaRPr lang="en-US" altLang="zh-CN" sz="3200" b="1" dirty="0" smtClean="0">
              <a:latin typeface="Times New Roman" panose="02020603050405020304" pitchFamily="18" charset="0"/>
            </a:endParaRPr>
          </a:p>
          <a:p>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二</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大拱的两肩上</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各有两个小拱</a:t>
            </a:r>
            <a:r>
              <a:rPr lang="en-US" altLang="zh-CN" sz="3200" b="1" dirty="0" smtClean="0">
                <a:latin typeface="Times New Roman" panose="02020603050405020304" pitchFamily="18" charset="0"/>
              </a:rPr>
              <a:t>……</a:t>
            </a:r>
            <a:endParaRPr lang="en-US" altLang="zh-CN" sz="3200" b="1" dirty="0" smtClean="0">
              <a:latin typeface="Times New Roman" panose="02020603050405020304" pitchFamily="18" charset="0"/>
            </a:endParaRPr>
          </a:p>
          <a:p>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三</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大拱由</a:t>
            </a:r>
            <a:r>
              <a:rPr lang="en-US" altLang="zh-CN" sz="3200" b="1" dirty="0" smtClean="0">
                <a:latin typeface="Times New Roman" panose="02020603050405020304" pitchFamily="18" charset="0"/>
              </a:rPr>
              <a:t>28</a:t>
            </a:r>
            <a:r>
              <a:rPr lang="zh-CN" altLang="en-US" sz="3200" b="1" dirty="0" smtClean="0">
                <a:latin typeface="Times New Roman" panose="02020603050405020304" pitchFamily="18" charset="0"/>
              </a:rPr>
              <a:t>道拱圈拼成</a:t>
            </a:r>
            <a:r>
              <a:rPr lang="en-US" altLang="zh-CN" sz="3200" b="1" dirty="0" smtClean="0">
                <a:latin typeface="Times New Roman" panose="02020603050405020304" pitchFamily="18" charset="0"/>
              </a:rPr>
              <a:t>……</a:t>
            </a:r>
            <a:endParaRPr lang="en-US" altLang="zh-CN" sz="3200" b="1" dirty="0" smtClean="0">
              <a:latin typeface="Times New Roman" panose="02020603050405020304" pitchFamily="18" charset="0"/>
            </a:endParaRPr>
          </a:p>
          <a:p>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四</a:t>
            </a:r>
            <a:r>
              <a:rPr lang="en-US" altLang="zh-CN" sz="3200" b="1" dirty="0" smtClean="0">
                <a:latin typeface="Times New Roman" panose="02020603050405020304" pitchFamily="18" charset="0"/>
              </a:rPr>
              <a:t>)</a:t>
            </a:r>
            <a:r>
              <a:rPr lang="zh-CN" altLang="en-US" sz="3200" b="1" dirty="0" smtClean="0">
                <a:latin typeface="Times New Roman" panose="02020603050405020304" pitchFamily="18" charset="0"/>
              </a:rPr>
              <a:t>全桥结构匀称</a:t>
            </a:r>
            <a:r>
              <a:rPr lang="en-US" altLang="zh-CN" sz="3200" b="1" dirty="0" smtClean="0">
                <a:latin typeface="Times New Roman" panose="02020603050405020304" pitchFamily="18" charset="0"/>
              </a:rPr>
              <a:t>…… </a:t>
            </a:r>
            <a:endParaRPr lang="en-US" altLang="zh-CN" sz="3200" b="1" dirty="0">
              <a:latin typeface="Times New Roman" panose="02020603050405020304" pitchFamily="18" charset="0"/>
            </a:endParaRPr>
          </a:p>
        </p:txBody>
      </p:sp>
      <p:sp>
        <p:nvSpPr>
          <p:cNvPr id="93185" name="Rectangle 1"/>
          <p:cNvSpPr>
            <a:spLocks noChangeArrowheads="1"/>
          </p:cNvSpPr>
          <p:nvPr/>
        </p:nvSpPr>
        <p:spPr bwMode="auto">
          <a:xfrm>
            <a:off x="1143000" y="4800600"/>
            <a:ext cx="7162800" cy="984885"/>
          </a:xfrm>
          <a:prstGeom prst="rect">
            <a:avLst/>
          </a:prstGeom>
          <a:noFill/>
          <a:ln w="9525">
            <a:noFill/>
            <a:miter lim="800000"/>
          </a:ln>
          <a:effectLst/>
        </p:spPr>
        <p:txBody>
          <a:bodyPr vert="horz" wrap="square" lIns="0" tIns="0" rIns="0" bIns="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Arial" panose="020B0604020202020204" pitchFamily="34" charset="0"/>
              </a:rPr>
              <a:t>使说明条理清楚，层次分明，说明全面，避免遗漏、交叉、重复。</a:t>
            </a:r>
            <a:r>
              <a:rPr kumimoji="0" lang="zh-CN" sz="24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 </a:t>
            </a:r>
            <a:endParaRPr kumimoji="0" lang="zh-CN" sz="60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ext Box 3"/>
          <p:cNvSpPr txBox="1">
            <a:spLocks noChangeArrowheads="1"/>
          </p:cNvSpPr>
          <p:nvPr/>
        </p:nvSpPr>
        <p:spPr bwMode="auto">
          <a:xfrm>
            <a:off x="700405" y="775970"/>
            <a:ext cx="7583170" cy="1076325"/>
          </a:xfrm>
          <a:prstGeom prst="rect">
            <a:avLst/>
          </a:prstGeom>
          <a:noFill/>
          <a:ln w="9525">
            <a:noFill/>
            <a:miter lim="800000"/>
          </a:ln>
          <a:effectLst/>
        </p:spPr>
        <p:txBody>
          <a:bodyPr wrap="square">
            <a:spAutoFit/>
          </a:bodyPr>
          <a:lstStyle/>
          <a:p>
            <a:pPr>
              <a:spcBef>
                <a:spcPct val="50000"/>
              </a:spcBef>
            </a:pPr>
            <a:r>
              <a:rPr kumimoji="1" lang="en-US" altLang="zh-CN" sz="3200" dirty="0">
                <a:latin typeface="Arial Narrow" panose="020B0606020202030204" pitchFamily="34" charset="0"/>
                <a:ea typeface="黑体" panose="02010609060101010101" pitchFamily="49" charset="-122"/>
              </a:rPr>
              <a:t>        </a:t>
            </a:r>
            <a:r>
              <a:rPr kumimoji="1" lang="zh-CN" altLang="en-US" sz="3200" dirty="0">
                <a:latin typeface="Arial Narrow" panose="020B0606020202030204" pitchFamily="34" charset="0"/>
                <a:ea typeface="黑体" panose="02010609060101010101" pitchFamily="49" charset="-122"/>
              </a:rPr>
              <a:t>齐读最后</a:t>
            </a:r>
            <a:r>
              <a:rPr kumimoji="1" lang="en-US" altLang="zh-CN" sz="3200" dirty="0">
                <a:latin typeface="Arial Narrow" panose="020B0606020202030204" pitchFamily="34" charset="0"/>
                <a:ea typeface="黑体" panose="02010609060101010101" pitchFamily="49" charset="-122"/>
              </a:rPr>
              <a:t>2</a:t>
            </a:r>
            <a:r>
              <a:rPr kumimoji="1" lang="zh-CN" altLang="en-US" sz="3200" dirty="0">
                <a:latin typeface="Arial Narrow" panose="020B0606020202030204" pitchFamily="34" charset="0"/>
                <a:ea typeface="黑体" panose="02010609060101010101" pitchFamily="49" charset="-122"/>
              </a:rPr>
              <a:t>段，思考</a:t>
            </a:r>
            <a:r>
              <a:rPr kumimoji="1" lang="zh-CN" altLang="en-US" sz="3200" dirty="0">
                <a:latin typeface="Arial Narrow" panose="020B0606020202030204" pitchFamily="34" charset="0"/>
                <a:ea typeface="黑体" panose="02010609060101010101" pitchFamily="49" charset="-122"/>
              </a:rPr>
              <a:t>石拱桥取得光辉成就的原因及其发展。</a:t>
            </a:r>
            <a:endParaRPr kumimoji="1" lang="zh-CN" altLang="en-US" sz="3200" dirty="0">
              <a:latin typeface="Arial Narrow" panose="020B0606020202030204" pitchFamily="34" charset="0"/>
              <a:ea typeface="黑体" panose="02010609060101010101" pitchFamily="49" charset="-122"/>
            </a:endParaRPr>
          </a:p>
        </p:txBody>
      </p:sp>
      <p:sp>
        <p:nvSpPr>
          <p:cNvPr id="2" name="文本框 1"/>
          <p:cNvSpPr txBox="1"/>
          <p:nvPr/>
        </p:nvSpPr>
        <p:spPr>
          <a:xfrm>
            <a:off x="874395" y="2313940"/>
            <a:ext cx="7318375" cy="3046095"/>
          </a:xfrm>
          <a:prstGeom prst="rect">
            <a:avLst/>
          </a:prstGeom>
          <a:noFill/>
        </p:spPr>
        <p:txBody>
          <a:bodyPr wrap="square" rtlCol="0">
            <a:spAutoFit/>
          </a:bodyPr>
          <a:p>
            <a:r>
              <a:rPr lang="zh-CN" altLang="en-US" sz="3200">
                <a:latin typeface="楷体" panose="02010609060101010101" charset="-122"/>
                <a:ea typeface="楷体" panose="02010609060101010101" charset="-122"/>
              </a:rPr>
              <a:t>光辉成就：主要是有了勤劳智慧的人民，才能有合乎科学原理的设计，开采出各种石料，并且在施工中施展巧妙绝伦的技术。</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发展：在现代有了突飞猛进的发展，也必将取得更加辉煌的成就。</a:t>
            </a:r>
            <a:endParaRPr lang="zh-CN" altLang="en-US" sz="320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dissolve">
                                      <p:cBhvr>
                                        <p:cTn id="7"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3"/>
          <p:cNvGrpSpPr>
            <a:grpSpLocks noGrp="1"/>
          </p:cNvGrpSpPr>
          <p:nvPr/>
        </p:nvGrpSpPr>
        <p:grpSpPr bwMode="auto">
          <a:xfrm>
            <a:off x="304800" y="533400"/>
            <a:ext cx="8382000" cy="5943600"/>
            <a:chOff x="2020" y="1253"/>
            <a:chExt cx="3357" cy="2826"/>
          </a:xfrm>
        </p:grpSpPr>
        <p:sp>
          <p:nvSpPr>
            <p:cNvPr id="5" name="Text Box 14"/>
            <p:cNvSpPr txBox="1">
              <a:spLocks noChangeArrowheads="1"/>
            </p:cNvSpPr>
            <p:nvPr/>
          </p:nvSpPr>
          <p:spPr bwMode="auto">
            <a:xfrm>
              <a:off x="2020" y="1253"/>
              <a:ext cx="3341" cy="558"/>
            </a:xfrm>
            <a:prstGeom prst="rect">
              <a:avLst/>
            </a:prstGeom>
            <a:noFill/>
            <a:ln w="9525" algn="ctr">
              <a:noFill/>
              <a:miter lim="800000"/>
            </a:ln>
            <a:effectLst/>
          </p:spPr>
          <p:txBody>
            <a:bodyPr wrap="square">
              <a:spAutoFit/>
            </a:bodyPr>
            <a:lstStyle/>
            <a:p>
              <a:r>
                <a:rPr kumimoji="1" lang="zh-CN" altLang="en-US" sz="2600" b="1" dirty="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＊参加了新中国第一座现代化的大桥</a:t>
              </a:r>
              <a:r>
                <a:rPr kumimoji="1" lang="en-US" altLang="zh-CN" sz="2600" b="1" dirty="0">
                  <a:solidFill>
                    <a:srgbClr val="FF0000"/>
                  </a:solidFill>
                  <a:latin typeface="Times New Roman" panose="02020603050405020304"/>
                  <a:ea typeface="楷体_GB2312" panose="02010609030101010101" pitchFamily="49" charset="-122"/>
                  <a:sym typeface="Wingdings" panose="05000000000000000000" pitchFamily="2" charset="2"/>
                </a:rPr>
                <a:t>—</a:t>
              </a:r>
              <a:r>
                <a:rPr kumimoji="1" lang="zh-CN" altLang="en-US" sz="2600" b="1" dirty="0">
                  <a:solidFill>
                    <a:srgbClr val="FF0000"/>
                  </a:solidFill>
                  <a:latin typeface="楷体_GB2312" panose="02010609030101010101" pitchFamily="49" charset="-122"/>
                  <a:ea typeface="楷体_GB2312" panose="02010609030101010101" pitchFamily="49" charset="-122"/>
                  <a:sym typeface="Wingdings" panose="05000000000000000000" pitchFamily="2" charset="2"/>
                </a:rPr>
                <a:t>武汉长江大桥的建造</a:t>
              </a:r>
              <a:endParaRPr kumimoji="1" lang="zh-CN" altLang="en-US" sz="2600" b="1" dirty="0">
                <a:solidFill>
                  <a:srgbClr val="FF0000"/>
                </a:solidFill>
                <a:latin typeface="楷体_GB2312" panose="02010609030101010101" pitchFamily="49" charset="-122"/>
                <a:ea typeface="楷体_GB2312" panose="02010609030101010101" pitchFamily="49" charset="-122"/>
              </a:endParaRPr>
            </a:p>
          </p:txBody>
        </p:sp>
        <p:pic>
          <p:nvPicPr>
            <p:cNvPr id="6" name="Picture 15" descr="68eb35eedb20ceee0bb468ccc9a2140d"/>
            <p:cNvPicPr>
              <a:picLocks noChangeAspect="1" noChangeArrowheads="1"/>
            </p:cNvPicPr>
            <p:nvPr/>
          </p:nvPicPr>
          <p:blipFill>
            <a:blip r:embed="rId1" cstate="print"/>
            <a:srcRect/>
            <a:stretch>
              <a:fillRect/>
            </a:stretch>
          </p:blipFill>
          <p:spPr bwMode="auto">
            <a:xfrm>
              <a:off x="2064" y="1797"/>
              <a:ext cx="3313" cy="2282"/>
            </a:xfrm>
            <a:prstGeom prst="rect">
              <a:avLst/>
            </a:prstGeom>
            <a:noFill/>
            <a:ln w="19050" algn="ctr">
              <a:solidFill>
                <a:srgbClr val="C0C0C0"/>
              </a:solidFill>
              <a:miter lim="800000"/>
              <a:headEnd/>
              <a:tailEnd/>
            </a:ln>
            <a:effectLst>
              <a:outerShdw dist="107763" dir="8100000" algn="ctr" rotWithShape="0">
                <a:srgbClr val="808080">
                  <a:alpha val="5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16" fill="hold"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6"/>
          <p:cNvSpPr txBox="1">
            <a:spLocks noChangeArrowheads="1"/>
          </p:cNvSpPr>
          <p:nvPr/>
        </p:nvSpPr>
        <p:spPr bwMode="auto">
          <a:xfrm>
            <a:off x="1979613" y="3357563"/>
            <a:ext cx="671512" cy="1368425"/>
          </a:xfrm>
          <a:prstGeom prst="rect">
            <a:avLst/>
          </a:prstGeom>
          <a:noFill/>
          <a:ln w="9525" algn="ctr">
            <a:noFill/>
            <a:miter lim="800000"/>
          </a:ln>
        </p:spPr>
        <p:txBody>
          <a:bodyPr vert="eaVert">
            <a:spAutoFit/>
          </a:bodyPr>
          <a:lstStyle/>
          <a:p>
            <a:pPr algn="ctr">
              <a:spcBef>
                <a:spcPct val="50000"/>
              </a:spcBef>
            </a:pPr>
            <a:endParaRPr kumimoji="1" lang="zh-CN" altLang="zh-CN" sz="3200" b="1">
              <a:solidFill>
                <a:schemeClr val="bg1"/>
              </a:solidFill>
              <a:latin typeface="Times New Roman" panose="02020603050405020304" pitchFamily="18" charset="0"/>
            </a:endParaRPr>
          </a:p>
        </p:txBody>
      </p:sp>
      <p:sp>
        <p:nvSpPr>
          <p:cNvPr id="56330" name="Text Box 10"/>
          <p:cNvSpPr txBox="1">
            <a:spLocks noChangeArrowheads="1"/>
          </p:cNvSpPr>
          <p:nvPr/>
        </p:nvSpPr>
        <p:spPr bwMode="auto">
          <a:xfrm>
            <a:off x="381000" y="1828800"/>
            <a:ext cx="7993062" cy="1200329"/>
          </a:xfrm>
          <a:prstGeom prst="rect">
            <a:avLst/>
          </a:prstGeom>
          <a:noFill/>
          <a:ln w="9525" algn="ctr">
            <a:noFill/>
            <a:miter lim="800000"/>
          </a:ln>
        </p:spPr>
        <p:txBody>
          <a:bodyPr>
            <a:spAutoFit/>
          </a:bodyPr>
          <a:lstStyle/>
          <a:p>
            <a:r>
              <a:rPr kumimoji="1" lang="zh-CN" altLang="en-US" sz="3600" b="1" dirty="0">
                <a:latin typeface="黑体" panose="02010609060101010101" pitchFamily="49" charset="-122"/>
                <a:ea typeface="黑体" panose="02010609060101010101" pitchFamily="49" charset="-122"/>
              </a:rPr>
              <a:t>同其他文体相比较，说明文的语言更讲究</a:t>
            </a:r>
            <a:r>
              <a:rPr kumimoji="1" lang="zh-CN" altLang="en-US" sz="3600" b="1" dirty="0">
                <a:solidFill>
                  <a:srgbClr val="FF0000"/>
                </a:solidFill>
                <a:latin typeface="黑体" panose="02010609060101010101" pitchFamily="49" charset="-122"/>
                <a:ea typeface="黑体" panose="02010609060101010101" pitchFamily="49" charset="-122"/>
              </a:rPr>
              <a:t>准确、周密</a:t>
            </a:r>
            <a:r>
              <a:rPr kumimoji="1" lang="zh-CN" altLang="en-US" sz="3600" b="1" dirty="0" smtClean="0">
                <a:latin typeface="黑体" panose="02010609060101010101" pitchFamily="49" charset="-122"/>
                <a:ea typeface="黑体" panose="02010609060101010101" pitchFamily="49" charset="-122"/>
              </a:rPr>
              <a:t>。请对例句加</a:t>
            </a:r>
            <a:r>
              <a:rPr kumimoji="1" lang="zh-CN" altLang="en-US" sz="3600" b="1" dirty="0">
                <a:latin typeface="黑体" panose="02010609060101010101" pitchFamily="49" charset="-122"/>
                <a:ea typeface="黑体" panose="02010609060101010101" pitchFamily="49" charset="-122"/>
              </a:rPr>
              <a:t>以分析。</a:t>
            </a:r>
            <a:endParaRPr kumimoji="1" lang="zh-CN" altLang="en-US" sz="3600" b="1" dirty="0">
              <a:latin typeface="黑体" panose="02010609060101010101" pitchFamily="49" charset="-122"/>
              <a:ea typeface="黑体" panose="02010609060101010101" pitchFamily="49" charset="-122"/>
            </a:endParaRPr>
          </a:p>
        </p:txBody>
      </p:sp>
      <p:sp>
        <p:nvSpPr>
          <p:cNvPr id="56331" name="Rectangle 11" descr="水滴"/>
          <p:cNvSpPr>
            <a:spLocks noChangeArrowheads="1"/>
          </p:cNvSpPr>
          <p:nvPr/>
        </p:nvSpPr>
        <p:spPr bwMode="auto">
          <a:xfrm>
            <a:off x="1371600" y="533400"/>
            <a:ext cx="5327650" cy="782637"/>
          </a:xfrm>
          <a:prstGeom prst="rect">
            <a:avLst/>
          </a:prstGeom>
          <a:blipFill dpi="0" rotWithShape="1">
            <a:blip r:embed="rId1" cstate="print"/>
            <a:srcRect/>
            <a:tile tx="0" ty="0" sx="100000" sy="100000" flip="none" algn="tl"/>
          </a:blipFill>
          <a:ln w="9525">
            <a:noFill/>
            <a:miter lim="800000"/>
          </a:ln>
        </p:spPr>
        <p:txBody>
          <a:bodyPr/>
          <a:lstStyle/>
          <a:p>
            <a:pPr algn="ctr" eaLnBrk="0" hangingPunct="0"/>
            <a:r>
              <a:rPr lang="zh-CN" altLang="en-US" sz="4400" dirty="0">
                <a:solidFill>
                  <a:srgbClr val="FF0000"/>
                </a:solidFill>
                <a:latin typeface="黑体" panose="02010609060101010101" pitchFamily="49" charset="-122"/>
                <a:ea typeface="黑体" panose="02010609060101010101" pitchFamily="49" charset="-122"/>
              </a:rPr>
              <a:t>选读课文，揣摩语言</a:t>
            </a:r>
            <a:r>
              <a:rPr lang="zh-CN" altLang="en-US" sz="4400" b="1" dirty="0">
                <a:solidFill>
                  <a:srgbClr val="FF0000"/>
                </a:solidFill>
                <a:latin typeface="黑体" panose="02010609060101010101" pitchFamily="49" charset="-122"/>
                <a:ea typeface="黑体" panose="02010609060101010101" pitchFamily="49" charset="-122"/>
              </a:rPr>
              <a:t> </a:t>
            </a:r>
            <a:endParaRPr lang="zh-CN" altLang="en-US" sz="4400" b="1" dirty="0">
              <a:solidFill>
                <a:srgbClr val="FF0000"/>
              </a:solidFill>
              <a:latin typeface="黑体" panose="02010609060101010101" pitchFamily="49" charset="-122"/>
              <a:ea typeface="黑体" panose="02010609060101010101" pitchFamily="49" charset="-122"/>
            </a:endParaRPr>
          </a:p>
        </p:txBody>
      </p:sp>
      <p:sp>
        <p:nvSpPr>
          <p:cNvPr id="5" name="矩形 4"/>
          <p:cNvSpPr/>
          <p:nvPr/>
        </p:nvSpPr>
        <p:spPr>
          <a:xfrm>
            <a:off x="457200" y="3200400"/>
            <a:ext cx="8321509" cy="646331"/>
          </a:xfrm>
          <a:prstGeom prst="rect">
            <a:avLst/>
          </a:prstGeom>
        </p:spPr>
        <p:txBody>
          <a:bodyPr wrap="none">
            <a:spAutoFit/>
          </a:bodyPr>
          <a:lstStyle/>
          <a:p>
            <a:r>
              <a:rPr kumimoji="1" lang="zh-CN" altLang="en-US" sz="3200" b="1" dirty="0" smtClean="0">
                <a:latin typeface="楷体_GB2312" panose="02010609030101010101" pitchFamily="49" charset="-122"/>
                <a:ea typeface="楷体_GB2312" panose="02010609030101010101" pitchFamily="49" charset="-122"/>
              </a:rPr>
              <a:t>（</a:t>
            </a:r>
            <a:r>
              <a:rPr kumimoji="1" lang="en-US" altLang="zh-CN" sz="3200" b="1" dirty="0" smtClean="0">
                <a:latin typeface="楷体_GB2312" panose="02010609030101010101" pitchFamily="49" charset="-122"/>
                <a:ea typeface="楷体_GB2312" panose="02010609030101010101" pitchFamily="49" charset="-122"/>
              </a:rPr>
              <a:t>1</a:t>
            </a:r>
            <a:r>
              <a:rPr kumimoji="1" lang="zh-CN" altLang="en-US" sz="3200" b="1" dirty="0" smtClean="0">
                <a:latin typeface="楷体_GB2312" panose="02010609030101010101" pitchFamily="49" charset="-122"/>
                <a:ea typeface="楷体_GB2312" panose="02010609030101010101" pitchFamily="49" charset="-122"/>
              </a:rPr>
              <a:t>）石拱桥在世界桥梁史上出现得</a:t>
            </a:r>
            <a:r>
              <a:rPr kumimoji="1" lang="zh-CN" altLang="en-US" sz="3600" b="1" dirty="0" smtClean="0">
                <a:solidFill>
                  <a:srgbClr val="FF0000"/>
                </a:solidFill>
                <a:latin typeface="楷体_GB2312" panose="02010609030101010101" pitchFamily="49" charset="-122"/>
                <a:ea typeface="楷体_GB2312" panose="02010609030101010101" pitchFamily="49" charset="-122"/>
              </a:rPr>
              <a:t>比较</a:t>
            </a:r>
            <a:r>
              <a:rPr kumimoji="1" lang="zh-CN" altLang="en-US" sz="3200" b="1" dirty="0" smtClean="0">
                <a:latin typeface="楷体_GB2312" panose="02010609030101010101" pitchFamily="49" charset="-122"/>
                <a:ea typeface="楷体_GB2312" panose="02010609030101010101" pitchFamily="49" charset="-122"/>
              </a:rPr>
              <a:t>早。</a:t>
            </a:r>
            <a:endParaRPr kumimoji="1" lang="zh-CN" altLang="en-US" sz="3200" b="1" dirty="0">
              <a:latin typeface="楷体_GB2312" panose="02010609030101010101" pitchFamily="49" charset="-122"/>
              <a:ea typeface="楷体_GB2312" panose="02010609030101010101" pitchFamily="49" charset="-122"/>
            </a:endParaRPr>
          </a:p>
        </p:txBody>
      </p:sp>
      <p:sp>
        <p:nvSpPr>
          <p:cNvPr id="6" name="矩形 5"/>
          <p:cNvSpPr/>
          <p:nvPr/>
        </p:nvSpPr>
        <p:spPr>
          <a:xfrm>
            <a:off x="838200" y="4191000"/>
            <a:ext cx="7543800" cy="1200329"/>
          </a:xfrm>
          <a:prstGeom prst="rect">
            <a:avLst/>
          </a:prstGeom>
        </p:spPr>
        <p:txBody>
          <a:bodyPr wrap="square">
            <a:spAutoFit/>
          </a:bodyPr>
          <a:lstStyle/>
          <a:p>
            <a:r>
              <a:rPr kumimoji="1" lang="zh-CN" altLang="en-US" sz="3600" b="1" dirty="0" smtClean="0">
                <a:solidFill>
                  <a:srgbClr val="FF0000"/>
                </a:solidFill>
                <a:latin typeface="Times New Roman" panose="02020603050405020304" pitchFamily="18" charset="0"/>
              </a:rPr>
              <a:t>“</a:t>
            </a:r>
            <a:r>
              <a:rPr kumimoji="1" lang="zh-CN" altLang="en-US" sz="3600" b="1" dirty="0" smtClean="0">
                <a:solidFill>
                  <a:srgbClr val="FF0000"/>
                </a:solidFill>
                <a:latin typeface="Times New Roman" panose="02020603050405020304" pitchFamily="18" charset="0"/>
              </a:rPr>
              <a:t>比较早”程度较轻，这样表达比较稳</a:t>
            </a:r>
            <a:r>
              <a:rPr kumimoji="1" lang="zh-CN" altLang="en-US" sz="3600" b="1" dirty="0" smtClean="0">
                <a:solidFill>
                  <a:srgbClr val="FF0000"/>
                </a:solidFill>
                <a:latin typeface="Times New Roman" panose="02020603050405020304" pitchFamily="18" charset="0"/>
              </a:rPr>
              <a:t>妥，体现本文语言的准确、周密。</a:t>
            </a:r>
            <a:endParaRPr kumimoji="1" lang="zh-CN" altLang="en-US" sz="36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8200" y="762000"/>
            <a:ext cx="7315200" cy="1631216"/>
          </a:xfrm>
          <a:prstGeom prst="rect">
            <a:avLst/>
          </a:prstGeom>
        </p:spPr>
        <p:txBody>
          <a:bodyPr wrap="square">
            <a:spAutoFit/>
          </a:bodyPr>
          <a:lstStyle/>
          <a:p>
            <a:r>
              <a:rPr kumimoji="1" lang="zh-CN" altLang="en-US" sz="3200" b="1" dirty="0" smtClean="0">
                <a:latin typeface="楷体_GB2312" panose="02010609030101010101" pitchFamily="49" charset="-122"/>
                <a:ea typeface="楷体_GB2312" panose="02010609030101010101" pitchFamily="49" charset="-122"/>
              </a:rPr>
              <a:t>（</a:t>
            </a:r>
            <a:r>
              <a:rPr kumimoji="1" lang="en-US" altLang="zh-CN" sz="3200" b="1" dirty="0" smtClean="0">
                <a:latin typeface="楷体_GB2312" panose="02010609030101010101" pitchFamily="49" charset="-122"/>
                <a:ea typeface="楷体_GB2312" panose="02010609030101010101" pitchFamily="49" charset="-122"/>
              </a:rPr>
              <a:t>2</a:t>
            </a:r>
            <a:r>
              <a:rPr kumimoji="1" lang="zh-CN" altLang="en-US" sz="3200" b="1" dirty="0" smtClean="0">
                <a:latin typeface="楷体_GB2312" panose="02010609030101010101" pitchFamily="49" charset="-122"/>
                <a:ea typeface="楷体_GB2312" panose="02010609030101010101" pitchFamily="49" charset="-122"/>
              </a:rPr>
              <a:t>）</a:t>
            </a:r>
            <a:r>
              <a:rPr kumimoji="1" lang="en-US" altLang="zh-CN" sz="3200" b="1" dirty="0" smtClean="0">
                <a:latin typeface="楷体_GB2312" panose="02010609030101010101" pitchFamily="49" charset="-122"/>
                <a:ea typeface="楷体_GB2312" panose="02010609030101010101" pitchFamily="49" charset="-122"/>
              </a:rPr>
              <a:t>《</a:t>
            </a:r>
            <a:r>
              <a:rPr kumimoji="1" lang="zh-CN" altLang="en-US" sz="3200" b="1" dirty="0" smtClean="0">
                <a:latin typeface="楷体_GB2312" panose="02010609030101010101" pitchFamily="49" charset="-122"/>
                <a:ea typeface="楷体_GB2312" panose="02010609030101010101" pitchFamily="49" charset="-122"/>
              </a:rPr>
              <a:t>水经注</a:t>
            </a:r>
            <a:r>
              <a:rPr kumimoji="1" lang="en-US" altLang="zh-CN" sz="3200" b="1" dirty="0" smtClean="0">
                <a:latin typeface="楷体_GB2312" panose="02010609030101010101" pitchFamily="49" charset="-122"/>
                <a:ea typeface="楷体_GB2312" panose="02010609030101010101" pitchFamily="49" charset="-122"/>
              </a:rPr>
              <a:t>》</a:t>
            </a:r>
            <a:r>
              <a:rPr kumimoji="1" lang="zh-CN" altLang="en-US" sz="3200" b="1" dirty="0" smtClean="0">
                <a:latin typeface="楷体_GB2312" panose="02010609030101010101" pitchFamily="49" charset="-122"/>
                <a:ea typeface="楷体_GB2312" panose="02010609030101010101" pitchFamily="49" charset="-122"/>
              </a:rPr>
              <a:t>里提到的</a:t>
            </a:r>
            <a:r>
              <a:rPr kumimoji="1" lang="zh-CN" altLang="en-US" sz="3200" b="1" dirty="0" smtClean="0">
                <a:latin typeface="Times New Roman" panose="02020603050405020304" pitchFamily="18" charset="0"/>
                <a:ea typeface="楷体_GB2312" panose="02010609030101010101" pitchFamily="49" charset="-122"/>
              </a:rPr>
              <a:t>“</a:t>
            </a:r>
            <a:r>
              <a:rPr kumimoji="1" lang="zh-CN" altLang="en-US" sz="3200" b="1" dirty="0" smtClean="0">
                <a:latin typeface="楷体_GB2312" panose="02010609030101010101" pitchFamily="49" charset="-122"/>
                <a:ea typeface="楷体_GB2312" panose="02010609030101010101" pitchFamily="49" charset="-122"/>
              </a:rPr>
              <a:t>旅人桥</a:t>
            </a:r>
            <a:r>
              <a:rPr kumimoji="1" lang="zh-CN" altLang="en-US" sz="3200" b="1" dirty="0" smtClean="0">
                <a:latin typeface="Times New Roman" panose="02020603050405020304" pitchFamily="18" charset="0"/>
                <a:ea typeface="楷体_GB2312" panose="02010609030101010101" pitchFamily="49" charset="-122"/>
              </a:rPr>
              <a:t>”</a:t>
            </a:r>
            <a:r>
              <a:rPr kumimoji="1" lang="zh-CN" altLang="en-US" sz="3200" b="1" dirty="0" smtClean="0">
                <a:latin typeface="楷体_GB2312" panose="02010609030101010101" pitchFamily="49" charset="-122"/>
                <a:ea typeface="楷体_GB2312" panose="02010609030101010101" pitchFamily="49" charset="-122"/>
              </a:rPr>
              <a:t>，</a:t>
            </a:r>
            <a:r>
              <a:rPr kumimoji="1" lang="zh-CN" altLang="en-US" sz="3600" b="1" dirty="0" smtClean="0">
                <a:solidFill>
                  <a:srgbClr val="FF0000"/>
                </a:solidFill>
                <a:latin typeface="楷体_GB2312" panose="02010609030101010101" pitchFamily="49" charset="-122"/>
                <a:ea typeface="楷体_GB2312" panose="02010609030101010101" pitchFamily="49" charset="-122"/>
              </a:rPr>
              <a:t>大约</a:t>
            </a:r>
            <a:r>
              <a:rPr kumimoji="1" lang="zh-CN" altLang="en-US" sz="3200" b="1" dirty="0" smtClean="0">
                <a:latin typeface="楷体_GB2312" panose="02010609030101010101" pitchFamily="49" charset="-122"/>
                <a:ea typeface="楷体_GB2312" panose="02010609030101010101" pitchFamily="49" charset="-122"/>
              </a:rPr>
              <a:t>建成于公元</a:t>
            </a:r>
            <a:r>
              <a:rPr kumimoji="1" lang="en-US" altLang="zh-CN" sz="3200" b="1" dirty="0" smtClean="0">
                <a:latin typeface="楷体_GB2312" panose="02010609030101010101" pitchFamily="49" charset="-122"/>
                <a:ea typeface="楷体_GB2312" panose="02010609030101010101" pitchFamily="49" charset="-122"/>
              </a:rPr>
              <a:t>282</a:t>
            </a:r>
            <a:r>
              <a:rPr kumimoji="1" lang="zh-CN" altLang="en-US" sz="3200" b="1" dirty="0" smtClean="0">
                <a:latin typeface="楷体_GB2312" panose="02010609030101010101" pitchFamily="49" charset="-122"/>
                <a:ea typeface="楷体_GB2312" panose="02010609030101010101" pitchFamily="49" charset="-122"/>
              </a:rPr>
              <a:t>年，</a:t>
            </a:r>
            <a:r>
              <a:rPr kumimoji="1" lang="zh-CN" altLang="en-US" sz="3200" b="1" dirty="0" smtClean="0">
                <a:solidFill>
                  <a:srgbClr val="FF0000"/>
                </a:solidFill>
                <a:latin typeface="楷体_GB2312" panose="02010609030101010101" pitchFamily="49" charset="-122"/>
                <a:ea typeface="楷体_GB2312" panose="02010609030101010101" pitchFamily="49" charset="-122"/>
              </a:rPr>
              <a:t>可能</a:t>
            </a:r>
            <a:r>
              <a:rPr kumimoji="1" lang="zh-CN" altLang="en-US" sz="3200" b="1" dirty="0" smtClean="0">
                <a:latin typeface="楷体_GB2312" panose="02010609030101010101" pitchFamily="49" charset="-122"/>
                <a:ea typeface="楷体_GB2312" panose="02010609030101010101" pitchFamily="49" charset="-122"/>
              </a:rPr>
              <a:t>是</a:t>
            </a:r>
            <a:r>
              <a:rPr kumimoji="1" lang="zh-CN" altLang="en-US" sz="3200" b="1" dirty="0" smtClean="0">
                <a:solidFill>
                  <a:srgbClr val="FF0000"/>
                </a:solidFill>
                <a:latin typeface="楷体_GB2312" panose="02010609030101010101" pitchFamily="49" charset="-122"/>
                <a:ea typeface="楷体_GB2312" panose="02010609030101010101" pitchFamily="49" charset="-122"/>
              </a:rPr>
              <a:t>有记载的</a:t>
            </a:r>
            <a:r>
              <a:rPr kumimoji="1" lang="zh-CN" altLang="en-US" sz="3200" b="1" dirty="0" smtClean="0">
                <a:latin typeface="楷体_GB2312" panose="02010609030101010101" pitchFamily="49" charset="-122"/>
                <a:ea typeface="楷体_GB2312" panose="02010609030101010101" pitchFamily="49" charset="-122"/>
              </a:rPr>
              <a:t>最早的石拱桥了。  </a:t>
            </a:r>
            <a:endParaRPr kumimoji="1" lang="zh-CN" altLang="en-US" sz="3200" b="1" dirty="0">
              <a:latin typeface="楷体_GB2312" panose="02010609030101010101" pitchFamily="49" charset="-122"/>
              <a:ea typeface="楷体_GB2312" panose="02010609030101010101" pitchFamily="49" charset="-122"/>
            </a:endParaRPr>
          </a:p>
        </p:txBody>
      </p:sp>
      <p:sp>
        <p:nvSpPr>
          <p:cNvPr id="3" name="矩形 2"/>
          <p:cNvSpPr/>
          <p:nvPr/>
        </p:nvSpPr>
        <p:spPr>
          <a:xfrm>
            <a:off x="762000" y="3352800"/>
            <a:ext cx="7696200" cy="1569660"/>
          </a:xfrm>
          <a:prstGeom prst="rect">
            <a:avLst/>
          </a:prstGeom>
        </p:spPr>
        <p:txBody>
          <a:bodyPr wrap="square">
            <a:spAutoFit/>
          </a:bodyPr>
          <a:lstStyle/>
          <a:p>
            <a:r>
              <a:rPr kumimoji="1" lang="zh-CN" altLang="en-US" sz="3200" b="1" dirty="0" smtClean="0">
                <a:solidFill>
                  <a:srgbClr val="FF0000"/>
                </a:solidFill>
                <a:latin typeface="Times New Roman" panose="02020603050405020304" pitchFamily="18" charset="0"/>
              </a:rPr>
              <a:t>“</a:t>
            </a:r>
            <a:r>
              <a:rPr kumimoji="1" lang="zh-CN" altLang="en-US" sz="3200" b="1" dirty="0" smtClean="0">
                <a:solidFill>
                  <a:srgbClr val="FF0000"/>
                </a:solidFill>
                <a:latin typeface="Times New Roman" panose="02020603050405020304" pitchFamily="18" charset="0"/>
              </a:rPr>
              <a:t>大约”“可能”都表示不确定，只是推测的情况。“有记载的”使说明有根据，增加可靠</a:t>
            </a:r>
            <a:r>
              <a:rPr kumimoji="1" lang="zh-CN" altLang="en-US" sz="3200" b="1" dirty="0" smtClean="0">
                <a:solidFill>
                  <a:srgbClr val="FF0000"/>
                </a:solidFill>
                <a:latin typeface="Times New Roman" panose="02020603050405020304" pitchFamily="18" charset="0"/>
              </a:rPr>
              <a:t>性</a:t>
            </a:r>
            <a:r>
              <a:rPr kumimoji="1" lang="zh-CN" altLang="en-US" sz="3200" b="1" dirty="0" smtClean="0">
                <a:solidFill>
                  <a:srgbClr val="FF0000"/>
                </a:solidFill>
                <a:latin typeface="Times New Roman" panose="02020603050405020304" pitchFamily="18" charset="0"/>
              </a:rPr>
              <a:t>，体现本文语言的准确、周密</a:t>
            </a:r>
            <a:r>
              <a:rPr kumimoji="1" lang="zh-CN" altLang="en-US" sz="3200" b="1" dirty="0" smtClean="0">
                <a:solidFill>
                  <a:srgbClr val="FF0000"/>
                </a:solidFill>
                <a:latin typeface="Times New Roman" panose="02020603050405020304" pitchFamily="18" charset="0"/>
              </a:rPr>
              <a:t>。</a:t>
            </a:r>
            <a:endParaRPr kumimoji="1" lang="zh-CN" altLang="en-US" sz="32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7"/>
          <p:cNvSpPr txBox="1">
            <a:spLocks noChangeArrowheads="1"/>
          </p:cNvSpPr>
          <p:nvPr/>
        </p:nvSpPr>
        <p:spPr bwMode="auto">
          <a:xfrm>
            <a:off x="4764088" y="1844675"/>
            <a:ext cx="671512" cy="1368425"/>
          </a:xfrm>
          <a:prstGeom prst="rect">
            <a:avLst/>
          </a:prstGeom>
          <a:noFill/>
          <a:ln w="9525" algn="ctr">
            <a:noFill/>
            <a:miter lim="800000"/>
          </a:ln>
        </p:spPr>
        <p:txBody>
          <a:bodyPr vert="eaVert">
            <a:spAutoFit/>
          </a:bodyPr>
          <a:lstStyle/>
          <a:p>
            <a:pPr algn="ctr">
              <a:spcBef>
                <a:spcPct val="50000"/>
              </a:spcBef>
            </a:pPr>
            <a:endParaRPr kumimoji="1" lang="zh-CN" altLang="zh-CN" sz="3200" b="1">
              <a:solidFill>
                <a:schemeClr val="bg1"/>
              </a:solidFill>
              <a:latin typeface="Times New Roman" panose="02020603050405020304" pitchFamily="18" charset="0"/>
            </a:endParaRPr>
          </a:p>
        </p:txBody>
      </p:sp>
      <p:sp>
        <p:nvSpPr>
          <p:cNvPr id="90121" name="Text Box 9"/>
          <p:cNvSpPr txBox="1">
            <a:spLocks noChangeArrowheads="1"/>
          </p:cNvSpPr>
          <p:nvPr/>
        </p:nvSpPr>
        <p:spPr bwMode="auto">
          <a:xfrm>
            <a:off x="250825" y="685800"/>
            <a:ext cx="8893175" cy="707886"/>
          </a:xfrm>
          <a:prstGeom prst="rect">
            <a:avLst/>
          </a:prstGeom>
          <a:noFill/>
          <a:ln w="9525" algn="ctr">
            <a:noFill/>
            <a:miter lim="800000"/>
          </a:ln>
        </p:spPr>
        <p:txBody>
          <a:bodyPr>
            <a:spAutoFit/>
          </a:bodyPr>
          <a:lstStyle/>
          <a:p>
            <a:r>
              <a:rPr kumimoji="1" lang="zh-CN" altLang="en-US" sz="3600" b="1" dirty="0" smtClean="0">
                <a:latin typeface="楷体_GB2312" panose="02010609030101010101" pitchFamily="49" charset="-122"/>
                <a:ea typeface="楷体_GB2312" panose="02010609030101010101" pitchFamily="49" charset="-122"/>
              </a:rPr>
              <a:t>（</a:t>
            </a:r>
            <a:r>
              <a:rPr kumimoji="1" lang="en-US" altLang="zh-CN" sz="3600" b="1" dirty="0">
                <a:latin typeface="楷体_GB2312" panose="02010609030101010101" pitchFamily="49" charset="-122"/>
                <a:ea typeface="楷体_GB2312" panose="02010609030101010101" pitchFamily="49" charset="-122"/>
              </a:rPr>
              <a:t>3</a:t>
            </a:r>
            <a:r>
              <a:rPr kumimoji="1" lang="zh-CN" altLang="en-US" sz="3600" b="1" dirty="0">
                <a:latin typeface="楷体_GB2312" panose="02010609030101010101" pitchFamily="49" charset="-122"/>
                <a:ea typeface="楷体_GB2312" panose="02010609030101010101" pitchFamily="49" charset="-122"/>
              </a:rPr>
              <a:t>）我国的石拱桥</a:t>
            </a:r>
            <a:r>
              <a:rPr kumimoji="1" lang="zh-CN" altLang="en-US" sz="4000" b="1" dirty="0">
                <a:solidFill>
                  <a:srgbClr val="FF0000"/>
                </a:solidFill>
                <a:latin typeface="楷体_GB2312" panose="02010609030101010101" pitchFamily="49" charset="-122"/>
                <a:ea typeface="楷体_GB2312" panose="02010609030101010101" pitchFamily="49" charset="-122"/>
              </a:rPr>
              <a:t>几乎</a:t>
            </a:r>
            <a:r>
              <a:rPr kumimoji="1" lang="zh-CN" altLang="en-US" sz="3600" b="1" dirty="0">
                <a:latin typeface="楷体_GB2312" panose="02010609030101010101" pitchFamily="49" charset="-122"/>
                <a:ea typeface="楷体_GB2312" panose="02010609030101010101" pitchFamily="49" charset="-122"/>
              </a:rPr>
              <a:t>到处都有</a:t>
            </a:r>
            <a:r>
              <a:rPr kumimoji="1" lang="zh-CN" altLang="en-US" sz="3600" b="1" dirty="0" smtClean="0">
                <a:latin typeface="楷体_GB2312" panose="02010609030101010101" pitchFamily="49" charset="-122"/>
                <a:ea typeface="楷体_GB2312" panose="02010609030101010101" pitchFamily="49" charset="-122"/>
              </a:rPr>
              <a:t>。</a:t>
            </a:r>
            <a:endParaRPr kumimoji="1" lang="zh-CN" altLang="en-US" sz="3600" b="1" dirty="0">
              <a:latin typeface="楷体_GB2312" panose="02010609030101010101" pitchFamily="49" charset="-122"/>
              <a:ea typeface="楷体_GB2312" panose="02010609030101010101" pitchFamily="49" charset="-122"/>
            </a:endParaRPr>
          </a:p>
        </p:txBody>
      </p:sp>
      <p:sp>
        <p:nvSpPr>
          <p:cNvPr id="4" name="矩形 3"/>
          <p:cNvSpPr/>
          <p:nvPr/>
        </p:nvSpPr>
        <p:spPr>
          <a:xfrm>
            <a:off x="304800" y="3048000"/>
            <a:ext cx="8077200" cy="1200329"/>
          </a:xfrm>
          <a:prstGeom prst="rect">
            <a:avLst/>
          </a:prstGeom>
        </p:spPr>
        <p:txBody>
          <a:bodyPr wrap="square">
            <a:spAutoFit/>
          </a:bodyPr>
          <a:lstStyle/>
          <a:p>
            <a:r>
              <a:rPr kumimoji="1" lang="zh-CN" altLang="en-US" sz="3600" b="1" dirty="0" smtClean="0">
                <a:latin typeface="楷体_GB2312" panose="02010609030101010101" pitchFamily="49" charset="-122"/>
                <a:ea typeface="楷体_GB2312" panose="02010609030101010101" pitchFamily="49" charset="-122"/>
              </a:rPr>
              <a:t>（</a:t>
            </a:r>
            <a:r>
              <a:rPr kumimoji="1" lang="en-US" altLang="zh-CN" sz="3600" b="1" dirty="0" smtClean="0">
                <a:latin typeface="楷体_GB2312" panose="02010609030101010101" pitchFamily="49" charset="-122"/>
                <a:ea typeface="楷体_GB2312" panose="02010609030101010101" pitchFamily="49" charset="-122"/>
              </a:rPr>
              <a:t>4</a:t>
            </a:r>
            <a:r>
              <a:rPr kumimoji="1" lang="zh-CN" altLang="en-US" sz="3600" b="1" dirty="0" smtClean="0">
                <a:latin typeface="楷体_GB2312" panose="02010609030101010101" pitchFamily="49" charset="-122"/>
                <a:ea typeface="楷体_GB2312" panose="02010609030101010101" pitchFamily="49" charset="-122"/>
              </a:rPr>
              <a:t>）全桥只有一个大拱，长达</a:t>
            </a:r>
            <a:r>
              <a:rPr kumimoji="1" lang="en-US" altLang="zh-CN" sz="3600" b="1" dirty="0" smtClean="0">
                <a:latin typeface="楷体_GB2312" panose="02010609030101010101" pitchFamily="49" charset="-122"/>
                <a:ea typeface="楷体_GB2312" panose="02010609030101010101" pitchFamily="49" charset="-122"/>
              </a:rPr>
              <a:t>37.4</a:t>
            </a:r>
            <a:r>
              <a:rPr kumimoji="1" lang="zh-CN" altLang="en-US" sz="3600" b="1" dirty="0" smtClean="0">
                <a:latin typeface="楷体_GB2312" panose="02010609030101010101" pitchFamily="49" charset="-122"/>
                <a:ea typeface="楷体_GB2312" panose="02010609030101010101" pitchFamily="49" charset="-122"/>
              </a:rPr>
              <a:t>米，</a:t>
            </a:r>
            <a:r>
              <a:rPr kumimoji="1" lang="zh-CN" altLang="en-US" sz="3600" b="1" dirty="0" smtClean="0">
                <a:solidFill>
                  <a:srgbClr val="FF0000"/>
                </a:solidFill>
                <a:latin typeface="楷体_GB2312" panose="02010609030101010101" pitchFamily="49" charset="-122"/>
                <a:ea typeface="楷体_GB2312" panose="02010609030101010101" pitchFamily="49" charset="-122"/>
              </a:rPr>
              <a:t>在当时可算</a:t>
            </a:r>
            <a:r>
              <a:rPr kumimoji="1" lang="zh-CN" altLang="en-US" sz="3600" b="1" dirty="0" smtClean="0">
                <a:latin typeface="楷体_GB2312" panose="02010609030101010101" pitchFamily="49" charset="-122"/>
                <a:ea typeface="楷体_GB2312" panose="02010609030101010101" pitchFamily="49" charset="-122"/>
              </a:rPr>
              <a:t>是世界上最长的石拱。</a:t>
            </a:r>
            <a:endParaRPr kumimoji="1" lang="zh-CN" altLang="en-US" sz="3600" b="1" dirty="0">
              <a:latin typeface="楷体_GB2312" panose="02010609030101010101" pitchFamily="49" charset="-122"/>
              <a:ea typeface="楷体_GB2312" panose="02010609030101010101" pitchFamily="49" charset="-122"/>
            </a:endParaRPr>
          </a:p>
        </p:txBody>
      </p:sp>
      <p:sp>
        <p:nvSpPr>
          <p:cNvPr id="5" name="矩形 4"/>
          <p:cNvSpPr/>
          <p:nvPr/>
        </p:nvSpPr>
        <p:spPr>
          <a:xfrm>
            <a:off x="1143000" y="1600200"/>
            <a:ext cx="6324600" cy="1384995"/>
          </a:xfrm>
          <a:prstGeom prst="rect">
            <a:avLst/>
          </a:prstGeom>
        </p:spPr>
        <p:txBody>
          <a:bodyPr wrap="square">
            <a:spAutoFit/>
          </a:bodyPr>
          <a:lstStyle/>
          <a:p>
            <a:r>
              <a:rPr kumimoji="1" lang="zh-CN" altLang="en-US" sz="2800" b="1" dirty="0" smtClean="0">
                <a:solidFill>
                  <a:srgbClr val="FF0000"/>
                </a:solidFill>
                <a:latin typeface="Times New Roman" panose="02020603050405020304" pitchFamily="18" charset="0"/>
              </a:rPr>
              <a:t>“几乎”强调了石拱桥分布范围很广，但并不排除有的地方没有石拱桥的可</a:t>
            </a:r>
            <a:r>
              <a:rPr kumimoji="1" lang="zh-CN" altLang="en-US" sz="2800" b="1" dirty="0" smtClean="0">
                <a:solidFill>
                  <a:srgbClr val="FF0000"/>
                </a:solidFill>
                <a:latin typeface="Times New Roman" panose="02020603050405020304" pitchFamily="18" charset="0"/>
              </a:rPr>
              <a:t>能</a:t>
            </a:r>
            <a:r>
              <a:rPr kumimoji="1" lang="zh-CN" altLang="en-US" sz="2800" b="1" dirty="0" smtClean="0">
                <a:solidFill>
                  <a:srgbClr val="FF0000"/>
                </a:solidFill>
                <a:latin typeface="Times New Roman" panose="02020603050405020304" pitchFamily="18" charset="0"/>
              </a:rPr>
              <a:t>，体现本文语言的准确、周密</a:t>
            </a:r>
            <a:r>
              <a:rPr kumimoji="1" lang="zh-CN" altLang="en-US" sz="2800" b="1" dirty="0" smtClean="0">
                <a:solidFill>
                  <a:srgbClr val="FF0000"/>
                </a:solidFill>
                <a:latin typeface="Times New Roman" panose="02020603050405020304" pitchFamily="18" charset="0"/>
              </a:rPr>
              <a:t>。</a:t>
            </a:r>
            <a:endParaRPr lang="zh-CN" altLang="en-US" sz="2800" dirty="0">
              <a:solidFill>
                <a:srgbClr val="FF0000"/>
              </a:solidFill>
            </a:endParaRPr>
          </a:p>
        </p:txBody>
      </p:sp>
      <p:sp>
        <p:nvSpPr>
          <p:cNvPr id="6" name="矩形 5"/>
          <p:cNvSpPr/>
          <p:nvPr/>
        </p:nvSpPr>
        <p:spPr>
          <a:xfrm>
            <a:off x="990600" y="4419600"/>
            <a:ext cx="6858000" cy="1569660"/>
          </a:xfrm>
          <a:prstGeom prst="rect">
            <a:avLst/>
          </a:prstGeom>
        </p:spPr>
        <p:txBody>
          <a:bodyPr wrap="square">
            <a:spAutoFit/>
          </a:bodyPr>
          <a:lstStyle/>
          <a:p>
            <a:r>
              <a:rPr kumimoji="1" lang="zh-CN" altLang="en-US" sz="3200" b="1" dirty="0" smtClean="0">
                <a:solidFill>
                  <a:srgbClr val="FF0000"/>
                </a:solidFill>
                <a:latin typeface="Times New Roman" panose="02020603050405020304" pitchFamily="18" charset="0"/>
              </a:rPr>
              <a:t>“</a:t>
            </a:r>
            <a:r>
              <a:rPr kumimoji="1" lang="zh-CN" altLang="en-US" sz="3200" b="1" dirty="0" smtClean="0">
                <a:solidFill>
                  <a:srgbClr val="FF0000"/>
                </a:solidFill>
                <a:latin typeface="Times New Roman" panose="02020603050405020304" pitchFamily="18" charset="0"/>
              </a:rPr>
              <a:t>当时”是从时间上限定，“可算”是从程度上限定。这样才更符合实际情</a:t>
            </a:r>
            <a:r>
              <a:rPr kumimoji="1" lang="zh-CN" altLang="en-US" sz="3200" b="1" dirty="0" smtClean="0">
                <a:solidFill>
                  <a:srgbClr val="FF0000"/>
                </a:solidFill>
                <a:latin typeface="Times New Roman" panose="02020603050405020304" pitchFamily="18" charset="0"/>
              </a:rPr>
              <a:t>况</a:t>
            </a:r>
            <a:r>
              <a:rPr kumimoji="1" lang="zh-CN" altLang="en-US" sz="3200" b="1" dirty="0" smtClean="0">
                <a:solidFill>
                  <a:srgbClr val="FF0000"/>
                </a:solidFill>
                <a:latin typeface="Times New Roman" panose="02020603050405020304" pitchFamily="18" charset="0"/>
              </a:rPr>
              <a:t>，体现本文语言的准确、周密</a:t>
            </a:r>
            <a:r>
              <a:rPr kumimoji="1" lang="zh-CN" altLang="en-US" sz="3200" b="1" dirty="0" smtClean="0">
                <a:solidFill>
                  <a:srgbClr val="FF0000"/>
                </a:solidFill>
                <a:latin typeface="Times New Roman" panose="02020603050405020304" pitchFamily="18" charset="0"/>
              </a:rPr>
              <a:t>。</a:t>
            </a:r>
            <a:endParaRPr lang="zh-CN" alt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0121"/>
                                        </p:tgtEl>
                                        <p:attrNameLst>
                                          <p:attrName>style.visibility</p:attrName>
                                        </p:attrNameLst>
                                      </p:cBhvr>
                                      <p:to>
                                        <p:strVal val="visible"/>
                                      </p:to>
                                    </p:set>
                                    <p:animEffect transition="in" filter="fade">
                                      <p:cBhvr>
                                        <p:cTn id="7" dur="400" decel="100000"/>
                                        <p:tgtEl>
                                          <p:spTgt spid="90121"/>
                                        </p:tgtEl>
                                      </p:cBhvr>
                                    </p:animEffect>
                                    <p:anim calcmode="lin" valueType="num">
                                      <p:cBhvr>
                                        <p:cTn id="8" dur="400" decel="100000" fill="hold"/>
                                        <p:tgtEl>
                                          <p:spTgt spid="90121"/>
                                        </p:tgtEl>
                                        <p:attrNameLst>
                                          <p:attrName>style.rotation</p:attrName>
                                        </p:attrNameLst>
                                      </p:cBhvr>
                                      <p:tavLst>
                                        <p:tav tm="0">
                                          <p:val>
                                            <p:fltVal val="-90"/>
                                          </p:val>
                                        </p:tav>
                                        <p:tav tm="100000">
                                          <p:val>
                                            <p:fltVal val="0"/>
                                          </p:val>
                                        </p:tav>
                                      </p:tavLst>
                                    </p:anim>
                                    <p:anim calcmode="lin" valueType="num">
                                      <p:cBhvr>
                                        <p:cTn id="9" dur="400" decel="100000" fill="hold"/>
                                        <p:tgtEl>
                                          <p:spTgt spid="90121"/>
                                        </p:tgtEl>
                                        <p:attrNameLst>
                                          <p:attrName>ppt_x</p:attrName>
                                        </p:attrNameLst>
                                      </p:cBhvr>
                                      <p:tavLst>
                                        <p:tav tm="0">
                                          <p:val>
                                            <p:strVal val="#ppt_x+0.4"/>
                                          </p:val>
                                        </p:tav>
                                        <p:tav tm="100000">
                                          <p:val>
                                            <p:strVal val="#ppt_x-0.05"/>
                                          </p:val>
                                        </p:tav>
                                      </p:tavLst>
                                    </p:anim>
                                    <p:anim calcmode="lin" valueType="num">
                                      <p:cBhvr>
                                        <p:cTn id="10" dur="400" decel="100000" fill="hold"/>
                                        <p:tgtEl>
                                          <p:spTgt spid="90121"/>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90121"/>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90121"/>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ashreg.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p:bldP spid="4" grpId="0"/>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ChangeArrowheads="1"/>
          </p:cNvSpPr>
          <p:nvPr/>
        </p:nvSpPr>
        <p:spPr bwMode="auto">
          <a:xfrm>
            <a:off x="228600" y="1066800"/>
            <a:ext cx="7924800" cy="707886"/>
          </a:xfrm>
          <a:prstGeom prst="rect">
            <a:avLst/>
          </a:prstGeom>
          <a:noFill/>
          <a:ln w="9525">
            <a:noFill/>
            <a:miter lim="800000"/>
          </a:ln>
          <a:effectLst/>
        </p:spPr>
        <p:txBody>
          <a:bodyPr wrap="square">
            <a:spAutoFit/>
          </a:bodyPr>
          <a:lstStyle/>
          <a:p>
            <a:r>
              <a:rPr kumimoji="1" lang="zh-CN" altLang="en-US" sz="4000" b="1" dirty="0" smtClean="0">
                <a:effectLst>
                  <a:outerShdw blurRad="38100" dist="38100" dir="2700000" algn="tl">
                    <a:srgbClr val="000000">
                      <a:alpha val="43137"/>
                    </a:srgbClr>
                  </a:outerShdw>
                </a:effectLst>
                <a:latin typeface="+mn-ea"/>
                <a:ea typeface="+mn-ea"/>
              </a:rPr>
              <a:t>（</a:t>
            </a:r>
            <a:r>
              <a:rPr kumimoji="1" lang="en-US" altLang="zh-CN" sz="4000" b="1" dirty="0" smtClean="0">
                <a:effectLst>
                  <a:outerShdw blurRad="38100" dist="38100" dir="2700000" algn="tl">
                    <a:srgbClr val="000000">
                      <a:alpha val="43137"/>
                    </a:srgbClr>
                  </a:outerShdw>
                </a:effectLst>
                <a:latin typeface="+mn-ea"/>
                <a:ea typeface="+mn-ea"/>
              </a:rPr>
              <a:t>5</a:t>
            </a:r>
            <a:r>
              <a:rPr kumimoji="1" lang="zh-CN" altLang="en-US" sz="4000" b="1" dirty="0" smtClean="0">
                <a:effectLst>
                  <a:outerShdw blurRad="38100" dist="38100" dir="2700000" algn="tl">
                    <a:srgbClr val="000000">
                      <a:alpha val="43137"/>
                    </a:srgbClr>
                  </a:outerShdw>
                </a:effectLst>
                <a:latin typeface="+mn-ea"/>
                <a:ea typeface="+mn-ea"/>
              </a:rPr>
              <a:t>）这</a:t>
            </a:r>
            <a:r>
              <a:rPr kumimoji="1" lang="zh-CN" altLang="en-US" sz="4000" b="1" dirty="0">
                <a:effectLst>
                  <a:outerShdw blurRad="38100" dist="38100" dir="2700000" algn="tl">
                    <a:srgbClr val="000000">
                      <a:alpha val="43137"/>
                    </a:srgbClr>
                  </a:outerShdw>
                </a:effectLst>
                <a:latin typeface="+mn-ea"/>
                <a:ea typeface="+mn-ea"/>
              </a:rPr>
              <a:t>座桥修建于公元</a:t>
            </a:r>
            <a:r>
              <a:rPr kumimoji="1" lang="en-US" altLang="zh-CN" sz="4000" b="1" dirty="0">
                <a:effectLst>
                  <a:outerShdw blurRad="38100" dist="38100" dir="2700000" algn="tl">
                    <a:srgbClr val="000000">
                      <a:alpha val="43137"/>
                    </a:srgbClr>
                  </a:outerShdw>
                </a:effectLst>
                <a:latin typeface="+mn-ea"/>
                <a:ea typeface="+mn-ea"/>
              </a:rPr>
              <a:t>605</a:t>
            </a:r>
            <a:r>
              <a:rPr kumimoji="1" lang="zh-CN" altLang="en-US" sz="4000" b="1" dirty="0">
                <a:effectLst>
                  <a:outerShdw blurRad="38100" dist="38100" dir="2700000" algn="tl">
                    <a:srgbClr val="000000">
                      <a:alpha val="43137"/>
                    </a:srgbClr>
                  </a:outerShdw>
                </a:effectLst>
                <a:latin typeface="+mn-ea"/>
                <a:ea typeface="+mn-ea"/>
              </a:rPr>
              <a:t>年</a:t>
            </a:r>
            <a:r>
              <a:rPr kumimoji="1" lang="zh-CN" altLang="en-US" sz="4000" b="1" dirty="0">
                <a:solidFill>
                  <a:srgbClr val="0070C0"/>
                </a:solidFill>
                <a:effectLst>
                  <a:outerShdw blurRad="38100" dist="38100" dir="2700000" algn="tl">
                    <a:srgbClr val="000000">
                      <a:alpha val="43137"/>
                    </a:srgbClr>
                  </a:outerShdw>
                </a:effectLst>
                <a:latin typeface="+mn-ea"/>
                <a:ea typeface="+mn-ea"/>
              </a:rPr>
              <a:t>左右</a:t>
            </a:r>
            <a:r>
              <a:rPr kumimoji="1" lang="zh-CN" altLang="en-US" sz="4000" b="1" dirty="0">
                <a:effectLst>
                  <a:outerShdw blurRad="38100" dist="38100" dir="2700000" algn="tl">
                    <a:srgbClr val="000000">
                      <a:alpha val="43137"/>
                    </a:srgbClr>
                  </a:outerShdw>
                </a:effectLst>
                <a:latin typeface="+mn-ea"/>
                <a:ea typeface="+mn-ea"/>
              </a:rPr>
              <a:t>。</a:t>
            </a:r>
            <a:endParaRPr kumimoji="1" lang="zh-CN" altLang="en-US" sz="4000" b="1" dirty="0">
              <a:effectLst>
                <a:outerShdw blurRad="38100" dist="38100" dir="2700000" algn="tl">
                  <a:srgbClr val="000000">
                    <a:alpha val="43137"/>
                  </a:srgbClr>
                </a:outerShdw>
              </a:effectLst>
              <a:latin typeface="+mn-ea"/>
              <a:ea typeface="+mn-ea"/>
            </a:endParaRPr>
          </a:p>
        </p:txBody>
      </p:sp>
      <p:sp>
        <p:nvSpPr>
          <p:cNvPr id="36870" name="Rectangle 6"/>
          <p:cNvSpPr>
            <a:spLocks noChangeArrowheads="1"/>
          </p:cNvSpPr>
          <p:nvPr/>
        </p:nvSpPr>
        <p:spPr bwMode="auto">
          <a:xfrm>
            <a:off x="0" y="3644900"/>
            <a:ext cx="8316913" cy="62434788"/>
          </a:xfrm>
          <a:prstGeom prst="rect">
            <a:avLst/>
          </a:prstGeom>
          <a:noFill/>
          <a:ln w="9525">
            <a:noFill/>
            <a:miter lim="800000"/>
          </a:ln>
          <a:effectLst/>
        </p:spPr>
        <p:txBody>
          <a:bodyPr>
            <a:spAutoFit/>
          </a:bodyPr>
          <a:lstStyle/>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a:p>
            <a:endParaRPr kumimoji="1" lang="en-US" altLang="zh-CN" sz="1800" b="1">
              <a:solidFill>
                <a:srgbClr val="FF0000"/>
              </a:solidFill>
              <a:effectLst>
                <a:outerShdw blurRad="38100" dist="38100" dir="2700000" algn="tl">
                  <a:srgbClr val="000000"/>
                </a:outerShdw>
              </a:effectLst>
            </a:endParaRPr>
          </a:p>
        </p:txBody>
      </p:sp>
      <p:sp>
        <p:nvSpPr>
          <p:cNvPr id="36871" name="Rectangle 7"/>
          <p:cNvSpPr>
            <a:spLocks noChangeArrowheads="1"/>
          </p:cNvSpPr>
          <p:nvPr/>
        </p:nvSpPr>
        <p:spPr bwMode="auto">
          <a:xfrm>
            <a:off x="381000" y="3124200"/>
            <a:ext cx="8001000" cy="1938992"/>
          </a:xfrm>
          <a:prstGeom prst="rect">
            <a:avLst/>
          </a:prstGeom>
          <a:noFill/>
          <a:ln w="9525">
            <a:noFill/>
            <a:miter lim="800000"/>
          </a:ln>
          <a:effectLst/>
        </p:spPr>
        <p:txBody>
          <a:bodyPr wrap="square">
            <a:spAutoFit/>
          </a:bodyPr>
          <a:lstStyle/>
          <a:p>
            <a:r>
              <a:rPr kumimoji="1" lang="en-US" altLang="zh-CN" sz="4000" b="1" dirty="0" smtClean="0">
                <a:solidFill>
                  <a:srgbClr val="FF0000"/>
                </a:solidFill>
                <a:effectLst>
                  <a:outerShdw blurRad="38100" dist="38100" dir="2700000" algn="tl">
                    <a:srgbClr val="000000">
                      <a:alpha val="43137"/>
                    </a:srgbClr>
                  </a:outerShdw>
                </a:effectLst>
              </a:rPr>
              <a:t>     “</a:t>
            </a:r>
            <a:r>
              <a:rPr kumimoji="1" lang="zh-CN" altLang="en-US" sz="4000" b="1" dirty="0">
                <a:solidFill>
                  <a:srgbClr val="FF0000"/>
                </a:solidFill>
                <a:effectLst>
                  <a:outerShdw blurRad="38100" dist="38100" dir="2700000" algn="tl">
                    <a:srgbClr val="000000">
                      <a:alpha val="43137"/>
                    </a:srgbClr>
                  </a:outerShdw>
                </a:effectLst>
              </a:rPr>
              <a:t>左右”表示估计，说明这座桥大致的修建时间，避免了绝对</a:t>
            </a:r>
            <a:r>
              <a:rPr kumimoji="1" lang="zh-CN" altLang="en-US" sz="4000" b="1" dirty="0" smtClean="0">
                <a:solidFill>
                  <a:srgbClr val="FF0000"/>
                </a:solidFill>
                <a:effectLst>
                  <a:outerShdw blurRad="38100" dist="38100" dir="2700000" algn="tl">
                    <a:srgbClr val="000000">
                      <a:alpha val="43137"/>
                    </a:srgbClr>
                  </a:outerShdw>
                </a:effectLst>
              </a:rPr>
              <a:t>化，</a:t>
            </a:r>
            <a:r>
              <a:rPr kumimoji="1" lang="zh-CN" altLang="en-US" sz="4000" b="1" dirty="0" smtClean="0">
                <a:solidFill>
                  <a:srgbClr val="FF0000"/>
                </a:solidFill>
                <a:effectLst>
                  <a:outerShdw blurRad="38100" dist="38100" dir="2700000" algn="tl">
                    <a:srgbClr val="000000">
                      <a:alpha val="43137"/>
                    </a:srgbClr>
                  </a:outerShdw>
                </a:effectLst>
                <a:latin typeface="Times New Roman" panose="02020603050405020304" pitchFamily="18" charset="0"/>
              </a:rPr>
              <a:t>体</a:t>
            </a:r>
            <a:r>
              <a:rPr kumimoji="1" lang="zh-CN" altLang="en-US" sz="4000" b="1" dirty="0" smtClean="0">
                <a:solidFill>
                  <a:srgbClr val="FF0000"/>
                </a:solidFill>
                <a:effectLst>
                  <a:outerShdw blurRad="38100" dist="38100" dir="2700000" algn="tl">
                    <a:srgbClr val="000000">
                      <a:alpha val="43137"/>
                    </a:srgbClr>
                  </a:outerShdw>
                </a:effectLst>
                <a:latin typeface="Times New Roman" panose="02020603050405020304" pitchFamily="18" charset="0"/>
              </a:rPr>
              <a:t>现本文语言的准确、周密。 </a:t>
            </a:r>
            <a:r>
              <a:rPr kumimoji="1" lang="zh-CN" altLang="en-US" sz="4000" b="1" dirty="0" smtClean="0">
                <a:solidFill>
                  <a:srgbClr val="FF0000"/>
                </a:solidFill>
                <a:effectLst>
                  <a:outerShdw blurRad="38100" dist="38100" dir="2700000" algn="tl">
                    <a:srgbClr val="000000">
                      <a:alpha val="43137"/>
                    </a:srgbClr>
                  </a:outerShdw>
                </a:effectLst>
              </a:rPr>
              <a:t>。</a:t>
            </a:r>
            <a:r>
              <a:rPr kumimoji="1" lang="zh-CN" altLang="en-US" sz="4000" b="1" dirty="0" smtClean="0">
                <a:effectLst>
                  <a:outerShdw blurRad="38100" dist="38100" dir="2700000" algn="tl">
                    <a:srgbClr val="000000">
                      <a:alpha val="43137"/>
                    </a:srgbClr>
                  </a:outerShdw>
                </a:effectLst>
              </a:rPr>
              <a:t> </a:t>
            </a:r>
            <a:endParaRPr kumimoji="1" lang="zh-CN" altLang="en-US" sz="4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ext Box 3"/>
          <p:cNvSpPr txBox="1">
            <a:spLocks noChangeArrowheads="1"/>
          </p:cNvSpPr>
          <p:nvPr/>
        </p:nvSpPr>
        <p:spPr bwMode="auto">
          <a:xfrm>
            <a:off x="304800" y="1295400"/>
            <a:ext cx="8458200" cy="3785652"/>
          </a:xfrm>
          <a:prstGeom prst="rect">
            <a:avLst/>
          </a:prstGeom>
          <a:noFill/>
          <a:ln w="9525">
            <a:noFill/>
            <a:miter lim="800000"/>
          </a:ln>
          <a:effectLst/>
        </p:spPr>
        <p:txBody>
          <a:bodyPr wrap="square">
            <a:spAutoFit/>
          </a:bodyPr>
          <a:lstStyle/>
          <a:p>
            <a:pPr>
              <a:spcBef>
                <a:spcPct val="50000"/>
              </a:spcBef>
            </a:pPr>
            <a:r>
              <a:rPr lang="zh-CN" altLang="en-US" sz="6000" b="1" dirty="0">
                <a:solidFill>
                  <a:srgbClr val="FF0000"/>
                </a:solidFill>
              </a:rPr>
              <a:t>中心思想</a:t>
            </a:r>
            <a:endParaRPr lang="zh-CN" altLang="en-US" sz="6000" b="1" dirty="0">
              <a:solidFill>
                <a:srgbClr val="FF0000"/>
              </a:solidFill>
            </a:endParaRPr>
          </a:p>
          <a:p>
            <a:pPr>
              <a:spcBef>
                <a:spcPct val="50000"/>
              </a:spcBef>
            </a:pPr>
            <a:r>
              <a:rPr lang="zh-CN" altLang="en-US" sz="4000" b="1" dirty="0" smtClean="0"/>
              <a:t>       这</a:t>
            </a:r>
            <a:r>
              <a:rPr lang="zh-CN" altLang="en-US" sz="4000" b="1" dirty="0"/>
              <a:t>篇课文介绍了中国石拱桥的特点，历史上的辉煌成就，及新中国成立后的发展，赞扬了我国劳动人民的聪明才智和社会主义制度的优越性。</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9571"/>
                                        </p:tgtEl>
                                        <p:attrNameLst>
                                          <p:attrName>style.visibility</p:attrName>
                                        </p:attrNameLst>
                                      </p:cBhvr>
                                      <p:to>
                                        <p:strVal val="visible"/>
                                      </p:to>
                                    </p:set>
                                    <p:anim calcmode="discrete" valueType="clr">
                                      <p:cBhvr override="childStyle">
                                        <p:cTn id="7" dur="80"/>
                                        <p:tgtEl>
                                          <p:spTgt spid="10957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9571"/>
                                        </p:tgtEl>
                                        <p:attrNameLst>
                                          <p:attrName>fillcolor</p:attrName>
                                        </p:attrNameLst>
                                      </p:cBhvr>
                                      <p:tavLst>
                                        <p:tav tm="0">
                                          <p:val>
                                            <p:clrVal>
                                              <a:schemeClr val="accent2"/>
                                            </p:clrVal>
                                          </p:val>
                                        </p:tav>
                                        <p:tav tm="50000">
                                          <p:val>
                                            <p:clrVal>
                                              <a:schemeClr val="hlink"/>
                                            </p:clrVal>
                                          </p:val>
                                        </p:tav>
                                      </p:tavLst>
                                    </p:anim>
                                    <p:set>
                                      <p:cBhvr>
                                        <p:cTn id="9" dur="80"/>
                                        <p:tgtEl>
                                          <p:spTgt spid="10957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bridge.fjut.edu.cn/admin.login/eWebEditor/UploadFile/2006730121625972.jpg"/>
          <p:cNvPicPr>
            <a:picLocks noChangeAspect="1" noChangeArrowheads="1"/>
          </p:cNvPicPr>
          <p:nvPr/>
        </p:nvPicPr>
        <p:blipFill>
          <a:blip r:embed="rId1" cstate="print"/>
          <a:srcRect/>
          <a:stretch>
            <a:fillRect/>
          </a:stretch>
        </p:blipFill>
        <p:spPr bwMode="auto">
          <a:xfrm>
            <a:off x="0" y="1371600"/>
            <a:ext cx="9144000" cy="5493998"/>
          </a:xfrm>
          <a:prstGeom prst="rect">
            <a:avLst/>
          </a:prstGeom>
          <a:noFill/>
        </p:spPr>
      </p:pic>
      <p:sp>
        <p:nvSpPr>
          <p:cNvPr id="3" name="矩形 2"/>
          <p:cNvSpPr/>
          <p:nvPr/>
        </p:nvSpPr>
        <p:spPr>
          <a:xfrm>
            <a:off x="1981200" y="457200"/>
            <a:ext cx="5750292" cy="923330"/>
          </a:xfrm>
          <a:prstGeom prst="rect">
            <a:avLst/>
          </a:prstGeom>
        </p:spPr>
        <p:txBody>
          <a:bodyPr wrap="none">
            <a:spAutoFit/>
          </a:bodyPr>
          <a:lstStyle/>
          <a:p>
            <a:r>
              <a:rPr lang="zh-CN" altLang="en-US" sz="5400" b="1" dirty="0" smtClean="0">
                <a:solidFill>
                  <a:srgbClr val="FF0000"/>
                </a:solidFill>
              </a:rPr>
              <a:t>江苏无锡双曲拱桥</a:t>
            </a:r>
            <a:endParaRPr lang="zh-CN" altLang="en-US" sz="5400" b="1" dirty="0">
              <a:solidFill>
                <a:srgbClr val="FF0000"/>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src.baidu.com/forum/pic/item/3c3207087bf40ad1cadab0c3572c11dfa9ecce99.jpg"/>
          <p:cNvPicPr>
            <a:picLocks noChangeAspect="1" noChangeArrowheads="1"/>
          </p:cNvPicPr>
          <p:nvPr/>
        </p:nvPicPr>
        <p:blipFill>
          <a:blip r:embed="rId1" cstate="print"/>
          <a:srcRect/>
          <a:stretch>
            <a:fillRect/>
          </a:stretch>
        </p:blipFill>
        <p:spPr bwMode="auto">
          <a:xfrm>
            <a:off x="0" y="0"/>
            <a:ext cx="9150822" cy="6858000"/>
          </a:xfrm>
          <a:prstGeom prst="rect">
            <a:avLst/>
          </a:prstGeom>
          <a:noFill/>
        </p:spPr>
      </p:pic>
      <p:sp>
        <p:nvSpPr>
          <p:cNvPr id="3" name="矩形 2"/>
          <p:cNvSpPr/>
          <p:nvPr/>
        </p:nvSpPr>
        <p:spPr>
          <a:xfrm>
            <a:off x="3733800" y="914400"/>
            <a:ext cx="4339650" cy="923330"/>
          </a:xfrm>
          <a:prstGeom prst="rect">
            <a:avLst/>
          </a:prstGeom>
        </p:spPr>
        <p:txBody>
          <a:bodyPr wrap="none">
            <a:spAutoFit/>
          </a:bodyPr>
          <a:lstStyle/>
          <a:p>
            <a:r>
              <a:rPr lang="zh-CN" altLang="en-US" sz="5400" b="1" dirty="0" smtClean="0">
                <a:solidFill>
                  <a:srgbClr val="FF0000"/>
                </a:solidFill>
              </a:rPr>
              <a:t>云南长虹大桥</a:t>
            </a:r>
            <a:endParaRPr lang="zh-CN" altLang="en-US" sz="5400" b="1" dirty="0">
              <a:solidFill>
                <a:srgbClr val="FF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www.photofans.cn/uploads2010/11/userid87503time20101116085940at46.jpg"/>
          <p:cNvPicPr>
            <a:picLocks noChangeAspect="1" noChangeArrowheads="1"/>
          </p:cNvPicPr>
          <p:nvPr/>
        </p:nvPicPr>
        <p:blipFill>
          <a:blip r:embed="rId1" cstate="print"/>
          <a:srcRect/>
          <a:stretch>
            <a:fillRect/>
          </a:stretch>
        </p:blipFill>
        <p:spPr bwMode="auto">
          <a:xfrm>
            <a:off x="-1" y="152400"/>
            <a:ext cx="9070521" cy="67056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8289925" y="381000"/>
            <a:ext cx="549275" cy="2590800"/>
          </a:xfrm>
          <a:prstGeom prst="rect">
            <a:avLst/>
          </a:prstGeom>
          <a:noFill/>
          <a:ln w="9525">
            <a:noFill/>
            <a:miter lim="800000"/>
          </a:ln>
          <a:effectLst/>
        </p:spPr>
        <p:txBody>
          <a:bodyPr vert="eaVert">
            <a:spAutoFit/>
          </a:bodyPr>
          <a:lstStyle/>
          <a:p>
            <a:pPr>
              <a:spcBef>
                <a:spcPct val="50000"/>
              </a:spcBef>
            </a:pPr>
            <a:r>
              <a:rPr lang="zh-CN" altLang="en-US" sz="2400">
                <a:latin typeface="Times New Roman" panose="02020603050405020304" pitchFamily="18" charset="0"/>
                <a:ea typeface="黑体" panose="02010609060101010101" pitchFamily="49" charset="-122"/>
              </a:rPr>
              <a:t>虎门大桥</a:t>
            </a:r>
            <a:endParaRPr lang="zh-CN" altLang="en-US" sz="2400">
              <a:latin typeface="Times New Roman" panose="02020603050405020304" pitchFamily="18" charset="0"/>
              <a:ea typeface="黑体" panose="02010609060101010101" pitchFamily="49" charset="-122"/>
            </a:endParaRPr>
          </a:p>
        </p:txBody>
      </p:sp>
      <p:sp>
        <p:nvSpPr>
          <p:cNvPr id="102403" name="Text Box 3"/>
          <p:cNvSpPr txBox="1">
            <a:spLocks noChangeArrowheads="1"/>
          </p:cNvSpPr>
          <p:nvPr/>
        </p:nvSpPr>
        <p:spPr bwMode="auto">
          <a:xfrm>
            <a:off x="212725" y="3505200"/>
            <a:ext cx="549275" cy="2895600"/>
          </a:xfrm>
          <a:prstGeom prst="rect">
            <a:avLst/>
          </a:prstGeom>
          <a:noFill/>
          <a:ln w="9525">
            <a:noFill/>
            <a:miter lim="800000"/>
          </a:ln>
          <a:effectLst/>
        </p:spPr>
        <p:txBody>
          <a:bodyPr vert="eaVert">
            <a:spAutoFit/>
          </a:bodyPr>
          <a:lstStyle/>
          <a:p>
            <a:pPr>
              <a:spcBef>
                <a:spcPct val="50000"/>
              </a:spcBef>
            </a:pPr>
            <a:r>
              <a:rPr lang="zh-CN" altLang="en-US" sz="2400">
                <a:latin typeface="Times New Roman" panose="02020603050405020304" pitchFamily="18" charset="0"/>
                <a:ea typeface="黑体" panose="02010609060101010101" pitchFamily="49" charset="-122"/>
              </a:rPr>
              <a:t>南京长江二桥</a:t>
            </a:r>
            <a:endParaRPr lang="zh-CN" altLang="en-US" sz="2400">
              <a:latin typeface="Times New Roman" panose="02020603050405020304" pitchFamily="18" charset="0"/>
              <a:ea typeface="黑体" panose="02010609060101010101" pitchFamily="49" charset="-122"/>
            </a:endParaRPr>
          </a:p>
        </p:txBody>
      </p:sp>
      <p:pic>
        <p:nvPicPr>
          <p:cNvPr id="102404" name="Picture 4" descr="图片11"/>
          <p:cNvPicPr>
            <a:picLocks noChangeAspect="1" noChangeArrowheads="1"/>
          </p:cNvPicPr>
          <p:nvPr/>
        </p:nvPicPr>
        <p:blipFill>
          <a:blip r:embed="rId1" cstate="print"/>
          <a:srcRect/>
          <a:stretch>
            <a:fillRect/>
          </a:stretch>
        </p:blipFill>
        <p:spPr bwMode="auto">
          <a:xfrm>
            <a:off x="1331913" y="3644900"/>
            <a:ext cx="7812087" cy="3213100"/>
          </a:xfrm>
          <a:prstGeom prst="rect">
            <a:avLst/>
          </a:prstGeom>
          <a:noFill/>
          <a:ln w="9525">
            <a:noFill/>
            <a:miter lim="800000"/>
            <a:headEnd/>
            <a:tailEnd/>
          </a:ln>
        </p:spPr>
      </p:pic>
      <p:pic>
        <p:nvPicPr>
          <p:cNvPr id="102405" name="Picture 5" descr="图片10"/>
          <p:cNvPicPr>
            <a:picLocks noChangeAspect="1" noChangeArrowheads="1"/>
          </p:cNvPicPr>
          <p:nvPr/>
        </p:nvPicPr>
        <p:blipFill>
          <a:blip r:embed="rId2" cstate="print"/>
          <a:srcRect/>
          <a:stretch>
            <a:fillRect/>
          </a:stretch>
        </p:blipFill>
        <p:spPr bwMode="auto">
          <a:xfrm>
            <a:off x="0" y="0"/>
            <a:ext cx="7956550" cy="3438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Baishazhou"/>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04451" name="WordArt 3"/>
          <p:cNvSpPr>
            <a:spLocks noChangeArrowheads="1" noChangeShapeType="1"/>
          </p:cNvSpPr>
          <p:nvPr/>
        </p:nvSpPr>
        <p:spPr bwMode="auto">
          <a:xfrm>
            <a:off x="381000" y="457200"/>
            <a:ext cx="3505200" cy="609600"/>
          </a:xfrm>
          <a:prstGeom prst="rect">
            <a:avLst/>
          </a:prstGeom>
        </p:spPr>
        <p:txBody>
          <a:bodyPr wrap="none" fromWordArt="1">
            <a:prstTxWarp prst="textPlain">
              <a:avLst>
                <a:gd name="adj" fmla="val 50000"/>
              </a:avLst>
            </a:prstTxWarp>
          </a:bodyPr>
          <a:lstStyle/>
          <a:p>
            <a:pPr algn="ctr"/>
            <a:r>
              <a:rPr lang="zh-CN" altLang="en-US" sz="3600" b="1" dirty="0">
                <a:ln w="9525" cap="rnd">
                  <a:solidFill>
                    <a:srgbClr val="000080"/>
                  </a:solidFill>
                  <a:prstDash val="sysDot"/>
                  <a:round/>
                </a:ln>
                <a:solidFill>
                  <a:srgbClr val="336699"/>
                </a:solidFill>
                <a:effectLst>
                  <a:outerShdw dist="45791" dir="2021404" algn="ctr" rotWithShape="0">
                    <a:srgbClr val="C0C0C0"/>
                  </a:outerShdw>
                </a:effectLst>
                <a:latin typeface="华文新魏" panose="02010800040101010101" charset="-122"/>
              </a:rPr>
              <a:t>武汉白沙洲大桥</a:t>
            </a:r>
            <a:endParaRPr lang="zh-CN" altLang="en-US" sz="3600" b="1" dirty="0">
              <a:ln w="9525" cap="rnd">
                <a:solidFill>
                  <a:srgbClr val="000080"/>
                </a:solidFill>
                <a:prstDash val="sysDot"/>
                <a:round/>
              </a:ln>
              <a:solidFill>
                <a:srgbClr val="336699"/>
              </a:solidFill>
              <a:effectLst>
                <a:outerShdw dist="45791" dir="2021404" algn="ctr" rotWithShape="0">
                  <a:srgbClr val="C0C0C0"/>
                </a:outerShdw>
              </a:effectLst>
              <a:latin typeface="华文新魏" panose="02010800040101010101" charset="-122"/>
            </a:endParaRPr>
          </a:p>
        </p:txBody>
      </p:sp>
    </p:spTree>
  </p:cSld>
  <p:clrMapOvr>
    <a:masterClrMapping/>
  </p:clrMapOvr>
  <p:transition advClick="0" advTm="5000">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diamond(in)">
                                      <p:cBhvr>
                                        <p:cTn id="7" dur="20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17孔桥2"/>
          <p:cNvPicPr>
            <a:picLocks noChangeAspect="1" noChangeArrowheads="1"/>
          </p:cNvPicPr>
          <p:nvPr/>
        </p:nvPicPr>
        <p:blipFill>
          <a:blip r:embed="rId1" cstate="print"/>
          <a:srcRect/>
          <a:stretch>
            <a:fillRect/>
          </a:stretch>
        </p:blipFill>
        <p:spPr bwMode="auto">
          <a:xfrm>
            <a:off x="457200" y="1143000"/>
            <a:ext cx="8128000" cy="4800600"/>
          </a:xfrm>
          <a:prstGeom prst="rect">
            <a:avLst/>
          </a:prstGeom>
          <a:noFill/>
        </p:spPr>
      </p:pic>
      <p:sp>
        <p:nvSpPr>
          <p:cNvPr id="77827" name="Text Box 3"/>
          <p:cNvSpPr txBox="1">
            <a:spLocks noChangeArrowheads="1"/>
          </p:cNvSpPr>
          <p:nvPr/>
        </p:nvSpPr>
        <p:spPr bwMode="auto">
          <a:xfrm>
            <a:off x="1905000" y="5943600"/>
            <a:ext cx="4895850" cy="641350"/>
          </a:xfrm>
          <a:prstGeom prst="rect">
            <a:avLst/>
          </a:prstGeom>
          <a:noFill/>
          <a:ln w="9525">
            <a:noFill/>
            <a:miter lim="800000"/>
          </a:ln>
          <a:effectLst/>
        </p:spPr>
        <p:txBody>
          <a:bodyPr>
            <a:spAutoFit/>
          </a:bodyPr>
          <a:lstStyle/>
          <a:p>
            <a:r>
              <a:rPr lang="zh-CN" altLang="en-US" sz="3600" b="1" dirty="0" smtClean="0">
                <a:solidFill>
                  <a:srgbClr val="800000"/>
                </a:solidFill>
              </a:rPr>
              <a:t>颐</a:t>
            </a:r>
            <a:r>
              <a:rPr lang="zh-CN" altLang="en-US" sz="3600" b="1" dirty="0">
                <a:solidFill>
                  <a:srgbClr val="800000"/>
                </a:solidFill>
              </a:rPr>
              <a:t>和园</a:t>
            </a:r>
            <a:r>
              <a:rPr lang="en-US" altLang="zh-CN" sz="3600" b="1" dirty="0">
                <a:solidFill>
                  <a:srgbClr val="800000"/>
                </a:solidFill>
              </a:rPr>
              <a:t>—17</a:t>
            </a:r>
            <a:r>
              <a:rPr lang="zh-CN" altLang="en-US" sz="3600" b="1" dirty="0">
                <a:solidFill>
                  <a:srgbClr val="800000"/>
                </a:solidFill>
              </a:rPr>
              <a:t>孔桥</a:t>
            </a:r>
            <a:endParaRPr lang="zh-CN" altLang="en-US" sz="3600" b="1" dirty="0">
              <a:solidFill>
                <a:srgbClr val="800000"/>
              </a:solidFill>
            </a:endParaRPr>
          </a:p>
        </p:txBody>
      </p:sp>
      <p:sp>
        <p:nvSpPr>
          <p:cNvPr id="4" name="WordArt 2"/>
          <p:cNvSpPr>
            <a:spLocks noChangeArrowheads="1" noChangeShapeType="1" noTextEdit="1"/>
          </p:cNvSpPr>
          <p:nvPr/>
        </p:nvSpPr>
        <p:spPr bwMode="auto">
          <a:xfrm>
            <a:off x="395288" y="188913"/>
            <a:ext cx="2089150" cy="792162"/>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新魏" panose="02010800040101010101" charset="-122"/>
              </a:rPr>
              <a:t>请欣</a:t>
            </a:r>
            <a:r>
              <a:rPr lang="zh-CN" altLang="en-US" sz="3600" b="1" kern="10" dirty="0" smtClean="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新魏" panose="02010800040101010101" charset="-122"/>
              </a:rPr>
              <a:t>赏</a:t>
            </a:r>
            <a:endParaRPr lang="zh-CN" altLang="en-US" sz="3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新魏" panose="02010800040101010101" charset="-122"/>
            </a:endParaRPr>
          </a:p>
        </p:txBody>
      </p:sp>
      <p:sp>
        <p:nvSpPr>
          <p:cNvPr id="5" name="矩形 4"/>
          <p:cNvSpPr/>
          <p:nvPr/>
        </p:nvSpPr>
        <p:spPr>
          <a:xfrm>
            <a:off x="3124200" y="304800"/>
            <a:ext cx="4008243" cy="646331"/>
          </a:xfrm>
          <a:prstGeom prst="rect">
            <a:avLst/>
          </a:prstGeom>
          <a:noFill/>
        </p:spPr>
        <p:txBody>
          <a:bodyPr wrap="square" lIns="91440" tIns="45720" rIns="91440" bIns="45720">
            <a:spAutoFit/>
          </a:bodyPr>
          <a:lstStyle/>
          <a:p>
            <a:pPr algn="ctr"/>
            <a:r>
              <a:rPr lang="zh-CN" altLang="en-US" sz="3600" b="1" cap="none" spc="0" dirty="0" smtClean="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rPr>
              <a:t>美丽的石拱桥</a:t>
            </a:r>
            <a:endParaRPr lang="zh-CN" altLang="en-US" sz="3600" b="1" cap="none" spc="0" dirty="0">
              <a:ln w="24500" cmpd="dbl">
                <a:solidFill>
                  <a:schemeClr val="accent2">
                    <a:shade val="85000"/>
                    <a:satMod val="155000"/>
                  </a:schemeClr>
                </a:solidFill>
                <a:prstDash val="solid"/>
                <a:miter lim="800000"/>
              </a:ln>
              <a:solidFill>
                <a:srgbClr val="FF0000"/>
              </a:solidFill>
              <a:effectLst>
                <a:outerShdw blurRad="38100" dist="38100" dir="7020000" algn="tl">
                  <a:srgbClr val="000000">
                    <a:alpha val="35000"/>
                  </a:srgbClr>
                </a:outerShdw>
              </a:effectLst>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香港青马大桥（施工时，18K）"/>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107523" name="WordArt 3"/>
          <p:cNvSpPr>
            <a:spLocks noChangeArrowheads="1" noChangeShapeType="1"/>
          </p:cNvSpPr>
          <p:nvPr/>
        </p:nvSpPr>
        <p:spPr bwMode="auto">
          <a:xfrm>
            <a:off x="533400" y="381000"/>
            <a:ext cx="4419600" cy="1295400"/>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3333CC"/>
                  </a:solidFill>
                  <a:round/>
                </a:ln>
                <a:solidFill>
                  <a:srgbClr val="FF0000"/>
                </a:solidFill>
                <a:effectLst>
                  <a:outerShdw dist="45791" dir="2021404" algn="ctr" rotWithShape="0">
                    <a:srgbClr val="9999FF"/>
                  </a:outerShdw>
                </a:effectLst>
                <a:latin typeface="华文新魏" panose="02010800040101010101" charset="-122"/>
              </a:rPr>
              <a:t>香港青马大桥</a:t>
            </a:r>
            <a:endParaRPr lang="zh-CN" altLang="en-US" sz="3600" b="1" kern="10" dirty="0">
              <a:ln w="12700">
                <a:solidFill>
                  <a:srgbClr val="3333CC"/>
                </a:solidFill>
                <a:round/>
              </a:ln>
              <a:solidFill>
                <a:srgbClr val="FF0000"/>
              </a:solidFill>
              <a:effectLst>
                <a:outerShdw dist="45791" dir="2021404" algn="ctr" rotWithShape="0">
                  <a:srgbClr val="9999FF"/>
                </a:outerShdw>
              </a:effectLst>
              <a:latin typeface="华文新魏" panose="02010800040101010101" charset="-122"/>
            </a:endParaRPr>
          </a:p>
        </p:txBody>
      </p:sp>
    </p:spTree>
  </p:cSld>
  <p:clrMapOvr>
    <a:masterClrMapping/>
  </p:clrMapOvr>
  <p:transition advClick="0" advTm="5000">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20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图片12"/>
          <p:cNvPicPr>
            <a:picLocks noChangeAspect="1" noChangeArrowheads="1"/>
          </p:cNvPicPr>
          <p:nvPr/>
        </p:nvPicPr>
        <p:blipFill>
          <a:blip r:embed="rId1" cstate="print"/>
          <a:srcRect/>
          <a:stretch>
            <a:fillRect/>
          </a:stretch>
        </p:blipFill>
        <p:spPr bwMode="auto">
          <a:xfrm>
            <a:off x="0" y="0"/>
            <a:ext cx="9144000" cy="6869113"/>
          </a:xfrm>
          <a:prstGeom prst="rect">
            <a:avLst/>
          </a:prstGeom>
          <a:noFill/>
          <a:ln w="9525">
            <a:noFill/>
            <a:miter lim="800000"/>
            <a:headEnd/>
            <a:tailEnd/>
          </a:ln>
        </p:spPr>
      </p:pic>
      <p:sp>
        <p:nvSpPr>
          <p:cNvPr id="108547" name="Text Box 3"/>
          <p:cNvSpPr txBox="1">
            <a:spLocks noChangeArrowheads="1"/>
          </p:cNvSpPr>
          <p:nvPr/>
        </p:nvSpPr>
        <p:spPr bwMode="auto">
          <a:xfrm>
            <a:off x="6248400" y="381000"/>
            <a:ext cx="2590800" cy="457200"/>
          </a:xfrm>
          <a:prstGeom prst="rect">
            <a:avLst/>
          </a:prstGeom>
          <a:noFill/>
          <a:ln w="9525">
            <a:noFill/>
            <a:miter lim="800000"/>
          </a:ln>
          <a:effectLst/>
        </p:spPr>
        <p:txBody>
          <a:bodyPr>
            <a:spAutoFit/>
          </a:bodyPr>
          <a:lstStyle/>
          <a:p>
            <a:pPr>
              <a:spcBef>
                <a:spcPct val="50000"/>
              </a:spcBef>
            </a:pPr>
            <a:r>
              <a:rPr lang="zh-CN" altLang="en-US" sz="2400">
                <a:latin typeface="Times New Roman" panose="02020603050405020304" pitchFamily="18" charset="0"/>
                <a:ea typeface="黑体" panose="02010609060101010101" pitchFamily="49" charset="-122"/>
              </a:rPr>
              <a:t>上海南浦大桥</a:t>
            </a:r>
            <a:endParaRPr lang="zh-CN" altLang="en-US" sz="2400">
              <a:latin typeface="Times New Roman" panose="02020603050405020304" pitchFamily="18" charset="0"/>
              <a:ea typeface="黑体" panose="02010609060101010101" pitchFamily="49" charset="-122"/>
            </a:endParaRPr>
          </a:p>
        </p:txBody>
      </p:sp>
      <p:sp>
        <p:nvSpPr>
          <p:cNvPr id="108548" name="WordArt 4"/>
          <p:cNvSpPr>
            <a:spLocks noChangeArrowheads="1" noChangeShapeType="1" noTextEdit="1"/>
          </p:cNvSpPr>
          <p:nvPr/>
        </p:nvSpPr>
        <p:spPr bwMode="auto">
          <a:xfrm>
            <a:off x="5410200" y="152400"/>
            <a:ext cx="3398838" cy="1371600"/>
          </a:xfrm>
          <a:prstGeom prst="rect">
            <a:avLst/>
          </a:prstGeom>
        </p:spPr>
        <p:txBody>
          <a:bodyPr wrap="none" fromWordArt="1">
            <a:prstTxWarp prst="textSlantUp">
              <a:avLst>
                <a:gd name="adj" fmla="val 32056"/>
              </a:avLst>
            </a:prstTxWarp>
          </a:bodyPr>
          <a:lstStyle/>
          <a:p>
            <a:pPr algn="ctr"/>
            <a:r>
              <a:rPr lang="zh-CN" altLang="en-US" sz="3600" b="1" kern="10" dirty="0">
                <a:ln w="9525">
                  <a:solidFill>
                    <a:srgbClr val="CC99FF"/>
                  </a:solidFill>
                  <a:round/>
                </a:ln>
                <a:solidFill>
                  <a:srgbClr val="FFFF00"/>
                </a:solidFill>
                <a:effectLst>
                  <a:outerShdw dist="53882" dir="2700000" algn="ctr" rotWithShape="0">
                    <a:srgbClr val="9999FF"/>
                  </a:outerShdw>
                </a:effectLst>
                <a:latin typeface="华文新魏" panose="02010800040101010101" charset="-122"/>
              </a:rPr>
              <a:t>上海杨浦大桥</a:t>
            </a:r>
            <a:endParaRPr lang="zh-CN" altLang="en-US" sz="3600" b="1" kern="10" dirty="0">
              <a:ln w="9525">
                <a:solidFill>
                  <a:srgbClr val="CC99FF"/>
                </a:solidFill>
                <a:round/>
              </a:ln>
              <a:solidFill>
                <a:srgbClr val="FFFF00"/>
              </a:solidFill>
              <a:effectLst>
                <a:outerShdw dist="53882" dir="2700000" algn="ctr" rotWithShape="0">
                  <a:srgbClr val="9999FF"/>
                </a:outerShdw>
              </a:effectLst>
              <a:latin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8"/>
                                        </p:tgtEl>
                                        <p:attrNameLst>
                                          <p:attrName>style.visibility</p:attrName>
                                        </p:attrNameLst>
                                      </p:cBhvr>
                                      <p:to>
                                        <p:strVal val="visible"/>
                                      </p:to>
                                    </p:set>
                                    <p:anim calcmode="lin" valueType="num">
                                      <p:cBhvr additive="base">
                                        <p:cTn id="7" dur="500" fill="hold"/>
                                        <p:tgtEl>
                                          <p:spTgt spid="108548"/>
                                        </p:tgtEl>
                                        <p:attrNameLst>
                                          <p:attrName>ppt_x</p:attrName>
                                        </p:attrNameLst>
                                      </p:cBhvr>
                                      <p:tavLst>
                                        <p:tav tm="0">
                                          <p:val>
                                            <p:strVal val="0-#ppt_w/2"/>
                                          </p:val>
                                        </p:tav>
                                        <p:tav tm="100000">
                                          <p:val>
                                            <p:strVal val="#ppt_x"/>
                                          </p:val>
                                        </p:tav>
                                      </p:tavLst>
                                    </p:anim>
                                    <p:anim calcmode="lin" valueType="num">
                                      <p:cBhvr additive="base">
                                        <p:cTn id="8" dur="500" fill="hold"/>
                                        <p:tgtEl>
                                          <p:spTgt spid="1085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88939" y="2170206"/>
            <a:ext cx="8288337"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ctr" hangingPunct="1">
              <a:lnSpc>
                <a:spcPct val="150000"/>
              </a:lnSpc>
              <a:spcBef>
                <a:spcPct val="50000"/>
              </a:spcBef>
            </a:pPr>
            <a:r>
              <a:rPr lang="en-US" altLang="zh-CN" sz="2100" b="1" dirty="0">
                <a:solidFill>
                  <a:srgbClr val="000000"/>
                </a:solidFill>
                <a:latin typeface="宋体" panose="02010600030101010101" pitchFamily="2" charset="-122"/>
              </a:rPr>
              <a:t>    </a:t>
            </a:r>
            <a:r>
              <a:rPr lang="zh-CN" altLang="en-US" sz="3600" b="1" dirty="0">
                <a:solidFill>
                  <a:srgbClr val="000000"/>
                </a:solidFill>
                <a:latin typeface="宋体" panose="02010600030101010101" pitchFamily="2" charset="-122"/>
              </a:rPr>
              <a:t>假如你是导游，请你根据课文内容设计一段话，向游人介绍赵州桥。</a:t>
            </a:r>
            <a:endParaRPr lang="en-US" altLang="zh-CN" sz="3600" b="1" dirty="0">
              <a:solidFill>
                <a:srgbClr val="000000"/>
              </a:solidFill>
              <a:latin typeface="宋体" panose="02010600030101010101" pitchFamily="2" charset="-122"/>
            </a:endParaRPr>
          </a:p>
          <a:p>
            <a:pPr eaLnBrk="1" fontAlgn="ctr" hangingPunct="1">
              <a:lnSpc>
                <a:spcPct val="150000"/>
              </a:lnSpc>
              <a:spcBef>
                <a:spcPct val="50000"/>
              </a:spcBef>
            </a:pPr>
            <a:endParaRPr lang="en-US" altLang="zh-CN" sz="3600" b="1" dirty="0">
              <a:solidFill>
                <a:srgbClr val="000000"/>
              </a:solidFill>
              <a:latin typeface="宋体" panose="02010600030101010101" pitchFamily="2" charset="-122"/>
            </a:endParaRPr>
          </a:p>
        </p:txBody>
      </p:sp>
      <p:grpSp>
        <p:nvGrpSpPr>
          <p:cNvPr id="7" name="组合 6"/>
          <p:cNvGrpSpPr/>
          <p:nvPr/>
        </p:nvGrpSpPr>
        <p:grpSpPr>
          <a:xfrm>
            <a:off x="475503" y="535623"/>
            <a:ext cx="2036924" cy="535305"/>
            <a:chOff x="2356" y="640"/>
            <a:chExt cx="3471" cy="1124"/>
          </a:xfrm>
        </p:grpSpPr>
        <p:sp>
          <p:nvSpPr>
            <p:cNvPr id="8"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p>
              <a:pPr algn="ctr" eaLnBrk="1" hangingPunct="1">
                <a:buFont typeface="Arial" panose="020B0604020202020204" pitchFamily="34" charset="0"/>
                <a:buNone/>
              </a:pPr>
              <a:endParaRPr lang="zh-CN" altLang="en-US" sz="2175">
                <a:sym typeface="Calibri" panose="020F0502020204030204" pitchFamily="34" charset="0"/>
              </a:endParaRPr>
            </a:p>
          </p:txBody>
        </p:sp>
        <p:sp>
          <p:nvSpPr>
            <p:cNvPr id="9" name="TextBox 8"/>
            <p:cNvSpPr txBox="1"/>
            <p:nvPr/>
          </p:nvSpPr>
          <p:spPr>
            <a:xfrm>
              <a:off x="2644" y="741"/>
              <a:ext cx="2895" cy="921"/>
            </a:xfrm>
            <a:prstGeom prst="rect">
              <a:avLst/>
            </a:prstGeom>
            <a:noFill/>
          </p:spPr>
          <p:txBody>
            <a:bodyPr wrap="square" lIns="70898" tIns="35448" rIns="70898" bIns="35448" rtlCol="0">
              <a:spAutoFit/>
            </a:bodyPr>
            <a:lstStyle/>
            <a:p>
              <a:pPr algn="dist"/>
              <a:r>
                <a:rPr lang="zh-CN" altLang="en-US" sz="2400" b="1" dirty="0" smtClean="0">
                  <a:solidFill>
                    <a:schemeClr val="bg1"/>
                  </a:solidFill>
                  <a:latin typeface="思源宋体 CN SemiBold" panose="02020600000000000000" charset="-122"/>
                  <a:ea typeface="思源宋体 CN SemiBold" panose="02020600000000000000" charset="-122"/>
                </a:rPr>
                <a:t>课后作业</a:t>
              </a:r>
              <a:endParaRPr lang="zh-CN" altLang="en-US" sz="24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9" name="Picture 3" descr="十七孔桥"/>
          <p:cNvPicPr>
            <a:picLocks noChangeAspect="1" noChangeArrowheads="1"/>
          </p:cNvPicPr>
          <p:nvPr/>
        </p:nvPicPr>
        <p:blipFill>
          <a:blip r:embed="rId1" cstate="print"/>
          <a:srcRect/>
          <a:stretch>
            <a:fillRect/>
          </a:stretch>
        </p:blipFill>
        <p:spPr bwMode="auto">
          <a:xfrm>
            <a:off x="0" y="0"/>
            <a:ext cx="9144000" cy="6858000"/>
          </a:xfrm>
          <a:prstGeom prst="rect">
            <a:avLst/>
          </a:prstGeom>
          <a:noFill/>
        </p:spPr>
      </p:pic>
      <p:sp>
        <p:nvSpPr>
          <p:cNvPr id="3" name="Text Box 3"/>
          <p:cNvSpPr txBox="1">
            <a:spLocks noChangeArrowheads="1"/>
          </p:cNvSpPr>
          <p:nvPr/>
        </p:nvSpPr>
        <p:spPr bwMode="auto">
          <a:xfrm>
            <a:off x="4648200" y="457200"/>
            <a:ext cx="3752850" cy="641350"/>
          </a:xfrm>
          <a:prstGeom prst="rect">
            <a:avLst/>
          </a:prstGeom>
          <a:noFill/>
          <a:ln w="9525">
            <a:noFill/>
            <a:miter lim="800000"/>
          </a:ln>
          <a:effectLst/>
        </p:spPr>
        <p:txBody>
          <a:bodyPr wrap="square">
            <a:spAutoFit/>
          </a:bodyPr>
          <a:lstStyle/>
          <a:p>
            <a:r>
              <a:rPr lang="zh-CN" altLang="en-US" sz="3600" b="1" dirty="0" smtClean="0">
                <a:solidFill>
                  <a:srgbClr val="FFFF00"/>
                </a:solidFill>
              </a:rPr>
              <a:t>颐</a:t>
            </a:r>
            <a:r>
              <a:rPr lang="zh-CN" altLang="en-US" sz="3600" b="1" dirty="0">
                <a:solidFill>
                  <a:srgbClr val="FFFF00"/>
                </a:solidFill>
              </a:rPr>
              <a:t>和园</a:t>
            </a:r>
            <a:r>
              <a:rPr lang="en-US" altLang="zh-CN" sz="3600" b="1" dirty="0">
                <a:solidFill>
                  <a:srgbClr val="FFFF00"/>
                </a:solidFill>
              </a:rPr>
              <a:t>—17</a:t>
            </a:r>
            <a:r>
              <a:rPr lang="zh-CN" altLang="en-US" sz="3600" b="1" dirty="0">
                <a:solidFill>
                  <a:srgbClr val="FFFF00"/>
                </a:solidFill>
              </a:rPr>
              <a:t>孔桥</a:t>
            </a:r>
            <a:endParaRPr lang="zh-CN" altLang="en-US" sz="36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1139"/>
                                        </p:tgtEl>
                                        <p:attrNameLst>
                                          <p:attrName>style.visibility</p:attrName>
                                        </p:attrNameLst>
                                      </p:cBhvr>
                                      <p:to>
                                        <p:strVal val="visible"/>
                                      </p:to>
                                    </p:set>
                                    <p:anim to="" calcmode="lin" valueType="num">
                                      <p:cBhvr>
                                        <p:cTn id="7" dur="1" fill="hold"/>
                                        <p:tgtEl>
                                          <p:spTgt spid="9113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psb.jpg"/>
          <p:cNvPicPr>
            <a:picLocks noChangeAspect="1"/>
          </p:cNvPicPr>
          <p:nvPr/>
        </p:nvPicPr>
        <p:blipFill>
          <a:blip r:embed="rId1" cstate="print"/>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www.yikuaiqu.net/tyftp/image/0/2/224/188536/1328061_.320x240.800x480.jpg"/>
          <p:cNvPicPr>
            <a:picLocks noChangeAspect="1" noChangeArrowheads="1"/>
          </p:cNvPicPr>
          <p:nvPr/>
        </p:nvPicPr>
        <p:blipFill>
          <a:blip r:embed="rId1" cstate="print"/>
          <a:srcRect/>
          <a:stretch>
            <a:fillRect/>
          </a:stretch>
        </p:blipFill>
        <p:spPr bwMode="auto">
          <a:xfrm>
            <a:off x="228600" y="152400"/>
            <a:ext cx="8686800" cy="6522615"/>
          </a:xfrm>
          <a:prstGeom prst="rect">
            <a:avLst/>
          </a:prstGeom>
          <a:noFill/>
        </p:spPr>
      </p:pic>
      <p:sp>
        <p:nvSpPr>
          <p:cNvPr id="6" name="矩形 5"/>
          <p:cNvSpPr/>
          <p:nvPr/>
        </p:nvSpPr>
        <p:spPr>
          <a:xfrm>
            <a:off x="6781800" y="457200"/>
            <a:ext cx="1316386" cy="769441"/>
          </a:xfrm>
          <a:prstGeom prst="rect">
            <a:avLst/>
          </a:prstGeom>
        </p:spPr>
        <p:txBody>
          <a:bodyPr wrap="none">
            <a:spAutoFit/>
          </a:bodyPr>
          <a:lstStyle/>
          <a:p>
            <a:r>
              <a:rPr lang="zh-CN" altLang="en-US" sz="4400" b="1" dirty="0" smtClean="0">
                <a:solidFill>
                  <a:srgbClr val="FF0000"/>
                </a:solidFill>
              </a:rPr>
              <a:t>枫桥</a:t>
            </a:r>
            <a:endParaRPr lang="zh-CN" altLang="en-US" sz="4400" b="1"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3378</Words>
  <Application>WPS 演示</Application>
  <PresentationFormat>全屏显示(4:3)</PresentationFormat>
  <Paragraphs>675</Paragraphs>
  <Slides>62</Slides>
  <Notes>5</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62</vt:i4>
      </vt:variant>
    </vt:vector>
  </HeadingPairs>
  <TitlesOfParts>
    <vt:vector size="91" baseType="lpstr">
      <vt:lpstr>Arial</vt:lpstr>
      <vt:lpstr>宋体</vt:lpstr>
      <vt:lpstr>Wingdings</vt:lpstr>
      <vt:lpstr>华文新魏</vt:lpstr>
      <vt:lpstr>Times New Roman</vt:lpstr>
      <vt:lpstr>黑体</vt:lpstr>
      <vt:lpstr>楷体_GB2312</vt:lpstr>
      <vt:lpstr>Times New Roman</vt:lpstr>
      <vt:lpstr>微软雅黑</vt:lpstr>
      <vt:lpstr>Arial Unicode MS</vt:lpstr>
      <vt:lpstr>华文细黑</vt:lpstr>
      <vt:lpstr>华文中宋</vt:lpstr>
      <vt:lpstr>隶书</vt:lpstr>
      <vt:lpstr>华文楷体</vt:lpstr>
      <vt:lpstr>Arial Narrow</vt:lpstr>
      <vt:lpstr>方正粗圆简体</vt:lpstr>
      <vt:lpstr>方正新舒体简体</vt:lpstr>
      <vt:lpstr>方正行楷简体</vt:lpstr>
      <vt:lpstr>方正美黑简体</vt:lpstr>
      <vt:lpstr>方正隶二简体</vt:lpstr>
      <vt:lpstr>华文行楷</vt:lpstr>
      <vt:lpstr>华文琥珀</vt:lpstr>
      <vt:lpstr>方正舒体</vt:lpstr>
      <vt:lpstr>Arial Narrow</vt:lpstr>
      <vt:lpstr>Calibri</vt:lpstr>
      <vt:lpstr>思源宋体 CN SemiBold</vt:lpstr>
      <vt:lpstr>等线</vt:lpstr>
      <vt:lpstr>楷体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Valencia</cp:lastModifiedBy>
  <cp:revision>65</cp:revision>
  <dcterms:created xsi:type="dcterms:W3CDTF">2012-01-08T15:15:00Z</dcterms:created>
  <dcterms:modified xsi:type="dcterms:W3CDTF">2020-12-08T01:08:33Z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2052-11.1.0.10132</vt:lpwstr>
  </property>
</Properties>
</file>