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Lst>
  <p:notesMasterIdLst>
    <p:notesMasterId r:id="rId3"/>
  </p:notesMasterIdLst>
  <p:handoutMasterIdLst>
    <p:handoutMasterId r:id="rId4"/>
  </p:handoutMasterIdLst>
  <p:sldIdLst>
    <p:sldId id="256" r:id="rId5"/>
    <p:sldId id="530" r:id="rId6"/>
    <p:sldId id="382" r:id="rId7"/>
    <p:sldId id="697" r:id="rId8"/>
    <p:sldId id="383" r:id="rId9"/>
    <p:sldId id="692" r:id="rId10"/>
    <p:sldId id="693" r:id="rId11"/>
    <p:sldId id="694" r:id="rId12"/>
    <p:sldId id="695" r:id="rId13"/>
    <p:sldId id="537" r:id="rId14"/>
    <p:sldId id="560" r:id="rId15"/>
    <p:sldId id="538" r:id="rId16"/>
    <p:sldId id="539" r:id="rId17"/>
    <p:sldId id="667" r:id="rId18"/>
    <p:sldId id="588" r:id="rId19"/>
    <p:sldId id="589" r:id="rId20"/>
    <p:sldId id="590" r:id="rId21"/>
    <p:sldId id="264" r:id="rId22"/>
    <p:sldId id="266" r:id="rId23"/>
    <p:sldId id="267" r:id="rId24"/>
    <p:sldId id="268" r:id="rId25"/>
    <p:sldId id="270" r:id="rId26"/>
    <p:sldId id="271" r:id="rId27"/>
    <p:sldId id="466" r:id="rId28"/>
    <p:sldId id="333" r:id="rId29"/>
    <p:sldId id="654" r:id="rId30"/>
    <p:sldId id="273" r:id="rId31"/>
    <p:sldId id="698" r:id="rId32"/>
    <p:sldId id="282" r:id="rId33"/>
    <p:sldId id="283" r:id="rId34"/>
    <p:sldId id="284" r:id="rId35"/>
    <p:sldId id="285" r:id="rId36"/>
    <p:sldId id="286" r:id="rId37"/>
    <p:sldId id="287" r:id="rId38"/>
    <p:sldId id="288" r:id="rId39"/>
  </p:sldIdLst>
  <p:sldSz cx="12192000" cy="6858000"/>
  <p:notesSz cx="6858000" cy="9144000"/>
  <p:custDataLst>
    <p:tags r:id="rId40"/>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05F2C04-C923-438B-8C0F-E0CD2BADF298}">
      <wppc:fontMiss xmlns:wppc="http://www.wps.cn/officeDocument/PresentationCustomData" type="true"/>
    </p:ext>
  </p:extLst>
</p:presentation>
</file>

<file path=ppt/commentAuthors.xml><?xml version="1.0" encoding="utf-8"?>
<p:cmAuthorLst xmlns:p="http://schemas.openxmlformats.org/presentationml/2006/main">
  <p:cmAuthor id="1" name="USER-" initials="U" lastIdx="0" clrIdx="0"/>
  <p:cmAuthor id="2" name="Administrator" initials="A" lastIdx="0" clrIdx="1"/>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346" autoAdjust="0"/>
    <p:restoredTop sz="87359" autoAdjust="0"/>
  </p:normalViewPr>
  <p:slideViewPr>
    <p:cSldViewPr snapToGrid="0">
      <p:cViewPr varScale="1">
        <p:scale>
          <a:sx n="76" d="100"/>
          <a:sy n="76" d="100"/>
        </p:scale>
        <p:origin x="835" y="62"/>
      </p:cViewPr>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6.xml" /><Relationship Id="rId11" Type="http://schemas.openxmlformats.org/officeDocument/2006/relationships/slide" Target="slides/slide7.xml" /><Relationship Id="rId12" Type="http://schemas.openxmlformats.org/officeDocument/2006/relationships/slide" Target="slides/slide8.xml" /><Relationship Id="rId13" Type="http://schemas.openxmlformats.org/officeDocument/2006/relationships/slide" Target="slides/slide9.xml" /><Relationship Id="rId14" Type="http://schemas.openxmlformats.org/officeDocument/2006/relationships/slide" Target="slides/slide10.xml" /><Relationship Id="rId15" Type="http://schemas.openxmlformats.org/officeDocument/2006/relationships/slide" Target="slides/slide11.xml" /><Relationship Id="rId16" Type="http://schemas.openxmlformats.org/officeDocument/2006/relationships/slide" Target="slides/slide12.xml" /><Relationship Id="rId17" Type="http://schemas.openxmlformats.org/officeDocument/2006/relationships/slide" Target="slides/slide13.xml" /><Relationship Id="rId18" Type="http://schemas.openxmlformats.org/officeDocument/2006/relationships/slide" Target="slides/slide14.xml" /><Relationship Id="rId19" Type="http://schemas.openxmlformats.org/officeDocument/2006/relationships/slide" Target="slides/slide15.xml" /><Relationship Id="rId2" Type="http://schemas.openxmlformats.org/officeDocument/2006/relationships/slideMaster" Target="slideMasters/slideMaster1.xml" /><Relationship Id="rId20" Type="http://schemas.openxmlformats.org/officeDocument/2006/relationships/slide" Target="slides/slide16.xml" /><Relationship Id="rId21" Type="http://schemas.openxmlformats.org/officeDocument/2006/relationships/slide" Target="slides/slide17.xml" /><Relationship Id="rId22" Type="http://schemas.openxmlformats.org/officeDocument/2006/relationships/slide" Target="slides/slide18.xml" /><Relationship Id="rId23" Type="http://schemas.openxmlformats.org/officeDocument/2006/relationships/slide" Target="slides/slide19.xml" /><Relationship Id="rId24" Type="http://schemas.openxmlformats.org/officeDocument/2006/relationships/slide" Target="slides/slide20.xml" /><Relationship Id="rId25" Type="http://schemas.openxmlformats.org/officeDocument/2006/relationships/slide" Target="slides/slide21.xml" /><Relationship Id="rId26" Type="http://schemas.openxmlformats.org/officeDocument/2006/relationships/slide" Target="slides/slide22.xml" /><Relationship Id="rId27" Type="http://schemas.openxmlformats.org/officeDocument/2006/relationships/slide" Target="slides/slide23.xml" /><Relationship Id="rId28" Type="http://schemas.openxmlformats.org/officeDocument/2006/relationships/slide" Target="slides/slide24.xml" /><Relationship Id="rId29" Type="http://schemas.openxmlformats.org/officeDocument/2006/relationships/slide" Target="slides/slide25.xml" /><Relationship Id="rId3" Type="http://schemas.openxmlformats.org/officeDocument/2006/relationships/notesMaster" Target="notesMasters/notesMaster1.xml" /><Relationship Id="rId30" Type="http://schemas.openxmlformats.org/officeDocument/2006/relationships/slide" Target="slides/slide26.xml" /><Relationship Id="rId31" Type="http://schemas.openxmlformats.org/officeDocument/2006/relationships/slide" Target="slides/slide27.xml" /><Relationship Id="rId32" Type="http://schemas.openxmlformats.org/officeDocument/2006/relationships/slide" Target="slides/slide28.xml" /><Relationship Id="rId33" Type="http://schemas.openxmlformats.org/officeDocument/2006/relationships/slide" Target="slides/slide29.xml" /><Relationship Id="rId34" Type="http://schemas.openxmlformats.org/officeDocument/2006/relationships/slide" Target="slides/slide30.xml" /><Relationship Id="rId35" Type="http://schemas.openxmlformats.org/officeDocument/2006/relationships/slide" Target="slides/slide31.xml" /><Relationship Id="rId36" Type="http://schemas.openxmlformats.org/officeDocument/2006/relationships/slide" Target="slides/slide32.xml" /><Relationship Id="rId37" Type="http://schemas.openxmlformats.org/officeDocument/2006/relationships/slide" Target="slides/slide33.xml" /><Relationship Id="rId38" Type="http://schemas.openxmlformats.org/officeDocument/2006/relationships/slide" Target="slides/slide34.xml" /><Relationship Id="rId39" Type="http://schemas.openxmlformats.org/officeDocument/2006/relationships/slide" Target="slides/slide35.xml" /><Relationship Id="rId4" Type="http://schemas.openxmlformats.org/officeDocument/2006/relationships/handoutMaster" Target="handoutMasters/handoutMaster1.xml" /><Relationship Id="rId40" Type="http://schemas.openxmlformats.org/officeDocument/2006/relationships/tags" Target="tags/tag1.xml" /><Relationship Id="rId41" Type="http://schemas.openxmlformats.org/officeDocument/2006/relationships/presProps" Target="presProps.xml" /><Relationship Id="rId42" Type="http://schemas.openxmlformats.org/officeDocument/2006/relationships/viewProps" Target="viewProps.xml" /><Relationship Id="rId43" Type="http://schemas.openxmlformats.org/officeDocument/2006/relationships/theme" Target="theme/theme1.xml" /><Relationship Id="rId44" Type="http://schemas.openxmlformats.org/officeDocument/2006/relationships/tableStyles" Target="tableStyles.xml" /><Relationship Id="rId5" Type="http://schemas.openxmlformats.org/officeDocument/2006/relationships/slide" Target="slides/slide1.xml" /><Relationship Id="rId6" Type="http://schemas.openxmlformats.org/officeDocument/2006/relationships/slide" Target="slides/slide2.xml" /><Relationship Id="rId7" Type="http://schemas.openxmlformats.org/officeDocument/2006/relationships/slide" Target="slides/slide3.xml" /><Relationship Id="rId8" Type="http://schemas.openxmlformats.org/officeDocument/2006/relationships/slide" Target="slides/slide4.xml" /><Relationship Id="rId9" Type="http://schemas.openxmlformats.org/officeDocument/2006/relationships/slide" Target="slides/slide5.xml" /></Relationships>
</file>

<file path=ppt/handoutMasters/_rels/handoutMaster1.xml.rels>&#65279;<?xml version="1.0" encoding="utf-8" standalone="yes"?><Relationships xmlns="http://schemas.openxmlformats.org/package/2006/relationships"><Relationship Id="rId1" Type="http://schemas.openxmlformats.org/officeDocument/2006/relationships/theme" Target="../theme/theme3.xml" /></Relationships>
</file>

<file path=ppt/handoutMasters/handoutMaster1.xml><?xml version="1.0" encoding="utf-8"?>
<p:handout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s>
</file>

<file path=ppt/notesSlides/_rels/notesSlide16.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s>
</file>

<file path=ppt/notesSlides/_rels/notesSlide17.xml.rels>&#65279;<?xml version="1.0" encoding="utf-8" standalone="yes"?><Relationships xmlns="http://schemas.openxmlformats.org/package/2006/relationships"><Relationship Id="rId1" Type="http://schemas.openxmlformats.org/officeDocument/2006/relationships/slide" Target="../slides/slide19.xml" /><Relationship Id="rId2" Type="http://schemas.openxmlformats.org/officeDocument/2006/relationships/notesMaster" Target="../notesMasters/notesMaster1.xml" /></Relationships>
</file>

<file path=ppt/notesSlides/_rels/notesSlide18.xml.rels>&#65279;<?xml version="1.0" encoding="utf-8" standalone="yes"?><Relationships xmlns="http://schemas.openxmlformats.org/package/2006/relationships"><Relationship Id="rId1" Type="http://schemas.openxmlformats.org/officeDocument/2006/relationships/slide" Target="../slides/slide21.xml" /><Relationship Id="rId2" Type="http://schemas.openxmlformats.org/officeDocument/2006/relationships/notesMaster" Target="../notesMasters/notesMaster1.xml" /><Relationship Id="rId3" Type="http://schemas.openxmlformats.org/officeDocument/2006/relationships/hyperlink" Target="https://baike.baidu.com/item/%E9%B9%BF%E6%9F%B4" TargetMode="External" /><Relationship Id="rId4" Type="http://schemas.openxmlformats.org/officeDocument/2006/relationships/hyperlink" Target="https://baike.baidu.com/item/%E6%A5%9A%E8%BE%9E" TargetMode="External" /></Relationships>
</file>

<file path=ppt/notesSlides/_rels/notesSlide19.xml.rels>&#65279;<?xml version="1.0" encoding="utf-8" standalone="yes"?><Relationships xmlns="http://schemas.openxmlformats.org/package/2006/relationships"><Relationship Id="rId1" Type="http://schemas.openxmlformats.org/officeDocument/2006/relationships/slide" Target="../slides/slide22.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20.xml.rels>&#65279;<?xml version="1.0" encoding="utf-8" standalone="yes"?><Relationships xmlns="http://schemas.openxmlformats.org/package/2006/relationships"><Relationship Id="rId1" Type="http://schemas.openxmlformats.org/officeDocument/2006/relationships/slide" Target="../slides/slide24.xml" /><Relationship Id="rId2" Type="http://schemas.openxmlformats.org/officeDocument/2006/relationships/notesMaster" Target="../notesMasters/notesMaster1.xml" /></Relationships>
</file>

<file path=ppt/notesSlides/_rels/notesSlide21.xml.rels>&#65279;<?xml version="1.0" encoding="utf-8" standalone="yes"?><Relationships xmlns="http://schemas.openxmlformats.org/package/2006/relationships"><Relationship Id="rId1" Type="http://schemas.openxmlformats.org/officeDocument/2006/relationships/slide" Target="../slides/slide25.xml" /><Relationship Id="rId2" Type="http://schemas.openxmlformats.org/officeDocument/2006/relationships/notesMaster" Target="../notesMasters/notesMaster1.xml" /></Relationships>
</file>

<file path=ppt/notesSlides/_rels/notesSlide22.xml.rels>&#65279;<?xml version="1.0" encoding="utf-8" standalone="yes"?><Relationships xmlns="http://schemas.openxmlformats.org/package/2006/relationships"><Relationship Id="rId1" Type="http://schemas.openxmlformats.org/officeDocument/2006/relationships/slide" Target="../slides/slide26.xml" /><Relationship Id="rId2" Type="http://schemas.openxmlformats.org/officeDocument/2006/relationships/notesMaster" Target="../notesMasters/notesMaster1.xml" /></Relationships>
</file>

<file path=ppt/notesSlides/_rels/notesSlide23.xml.rels>&#65279;<?xml version="1.0" encoding="utf-8" standalone="yes"?><Relationships xmlns="http://schemas.openxmlformats.org/package/2006/relationships"><Relationship Id="rId1" Type="http://schemas.openxmlformats.org/officeDocument/2006/relationships/slide" Target="../slides/slide27.xml" /><Relationship Id="rId2" Type="http://schemas.openxmlformats.org/officeDocument/2006/relationships/notesMaster" Target="../notesMasters/notesMaster1.xml" /></Relationships>
</file>

<file path=ppt/notesSlides/_rels/notesSlide24.xml.rels>&#65279;<?xml version="1.0" encoding="utf-8" standalone="yes"?><Relationships xmlns="http://schemas.openxmlformats.org/package/2006/relationships"><Relationship Id="rId1" Type="http://schemas.openxmlformats.org/officeDocument/2006/relationships/slide" Target="../slides/slide29.xml" /><Relationship Id="rId2" Type="http://schemas.openxmlformats.org/officeDocument/2006/relationships/notesMaster" Target="../notesMasters/notesMaster1.xml" /></Relationships>
</file>

<file path=ppt/notesSlides/_rels/notesSlide25.xml.rels>&#65279;<?xml version="1.0" encoding="utf-8" standalone="yes"?><Relationships xmlns="http://schemas.openxmlformats.org/package/2006/relationships"><Relationship Id="rId1" Type="http://schemas.openxmlformats.org/officeDocument/2006/relationships/slide" Target="../slides/slide30.xml" /><Relationship Id="rId2" Type="http://schemas.openxmlformats.org/officeDocument/2006/relationships/notesMaster" Target="../notesMasters/notesMaster1.xml" /></Relationships>
</file>

<file path=ppt/notesSlides/_rels/notesSlide26.xml.rels>&#65279;<?xml version="1.0" encoding="utf-8" standalone="yes"?><Relationships xmlns="http://schemas.openxmlformats.org/package/2006/relationships"><Relationship Id="rId1" Type="http://schemas.openxmlformats.org/officeDocument/2006/relationships/slide" Target="../slides/slide31.xml" /><Relationship Id="rId2" Type="http://schemas.openxmlformats.org/officeDocument/2006/relationships/notesMaster" Target="../notesMasters/notesMaster1.xml" /></Relationships>
</file>

<file path=ppt/notesSlides/_rels/notesSlide27.xml.rels>&#65279;<?xml version="1.0" encoding="utf-8" standalone="yes"?><Relationships xmlns="http://schemas.openxmlformats.org/package/2006/relationships"><Relationship Id="rId1" Type="http://schemas.openxmlformats.org/officeDocument/2006/relationships/slide" Target="../slides/slide33.xml" /><Relationship Id="rId2" Type="http://schemas.openxmlformats.org/officeDocument/2006/relationships/notesMaster" Target="../notesMasters/notesMaster1.xml" /></Relationships>
</file>

<file path=ppt/notesSlides/_rels/notesSlide28.xml.rels>&#65279;<?xml version="1.0" encoding="utf-8" standalone="yes"?><Relationships xmlns="http://schemas.openxmlformats.org/package/2006/relationships"><Relationship Id="rId1" Type="http://schemas.openxmlformats.org/officeDocument/2006/relationships/slide" Target="../slides/slide34.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山水     近处一条小河蜿蜒而至，河水清澈见底，旁边绿草阴郁，远处群山耸立，树木丛生，百草丰茂。一片生机勃勃的美景。</a:t>
            </a:r>
            <a:br>
              <a:rPr lang="en-US" altLang="zh-CN"/>
            </a:br>
            <a:r>
              <a:rPr lang="zh-CN" altLang="en-US"/>
              <a:t>你的感觉：舒适，闲适淡雅，内心平静，深呼吸一口清新的空气。在这生活，你能多活五年。你喜爱吗？热爱着山水大自然吗？</a:t>
            </a:r>
            <a:endParaRPr lang="zh-CN" altLang="en-US"/>
          </a:p>
          <a:p>
            <a:endParaRPr lang="zh-CN" altLang="en-US" b="1"/>
          </a:p>
          <a:p>
            <a:r>
              <a:rPr lang="zh-CN" altLang="en-US">
                <a:solidFill>
                  <a:srgbClr val="FF0000"/>
                </a:solidFill>
                <a:sym typeface="+mn-ea"/>
              </a:rPr>
              <a:t>宁静、自然、幽雅、恬淡、闲适  </a:t>
            </a:r>
            <a:endParaRPr lang="zh-CN" altLang="en-US" b="1"/>
          </a:p>
        </p:txBody>
      </p:sp>
    </p:spTree>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12</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13</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p:nvPr>
            <p:ph type="sldImg" idx="2"/>
          </p:nvPr>
        </p:nvSpPr>
        <p:spPr/>
      </p:sp>
      <p:sp>
        <p:nvSpPr>
          <p:cNvPr id="3" name="文本占位符 2"/>
          <p:cNvSpPr/>
          <p:nvPr>
            <p:ph type="body" idx="3"/>
          </p:nvPr>
        </p:nvSpPr>
        <p:spPr/>
        <p:txBody>
          <a:bodyPr/>
          <a:lstStyle/>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第三号人物据</a:t>
            </a:r>
            <a:r>
              <a:rPr lang="en-US" altLang="zh-CN"/>
              <a:t>《</a:t>
            </a:r>
            <a:r>
              <a:rPr lang="zh-CN" altLang="en-US"/>
              <a:t>新唐书</a:t>
            </a:r>
            <a:r>
              <a:rPr lang="en-US" altLang="zh-CN"/>
              <a:t>》</a:t>
            </a:r>
            <a:r>
              <a:rPr lang="zh-CN" altLang="en-US"/>
              <a:t>记载，王维系出名门，状元及第，诗、书、画、乐样样精通，正宗学院派的代表，</a:t>
            </a:r>
            <a:r>
              <a:rPr lang="zh-CN" altLang="en-US" b="1"/>
              <a:t>“名盛于开元、天宝间”</a:t>
            </a:r>
            <a:r>
              <a:rPr lang="zh-CN" altLang="en-US"/>
              <a:t>， 后人常将他与李白杜甫并提，称“李白是天才，杜甫是地才，王维是人才”，其山水田园诗与孟浩然合称“王孟”，唐代宗誉之为“天下文宗”。文坛地位显赫一时。</a:t>
            </a:r>
            <a:endParaRPr lang="zh-CN" altLang="en-US"/>
          </a:p>
          <a:p>
            <a:r>
              <a:rPr lang="zh-CN" altLang="en-US"/>
              <a:t>维摩诘（</a:t>
            </a:r>
            <a:r>
              <a:rPr lang="zh-CN" altLang="en-US" sz="1200" b="0" i="0" kern="1200">
                <a:solidFill>
                  <a:schemeClr val="tx1"/>
                </a:solidFill>
                <a:effectLst/>
                <a:latin typeface="+mn-lt"/>
                <a:ea typeface="+mn-ea"/>
                <a:cs typeface="+mn-cs"/>
              </a:rPr>
              <a:t>洁净、没有染污</a:t>
            </a:r>
            <a:r>
              <a:rPr lang="zh-CN" altLang="en-US"/>
              <a:t>）：人的名字，佛家俗家弟子，业余爱好者，但是更厉害。</a:t>
            </a:r>
            <a:br>
              <a:rPr lang="zh-CN" altLang="en-US"/>
            </a:br>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15</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r>
              <a:rPr lang="zh-CN" altLang="en-US"/>
              <a:t>父亲</a:t>
            </a:r>
            <a:r>
              <a:rPr lang="zh-CN" altLang="en-US" sz="1200" b="0" i="0" kern="1200">
                <a:solidFill>
                  <a:schemeClr val="tx1"/>
                </a:solidFill>
                <a:effectLst/>
                <a:latin typeface="+mn-lt"/>
                <a:ea typeface="+mn-ea"/>
                <a:cs typeface="+mn-cs"/>
              </a:rPr>
              <a:t>王处廉，这个人没什么名气，重要的一件事情就是生了王维，王维的诗中也很少出现他的父亲。母亲姓崔，从小注意教育，文学、书法、绘画、音乐都教育。家庭很好，父亲太原王氏。王维出身书香门第，家学渊博，本人从小勤奋好学，涉猎颇广，祖父教音乐，父亲教诗文，母亲教画画。</a:t>
            </a:r>
            <a:br>
              <a:rPr lang="en-US" altLang="zh-CN" sz="1200" b="0" i="0" kern="1200">
                <a:solidFill>
                  <a:schemeClr val="tx1"/>
                </a:solidFill>
                <a:effectLst/>
                <a:latin typeface="+mn-lt"/>
                <a:ea typeface="+mn-ea"/>
                <a:cs typeface="+mn-cs"/>
              </a:rPr>
            </a:br>
            <a:r>
              <a:rPr lang="zh-CN" altLang="en-US" sz="1200" b="0" i="0" kern="1200">
                <a:solidFill>
                  <a:schemeClr val="tx1"/>
                </a:solidFill>
                <a:effectLst/>
                <a:latin typeface="+mn-lt"/>
                <a:ea typeface="+mn-ea"/>
                <a:cs typeface="+mn-cs"/>
              </a:rPr>
              <a:t>。十五岁时去京城应试，由于他能写一手好诗，工于书画，而且还有音乐天赋，所以少年王维一至京城便立即成为京城王公贵族的宠儿。当红小鲜肉。始于颜值，陷于才华，忠于人品（没有再娶妻）</a:t>
            </a:r>
            <a:endParaRPr lang="en-US" altLang="zh-CN" sz="1200" b="0" i="0" kern="1200">
              <a:solidFill>
                <a:schemeClr val="tx1"/>
              </a:solidFill>
              <a:effectLst/>
              <a:latin typeface="+mn-lt"/>
              <a:ea typeface="+mn-ea"/>
              <a:cs typeface="+mn-cs"/>
            </a:endParaRPr>
          </a:p>
          <a:p>
            <a:r>
              <a:rPr lang="zh-CN" altLang="en-US" sz="1200" b="0" i="0" kern="1200">
                <a:solidFill>
                  <a:schemeClr val="tx1"/>
                </a:solidFill>
                <a:effectLst/>
                <a:latin typeface="+mn-lt"/>
                <a:ea typeface="+mn-ea"/>
                <a:cs typeface="+mn-cs"/>
              </a:rPr>
              <a:t>王维在重阳节写的一首</a:t>
            </a:r>
            <a:r>
              <a:rPr lang="en-US" altLang="zh-CN" sz="1200" b="0" i="0" kern="120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九月九日忆山东兄弟</a:t>
            </a:r>
            <a:r>
              <a:rPr lang="en-US" altLang="zh-CN" sz="1200" b="0" i="0" kern="120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，已经成为</a:t>
            </a:r>
            <a:r>
              <a:rPr lang="en-US" altLang="zh-CN" sz="1200" b="0" i="0" kern="1200">
                <a:solidFill>
                  <a:schemeClr val="tx1"/>
                </a:solidFill>
                <a:effectLst/>
                <a:latin typeface="+mn-lt"/>
                <a:ea typeface="+mn-ea"/>
                <a:cs typeface="+mn-cs"/>
              </a:rPr>
              <a:t>10</a:t>
            </a:r>
            <a:r>
              <a:rPr lang="zh-CN" altLang="en-US" sz="1200" b="0" i="0" kern="1200">
                <a:solidFill>
                  <a:schemeClr val="tx1"/>
                </a:solidFill>
                <a:effectLst/>
                <a:latin typeface="+mn-lt"/>
                <a:ea typeface="+mn-ea"/>
                <a:cs typeface="+mn-cs"/>
              </a:rPr>
              <a:t>万</a:t>
            </a:r>
            <a:r>
              <a:rPr lang="en-US" altLang="zh-CN" sz="1200" b="0" i="0" kern="120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爆款，被网络刷屏。</a:t>
            </a:r>
            <a:endParaRPr lang="en-US" altLang="zh-CN" sz="1200" b="0" i="0" kern="1200">
              <a:solidFill>
                <a:schemeClr val="tx1"/>
              </a:solidFill>
              <a:effectLst/>
              <a:latin typeface="+mn-lt"/>
              <a:ea typeface="+mn-ea"/>
              <a:cs typeface="+mn-cs"/>
            </a:endParaRPr>
          </a:p>
          <a:p>
            <a:r>
              <a:rPr lang="zh-CN" altLang="en-US" sz="1200" b="0" i="0" kern="1200">
                <a:solidFill>
                  <a:schemeClr val="tx1"/>
                </a:solidFill>
                <a:effectLst/>
                <a:latin typeface="+mn-lt"/>
                <a:ea typeface="+mn-ea"/>
                <a:cs typeface="+mn-cs"/>
              </a:rPr>
              <a:t>一首自己作词作曲的</a:t>
            </a:r>
            <a:r>
              <a:rPr lang="en-US" altLang="zh-CN" sz="1200" b="0" i="0" kern="120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相思</a:t>
            </a:r>
            <a:r>
              <a:rPr lang="en-US" altLang="zh-CN" sz="1200" b="0" i="0" kern="120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，被当红艺人李龟年翻唱后，红遍京城，迅速成为华语乐坛最炙手可热的十大名曲之首：</a:t>
            </a:r>
            <a:r>
              <a:rPr lang="zh-CN" altLang="en-US" sz="1200" b="1" i="0" kern="1200">
                <a:solidFill>
                  <a:schemeClr val="tx1"/>
                </a:solidFill>
                <a:effectLst/>
                <a:latin typeface="+mn-lt"/>
                <a:ea typeface="+mn-ea"/>
                <a:cs typeface="+mn-cs"/>
              </a:rPr>
              <a:t>红豆生南国，春来发几枝。愿君多采撷，此物最相思。</a:t>
            </a:r>
            <a:endParaRPr lang="zh-CN" altLang="en-US" sz="1200" b="0" i="0" kern="1200">
              <a:solidFill>
                <a:schemeClr val="tx1"/>
              </a:solidFill>
              <a:effectLst/>
              <a:latin typeface="+mn-lt"/>
              <a:ea typeface="+mn-ea"/>
              <a:cs typeface="+mn-cs"/>
            </a:endParaRPr>
          </a:p>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16</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已经</a:t>
            </a:r>
            <a:r>
              <a:rPr lang="en-US" altLang="zh-CN"/>
              <a:t>55</a:t>
            </a:r>
            <a:r>
              <a:rPr lang="zh-CN" altLang="en-US"/>
              <a:t>岁的王维在京城任给事中，正五品，负责审议各省奏章，也算是个挺重要的位置，但皇帝离京的时候，并没有带上他一起走，就这样，长安城破之日，王维做了俘虏。</a:t>
            </a:r>
            <a:endParaRPr lang="zh-CN" altLang="en-US"/>
          </a:p>
          <a:p>
            <a:r>
              <a:rPr lang="zh-CN" altLang="en-US"/>
              <a:t>叛军首领安禄山之前已在洛阳称帝，定国号大燕。为了笼络人心，任用了一批愿意归顺自己的前朝旧臣，比如：王维。</a:t>
            </a:r>
            <a:endParaRPr lang="zh-CN" altLang="en-US"/>
          </a:p>
          <a:p>
            <a:r>
              <a:rPr lang="zh-CN" altLang="en-US"/>
              <a:t>是的，王维变节了，在大燕国伪政权担任官职，做了可耻的汉奸。</a:t>
            </a:r>
            <a:endParaRPr lang="zh-CN" altLang="en-US"/>
          </a:p>
          <a:p>
            <a:r>
              <a:rPr lang="zh-CN" altLang="en-US"/>
              <a:t>没想到啊没想到，浓眉大眼根红苗正的王维居然做了可耻的叛徒，这当然是个人历史上极不光彩的一页，虽然暂时保全了性命，但也面临着极大的风险：唐军再打回来怎么办？</a:t>
            </a:r>
            <a:endParaRPr lang="zh-CN" altLang="en-US"/>
          </a:p>
          <a:p>
            <a:r>
              <a:rPr lang="zh-CN" altLang="en-US"/>
              <a:t>担心的这一天很快就到了。公元</a:t>
            </a:r>
            <a:r>
              <a:rPr lang="en-US" altLang="zh-CN"/>
              <a:t>757</a:t>
            </a:r>
            <a:r>
              <a:rPr lang="zh-CN" altLang="en-US"/>
              <a:t>年，唐军反攻平叛，洛阳和长安两京相继收复，王维以汉奸罪被捕入狱。</a:t>
            </a:r>
            <a:br>
              <a:rPr lang="en-US" altLang="zh-CN"/>
            </a:br>
            <a:r>
              <a:rPr lang="zh-CN" altLang="en-US"/>
              <a:t>大难不死，王维自然长出了一口气，但从此也背上了沉重的思想包袱。</a:t>
            </a:r>
            <a:endParaRPr lang="zh-CN" altLang="en-US"/>
          </a:p>
          <a:p>
            <a:r>
              <a:rPr lang="zh-CN" altLang="en-US"/>
              <a:t>自己偷生变节，两朝为官，文友们怎么想？同事们怎么看？自己的这段历史将来如何书写？</a:t>
            </a:r>
            <a:endParaRPr lang="zh-CN" altLang="en-US"/>
          </a:p>
          <a:p>
            <a:r>
              <a:rPr lang="zh-CN" altLang="en-US"/>
              <a:t>总觉得在人前抬不起头来，这种羞耻感和焦虑感深深地折磨着王维。</a:t>
            </a:r>
            <a:endParaRPr lang="zh-CN" altLang="en-US"/>
          </a:p>
          <a:p>
            <a:r>
              <a:rPr lang="zh-CN" altLang="en-US"/>
              <a:t>经过了这场变故之后，王维的意志逐渐消沉，开始痴迷佛学，青灯为伴，过着半官半隐的生活。不论写诗还是作画，风格也与以往大不相同。</a:t>
            </a:r>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17</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b="0" i="0" kern="120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竹里馆</a:t>
            </a:r>
            <a:r>
              <a:rPr lang="en-US" altLang="zh-CN" sz="1200" b="0" i="0" kern="120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当作于王维晚年隐居蓝田辋川时期。王维早年信奉佛教，思想超脱，加之仕途坎坷，四十岁以后就过着半官半隐的生活。正如他自己所说：“晚年惟好静，万事不关心。”</a:t>
            </a:r>
            <a:br>
              <a:rPr lang="en-US" altLang="zh-CN" sz="1200" b="0" i="0" kern="1200">
                <a:solidFill>
                  <a:schemeClr val="tx1"/>
                </a:solidFill>
                <a:effectLst/>
                <a:latin typeface="+mn-lt"/>
                <a:ea typeface="+mn-ea"/>
                <a:cs typeface="+mn-cs"/>
              </a:rPr>
            </a:br>
            <a:r>
              <a:rPr lang="zh-CN" altLang="en-US" sz="1200" b="0" i="0" kern="1200">
                <a:solidFill>
                  <a:schemeClr val="tx1"/>
                </a:solidFill>
                <a:effectLst/>
                <a:latin typeface="+mn-lt"/>
                <a:ea typeface="+mn-ea"/>
                <a:cs typeface="+mn-cs"/>
              </a:rPr>
              <a:t>前两句写诗人独自一人坐在幽深茂密的竹林之中，一边弹着琴弦，一边又发出长长的啸声。独：独自</a:t>
            </a:r>
            <a:r>
              <a:rPr lang="en-US" altLang="zh-CN" sz="1200" b="0" i="0" kern="120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孤独、寂寞之情。弹琴：高雅的情趣；长啸：魏晋名士称吹口哨为啸，用来抒发感情。以动衬静。弹簧</a:t>
            </a:r>
            <a:endParaRPr lang="en-US" altLang="zh-CN" sz="1200" b="0" i="0" kern="1200">
              <a:solidFill>
                <a:schemeClr val="tx1"/>
              </a:solidFill>
              <a:effectLst/>
              <a:latin typeface="+mn-lt"/>
              <a:ea typeface="+mn-ea"/>
              <a:cs typeface="+mn-cs"/>
            </a:endParaRPr>
          </a:p>
          <a:p>
            <a:r>
              <a:rPr lang="zh-CN" altLang="en-US" sz="1200" b="0" i="0" kern="1200">
                <a:solidFill>
                  <a:schemeClr val="tx1"/>
                </a:solidFill>
                <a:effectLst/>
                <a:latin typeface="+mn-lt"/>
                <a:ea typeface="+mn-ea"/>
                <a:cs typeface="+mn-cs"/>
              </a:rPr>
              <a:t>后两句自己僻居深林之中，也并不为此感到孤独，因为那一轮皎洁的月亮还在时时照耀自己。这里使用了拟人化的手法。以弹琴长啸，反衬月夜竹林的幽静，以明月的光影，反衬深林的昏暗。</a:t>
            </a:r>
            <a:endParaRPr lang="en-US" altLang="zh-CN" sz="1200" b="0" i="0" kern="1200">
              <a:solidFill>
                <a:schemeClr val="tx1"/>
              </a:solidFill>
              <a:effectLst/>
              <a:latin typeface="+mn-lt"/>
              <a:ea typeface="+mn-ea"/>
              <a:cs typeface="+mn-cs"/>
            </a:endParaRPr>
          </a:p>
          <a:p>
            <a:r>
              <a:rPr lang="zh-CN" altLang="en-US" sz="1200" b="0" i="0" kern="1200">
                <a:solidFill>
                  <a:schemeClr val="tx1"/>
                </a:solidFill>
                <a:effectLst/>
                <a:latin typeface="+mn-lt"/>
                <a:ea typeface="+mn-ea"/>
                <a:cs typeface="+mn-cs"/>
              </a:rPr>
              <a:t>想象力丰富。</a:t>
            </a:r>
            <a:endParaRPr lang="en-US" altLang="zh-CN" sz="1200" b="0" i="0" kern="1200">
              <a:solidFill>
                <a:schemeClr val="tx1"/>
              </a:solidFill>
              <a:effectLst/>
              <a:latin typeface="+mn-lt"/>
              <a:ea typeface="+mn-ea"/>
              <a:cs typeface="+mn-cs"/>
            </a:endParaRPr>
          </a:p>
          <a:p>
            <a:r>
              <a:rPr lang="zh-CN" altLang="en-US" sz="1200" b="0" i="0" kern="1200">
                <a:solidFill>
                  <a:schemeClr val="tx1"/>
                </a:solidFill>
                <a:effectLst/>
                <a:latin typeface="+mn-lt"/>
                <a:ea typeface="+mn-ea"/>
                <a:cs typeface="+mn-cs"/>
              </a:rPr>
              <a:t>整首诗给人感觉随意写出了眼前景物，没有费什么气力去刻画和涂饰。前面写景，后面写人。语言平淡自然。情感对</a:t>
            </a:r>
            <a:r>
              <a:rPr lang="zh-CN" altLang="en-US" sz="1200" b="1">
                <a:solidFill>
                  <a:srgbClr val="FF0000"/>
                </a:solidFill>
                <a:sym typeface="+mn-ea"/>
              </a:rPr>
              <a:t>对归隐生活、闲适恬淡的田园生活的喜爱、向往。</a:t>
            </a:r>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18</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r>
              <a:rPr lang="zh-CN" altLang="en-US"/>
              <a:t>拓展复习：峨眉山月歌峨眉山月半轮秋，影入平羌江水流。夜发清溪向三峡，思君不见下渝州。</a:t>
            </a:r>
            <a:endParaRPr lang="zh-CN" altLang="en-US"/>
          </a:p>
          <a:p>
            <a:r>
              <a:rPr lang="zh-CN" altLang="en-US"/>
              <a:t>  方法：</a:t>
            </a:r>
            <a:r>
              <a:rPr lang="en-US" altLang="zh-CN"/>
              <a:t>1.</a:t>
            </a:r>
            <a:r>
              <a:rPr lang="zh-CN" altLang="en-US"/>
              <a:t>景物要全面    </a:t>
            </a:r>
            <a:r>
              <a:rPr lang="en-US" altLang="zh-CN"/>
              <a:t>2.</a:t>
            </a:r>
            <a:r>
              <a:rPr lang="zh-CN" altLang="en-US"/>
              <a:t>多加修饰词   </a:t>
            </a:r>
            <a:r>
              <a:rPr lang="en-US" altLang="zh-CN"/>
              <a:t>3.</a:t>
            </a:r>
            <a:r>
              <a:rPr lang="zh-CN" altLang="en-US"/>
              <a:t>联想和想象。</a:t>
            </a:r>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r>
              <a:rPr lang="zh-CN" altLang="en-US" sz="1200" b="0" i="0" kern="1200">
                <a:solidFill>
                  <a:schemeClr val="tx1"/>
                </a:solidFill>
                <a:effectLst/>
                <a:latin typeface="+mn-lt"/>
                <a:ea typeface="+mn-ea"/>
                <a:cs typeface="+mn-cs"/>
              </a:rPr>
              <a:t>空山：空旷，空寂的山野。皎皎明月从松隙间洒下清光，清清泉水在山石上淙淙淌流。  手法</a:t>
            </a:r>
            <a:br>
              <a:rPr lang="en-US" altLang="zh-CN" sz="1200" b="0" i="0" kern="1200">
                <a:solidFill>
                  <a:schemeClr val="tx1"/>
                </a:solidFill>
                <a:effectLst/>
                <a:latin typeface="+mn-lt"/>
                <a:ea typeface="+mn-ea"/>
                <a:cs typeface="+mn-cs"/>
              </a:rPr>
            </a:br>
            <a:r>
              <a:rPr lang="zh-CN" altLang="en-US" sz="1200" b="0" i="0" kern="1200">
                <a:solidFill>
                  <a:schemeClr val="tx1"/>
                </a:solidFill>
                <a:effectLst/>
                <a:latin typeface="+mn-lt"/>
                <a:ea typeface="+mn-ea"/>
                <a:cs typeface="+mn-cs"/>
              </a:rPr>
              <a:t>“空山新雨后，天气晚来秋。”诗中明确写有浣女渔舟，诗人却下笔说是“空山”。这是因为山中树木繁茂，掩盖了人们活动的痕迹，正所谓“空山不见人，但闻人语响”（</a:t>
            </a:r>
            <a:r>
              <a:rPr lang="en-US" altLang="zh-CN" sz="1200" b="0" i="0" kern="1200">
                <a:solidFill>
                  <a:schemeClr val="tx1"/>
                </a:solidFill>
                <a:effectLst/>
                <a:latin typeface="+mn-lt"/>
                <a:ea typeface="+mn-ea"/>
                <a:cs typeface="+mn-cs"/>
              </a:rPr>
              <a:t>《</a:t>
            </a:r>
            <a:r>
              <a:rPr lang="zh-CN" altLang="en-US" sz="1200" b="0" i="0" u="none" strike="noStrike" kern="1200">
                <a:solidFill>
                  <a:schemeClr val="tx1"/>
                </a:solidFill>
                <a:effectLst/>
                <a:latin typeface="+mn-lt"/>
                <a:ea typeface="+mn-ea"/>
                <a:cs typeface="+mn-cs"/>
                <a:hlinkClick r:id="rId3"/>
              </a:rPr>
              <a:t>鹿柴</a:t>
            </a:r>
            <a:r>
              <a:rPr lang="en-US" altLang="zh-CN" sz="1200" b="0" i="0" kern="120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a:t>
            </a:r>
            <a:br>
              <a:rPr lang="en-US" altLang="zh-CN" sz="1200" b="0" i="0" kern="1200">
                <a:solidFill>
                  <a:schemeClr val="tx1"/>
                </a:solidFill>
                <a:effectLst/>
                <a:latin typeface="+mn-lt"/>
                <a:ea typeface="+mn-ea"/>
                <a:cs typeface="+mn-cs"/>
              </a:rPr>
            </a:br>
            <a:r>
              <a:rPr lang="zh-CN" altLang="en-US" sz="1200" b="0" i="0" kern="1200">
                <a:solidFill>
                  <a:schemeClr val="tx1"/>
                </a:solidFill>
                <a:effectLst/>
                <a:latin typeface="+mn-lt"/>
                <a:ea typeface="+mn-ea"/>
                <a:cs typeface="+mn-cs"/>
              </a:rPr>
              <a:t>“明月松间照，清泉石上流。”天色已暝，却有皓月当空；群芳已谢，却有青松如盖。山泉清冽，淙淙流泻于山石之上，有如一条洁白无瑕的素练，在月光下闪闪发光，生动表现了幽清明净的自然美。松：高】  岁寒三友  清泉：王维的</a:t>
            </a:r>
            <a:r>
              <a:rPr lang="en-US" altLang="zh-CN" sz="1200" b="0" i="0" kern="120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济上四贤咏</a:t>
            </a:r>
            <a:r>
              <a:rPr lang="en-US" altLang="zh-CN" sz="1200" b="0" i="0" kern="120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曾经赞叹两位贤士的高尚情操，谓其“息阴无恶木，饮水必清源”。心志高洁的人。这两句写景如画，随意洒脱，毫不着力。</a:t>
            </a:r>
            <a:endParaRPr lang="en-US" altLang="zh-CN" sz="1200" b="0" i="0" kern="1200">
              <a:solidFill>
                <a:schemeClr val="tx1"/>
              </a:solidFill>
              <a:effectLst/>
              <a:latin typeface="+mn-lt"/>
              <a:ea typeface="+mn-ea"/>
              <a:cs typeface="+mn-cs"/>
            </a:endParaRPr>
          </a:p>
          <a:p>
            <a:r>
              <a:rPr lang="zh-CN" altLang="en-US" sz="1200" b="0" i="0" kern="1200">
                <a:solidFill>
                  <a:schemeClr val="tx1"/>
                </a:solidFill>
                <a:effectLst/>
                <a:latin typeface="+mn-lt"/>
                <a:ea typeface="+mn-ea"/>
                <a:cs typeface="+mn-cs"/>
              </a:rPr>
              <a:t>第三联：以动衬静。无忧无虑、勤劳善良的人们。这纯洁美好的生活图景，反映了诗人过安静纯朴生活的理想，同时也从反面衬托出他对污浊官场的厌恶。诗人先写“竹喧”“莲动”。</a:t>
            </a:r>
            <a:endParaRPr lang="en-US" altLang="zh-CN" sz="1200" b="0" i="0" kern="1200">
              <a:solidFill>
                <a:schemeClr val="tx1"/>
              </a:solidFill>
              <a:effectLst/>
              <a:latin typeface="+mn-lt"/>
              <a:ea typeface="+mn-ea"/>
              <a:cs typeface="+mn-cs"/>
            </a:endParaRPr>
          </a:p>
          <a:p>
            <a:r>
              <a:rPr lang="en-US" altLang="zh-CN" sz="1200" b="0" i="0" kern="1200">
                <a:solidFill>
                  <a:schemeClr val="tx1"/>
                </a:solidFill>
                <a:effectLst/>
                <a:latin typeface="+mn-lt"/>
                <a:ea typeface="+mn-ea"/>
                <a:cs typeface="+mn-cs"/>
              </a:rPr>
              <a:t>《</a:t>
            </a:r>
            <a:r>
              <a:rPr lang="zh-CN" altLang="en-US" sz="1200" b="0" i="0" u="none" strike="noStrike" kern="1200">
                <a:solidFill>
                  <a:schemeClr val="tx1"/>
                </a:solidFill>
                <a:effectLst/>
                <a:latin typeface="+mn-lt"/>
                <a:ea typeface="+mn-ea"/>
                <a:cs typeface="+mn-cs"/>
                <a:hlinkClick r:id="rId4"/>
              </a:rPr>
              <a:t>楚辞</a:t>
            </a:r>
            <a:r>
              <a:rPr lang="en-US" altLang="zh-CN" sz="1200" b="0" i="0" kern="120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招隐士</a:t>
            </a:r>
            <a:r>
              <a:rPr lang="en-US" altLang="zh-CN" sz="1200" b="0" i="0" kern="120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说：“王孙兮归来，山中兮不可久留！”诗人的体会恰好相反，他觉得“山中”比“朝中”好，洁净纯朴，可以远离官场而洁身自好，所以就决然归隐了。</a:t>
            </a:r>
            <a:endParaRPr lang="en-US" altLang="zh-CN" sz="1200" b="0" i="0" kern="1200">
              <a:solidFill>
                <a:schemeClr val="tx1"/>
              </a:solidFill>
              <a:effectLst/>
              <a:latin typeface="+mn-lt"/>
              <a:ea typeface="+mn-ea"/>
              <a:cs typeface="+mn-cs"/>
            </a:endParaRPr>
          </a:p>
          <a:p>
            <a:r>
              <a:rPr lang="zh-CN" altLang="en-US" sz="1200" b="0" i="0" kern="1200">
                <a:solidFill>
                  <a:schemeClr val="tx1"/>
                </a:solidFill>
                <a:effectLst/>
                <a:latin typeface="+mn-lt"/>
                <a:ea typeface="+mn-ea"/>
                <a:cs typeface="+mn-cs"/>
              </a:rPr>
              <a:t>，是以自然美来表现诗人的人格美和一种理想中的社会之美。</a:t>
            </a:r>
            <a:endParaRPr lang="en-US" altLang="zh-CN" sz="1200" b="0" i="0" kern="1200">
              <a:solidFill>
                <a:schemeClr val="tx1"/>
              </a:solidFill>
              <a:effectLst/>
              <a:latin typeface="+mn-lt"/>
              <a:ea typeface="+mn-ea"/>
              <a:cs typeface="+mn-cs"/>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描述画面：明月松间照，清泉石上流。</a:t>
            </a:r>
            <a:endParaRPr lang="zh-CN" altLang="en-US"/>
          </a:p>
          <a:p>
            <a:r>
              <a:rPr lang="zh-CN" altLang="en-US"/>
              <a:t>夜晚的树林，刚刚下了一场秋雨，皎洁的明月高挂天空，将光辉洒在茂密的松林中,；山中的股股清泉流淌在的崎岖不平的石头上,发出清脆悦耳的欢唱,好似宛转的“小夜曲”奏鸣。</a:t>
            </a:r>
            <a:endParaRPr lang="zh-CN" altLang="en-US"/>
          </a:p>
          <a:p>
            <a:r>
              <a:rPr lang="zh-CN" altLang="en-US"/>
              <a:t>表现手法：动静结合   借景抒情 </a:t>
            </a:r>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r>
              <a:rPr lang="zh-CN" altLang="en-US"/>
              <a:t>田园     近处花草树木生长繁茂，一条小河横贯村庄，河面漂浮着片片荷叶。绿树中掩映着一片村落，安静祥和。</a:t>
            </a:r>
            <a:endParaRPr lang="en-US" altLang="zh-CN"/>
          </a:p>
          <a:p>
            <a:pPr marL="0" marR="0" lvl="0" indent="0" algn="l" defTabSz="914400" rtl="0" eaLnBrk="1" fontAlgn="auto" latinLnBrk="0" hangingPunct="1">
              <a:lnSpc>
                <a:spcPct val="100000"/>
              </a:lnSpc>
              <a:spcBef>
                <a:spcPct val="0"/>
              </a:spcBef>
              <a:spcAft>
                <a:spcPct val="0"/>
              </a:spcAft>
              <a:buClrTx/>
              <a:buSzTx/>
              <a:buFontTx/>
              <a:buNone/>
              <a:defRPr/>
            </a:pPr>
            <a:r>
              <a:rPr lang="zh-CN" altLang="en-US"/>
              <a:t>你的感觉：舒适，闲适淡雅，内心平静，深呼吸一口清新的空气。在这生活，你能多活五年。你喜爱吗？热爱着山水大自然吗？  恬淡闲适。安静淡泊悠闲舒适</a:t>
            </a:r>
            <a:endParaRPr lang="zh-CN" altLang="en-US" b="1"/>
          </a:p>
          <a:p>
            <a:endParaRPr lang="en-US" altLang="zh-CN"/>
          </a:p>
          <a:p>
            <a:r>
              <a:rPr lang="zh-CN" altLang="en-US"/>
              <a:t>田园   农村田园 悠闲的田野  宁静、平和   </a:t>
            </a:r>
            <a:r>
              <a:rPr lang="zh-CN" altLang="en-US" b="1"/>
              <a:t>描述画面    小山村中，有池塘，荷花，石板路，各种各样的树、开着花儿  远处还有房屋</a:t>
            </a:r>
            <a:endParaRPr lang="zh-CN" altLang="en-US" b="1"/>
          </a:p>
          <a:p>
            <a:endParaRPr lang="zh-CN" altLang="en-US" b="1"/>
          </a:p>
          <a:p>
            <a:endParaRPr lang="zh-CN" altLang="en-US" b="1"/>
          </a:p>
          <a:p>
            <a:r>
              <a:rPr lang="zh-CN" altLang="en-US" b="1"/>
              <a:t>什么感觉？   </a:t>
            </a:r>
            <a:r>
              <a:rPr lang="zh-CN" altLang="en-US">
                <a:solidFill>
                  <a:srgbClr val="FF0000"/>
                </a:solidFill>
                <a:sym typeface="+mn-ea"/>
              </a:rPr>
              <a:t>宁静、自然、幽雅、恬淡、闲适</a:t>
            </a:r>
            <a:endParaRPr lang="zh-CN" altLang="en-US">
              <a:solidFill>
                <a:srgbClr val="FF0000"/>
              </a:solidFill>
            </a:endParaRPr>
          </a:p>
          <a:p>
            <a:endParaRPr lang="zh-CN" altLang="en-US" b="1"/>
          </a:p>
        </p:txBody>
      </p:sp>
    </p:spTree>
  </p:cSld>
  <p:clrMapOvr>
    <a:masterClrMapping/>
  </p:clrMapOvr>
</p:notes>
</file>

<file path=ppt/notesSlides/notesSlide2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被迫隐居  因为他自己作  四十岁想去考试  但是没考中  找王维，碰到了唐玄宗  有没有新作品      </a:t>
            </a:r>
            <a:r>
              <a:rPr lang="zh-CN" altLang="en-US" sz="1200" b="0" i="0" kern="1200">
                <a:solidFill>
                  <a:schemeClr val="tx1"/>
                </a:solidFill>
                <a:effectLst/>
                <a:latin typeface="+mn-lt"/>
                <a:ea typeface="+mn-ea"/>
                <a:cs typeface="+mn-cs"/>
              </a:rPr>
              <a:t>不才明主弃，多病故人疏。不乖我啊   不嫌弃你对不住你的这首诗。</a:t>
            </a:r>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24</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a:solidFill>
                  <a:schemeClr val="tx1"/>
                </a:solidFill>
                <a:effectLst/>
                <a:latin typeface="+mn-lt"/>
                <a:ea typeface="+mn-ea"/>
                <a:cs typeface="+mn-cs"/>
              </a:rPr>
              <a:t>全诗描绘了美丽的山村风光和平静的田园生活，用语平淡无奇，叙事自然流畅，感情真挚，诗意醇厚，有“清水出芙蓉，天然去雕饰”的美学情趣，从而成为自唐代以来田园诗中的佳作。</a:t>
            </a:r>
            <a:br>
              <a:rPr lang="en-US" altLang="zh-CN" sz="1200" b="0" i="0" kern="1200">
                <a:solidFill>
                  <a:schemeClr val="tx1"/>
                </a:solidFill>
                <a:effectLst/>
                <a:latin typeface="+mn-lt"/>
                <a:ea typeface="+mn-ea"/>
                <a:cs typeface="+mn-cs"/>
              </a:rPr>
            </a:br>
            <a:r>
              <a:rPr lang="zh-CN" altLang="en-US" sz="1200" b="0" i="0" kern="1200">
                <a:solidFill>
                  <a:schemeClr val="tx1"/>
                </a:solidFill>
                <a:effectLst/>
                <a:latin typeface="+mn-lt"/>
                <a:ea typeface="+mn-ea"/>
                <a:cs typeface="+mn-cs"/>
              </a:rPr>
              <a:t>具：准备，置办。鸡黍：指农家待客的丰盛饭食（字面指鸡和黄米饭）。黍（</a:t>
            </a:r>
            <a:r>
              <a:rPr lang="en-US" altLang="zh-CN" sz="1200" b="0" i="0" kern="1200" err="1">
                <a:solidFill>
                  <a:schemeClr val="tx1"/>
                </a:solidFill>
                <a:effectLst/>
                <a:latin typeface="+mn-lt"/>
                <a:ea typeface="+mn-ea"/>
                <a:cs typeface="+mn-cs"/>
              </a:rPr>
              <a:t>shǔ</a:t>
            </a:r>
            <a:r>
              <a:rPr lang="zh-CN" altLang="en-US" sz="1200" b="0" i="0" kern="1200">
                <a:solidFill>
                  <a:schemeClr val="tx1"/>
                </a:solidFill>
                <a:effectLst/>
                <a:latin typeface="+mn-lt"/>
                <a:ea typeface="+mn-ea"/>
                <a:cs typeface="+mn-cs"/>
              </a:rPr>
              <a:t>）：黄米，古代认为是上等的粮食。    邀：邀请你吃饭。至：到。说明诗人和朋友之间关系很密切，是很好的朋友。</a:t>
            </a:r>
            <a:r>
              <a:rPr lang="en-US" altLang="zh-CN" sz="1200" b="0" i="0" kern="120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朋友之间的情谊深厚。</a:t>
            </a:r>
            <a:endParaRPr lang="en-US" altLang="zh-CN" sz="1200" b="0" i="0" kern="1200">
              <a:solidFill>
                <a:schemeClr val="tx1"/>
              </a:solidFill>
              <a:effectLst/>
              <a:latin typeface="+mn-lt"/>
              <a:ea typeface="+mn-ea"/>
              <a:cs typeface="+mn-cs"/>
            </a:endParaRPr>
          </a:p>
          <a:p>
            <a:r>
              <a:rPr lang="zh-CN" altLang="en-US" sz="1200" b="0" i="0" kern="1200">
                <a:solidFill>
                  <a:schemeClr val="tx1"/>
                </a:solidFill>
                <a:effectLst/>
                <a:latin typeface="+mn-lt"/>
                <a:ea typeface="+mn-ea"/>
                <a:cs typeface="+mn-cs"/>
              </a:rPr>
              <a:t>第二联：由近到远 颜色   合：环绕   翠绿的树林围绕着村落，苍青的山峦在城外横卧。景色清淡幽静，优美的田园风光</a:t>
            </a:r>
            <a:r>
              <a:rPr lang="en-US" altLang="zh-CN" sz="1200" b="0" i="0" kern="120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喜爱田园景色。</a:t>
            </a:r>
            <a:endParaRPr lang="en-US" altLang="zh-CN" sz="1200" b="0" i="0" kern="1200">
              <a:solidFill>
                <a:schemeClr val="tx1"/>
              </a:solidFill>
              <a:effectLst/>
              <a:latin typeface="+mn-lt"/>
              <a:ea typeface="+mn-ea"/>
              <a:cs typeface="+mn-cs"/>
            </a:endParaRPr>
          </a:p>
          <a:p>
            <a:r>
              <a:rPr lang="zh-CN" altLang="en-US"/>
              <a:t>第三联：田园生活气息扑面而来。打开窗户看到谷场和菜园，视野扩大了，聊一聊今年庄稼的收成</a:t>
            </a:r>
            <a:r>
              <a:rPr lang="zh-CN" altLang="en-US" sz="1200" b="0" i="0" kern="1200">
                <a:solidFill>
                  <a:schemeClr val="tx1"/>
                </a:solidFill>
                <a:effectLst/>
                <a:latin typeface="+mn-lt"/>
                <a:ea typeface="+mn-ea"/>
                <a:cs typeface="+mn-cs"/>
              </a:rPr>
              <a:t>读者不仅能领略到更强烈的农村风味、劳动生产的气息，甚至仿佛可以嗅到场圃上的泥土味，看到庄稼的成长和收获，乃至地区和季节的特征</a:t>
            </a:r>
            <a:r>
              <a:rPr lang="zh-CN" altLang="en-US"/>
              <a:t>。完全是写实的景色。田园征服了孟浩然，孟浩然融入到了田园美景之中。</a:t>
            </a:r>
            <a:endParaRPr lang="en-US" altLang="zh-CN"/>
          </a:p>
          <a:p>
            <a:r>
              <a:rPr lang="zh-CN" altLang="en-US"/>
              <a:t>第四联：</a:t>
            </a:r>
            <a:r>
              <a:rPr lang="zh-CN" altLang="en-US" sz="1200" b="0" i="0" kern="1200">
                <a:solidFill>
                  <a:schemeClr val="tx1"/>
                </a:solidFill>
                <a:effectLst/>
                <a:latin typeface="+mn-lt"/>
                <a:ea typeface="+mn-ea"/>
                <a:cs typeface="+mn-cs"/>
              </a:rPr>
              <a:t>孟浩然深深为农庄生活所吸引，于是临走时，向主人率真地表示将在秋高气爽的重阳节再来观赏菊花和品菊花酒。淡淡两句诗，故人相待的热情，作客的愉快，主客之间的亲切融洽，都跃然纸上了。</a:t>
            </a:r>
            <a:endParaRPr lang="en-US" altLang="zh-CN" sz="1200" b="0" i="0" kern="1200">
              <a:solidFill>
                <a:schemeClr val="tx1"/>
              </a:solidFill>
              <a:effectLst/>
              <a:latin typeface="+mn-lt"/>
              <a:ea typeface="+mn-ea"/>
              <a:cs typeface="+mn-cs"/>
            </a:endParaRPr>
          </a:p>
          <a:p>
            <a:r>
              <a:rPr lang="zh-CN" altLang="en-US" sz="1200" b="0" i="0" kern="1200">
                <a:solidFill>
                  <a:schemeClr val="tx1"/>
                </a:solidFill>
                <a:effectLst/>
                <a:latin typeface="+mn-lt"/>
                <a:ea typeface="+mn-ea"/>
                <a:cs typeface="+mn-cs"/>
              </a:rPr>
              <a:t>语言平淡，情感真挚，浑然天成。抒发了诗人对农家恬静闲适的田园生活的向往，与朋友之间的情谊真挚深厚的情感。</a:t>
            </a:r>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25</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   </a:t>
            </a:r>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手法还有：绘形绘色    借景抒情    </a:t>
            </a:r>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r>
              <a:rPr lang="zh-CN" altLang="en-US"/>
              <a:t>将房屋建造在人来人往的地方，却不会受到世俗交往的喧扰。</a:t>
            </a:r>
            <a:endParaRPr lang="zh-CN" altLang="en-US"/>
          </a:p>
          <a:p>
            <a:r>
              <a:rPr lang="zh-CN" altLang="en-US"/>
              <a:t>问我为什么能这样，只要心志高远，自然就会觉得所处地方僻静了。</a:t>
            </a:r>
            <a:endParaRPr lang="zh-CN" altLang="en-US"/>
          </a:p>
          <a:p>
            <a:r>
              <a:rPr lang="zh-CN" altLang="en-US"/>
              <a:t>在东篱之下采摘菊花，悠然间，那远处的南山映入眼帘。</a:t>
            </a:r>
            <a:endParaRPr lang="zh-CN" altLang="en-US"/>
          </a:p>
          <a:p>
            <a:r>
              <a:rPr lang="zh-CN" altLang="en-US"/>
              <a:t>傍晚时分南山景致甚佳，雾气峰间缭绕，飞鸟结伴而还。</a:t>
            </a:r>
            <a:endParaRPr lang="zh-CN" altLang="en-US"/>
          </a:p>
          <a:p>
            <a:r>
              <a:rPr lang="zh-CN" altLang="en-US"/>
              <a:t>这里面蕴含着人生的真正意义，想要辨识，却不知怎样表达。</a:t>
            </a:r>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r>
              <a:rPr lang="zh-CN" altLang="en-US" sz="1200" b="1">
                <a:solidFill>
                  <a:srgbClr val="FF0000"/>
                </a:solidFill>
                <a:latin typeface="楷体" panose="02010609060101010101" pitchFamily="49" charset="-122"/>
                <a:ea typeface="楷体" panose="02010609060101010101" pitchFamily="49" charset="-122"/>
              </a:rPr>
              <a:t>（有描绘性语言，且表意正确给 2 分，翻译性表述给 1 分）</a:t>
            </a:r>
            <a:endParaRPr lang="zh-CN" altLang="en-US" sz="1200" b="1">
              <a:solidFill>
                <a:srgbClr val="FF0000"/>
              </a:solidFill>
              <a:latin typeface="楷体" panose="02010609060101010101" pitchFamily="49" charset="-122"/>
              <a:ea typeface="楷体" panose="02010609060101010101" pitchFamily="49" charset="-122"/>
            </a:endParaRPr>
          </a:p>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30</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pPr algn="l"/>
            <a:r>
              <a:rPr lang="zh-CN" altLang="en-US"/>
              <a:t>枝条最顶端的辛夷花，在山中绽放着鲜红的花萼，红白相间，十分绚丽。涧口一片寂静杳无人迹，随着时间的推移，纷纷怒放，瓣瓣飘落。</a:t>
            </a:r>
            <a:br>
              <a:rPr lang="en-US" altLang="zh-CN"/>
            </a:br>
            <a:r>
              <a:rPr lang="zh-CN" altLang="en-US" sz="1200" b="1">
                <a:solidFill>
                  <a:srgbClr val="270CF2"/>
                </a:solidFill>
                <a:effectLst/>
                <a:latin typeface="楷体" panose="02010609060101010101" pitchFamily="49" charset="-122"/>
                <a:ea typeface="楷体" panose="02010609060101010101" pitchFamily="49" charset="-122"/>
                <a:sym typeface="+mn-ea"/>
              </a:rPr>
              <a:t>表面上是他悠闲恬静的心境的写照，实际上是自己才能被压抑埋没，寄托内心苦闷和矛盾的情感。</a:t>
            </a:r>
            <a:endParaRPr lang="zh-CN" altLang="en-US" sz="1200" b="1">
              <a:solidFill>
                <a:srgbClr val="270CF2"/>
              </a:solidFill>
              <a:effectLst/>
              <a:latin typeface="楷体" panose="02010609060101010101" pitchFamily="49" charset="-122"/>
              <a:ea typeface="楷体" panose="02010609060101010101" pitchFamily="49" charset="-122"/>
              <a:sym typeface="+mn-ea"/>
            </a:endParaRPr>
          </a:p>
          <a:p>
            <a:pPr algn="l"/>
            <a:r>
              <a:rPr lang="zh-CN" altLang="en-US" sz="1200" b="1">
                <a:solidFill>
                  <a:srgbClr val="270CF2"/>
                </a:solidFill>
                <a:effectLst/>
                <a:latin typeface="楷体" panose="02010609060101010101" pitchFamily="49" charset="-122"/>
                <a:ea typeface="楷体" panose="02010609060101010101" pitchFamily="49" charset="-122"/>
                <a:sym typeface="+mn-ea"/>
              </a:rPr>
              <a:t>加上图片</a:t>
            </a:r>
            <a:endParaRPr lang="zh-CN" altLang="en-US" sz="1200" b="1">
              <a:solidFill>
                <a:srgbClr val="270CF2"/>
              </a:solidFill>
              <a:effectLst/>
              <a:latin typeface="楷体" panose="02010609060101010101" pitchFamily="49" charset="-122"/>
              <a:ea typeface="楷体" panose="02010609060101010101" pitchFamily="49" charset="-122"/>
              <a:sym typeface="+mn-ea"/>
            </a:endParaRPr>
          </a:p>
          <a:p>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r>
              <a:rPr lang="zh-CN" altLang="en-US"/>
              <a:t>八月洞庭湖水盛涨与岸齐平，水天含混迷迷接连天空。云梦二泽水气蒸腾白白茫茫，波涛汹涌似乎把岳阳城撼动。我想渡水苦于找不到船与桨，圣明时代闲居委实羞愧难容。闲坐观看别人辛勤临河垂钓，只能白白羡慕别人得鱼成功。</a:t>
            </a:r>
            <a:br>
              <a:rPr lang="en-US" altLang="zh-CN"/>
            </a:br>
            <a:r>
              <a:rPr lang="zh-CN" altLang="en-US"/>
              <a:t>洞庭湖：湖南省，第二大淡水湖     涵虚：指天空倒映在水中    太清，指天空，指水天一色  蓝色   云梦大泽水气蒸腾白白茫茫，波涛汹涌似乎把岳阳城撼动。</a:t>
            </a:r>
            <a:endParaRPr lang="zh-CN" altLang="en-US"/>
          </a:p>
          <a:p>
            <a:r>
              <a:rPr lang="zh-CN" altLang="en-US"/>
              <a:t>想渡湖而没有船只，比喻想做官而无人引荐     生在太平盛世自己却闲居（端居）在家，因此感到羞愧    鄱阳湖</a:t>
            </a:r>
            <a:br>
              <a:rPr lang="zh-CN" altLang="en-US"/>
            </a:br>
            <a:r>
              <a:rPr lang="zh-CN" altLang="en-US"/>
              <a:t>不才明主弃，多病故人疏。   </a:t>
            </a:r>
            <a:endParaRPr lang="zh-CN" altLang="en-US"/>
          </a:p>
          <a:p>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indent="0">
              <a:lnSpc>
                <a:spcPct val="150000"/>
              </a:lnSpc>
              <a:buNone/>
            </a:pPr>
            <a:r>
              <a:rPr lang="zh-CN" altLang="en-US" b="1">
                <a:solidFill>
                  <a:srgbClr val="FF0000"/>
                </a:solidFill>
                <a:latin typeface="楷体" panose="02010609060101010101" pitchFamily="49" charset="-122"/>
                <a:ea typeface="楷体" panose="02010609060101010101" pitchFamily="49" charset="-122"/>
              </a:rPr>
              <a:t>（2 分）或：从视觉、听觉和触觉角度描绘了洞庭 湖雄浑壮阔的博大气势，有极强的艺术感染力，尤其是“蒸”展示了洞庭湖丰富的贮蓄，“撼”字 衬托洞庭湖的浩阔激荡，气势宏大。（意思对即可）</a:t>
            </a:r>
            <a:endParaRPr lang="zh-CN" altLang="en-US" b="1">
              <a:solidFill>
                <a:schemeClr val="tx1"/>
              </a:solidFill>
              <a:latin typeface="楷体" panose="02010609060101010101" pitchFamily="49" charset="-122"/>
              <a:ea typeface="楷体" panose="02010609060101010101" pitchFamily="49" charset="-122"/>
            </a:endParaRPr>
          </a:p>
          <a:p>
            <a:pPr marL="0" indent="0">
              <a:lnSpc>
                <a:spcPct val="150000"/>
              </a:lnSpc>
              <a:buNone/>
            </a:pPr>
            <a:endParaRPr lang="zh-CN" altLang="en-US" b="1">
              <a:solidFill>
                <a:schemeClr val="tx1"/>
              </a:solidFill>
              <a:latin typeface="楷体" panose="02010609060101010101" pitchFamily="49" charset="-122"/>
              <a:ea typeface="楷体" panose="02010609060101010101" pitchFamily="49" charset="-122"/>
            </a:endParaRPr>
          </a:p>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34</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r>
              <a:rPr lang="zh-CN" altLang="en-US"/>
              <a:t>陶渊明是东晋时期的著名诗人，第一位田园诗人，大都描写田园景色，表达诗人对田园景色的喜爱同时我们还知道。《饮酒》结庐在人境    《归园田居》种豆南山下</a:t>
            </a:r>
            <a:endParaRPr lang="zh-CN" altLang="en-US"/>
          </a:p>
          <a:p>
            <a:r>
              <a:rPr lang="zh-CN" altLang="en-US"/>
              <a:t>五次做官，又五次辞</a:t>
            </a:r>
            <a:r>
              <a:rPr lang="zh-CN"/>
              <a:t>官。最终在做彭泽县令时，不为五斗米折腰，正式开始了隐居田园的生活。隐居期间，创作了大量的田园诗，所以古今隐逸诗人之宗。</a:t>
            </a:r>
            <a:endParaRPr lang="zh-CN"/>
          </a:p>
          <a:p>
            <a:endParaRPr lang="zh-CN"/>
          </a:p>
          <a:p>
            <a:r>
              <a:rPr lang="zh-CN"/>
              <a:t>谢灵运从小便爱读书，博览经史，他文章写的非常好，江南几乎没人赶得上。而且生的也好，祖父是谢玄，谢安的侄子，</a:t>
            </a:r>
            <a:r>
              <a:rPr lang="en-US" altLang="zh-CN"/>
              <a:t>18</a:t>
            </a:r>
            <a:r>
              <a:rPr lang="zh-CN" altLang="en-US"/>
              <a:t>岁时继承爵位，康乐公。喜欢游山玩水，每次出游，经常十数天不归。他无论到哪个地方，都吟诗作赋。山水诗。</a:t>
            </a:r>
            <a:endParaRPr lang="zh-CN" altLang="en-US"/>
          </a:p>
          <a:p>
            <a:r>
              <a:rPr lang="zh-CN" altLang="en-US"/>
              <a:t>魏晋以来，天下的文学之才共有一石(一种容量单位，一石等于十斗)，其中曹子建(即曹植)独占八斗，我得一斗，其他的人共分一斗。爬山    </a:t>
            </a:r>
            <a:r>
              <a:rPr lang="zh-CN" altLang="en-US" sz="1200" b="0" i="0" kern="1200">
                <a:solidFill>
                  <a:schemeClr val="tx1"/>
                </a:solidFill>
                <a:effectLst/>
                <a:latin typeface="+mn-lt"/>
                <a:ea typeface="+mn-ea"/>
                <a:cs typeface="+mn-cs"/>
              </a:rPr>
              <a:t>谢公屐   </a:t>
            </a:r>
            <a:br>
              <a:rPr lang="en-US" altLang="zh-CN" sz="1200" b="0" i="0" kern="1200">
                <a:solidFill>
                  <a:schemeClr val="tx1"/>
                </a:solidFill>
                <a:effectLst/>
                <a:latin typeface="+mn-lt"/>
                <a:ea typeface="+mn-ea"/>
                <a:cs typeface="+mn-cs"/>
              </a:rPr>
            </a:br>
            <a:r>
              <a:rPr lang="zh-CN" altLang="en-US" sz="1200" b="0" i="0" kern="1200">
                <a:solidFill>
                  <a:schemeClr val="tx1"/>
                </a:solidFill>
                <a:effectLst/>
                <a:latin typeface="+mn-lt"/>
                <a:ea typeface="+mn-ea"/>
                <a:cs typeface="+mn-cs"/>
              </a:rPr>
              <a:t>翻山越岭，总是到那些最幽深最险峻的地方去，哪怕千岩万险，没有一个地方不游到的。徒手攀登十丈高的山峰，非常厉害。发明了一种谢。</a:t>
            </a:r>
            <a:endParaRPr lang="zh-CN" altLang="en-US"/>
          </a:p>
          <a:p>
            <a:r>
              <a:rPr lang="zh-CN" altLang="en-US"/>
              <a:t>蓬莱文章建安骨，中间小谢又清发。</a:t>
            </a:r>
            <a:r>
              <a:rPr lang="en-US" altLang="zh-CN"/>
              <a:t>——宣州谢朓楼饯别校书叔云</a:t>
            </a:r>
            <a:endParaRPr lang="en-US"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sym typeface="+mn-ea"/>
              </a:rPr>
              <a:t>接下来我们跟随王维的脚步，看看他到底去了什么地方，写出了怎样的诗歌，通过王维孟浩然等山水田园诗人更加深刻地了解山水田园诗的内容和主要情感以及表达技巧。</a:t>
            </a:r>
            <a:endParaRPr lang="zh-CN" altLang="en-US"/>
          </a:p>
          <a:p>
            <a:r>
              <a:rPr lang="zh-CN" altLang="en-US">
                <a:sym typeface="+mn-ea"/>
              </a:rPr>
              <a:t>渭川田家</a:t>
            </a:r>
            <a:endParaRPr lang="zh-CN" altLang="en-US"/>
          </a:p>
          <a:p>
            <a:r>
              <a:rPr lang="zh-CN" altLang="en-US">
                <a:sym typeface="+mn-ea"/>
              </a:rPr>
              <a:t>斜阳照墟落，穷巷牛羊归。</a:t>
            </a:r>
            <a:endParaRPr lang="zh-CN" altLang="en-US"/>
          </a:p>
          <a:p>
            <a:r>
              <a:rPr lang="zh-CN" altLang="en-US">
                <a:sym typeface="+mn-ea"/>
              </a:rPr>
              <a:t>野老念牧童，倚杖候荆扉。</a:t>
            </a:r>
            <a:endParaRPr lang="zh-CN" altLang="en-US"/>
          </a:p>
          <a:p>
            <a:r>
              <a:rPr lang="zh-CN" altLang="en-US">
                <a:sym typeface="+mn-ea"/>
              </a:rPr>
              <a:t>雉雊麦苗秀，蚕眠桑叶稀。</a:t>
            </a:r>
            <a:endParaRPr lang="zh-CN" altLang="en-US"/>
          </a:p>
          <a:p>
            <a:r>
              <a:rPr lang="zh-CN" altLang="en-US">
                <a:sym typeface="+mn-ea"/>
              </a:rPr>
              <a:t>田夫荷锄至，相见语依依。</a:t>
            </a:r>
            <a:endParaRPr lang="zh-CN" altLang="en-US"/>
          </a:p>
          <a:p>
            <a:r>
              <a:rPr lang="zh-CN" altLang="en-US">
                <a:sym typeface="+mn-ea"/>
              </a:rPr>
              <a:t>即此羡闲逸，怅然吟式微。</a:t>
            </a:r>
            <a:endParaRPr lang="zh-CN" altLang="en-US"/>
          </a:p>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6</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7</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8</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9</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10</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讲古诗，老师普遍犯的一个毛病就是过于虚火，回忆一下你们老师讲解古诗时，讲的时候听得清清楚楚，问一句，明白吗？明白，讲完之后，问你讲了什么内容？似乎回忆不起什么具体的内容。考试时一考，发现老师讲的和考试考得差别怎么那么大呢？讲的过于虚无缥缈。</a:t>
            </a:r>
            <a:endParaRPr lang="zh-CN" altLang="en-US"/>
          </a:p>
          <a:p>
            <a:r>
              <a:rPr lang="zh-CN" altLang="en-US"/>
              <a:t>我希望能够讲清楚山水，因为考试很可能会考这类诗歌。你们学习的诗歌都也是，《观沧海》山水  《次北固山下》 也写了山水   《天净沙</a:t>
            </a:r>
            <a:r>
              <a:rPr lang="en-US" altLang="zh-CN"/>
              <a:t>·</a:t>
            </a:r>
            <a:r>
              <a:rPr lang="zh-CN" altLang="en-US"/>
              <a:t>秋思》 田园  历下区肯定考这四首中的一首，去年考得是《闻王昌龄左迁龙标遥有此寄》。</a:t>
            </a:r>
            <a:endParaRPr lang="zh-CN" altLang="en-US"/>
          </a:p>
          <a:p>
            <a:endParaRPr lang="en-US" altLang="zh-CN"/>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image" Target="../media/image2.png" /><Relationship Id="rId3" Type="http://schemas.openxmlformats.org/officeDocument/2006/relationships/image" Target="../media/image3.png" /><Relationship Id="rId4"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image" Target="../media/image4.jpeg" /><Relationship Id="rId2"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a:p>
        </p:txBody>
      </p:sp>
      <p:sp>
        <p:nvSpPr>
          <p:cNvPr id="4" name="Date Placeholder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a:t>单击此处编辑母版标题样式</a:t>
            </a:r>
            <a:endParaRPr lang="en-US"/>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a:p>
        </p:txBody>
      </p:sp>
      <p:sp>
        <p:nvSpPr>
          <p:cNvPr id="4" name="Date Placeholder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a:p>
        </p:txBody>
      </p:sp>
      <p:sp>
        <p:nvSpPr>
          <p:cNvPr id="4" name="Date Placeholder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标题和内容">
    <p:spTree>
      <p:nvGrpSpPr>
        <p:cNvPr id="1" name=""/>
        <p:cNvGrpSpPr/>
        <p:nvPr/>
      </p:nvGrpSpPr>
      <p:grpSpPr>
        <a:xfrm>
          <a:off x="0" y="0"/>
          <a:ext cx="0" cy="0"/>
        </a:xfrm>
      </p:grpSpPr>
      <p:pic>
        <p:nvPicPr>
          <p:cNvPr id="7" name="图片 6"/>
          <p:cNvPicPr>
            <a:picLocks noChangeAspect="1"/>
          </p:cNvPicPr>
          <p:nvPr userDrawn="1"/>
        </p:nvPicPr>
        <p:blipFill>
          <a:blip r:embed="rId1">
            <a:extLst>
              <a:ext uri="{28A0092B-C50C-407E-A947-70E740481C1C}">
                <a14:useLocalDpi xmlns:a14="http://schemas.microsoft.com/office/drawing/2010/main" val="0"/>
              </a:ext>
            </a:extLst>
          </a:blip>
          <a:srcRect t="255" b="255"/>
          <a:stretch>
            <a:fillRect/>
          </a:stretch>
        </p:blipFill>
        <p:spPr>
          <a:xfrm>
            <a:off x="0" y="0"/>
            <a:ext cx="12192000" cy="6858000"/>
          </a:xfrm>
          <a:prstGeom prst="rect">
            <a:avLst/>
          </a:prstGeom>
        </p:spPr>
      </p:pic>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rcRect l="60897" t="47635"/>
          <a:stretch>
            <a:fillRect/>
          </a:stretch>
        </p:blipFill>
        <p:spPr>
          <a:xfrm>
            <a:off x="6683982" y="2709048"/>
            <a:ext cx="5508017" cy="4148183"/>
          </a:xfrm>
          <a:prstGeom prst="rect">
            <a:avLst/>
          </a:prstGeom>
        </p:spPr>
      </p:pic>
      <p:pic>
        <p:nvPicPr>
          <p:cNvPr id="9" name="图片 8"/>
          <p:cNvPicPr>
            <a:picLocks noChangeAspect="1"/>
          </p:cNvPicPr>
          <p:nvPr userDrawn="1"/>
        </p:nvPicPr>
        <p:blipFill>
          <a:blip r:embed="rId3">
            <a:extLst>
              <a:ext uri="{28A0092B-C50C-407E-A947-70E740481C1C}">
                <a14:useLocalDpi xmlns:a14="http://schemas.microsoft.com/office/drawing/2010/main" val="0"/>
              </a:ext>
            </a:extLst>
          </a:blip>
          <a:srcRect r="77183" b="73734"/>
          <a:stretch>
            <a:fillRect/>
          </a:stretch>
        </p:blipFill>
        <p:spPr>
          <a:xfrm>
            <a:off x="-1" y="769"/>
            <a:ext cx="3813641" cy="2468892"/>
          </a:xfrm>
          <a:prstGeom prst="rect">
            <a:avLst/>
          </a:prstGeom>
        </p:spPr>
      </p:pic>
    </p:spTree>
  </p:cSld>
  <p:clrMapOvr>
    <a:masterClrMapping/>
  </p:clrMapOvr>
  <p:transition spd="slow">
    <p:wipe dir="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空白页">
    <p:spTree>
      <p:nvGrpSpPr>
        <p:cNvPr id="1" name=""/>
        <p:cNvGrpSpPr/>
        <p:nvPr/>
      </p:nvGrpSpPr>
      <p:grpSpPr>
        <a:xfrm>
          <a:off x="0" y="0"/>
          <a:ext cx="0" cy="0"/>
        </a:xfrm>
      </p:grpSpPr>
      <p:sp>
        <p:nvSpPr>
          <p:cNvPr id="6" name="矩形 5"/>
          <p:cNvSpPr/>
          <p:nvPr userDrawn="1"/>
        </p:nvSpPr>
        <p:spPr>
          <a:xfrm>
            <a:off x="754" y="423"/>
            <a:ext cx="12190495" cy="6868396"/>
          </a:xfrm>
          <a:prstGeom prst="rect">
            <a:avLst/>
          </a:prstGeom>
          <a:blipFill dpi="0" rotWithShape="1">
            <a:blip r:embed="rId1">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nvGrpSpPr>
          <p:cNvPr id="2" name="组合 3"/>
          <p:cNvGrpSpPr/>
          <p:nvPr userDrawn="1"/>
        </p:nvGrpSpPr>
        <p:grpSpPr>
          <a:xfrm flipH="1">
            <a:off x="-1" y="330727"/>
            <a:ext cx="2396221" cy="676345"/>
            <a:chOff x="2370576" y="533400"/>
            <a:chExt cx="2417494" cy="675969"/>
          </a:xfrm>
          <a:solidFill>
            <a:srgbClr val="EE1C39"/>
          </a:solidFill>
        </p:grpSpPr>
        <p:sp>
          <p:nvSpPr>
            <p:cNvPr id="3" name="矩形 2"/>
            <p:cNvSpPr/>
            <p:nvPr/>
          </p:nvSpPr>
          <p:spPr>
            <a:xfrm>
              <a:off x="2738030" y="533400"/>
              <a:ext cx="2050040"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65">
                <a:cs typeface="+mn-ea"/>
                <a:sym typeface="+mn-lt"/>
              </a:endParaRPr>
            </a:p>
          </p:txBody>
        </p:sp>
        <p:sp>
          <p:nvSpPr>
            <p:cNvPr id="4" name="椭圆 3"/>
            <p:cNvSpPr/>
            <p:nvPr/>
          </p:nvSpPr>
          <p:spPr>
            <a:xfrm>
              <a:off x="2370576"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65">
                <a:cs typeface="+mn-ea"/>
                <a:sym typeface="+mn-lt"/>
              </a:endParaRPr>
            </a:p>
          </p:txBody>
        </p:sp>
      </p:gr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a:t>单击此处编辑母版标题样式</a:t>
            </a:r>
            <a:endParaRPr lang="en-US"/>
          </a:p>
        </p:txBody>
      </p:sp>
      <p:sp>
        <p:nvSpPr>
          <p:cNvPr id="3" name="Content Placeholder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a:p>
        </p:txBody>
      </p:sp>
      <p:sp>
        <p:nvSpPr>
          <p:cNvPr id="4" name="Date Placeholder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Date Placeholder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a:t>单击此处编辑母版标题样式</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a:p>
        </p:txBody>
      </p:sp>
      <p:sp>
        <p:nvSpPr>
          <p:cNvPr id="5" name="Date Placeholder 4"/>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Title 1"/>
          <p:cNvSpPr>
            <a:spLocks noGrp="1"/>
          </p:cNvSpPr>
          <p:nvPr>
            <p:ph type="title"/>
          </p:nvPr>
        </p:nvSpPr>
        <p:spPr>
          <a:xfrm>
            <a:off x="839788" y="365125"/>
            <a:ext cx="10515600" cy="1325563"/>
          </a:xfrm>
        </p:spPr>
        <p:txBody>
          <a:bodyPr/>
          <a:lstStyle/>
          <a:p>
            <a:r>
              <a:rPr lang="zh-CN" altLang="en-US"/>
              <a:t>单击此处编辑母版标题样式</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Content Placeholder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Content Placeholder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a:p>
        </p:txBody>
      </p:sp>
      <p:sp>
        <p:nvSpPr>
          <p:cNvPr id="7" name="Date Placeholder 6"/>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a:t>单击此处编辑母版标题样式</a:t>
            </a:r>
            <a:endParaRPr lang="en-US"/>
          </a:p>
        </p:txBody>
      </p:sp>
      <p:sp>
        <p:nvSpPr>
          <p:cNvPr id="3" name="Date Placeholder 2"/>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Date Placeholder 1"/>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
            </a:fld>
            <a:endParaRPr lang="zh-CN"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5.png" /><Relationship Id="rId3" Type="http://schemas.openxmlformats.org/officeDocument/2006/relationships/image" Target="../media/image6.png" /><Relationship Id="rId4" Type="http://schemas.openxmlformats.org/officeDocument/2006/relationships/image" Target="../media/image7.png" /><Relationship Id="rId5" Type="http://schemas.openxmlformats.org/officeDocument/2006/relationships/image" Target="../media/image8.png" /><Relationship Id="rId6" Type="http://schemas.openxmlformats.org/officeDocument/2006/relationships/image" Target="../media/image9.png" /><Relationship Id="rId7" Type="http://schemas.openxmlformats.org/officeDocument/2006/relationships/image" Target="../media/image10.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8.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9.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0.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1.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3.xml" /><Relationship Id="rId3" Type="http://schemas.openxmlformats.org/officeDocument/2006/relationships/image" Target="../media/image16.pn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4.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5.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6.xml" /><Relationship Id="rId3" Type="http://schemas.openxmlformats.org/officeDocument/2006/relationships/image" Target="../media/image17.png" /><Relationship Id="rId4" Type="http://schemas.openxmlformats.org/officeDocument/2006/relationships/image" Target="../media/image18.jpe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7.xml" /><Relationship Id="rId3" Type="http://schemas.openxmlformats.org/officeDocument/2006/relationships/image" Target="../media/image18.jpe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1.xml" /><Relationship Id="rId3" Type="http://schemas.openxmlformats.org/officeDocument/2006/relationships/image" Target="../media/image11.png" /><Relationship Id="rId4" Type="http://schemas.openxmlformats.org/officeDocument/2006/relationships/image" Target="../media/image12.pn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8.jpe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8.xml" /><Relationship Id="rId3" Type="http://schemas.openxmlformats.org/officeDocument/2006/relationships/image" Target="../media/image19.png" /><Relationship Id="rId4" Type="http://schemas.openxmlformats.org/officeDocument/2006/relationships/image" Target="../media/image18.jpe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9.xml" /><Relationship Id="rId3" Type="http://schemas.openxmlformats.org/officeDocument/2006/relationships/image" Target="../media/image18.jpe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8.jpe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0.xml" /><Relationship Id="rId3" Type="http://schemas.openxmlformats.org/officeDocument/2006/relationships/image" Target="../media/image20.png" /><Relationship Id="rId4" Type="http://schemas.openxmlformats.org/officeDocument/2006/relationships/image" Target="../media/image18.jpe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1.xml" /><Relationship Id="rId3" Type="http://schemas.openxmlformats.org/officeDocument/2006/relationships/image" Target="../media/image21.png" /><Relationship Id="rId4" Type="http://schemas.openxmlformats.org/officeDocument/2006/relationships/image" Target="../media/image18.jpe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2.xml" /><Relationship Id="rId3" Type="http://schemas.openxmlformats.org/officeDocument/2006/relationships/image" Target="../media/image18.jpe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3.xml" /><Relationship Id="rId3" Type="http://schemas.openxmlformats.org/officeDocument/2006/relationships/image" Target="../media/image18.jpeg"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4.xml" /><Relationship Id="rId3" Type="http://schemas.openxmlformats.org/officeDocument/2006/relationships/image" Target="../media/image22.jpeg" /><Relationship Id="rId4" Type="http://schemas.openxmlformats.org/officeDocument/2006/relationships/image" Target="../media/image23.jpe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2.xml" /><Relationship Id="rId3" Type="http://schemas.openxmlformats.org/officeDocument/2006/relationships/image" Target="../media/image13.png" /><Relationship Id="rId4" Type="http://schemas.openxmlformats.org/officeDocument/2006/relationships/image" Target="../media/image14.pn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5.xml" /><Relationship Id="rId3" Type="http://schemas.openxmlformats.org/officeDocument/2006/relationships/image" Target="../media/image22.jpeg" /><Relationship Id="rId4" Type="http://schemas.openxmlformats.org/officeDocument/2006/relationships/image" Target="../media/image23.jpeg"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6.xml" /><Relationship Id="rId3" Type="http://schemas.openxmlformats.org/officeDocument/2006/relationships/image" Target="../media/image22.jpeg" /><Relationship Id="rId4" Type="http://schemas.openxmlformats.org/officeDocument/2006/relationships/image" Target="../media/image23.jpeg"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2.jpeg" /><Relationship Id="rId3" Type="http://schemas.openxmlformats.org/officeDocument/2006/relationships/image" Target="../media/image23.jpeg"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7.xml" /><Relationship Id="rId3" Type="http://schemas.openxmlformats.org/officeDocument/2006/relationships/image" Target="../media/image22.jpeg" /><Relationship Id="rId4" Type="http://schemas.openxmlformats.org/officeDocument/2006/relationships/image" Target="../media/image24.png"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8.xml" /><Relationship Id="rId3" Type="http://schemas.openxmlformats.org/officeDocument/2006/relationships/image" Target="../media/image22.jpeg" /><Relationship Id="rId4" Type="http://schemas.openxmlformats.org/officeDocument/2006/relationships/image" Target="../media/image23.jpeg"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2.jpeg" /><Relationship Id="rId3" Type="http://schemas.openxmlformats.org/officeDocument/2006/relationships/image" Target="../media/image25.png" /><Relationship Id="rId4" Type="http://schemas.openxmlformats.org/officeDocument/2006/relationships/image" Target="../media/image26.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xml" /><Relationship Id="rId3" Type="http://schemas.openxmlformats.org/officeDocument/2006/relationships/image" Target="../media/image15.jpe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4.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5.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6.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7.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pic>
        <p:nvPicPr>
          <p:cNvPr id="7" name="图片 2(向天歌演示原创免费模板：www.TopPPT.cn)"/>
          <p:cNvPicPr>
            <a:picLocks noChangeAspect="1"/>
          </p:cNvPicPr>
          <p:nvPr/>
        </p:nvPicPr>
        <p:blipFill>
          <a:blip r:embed="rId2"/>
          <a:stretch>
            <a:fillRect/>
          </a:stretch>
        </p:blipFill>
        <p:spPr>
          <a:xfrm>
            <a:off x="-4445" y="-172510"/>
            <a:ext cx="12200255" cy="6860540"/>
          </a:xfrm>
          <a:prstGeom prst="rect">
            <a:avLst/>
          </a:prstGeom>
          <a:noFill/>
          <a:ln w="9525">
            <a:noFill/>
          </a:ln>
        </p:spPr>
      </p:pic>
      <p:pic>
        <p:nvPicPr>
          <p:cNvPr id="6" name="图片 5"/>
          <p:cNvPicPr>
            <a:picLocks noChangeAspect="1"/>
          </p:cNvPicPr>
          <p:nvPr/>
        </p:nvPicPr>
        <p:blipFill>
          <a:blip r:embed="rId3">
            <a:extLst>
              <a:ext uri="{28A0092B-C50C-407E-A947-70E740481C1C}">
                <a14:useLocalDpi xmlns:a14="http://schemas.microsoft.com/office/drawing/2010/main" val="0"/>
              </a:ext>
            </a:extLst>
          </a:blip>
          <a:srcRect l="30487"/>
          <a:stretch>
            <a:fillRect/>
          </a:stretch>
        </p:blipFill>
        <p:spPr>
          <a:xfrm>
            <a:off x="3068320" y="2310765"/>
            <a:ext cx="6487795" cy="1670050"/>
          </a:xfrm>
          <a:prstGeom prst="rect">
            <a:avLst/>
          </a:prstGeom>
        </p:spPr>
      </p:pic>
      <p:pic>
        <p:nvPicPr>
          <p:cNvPr id="8" name="图片 7(向天歌演示原创免费模板：www.TopPPT.cn)"/>
          <p:cNvPicPr>
            <a:picLocks noChangeAspect="1"/>
          </p:cNvPicPr>
          <p:nvPr/>
        </p:nvPicPr>
        <p:blipFill>
          <a:blip r:embed="rId4"/>
          <a:stretch>
            <a:fillRect/>
          </a:stretch>
        </p:blipFill>
        <p:spPr>
          <a:xfrm>
            <a:off x="-4446" y="3890010"/>
            <a:ext cx="2642137" cy="2634615"/>
          </a:xfrm>
          <a:prstGeom prst="rect">
            <a:avLst/>
          </a:prstGeom>
          <a:noFill/>
          <a:ln w="9525">
            <a:noFill/>
          </a:ln>
        </p:spPr>
      </p:pic>
      <p:pic>
        <p:nvPicPr>
          <p:cNvPr id="9" name="图片 9(向天歌演示原创免费模板：www.TopPPT.cn)"/>
          <p:cNvPicPr>
            <a:picLocks noChangeAspect="1"/>
          </p:cNvPicPr>
          <p:nvPr/>
        </p:nvPicPr>
        <p:blipFill>
          <a:blip r:embed="rId5"/>
          <a:stretch>
            <a:fillRect/>
          </a:stretch>
        </p:blipFill>
        <p:spPr>
          <a:xfrm>
            <a:off x="10374923" y="5176573"/>
            <a:ext cx="1791677" cy="1348052"/>
          </a:xfrm>
          <a:prstGeom prst="rect">
            <a:avLst/>
          </a:prstGeom>
          <a:noFill/>
          <a:ln w="9525">
            <a:noFill/>
          </a:ln>
        </p:spPr>
      </p:pic>
      <p:pic>
        <p:nvPicPr>
          <p:cNvPr id="10" name="图片 10(向天歌演示原创免费模板：www.TopPPT.cn)"/>
          <p:cNvPicPr>
            <a:picLocks noChangeAspect="1"/>
          </p:cNvPicPr>
          <p:nvPr/>
        </p:nvPicPr>
        <p:blipFill>
          <a:blip r:embed="rId6"/>
          <a:stretch>
            <a:fillRect/>
          </a:stretch>
        </p:blipFill>
        <p:spPr>
          <a:xfrm>
            <a:off x="10034955" y="-94499"/>
            <a:ext cx="2027912" cy="2083372"/>
          </a:xfrm>
          <a:prstGeom prst="rect">
            <a:avLst/>
          </a:prstGeom>
          <a:noFill/>
          <a:ln w="9525">
            <a:noFill/>
          </a:ln>
        </p:spPr>
      </p:pic>
      <p:pic>
        <p:nvPicPr>
          <p:cNvPr id="11" name="图片 11(向天歌演示原创免费模板：www.TopPPT.cn)"/>
          <p:cNvPicPr>
            <a:picLocks noChangeAspect="1"/>
          </p:cNvPicPr>
          <p:nvPr/>
        </p:nvPicPr>
        <p:blipFill>
          <a:blip r:embed="rId7"/>
          <a:stretch>
            <a:fillRect/>
          </a:stretch>
        </p:blipFill>
        <p:spPr>
          <a:xfrm rot="-1070385">
            <a:off x="436844" y="268480"/>
            <a:ext cx="2066988" cy="1768456"/>
          </a:xfrm>
          <a:prstGeom prst="rect">
            <a:avLst/>
          </a:prstGeom>
          <a:noFill/>
          <a:ln w="9525">
            <a:noFill/>
          </a:ln>
        </p:spPr>
      </p:pic>
      <p:sp>
        <p:nvSpPr>
          <p:cNvPr id="12" name="Rectangle 4(向天歌演示原创免费模板：www.TopPPT.cn)"/>
          <p:cNvSpPr/>
          <p:nvPr/>
        </p:nvSpPr>
        <p:spPr>
          <a:xfrm>
            <a:off x="-4445" y="6524625"/>
            <a:ext cx="12171045" cy="354965"/>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eaLnBrk="1" fontAlgn="auto" hangingPunct="1">
              <a:spcBef>
                <a:spcPct val="0"/>
              </a:spcBef>
              <a:spcAft>
                <a:spcPct val="0"/>
              </a:spcAft>
              <a:defRPr/>
            </a:pPr>
            <a:endParaRPr lang="zh-CN" altLang="en-US" sz="1350"/>
          </a:p>
        </p:txBody>
      </p:sp>
      <p:sp>
        <p:nvSpPr>
          <p:cNvPr id="2" name="矩形 1"/>
          <p:cNvSpPr/>
          <p:nvPr/>
        </p:nvSpPr>
        <p:spPr>
          <a:xfrm>
            <a:off x="2562225" y="789940"/>
            <a:ext cx="6583680" cy="1198880"/>
          </a:xfrm>
          <a:prstGeom prst="rect">
            <a:avLst/>
          </a:prstGeom>
          <a:noFill/>
          <a:ln>
            <a:noFill/>
          </a:ln>
        </p:spPr>
        <p:txBody>
          <a:bodyPr wrap="none" rtlCol="0" anchor="t">
            <a:spAutoFit/>
          </a:bodyPr>
          <a:lstStyle/>
          <a:p>
            <a:pPr algn="ctr"/>
            <a:r>
              <a:rPr lang="zh-CN" altLang="en-US" sz="7200" b="1">
                <a:solidFill>
                  <a:schemeClr val="tx1"/>
                </a:solidFill>
                <a:effectLst>
                  <a:outerShdw blurRad="38100" dist="19050" dir="2700000" algn="tl" rotWithShape="0">
                    <a:schemeClr val="dk1">
                      <a:alpha val="40000"/>
                    </a:schemeClr>
                  </a:outerShdw>
                </a:effectLst>
              </a:rPr>
              <a:t>中考诗歌鉴赏之</a:t>
            </a:r>
            <a:endParaRPr lang="zh-CN" altLang="en-US" sz="7200" b="1">
              <a:solidFill>
                <a:schemeClr val="tx1"/>
              </a:solidFill>
              <a:effectLst>
                <a:outerShdw blurRad="38100" dist="19050" dir="2700000" algn="tl" rotWithShape="0">
                  <a:schemeClr val="dk1">
                    <a:alpha val="40000"/>
                  </a:schemeClr>
                </a:outerShdw>
              </a:effectLst>
            </a:endParaRP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393065" y="255270"/>
            <a:ext cx="10522585" cy="1198880"/>
          </a:xfrm>
          <a:prstGeom prst="rect">
            <a:avLst/>
          </a:prstGeom>
          <a:noFill/>
        </p:spPr>
        <p:txBody>
          <a:bodyPr wrap="square" rtlCol="0" anchor="t">
            <a:spAutoFit/>
          </a:bodyPr>
          <a:lstStyle/>
          <a:p>
            <a:r>
              <a:rPr lang="en-US" altLang="zh-CN" sz="3600" b="1">
                <a:solidFill>
                  <a:srgbClr val="FF0000"/>
                </a:solidFill>
                <a:sym typeface="+mn-ea"/>
              </a:rPr>
              <a:t>4.</a:t>
            </a:r>
            <a:r>
              <a:rPr lang="zh-CN" altLang="en-US" sz="3600" b="1">
                <a:solidFill>
                  <a:srgbClr val="FF0000"/>
                </a:solidFill>
                <a:sym typeface="+mn-ea"/>
              </a:rPr>
              <a:t>对官场的厌恶和对现实的不满；对归隐生活的喜爱、向往。</a:t>
            </a:r>
            <a:endParaRPr lang="zh-CN" altLang="en-US" sz="3600" b="1">
              <a:solidFill>
                <a:srgbClr val="FF0000"/>
              </a:solidFill>
              <a:sym typeface="+mn-ea"/>
            </a:endParaRPr>
          </a:p>
        </p:txBody>
      </p:sp>
      <p:sp>
        <p:nvSpPr>
          <p:cNvPr id="8" name="矩形 7"/>
          <p:cNvSpPr/>
          <p:nvPr/>
        </p:nvSpPr>
        <p:spPr>
          <a:xfrm>
            <a:off x="6558915" y="1778000"/>
            <a:ext cx="4846955" cy="466344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3000" b="1">
                <a:solidFill>
                  <a:schemeClr val="tx1"/>
                </a:solidFill>
                <a:latin typeface="宋体" panose="02010600030101010101" pitchFamily="2" charset="-122"/>
                <a:ea typeface="宋体" panose="02010600030101010101" pitchFamily="2" charset="-122"/>
              </a:rPr>
              <a:t>山居秋暝</a:t>
            </a:r>
            <a:endParaRPr lang="en-US" altLang="zh-CN" sz="3000" b="1">
              <a:solidFill>
                <a:schemeClr val="tx1"/>
              </a:solidFill>
              <a:latin typeface="宋体" panose="02010600030101010101" pitchFamily="2" charset="-122"/>
              <a:ea typeface="宋体" panose="02010600030101010101" pitchFamily="2" charset="-122"/>
            </a:endParaRPr>
          </a:p>
          <a:p>
            <a:pPr algn="ctr">
              <a:lnSpc>
                <a:spcPct val="150000"/>
              </a:lnSpc>
            </a:pPr>
            <a:r>
              <a:rPr lang="zh-CN" altLang="en-US" sz="3000" b="1">
                <a:solidFill>
                  <a:schemeClr val="tx1"/>
                </a:solidFill>
                <a:latin typeface="宋体" panose="02010600030101010101" pitchFamily="2" charset="-122"/>
                <a:ea typeface="宋体" panose="02010600030101010101" pitchFamily="2" charset="-122"/>
              </a:rPr>
              <a:t>王维</a:t>
            </a:r>
            <a:endParaRPr lang="zh-CN" altLang="en-US" sz="3000" b="1">
              <a:solidFill>
                <a:schemeClr val="tx1"/>
              </a:solidFill>
              <a:latin typeface="宋体" panose="02010600030101010101" pitchFamily="2" charset="-122"/>
              <a:ea typeface="宋体" panose="02010600030101010101" pitchFamily="2" charset="-122"/>
            </a:endParaRPr>
          </a:p>
          <a:p>
            <a:pPr>
              <a:lnSpc>
                <a:spcPct val="150000"/>
              </a:lnSpc>
            </a:pPr>
            <a:r>
              <a:rPr lang="zh-CN" altLang="en-US" sz="3000" b="1">
                <a:solidFill>
                  <a:schemeClr val="tx1"/>
                </a:solidFill>
                <a:latin typeface="宋体" panose="02010600030101010101" pitchFamily="2" charset="-122"/>
                <a:ea typeface="宋体" panose="02010600030101010101" pitchFamily="2" charset="-122"/>
              </a:rPr>
              <a:t>空山新雨后，天气晚来秋。</a:t>
            </a:r>
            <a:br>
              <a:rPr lang="zh-CN" altLang="en-US" sz="3000" b="1">
                <a:solidFill>
                  <a:schemeClr val="tx1"/>
                </a:solidFill>
                <a:latin typeface="宋体" panose="02010600030101010101" pitchFamily="2" charset="-122"/>
                <a:ea typeface="宋体" panose="02010600030101010101" pitchFamily="2" charset="-122"/>
              </a:rPr>
            </a:br>
            <a:r>
              <a:rPr lang="zh-CN" altLang="en-US" sz="3000" b="1">
                <a:solidFill>
                  <a:schemeClr val="tx1"/>
                </a:solidFill>
                <a:latin typeface="宋体" panose="02010600030101010101" pitchFamily="2" charset="-122"/>
                <a:ea typeface="宋体" panose="02010600030101010101" pitchFamily="2" charset="-122"/>
              </a:rPr>
              <a:t>明月松间照，清泉石上流。</a:t>
            </a:r>
            <a:br>
              <a:rPr lang="zh-CN" altLang="en-US" sz="3000" b="1">
                <a:solidFill>
                  <a:schemeClr val="tx1"/>
                </a:solidFill>
                <a:latin typeface="宋体" panose="02010600030101010101" pitchFamily="2" charset="-122"/>
                <a:ea typeface="宋体" panose="02010600030101010101" pitchFamily="2" charset="-122"/>
              </a:rPr>
            </a:br>
            <a:r>
              <a:rPr lang="zh-CN" altLang="en-US" sz="3000" b="1">
                <a:solidFill>
                  <a:schemeClr val="tx1"/>
                </a:solidFill>
                <a:latin typeface="宋体" panose="02010600030101010101" pitchFamily="2" charset="-122"/>
                <a:ea typeface="宋体" panose="02010600030101010101" pitchFamily="2" charset="-122"/>
              </a:rPr>
              <a:t>竹喧归浣女，莲动下渔舟。</a:t>
            </a:r>
            <a:br>
              <a:rPr lang="zh-CN" altLang="en-US" sz="3000" b="1">
                <a:solidFill>
                  <a:schemeClr val="tx1"/>
                </a:solidFill>
                <a:latin typeface="宋体" panose="02010600030101010101" pitchFamily="2" charset="-122"/>
                <a:ea typeface="宋体" panose="02010600030101010101" pitchFamily="2" charset="-122"/>
              </a:rPr>
            </a:br>
            <a:r>
              <a:rPr lang="zh-CN" altLang="en-US" sz="3000" b="1">
                <a:solidFill>
                  <a:schemeClr val="tx1"/>
                </a:solidFill>
                <a:latin typeface="宋体" panose="02010600030101010101" pitchFamily="2" charset="-122"/>
                <a:ea typeface="宋体" panose="02010600030101010101" pitchFamily="2" charset="-122"/>
              </a:rPr>
              <a:t>随意春芳歇，王孙自可留。</a:t>
            </a:r>
            <a:endParaRPr lang="zh-CN" altLang="en-US" sz="3000" b="1">
              <a:solidFill>
                <a:schemeClr val="tx1"/>
              </a:solidFill>
              <a:latin typeface="宋体" panose="02010600030101010101" pitchFamily="2" charset="-122"/>
              <a:ea typeface="宋体" panose="02010600030101010101" pitchFamily="2" charset="-122"/>
            </a:endParaRPr>
          </a:p>
        </p:txBody>
      </p:sp>
      <p:sp>
        <p:nvSpPr>
          <p:cNvPr id="12" name="矩形 11"/>
          <p:cNvSpPr/>
          <p:nvPr/>
        </p:nvSpPr>
        <p:spPr>
          <a:xfrm>
            <a:off x="472440" y="1778000"/>
            <a:ext cx="4886960" cy="466344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3000" b="1">
                <a:solidFill>
                  <a:schemeClr val="tx1"/>
                </a:solidFill>
                <a:latin typeface="宋体" panose="02010600030101010101" pitchFamily="2" charset="-122"/>
                <a:ea typeface="宋体" panose="02010600030101010101" pitchFamily="2" charset="-122"/>
              </a:rPr>
              <a:t>饮酒（其五）</a:t>
            </a:r>
            <a:endParaRPr lang="en-US" altLang="zh-CN" sz="3000" b="1">
              <a:solidFill>
                <a:schemeClr val="tx1"/>
              </a:solidFill>
              <a:latin typeface="宋体" panose="02010600030101010101" pitchFamily="2" charset="-122"/>
              <a:ea typeface="宋体" panose="02010600030101010101" pitchFamily="2" charset="-122"/>
            </a:endParaRPr>
          </a:p>
          <a:p>
            <a:pPr algn="ctr">
              <a:lnSpc>
                <a:spcPct val="150000"/>
              </a:lnSpc>
            </a:pPr>
            <a:r>
              <a:rPr lang="zh-CN" altLang="en-US" sz="3000" b="1">
                <a:solidFill>
                  <a:schemeClr val="tx1"/>
                </a:solidFill>
                <a:latin typeface="宋体" panose="02010600030101010101" pitchFamily="2" charset="-122"/>
                <a:ea typeface="宋体" panose="02010600030101010101" pitchFamily="2" charset="-122"/>
              </a:rPr>
              <a:t>陶渊明</a:t>
            </a:r>
            <a:endParaRPr lang="zh-CN" altLang="en-US" sz="3000" b="1">
              <a:solidFill>
                <a:schemeClr val="tx1"/>
              </a:solidFill>
              <a:latin typeface="宋体" panose="02010600030101010101" pitchFamily="2" charset="-122"/>
              <a:ea typeface="宋体" panose="02010600030101010101" pitchFamily="2" charset="-122"/>
            </a:endParaRPr>
          </a:p>
          <a:p>
            <a:pPr>
              <a:lnSpc>
                <a:spcPct val="150000"/>
              </a:lnSpc>
            </a:pPr>
            <a:r>
              <a:rPr lang="zh-CN" altLang="en-US" sz="3000" b="1">
                <a:solidFill>
                  <a:schemeClr val="tx1"/>
                </a:solidFill>
                <a:latin typeface="宋体" panose="02010600030101010101" pitchFamily="2" charset="-122"/>
                <a:ea typeface="宋体" panose="02010600030101010101" pitchFamily="2" charset="-122"/>
              </a:rPr>
              <a:t>结庐在人境，而无车马喧。问君何能尔，心远地自偏。采菊东篱下，悠然见南山。山气日夕佳，飞鸟相与还。此中有真意，欲辩已忘言。</a:t>
            </a:r>
            <a:endParaRPr lang="zh-CN" altLang="en-US" sz="3000" b="1">
              <a:solidFill>
                <a:schemeClr val="tx1"/>
              </a:solidFill>
              <a:latin typeface="宋体" panose="02010600030101010101" pitchFamily="2" charset="-122"/>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20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afterGroup">
                            <p:stCondLst>
                              <p:cond delay="0"/>
                            </p:stCondLst>
                            <p:childTnLst>
                              <p:par>
                                <p:cTn id="14" presetID="6" presetClass="entr" presetSubtype="16" fill="hold" grpId="0" nodeType="click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circle(in)">
                                      <p:cBhvr>
                                        <p:cTn id="16"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P spid="12"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94615" y="1335405"/>
            <a:ext cx="11069955" cy="5631180"/>
          </a:xfrm>
          <a:prstGeom prst="rect">
            <a:avLst/>
          </a:prstGeom>
          <a:noFill/>
        </p:spPr>
        <p:txBody>
          <a:bodyPr wrap="square" rtlCol="0" anchor="t">
            <a:spAutoFit/>
          </a:bodyPr>
          <a:lstStyle/>
          <a:p>
            <a:pPr algn="l" fontAlgn="auto">
              <a:lnSpc>
                <a:spcPct val="150000"/>
              </a:lnSpc>
            </a:pPr>
            <a:r>
              <a:rPr lang="en-US" altLang="zh-CN" sz="48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1.</a:t>
            </a:r>
            <a:r>
              <a:rPr lang="zh-CN" altLang="en-US" sz="48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内容：诗中写了哪些景物？ 景物有什么特点？</a:t>
            </a:r>
            <a:endParaRPr lang="zh-CN" altLang="en-US" sz="4800" b="1">
              <a:solidFill>
                <a:srgbClr val="FF0000"/>
              </a:solidFill>
              <a:latin typeface="楷体" panose="02010609060101010101" pitchFamily="49" charset="-122"/>
              <a:ea typeface="楷体" panose="02010609060101010101" pitchFamily="49" charset="-122"/>
              <a:cs typeface="楷体" panose="02010609060101010101" pitchFamily="49" charset="-122"/>
            </a:endParaRPr>
          </a:p>
          <a:p>
            <a:pPr algn="l" fontAlgn="auto">
              <a:lnSpc>
                <a:spcPct val="150000"/>
              </a:lnSpc>
            </a:pPr>
            <a:r>
              <a:rPr lang="en-US" altLang="zh-CN" sz="48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2.</a:t>
            </a:r>
            <a:r>
              <a:rPr lang="zh-CN" altLang="en-US" sz="48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情感：抒发了诗人什么思想情感？</a:t>
            </a:r>
            <a:endParaRPr lang="zh-CN" altLang="en-US" sz="48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a:p>
            <a:pPr algn="l" fontAlgn="auto">
              <a:lnSpc>
                <a:spcPct val="150000"/>
              </a:lnSpc>
            </a:pPr>
            <a:r>
              <a:rPr lang="en-US" altLang="zh-CN" sz="48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3.</a:t>
            </a:r>
            <a:r>
              <a:rPr lang="zh-CN" altLang="en-US" sz="48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手法：诗歌用了哪些表现手法？   </a:t>
            </a:r>
            <a:endParaRPr lang="zh-CN" altLang="en-US" sz="48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a:p>
            <a:pPr algn="l" fontAlgn="auto">
              <a:lnSpc>
                <a:spcPct val="150000"/>
              </a:lnSpc>
            </a:pPr>
            <a:endParaRPr lang="zh-CN" altLang="en-US" sz="48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5" name="文本框 4"/>
          <p:cNvSpPr txBox="1"/>
          <p:nvPr/>
        </p:nvSpPr>
        <p:spPr>
          <a:xfrm>
            <a:off x="840105" y="321310"/>
            <a:ext cx="7807960" cy="922020"/>
          </a:xfrm>
          <a:prstGeom prst="rect">
            <a:avLst/>
          </a:prstGeom>
          <a:noFill/>
        </p:spPr>
        <p:txBody>
          <a:bodyPr wrap="square" rtlCol="0" anchor="t">
            <a:spAutoFit/>
          </a:bodyPr>
          <a:lstStyle/>
          <a:p>
            <a:pPr algn="ctr"/>
            <a:r>
              <a:rPr lang="zh-CN" altLang="en-US" sz="5400" b="1">
                <a:latin typeface="+mn-ea"/>
                <a:sym typeface="+mn-ea"/>
              </a:rPr>
              <a:t>四、如何鉴赏山水田园诗</a:t>
            </a:r>
            <a:endParaRPr lang="zh-CN" altLang="en-US" sz="5400" b="1">
              <a:latin typeface="+mn-ea"/>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linds(horizontal)">
                                      <p:cBhvr>
                                        <p:cTn id="1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2136855" y="1095574"/>
            <a:ext cx="3745150" cy="769441"/>
          </a:xfrm>
          <a:prstGeom prst="rect">
            <a:avLst/>
          </a:prstGeom>
          <a:noFill/>
        </p:spPr>
        <p:txBody>
          <a:bodyPr wrap="square" rtlCol="0" anchor="t">
            <a:spAutoFit/>
          </a:bodyPr>
          <a:lstStyle/>
          <a:p>
            <a:r>
              <a:rPr lang="en-US" altLang="zh-CN" sz="4400" b="1">
                <a:solidFill>
                  <a:srgbClr val="FF0000"/>
                </a:solidFill>
                <a:sym typeface="+mn-ea"/>
              </a:rPr>
              <a:t>1.</a:t>
            </a:r>
            <a:r>
              <a:rPr lang="zh-CN" altLang="en-US" sz="4400" b="1">
                <a:solidFill>
                  <a:srgbClr val="FF0000"/>
                </a:solidFill>
                <a:sym typeface="+mn-ea"/>
              </a:rPr>
              <a:t>直接抒情</a:t>
            </a:r>
            <a:endParaRPr lang="zh-CN" altLang="en-US" sz="4400" b="1">
              <a:solidFill>
                <a:srgbClr val="FF0000"/>
              </a:solidFill>
              <a:sym typeface="+mn-ea"/>
            </a:endParaRPr>
          </a:p>
        </p:txBody>
      </p:sp>
      <p:sp>
        <p:nvSpPr>
          <p:cNvPr id="5" name="文本框 4"/>
          <p:cNvSpPr txBox="1"/>
          <p:nvPr/>
        </p:nvSpPr>
        <p:spPr>
          <a:xfrm>
            <a:off x="1405255" y="151130"/>
            <a:ext cx="9803765" cy="829945"/>
          </a:xfrm>
          <a:prstGeom prst="rect">
            <a:avLst/>
          </a:prstGeom>
          <a:noFill/>
        </p:spPr>
        <p:txBody>
          <a:bodyPr wrap="square" rtlCol="0">
            <a:spAutoFit/>
          </a:bodyPr>
          <a:lstStyle>
            <a:defPPr>
              <a:defRPr lang="en-US"/>
            </a:defPPr>
            <a:lvl1pPr>
              <a:defRPr sz="3600" b="1">
                <a:latin typeface="宋体" panose="02010600030101010101" pitchFamily="2" charset="-122"/>
                <a:ea typeface="宋体" panose="02010600030101010101" pitchFamily="2" charset="-122"/>
              </a:defRPr>
            </a:lvl1pPr>
          </a:lstStyle>
          <a:p>
            <a:pPr algn="ctr"/>
            <a:r>
              <a:rPr lang="zh-CN" altLang="en-US" sz="4800"/>
              <a:t>五、山水田园诗常用表现手法（一）</a:t>
            </a:r>
            <a:endParaRPr lang="zh-CN" altLang="en-US" sz="4800"/>
          </a:p>
        </p:txBody>
      </p:sp>
      <p:sp>
        <p:nvSpPr>
          <p:cNvPr id="6" name="文本框 5"/>
          <p:cNvSpPr txBox="1"/>
          <p:nvPr/>
        </p:nvSpPr>
        <p:spPr>
          <a:xfrm>
            <a:off x="2136856" y="4585920"/>
            <a:ext cx="3379390" cy="769441"/>
          </a:xfrm>
          <a:prstGeom prst="rect">
            <a:avLst/>
          </a:prstGeom>
          <a:noFill/>
        </p:spPr>
        <p:txBody>
          <a:bodyPr wrap="square" rtlCol="0" anchor="t">
            <a:spAutoFit/>
          </a:bodyPr>
          <a:lstStyle>
            <a:defPPr>
              <a:defRPr lang="en-US"/>
            </a:defPPr>
            <a:lvl1pPr>
              <a:defRPr sz="4400" b="1">
                <a:solidFill>
                  <a:srgbClr val="FF0000"/>
                </a:solidFill>
              </a:defRPr>
            </a:lvl1pPr>
          </a:lstStyle>
          <a:p>
            <a:r>
              <a:rPr lang="en-US" altLang="zh-CN">
                <a:sym typeface="+mn-ea"/>
              </a:rPr>
              <a:t>2.</a:t>
            </a:r>
            <a:r>
              <a:rPr lang="zh-CN" altLang="en-US">
                <a:sym typeface="+mn-ea"/>
              </a:rPr>
              <a:t>间接抒情</a:t>
            </a:r>
            <a:endParaRPr lang="zh-CN" altLang="en-US">
              <a:sym typeface="+mn-ea"/>
            </a:endParaRPr>
          </a:p>
        </p:txBody>
      </p:sp>
      <p:sp>
        <p:nvSpPr>
          <p:cNvPr id="7" name="文本框 6"/>
          <p:cNvSpPr txBox="1"/>
          <p:nvPr/>
        </p:nvSpPr>
        <p:spPr>
          <a:xfrm>
            <a:off x="5358767" y="3925170"/>
            <a:ext cx="3896358" cy="707886"/>
          </a:xfrm>
          <a:prstGeom prst="rect">
            <a:avLst/>
          </a:prstGeom>
          <a:noFill/>
        </p:spPr>
        <p:txBody>
          <a:bodyPr wrap="square" rtlCol="0" anchor="t">
            <a:spAutoFit/>
          </a:bodyPr>
          <a:lstStyle/>
          <a:p>
            <a:r>
              <a:rPr lang="zh-CN" altLang="en-US" sz="4000" b="1">
                <a:solidFill>
                  <a:srgbClr val="0000FF"/>
                </a:solidFill>
                <a:sym typeface="+mn-ea"/>
              </a:rPr>
              <a:t>（</a:t>
            </a:r>
            <a:r>
              <a:rPr lang="en-US" altLang="zh-CN" sz="4000" b="1">
                <a:solidFill>
                  <a:srgbClr val="0000FF"/>
                </a:solidFill>
                <a:sym typeface="+mn-ea"/>
              </a:rPr>
              <a:t>1</a:t>
            </a:r>
            <a:r>
              <a:rPr lang="zh-CN" altLang="en-US" sz="4000" b="1">
                <a:solidFill>
                  <a:srgbClr val="0000FF"/>
                </a:solidFill>
                <a:sym typeface="+mn-ea"/>
              </a:rPr>
              <a:t>）借景抒情</a:t>
            </a:r>
            <a:endParaRPr lang="zh-CN" altLang="en-US" sz="4000" b="1">
              <a:solidFill>
                <a:srgbClr val="0000FF"/>
              </a:solidFill>
              <a:sym typeface="+mn-ea"/>
            </a:endParaRPr>
          </a:p>
        </p:txBody>
      </p:sp>
      <p:sp>
        <p:nvSpPr>
          <p:cNvPr id="8" name="左大括号 7"/>
          <p:cNvSpPr/>
          <p:nvPr/>
        </p:nvSpPr>
        <p:spPr>
          <a:xfrm>
            <a:off x="1124465" y="1490915"/>
            <a:ext cx="683340" cy="3864361"/>
          </a:xfrm>
          <a:prstGeom prst="leftBrace">
            <a:avLst>
              <a:gd name="adj1" fmla="val 87134"/>
              <a:gd name="adj2" fmla="val 50000"/>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a:p>
        </p:txBody>
      </p:sp>
      <p:sp>
        <p:nvSpPr>
          <p:cNvPr id="9" name="左大括号 8"/>
          <p:cNvSpPr/>
          <p:nvPr/>
        </p:nvSpPr>
        <p:spPr>
          <a:xfrm>
            <a:off x="5174576" y="4109046"/>
            <a:ext cx="341670" cy="1503342"/>
          </a:xfrm>
          <a:prstGeom prst="leftBrace">
            <a:avLst>
              <a:gd name="adj1" fmla="val 87134"/>
              <a:gd name="adj2" fmla="val 50000"/>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a:p>
        </p:txBody>
      </p:sp>
      <p:sp>
        <p:nvSpPr>
          <p:cNvPr id="10" name="文本框 9"/>
          <p:cNvSpPr txBox="1"/>
          <p:nvPr/>
        </p:nvSpPr>
        <p:spPr>
          <a:xfrm>
            <a:off x="5358767" y="5157065"/>
            <a:ext cx="4485638" cy="707886"/>
          </a:xfrm>
          <a:prstGeom prst="rect">
            <a:avLst/>
          </a:prstGeom>
          <a:noFill/>
        </p:spPr>
        <p:txBody>
          <a:bodyPr wrap="square" rtlCol="0" anchor="t">
            <a:spAutoFit/>
          </a:bodyPr>
          <a:lstStyle/>
          <a:p>
            <a:r>
              <a:rPr lang="zh-CN" altLang="en-US" sz="4000" b="1">
                <a:solidFill>
                  <a:srgbClr val="0000FF"/>
                </a:solidFill>
                <a:sym typeface="+mn-ea"/>
              </a:rPr>
              <a:t>（</a:t>
            </a:r>
            <a:r>
              <a:rPr lang="en-US" altLang="zh-CN" sz="4000" b="1">
                <a:solidFill>
                  <a:srgbClr val="0000FF"/>
                </a:solidFill>
                <a:sym typeface="+mn-ea"/>
              </a:rPr>
              <a:t>2</a:t>
            </a:r>
            <a:r>
              <a:rPr lang="zh-CN" altLang="en-US" sz="4000" b="1">
                <a:solidFill>
                  <a:srgbClr val="0000FF"/>
                </a:solidFill>
                <a:sym typeface="+mn-ea"/>
              </a:rPr>
              <a:t>）情景交融</a:t>
            </a:r>
            <a:endParaRPr lang="zh-CN" altLang="en-US" sz="4000" b="1">
              <a:solidFill>
                <a:srgbClr val="0000FF"/>
              </a:solidFill>
              <a:sym typeface="+mn-ea"/>
            </a:endParaRPr>
          </a:p>
        </p:txBody>
      </p:sp>
      <p:sp>
        <p:nvSpPr>
          <p:cNvPr id="2" name="文本框 1"/>
          <p:cNvSpPr txBox="1"/>
          <p:nvPr/>
        </p:nvSpPr>
        <p:spPr>
          <a:xfrm>
            <a:off x="203200" y="1290320"/>
            <a:ext cx="921385" cy="4574540"/>
          </a:xfrm>
          <a:prstGeom prst="rect">
            <a:avLst/>
          </a:prstGeom>
          <a:noFill/>
        </p:spPr>
        <p:txBody>
          <a:bodyPr vert="eaVert" wrap="square" rtlCol="0">
            <a:spAutoFit/>
          </a:bodyPr>
          <a:lstStyle/>
          <a:p>
            <a:r>
              <a:rPr lang="zh-CN" sz="4800" b="1">
                <a:latin typeface="宋体" panose="02010600030101010101" pitchFamily="2" charset="-122"/>
                <a:ea typeface="宋体" panose="02010600030101010101" pitchFamily="2" charset="-122"/>
              </a:rPr>
              <a:t>表  现  手  法</a:t>
            </a:r>
            <a:endParaRPr lang="zh-CN" sz="4800" b="1">
              <a:latin typeface="宋体" panose="02010600030101010101" pitchFamily="2" charset="-122"/>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4" presetClass="entr" presetSubtype="1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randombar(horizontal)">
                                      <p:cBhvr>
                                        <p:cTn id="13" dur="500"/>
                                        <p:tgtEl>
                                          <p:spTgt spid="8"/>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childTnLst>
                                </p:cTn>
                              </p:par>
                            </p:childTnLst>
                          </p:cTn>
                        </p:par>
                      </p:childTnLst>
                    </p:cTn>
                  </p:par>
                  <p:par>
                    <p:cTn id="18" fill="hold" nodeType="clickPar">
                      <p:stCondLst>
                        <p:cond delay="indefinite"/>
                      </p:stCondLst>
                      <p:childTnLst>
                        <p:par>
                          <p:cTn id="19" fill="hold" nodeType="afterGroup">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childTnLst>
                                </p:cTn>
                              </p:par>
                            </p:childTnLst>
                          </p:cTn>
                        </p:par>
                      </p:childTnLst>
                    </p:cTn>
                  </p:par>
                  <p:par>
                    <p:cTn id="22" fill="hold" nodeType="clickPar">
                      <p:stCondLst>
                        <p:cond delay="indefinite"/>
                      </p:stCondLst>
                      <p:childTnLst>
                        <p:par>
                          <p:cTn id="23" fill="hold" nodeType="afterGroup">
                            <p:stCondLst>
                              <p:cond delay="0"/>
                            </p:stCondLst>
                            <p:childTnLst>
                              <p:par>
                                <p:cTn id="24" presetID="6" presetClass="entr" presetSubtype="16"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circle(in)">
                                      <p:cBhvr>
                                        <p:cTn id="26" dur="2000"/>
                                        <p:tgtEl>
                                          <p:spTgt spid="9"/>
                                        </p:tgtEl>
                                      </p:cBhvr>
                                    </p:animEffect>
                                  </p:childTnLst>
                                </p:cTn>
                              </p:par>
                            </p:childTnLst>
                          </p:cTn>
                        </p:par>
                      </p:childTnLst>
                    </p:cTn>
                  </p:par>
                  <p:par>
                    <p:cTn id="27" fill="hold" nodeType="clickPar">
                      <p:stCondLst>
                        <p:cond delay="indefinite"/>
                      </p:stCondLst>
                      <p:childTnLst>
                        <p:par>
                          <p:cTn id="28" fill="hold" nodeType="after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afterGroup">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8" grpId="0"/>
      <p:bldP spid="9" grpId="0"/>
      <p:bldP spid="10" grpId="0"/>
      <p:bldP spid="2"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1508959" y="1374049"/>
            <a:ext cx="3745150" cy="645160"/>
          </a:xfrm>
          <a:prstGeom prst="rect">
            <a:avLst/>
          </a:prstGeom>
          <a:noFill/>
        </p:spPr>
        <p:txBody>
          <a:bodyPr wrap="square" rtlCol="0" anchor="t">
            <a:spAutoFit/>
          </a:bodyPr>
          <a:lstStyle/>
          <a:p>
            <a:r>
              <a:rPr lang="en-US" altLang="zh-CN" sz="3600" b="1">
                <a:solidFill>
                  <a:srgbClr val="FF0000"/>
                </a:solidFill>
                <a:sym typeface="+mn-ea"/>
              </a:rPr>
              <a:t>1.</a:t>
            </a:r>
            <a:r>
              <a:rPr lang="zh-CN" altLang="en-US" sz="3600" b="1">
                <a:solidFill>
                  <a:srgbClr val="FF0000"/>
                </a:solidFill>
                <a:sym typeface="+mn-ea"/>
              </a:rPr>
              <a:t>动静结合</a:t>
            </a:r>
            <a:endParaRPr lang="zh-CN" altLang="en-US" sz="3600" b="1">
              <a:solidFill>
                <a:srgbClr val="FF0000"/>
              </a:solidFill>
              <a:sym typeface="+mn-ea"/>
            </a:endParaRPr>
          </a:p>
        </p:txBody>
      </p:sp>
      <p:sp>
        <p:nvSpPr>
          <p:cNvPr id="5" name="文本框 4"/>
          <p:cNvSpPr txBox="1"/>
          <p:nvPr/>
        </p:nvSpPr>
        <p:spPr>
          <a:xfrm>
            <a:off x="776605" y="232410"/>
            <a:ext cx="9049385" cy="768350"/>
          </a:xfrm>
          <a:prstGeom prst="rect">
            <a:avLst/>
          </a:prstGeom>
          <a:noFill/>
        </p:spPr>
        <p:txBody>
          <a:bodyPr wrap="square" rtlCol="0">
            <a:spAutoFit/>
          </a:bodyPr>
          <a:lstStyle>
            <a:defPPr>
              <a:defRPr lang="en-US"/>
            </a:defPPr>
            <a:lvl1pPr>
              <a:defRPr sz="3600" b="1">
                <a:latin typeface="宋体" panose="02010600030101010101" pitchFamily="2" charset="-122"/>
                <a:ea typeface="宋体" panose="02010600030101010101" pitchFamily="2" charset="-122"/>
              </a:defRPr>
            </a:lvl1pPr>
          </a:lstStyle>
          <a:p>
            <a:pPr algn="ctr"/>
            <a:r>
              <a:rPr lang="zh-CN" altLang="en-US" sz="4400"/>
              <a:t>六、山水田园诗的表现手法（二）</a:t>
            </a:r>
            <a:endParaRPr lang="zh-CN" altLang="en-US" sz="4400"/>
          </a:p>
        </p:txBody>
      </p:sp>
      <p:sp>
        <p:nvSpPr>
          <p:cNvPr id="6" name="文本框 5"/>
          <p:cNvSpPr txBox="1"/>
          <p:nvPr/>
        </p:nvSpPr>
        <p:spPr>
          <a:xfrm>
            <a:off x="1350010" y="4557395"/>
            <a:ext cx="3695700" cy="1076325"/>
          </a:xfrm>
          <a:prstGeom prst="rect">
            <a:avLst/>
          </a:prstGeom>
          <a:noFill/>
        </p:spPr>
        <p:txBody>
          <a:bodyPr wrap="square" rtlCol="0" anchor="t">
            <a:spAutoFit/>
          </a:bodyPr>
          <a:lstStyle>
            <a:defPPr>
              <a:defRPr lang="en-US"/>
            </a:defPPr>
            <a:lvl1pPr>
              <a:defRPr sz="4400" b="1">
                <a:solidFill>
                  <a:srgbClr val="FF0000"/>
                </a:solidFill>
              </a:defRPr>
            </a:lvl1pPr>
          </a:lstStyle>
          <a:p>
            <a:r>
              <a:rPr lang="en-US" altLang="zh-CN" sz="3200">
                <a:sym typeface="+mn-ea"/>
              </a:rPr>
              <a:t>4.</a:t>
            </a:r>
            <a:r>
              <a:rPr lang="zh-CN" altLang="en-US" sz="3200">
                <a:sym typeface="+mn-ea"/>
              </a:rPr>
              <a:t>顺序与视角</a:t>
            </a:r>
            <a:r>
              <a:rPr lang="zh-CN" altLang="en-US" sz="3200"/>
              <a:t>变化：</a:t>
            </a:r>
            <a:endParaRPr lang="zh-CN" altLang="en-US" sz="3200"/>
          </a:p>
          <a:p>
            <a:r>
              <a:rPr lang="zh-CN" altLang="en-US" sz="3200"/>
              <a:t>  </a:t>
            </a:r>
            <a:r>
              <a:rPr lang="zh-CN" altLang="en-US" sz="2400"/>
              <a:t>绘形绘色、视听结合</a:t>
            </a:r>
            <a:r>
              <a:rPr lang="zh-CN" altLang="en-US" sz="3200"/>
              <a:t> </a:t>
            </a:r>
            <a:endParaRPr lang="zh-CN" altLang="en-US" sz="3200">
              <a:sym typeface="+mn-ea"/>
            </a:endParaRPr>
          </a:p>
        </p:txBody>
      </p:sp>
      <p:sp>
        <p:nvSpPr>
          <p:cNvPr id="8" name="左大括号 7"/>
          <p:cNvSpPr/>
          <p:nvPr/>
        </p:nvSpPr>
        <p:spPr>
          <a:xfrm>
            <a:off x="1004570" y="1413510"/>
            <a:ext cx="332105" cy="4985385"/>
          </a:xfrm>
          <a:prstGeom prst="leftBrace">
            <a:avLst>
              <a:gd name="adj1" fmla="val 87134"/>
              <a:gd name="adj2" fmla="val 50000"/>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1400"/>
          </a:p>
        </p:txBody>
      </p:sp>
      <p:sp>
        <p:nvSpPr>
          <p:cNvPr id="2" name="文本框 1"/>
          <p:cNvSpPr txBox="1"/>
          <p:nvPr/>
        </p:nvSpPr>
        <p:spPr>
          <a:xfrm>
            <a:off x="206375" y="1548765"/>
            <a:ext cx="798195" cy="4588510"/>
          </a:xfrm>
          <a:prstGeom prst="rect">
            <a:avLst/>
          </a:prstGeom>
          <a:noFill/>
        </p:spPr>
        <p:txBody>
          <a:bodyPr vert="eaVert" wrap="square" rtlCol="0">
            <a:spAutoFit/>
          </a:bodyPr>
          <a:lstStyle/>
          <a:p>
            <a:r>
              <a:rPr lang="zh-CN" sz="4000" b="1">
                <a:latin typeface="宋体" panose="02010600030101010101" pitchFamily="2" charset="-122"/>
                <a:ea typeface="宋体" panose="02010600030101010101" pitchFamily="2" charset="-122"/>
              </a:rPr>
              <a:t>表  现  手  法</a:t>
            </a:r>
            <a:endParaRPr lang="zh-CN" sz="4000" b="1">
              <a:latin typeface="宋体" panose="02010600030101010101" pitchFamily="2" charset="-122"/>
              <a:ea typeface="宋体" panose="02010600030101010101" pitchFamily="2" charset="-122"/>
            </a:endParaRPr>
          </a:p>
        </p:txBody>
      </p:sp>
      <p:sp>
        <p:nvSpPr>
          <p:cNvPr id="11" name="文本框 10"/>
          <p:cNvSpPr txBox="1"/>
          <p:nvPr/>
        </p:nvSpPr>
        <p:spPr>
          <a:xfrm>
            <a:off x="5046345" y="1220470"/>
            <a:ext cx="5078730" cy="953135"/>
          </a:xfrm>
          <a:prstGeom prst="rect">
            <a:avLst/>
          </a:prstGeom>
          <a:noFill/>
        </p:spPr>
        <p:txBody>
          <a:bodyPr wrap="square" rtlCol="0" anchor="t">
            <a:spAutoFit/>
          </a:bodyPr>
          <a:lstStyle/>
          <a:p>
            <a:r>
              <a:rPr lang="zh-CN" altLang="en-US" sz="2800" b="1">
                <a:sym typeface="+mn-ea"/>
              </a:rPr>
              <a:t>人闲桂花落，夜静春山空。月出惊山鸟，时鸣春涧中。</a:t>
            </a:r>
            <a:endParaRPr lang="zh-CN" altLang="en-US" sz="2800" b="1">
              <a:sym typeface="+mn-ea"/>
            </a:endParaRPr>
          </a:p>
        </p:txBody>
      </p:sp>
      <p:sp>
        <p:nvSpPr>
          <p:cNvPr id="12" name="文本框 11"/>
          <p:cNvSpPr txBox="1"/>
          <p:nvPr/>
        </p:nvSpPr>
        <p:spPr>
          <a:xfrm>
            <a:off x="1350010" y="5553710"/>
            <a:ext cx="2668905" cy="583565"/>
          </a:xfrm>
          <a:prstGeom prst="rect">
            <a:avLst/>
          </a:prstGeom>
          <a:noFill/>
        </p:spPr>
        <p:txBody>
          <a:bodyPr wrap="square" rtlCol="0" anchor="t">
            <a:spAutoFit/>
          </a:bodyPr>
          <a:lstStyle>
            <a:defPPr>
              <a:defRPr lang="en-US"/>
            </a:defPPr>
            <a:lvl1pPr>
              <a:defRPr sz="4400" b="1">
                <a:solidFill>
                  <a:srgbClr val="FF0000"/>
                </a:solidFill>
              </a:defRPr>
            </a:lvl1pPr>
          </a:lstStyle>
          <a:p>
            <a:r>
              <a:rPr lang="en-US" altLang="zh-CN" sz="3200">
                <a:sym typeface="+mn-ea"/>
              </a:rPr>
              <a:t>5.</a:t>
            </a:r>
            <a:r>
              <a:rPr lang="zh-CN" altLang="en-US" sz="3200">
                <a:sym typeface="+mn-ea"/>
              </a:rPr>
              <a:t>多感官写景</a:t>
            </a:r>
            <a:r>
              <a:rPr lang="zh-CN" altLang="en-US" sz="3200"/>
              <a:t> </a:t>
            </a:r>
            <a:endParaRPr lang="zh-CN" altLang="en-US" sz="3200">
              <a:sym typeface="+mn-ea"/>
            </a:endParaRPr>
          </a:p>
        </p:txBody>
      </p:sp>
      <p:sp>
        <p:nvSpPr>
          <p:cNvPr id="13" name="文本框 12"/>
          <p:cNvSpPr txBox="1"/>
          <p:nvPr/>
        </p:nvSpPr>
        <p:spPr>
          <a:xfrm>
            <a:off x="1412358" y="6269955"/>
            <a:ext cx="4759842" cy="583565"/>
          </a:xfrm>
          <a:prstGeom prst="rect">
            <a:avLst/>
          </a:prstGeom>
          <a:noFill/>
        </p:spPr>
        <p:txBody>
          <a:bodyPr wrap="square" rtlCol="0" anchor="t">
            <a:spAutoFit/>
          </a:bodyPr>
          <a:lstStyle>
            <a:defPPr>
              <a:defRPr lang="en-US"/>
            </a:defPPr>
            <a:lvl1pPr>
              <a:defRPr sz="4400" b="1">
                <a:solidFill>
                  <a:srgbClr val="FF0000"/>
                </a:solidFill>
              </a:defRPr>
            </a:lvl1pPr>
          </a:lstStyle>
          <a:p>
            <a:r>
              <a:rPr lang="en-US" altLang="zh-CN" sz="3200">
                <a:sym typeface="+mn-ea"/>
              </a:rPr>
              <a:t>6.</a:t>
            </a:r>
            <a:r>
              <a:rPr lang="zh-CN" altLang="en-US" sz="3200"/>
              <a:t>修辞手法</a:t>
            </a:r>
            <a:endParaRPr lang="zh-CN" altLang="en-US" sz="3200">
              <a:sym typeface="+mn-ea"/>
            </a:endParaRPr>
          </a:p>
        </p:txBody>
      </p:sp>
      <p:sp>
        <p:nvSpPr>
          <p:cNvPr id="14" name="文本框 13"/>
          <p:cNvSpPr txBox="1"/>
          <p:nvPr/>
        </p:nvSpPr>
        <p:spPr>
          <a:xfrm>
            <a:off x="5253990" y="2302011"/>
            <a:ext cx="6545501" cy="583565"/>
          </a:xfrm>
          <a:prstGeom prst="rect">
            <a:avLst/>
          </a:prstGeom>
          <a:noFill/>
        </p:spPr>
        <p:txBody>
          <a:bodyPr wrap="square" rtlCol="0" anchor="t">
            <a:spAutoFit/>
          </a:bodyPr>
          <a:lstStyle/>
          <a:p>
            <a:r>
              <a:rPr lang="zh-CN" altLang="en-US" sz="3200" b="1">
                <a:sym typeface="+mn-ea"/>
              </a:rPr>
              <a:t>遥知兄弟登高处，遍插茱萸少一人。</a:t>
            </a:r>
            <a:endParaRPr lang="zh-CN" altLang="en-US" sz="3200" b="1">
              <a:sym typeface="+mn-ea"/>
            </a:endParaRPr>
          </a:p>
        </p:txBody>
      </p:sp>
      <p:sp>
        <p:nvSpPr>
          <p:cNvPr id="3" name="文本框 2"/>
          <p:cNvSpPr txBox="1"/>
          <p:nvPr/>
        </p:nvSpPr>
        <p:spPr>
          <a:xfrm>
            <a:off x="1508959" y="2250984"/>
            <a:ext cx="3745150" cy="645160"/>
          </a:xfrm>
          <a:prstGeom prst="rect">
            <a:avLst/>
          </a:prstGeom>
          <a:noFill/>
        </p:spPr>
        <p:txBody>
          <a:bodyPr wrap="square" rtlCol="0" anchor="t">
            <a:spAutoFit/>
          </a:bodyPr>
          <a:lstStyle/>
          <a:p>
            <a:r>
              <a:rPr lang="en-US" altLang="zh-CN" sz="3600" b="1">
                <a:solidFill>
                  <a:srgbClr val="FF0000"/>
                </a:solidFill>
                <a:sym typeface="+mn-ea"/>
              </a:rPr>
              <a:t>2.</a:t>
            </a:r>
            <a:r>
              <a:rPr lang="zh-CN" altLang="en-US" sz="3600" b="1">
                <a:solidFill>
                  <a:srgbClr val="FF0000"/>
                </a:solidFill>
                <a:sym typeface="+mn-ea"/>
              </a:rPr>
              <a:t>虚实结合</a:t>
            </a:r>
            <a:endParaRPr lang="zh-CN" altLang="en-US" sz="3600" b="1">
              <a:solidFill>
                <a:srgbClr val="FF0000"/>
              </a:solidFill>
              <a:sym typeface="+mn-ea"/>
            </a:endParaRPr>
          </a:p>
        </p:txBody>
      </p:sp>
      <p:sp>
        <p:nvSpPr>
          <p:cNvPr id="7" name="文本框 6"/>
          <p:cNvSpPr txBox="1"/>
          <p:nvPr/>
        </p:nvSpPr>
        <p:spPr>
          <a:xfrm>
            <a:off x="5091430" y="4634366"/>
            <a:ext cx="6545501" cy="1076325"/>
          </a:xfrm>
          <a:prstGeom prst="rect">
            <a:avLst/>
          </a:prstGeom>
          <a:noFill/>
        </p:spPr>
        <p:txBody>
          <a:bodyPr wrap="square" rtlCol="0" anchor="t">
            <a:spAutoFit/>
          </a:bodyPr>
          <a:lstStyle/>
          <a:p>
            <a:r>
              <a:rPr lang="zh-CN" altLang="en-US" sz="3200" b="1">
                <a:sym typeface="+mn-ea"/>
              </a:rPr>
              <a:t>两个黄鹂鸣翠柳，一行白鹭上青天。窗含西岭千秋雪，门泊东吴万里船。</a:t>
            </a:r>
            <a:endParaRPr lang="zh-CN" altLang="en-US" sz="3200" b="1">
              <a:sym typeface="+mn-ea"/>
            </a:endParaRPr>
          </a:p>
        </p:txBody>
      </p:sp>
      <p:sp>
        <p:nvSpPr>
          <p:cNvPr id="9" name="文本框 8"/>
          <p:cNvSpPr txBox="1"/>
          <p:nvPr/>
        </p:nvSpPr>
        <p:spPr>
          <a:xfrm>
            <a:off x="1466414" y="3106329"/>
            <a:ext cx="3745150" cy="1076325"/>
          </a:xfrm>
          <a:prstGeom prst="rect">
            <a:avLst/>
          </a:prstGeom>
          <a:noFill/>
        </p:spPr>
        <p:txBody>
          <a:bodyPr wrap="square" rtlCol="0" anchor="t">
            <a:spAutoFit/>
          </a:bodyPr>
          <a:lstStyle/>
          <a:p>
            <a:r>
              <a:rPr lang="en-US" altLang="zh-CN" sz="3600" b="1">
                <a:solidFill>
                  <a:srgbClr val="FF0000"/>
                </a:solidFill>
                <a:sym typeface="+mn-ea"/>
              </a:rPr>
              <a:t>3.</a:t>
            </a:r>
            <a:r>
              <a:rPr lang="zh-CN" altLang="en-US" sz="3600" b="1">
                <a:solidFill>
                  <a:srgbClr val="FF0000"/>
                </a:solidFill>
                <a:sym typeface="+mn-ea"/>
              </a:rPr>
              <a:t>反衬：</a:t>
            </a:r>
            <a:endParaRPr lang="zh-CN" altLang="en-US" sz="3600" b="1">
              <a:solidFill>
                <a:srgbClr val="FF0000"/>
              </a:solidFill>
              <a:sym typeface="+mn-ea"/>
            </a:endParaRPr>
          </a:p>
          <a:p>
            <a:r>
              <a:rPr lang="zh-CN" altLang="en-US" sz="2800" b="1">
                <a:solidFill>
                  <a:srgbClr val="FF0000"/>
                </a:solidFill>
                <a:sym typeface="+mn-ea"/>
              </a:rPr>
              <a:t>以动衬静、以乐衬哀</a:t>
            </a:r>
            <a:endParaRPr lang="zh-CN" altLang="en-US" sz="2800" b="1">
              <a:solidFill>
                <a:srgbClr val="FF0000"/>
              </a:solidFill>
              <a:sym typeface="+mn-ea"/>
            </a:endParaRPr>
          </a:p>
        </p:txBody>
      </p:sp>
      <p:sp>
        <p:nvSpPr>
          <p:cNvPr id="10" name="文本框 9"/>
          <p:cNvSpPr txBox="1"/>
          <p:nvPr/>
        </p:nvSpPr>
        <p:spPr>
          <a:xfrm>
            <a:off x="5211445" y="3087506"/>
            <a:ext cx="6545501" cy="1383665"/>
          </a:xfrm>
          <a:prstGeom prst="rect">
            <a:avLst/>
          </a:prstGeom>
          <a:noFill/>
        </p:spPr>
        <p:txBody>
          <a:bodyPr wrap="square" rtlCol="0" anchor="t">
            <a:spAutoFit/>
          </a:bodyPr>
          <a:lstStyle/>
          <a:p>
            <a:r>
              <a:rPr lang="zh-CN" altLang="en-US" sz="2800" b="1">
                <a:sym typeface="+mn-ea"/>
              </a:rPr>
              <a:t>蝉噪林逾静，鸟鸣山更幽。</a:t>
            </a:r>
            <a:endParaRPr lang="zh-CN" altLang="en-US" sz="2800" b="1">
              <a:sym typeface="+mn-ea"/>
            </a:endParaRPr>
          </a:p>
          <a:p>
            <a:r>
              <a:rPr lang="zh-CN" altLang="en-US" sz="2800" b="1">
                <a:sym typeface="+mn-ea"/>
              </a:rPr>
              <a:t>江碧鸟逾白，山青花欲燃。今春看又过，何日是归年?</a:t>
            </a:r>
            <a:endParaRPr lang="zh-CN" altLang="en-US" sz="2800" b="1">
              <a:sym typeface="+mn-ea"/>
            </a:endParaRPr>
          </a:p>
        </p:txBody>
      </p:sp>
      <p:sp>
        <p:nvSpPr>
          <p:cNvPr id="16" name="文本框 15"/>
          <p:cNvSpPr txBox="1"/>
          <p:nvPr/>
        </p:nvSpPr>
        <p:spPr>
          <a:xfrm>
            <a:off x="4765675" y="6137411"/>
            <a:ext cx="6545501" cy="583565"/>
          </a:xfrm>
          <a:prstGeom prst="rect">
            <a:avLst/>
          </a:prstGeom>
          <a:noFill/>
        </p:spPr>
        <p:txBody>
          <a:bodyPr wrap="square" rtlCol="0" anchor="t">
            <a:spAutoFit/>
          </a:bodyPr>
          <a:lstStyle/>
          <a:p>
            <a:r>
              <a:rPr lang="zh-CN" altLang="en-US" sz="3200" b="1">
                <a:sym typeface="+mn-ea"/>
              </a:rPr>
              <a:t>我寄愁心与明月，随君直到夜郎西。</a:t>
            </a:r>
            <a:endParaRPr lang="zh-CN" altLang="en-US" sz="3200" b="1">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after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afterGroup">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afterGroup">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2"/>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afterGroup">
                            <p:stCondLst>
                              <p:cond delay="0"/>
                            </p:stCondLst>
                            <p:childTnLst>
                              <p:par>
                                <p:cTn id="41" presetID="3" presetClass="entr" presetSubtype="10" fill="hold" grpId="0" nodeType="click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blinds(horizontal)">
                                      <p:cBhvr>
                                        <p:cTn id="43" dur="500"/>
                                        <p:tgtEl>
                                          <p:spTgt spid="13"/>
                                        </p:tgtEl>
                                      </p:cBhvr>
                                    </p:animEffect>
                                  </p:childTnLst>
                                </p:cTn>
                              </p:par>
                            </p:childTnLst>
                          </p:cTn>
                        </p:par>
                      </p:childTnLst>
                    </p:cTn>
                  </p:par>
                  <p:par>
                    <p:cTn id="44" fill="hold" nodeType="clickPar">
                      <p:stCondLst>
                        <p:cond delay="indefinite"/>
                      </p:stCondLst>
                      <p:childTnLst>
                        <p:par>
                          <p:cTn id="45" fill="hold" nodeType="afterGroup">
                            <p:stCondLst>
                              <p:cond delay="0"/>
                            </p:stCondLst>
                            <p:childTnLst>
                              <p:par>
                                <p:cTn id="46" presetID="1" presetClass="entr" presetSubtype="0" fill="hold" grpId="0" nodeType="clickEffect">
                                  <p:stCondLst>
                                    <p:cond delay="0"/>
                                  </p:stCondLst>
                                  <p:childTnLst>
                                    <p:set>
                                      <p:cBhvr>
                                        <p:cTn id="47"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11" grpId="0"/>
      <p:bldP spid="12" grpId="0"/>
      <p:bldP spid="13" grpId="0"/>
      <p:bldP spid="14" grpId="0"/>
      <p:bldP spid="3" grpId="0"/>
      <p:bldP spid="7" grpId="0"/>
      <p:bldP spid="9" grpId="0"/>
      <p:bldP spid="10" grpId="0"/>
      <p:bldP spid="16"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574675" y="414655"/>
            <a:ext cx="9727565" cy="3661410"/>
          </a:xfrm>
          <a:prstGeom prst="rect">
            <a:avLst/>
          </a:prstGeom>
          <a:noFill/>
          <a:ln>
            <a:noFill/>
          </a:ln>
        </p:spPr>
        <p:txBody>
          <a:bodyPr wrap="square" rtlCol="0" anchor="t">
            <a:spAutoFit/>
          </a:bodyPr>
          <a:lstStyle/>
          <a:p>
            <a:pPr algn="ctr"/>
            <a:r>
              <a:rPr lang="zh-CN" altLang="en-US" sz="8800" b="1">
                <a:ln w="22225">
                  <a:solidFill>
                    <a:schemeClr val="accent2"/>
                  </a:solidFill>
                  <a:prstDash val="solid"/>
                </a:ln>
                <a:solidFill>
                  <a:schemeClr val="accent2">
                    <a:lumMod val="40000"/>
                    <a:lumOff val="60000"/>
                  </a:schemeClr>
                </a:solidFill>
                <a:effectLst/>
              </a:rPr>
              <a:t>名家佳篇赏析</a:t>
            </a:r>
            <a:endParaRPr lang="zh-CN" altLang="en-US" sz="8800" b="1">
              <a:ln w="22225">
                <a:solidFill>
                  <a:schemeClr val="accent2"/>
                </a:solidFill>
                <a:prstDash val="solid"/>
              </a:ln>
              <a:solidFill>
                <a:schemeClr val="accent2">
                  <a:lumMod val="40000"/>
                  <a:lumOff val="60000"/>
                </a:schemeClr>
              </a:solidFill>
              <a:effectLst/>
            </a:endParaRPr>
          </a:p>
          <a:p>
            <a:pPr algn="ctr"/>
            <a:r>
              <a:rPr lang="en-US" altLang="zh-CN" sz="7200"/>
              <a:t>——</a:t>
            </a:r>
            <a:r>
              <a:rPr lang="zh-CN" altLang="en-US" sz="7200"/>
              <a:t>山水田园诗代表诗人：王维、孟浩然</a:t>
            </a:r>
            <a:endParaRPr lang="zh-CN" altLang="en-US" sz="7200"/>
          </a:p>
        </p:txBody>
      </p:sp>
    </p:spTree>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7031355" y="60960"/>
            <a:ext cx="2000885" cy="922020"/>
          </a:xfrm>
          <a:prstGeom prst="rect">
            <a:avLst/>
          </a:prstGeom>
          <a:noFill/>
        </p:spPr>
        <p:txBody>
          <a:bodyPr wrap="square" rtlCol="0" anchor="t">
            <a:spAutoFit/>
          </a:bodyPr>
          <a:lstStyle/>
          <a:p>
            <a:r>
              <a:rPr lang="zh-CN" altLang="en-US" sz="5400" b="1">
                <a:latin typeface="+mn-ea"/>
                <a:sym typeface="+mn-ea"/>
              </a:rPr>
              <a:t>王维</a:t>
            </a:r>
            <a:endParaRPr lang="zh-CN" altLang="en-US" sz="5400" b="1">
              <a:latin typeface="+mn-ea"/>
              <a:sym typeface="+mn-ea"/>
            </a:endParaRPr>
          </a:p>
        </p:txBody>
      </p:sp>
      <p:pic>
        <p:nvPicPr>
          <p:cNvPr id="3" name="图片 2"/>
          <p:cNvPicPr>
            <a:picLocks noChangeAspect="1"/>
          </p:cNvPicPr>
          <p:nvPr/>
        </p:nvPicPr>
        <p:blipFill>
          <a:blip r:embed="rId3"/>
          <a:stretch>
            <a:fillRect/>
          </a:stretch>
        </p:blipFill>
        <p:spPr>
          <a:xfrm>
            <a:off x="-63500" y="1270"/>
            <a:ext cx="4673600" cy="6855460"/>
          </a:xfrm>
          <a:prstGeom prst="rect">
            <a:avLst/>
          </a:prstGeom>
        </p:spPr>
      </p:pic>
      <p:sp>
        <p:nvSpPr>
          <p:cNvPr id="4" name="文本框 3"/>
          <p:cNvSpPr txBox="1"/>
          <p:nvPr/>
        </p:nvSpPr>
        <p:spPr>
          <a:xfrm>
            <a:off x="4785995" y="1031240"/>
            <a:ext cx="7168515" cy="5016758"/>
          </a:xfrm>
          <a:prstGeom prst="rect">
            <a:avLst/>
          </a:prstGeom>
          <a:noFill/>
        </p:spPr>
        <p:txBody>
          <a:bodyPr wrap="square" rtlCol="0" anchor="t">
            <a:spAutoFit/>
          </a:bodyPr>
          <a:lstStyle/>
          <a:p>
            <a:r>
              <a:rPr lang="zh-CN" altLang="en-US" sz="3200" b="1">
                <a:latin typeface="宋体" panose="02010600030101010101" pitchFamily="2" charset="-122"/>
                <a:ea typeface="宋体" panose="02010600030101010101" pitchFamily="2" charset="-122"/>
              </a:rPr>
              <a:t>     王维，唐朝</a:t>
            </a:r>
            <a:r>
              <a:rPr lang="zh-CN" altLang="en-US" sz="3200" b="1">
                <a:solidFill>
                  <a:srgbClr val="FF0000"/>
                </a:solidFill>
                <a:latin typeface="宋体" panose="02010600030101010101" pitchFamily="2" charset="-122"/>
                <a:ea typeface="宋体" panose="02010600030101010101" pitchFamily="2" charset="-122"/>
              </a:rPr>
              <a:t>著名诗人、画家，字摩诘（</a:t>
            </a:r>
            <a:r>
              <a:rPr lang="en-US" altLang="zh-CN" sz="3200" b="1" err="1">
                <a:solidFill>
                  <a:srgbClr val="FF0000"/>
                </a:solidFill>
                <a:latin typeface="宋体" panose="02010600030101010101" pitchFamily="2" charset="-122"/>
                <a:ea typeface="宋体" panose="02010600030101010101" pitchFamily="2" charset="-122"/>
              </a:rPr>
              <a:t>jié</a:t>
            </a:r>
            <a:r>
              <a:rPr lang="zh-CN" altLang="en-US" sz="3200" b="1">
                <a:solidFill>
                  <a:srgbClr val="FF0000"/>
                </a:solidFill>
                <a:latin typeface="宋体" panose="02010600030101010101" pitchFamily="2" charset="-122"/>
                <a:ea typeface="宋体" panose="02010600030101010101" pitchFamily="2" charset="-122"/>
              </a:rPr>
              <a:t>），号摩诘居士。</a:t>
            </a:r>
            <a:endParaRPr lang="zh-CN" altLang="en-US" sz="3200" b="1">
              <a:solidFill>
                <a:srgbClr val="FF0000"/>
              </a:solidFill>
              <a:latin typeface="宋体" panose="02010600030101010101" pitchFamily="2" charset="-122"/>
              <a:ea typeface="宋体" panose="02010600030101010101" pitchFamily="2" charset="-122"/>
            </a:endParaRPr>
          </a:p>
          <a:p>
            <a:r>
              <a:rPr lang="zh-CN" altLang="en-US" sz="3200" b="1">
                <a:latin typeface="宋体" panose="02010600030101010101" pitchFamily="2" charset="-122"/>
                <a:ea typeface="宋体" panose="02010600030101010101" pitchFamily="2" charset="-122"/>
              </a:rPr>
              <a:t>    王维参禅悟理，学庄信道，精通诗、书、画、音乐等，以诗名盛于开元、天宝间，尤长五言，多咏</a:t>
            </a:r>
            <a:r>
              <a:rPr lang="zh-CN" altLang="en-US" sz="3200" b="1">
                <a:solidFill>
                  <a:srgbClr val="FF0000"/>
                </a:solidFill>
                <a:latin typeface="宋体" panose="02010600030101010101" pitchFamily="2" charset="-122"/>
                <a:ea typeface="宋体" panose="02010600030101010101" pitchFamily="2" charset="-122"/>
              </a:rPr>
              <a:t>山水田园</a:t>
            </a:r>
            <a:r>
              <a:rPr lang="zh-CN" altLang="en-US" sz="3200" b="1">
                <a:latin typeface="宋体" panose="02010600030101010101" pitchFamily="2" charset="-122"/>
                <a:ea typeface="宋体" panose="02010600030101010101" pitchFamily="2" charset="-122"/>
              </a:rPr>
              <a:t>，</a:t>
            </a:r>
            <a:r>
              <a:rPr lang="zh-CN" altLang="en-US" sz="3200" b="1">
                <a:solidFill>
                  <a:srgbClr val="FF0000"/>
                </a:solidFill>
                <a:latin typeface="宋体" panose="02010600030101010101" pitchFamily="2" charset="-122"/>
                <a:ea typeface="宋体" panose="02010600030101010101" pitchFamily="2" charset="-122"/>
              </a:rPr>
              <a:t>与孟浩然合称“王孟”，</a:t>
            </a:r>
            <a:r>
              <a:rPr lang="zh-CN" altLang="en-US" sz="3200" b="1">
                <a:latin typeface="宋体" panose="02010600030101010101" pitchFamily="2" charset="-122"/>
                <a:ea typeface="宋体" panose="02010600030101010101" pitchFamily="2" charset="-122"/>
              </a:rPr>
              <a:t>有“</a:t>
            </a:r>
            <a:r>
              <a:rPr lang="zh-CN" altLang="en-US" sz="3200" b="1">
                <a:solidFill>
                  <a:srgbClr val="FF0000"/>
                </a:solidFill>
                <a:latin typeface="宋体" panose="02010600030101010101" pitchFamily="2" charset="-122"/>
                <a:ea typeface="宋体" panose="02010600030101010101" pitchFamily="2" charset="-122"/>
              </a:rPr>
              <a:t>诗佛</a:t>
            </a:r>
            <a:r>
              <a:rPr lang="zh-CN" altLang="en-US" sz="3200" b="1">
                <a:latin typeface="宋体" panose="02010600030101010101" pitchFamily="2" charset="-122"/>
                <a:ea typeface="宋体" panose="02010600030101010101" pitchFamily="2" charset="-122"/>
              </a:rPr>
              <a:t>”之称 。    </a:t>
            </a:r>
            <a:endParaRPr lang="en-US" altLang="zh-CN" sz="3200" b="1">
              <a:latin typeface="宋体" panose="02010600030101010101" pitchFamily="2" charset="-122"/>
              <a:ea typeface="宋体" panose="02010600030101010101" pitchFamily="2" charset="-122"/>
            </a:endParaRPr>
          </a:p>
          <a:p>
            <a:r>
              <a:rPr lang="en-US" altLang="zh-CN" sz="3200" b="1">
                <a:latin typeface="宋体" panose="02010600030101010101" pitchFamily="2" charset="-122"/>
                <a:ea typeface="宋体" panose="02010600030101010101" pitchFamily="2" charset="-122"/>
              </a:rPr>
              <a:t>    </a:t>
            </a:r>
            <a:r>
              <a:rPr lang="zh-CN" altLang="en-US" sz="3200" b="1">
                <a:latin typeface="宋体" panose="02010600030101010101" pitchFamily="2" charset="-122"/>
                <a:ea typeface="宋体" panose="02010600030101010101" pitchFamily="2" charset="-122"/>
              </a:rPr>
              <a:t>苏轼评价其：“</a:t>
            </a:r>
            <a:r>
              <a:rPr lang="zh-CN" altLang="en-US" sz="3200" b="1">
                <a:solidFill>
                  <a:srgbClr val="FF0000"/>
                </a:solidFill>
                <a:latin typeface="宋体" panose="02010600030101010101" pitchFamily="2" charset="-122"/>
                <a:ea typeface="宋体" panose="02010600030101010101" pitchFamily="2" charset="-122"/>
              </a:rPr>
              <a:t>味摩诘之诗，诗中有画；观摩诘之画，画中有诗。</a:t>
            </a:r>
            <a:r>
              <a:rPr lang="zh-CN" altLang="en-US" sz="3200" b="1">
                <a:latin typeface="宋体" panose="02010600030101010101" pitchFamily="2" charset="-122"/>
                <a:ea typeface="宋体" panose="02010600030101010101" pitchFamily="2" charset="-122"/>
              </a:rPr>
              <a:t>” 存诗400余首，代表诗作有《相思》、《山居秋暝》等。</a:t>
            </a:r>
            <a:endParaRPr lang="zh-CN" altLang="en-US" sz="3200" b="1">
              <a:latin typeface="宋体" panose="02010600030101010101" pitchFamily="2" charset="-122"/>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3" presetClass="entr" presetSubtype="10"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linds(horizontal)">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3348036" y="101600"/>
            <a:ext cx="4830764" cy="923330"/>
          </a:xfrm>
          <a:prstGeom prst="rect">
            <a:avLst/>
          </a:prstGeom>
          <a:noFill/>
        </p:spPr>
        <p:txBody>
          <a:bodyPr wrap="square" rtlCol="0" anchor="t">
            <a:spAutoFit/>
          </a:bodyPr>
          <a:lstStyle/>
          <a:p>
            <a:pPr algn="ctr"/>
            <a:r>
              <a:rPr lang="zh-CN" altLang="en-US" sz="5400" b="1">
                <a:latin typeface="+mn-ea"/>
                <a:sym typeface="+mn-ea"/>
              </a:rPr>
              <a:t>王维生平</a:t>
            </a:r>
            <a:endParaRPr lang="zh-CN" altLang="en-US" sz="5400" b="1">
              <a:latin typeface="+mn-ea"/>
              <a:sym typeface="+mn-ea"/>
            </a:endParaRPr>
          </a:p>
        </p:txBody>
      </p:sp>
      <p:sp>
        <p:nvSpPr>
          <p:cNvPr id="5" name="文本框 4"/>
          <p:cNvSpPr txBox="1"/>
          <p:nvPr/>
        </p:nvSpPr>
        <p:spPr>
          <a:xfrm>
            <a:off x="221138" y="1170125"/>
            <a:ext cx="11084560" cy="646331"/>
          </a:xfrm>
          <a:prstGeom prst="rect">
            <a:avLst/>
          </a:prstGeom>
          <a:noFill/>
        </p:spPr>
        <p:txBody>
          <a:bodyPr wrap="square" rtlCol="0">
            <a:spAutoFit/>
          </a:bodyPr>
          <a:lstStyle/>
          <a:p>
            <a:r>
              <a:rPr lang="en-US" altLang="zh-CN" sz="3600" b="1">
                <a:latin typeface="宋体" panose="02010600030101010101" pitchFamily="2" charset="-122"/>
                <a:ea typeface="宋体" panose="02010600030101010101" pitchFamily="2" charset="-122"/>
              </a:rPr>
              <a:t>1.</a:t>
            </a:r>
            <a:r>
              <a:rPr lang="zh-CN" altLang="en-US" sz="3600" b="1">
                <a:latin typeface="宋体" panose="02010600030101010101" pitchFamily="2" charset="-122"/>
                <a:ea typeface="宋体" panose="02010600030101010101" pitchFamily="2" charset="-122"/>
              </a:rPr>
              <a:t>王维，公元</a:t>
            </a:r>
            <a:r>
              <a:rPr lang="en-US" altLang="zh-CN" sz="3600" b="1">
                <a:latin typeface="宋体" panose="02010600030101010101" pitchFamily="2" charset="-122"/>
                <a:ea typeface="宋体" panose="02010600030101010101" pitchFamily="2" charset="-122"/>
              </a:rPr>
              <a:t>701</a:t>
            </a:r>
            <a:r>
              <a:rPr lang="zh-CN" altLang="en-US" sz="3600" b="1">
                <a:latin typeface="宋体" panose="02010600030101010101" pitchFamily="2" charset="-122"/>
                <a:ea typeface="宋体" panose="02010600030101010101" pitchFamily="2" charset="-122"/>
              </a:rPr>
              <a:t>年出生在蒲州（今山西运城永济）。</a:t>
            </a:r>
            <a:endParaRPr lang="zh-CN" altLang="en-US" sz="3600" b="1">
              <a:latin typeface="宋体" panose="02010600030101010101" pitchFamily="2" charset="-122"/>
              <a:ea typeface="宋体" panose="02010600030101010101" pitchFamily="2" charset="-122"/>
            </a:endParaRPr>
          </a:p>
        </p:txBody>
      </p:sp>
      <p:sp>
        <p:nvSpPr>
          <p:cNvPr id="6" name="文本框 5"/>
          <p:cNvSpPr txBox="1"/>
          <p:nvPr/>
        </p:nvSpPr>
        <p:spPr>
          <a:xfrm>
            <a:off x="221138" y="2090171"/>
            <a:ext cx="11084560" cy="1200329"/>
          </a:xfrm>
          <a:prstGeom prst="rect">
            <a:avLst/>
          </a:prstGeom>
          <a:noFill/>
        </p:spPr>
        <p:txBody>
          <a:bodyPr wrap="square" rtlCol="0">
            <a:spAutoFit/>
          </a:bodyPr>
          <a:lstStyle>
            <a:defPPr>
              <a:defRPr lang="en-US"/>
            </a:defPPr>
            <a:lvl1pPr>
              <a:defRPr sz="3600" b="1">
                <a:latin typeface="宋体" panose="02010600030101010101" pitchFamily="2" charset="-122"/>
                <a:ea typeface="宋体" panose="02010600030101010101" pitchFamily="2" charset="-122"/>
              </a:defRPr>
            </a:lvl1pPr>
          </a:lstStyle>
          <a:p>
            <a:r>
              <a:rPr lang="en-US" altLang="zh-CN"/>
              <a:t>2.</a:t>
            </a:r>
            <a:r>
              <a:rPr lang="zh-CN" altLang="en-US"/>
              <a:t>王维出身书香门第，家学渊博。本人从小勤奋好学，涉猎颇广。</a:t>
            </a:r>
            <a:endParaRPr lang="zh-CN" altLang="en-US"/>
          </a:p>
        </p:txBody>
      </p:sp>
      <p:sp>
        <p:nvSpPr>
          <p:cNvPr id="7" name="文本框 6"/>
          <p:cNvSpPr txBox="1"/>
          <p:nvPr/>
        </p:nvSpPr>
        <p:spPr>
          <a:xfrm>
            <a:off x="221138" y="3564215"/>
            <a:ext cx="11084560" cy="646331"/>
          </a:xfrm>
          <a:prstGeom prst="rect">
            <a:avLst/>
          </a:prstGeom>
          <a:noFill/>
        </p:spPr>
        <p:txBody>
          <a:bodyPr wrap="square" rtlCol="0">
            <a:spAutoFit/>
          </a:bodyPr>
          <a:lstStyle>
            <a:defPPr>
              <a:defRPr lang="en-US"/>
            </a:defPPr>
            <a:lvl1pPr>
              <a:defRPr sz="3600" b="1">
                <a:latin typeface="宋体" panose="02010600030101010101" pitchFamily="2" charset="-122"/>
                <a:ea typeface="宋体" panose="02010600030101010101" pitchFamily="2" charset="-122"/>
              </a:defRPr>
            </a:lvl1pPr>
          </a:lstStyle>
          <a:p>
            <a:r>
              <a:rPr lang="en-US" altLang="zh-CN"/>
              <a:t>3.15</a:t>
            </a:r>
            <a:r>
              <a:rPr lang="zh-CN" altLang="en-US"/>
              <a:t>岁去京城应试，成为一颗闪亮的星。</a:t>
            </a:r>
            <a:endParaRPr lang="zh-CN" altLang="en-US"/>
          </a:p>
        </p:txBody>
      </p:sp>
      <p:sp>
        <p:nvSpPr>
          <p:cNvPr id="8" name="文本框 7"/>
          <p:cNvSpPr txBox="1"/>
          <p:nvPr/>
        </p:nvSpPr>
        <p:spPr>
          <a:xfrm>
            <a:off x="221138" y="4560143"/>
            <a:ext cx="9308942" cy="646331"/>
          </a:xfrm>
          <a:prstGeom prst="rect">
            <a:avLst/>
          </a:prstGeom>
          <a:noFill/>
        </p:spPr>
        <p:txBody>
          <a:bodyPr wrap="square" rtlCol="0">
            <a:spAutoFit/>
          </a:bodyPr>
          <a:lstStyle>
            <a:defPPr>
              <a:defRPr lang="en-US"/>
            </a:defPPr>
            <a:lvl1pPr>
              <a:defRPr sz="3600" b="1">
                <a:latin typeface="宋体" panose="02010600030101010101" pitchFamily="2" charset="-122"/>
                <a:ea typeface="宋体" panose="02010600030101010101" pitchFamily="2" charset="-122"/>
              </a:defRPr>
            </a:lvl1pPr>
          </a:lstStyle>
          <a:p>
            <a:r>
              <a:rPr lang="en-US" altLang="zh-CN"/>
              <a:t>4.17</a:t>
            </a:r>
            <a:r>
              <a:rPr lang="zh-CN" altLang="en-US"/>
              <a:t>岁写出了</a:t>
            </a:r>
            <a:r>
              <a:rPr lang="en-US" altLang="zh-CN"/>
              <a:t>《</a:t>
            </a:r>
            <a:r>
              <a:rPr lang="zh-CN" altLang="en-US"/>
              <a:t>九月九日忆山东兄弟</a:t>
            </a:r>
            <a:r>
              <a:rPr lang="en-US" altLang="zh-CN"/>
              <a:t>》</a:t>
            </a:r>
            <a:r>
              <a:rPr lang="zh-CN" altLang="en-US"/>
              <a:t>。</a:t>
            </a:r>
            <a:endParaRPr lang="zh-CN" altLang="en-US"/>
          </a:p>
        </p:txBody>
      </p:sp>
      <p:sp>
        <p:nvSpPr>
          <p:cNvPr id="9" name="文本框 8"/>
          <p:cNvSpPr txBox="1"/>
          <p:nvPr/>
        </p:nvSpPr>
        <p:spPr>
          <a:xfrm>
            <a:off x="221138" y="5454471"/>
            <a:ext cx="9684862" cy="646331"/>
          </a:xfrm>
          <a:prstGeom prst="rect">
            <a:avLst/>
          </a:prstGeom>
          <a:noFill/>
        </p:spPr>
        <p:txBody>
          <a:bodyPr wrap="square" rtlCol="0">
            <a:spAutoFit/>
          </a:bodyPr>
          <a:lstStyle>
            <a:defPPr>
              <a:defRPr lang="en-US"/>
            </a:defPPr>
            <a:lvl1pPr>
              <a:defRPr sz="3600" b="1">
                <a:latin typeface="宋体" panose="02010600030101010101" pitchFamily="2" charset="-122"/>
                <a:ea typeface="宋体" panose="02010600030101010101" pitchFamily="2" charset="-122"/>
              </a:defRPr>
            </a:lvl1pPr>
          </a:lstStyle>
          <a:p>
            <a:r>
              <a:rPr lang="en-US" altLang="zh-CN"/>
              <a:t>5.20</a:t>
            </a:r>
            <a:r>
              <a:rPr lang="zh-CN" altLang="en-US"/>
              <a:t>岁高中进士科一甲，也就是头名状元。</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arn(inVertical)">
                                      <p:cBhvr>
                                        <p:cTn id="17" dur="500"/>
                                        <p:tgtEl>
                                          <p:spTgt spid="7"/>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arn(inVertical)">
                                      <p:cBhvr>
                                        <p:cTn id="22" dur="500"/>
                                        <p:tgtEl>
                                          <p:spTgt spid="8"/>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arn(inVertical)">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3348036" y="101600"/>
            <a:ext cx="4830764" cy="923330"/>
          </a:xfrm>
          <a:prstGeom prst="rect">
            <a:avLst/>
          </a:prstGeom>
          <a:noFill/>
        </p:spPr>
        <p:txBody>
          <a:bodyPr wrap="square" rtlCol="0" anchor="t">
            <a:spAutoFit/>
          </a:bodyPr>
          <a:lstStyle/>
          <a:p>
            <a:pPr algn="ctr"/>
            <a:r>
              <a:rPr lang="zh-CN" altLang="en-US" sz="5400" b="1">
                <a:latin typeface="+mn-ea"/>
                <a:sym typeface="+mn-ea"/>
              </a:rPr>
              <a:t>王维生平</a:t>
            </a:r>
            <a:endParaRPr lang="zh-CN" altLang="en-US" sz="5400" b="1">
              <a:latin typeface="+mn-ea"/>
              <a:sym typeface="+mn-ea"/>
            </a:endParaRPr>
          </a:p>
        </p:txBody>
      </p:sp>
      <p:sp>
        <p:nvSpPr>
          <p:cNvPr id="5" name="文本框 4"/>
          <p:cNvSpPr txBox="1"/>
          <p:nvPr/>
        </p:nvSpPr>
        <p:spPr>
          <a:xfrm>
            <a:off x="221138" y="1278711"/>
            <a:ext cx="7591902" cy="707886"/>
          </a:xfrm>
          <a:prstGeom prst="rect">
            <a:avLst/>
          </a:prstGeom>
          <a:noFill/>
        </p:spPr>
        <p:txBody>
          <a:bodyPr wrap="square" rtlCol="0">
            <a:spAutoFit/>
          </a:bodyPr>
          <a:lstStyle>
            <a:defPPr>
              <a:defRPr lang="en-US"/>
            </a:defPPr>
            <a:lvl1pPr>
              <a:defRPr sz="3600" b="1">
                <a:latin typeface="宋体" panose="02010600030101010101" pitchFamily="2" charset="-122"/>
                <a:ea typeface="宋体" panose="02010600030101010101" pitchFamily="2" charset="-122"/>
              </a:defRPr>
            </a:lvl1pPr>
          </a:lstStyle>
          <a:p>
            <a:r>
              <a:rPr lang="en-US" altLang="zh-CN" sz="4000"/>
              <a:t>6.</a:t>
            </a:r>
            <a:r>
              <a:rPr lang="zh-CN" altLang="en-US" sz="4000"/>
              <a:t>安史之乱是王维一生的转折点。</a:t>
            </a:r>
            <a:endParaRPr lang="zh-CN" altLang="en-US" sz="4000"/>
          </a:p>
        </p:txBody>
      </p:sp>
      <p:sp>
        <p:nvSpPr>
          <p:cNvPr id="6" name="文本框 5"/>
          <p:cNvSpPr txBox="1"/>
          <p:nvPr/>
        </p:nvSpPr>
        <p:spPr>
          <a:xfrm>
            <a:off x="221138" y="2675711"/>
            <a:ext cx="10812622" cy="707886"/>
          </a:xfrm>
          <a:prstGeom prst="rect">
            <a:avLst/>
          </a:prstGeom>
          <a:noFill/>
        </p:spPr>
        <p:txBody>
          <a:bodyPr wrap="square" rtlCol="0">
            <a:spAutoFit/>
          </a:bodyPr>
          <a:lstStyle>
            <a:defPPr>
              <a:defRPr lang="en-US"/>
            </a:defPPr>
            <a:lvl1pPr>
              <a:defRPr sz="3600" b="1">
                <a:latin typeface="宋体" panose="02010600030101010101" pitchFamily="2" charset="-122"/>
                <a:ea typeface="宋体" panose="02010600030101010101" pitchFamily="2" charset="-122"/>
              </a:defRPr>
            </a:lvl1pPr>
          </a:lstStyle>
          <a:p>
            <a:r>
              <a:rPr lang="en-US" altLang="zh-CN" sz="4000"/>
              <a:t>7.</a:t>
            </a:r>
            <a:r>
              <a:rPr lang="zh-CN" altLang="en-US" sz="4000"/>
              <a:t>意志消沉，痴迷佛学，过着半官半隐的生活。</a:t>
            </a:r>
            <a:endParaRPr lang="zh-CN" altLang="en-US" sz="4000"/>
          </a:p>
        </p:txBody>
      </p:sp>
      <p:sp>
        <p:nvSpPr>
          <p:cNvPr id="7" name="文本框 6"/>
          <p:cNvSpPr txBox="1"/>
          <p:nvPr/>
        </p:nvSpPr>
        <p:spPr>
          <a:xfrm>
            <a:off x="221138" y="4072711"/>
            <a:ext cx="10812622" cy="1323439"/>
          </a:xfrm>
          <a:prstGeom prst="rect">
            <a:avLst/>
          </a:prstGeom>
          <a:noFill/>
        </p:spPr>
        <p:txBody>
          <a:bodyPr wrap="square" rtlCol="0">
            <a:spAutoFit/>
          </a:bodyPr>
          <a:lstStyle>
            <a:defPPr>
              <a:defRPr lang="en-US"/>
            </a:defPPr>
            <a:lvl1pPr>
              <a:defRPr sz="3600" b="1">
                <a:latin typeface="宋体" panose="02010600030101010101" pitchFamily="2" charset="-122"/>
                <a:ea typeface="宋体" panose="02010600030101010101" pitchFamily="2" charset="-122"/>
              </a:defRPr>
            </a:lvl1pPr>
          </a:lstStyle>
          <a:p>
            <a:r>
              <a:rPr lang="zh-CN" altLang="en-US" sz="4000"/>
              <a:t>诗歌风格与之前大为不同，开始更多写作“山水田园诗”。</a:t>
            </a:r>
            <a:endParaRPr lang="zh-CN" altLang="en-US" sz="40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arn(inVertical)">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4"/>
          <a:stretch>
            <a:fillRect/>
          </a:stretch>
        </a:blipFill>
        <a:effectLst/>
      </p:bgPr>
    </p:bg>
    <p:spTree>
      <p:nvGrpSpPr>
        <p:cNvPr id="1" name=""/>
        <p:cNvGrpSpPr/>
        <p:nvPr/>
      </p:nvGrpSpPr>
      <p:grpSpPr>
        <a:xfrm>
          <a:off x="0" y="0"/>
          <a:ext cx="0" cy="0"/>
        </a:xfrm>
      </p:grpSpPr>
      <p:sp>
        <p:nvSpPr>
          <p:cNvPr id="3" name="内容占位符 2"/>
          <p:cNvSpPr>
            <a:spLocks noGrp="1"/>
          </p:cNvSpPr>
          <p:nvPr>
            <p:ph idx="1"/>
          </p:nvPr>
        </p:nvSpPr>
        <p:spPr>
          <a:xfrm>
            <a:off x="408305" y="637540"/>
            <a:ext cx="7886700" cy="5163820"/>
          </a:xfrm>
        </p:spPr>
        <p:txBody>
          <a:bodyPr>
            <a:normAutofit/>
          </a:bodyPr>
          <a:lstStyle/>
          <a:p>
            <a:pPr marL="0" indent="0" algn="ctr">
              <a:lnSpc>
                <a:spcPct val="150000"/>
              </a:lnSpc>
              <a:buNone/>
            </a:pPr>
            <a:r>
              <a:rPr lang="zh-CN" altLang="en-US" sz="3600" b="1"/>
              <a:t> </a:t>
            </a:r>
            <a:r>
              <a:rPr lang="zh-CN" altLang="en-US" sz="4000" b="1">
                <a:latin typeface="楷体" panose="02010609060101010101" pitchFamily="49" charset="-122"/>
                <a:ea typeface="楷体" panose="02010609060101010101" pitchFamily="49" charset="-122"/>
              </a:rPr>
              <a:t>竹里馆 </a:t>
            </a:r>
            <a:endParaRPr lang="zh-CN" altLang="en-US" sz="4000" b="1">
              <a:latin typeface="楷体" panose="02010609060101010101" pitchFamily="49" charset="-122"/>
              <a:ea typeface="楷体" panose="02010609060101010101" pitchFamily="49" charset="-122"/>
            </a:endParaRPr>
          </a:p>
          <a:p>
            <a:pPr marL="0" indent="0" algn="ctr">
              <a:lnSpc>
                <a:spcPct val="150000"/>
              </a:lnSpc>
              <a:buNone/>
            </a:pPr>
            <a:r>
              <a:rPr lang="zh-CN" altLang="en-US" sz="4000" b="1">
                <a:latin typeface="楷体" panose="02010609060101010101" pitchFamily="49" charset="-122"/>
                <a:ea typeface="楷体" panose="02010609060101010101" pitchFamily="49" charset="-122"/>
              </a:rPr>
              <a:t>［唐］王维 </a:t>
            </a:r>
            <a:endParaRPr lang="zh-CN" altLang="en-US" sz="4000" b="1">
              <a:latin typeface="楷体" panose="02010609060101010101" pitchFamily="49" charset="-122"/>
              <a:ea typeface="楷体" panose="02010609060101010101" pitchFamily="49" charset="-122"/>
            </a:endParaRPr>
          </a:p>
          <a:p>
            <a:pPr marL="0" indent="0" algn="ctr">
              <a:lnSpc>
                <a:spcPct val="150000"/>
              </a:lnSpc>
              <a:buNone/>
            </a:pPr>
            <a:r>
              <a:rPr lang="zh-CN" altLang="en-US" sz="4000" b="1">
                <a:solidFill>
                  <a:srgbClr val="FF0000"/>
                </a:solidFill>
                <a:latin typeface="楷体" panose="02010609060101010101" pitchFamily="49" charset="-122"/>
                <a:ea typeface="楷体" panose="02010609060101010101" pitchFamily="49" charset="-122"/>
              </a:rPr>
              <a:t>独</a:t>
            </a:r>
            <a:r>
              <a:rPr lang="zh-CN" altLang="en-US" sz="4000" b="1">
                <a:latin typeface="楷体" panose="02010609060101010101" pitchFamily="49" charset="-122"/>
                <a:ea typeface="楷体" panose="02010609060101010101" pitchFamily="49" charset="-122"/>
              </a:rPr>
              <a:t>坐幽篁里，</a:t>
            </a:r>
            <a:r>
              <a:rPr lang="zh-CN" altLang="en-US" sz="4000" b="1">
                <a:solidFill>
                  <a:srgbClr val="FF0000"/>
                </a:solidFill>
                <a:latin typeface="楷体" panose="02010609060101010101" pitchFamily="49" charset="-122"/>
                <a:ea typeface="楷体" panose="02010609060101010101" pitchFamily="49" charset="-122"/>
              </a:rPr>
              <a:t>弹琴</a:t>
            </a:r>
            <a:r>
              <a:rPr lang="zh-CN" altLang="en-US" sz="4000" b="1">
                <a:latin typeface="楷体" panose="02010609060101010101" pitchFamily="49" charset="-122"/>
                <a:ea typeface="楷体" panose="02010609060101010101" pitchFamily="49" charset="-122"/>
              </a:rPr>
              <a:t>复</a:t>
            </a:r>
            <a:r>
              <a:rPr lang="zh-CN" altLang="en-US" sz="4000" b="1">
                <a:solidFill>
                  <a:srgbClr val="FF0000"/>
                </a:solidFill>
                <a:latin typeface="楷体" panose="02010609060101010101" pitchFamily="49" charset="-122"/>
                <a:ea typeface="楷体" panose="02010609060101010101" pitchFamily="49" charset="-122"/>
              </a:rPr>
              <a:t>长啸</a:t>
            </a:r>
            <a:r>
              <a:rPr lang="zh-CN" altLang="en-US" sz="4000" b="1">
                <a:latin typeface="楷体" panose="02010609060101010101" pitchFamily="49" charset="-122"/>
                <a:ea typeface="楷体" panose="02010609060101010101" pitchFamily="49" charset="-122"/>
              </a:rPr>
              <a:t>。</a:t>
            </a:r>
            <a:endParaRPr lang="zh-CN" altLang="en-US" sz="4000" b="1">
              <a:latin typeface="楷体" panose="02010609060101010101" pitchFamily="49" charset="-122"/>
              <a:ea typeface="楷体" panose="02010609060101010101" pitchFamily="49" charset="-122"/>
            </a:endParaRPr>
          </a:p>
          <a:p>
            <a:pPr marL="0" indent="0" algn="ctr">
              <a:lnSpc>
                <a:spcPct val="150000"/>
              </a:lnSpc>
              <a:buNone/>
            </a:pPr>
            <a:r>
              <a:rPr lang="zh-CN" altLang="en-US" sz="4000" b="1">
                <a:solidFill>
                  <a:srgbClr val="FF0000"/>
                </a:solidFill>
                <a:latin typeface="楷体" panose="02010609060101010101" pitchFamily="49" charset="-122"/>
                <a:ea typeface="楷体" panose="02010609060101010101" pitchFamily="49" charset="-122"/>
              </a:rPr>
              <a:t>深林</a:t>
            </a:r>
            <a:r>
              <a:rPr lang="zh-CN" altLang="en-US" sz="4000" b="1">
                <a:latin typeface="楷体" panose="02010609060101010101" pitchFamily="49" charset="-122"/>
                <a:ea typeface="楷体" panose="02010609060101010101" pitchFamily="49" charset="-122"/>
              </a:rPr>
              <a:t>人不知，</a:t>
            </a:r>
            <a:r>
              <a:rPr lang="zh-CN" altLang="en-US" sz="4000" b="1">
                <a:solidFill>
                  <a:srgbClr val="FF0000"/>
                </a:solidFill>
                <a:latin typeface="楷体" panose="02010609060101010101" pitchFamily="49" charset="-122"/>
                <a:ea typeface="楷体" panose="02010609060101010101" pitchFamily="49" charset="-122"/>
              </a:rPr>
              <a:t>明月</a:t>
            </a:r>
            <a:r>
              <a:rPr lang="zh-CN" altLang="en-US" sz="4000" b="1">
                <a:latin typeface="楷体" panose="02010609060101010101" pitchFamily="49" charset="-122"/>
                <a:ea typeface="楷体" panose="02010609060101010101" pitchFamily="49" charset="-122"/>
              </a:rPr>
              <a:t>来相照。</a:t>
            </a:r>
            <a:endParaRPr lang="zh-CN" altLang="en-US" sz="4000" b="1">
              <a:latin typeface="楷体" panose="02010609060101010101" pitchFamily="49" charset="-122"/>
              <a:ea typeface="楷体" panose="02010609060101010101" pitchFamily="49" charset="-122"/>
            </a:endParaRPr>
          </a:p>
          <a:p>
            <a:pPr marL="0" indent="0" algn="ctr">
              <a:lnSpc>
                <a:spcPct val="150000"/>
              </a:lnSpc>
              <a:buNone/>
            </a:pPr>
            <a:endParaRPr lang="zh-CN" altLang="en-US" sz="3200" b="1"/>
          </a:p>
          <a:p>
            <a:pPr marL="0" indent="0">
              <a:lnSpc>
                <a:spcPct val="150000"/>
              </a:lnSpc>
              <a:buNone/>
            </a:pPr>
            <a:endParaRPr lang="zh-CN" altLang="en-US" sz="3200" b="1">
              <a:solidFill>
                <a:srgbClr val="FF0000"/>
              </a:solidFill>
            </a:endParaRPr>
          </a:p>
        </p:txBody>
      </p:sp>
      <p:pic>
        <p:nvPicPr>
          <p:cNvPr id="7" name="图片 6"/>
          <p:cNvPicPr>
            <a:picLocks noChangeAspect="1"/>
          </p:cNvPicPr>
          <p:nvPr/>
        </p:nvPicPr>
        <p:blipFill>
          <a:blip r:embed="rId3"/>
          <a:stretch>
            <a:fillRect/>
          </a:stretch>
        </p:blipFill>
        <p:spPr>
          <a:xfrm>
            <a:off x="8704580" y="0"/>
            <a:ext cx="3409950" cy="2440305"/>
          </a:xfrm>
          <a:prstGeom prst="rect">
            <a:avLst/>
          </a:prstGeom>
        </p:spPr>
      </p:pic>
      <p:sp>
        <p:nvSpPr>
          <p:cNvPr id="8" name="云形标注 7"/>
          <p:cNvSpPr/>
          <p:nvPr/>
        </p:nvSpPr>
        <p:spPr>
          <a:xfrm>
            <a:off x="7572058" y="2998470"/>
            <a:ext cx="4081462" cy="1971040"/>
          </a:xfrm>
          <a:prstGeom prst="cloudCallou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b="1">
                <a:solidFill>
                  <a:srgbClr val="FF0000"/>
                </a:solidFill>
                <a:latin typeface="宋体" panose="02010600030101010101" pitchFamily="2" charset="-122"/>
                <a:ea typeface="宋体" panose="02010600030101010101" pitchFamily="2" charset="-122"/>
              </a:rPr>
              <a:t>恬淡闲适</a:t>
            </a:r>
            <a:endParaRPr lang="zh-CN" altLang="en-US" sz="4800" b="1">
              <a:solidFill>
                <a:srgbClr val="FF0000"/>
              </a:solidFill>
              <a:latin typeface="宋体" panose="02010600030101010101" pitchFamily="2" charset="-122"/>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3"/>
          <a:stretch>
            <a:fillRect/>
          </a:stretch>
        </a:blipFill>
        <a:effectLst/>
      </p:bgPr>
    </p:bg>
    <p:spTree>
      <p:nvGrpSpPr>
        <p:cNvPr id="1" name=""/>
        <p:cNvGrpSpPr/>
        <p:nvPr/>
      </p:nvGrpSpPr>
      <p:grpSpPr>
        <a:xfrm>
          <a:off x="0" y="0"/>
          <a:ext cx="0" cy="0"/>
        </a:xfrm>
      </p:grpSpPr>
      <p:sp>
        <p:nvSpPr>
          <p:cNvPr id="3" name="内容占位符 2"/>
          <p:cNvSpPr>
            <a:spLocks noGrp="1"/>
          </p:cNvSpPr>
          <p:nvPr>
            <p:ph idx="1"/>
          </p:nvPr>
        </p:nvSpPr>
        <p:spPr>
          <a:xfrm>
            <a:off x="534670" y="793750"/>
            <a:ext cx="11149965" cy="5265420"/>
          </a:xfrm>
        </p:spPr>
        <p:txBody>
          <a:bodyPr>
            <a:noAutofit/>
          </a:bodyPr>
          <a:lstStyle/>
          <a:p>
            <a:pPr marL="0" indent="0">
              <a:lnSpc>
                <a:spcPct val="150000"/>
              </a:lnSpc>
              <a:buNone/>
            </a:pPr>
            <a:r>
              <a:rPr lang="zh-CN" altLang="en-US" sz="3200" b="1">
                <a:latin typeface="宋体" panose="02010600030101010101" pitchFamily="2" charset="-122"/>
                <a:ea typeface="宋体" panose="02010600030101010101" pitchFamily="2" charset="-122"/>
              </a:rPr>
              <a:t>【探究思考】 </a:t>
            </a:r>
            <a:endParaRPr lang="zh-CN" altLang="en-US" sz="3200" b="1">
              <a:latin typeface="宋体" panose="02010600030101010101" pitchFamily="2" charset="-122"/>
              <a:ea typeface="宋体" panose="02010600030101010101" pitchFamily="2" charset="-122"/>
            </a:endParaRPr>
          </a:p>
          <a:p>
            <a:pPr marL="0" indent="0">
              <a:lnSpc>
                <a:spcPct val="150000"/>
              </a:lnSpc>
              <a:buNone/>
            </a:pPr>
            <a:r>
              <a:rPr lang="en-US" altLang="zh-CN" sz="3200" b="1">
                <a:latin typeface="宋体" panose="02010600030101010101" pitchFamily="2" charset="-122"/>
                <a:ea typeface="宋体" panose="02010600030101010101" pitchFamily="2" charset="-122"/>
              </a:rPr>
              <a:t>1</a:t>
            </a:r>
            <a:r>
              <a:rPr lang="zh-CN" altLang="en-US" sz="3200" b="1">
                <a:latin typeface="宋体" panose="02010600030101010101" pitchFamily="2" charset="-122"/>
                <a:ea typeface="宋体" panose="02010600030101010101" pitchFamily="2" charset="-122"/>
              </a:rPr>
              <a:t>. 请你发挥想象和联想，描绘该诗所展示的画面。</a:t>
            </a:r>
            <a:endParaRPr lang="zh-CN" altLang="en-US" sz="3200" b="1">
              <a:latin typeface="宋体" panose="02010600030101010101" pitchFamily="2" charset="-122"/>
              <a:ea typeface="宋体" panose="02010600030101010101" pitchFamily="2" charset="-122"/>
            </a:endParaRPr>
          </a:p>
          <a:p>
            <a:pPr marL="0" indent="0">
              <a:lnSpc>
                <a:spcPct val="150000"/>
              </a:lnSpc>
              <a:buNone/>
            </a:pPr>
            <a:r>
              <a:rPr lang="zh-CN" altLang="en-US" sz="3200">
                <a:solidFill>
                  <a:srgbClr val="FF0000"/>
                </a:solidFill>
              </a:rPr>
              <a:t>          </a:t>
            </a:r>
            <a:r>
              <a:rPr lang="zh-CN" altLang="en-US" sz="3600" b="1">
                <a:solidFill>
                  <a:srgbClr val="FF0000"/>
                </a:solidFill>
                <a:latin typeface="楷体" panose="02010609060101010101" pitchFamily="49" charset="-122"/>
                <a:ea typeface="楷体" panose="02010609060101010101" pitchFamily="49" charset="-122"/>
              </a:rPr>
              <a:t>月夜,诗人独自坐在幽深静谧的竹林里,又是弹琴,又是高声长啸。竹林深深,没有人知道诗人在这里,只有皎洁的明月透过茂密的竹子照射过来,洒在诗人的身上,也洒在诗人的琴上。</a:t>
            </a:r>
            <a:endParaRPr lang="zh-CN" altLang="en-US" sz="3600" b="1">
              <a:solidFill>
                <a:srgbClr val="FF0000"/>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9"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p:cTn id="7" dur="1000" fill="hold"/>
                                        <p:tgtEl>
                                          <p:spTgt spid="3">
                                            <p:txEl>
                                              <p:pRg st="2" end="2"/>
                                            </p:txEl>
                                          </p:spTgt>
                                        </p:tgtEl>
                                        <p:attrNameLst>
                                          <p:attrName>ppt_x</p:attrName>
                                        </p:attrNameLst>
                                      </p:cBhvr>
                                      <p:tavLst>
                                        <p:tav tm="0">
                                          <p:val>
                                            <p:strVal val="#ppt_x-.2"/>
                                          </p:val>
                                        </p:tav>
                                        <p:tav tm="100000">
                                          <p:val>
                                            <p:strVal val="#ppt_x"/>
                                          </p:val>
                                        </p:tav>
                                      </p:tavLst>
                                    </p:anim>
                                    <p:anim calcmode="lin" valueType="num">
                                      <p:cBhvr>
                                        <p:cTn id="8" dur="1000" fill="hold"/>
                                        <p:tgtEl>
                                          <p:spTgt spid="3">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pic>
        <p:nvPicPr>
          <p:cNvPr id="3" name="图片 2"/>
          <p:cNvPicPr>
            <a:picLocks noChangeAspect="1"/>
          </p:cNvPicPr>
          <p:nvPr/>
        </p:nvPicPr>
        <p:blipFill>
          <a:blip r:embed="rId3"/>
          <a:srcRect r="993" b="4111"/>
          <a:stretch>
            <a:fillRect/>
          </a:stretch>
        </p:blipFill>
        <p:spPr>
          <a:xfrm>
            <a:off x="1" y="0"/>
            <a:ext cx="11074400" cy="6847840"/>
          </a:xfrm>
          <a:prstGeom prst="rect">
            <a:avLst/>
          </a:prstGeom>
        </p:spPr>
      </p:pic>
      <p:pic>
        <p:nvPicPr>
          <p:cNvPr id="4" name="图片 3"/>
          <p:cNvPicPr>
            <a:picLocks noChangeAspect="1"/>
          </p:cNvPicPr>
          <p:nvPr/>
        </p:nvPicPr>
        <p:blipFill>
          <a:blip r:embed="rId4"/>
          <a:stretch>
            <a:fillRect/>
          </a:stretch>
        </p:blipFill>
        <p:spPr>
          <a:xfrm>
            <a:off x="11074401" y="1432405"/>
            <a:ext cx="1117599" cy="3566469"/>
          </a:xfrm>
          <a:prstGeom prst="rect">
            <a:avLst/>
          </a:prstGeom>
        </p:spPr>
      </p:pic>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3" name="内容占位符 2"/>
          <p:cNvSpPr>
            <a:spLocks noGrp="1"/>
          </p:cNvSpPr>
          <p:nvPr>
            <p:ph idx="1"/>
          </p:nvPr>
        </p:nvSpPr>
        <p:spPr>
          <a:xfrm>
            <a:off x="415290" y="1220470"/>
            <a:ext cx="11290300" cy="4168140"/>
          </a:xfrm>
        </p:spPr>
        <p:txBody>
          <a:bodyPr>
            <a:normAutofit fontScale="90000"/>
          </a:bodyPr>
          <a:lstStyle/>
          <a:p>
            <a:pPr marL="0" indent="0">
              <a:lnSpc>
                <a:spcPct val="150000"/>
              </a:lnSpc>
              <a:buNone/>
            </a:pPr>
            <a:r>
              <a:rPr lang="en-US" altLang="zh-CN" sz="3100" b="1">
                <a:latin typeface="宋体" panose="02010600030101010101" pitchFamily="2" charset="-122"/>
                <a:ea typeface="宋体" panose="02010600030101010101" pitchFamily="2" charset="-122"/>
              </a:rPr>
              <a:t>2</a:t>
            </a:r>
            <a:r>
              <a:rPr lang="zh-CN" altLang="en-US" sz="3100" b="1">
                <a:latin typeface="宋体" panose="02010600030101010101" pitchFamily="2" charset="-122"/>
                <a:ea typeface="宋体" panose="02010600030101010101" pitchFamily="2" charset="-122"/>
              </a:rPr>
              <a:t>. 诗中表现了诗人怎样的心情？请结合诗句，作简要分析。 </a:t>
            </a:r>
            <a:endParaRPr lang="zh-CN" altLang="en-US" sz="3100" b="1">
              <a:latin typeface="宋体" panose="02010600030101010101" pitchFamily="2" charset="-122"/>
              <a:ea typeface="宋体" panose="02010600030101010101" pitchFamily="2" charset="-122"/>
            </a:endParaRPr>
          </a:p>
          <a:p>
            <a:pPr marL="0" indent="0">
              <a:lnSpc>
                <a:spcPct val="150000"/>
              </a:lnSpc>
              <a:buNone/>
            </a:pPr>
            <a:r>
              <a:rPr lang="zh-CN" altLang="en-US" sz="3300" b="1">
                <a:solidFill>
                  <a:srgbClr val="FF0000"/>
                </a:solidFill>
                <a:latin typeface="楷体" panose="02010609060101010101" pitchFamily="49" charset="-122"/>
                <a:ea typeface="楷体" panose="02010609060101010101" pitchFamily="49" charset="-122"/>
              </a:rPr>
              <a:t>    </a:t>
            </a:r>
            <a:r>
              <a:rPr lang="zh-CN" altLang="en-US" sz="3700" b="1">
                <a:solidFill>
                  <a:srgbClr val="FF0000"/>
                </a:solidFill>
                <a:latin typeface="楷体" panose="02010609060101010101" pitchFamily="49" charset="-122"/>
                <a:ea typeface="楷体" panose="02010609060101010101" pitchFamily="49" charset="-122"/>
              </a:rPr>
              <a:t>该诗写了诗人在幽深的竹林里独自弹琴、长啸，与明月相伴的情景，渲染了幽深宁静的氛围，展现了诗人淡泊的生活态度和高雅的生活情趣。表现了诗人</a:t>
            </a:r>
            <a:r>
              <a:rPr lang="zh-CN" altLang="en-US" sz="3700" b="1">
                <a:solidFill>
                  <a:srgbClr val="0000FF"/>
                </a:solidFill>
                <a:latin typeface="楷体" panose="02010609060101010101" pitchFamily="49" charset="-122"/>
                <a:ea typeface="楷体" panose="02010609060101010101" pitchFamily="49" charset="-122"/>
              </a:rPr>
              <a:t>悠然自得、恬淡闲适</a:t>
            </a:r>
            <a:r>
              <a:rPr lang="zh-CN" altLang="en-US" sz="3700" b="1">
                <a:solidFill>
                  <a:srgbClr val="FF0000"/>
                </a:solidFill>
                <a:latin typeface="楷体" panose="02010609060101010101" pitchFamily="49" charset="-122"/>
                <a:ea typeface="楷体" panose="02010609060101010101" pitchFamily="49" charset="-122"/>
              </a:rPr>
              <a:t>的心情。</a:t>
            </a:r>
            <a:endParaRPr lang="zh-CN" altLang="en-US" sz="3700" b="1">
              <a:solidFill>
                <a:srgbClr val="FF0000"/>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4"/>
          <a:stretch>
            <a:fillRect/>
          </a:stretch>
        </a:blipFill>
        <a:effectLst/>
      </p:bgPr>
    </p:bg>
    <p:spTree>
      <p:nvGrpSpPr>
        <p:cNvPr id="1" name=""/>
        <p:cNvGrpSpPr/>
        <p:nvPr/>
      </p:nvGrpSpPr>
      <p:grpSpPr>
        <a:xfrm>
          <a:off x="0" y="0"/>
          <a:ext cx="0" cy="0"/>
        </a:xfrm>
      </p:grpSpPr>
      <p:sp>
        <p:nvSpPr>
          <p:cNvPr id="3" name="内容占位符 2"/>
          <p:cNvSpPr>
            <a:spLocks noGrp="1"/>
          </p:cNvSpPr>
          <p:nvPr>
            <p:ph idx="1"/>
          </p:nvPr>
        </p:nvSpPr>
        <p:spPr>
          <a:xfrm>
            <a:off x="311784" y="487205"/>
            <a:ext cx="7002145" cy="6001385"/>
          </a:xfrm>
        </p:spPr>
        <p:txBody>
          <a:bodyPr>
            <a:normAutofit lnSpcReduction="10000"/>
          </a:bodyPr>
          <a:lstStyle/>
          <a:p>
            <a:pPr marL="0" indent="0" algn="ctr">
              <a:lnSpc>
                <a:spcPct val="170000"/>
              </a:lnSpc>
              <a:spcBef>
                <a:spcPct val="0"/>
              </a:spcBef>
              <a:buNone/>
            </a:pPr>
            <a:r>
              <a:rPr lang="zh-CN" altLang="en-US" sz="3200" b="1">
                <a:solidFill>
                  <a:schemeClr val="tx1"/>
                </a:solidFill>
                <a:latin typeface="楷体" panose="02010609060101010101" pitchFamily="49" charset="-122"/>
                <a:ea typeface="楷体" panose="02010609060101010101" pitchFamily="49" charset="-122"/>
                <a:cs typeface="宋体" panose="02010600030101010101" pitchFamily="2" charset="-122"/>
              </a:rPr>
              <a:t>山居秋</a:t>
            </a:r>
            <a:r>
              <a:rPr lang="zh-CN" altLang="en-US" sz="3200" b="1">
                <a:solidFill>
                  <a:srgbClr val="FF0000"/>
                </a:solidFill>
                <a:latin typeface="楷体" panose="02010609060101010101" pitchFamily="49" charset="-122"/>
                <a:ea typeface="楷体" panose="02010609060101010101" pitchFamily="49" charset="-122"/>
                <a:cs typeface="宋体" panose="02010600030101010101" pitchFamily="2" charset="-122"/>
              </a:rPr>
              <a:t>暝</a:t>
            </a:r>
            <a:r>
              <a:rPr lang="zh-CN" altLang="en-US" sz="3200" b="1">
                <a:solidFill>
                  <a:schemeClr val="tx1"/>
                </a:solidFill>
                <a:latin typeface="楷体" panose="02010609060101010101" pitchFamily="49" charset="-122"/>
                <a:ea typeface="楷体" panose="02010609060101010101" pitchFamily="49" charset="-122"/>
                <a:cs typeface="宋体" panose="02010600030101010101" pitchFamily="2" charset="-122"/>
              </a:rPr>
              <a:t> </a:t>
            </a:r>
            <a:endParaRPr lang="zh-CN" altLang="en-US" sz="3200" b="1">
              <a:solidFill>
                <a:schemeClr val="tx1"/>
              </a:solidFill>
              <a:latin typeface="楷体" panose="02010609060101010101" pitchFamily="49" charset="-122"/>
              <a:ea typeface="楷体" panose="02010609060101010101" pitchFamily="49" charset="-122"/>
              <a:cs typeface="宋体" panose="02010600030101010101" pitchFamily="2" charset="-122"/>
            </a:endParaRPr>
          </a:p>
          <a:p>
            <a:pPr marL="0" indent="0" algn="ctr">
              <a:lnSpc>
                <a:spcPct val="170000"/>
              </a:lnSpc>
              <a:spcBef>
                <a:spcPct val="0"/>
              </a:spcBef>
              <a:buNone/>
            </a:pPr>
            <a:r>
              <a:rPr lang="zh-CN" altLang="en-US" sz="3200" b="1">
                <a:solidFill>
                  <a:schemeClr val="tx1"/>
                </a:solidFill>
                <a:latin typeface="楷体" panose="02010609060101010101" pitchFamily="49" charset="-122"/>
                <a:ea typeface="楷体" panose="02010609060101010101" pitchFamily="49" charset="-122"/>
                <a:cs typeface="宋体" panose="02010600030101010101" pitchFamily="2" charset="-122"/>
              </a:rPr>
              <a:t> ［唐］王维 </a:t>
            </a:r>
            <a:endParaRPr lang="zh-CN" altLang="en-US" sz="3200" b="1">
              <a:solidFill>
                <a:schemeClr val="tx1"/>
              </a:solidFill>
              <a:latin typeface="楷体" panose="02010609060101010101" pitchFamily="49" charset="-122"/>
              <a:ea typeface="楷体" panose="02010609060101010101" pitchFamily="49" charset="-122"/>
              <a:cs typeface="宋体" panose="02010600030101010101" pitchFamily="2" charset="-122"/>
            </a:endParaRPr>
          </a:p>
          <a:p>
            <a:pPr marL="0" indent="0" algn="ctr">
              <a:lnSpc>
                <a:spcPct val="220000"/>
              </a:lnSpc>
              <a:spcBef>
                <a:spcPct val="0"/>
              </a:spcBef>
              <a:buNone/>
            </a:pPr>
            <a:r>
              <a:rPr lang="zh-CN" altLang="en-US" sz="3200" b="1">
                <a:solidFill>
                  <a:schemeClr val="tx1"/>
                </a:solidFill>
                <a:latin typeface="楷体" panose="02010609060101010101" pitchFamily="49" charset="-122"/>
                <a:ea typeface="楷体" panose="02010609060101010101" pitchFamily="49" charset="-122"/>
                <a:cs typeface="宋体" panose="02010600030101010101" pitchFamily="2" charset="-122"/>
              </a:rPr>
              <a:t> </a:t>
            </a:r>
            <a:r>
              <a:rPr lang="zh-CN" altLang="en-US" sz="3200" b="1">
                <a:solidFill>
                  <a:srgbClr val="FF0000"/>
                </a:solidFill>
                <a:latin typeface="楷体" panose="02010609060101010101" pitchFamily="49" charset="-122"/>
                <a:ea typeface="楷体" panose="02010609060101010101" pitchFamily="49" charset="-122"/>
                <a:cs typeface="微软雅黑 Light" panose="020b0502040204020203" charset="-122"/>
              </a:rPr>
              <a:t>空山</a:t>
            </a:r>
            <a:r>
              <a:rPr lang="zh-CN" altLang="en-US" sz="3200" b="1">
                <a:solidFill>
                  <a:schemeClr val="tx1"/>
                </a:solidFill>
                <a:latin typeface="楷体" panose="02010609060101010101" pitchFamily="49" charset="-122"/>
                <a:ea typeface="楷体" panose="02010609060101010101" pitchFamily="49" charset="-122"/>
                <a:cs typeface="微软雅黑 Light" panose="020b0502040204020203" charset="-122"/>
              </a:rPr>
              <a:t>新雨后，天气晚来秋。</a:t>
            </a:r>
            <a:endParaRPr lang="zh-CN" altLang="en-US" sz="3200" b="1">
              <a:solidFill>
                <a:schemeClr val="tx1"/>
              </a:solidFill>
              <a:latin typeface="楷体" panose="02010609060101010101" pitchFamily="49" charset="-122"/>
              <a:ea typeface="楷体" panose="02010609060101010101" pitchFamily="49" charset="-122"/>
              <a:cs typeface="微软雅黑 Light" panose="020b0502040204020203" charset="-122"/>
            </a:endParaRPr>
          </a:p>
          <a:p>
            <a:pPr marL="0" indent="0" algn="ctr">
              <a:lnSpc>
                <a:spcPct val="220000"/>
              </a:lnSpc>
              <a:spcBef>
                <a:spcPct val="0"/>
              </a:spcBef>
              <a:buNone/>
            </a:pPr>
            <a:r>
              <a:rPr lang="zh-CN" altLang="en-US" sz="3200" b="1">
                <a:solidFill>
                  <a:schemeClr val="tx1"/>
                </a:solidFill>
                <a:latin typeface="楷体" panose="02010609060101010101" pitchFamily="49" charset="-122"/>
                <a:ea typeface="楷体" panose="02010609060101010101" pitchFamily="49" charset="-122"/>
                <a:cs typeface="微软雅黑 Light" panose="020b0502040204020203" charset="-122"/>
              </a:rPr>
              <a:t> </a:t>
            </a:r>
            <a:r>
              <a:rPr lang="zh-CN" altLang="en-US" sz="3200" b="1">
                <a:solidFill>
                  <a:srgbClr val="FF0000"/>
                </a:solidFill>
                <a:latin typeface="楷体" panose="02010609060101010101" pitchFamily="49" charset="-122"/>
                <a:ea typeface="楷体" panose="02010609060101010101" pitchFamily="49" charset="-122"/>
                <a:cs typeface="微软雅黑 Light" panose="020b0502040204020203" charset="-122"/>
              </a:rPr>
              <a:t>明月松间照，清泉石上流。 </a:t>
            </a:r>
            <a:endParaRPr lang="zh-CN" altLang="en-US" sz="3200" b="1">
              <a:solidFill>
                <a:srgbClr val="FF0000"/>
              </a:solidFill>
              <a:latin typeface="楷体" panose="02010609060101010101" pitchFamily="49" charset="-122"/>
              <a:ea typeface="楷体" panose="02010609060101010101" pitchFamily="49" charset="-122"/>
              <a:cs typeface="微软雅黑 Light" panose="020b0502040204020203" charset="-122"/>
            </a:endParaRPr>
          </a:p>
          <a:p>
            <a:pPr marL="0" indent="0" algn="ctr">
              <a:lnSpc>
                <a:spcPct val="220000"/>
              </a:lnSpc>
              <a:spcBef>
                <a:spcPct val="0"/>
              </a:spcBef>
              <a:buNone/>
            </a:pPr>
            <a:r>
              <a:rPr lang="zh-CN" altLang="en-US" sz="3200" b="1">
                <a:solidFill>
                  <a:schemeClr val="tx1"/>
                </a:solidFill>
                <a:latin typeface="楷体" panose="02010609060101010101" pitchFamily="49" charset="-122"/>
                <a:ea typeface="楷体" panose="02010609060101010101" pitchFamily="49" charset="-122"/>
                <a:cs typeface="微软雅黑 Light" panose="020b0502040204020203" charset="-122"/>
              </a:rPr>
              <a:t> 竹喧归</a:t>
            </a:r>
            <a:r>
              <a:rPr lang="zh-CN" altLang="en-US" sz="3200" b="1">
                <a:solidFill>
                  <a:srgbClr val="FF0000"/>
                </a:solidFill>
                <a:latin typeface="楷体" panose="02010609060101010101" pitchFamily="49" charset="-122"/>
                <a:ea typeface="楷体" panose="02010609060101010101" pitchFamily="49" charset="-122"/>
                <a:cs typeface="微软雅黑 Light" panose="020b0502040204020203" charset="-122"/>
              </a:rPr>
              <a:t>浣女</a:t>
            </a:r>
            <a:r>
              <a:rPr lang="zh-CN" altLang="en-US" sz="3200" b="1">
                <a:solidFill>
                  <a:schemeClr val="tx1"/>
                </a:solidFill>
                <a:latin typeface="楷体" panose="02010609060101010101" pitchFamily="49" charset="-122"/>
                <a:ea typeface="楷体" panose="02010609060101010101" pitchFamily="49" charset="-122"/>
                <a:cs typeface="微软雅黑 Light" panose="020b0502040204020203" charset="-122"/>
              </a:rPr>
              <a:t>，莲动下渔舟。 </a:t>
            </a:r>
            <a:endParaRPr lang="zh-CN" altLang="en-US" sz="3200" b="1">
              <a:solidFill>
                <a:schemeClr val="tx1"/>
              </a:solidFill>
              <a:latin typeface="楷体" panose="02010609060101010101" pitchFamily="49" charset="-122"/>
              <a:ea typeface="楷体" panose="02010609060101010101" pitchFamily="49" charset="-122"/>
              <a:cs typeface="微软雅黑 Light" panose="020b0502040204020203" charset="-122"/>
            </a:endParaRPr>
          </a:p>
          <a:p>
            <a:pPr marL="0" indent="0" algn="ctr">
              <a:lnSpc>
                <a:spcPct val="220000"/>
              </a:lnSpc>
              <a:spcBef>
                <a:spcPct val="0"/>
              </a:spcBef>
              <a:buNone/>
            </a:pPr>
            <a:r>
              <a:rPr lang="zh-CN" altLang="en-US" sz="3200" b="1">
                <a:solidFill>
                  <a:schemeClr val="tx1"/>
                </a:solidFill>
                <a:latin typeface="楷体" panose="02010609060101010101" pitchFamily="49" charset="-122"/>
                <a:ea typeface="楷体" panose="02010609060101010101" pitchFamily="49" charset="-122"/>
                <a:cs typeface="微软雅黑 Light" panose="020b0502040204020203" charset="-122"/>
              </a:rPr>
              <a:t> </a:t>
            </a:r>
            <a:r>
              <a:rPr lang="zh-CN" altLang="en-US" sz="3200" b="1">
                <a:solidFill>
                  <a:srgbClr val="FF0000"/>
                </a:solidFill>
                <a:latin typeface="楷体" panose="02010609060101010101" pitchFamily="49" charset="-122"/>
                <a:ea typeface="楷体" panose="02010609060101010101" pitchFamily="49" charset="-122"/>
                <a:cs typeface="微软雅黑 Light" panose="020b0502040204020203" charset="-122"/>
              </a:rPr>
              <a:t>随意</a:t>
            </a:r>
            <a:r>
              <a:rPr lang="zh-CN" altLang="en-US" sz="3200" b="1">
                <a:solidFill>
                  <a:schemeClr val="tx1"/>
                </a:solidFill>
                <a:latin typeface="楷体" panose="02010609060101010101" pitchFamily="49" charset="-122"/>
                <a:ea typeface="楷体" panose="02010609060101010101" pitchFamily="49" charset="-122"/>
                <a:cs typeface="微软雅黑 Light" panose="020b0502040204020203" charset="-122"/>
              </a:rPr>
              <a:t>春芳</a:t>
            </a:r>
            <a:r>
              <a:rPr lang="zh-CN" altLang="en-US" sz="3200" b="1">
                <a:solidFill>
                  <a:srgbClr val="FF0000"/>
                </a:solidFill>
                <a:latin typeface="楷体" panose="02010609060101010101" pitchFamily="49" charset="-122"/>
                <a:ea typeface="楷体" panose="02010609060101010101" pitchFamily="49" charset="-122"/>
                <a:cs typeface="微软雅黑 Light" panose="020b0502040204020203" charset="-122"/>
              </a:rPr>
              <a:t>歇</a:t>
            </a:r>
            <a:r>
              <a:rPr lang="zh-CN" altLang="en-US" sz="3200" b="1">
                <a:solidFill>
                  <a:schemeClr val="tx1"/>
                </a:solidFill>
                <a:latin typeface="楷体" panose="02010609060101010101" pitchFamily="49" charset="-122"/>
                <a:ea typeface="楷体" panose="02010609060101010101" pitchFamily="49" charset="-122"/>
                <a:cs typeface="微软雅黑 Light" panose="020b0502040204020203" charset="-122"/>
              </a:rPr>
              <a:t>，</a:t>
            </a:r>
            <a:r>
              <a:rPr lang="zh-CN" altLang="en-US" sz="3200" b="1">
                <a:solidFill>
                  <a:srgbClr val="FF0000"/>
                </a:solidFill>
                <a:latin typeface="楷体" panose="02010609060101010101" pitchFamily="49" charset="-122"/>
                <a:ea typeface="楷体" panose="02010609060101010101" pitchFamily="49" charset="-122"/>
                <a:cs typeface="微软雅黑 Light" panose="020b0502040204020203" charset="-122"/>
              </a:rPr>
              <a:t>王孙</a:t>
            </a:r>
            <a:r>
              <a:rPr lang="zh-CN" altLang="en-US" sz="3200" b="1">
                <a:solidFill>
                  <a:schemeClr val="tx1"/>
                </a:solidFill>
                <a:latin typeface="楷体" panose="02010609060101010101" pitchFamily="49" charset="-122"/>
                <a:ea typeface="楷体" panose="02010609060101010101" pitchFamily="49" charset="-122"/>
                <a:cs typeface="微软雅黑 Light" panose="020b0502040204020203" charset="-122"/>
              </a:rPr>
              <a:t>自可</a:t>
            </a:r>
            <a:r>
              <a:rPr lang="zh-CN" altLang="en-US" sz="3200" b="1">
                <a:solidFill>
                  <a:srgbClr val="FF0000"/>
                </a:solidFill>
                <a:latin typeface="楷体" panose="02010609060101010101" pitchFamily="49" charset="-122"/>
                <a:ea typeface="楷体" panose="02010609060101010101" pitchFamily="49" charset="-122"/>
                <a:cs typeface="微软雅黑 Light" panose="020b0502040204020203" charset="-122"/>
              </a:rPr>
              <a:t>留</a:t>
            </a:r>
            <a:r>
              <a:rPr lang="zh-CN" altLang="en-US" sz="3200" b="1">
                <a:solidFill>
                  <a:schemeClr val="tx1"/>
                </a:solidFill>
                <a:latin typeface="楷体" panose="02010609060101010101" pitchFamily="49" charset="-122"/>
                <a:ea typeface="楷体" panose="02010609060101010101" pitchFamily="49" charset="-122"/>
                <a:cs typeface="微软雅黑 Light" panose="020b0502040204020203" charset="-122"/>
              </a:rPr>
              <a:t>。 </a:t>
            </a:r>
            <a:endParaRPr lang="zh-CN" altLang="en-US" b="1">
              <a:solidFill>
                <a:schemeClr val="tx1"/>
              </a:solidFill>
              <a:latin typeface="楷体" panose="02010609060101010101" pitchFamily="49" charset="-122"/>
              <a:ea typeface="楷体" panose="02010609060101010101" pitchFamily="49" charset="-122"/>
              <a:cs typeface="微软雅黑 Light" panose="020b0502040204020203" charset="-122"/>
            </a:endParaRPr>
          </a:p>
        </p:txBody>
      </p:sp>
      <p:pic>
        <p:nvPicPr>
          <p:cNvPr id="14" name="图片 13"/>
          <p:cNvPicPr>
            <a:picLocks noChangeAspect="1"/>
          </p:cNvPicPr>
          <p:nvPr/>
        </p:nvPicPr>
        <p:blipFill>
          <a:blip r:embed="rId3"/>
          <a:stretch>
            <a:fillRect/>
          </a:stretch>
        </p:blipFill>
        <p:spPr>
          <a:xfrm>
            <a:off x="9130982" y="0"/>
            <a:ext cx="2959418" cy="3436303"/>
          </a:xfrm>
          <a:prstGeom prst="rect">
            <a:avLst/>
          </a:prstGeom>
        </p:spPr>
      </p:pic>
      <p:sp>
        <p:nvSpPr>
          <p:cNvPr id="15" name="右大括号 14"/>
          <p:cNvSpPr/>
          <p:nvPr/>
        </p:nvSpPr>
        <p:spPr>
          <a:xfrm>
            <a:off x="6278880" y="2840990"/>
            <a:ext cx="284480" cy="1090929"/>
          </a:xfrm>
          <a:prstGeom prst="rightBrace">
            <a:avLst>
              <a:gd name="adj1" fmla="val 69047"/>
              <a:gd name="adj2" fmla="val 50000"/>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a:p>
        </p:txBody>
      </p:sp>
      <p:sp>
        <p:nvSpPr>
          <p:cNvPr id="16" name="云形 15"/>
          <p:cNvSpPr/>
          <p:nvPr/>
        </p:nvSpPr>
        <p:spPr>
          <a:xfrm>
            <a:off x="6916421" y="3006724"/>
            <a:ext cx="1012825" cy="759460"/>
          </a:xfrm>
          <a:prstGeom prst="cloud">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a:solidFill>
                  <a:srgbClr val="FF0000"/>
                </a:solidFill>
                <a:latin typeface="仿宋" panose="02010609060101010101" charset="-122"/>
                <a:ea typeface="仿宋" panose="02010609060101010101" charset="-122"/>
              </a:rPr>
              <a:t>景</a:t>
            </a:r>
            <a:endParaRPr lang="zh-CN" altLang="en-US" sz="3600" b="1">
              <a:solidFill>
                <a:srgbClr val="FF0000"/>
              </a:solidFill>
              <a:latin typeface="仿宋" panose="02010609060101010101" charset="-122"/>
              <a:ea typeface="仿宋" panose="02010609060101010101" charset="-122"/>
            </a:endParaRPr>
          </a:p>
        </p:txBody>
      </p:sp>
      <p:sp>
        <p:nvSpPr>
          <p:cNvPr id="18" name="云形 17"/>
          <p:cNvSpPr/>
          <p:nvPr/>
        </p:nvSpPr>
        <p:spPr>
          <a:xfrm>
            <a:off x="7039611" y="4588510"/>
            <a:ext cx="1012825" cy="759460"/>
          </a:xfrm>
          <a:prstGeom prst="cloud">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a:solidFill>
                  <a:srgbClr val="FF0000"/>
                </a:solidFill>
                <a:latin typeface="仿宋" panose="02010609060101010101" charset="-122"/>
                <a:ea typeface="仿宋" panose="02010609060101010101" charset="-122"/>
              </a:rPr>
              <a:t>人</a:t>
            </a:r>
            <a:endParaRPr lang="zh-CN" altLang="en-US" sz="3600" b="1">
              <a:solidFill>
                <a:srgbClr val="FF0000"/>
              </a:solidFill>
              <a:latin typeface="仿宋" panose="02010609060101010101" charset="-122"/>
              <a:ea typeface="仿宋" panose="02010609060101010101" charset="-122"/>
            </a:endParaRPr>
          </a:p>
        </p:txBody>
      </p:sp>
      <p:sp>
        <p:nvSpPr>
          <p:cNvPr id="19" name="云形 18"/>
          <p:cNvSpPr/>
          <p:nvPr/>
        </p:nvSpPr>
        <p:spPr>
          <a:xfrm>
            <a:off x="7039611" y="5702460"/>
            <a:ext cx="1012825" cy="759460"/>
          </a:xfrm>
          <a:prstGeom prst="cloud">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a:solidFill>
                  <a:srgbClr val="FF0000"/>
                </a:solidFill>
                <a:latin typeface="仿宋" panose="02010609060101010101" charset="-122"/>
                <a:ea typeface="仿宋" panose="02010609060101010101" charset="-122"/>
              </a:rPr>
              <a:t>情</a:t>
            </a:r>
            <a:endParaRPr lang="zh-CN" altLang="en-US" sz="3600" b="1">
              <a:solidFill>
                <a:srgbClr val="FF0000"/>
              </a:solidFill>
              <a:latin typeface="仿宋" panose="02010609060101010101" charset="-122"/>
              <a:ea typeface="仿宋"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blinds(horizontal)">
                                      <p:cBhvr>
                                        <p:cTn id="11" dur="500"/>
                                        <p:tgtEl>
                                          <p:spTgt spid="16"/>
                                        </p:tgtEl>
                                      </p:cBhvr>
                                    </p:animEffect>
                                  </p:childTnLst>
                                </p:cTn>
                              </p:par>
                            </p:childTnLst>
                          </p:cTn>
                        </p:par>
                      </p:childTnLst>
                    </p:cTn>
                  </p:par>
                  <p:par>
                    <p:cTn id="12" fill="hold" nodeType="clickPar">
                      <p:stCondLst>
                        <p:cond delay="indefinite"/>
                      </p:stCondLst>
                      <p:childTnLst>
                        <p:par>
                          <p:cTn id="13" fill="hold" nodeType="afterGroup">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blinds(horizontal)">
                                      <p:cBhvr>
                                        <p:cTn id="16" dur="500"/>
                                        <p:tgtEl>
                                          <p:spTgt spid="18"/>
                                        </p:tgtEl>
                                      </p:cBhvr>
                                    </p:animEffect>
                                  </p:childTnLst>
                                </p:cTn>
                              </p:par>
                            </p:childTnLst>
                          </p:cTn>
                        </p:par>
                      </p:childTnLst>
                    </p:cTn>
                  </p:par>
                  <p:par>
                    <p:cTn id="17" fill="hold" nodeType="clickPar">
                      <p:stCondLst>
                        <p:cond delay="indefinite"/>
                      </p:stCondLst>
                      <p:childTnLst>
                        <p:par>
                          <p:cTn id="18" fill="hold" nodeType="afterGroup">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blinds(horizontal)">
                                      <p:cBhvr>
                                        <p:cTn id="2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8" grpId="0"/>
      <p:bldP spid="19"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3"/>
          <a:stretch>
            <a:fillRect/>
          </a:stretch>
        </a:blipFill>
        <a:effectLst/>
      </p:bgPr>
    </p:bg>
    <p:spTree>
      <p:nvGrpSpPr>
        <p:cNvPr id="1" name=""/>
        <p:cNvGrpSpPr/>
        <p:nvPr/>
      </p:nvGrpSpPr>
      <p:grpSpPr>
        <a:xfrm>
          <a:off x="0" y="0"/>
          <a:ext cx="0" cy="0"/>
        </a:xfrm>
      </p:grpSpPr>
      <p:sp>
        <p:nvSpPr>
          <p:cNvPr id="3" name="内容占位符 2"/>
          <p:cNvSpPr>
            <a:spLocks noGrp="1"/>
          </p:cNvSpPr>
          <p:nvPr>
            <p:ph idx="1"/>
          </p:nvPr>
        </p:nvSpPr>
        <p:spPr>
          <a:xfrm>
            <a:off x="687070" y="1031875"/>
            <a:ext cx="11108690" cy="4481195"/>
          </a:xfrm>
        </p:spPr>
        <p:txBody>
          <a:bodyPr>
            <a:normAutofit fontScale="77500"/>
          </a:bodyPr>
          <a:lstStyle/>
          <a:p>
            <a:pPr marL="0" indent="0">
              <a:lnSpc>
                <a:spcPct val="150000"/>
              </a:lnSpc>
              <a:buNone/>
            </a:pPr>
            <a:r>
              <a:rPr lang="zh-CN" altLang="en-US" sz="3600" b="1">
                <a:latin typeface="宋体" panose="02010600030101010101" pitchFamily="2" charset="-122"/>
                <a:ea typeface="宋体" panose="02010600030101010101" pitchFamily="2" charset="-122"/>
              </a:rPr>
              <a:t>【探究思考】</a:t>
            </a:r>
            <a:endParaRPr lang="zh-CN" altLang="en-US" sz="3600" b="1">
              <a:latin typeface="宋体" panose="02010600030101010101" pitchFamily="2" charset="-122"/>
              <a:ea typeface="宋体" panose="02010600030101010101" pitchFamily="2" charset="-122"/>
            </a:endParaRPr>
          </a:p>
          <a:p>
            <a:pPr marL="0" indent="0">
              <a:lnSpc>
                <a:spcPct val="150000"/>
              </a:lnSpc>
              <a:buNone/>
            </a:pPr>
            <a:r>
              <a:rPr lang="zh-CN" altLang="en-US" sz="3600" b="1">
                <a:latin typeface="宋体" panose="02010600030101010101" pitchFamily="2" charset="-122"/>
                <a:ea typeface="宋体" panose="02010600030101010101" pitchFamily="2" charset="-122"/>
              </a:rPr>
              <a:t> 1</a:t>
            </a:r>
            <a:r>
              <a:rPr lang="zh-CN" altLang="en-US" sz="3600" b="1" smtClean="0">
                <a:latin typeface="宋体" panose="02010600030101010101" pitchFamily="2" charset="-122"/>
                <a:ea typeface="宋体" panose="02010600030101010101" pitchFamily="2" charset="-122"/>
              </a:rPr>
              <a:t>.描述诗歌颔联的画面。</a:t>
            </a:r>
            <a:r>
              <a:rPr lang="zh-CN" altLang="en-US" b="1" smtClean="0">
                <a:latin typeface="宋体" panose="02010600030101010101" pitchFamily="2" charset="-122"/>
                <a:ea typeface="宋体" panose="02010600030101010101" pitchFamily="2" charset="-122"/>
              </a:rPr>
              <a:t>  </a:t>
            </a:r>
            <a:endParaRPr lang="zh-CN" altLang="en-US" b="1">
              <a:latin typeface="宋体" panose="02010600030101010101" pitchFamily="2" charset="-122"/>
              <a:ea typeface="宋体" panose="02010600030101010101" pitchFamily="2" charset="-122"/>
            </a:endParaRPr>
          </a:p>
          <a:p>
            <a:pPr marL="0" indent="0">
              <a:lnSpc>
                <a:spcPct val="150000"/>
              </a:lnSpc>
              <a:buNone/>
            </a:pPr>
            <a:r>
              <a:rPr lang="zh-CN" altLang="en-US" sz="4000" b="1">
                <a:solidFill>
                  <a:srgbClr val="FF0000"/>
                </a:solidFill>
                <a:latin typeface="楷体" panose="02010609060101010101" pitchFamily="49" charset="-122"/>
                <a:ea typeface="楷体" panose="02010609060101010101" pitchFamily="49" charset="-122"/>
              </a:rPr>
              <a:t>夜晚的山林中，刚刚下了一场秋雨。皎洁的明月高挂天空，将明月的光辉倾洒在茂密的松林中；山中汩汩清泉倾泻而下，流淌在平整的石板上，发出清脆悦耳的欢唱声。</a:t>
            </a:r>
            <a:endParaRPr lang="zh-CN" altLang="en-US" sz="4000" b="1">
              <a:solidFill>
                <a:srgbClr val="FF0000"/>
              </a:solidFill>
              <a:latin typeface="楷体" panose="02010609060101010101" pitchFamily="49" charset="-122"/>
              <a:ea typeface="楷体" panose="02010609060101010101" pitchFamily="49" charset="-122"/>
            </a:endParaRPr>
          </a:p>
          <a:p>
            <a:pPr marL="0" indent="0">
              <a:lnSpc>
                <a:spcPct val="150000"/>
              </a:lnSpc>
              <a:buNone/>
            </a:pPr>
            <a:endParaRPr lang="zh-CN" altLang="en-US" sz="4000" b="1">
              <a:solidFill>
                <a:srgbClr val="FF0000"/>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3" name="内容占位符 2"/>
          <p:cNvSpPr>
            <a:spLocks noGrp="1"/>
          </p:cNvSpPr>
          <p:nvPr>
            <p:ph idx="1"/>
          </p:nvPr>
        </p:nvSpPr>
        <p:spPr>
          <a:xfrm>
            <a:off x="646430" y="1344930"/>
            <a:ext cx="10996930" cy="4168140"/>
          </a:xfrm>
        </p:spPr>
        <p:txBody>
          <a:bodyPr>
            <a:normAutofit lnSpcReduction="10000"/>
          </a:bodyPr>
          <a:lstStyle/>
          <a:p>
            <a:pPr marL="0" indent="0">
              <a:lnSpc>
                <a:spcPct val="150000"/>
              </a:lnSpc>
              <a:buNone/>
            </a:pPr>
            <a:r>
              <a:rPr lang="zh-CN" altLang="en-US" sz="3200" b="1">
                <a:latin typeface="宋体" panose="02010600030101010101" pitchFamily="2" charset="-122"/>
                <a:ea typeface="宋体" panose="02010600030101010101" pitchFamily="2" charset="-122"/>
              </a:rPr>
              <a:t>2. 本诗表达了诗人怎样的思想感情? </a:t>
            </a:r>
            <a:endParaRPr lang="zh-CN" altLang="en-US" sz="3200" b="1">
              <a:latin typeface="宋体" panose="02010600030101010101" pitchFamily="2" charset="-122"/>
              <a:ea typeface="宋体" panose="02010600030101010101" pitchFamily="2" charset="-122"/>
            </a:endParaRPr>
          </a:p>
          <a:p>
            <a:pPr marL="0" indent="0">
              <a:lnSpc>
                <a:spcPct val="150000"/>
              </a:lnSpc>
              <a:buNone/>
            </a:pPr>
            <a:r>
              <a:rPr lang="zh-CN" altLang="en-US" sz="3600" b="1">
                <a:solidFill>
                  <a:srgbClr val="FF0000"/>
                </a:solidFill>
                <a:latin typeface="楷体" panose="02010609060101010101" pitchFamily="49" charset="-122"/>
                <a:ea typeface="楷体" panose="02010609060101010101" pitchFamily="49" charset="-122"/>
              </a:rPr>
              <a:t>此诗描绘了秋雨初晴后傍晚时分山村的旖旎风光和山居村民的淳朴风尚，表现了诗人寄情山水田园（对山水美景、田园生活的喜爱之情）以及对隐居生活怡然自得的满足心情。</a:t>
            </a:r>
            <a:endParaRPr lang="zh-CN" altLang="en-US" sz="3600" b="1">
              <a:solidFill>
                <a:srgbClr val="FF0000"/>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4"/>
          <a:stretch>
            <a:fillRect/>
          </a:stretch>
        </a:blipFill>
        <a:effectLst/>
      </p:bgPr>
    </p:bg>
    <p:spTree>
      <p:nvGrpSpPr>
        <p:cNvPr id="1" name=""/>
        <p:cNvGrpSpPr/>
        <p:nvPr/>
      </p:nvGrpSpPr>
      <p:grpSpPr>
        <a:xfrm>
          <a:off x="0" y="0"/>
          <a:ext cx="0" cy="0"/>
        </a:xfrm>
      </p:grpSpPr>
      <p:pic>
        <p:nvPicPr>
          <p:cNvPr id="5" name="内容占位符 4"/>
          <p:cNvPicPr>
            <a:picLocks noGrp="1" noChangeAspect="1"/>
          </p:cNvPicPr>
          <p:nvPr>
            <p:ph idx="1"/>
          </p:nvPr>
        </p:nvPicPr>
        <p:blipFill>
          <a:blip r:embed="rId3"/>
          <a:stretch>
            <a:fillRect/>
          </a:stretch>
        </p:blipFill>
        <p:spPr>
          <a:xfrm>
            <a:off x="355599" y="183231"/>
            <a:ext cx="3474720" cy="5891715"/>
          </a:xfrm>
          <a:prstGeom prst="rect">
            <a:avLst/>
          </a:prstGeom>
        </p:spPr>
      </p:pic>
      <p:sp>
        <p:nvSpPr>
          <p:cNvPr id="2" name="文本框 1"/>
          <p:cNvSpPr txBox="1"/>
          <p:nvPr/>
        </p:nvSpPr>
        <p:spPr>
          <a:xfrm>
            <a:off x="4094479" y="696947"/>
            <a:ext cx="5953761" cy="4278094"/>
          </a:xfrm>
          <a:prstGeom prst="rect">
            <a:avLst/>
          </a:prstGeom>
          <a:noFill/>
        </p:spPr>
        <p:txBody>
          <a:bodyPr wrap="square" rtlCol="0" anchor="t">
            <a:spAutoFit/>
          </a:bodyPr>
          <a:lstStyle/>
          <a:p>
            <a:r>
              <a:rPr lang="zh-CN" altLang="en-US" sz="3400" b="1">
                <a:latin typeface="宋体" panose="02010600030101010101" pitchFamily="2" charset="-122"/>
                <a:ea typeface="宋体" panose="02010600030101010101" pitchFamily="2" charset="-122"/>
                <a:sym typeface="+mn-ea"/>
              </a:rPr>
              <a:t>    孟浩然，名浩，字浩然，号孟山人，襄州襄阳（现湖北襄阳）人，世称孟襄阳。因他未曾入仕，又称之为孟山人，是唐代著名的山水田园派诗人。 </a:t>
            </a:r>
            <a:endParaRPr lang="en-US" altLang="zh-CN" sz="3400" b="1">
              <a:latin typeface="宋体" panose="02010600030101010101" pitchFamily="2" charset="-122"/>
              <a:ea typeface="宋体" panose="02010600030101010101" pitchFamily="2" charset="-122"/>
              <a:sym typeface="+mn-ea"/>
            </a:endParaRPr>
          </a:p>
          <a:p>
            <a:r>
              <a:rPr lang="zh-CN" altLang="en-US" sz="3400" b="1">
                <a:latin typeface="宋体" panose="02010600030101010101" pitchFamily="2" charset="-122"/>
                <a:ea typeface="宋体" panose="02010600030101010101" pitchFamily="2" charset="-122"/>
                <a:sym typeface="+mn-ea"/>
              </a:rPr>
              <a:t>    早年隐居，</a:t>
            </a:r>
            <a:r>
              <a:rPr lang="en-US" altLang="zh-CN" sz="3400" b="1">
                <a:latin typeface="宋体" panose="02010600030101010101" pitchFamily="2" charset="-122"/>
                <a:ea typeface="宋体" panose="02010600030101010101" pitchFamily="2" charset="-122"/>
                <a:sym typeface="+mn-ea"/>
              </a:rPr>
              <a:t>40</a:t>
            </a:r>
            <a:r>
              <a:rPr lang="zh-CN" altLang="en-US" sz="3400" b="1">
                <a:latin typeface="宋体" panose="02010600030101010101" pitchFamily="2" charset="-122"/>
                <a:ea typeface="宋体" panose="02010600030101010101" pitchFamily="2" charset="-122"/>
                <a:sym typeface="+mn-ea"/>
              </a:rPr>
              <a:t>岁应试不中。与王维、张九龄交好。</a:t>
            </a:r>
            <a:endParaRPr lang="zh-CN" altLang="en-US" sz="3400" b="1">
              <a:latin typeface="宋体" panose="02010600030101010101" pitchFamily="2" charset="-122"/>
              <a:ea typeface="宋体" panose="02010600030101010101" pitchFamily="2" charset="-122"/>
            </a:endParaRPr>
          </a:p>
          <a:p>
            <a:r>
              <a:rPr lang="zh-CN" altLang="en-US" sz="3400" b="1">
                <a:latin typeface="宋体" panose="02010600030101010101" pitchFamily="2" charset="-122"/>
                <a:ea typeface="宋体" panose="02010600030101010101" pitchFamily="2" charset="-122"/>
              </a:rPr>
              <a:t>    以五言古诗见长。</a:t>
            </a:r>
            <a:endParaRPr lang="zh-CN" altLang="en-US" sz="3400" b="1">
              <a:latin typeface="宋体" panose="02010600030101010101" pitchFamily="2" charset="-122"/>
              <a:ea typeface="宋体" panose="02010600030101010101" pitchFamily="2" charset="-122"/>
            </a:endParaRPr>
          </a:p>
        </p:txBody>
      </p:sp>
      <p:sp>
        <p:nvSpPr>
          <p:cNvPr id="4" name="文本框 3"/>
          <p:cNvSpPr txBox="1"/>
          <p:nvPr/>
        </p:nvSpPr>
        <p:spPr>
          <a:xfrm>
            <a:off x="4211319" y="5428615"/>
            <a:ext cx="7133684" cy="646331"/>
          </a:xfrm>
          <a:prstGeom prst="rect">
            <a:avLst/>
          </a:prstGeom>
          <a:noFill/>
        </p:spPr>
        <p:txBody>
          <a:bodyPr wrap="none" rtlCol="0" anchor="t">
            <a:spAutoFit/>
          </a:bodyPr>
          <a:lstStyle/>
          <a:p>
            <a:r>
              <a:rPr lang="zh-CN" altLang="en-US" sz="3600" b="1">
                <a:solidFill>
                  <a:srgbClr val="FF0000"/>
                </a:solidFill>
                <a:latin typeface="楷体" panose="02010609060101010101" pitchFamily="49" charset="-122"/>
                <a:ea typeface="楷体" panose="02010609060101010101" pitchFamily="49" charset="-122"/>
                <a:sym typeface="+mn-ea"/>
              </a:rPr>
              <a:t>李白：吾爱孟夫子，风流天下闻。</a:t>
            </a:r>
            <a:endParaRPr lang="zh-CN" altLang="en-US" sz="3600" b="1">
              <a:solidFill>
                <a:srgbClr val="FF0000"/>
              </a:solidFill>
              <a:latin typeface="楷体" panose="02010609060101010101" pitchFamily="49" charset="-122"/>
              <a:ea typeface="楷体" panose="02010609060101010101" pitchFamily="49"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4"/>
          <a:stretch>
            <a:fillRect/>
          </a:stretch>
        </a:blipFill>
        <a:effectLst/>
      </p:bgPr>
    </p:bg>
    <p:spTree>
      <p:nvGrpSpPr>
        <p:cNvPr id="1" name=""/>
        <p:cNvGrpSpPr/>
        <p:nvPr/>
      </p:nvGrpSpPr>
      <p:grpSpPr>
        <a:xfrm>
          <a:off x="0" y="0"/>
          <a:ext cx="0" cy="0"/>
        </a:xfrm>
      </p:grpSpPr>
      <p:sp>
        <p:nvSpPr>
          <p:cNvPr id="2" name="文本框 1"/>
          <p:cNvSpPr txBox="1"/>
          <p:nvPr/>
        </p:nvSpPr>
        <p:spPr>
          <a:xfrm>
            <a:off x="450851" y="735697"/>
            <a:ext cx="8714105" cy="5211042"/>
          </a:xfrm>
          <a:prstGeom prst="rect">
            <a:avLst/>
          </a:prstGeom>
          <a:noFill/>
        </p:spPr>
        <p:txBody>
          <a:bodyPr wrap="square" rtlCol="0" anchor="t">
            <a:spAutoFit/>
          </a:bodyPr>
          <a:lstStyle/>
          <a:p>
            <a:pPr algn="ctr">
              <a:lnSpc>
                <a:spcPct val="150000"/>
              </a:lnSpc>
            </a:pPr>
            <a:r>
              <a:rPr lang="zh-CN" altLang="en-US" sz="4000" b="1">
                <a:solidFill>
                  <a:srgbClr val="FF0000"/>
                </a:solidFill>
                <a:latin typeface="楷体" panose="02010609060101010101" pitchFamily="49" charset="-122"/>
                <a:ea typeface="楷体" panose="02010609060101010101" pitchFamily="49" charset="-122"/>
                <a:cs typeface="微软雅黑 Light" panose="020b0502040204020203" charset="-122"/>
                <a:sym typeface="+mn-ea"/>
              </a:rPr>
              <a:t>过</a:t>
            </a:r>
            <a:r>
              <a:rPr lang="zh-CN" altLang="en-US" sz="4000" b="1">
                <a:latin typeface="楷体" panose="02010609060101010101" pitchFamily="49" charset="-122"/>
                <a:ea typeface="楷体" panose="02010609060101010101" pitchFamily="49" charset="-122"/>
                <a:cs typeface="微软雅黑 Light" panose="020b0502040204020203" charset="-122"/>
                <a:sym typeface="+mn-ea"/>
              </a:rPr>
              <a:t>故人庄 </a:t>
            </a:r>
            <a:endParaRPr lang="zh-CN" altLang="en-US" sz="4000" b="1">
              <a:latin typeface="楷体" panose="02010609060101010101" pitchFamily="49" charset="-122"/>
              <a:ea typeface="楷体" panose="02010609060101010101" pitchFamily="49" charset="-122"/>
              <a:cs typeface="微软雅黑 Light" panose="020b0502040204020203" charset="-122"/>
              <a:sym typeface="+mn-ea"/>
            </a:endParaRPr>
          </a:p>
          <a:p>
            <a:pPr algn="ctr">
              <a:lnSpc>
                <a:spcPct val="150000"/>
              </a:lnSpc>
            </a:pPr>
            <a:r>
              <a:rPr lang="zh-CN" altLang="en-US" sz="2800" b="1">
                <a:latin typeface="楷体" panose="02010609060101010101" pitchFamily="49" charset="-122"/>
                <a:ea typeface="楷体" panose="02010609060101010101" pitchFamily="49" charset="-122"/>
                <a:cs typeface="微软雅黑 Light" panose="020b0502040204020203" charset="-122"/>
                <a:sym typeface="+mn-ea"/>
              </a:rPr>
              <a:t>［唐］孟浩然 </a:t>
            </a:r>
            <a:endParaRPr lang="zh-CN" altLang="en-US" sz="2800" b="1">
              <a:latin typeface="楷体" panose="02010609060101010101" pitchFamily="49" charset="-122"/>
              <a:ea typeface="楷体" panose="02010609060101010101" pitchFamily="49" charset="-122"/>
              <a:cs typeface="微软雅黑 Light" panose="020b0502040204020203" charset="-122"/>
            </a:endParaRPr>
          </a:p>
          <a:p>
            <a:pPr algn="ctr">
              <a:lnSpc>
                <a:spcPct val="150000"/>
              </a:lnSpc>
            </a:pPr>
            <a:r>
              <a:rPr lang="zh-CN" altLang="en-US" sz="4000" b="1">
                <a:latin typeface="楷体" panose="02010609060101010101" pitchFamily="49" charset="-122"/>
                <a:ea typeface="楷体" panose="02010609060101010101" pitchFamily="49" charset="-122"/>
                <a:cs typeface="微软雅黑 Light" panose="020b0502040204020203" charset="-122"/>
                <a:sym typeface="+mn-ea"/>
              </a:rPr>
              <a:t>故人</a:t>
            </a:r>
            <a:r>
              <a:rPr lang="zh-CN" altLang="en-US" sz="4000" b="1">
                <a:solidFill>
                  <a:srgbClr val="FF0000"/>
                </a:solidFill>
                <a:latin typeface="楷体" panose="02010609060101010101" pitchFamily="49" charset="-122"/>
                <a:ea typeface="楷体" panose="02010609060101010101" pitchFamily="49" charset="-122"/>
                <a:cs typeface="微软雅黑 Light" panose="020b0502040204020203" charset="-122"/>
                <a:sym typeface="+mn-ea"/>
              </a:rPr>
              <a:t>具鸡黍</a:t>
            </a:r>
            <a:r>
              <a:rPr lang="zh-CN" altLang="en-US" sz="4000" b="1">
                <a:latin typeface="楷体" panose="02010609060101010101" pitchFamily="49" charset="-122"/>
                <a:ea typeface="楷体" panose="02010609060101010101" pitchFamily="49" charset="-122"/>
                <a:cs typeface="微软雅黑 Light" panose="020b0502040204020203" charset="-122"/>
                <a:sym typeface="+mn-ea"/>
              </a:rPr>
              <a:t>，邀我至田家。</a:t>
            </a:r>
            <a:endParaRPr lang="zh-CN" altLang="en-US" sz="4000" b="1">
              <a:latin typeface="楷体" panose="02010609060101010101" pitchFamily="49" charset="-122"/>
              <a:ea typeface="楷体" panose="02010609060101010101" pitchFamily="49" charset="-122"/>
              <a:cs typeface="微软雅黑 Light" panose="020b0502040204020203" charset="-122"/>
              <a:sym typeface="+mn-ea"/>
            </a:endParaRPr>
          </a:p>
          <a:p>
            <a:pPr algn="ctr">
              <a:lnSpc>
                <a:spcPct val="150000"/>
              </a:lnSpc>
            </a:pPr>
            <a:r>
              <a:rPr lang="zh-CN" altLang="en-US" sz="4000" b="1">
                <a:solidFill>
                  <a:srgbClr val="FF0000"/>
                </a:solidFill>
                <a:latin typeface="楷体" panose="02010609060101010101" pitchFamily="49" charset="-122"/>
                <a:ea typeface="楷体" panose="02010609060101010101" pitchFamily="49" charset="-122"/>
                <a:cs typeface="微软雅黑 Light" panose="020b0502040204020203" charset="-122"/>
                <a:sym typeface="+mn-ea"/>
              </a:rPr>
              <a:t>绿</a:t>
            </a:r>
            <a:r>
              <a:rPr lang="zh-CN" altLang="en-US" sz="4000" b="1">
                <a:latin typeface="楷体" panose="02010609060101010101" pitchFamily="49" charset="-122"/>
                <a:ea typeface="楷体" panose="02010609060101010101" pitchFamily="49" charset="-122"/>
                <a:cs typeface="微软雅黑 Light" panose="020b0502040204020203" charset="-122"/>
                <a:sym typeface="+mn-ea"/>
              </a:rPr>
              <a:t>树村边</a:t>
            </a:r>
            <a:r>
              <a:rPr lang="zh-CN" altLang="en-US" sz="4000" b="1">
                <a:solidFill>
                  <a:srgbClr val="FF0000"/>
                </a:solidFill>
                <a:latin typeface="楷体" panose="02010609060101010101" pitchFamily="49" charset="-122"/>
                <a:ea typeface="楷体" panose="02010609060101010101" pitchFamily="49" charset="-122"/>
                <a:cs typeface="微软雅黑 Light" panose="020b0502040204020203" charset="-122"/>
                <a:sym typeface="+mn-ea"/>
              </a:rPr>
              <a:t>合</a:t>
            </a:r>
            <a:r>
              <a:rPr lang="zh-CN" altLang="en-US" sz="4000" b="1">
                <a:latin typeface="楷体" panose="02010609060101010101" pitchFamily="49" charset="-122"/>
                <a:ea typeface="楷体" panose="02010609060101010101" pitchFamily="49" charset="-122"/>
                <a:cs typeface="微软雅黑 Light" panose="020b0502040204020203" charset="-122"/>
                <a:sym typeface="+mn-ea"/>
              </a:rPr>
              <a:t>，</a:t>
            </a:r>
            <a:r>
              <a:rPr lang="zh-CN" altLang="en-US" sz="4000" b="1">
                <a:solidFill>
                  <a:srgbClr val="FF0000"/>
                </a:solidFill>
                <a:latin typeface="楷体" panose="02010609060101010101" pitchFamily="49" charset="-122"/>
                <a:ea typeface="楷体" panose="02010609060101010101" pitchFamily="49" charset="-122"/>
                <a:cs typeface="微软雅黑 Light" panose="020b0502040204020203" charset="-122"/>
                <a:sym typeface="+mn-ea"/>
              </a:rPr>
              <a:t>青</a:t>
            </a:r>
            <a:r>
              <a:rPr lang="zh-CN" altLang="en-US" sz="4000" b="1">
                <a:latin typeface="楷体" panose="02010609060101010101" pitchFamily="49" charset="-122"/>
                <a:ea typeface="楷体" panose="02010609060101010101" pitchFamily="49" charset="-122"/>
                <a:cs typeface="微软雅黑 Light" panose="020b0502040204020203" charset="-122"/>
                <a:sym typeface="+mn-ea"/>
              </a:rPr>
              <a:t>山</a:t>
            </a:r>
            <a:r>
              <a:rPr lang="zh-CN" altLang="en-US" sz="4000" b="1">
                <a:solidFill>
                  <a:srgbClr val="FF0000"/>
                </a:solidFill>
                <a:latin typeface="楷体" panose="02010609060101010101" pitchFamily="49" charset="-122"/>
                <a:ea typeface="楷体" panose="02010609060101010101" pitchFamily="49" charset="-122"/>
                <a:cs typeface="微软雅黑 Light" panose="020b0502040204020203" charset="-122"/>
                <a:sym typeface="+mn-ea"/>
              </a:rPr>
              <a:t>郭</a:t>
            </a:r>
            <a:r>
              <a:rPr lang="zh-CN" altLang="en-US" sz="4000" b="1">
                <a:latin typeface="楷体" panose="02010609060101010101" pitchFamily="49" charset="-122"/>
                <a:ea typeface="楷体" panose="02010609060101010101" pitchFamily="49" charset="-122"/>
                <a:cs typeface="微软雅黑 Light" panose="020b0502040204020203" charset="-122"/>
                <a:sym typeface="+mn-ea"/>
              </a:rPr>
              <a:t>外</a:t>
            </a:r>
            <a:r>
              <a:rPr lang="zh-CN" altLang="en-US" sz="4000" b="1">
                <a:solidFill>
                  <a:srgbClr val="FF0000"/>
                </a:solidFill>
                <a:latin typeface="楷体" panose="02010609060101010101" pitchFamily="49" charset="-122"/>
                <a:ea typeface="楷体" panose="02010609060101010101" pitchFamily="49" charset="-122"/>
                <a:cs typeface="微软雅黑 Light" panose="020b0502040204020203" charset="-122"/>
                <a:sym typeface="+mn-ea"/>
              </a:rPr>
              <a:t>斜</a:t>
            </a:r>
            <a:r>
              <a:rPr lang="zh-CN" altLang="en-US" sz="4000" b="1">
                <a:latin typeface="楷体" panose="02010609060101010101" pitchFamily="49" charset="-122"/>
                <a:ea typeface="楷体" panose="02010609060101010101" pitchFamily="49" charset="-122"/>
                <a:cs typeface="微软雅黑 Light" panose="020b0502040204020203" charset="-122"/>
                <a:sym typeface="+mn-ea"/>
              </a:rPr>
              <a:t>。</a:t>
            </a:r>
            <a:endParaRPr lang="zh-CN" altLang="en-US" sz="4000" b="1">
              <a:latin typeface="楷体" panose="02010609060101010101" pitchFamily="49" charset="-122"/>
              <a:ea typeface="楷体" panose="02010609060101010101" pitchFamily="49" charset="-122"/>
              <a:cs typeface="微软雅黑 Light" panose="020b0502040204020203" charset="-122"/>
            </a:endParaRPr>
          </a:p>
          <a:p>
            <a:pPr algn="ctr">
              <a:lnSpc>
                <a:spcPct val="150000"/>
              </a:lnSpc>
            </a:pPr>
            <a:r>
              <a:rPr lang="zh-CN" altLang="en-US" sz="4000" b="1">
                <a:latin typeface="楷体" panose="02010609060101010101" pitchFamily="49" charset="-122"/>
                <a:ea typeface="楷体" panose="02010609060101010101" pitchFamily="49" charset="-122"/>
                <a:cs typeface="微软雅黑 Light" panose="020b0502040204020203" charset="-122"/>
                <a:sym typeface="+mn-ea"/>
              </a:rPr>
              <a:t>开轩面场圃，把酒话桑麻。</a:t>
            </a:r>
            <a:endParaRPr lang="zh-CN" altLang="en-US" sz="4000" b="1">
              <a:latin typeface="楷体" panose="02010609060101010101" pitchFamily="49" charset="-122"/>
              <a:ea typeface="楷体" panose="02010609060101010101" pitchFamily="49" charset="-122"/>
              <a:cs typeface="微软雅黑 Light" panose="020b0502040204020203" charset="-122"/>
            </a:endParaRPr>
          </a:p>
          <a:p>
            <a:pPr algn="ctr">
              <a:lnSpc>
                <a:spcPct val="150000"/>
              </a:lnSpc>
            </a:pPr>
            <a:r>
              <a:rPr lang="zh-CN" altLang="en-US" sz="4000" b="1">
                <a:latin typeface="楷体" panose="02010609060101010101" pitchFamily="49" charset="-122"/>
                <a:ea typeface="楷体" panose="02010609060101010101" pitchFamily="49" charset="-122"/>
                <a:cs typeface="微软雅黑 Light" panose="020b0502040204020203" charset="-122"/>
                <a:sym typeface="+mn-ea"/>
              </a:rPr>
              <a:t>待到重阳日，还来就菊花。</a:t>
            </a:r>
            <a:endParaRPr lang="zh-CN" altLang="en-US" sz="4000" b="1">
              <a:latin typeface="楷体" panose="02010609060101010101" pitchFamily="49" charset="-122"/>
              <a:ea typeface="楷体" panose="02010609060101010101" pitchFamily="49" charset="-122"/>
              <a:cs typeface="微软雅黑 Light" panose="020b0502040204020203" charset="-122"/>
            </a:endParaRPr>
          </a:p>
        </p:txBody>
      </p:sp>
      <p:pic>
        <p:nvPicPr>
          <p:cNvPr id="4" name="图片 3"/>
          <p:cNvPicPr>
            <a:picLocks noChangeAspect="1"/>
          </p:cNvPicPr>
          <p:nvPr/>
        </p:nvPicPr>
        <p:blipFill>
          <a:blip r:embed="rId3"/>
          <a:stretch>
            <a:fillRect/>
          </a:stretch>
        </p:blipFill>
        <p:spPr>
          <a:xfrm>
            <a:off x="9164956" y="6350"/>
            <a:ext cx="3016250" cy="2458720"/>
          </a:xfrm>
          <a:prstGeom prst="rect">
            <a:avLst/>
          </a:prstGeom>
        </p:spPr>
      </p:pic>
    </p:spTree>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3"/>
          <a:stretch>
            <a:fillRect/>
          </a:stretch>
        </a:blipFill>
        <a:effectLst/>
      </p:bgPr>
    </p:bg>
    <p:spTree>
      <p:nvGrpSpPr>
        <p:cNvPr id="1" name=""/>
        <p:cNvGrpSpPr/>
        <p:nvPr/>
      </p:nvGrpSpPr>
      <p:grpSpPr>
        <a:xfrm>
          <a:off x="0" y="0"/>
          <a:ext cx="0" cy="0"/>
        </a:xfrm>
      </p:grpSpPr>
      <p:sp>
        <p:nvSpPr>
          <p:cNvPr id="3" name="内容占位符 2"/>
          <p:cNvSpPr>
            <a:spLocks noGrp="1"/>
          </p:cNvSpPr>
          <p:nvPr>
            <p:ph idx="1"/>
          </p:nvPr>
        </p:nvSpPr>
        <p:spPr>
          <a:xfrm>
            <a:off x="433071" y="308611"/>
            <a:ext cx="10692129" cy="5956935"/>
          </a:xfrm>
        </p:spPr>
        <p:txBody>
          <a:bodyPr>
            <a:normAutofit lnSpcReduction="10000"/>
          </a:bodyPr>
          <a:lstStyle/>
          <a:p>
            <a:pPr marL="0" indent="0">
              <a:lnSpc>
                <a:spcPct val="150000"/>
              </a:lnSpc>
              <a:buNone/>
            </a:pPr>
            <a:r>
              <a:rPr lang="zh-CN" altLang="en-US" sz="3300" b="1">
                <a:latin typeface="宋体" panose="02010600030101010101" pitchFamily="2" charset="-122"/>
                <a:ea typeface="宋体" panose="02010600030101010101" pitchFamily="2" charset="-122"/>
              </a:rPr>
              <a:t>【探究思考】</a:t>
            </a:r>
            <a:endParaRPr lang="zh-CN" altLang="en-US" sz="3300" b="1">
              <a:latin typeface="宋体" panose="02010600030101010101" pitchFamily="2" charset="-122"/>
              <a:ea typeface="宋体" panose="02010600030101010101" pitchFamily="2" charset="-122"/>
            </a:endParaRPr>
          </a:p>
          <a:p>
            <a:pPr indent="0">
              <a:buNone/>
            </a:pPr>
            <a:r>
              <a:rPr lang="en-US" sz="3300" b="1">
                <a:latin typeface="Calibri"/>
                <a:ea typeface="宋体" panose="02010600030101010101" pitchFamily="2" charset="-122"/>
                <a:cs typeface="Times New Roman" panose="02020603050405020304" charset="0"/>
                <a:sym typeface="+mn-ea"/>
              </a:rPr>
              <a:t>1. </a:t>
            </a:r>
            <a:r>
              <a:rPr lang="zh-CN" sz="3300" b="1">
                <a:latin typeface="Calibri"/>
                <a:ea typeface="宋体" panose="02010600030101010101" pitchFamily="2" charset="-122"/>
                <a:sym typeface="+mn-ea"/>
              </a:rPr>
              <a:t>“下列对本诗理解和赏析不正确的一项是（</a:t>
            </a:r>
            <a:r>
              <a:rPr lang="en-US" sz="3300" b="1">
                <a:latin typeface="Calibri"/>
                <a:ea typeface="宋体" panose="02010600030101010101" pitchFamily="2" charset="-122"/>
                <a:cs typeface="Times New Roman" panose="02020603050405020304" charset="0"/>
                <a:sym typeface="+mn-ea"/>
              </a:rPr>
              <a:t>        </a:t>
            </a:r>
            <a:r>
              <a:rPr lang="zh-CN" sz="3300" b="1">
                <a:latin typeface="Calibri"/>
                <a:ea typeface="宋体" panose="02010600030101010101" pitchFamily="2" charset="-122"/>
                <a:sym typeface="+mn-ea"/>
              </a:rPr>
              <a:t>）</a:t>
            </a:r>
            <a:r>
              <a:rPr lang="en-US" sz="3300" b="1">
                <a:latin typeface="Calibri"/>
                <a:ea typeface="宋体" panose="02010600030101010101" pitchFamily="2" charset="-122"/>
                <a:cs typeface="Times New Roman" panose="02020603050405020304" charset="0"/>
                <a:sym typeface="+mn-ea"/>
              </a:rPr>
              <a:t>A</a:t>
            </a:r>
            <a:r>
              <a:rPr lang="zh-CN" sz="3300" b="1">
                <a:latin typeface="Calibri"/>
                <a:ea typeface="宋体" panose="02010600030101010101" pitchFamily="2" charset="-122"/>
                <a:sym typeface="+mn-ea"/>
              </a:rPr>
              <a:t>．首联先写故人的“邀”，再写作者的“至”，文字上毫无渲染，自然流畅，开门见山。</a:t>
            </a:r>
            <a:r>
              <a:rPr lang="en-US" sz="3300" b="1">
                <a:latin typeface="Calibri"/>
                <a:ea typeface="宋体" panose="02010600030101010101" pitchFamily="2" charset="-122"/>
                <a:cs typeface="Times New Roman" panose="02020603050405020304" charset="0"/>
                <a:sym typeface="+mn-ea"/>
              </a:rPr>
              <a:t>B</a:t>
            </a:r>
            <a:r>
              <a:rPr lang="zh-CN" sz="3300" b="1">
                <a:latin typeface="Calibri"/>
                <a:ea typeface="宋体" panose="02010600030101010101" pitchFamily="2" charset="-122"/>
                <a:sym typeface="+mn-ea"/>
              </a:rPr>
              <a:t>．颈联叙述诗人和友人在屋里饮酒交谈，轩窗一开，就让外景映入了户内，更给人以心旷神怡之感。</a:t>
            </a:r>
            <a:r>
              <a:rPr lang="en-US" sz="3300" b="1">
                <a:latin typeface="Calibri"/>
                <a:ea typeface="宋体" panose="02010600030101010101" pitchFamily="2" charset="-122"/>
                <a:cs typeface="Times New Roman" panose="02020603050405020304" charset="0"/>
                <a:sym typeface="+mn-ea"/>
              </a:rPr>
              <a:t>C</a:t>
            </a:r>
            <a:r>
              <a:rPr lang="zh-CN" sz="3300" b="1">
                <a:latin typeface="Calibri"/>
                <a:ea typeface="宋体" panose="02010600030101010101" pitchFamily="2" charset="-122"/>
                <a:sym typeface="+mn-ea"/>
              </a:rPr>
              <a:t>．尾联以重阳节还来相聚写出诗人与友人之间的情深意厚，语言清新华丽，言有尽而意无穷。</a:t>
            </a:r>
            <a:r>
              <a:rPr lang="en-US" sz="3300" b="1">
                <a:latin typeface="Calibri"/>
                <a:ea typeface="宋体" panose="02010600030101010101" pitchFamily="2" charset="-122"/>
                <a:cs typeface="Times New Roman" panose="02020603050405020304" charset="0"/>
                <a:sym typeface="+mn-ea"/>
              </a:rPr>
              <a:t>D</a:t>
            </a:r>
            <a:r>
              <a:rPr lang="zh-CN" sz="3300" b="1">
                <a:latin typeface="Calibri"/>
                <a:ea typeface="宋体" panose="02010600030101010101" pitchFamily="2" charset="-122"/>
                <a:sym typeface="+mn-ea"/>
              </a:rPr>
              <a:t>．这首诗描绘山村田园风光，表现了诗人对农家生活的喜爱，对自然风光的留恋，对恬淡、宁静的田园生活的向往和追求。</a:t>
            </a:r>
            <a:r>
              <a:rPr lang="zh-CN" sz="3300" b="1">
                <a:latin typeface="Calibri"/>
                <a:ea typeface="宋体" panose="02010600030101010101" pitchFamily="2" charset="-122"/>
                <a:sym typeface="+mn-ea"/>
              </a:rPr>
              <a:t>
</a:t>
            </a:r>
            <a:endParaRPr lang="zh-CN" sz="3300" b="1">
              <a:latin typeface="Calibri"/>
              <a:ea typeface="宋体" panose="02010600030101010101" pitchFamily="2" charset="-122"/>
              <a:sym typeface="+mn-ea"/>
            </a:endParaRPr>
          </a:p>
          <a:p>
            <a:pPr indent="0">
              <a:buNone/>
            </a:pPr>
            <a:r>
              <a:rPr lang="en-US" sz="3300">
                <a:solidFill>
                  <a:srgbClr val="FF0000"/>
                </a:solidFill>
                <a:latin typeface="Calibri"/>
                <a:ea typeface="宋体" panose="02010600030101010101" pitchFamily="2" charset="-122"/>
                <a:cs typeface="Times New Roman" panose="02020603050405020304" charset="0"/>
                <a:sym typeface="+mn-ea"/>
              </a:rPr>
              <a:t>C</a:t>
            </a:r>
            <a:r>
              <a:rPr lang="zh-CN" sz="3300">
                <a:solidFill>
                  <a:srgbClr val="FF0000"/>
                </a:solidFill>
                <a:latin typeface="Calibri"/>
                <a:ea typeface="宋体" panose="02010600030101010101" pitchFamily="2" charset="-122"/>
                <a:sym typeface="+mn-ea"/>
              </a:rPr>
              <a:t>【解析】这首诗语言朴素无华，清新自然。</a:t>
            </a:r>
            <a:endParaRPr lang="zh-CN" altLang="en-US" sz="3300" b="1">
              <a:solidFill>
                <a:srgbClr val="FF0000"/>
              </a:solidFill>
              <a:latin typeface="宋体" panose="02010600030101010101" pitchFamily="2" charset="-122"/>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3"/>
          <a:stretch>
            <a:fillRect/>
          </a:stretch>
        </a:blipFill>
        <a:effectLst/>
      </p:bgPr>
    </p:bg>
    <p:spTree>
      <p:nvGrpSpPr>
        <p:cNvPr id="1" name=""/>
        <p:cNvGrpSpPr/>
        <p:nvPr/>
      </p:nvGrpSpPr>
      <p:grpSpPr>
        <a:xfrm>
          <a:off x="0" y="0"/>
          <a:ext cx="0" cy="0"/>
        </a:xfrm>
      </p:grpSpPr>
      <p:sp>
        <p:nvSpPr>
          <p:cNvPr id="3" name="内容占位符 2"/>
          <p:cNvSpPr>
            <a:spLocks noGrp="1"/>
          </p:cNvSpPr>
          <p:nvPr>
            <p:ph idx="1"/>
          </p:nvPr>
        </p:nvSpPr>
        <p:spPr>
          <a:xfrm>
            <a:off x="433071" y="308611"/>
            <a:ext cx="10692129" cy="5956935"/>
          </a:xfrm>
        </p:spPr>
        <p:txBody>
          <a:bodyPr>
            <a:normAutofit fontScale="90000"/>
          </a:bodyPr>
          <a:lstStyle/>
          <a:p>
            <a:pPr marL="0" indent="0">
              <a:lnSpc>
                <a:spcPct val="150000"/>
              </a:lnSpc>
              <a:buNone/>
            </a:pPr>
            <a:r>
              <a:rPr lang="zh-CN" altLang="en-US" sz="3300" b="1">
                <a:latin typeface="宋体" panose="02010600030101010101" pitchFamily="2" charset="-122"/>
                <a:ea typeface="宋体" panose="02010600030101010101" pitchFamily="2" charset="-122"/>
              </a:rPr>
              <a:t> 2. 请简要赏析这首诗的颔联。</a:t>
            </a:r>
            <a:endParaRPr lang="zh-CN" altLang="en-US" sz="3300" b="1">
              <a:latin typeface="宋体" panose="02010600030101010101" pitchFamily="2" charset="-122"/>
              <a:ea typeface="宋体" panose="02010600030101010101" pitchFamily="2" charset="-122"/>
            </a:endParaRPr>
          </a:p>
          <a:p>
            <a:pPr marL="0" indent="0">
              <a:lnSpc>
                <a:spcPct val="150000"/>
              </a:lnSpc>
              <a:buNone/>
            </a:pPr>
            <a:r>
              <a:rPr lang="zh-CN" altLang="en-US" sz="3300" b="1">
                <a:solidFill>
                  <a:srgbClr val="FF0000"/>
                </a:solidFill>
                <a:latin typeface="宋体" panose="02010600030101010101" pitchFamily="2" charset="-122"/>
                <a:ea typeface="宋体" panose="02010600030101010101" pitchFamily="2" charset="-122"/>
              </a:rPr>
              <a:t>示例一：这两句诗近景远景结合，近处，翠绿的树林围绕着村落，远处，苍青的山峦在城外横卧。写出了山村优美的田园风光，表现了诗人对农家生活环境的喜爱之情。</a:t>
            </a:r>
            <a:endParaRPr lang="zh-CN" altLang="en-US" sz="3300" b="1">
              <a:solidFill>
                <a:srgbClr val="FF0000"/>
              </a:solidFill>
              <a:latin typeface="宋体" panose="02010600030101010101" pitchFamily="2" charset="-122"/>
              <a:ea typeface="宋体" panose="02010600030101010101" pitchFamily="2" charset="-122"/>
            </a:endParaRPr>
          </a:p>
          <a:p>
            <a:pPr marL="0" indent="0">
              <a:lnSpc>
                <a:spcPct val="150000"/>
              </a:lnSpc>
              <a:buNone/>
            </a:pPr>
            <a:r>
              <a:rPr lang="zh-CN" altLang="en-US" sz="3300" b="1">
                <a:solidFill>
                  <a:srgbClr val="FF0000"/>
                </a:solidFill>
                <a:latin typeface="宋体" panose="02010600030101010101" pitchFamily="2" charset="-122"/>
                <a:ea typeface="宋体" panose="02010600030101010101" pitchFamily="2" charset="-122"/>
              </a:rPr>
              <a:t>示例二：这两句诗运用了对仗的手法，“绿树”对“青山”，“村边”对“郭外”，内容凝练，句式整齐，朗朗上口。突出了田园美丽的风光，表现了诗人对田园风光的喜爱之情，也暗含了诗人对田园生活的向往。</a:t>
            </a:r>
            <a:endParaRPr lang="zh-CN" altLang="en-US" sz="3300" b="1">
              <a:solidFill>
                <a:srgbClr val="FF0000"/>
              </a:solidFill>
              <a:latin typeface="宋体" panose="02010600030101010101" pitchFamily="2" charset="-122"/>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650240" y="964565"/>
            <a:ext cx="9727565" cy="2553335"/>
          </a:xfrm>
          <a:prstGeom prst="rect">
            <a:avLst/>
          </a:prstGeom>
          <a:noFill/>
          <a:ln>
            <a:noFill/>
          </a:ln>
        </p:spPr>
        <p:txBody>
          <a:bodyPr wrap="square" rtlCol="0" anchor="t">
            <a:spAutoFit/>
          </a:bodyPr>
          <a:lstStyle/>
          <a:p>
            <a:pPr algn="ctr"/>
            <a:r>
              <a:rPr lang="zh-CN" altLang="en-US" sz="8800" b="1">
                <a:ln w="22225">
                  <a:solidFill>
                    <a:schemeClr val="accent2"/>
                  </a:solidFill>
                  <a:prstDash val="solid"/>
                </a:ln>
                <a:solidFill>
                  <a:schemeClr val="accent2">
                    <a:lumMod val="40000"/>
                    <a:lumOff val="60000"/>
                  </a:schemeClr>
                </a:solidFill>
                <a:effectLst/>
              </a:rPr>
              <a:t>课堂小测 </a:t>
            </a:r>
            <a:endParaRPr lang="zh-CN" altLang="en-US" sz="8800" b="1">
              <a:ln w="22225">
                <a:solidFill>
                  <a:schemeClr val="accent2"/>
                </a:solidFill>
                <a:prstDash val="solid"/>
              </a:ln>
              <a:solidFill>
                <a:schemeClr val="accent2">
                  <a:lumMod val="40000"/>
                  <a:lumOff val="60000"/>
                </a:schemeClr>
              </a:solidFill>
              <a:effectLst/>
            </a:endParaRPr>
          </a:p>
          <a:p>
            <a:pPr algn="ctr"/>
            <a:r>
              <a:rPr lang="en-US" altLang="zh-CN" sz="7200"/>
              <a:t>——</a:t>
            </a:r>
            <a:r>
              <a:rPr lang="zh-CN" altLang="en-US" sz="7200"/>
              <a:t>检查学习效果</a:t>
            </a:r>
            <a:endParaRPr lang="zh-CN" altLang="en-US" sz="7200"/>
          </a:p>
        </p:txBody>
      </p:sp>
    </p:spTree>
  </p:cSld>
  <p:clrMapOvr>
    <a:masterClrMapping/>
  </p:clrMapOv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4"/>
          <a:stretch>
            <a:fillRect/>
          </a:stretch>
        </a:blipFill>
        <a:effectLst/>
      </p:bgPr>
    </p:bg>
    <p:spTree>
      <p:nvGrpSpPr>
        <p:cNvPr id="1" name=""/>
        <p:cNvGrpSpPr/>
        <p:nvPr/>
      </p:nvGrpSpPr>
      <p:grpSpPr>
        <a:xfrm>
          <a:off x="0" y="0"/>
          <a: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内容占位符 2"/>
          <p:cNvSpPr>
            <a:spLocks noGrp="1"/>
          </p:cNvSpPr>
          <p:nvPr>
            <p:ph idx="1"/>
          </p:nvPr>
        </p:nvSpPr>
        <p:spPr>
          <a:xfrm>
            <a:off x="1078548" y="268604"/>
            <a:ext cx="10034904" cy="6589396"/>
          </a:xfrm>
        </p:spPr>
        <p:txBody>
          <a:bodyPr>
            <a:normAutofit lnSpcReduction="10000"/>
          </a:bodyPr>
          <a:lstStyle/>
          <a:p>
            <a:pPr marL="0" indent="0">
              <a:lnSpc>
                <a:spcPct val="150000"/>
              </a:lnSpc>
              <a:buNone/>
            </a:pPr>
            <a:r>
              <a:rPr lang="zh-CN" altLang="en-US" b="1">
                <a:solidFill>
                  <a:schemeClr val="tx1"/>
                </a:solidFill>
                <a:latin typeface="宋体" panose="02010600030101010101" pitchFamily="2" charset="-122"/>
                <a:ea typeface="宋体" panose="02010600030101010101" pitchFamily="2" charset="-122"/>
              </a:rPr>
              <a:t>（一）阅读下面这首诗，回答后面的问题。</a:t>
            </a:r>
            <a:endParaRPr lang="zh-CN" altLang="en-US" b="1">
              <a:solidFill>
                <a:schemeClr val="tx1"/>
              </a:solidFill>
              <a:latin typeface="宋体" panose="02010600030101010101" pitchFamily="2" charset="-122"/>
              <a:ea typeface="宋体" panose="02010600030101010101" pitchFamily="2" charset="-122"/>
            </a:endParaRPr>
          </a:p>
          <a:p>
            <a:pPr marL="0" indent="0" algn="ctr">
              <a:lnSpc>
                <a:spcPct val="150000"/>
              </a:lnSpc>
              <a:buNone/>
            </a:pPr>
            <a:r>
              <a:rPr lang="zh-CN" altLang="en-US" b="1">
                <a:solidFill>
                  <a:schemeClr val="tx1"/>
                </a:solidFill>
                <a:latin typeface="宋体" panose="02010600030101010101" pitchFamily="2" charset="-122"/>
                <a:ea typeface="宋体" panose="02010600030101010101" pitchFamily="2" charset="-122"/>
              </a:rPr>
              <a:t>饮酒（其五） </a:t>
            </a:r>
            <a:endParaRPr lang="zh-CN" altLang="en-US" b="1">
              <a:solidFill>
                <a:schemeClr val="tx1"/>
              </a:solidFill>
              <a:latin typeface="宋体" panose="02010600030101010101" pitchFamily="2" charset="-122"/>
              <a:ea typeface="宋体" panose="02010600030101010101" pitchFamily="2" charset="-122"/>
            </a:endParaRPr>
          </a:p>
          <a:p>
            <a:pPr marL="0" indent="0" algn="ctr">
              <a:lnSpc>
                <a:spcPct val="150000"/>
              </a:lnSpc>
              <a:buNone/>
            </a:pPr>
            <a:r>
              <a:rPr lang="zh-CN" altLang="en-US" b="1">
                <a:solidFill>
                  <a:schemeClr val="tx1"/>
                </a:solidFill>
                <a:latin typeface="宋体" panose="02010600030101010101" pitchFamily="2" charset="-122"/>
                <a:ea typeface="宋体" panose="02010600030101010101" pitchFamily="2" charset="-122"/>
              </a:rPr>
              <a:t>［东晋］陶渊明 </a:t>
            </a:r>
            <a:endParaRPr lang="zh-CN" altLang="en-US" b="1">
              <a:solidFill>
                <a:schemeClr val="tx1"/>
              </a:solidFill>
              <a:latin typeface="宋体" panose="02010600030101010101" pitchFamily="2" charset="-122"/>
              <a:ea typeface="宋体" panose="02010600030101010101" pitchFamily="2" charset="-122"/>
            </a:endParaRPr>
          </a:p>
          <a:p>
            <a:pPr marL="0" indent="0" algn="ctr">
              <a:lnSpc>
                <a:spcPct val="150000"/>
              </a:lnSpc>
              <a:buNone/>
            </a:pPr>
            <a:r>
              <a:rPr lang="zh-CN" altLang="en-US" b="1">
                <a:solidFill>
                  <a:schemeClr val="tx1"/>
                </a:solidFill>
                <a:latin typeface="宋体" panose="02010600030101010101" pitchFamily="2" charset="-122"/>
                <a:ea typeface="宋体" panose="02010600030101010101" pitchFamily="2" charset="-122"/>
              </a:rPr>
              <a:t>结庐在人境，而无车马喧。 </a:t>
            </a:r>
            <a:endParaRPr lang="zh-CN" altLang="en-US" b="1">
              <a:solidFill>
                <a:schemeClr val="tx1"/>
              </a:solidFill>
              <a:latin typeface="宋体" panose="02010600030101010101" pitchFamily="2" charset="-122"/>
              <a:ea typeface="宋体" panose="02010600030101010101" pitchFamily="2" charset="-122"/>
            </a:endParaRPr>
          </a:p>
          <a:p>
            <a:pPr marL="0" indent="0" algn="ctr">
              <a:lnSpc>
                <a:spcPct val="150000"/>
              </a:lnSpc>
              <a:buNone/>
            </a:pPr>
            <a:r>
              <a:rPr lang="zh-CN" altLang="en-US" b="1">
                <a:solidFill>
                  <a:schemeClr val="tx1"/>
                </a:solidFill>
                <a:latin typeface="宋体" panose="02010600030101010101" pitchFamily="2" charset="-122"/>
                <a:ea typeface="宋体" panose="02010600030101010101" pitchFamily="2" charset="-122"/>
              </a:rPr>
              <a:t>问君何能尔？心远地自偏。 </a:t>
            </a:r>
            <a:endParaRPr lang="zh-CN" altLang="en-US" b="1">
              <a:solidFill>
                <a:schemeClr val="tx1"/>
              </a:solidFill>
              <a:latin typeface="宋体" panose="02010600030101010101" pitchFamily="2" charset="-122"/>
              <a:ea typeface="宋体" panose="02010600030101010101" pitchFamily="2" charset="-122"/>
            </a:endParaRPr>
          </a:p>
          <a:p>
            <a:pPr marL="0" indent="0" algn="ctr">
              <a:lnSpc>
                <a:spcPct val="150000"/>
              </a:lnSpc>
              <a:buNone/>
            </a:pPr>
            <a:r>
              <a:rPr lang="zh-CN" altLang="en-US" b="1">
                <a:solidFill>
                  <a:schemeClr val="tx1"/>
                </a:solidFill>
                <a:latin typeface="宋体" panose="02010600030101010101" pitchFamily="2" charset="-122"/>
                <a:ea typeface="宋体" panose="02010600030101010101" pitchFamily="2" charset="-122"/>
              </a:rPr>
              <a:t>采菊东篱下，悠然见南山。 </a:t>
            </a:r>
            <a:endParaRPr lang="zh-CN" altLang="en-US" b="1">
              <a:solidFill>
                <a:schemeClr val="tx1"/>
              </a:solidFill>
              <a:latin typeface="宋体" panose="02010600030101010101" pitchFamily="2" charset="-122"/>
              <a:ea typeface="宋体" panose="02010600030101010101" pitchFamily="2" charset="-122"/>
            </a:endParaRPr>
          </a:p>
          <a:p>
            <a:pPr marL="0" indent="0" algn="ctr">
              <a:lnSpc>
                <a:spcPct val="150000"/>
              </a:lnSpc>
              <a:buNone/>
            </a:pPr>
            <a:r>
              <a:rPr lang="zh-CN" altLang="en-US" b="1">
                <a:solidFill>
                  <a:schemeClr val="tx1"/>
                </a:solidFill>
                <a:latin typeface="宋体" panose="02010600030101010101" pitchFamily="2" charset="-122"/>
                <a:ea typeface="宋体" panose="02010600030101010101" pitchFamily="2" charset="-122"/>
              </a:rPr>
              <a:t>山气日夕佳，飞鸟相与还。 </a:t>
            </a:r>
            <a:endParaRPr lang="zh-CN" altLang="en-US" b="1">
              <a:solidFill>
                <a:schemeClr val="tx1"/>
              </a:solidFill>
              <a:latin typeface="宋体" panose="02010600030101010101" pitchFamily="2" charset="-122"/>
              <a:ea typeface="宋体" panose="02010600030101010101" pitchFamily="2" charset="-122"/>
            </a:endParaRPr>
          </a:p>
          <a:p>
            <a:pPr marL="0" indent="0" algn="ctr">
              <a:lnSpc>
                <a:spcPct val="150000"/>
              </a:lnSpc>
              <a:buNone/>
            </a:pPr>
            <a:r>
              <a:rPr lang="zh-CN" altLang="en-US" b="1">
                <a:solidFill>
                  <a:schemeClr val="tx1"/>
                </a:solidFill>
                <a:latin typeface="宋体" panose="02010600030101010101" pitchFamily="2" charset="-122"/>
                <a:ea typeface="宋体" panose="02010600030101010101" pitchFamily="2" charset="-122"/>
              </a:rPr>
              <a:t>此中有真意，欲辨已忘言。</a:t>
            </a:r>
            <a:endParaRPr lang="zh-CN" altLang="en-US" b="1">
              <a:solidFill>
                <a:schemeClr val="tx1"/>
              </a:solidFill>
              <a:latin typeface="宋体" panose="02010600030101010101" pitchFamily="2" charset="-122"/>
              <a:ea typeface="宋体" panose="02010600030101010101" pitchFamily="2" charset="-122"/>
            </a:endParaRPr>
          </a:p>
          <a:p>
            <a:pPr marL="0" indent="0">
              <a:lnSpc>
                <a:spcPct val="150000"/>
              </a:lnSpc>
              <a:buNone/>
            </a:pPr>
            <a:endParaRPr lang="zh-CN" altLang="en-US" b="1">
              <a:solidFill>
                <a:schemeClr val="tx1"/>
              </a:solidFill>
              <a:latin typeface="宋体" panose="02010600030101010101" pitchFamily="2" charset="-122"/>
              <a:ea typeface="宋体" panose="02010600030101010101" pitchFamily="2" charset="-122"/>
            </a:endParaRPr>
          </a:p>
        </p:txBody>
      </p:sp>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pic>
        <p:nvPicPr>
          <p:cNvPr id="2" name="图片 1"/>
          <p:cNvPicPr>
            <a:picLocks noChangeAspect="1"/>
          </p:cNvPicPr>
          <p:nvPr/>
        </p:nvPicPr>
        <p:blipFill>
          <a:blip r:embed="rId3"/>
          <a:stretch>
            <a:fillRect/>
          </a:stretch>
        </p:blipFill>
        <p:spPr>
          <a:xfrm>
            <a:off x="0" y="-11430"/>
            <a:ext cx="10891520" cy="6852920"/>
          </a:xfrm>
          <a:prstGeom prst="rect">
            <a:avLst/>
          </a:prstGeom>
        </p:spPr>
      </p:pic>
      <p:pic>
        <p:nvPicPr>
          <p:cNvPr id="5" name="图片 4"/>
          <p:cNvPicPr>
            <a:picLocks noChangeAspect="1"/>
          </p:cNvPicPr>
          <p:nvPr/>
        </p:nvPicPr>
        <p:blipFill>
          <a:blip r:embed="rId4"/>
          <a:stretch>
            <a:fillRect/>
          </a:stretch>
        </p:blipFill>
        <p:spPr>
          <a:xfrm>
            <a:off x="10972800" y="1627985"/>
            <a:ext cx="1219200" cy="3574090"/>
          </a:xfrm>
          <a:prstGeom prst="rect">
            <a:avLst/>
          </a:prstGeom>
        </p:spPr>
      </p:pic>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4"/>
          <a:stretch>
            <a:fillRect/>
          </a:stretch>
        </a:blipFill>
        <a:effectLst/>
      </p:bgPr>
    </p:bg>
    <p:spTree>
      <p:nvGrpSpPr>
        <p:cNvPr id="1" name=""/>
        <p:cNvGrpSpPr/>
        <p:nvPr/>
      </p:nvGrpSpPr>
      <p:grpSpPr>
        <a:xfrm>
          <a:off x="0" y="0"/>
          <a:ext cx="0" cy="0"/>
        </a:xfrm>
      </p:grpSpPr>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内容占位符 2"/>
          <p:cNvSpPr>
            <a:spLocks noGrp="1"/>
          </p:cNvSpPr>
          <p:nvPr>
            <p:ph idx="1"/>
          </p:nvPr>
        </p:nvSpPr>
        <p:spPr>
          <a:xfrm>
            <a:off x="182880" y="1141174"/>
            <a:ext cx="11826240" cy="4433411"/>
          </a:xfrm>
        </p:spPr>
        <p:txBody>
          <a:bodyPr>
            <a:noAutofit/>
          </a:bodyPr>
          <a:lstStyle/>
          <a:p>
            <a:pPr marL="0" indent="0">
              <a:lnSpc>
                <a:spcPct val="150000"/>
              </a:lnSpc>
              <a:buNone/>
            </a:pPr>
            <a:r>
              <a:rPr lang="zh-CN" altLang="en-US" b="1">
                <a:solidFill>
                  <a:schemeClr val="tx1"/>
                </a:solidFill>
                <a:latin typeface="宋体" panose="02010600030101010101" pitchFamily="2" charset="-122"/>
                <a:ea typeface="宋体" panose="02010600030101010101" pitchFamily="2" charset="-122"/>
              </a:rPr>
              <a:t>1.诗中表达诗人心境高远、自由闲适、恬淡惬意的词语是“</a:t>
            </a:r>
            <a:r>
              <a:rPr lang="zh-CN" altLang="en-US" b="1" u="sng">
                <a:solidFill>
                  <a:schemeClr val="tx1"/>
                </a:solidFill>
                <a:latin typeface="宋体" panose="02010600030101010101" pitchFamily="2" charset="-122"/>
                <a:ea typeface="宋体" panose="02010600030101010101" pitchFamily="2" charset="-122"/>
              </a:rPr>
              <a:t>        </a:t>
            </a:r>
            <a:r>
              <a:rPr lang="zh-CN" altLang="en-US" b="1">
                <a:solidFill>
                  <a:schemeClr val="tx1"/>
                </a:solidFill>
                <a:latin typeface="宋体" panose="02010600030101010101" pitchFamily="2" charset="-122"/>
                <a:ea typeface="宋体" panose="02010600030101010101" pitchFamily="2" charset="-122"/>
              </a:rPr>
              <a:t>”和“</a:t>
            </a:r>
            <a:r>
              <a:rPr lang="zh-CN" altLang="en-US" b="1" u="sng">
                <a:solidFill>
                  <a:schemeClr val="tx1"/>
                </a:solidFill>
                <a:latin typeface="宋体" panose="02010600030101010101" pitchFamily="2" charset="-122"/>
                <a:ea typeface="宋体" panose="02010600030101010101" pitchFamily="2" charset="-122"/>
              </a:rPr>
              <a:t>        </a:t>
            </a:r>
            <a:r>
              <a:rPr lang="zh-CN" altLang="en-US" b="1">
                <a:solidFill>
                  <a:schemeClr val="tx1"/>
                </a:solidFill>
                <a:latin typeface="宋体" panose="02010600030101010101" pitchFamily="2" charset="-122"/>
                <a:ea typeface="宋体" panose="02010600030101010101" pitchFamily="2" charset="-122"/>
              </a:rPr>
              <a:t>”。（2 分）</a:t>
            </a:r>
            <a:endParaRPr lang="zh-CN" altLang="en-US" b="1">
              <a:solidFill>
                <a:schemeClr val="tx1"/>
              </a:solidFill>
              <a:latin typeface="宋体" panose="02010600030101010101" pitchFamily="2" charset="-122"/>
              <a:ea typeface="宋体" panose="02010600030101010101" pitchFamily="2" charset="-122"/>
            </a:endParaRPr>
          </a:p>
          <a:p>
            <a:pPr marL="0" indent="0">
              <a:lnSpc>
                <a:spcPct val="150000"/>
              </a:lnSpc>
              <a:buNone/>
            </a:pPr>
            <a:r>
              <a:rPr lang="zh-CN" altLang="en-US" b="1">
                <a:solidFill>
                  <a:schemeClr val="tx1"/>
                </a:solidFill>
                <a:latin typeface="宋体" panose="02010600030101010101" pitchFamily="2" charset="-122"/>
                <a:ea typeface="宋体" panose="02010600030101010101" pitchFamily="2" charset="-122"/>
              </a:rPr>
              <a:t>2.请用生动的语言描述“山气日夕佳，飞鸟相与还”所展示的画面。（4 分）  </a:t>
            </a:r>
            <a:endParaRPr lang="zh-CN" altLang="en-US" b="1">
              <a:solidFill>
                <a:schemeClr val="tx1"/>
              </a:solidFill>
              <a:latin typeface="宋体" panose="02010600030101010101" pitchFamily="2" charset="-122"/>
              <a:ea typeface="宋体" panose="02010600030101010101" pitchFamily="2" charset="-122"/>
            </a:endParaRPr>
          </a:p>
          <a:p>
            <a:pPr marL="0" algn="l" defTabSz="457200">
              <a:lnSpc>
                <a:spcPct val="100000"/>
              </a:lnSpc>
              <a:spcBef>
                <a:spcPct val="0"/>
              </a:spcBef>
              <a:buClrTx/>
              <a:buSzTx/>
              <a:buFontTx/>
              <a:buNone/>
            </a:pPr>
            <a:r>
              <a:rPr lang="zh-CN" altLang="en-US" sz="3600" b="1">
                <a:solidFill>
                  <a:srgbClr val="FF0000"/>
                </a:solidFill>
                <a:latin typeface="楷体" panose="02010609060101010101" pitchFamily="49" charset="-122"/>
                <a:ea typeface="楷体" panose="02010609060101010101" pitchFamily="49" charset="-122"/>
              </a:rPr>
              <a:t>傍晚时分，太阳下山了。蒸腾出的雾气将群山笼罩，景色更加优美。成群结队的鸟儿，呼朋引伴，一起飞回山中的巢穴。</a:t>
            </a:r>
            <a:endParaRPr lang="zh-CN" altLang="en-US" sz="3600" b="1">
              <a:solidFill>
                <a:srgbClr val="FF0000"/>
              </a:solidFill>
              <a:latin typeface="楷体" panose="02010609060101010101" pitchFamily="49" charset="-122"/>
              <a:ea typeface="楷体" panose="02010609060101010101" pitchFamily="49" charset="-122"/>
            </a:endParaRPr>
          </a:p>
        </p:txBody>
      </p:sp>
      <p:sp>
        <p:nvSpPr>
          <p:cNvPr id="2" name="文本框 1"/>
          <p:cNvSpPr txBox="1"/>
          <p:nvPr/>
        </p:nvSpPr>
        <p:spPr>
          <a:xfrm>
            <a:off x="9499600" y="1185068"/>
            <a:ext cx="1148080" cy="646331"/>
          </a:xfrm>
          <a:prstGeom prst="rect">
            <a:avLst/>
          </a:prstGeom>
          <a:noFill/>
        </p:spPr>
        <p:txBody>
          <a:bodyPr wrap="square" rtlCol="0">
            <a:spAutoFit/>
          </a:bodyPr>
          <a:lstStyle/>
          <a:p>
            <a:r>
              <a:rPr lang="zh-CN" altLang="en-US" sz="3600" b="1">
                <a:solidFill>
                  <a:srgbClr val="FF0000"/>
                </a:solidFill>
                <a:latin typeface="楷体" panose="02010609060101010101" pitchFamily="49" charset="-122"/>
                <a:ea typeface="楷体" panose="02010609060101010101" pitchFamily="49" charset="-122"/>
              </a:rPr>
              <a:t>心远</a:t>
            </a:r>
            <a:endParaRPr lang="zh-CN" altLang="en-US" sz="3600" b="1">
              <a:solidFill>
                <a:srgbClr val="FF0000"/>
              </a:solidFill>
              <a:latin typeface="楷体" panose="02010609060101010101" pitchFamily="49" charset="-122"/>
              <a:ea typeface="楷体" panose="02010609060101010101" pitchFamily="49" charset="-122"/>
            </a:endParaRPr>
          </a:p>
        </p:txBody>
      </p:sp>
      <p:sp>
        <p:nvSpPr>
          <p:cNvPr id="5" name="文本框 4"/>
          <p:cNvSpPr txBox="1"/>
          <p:nvPr/>
        </p:nvSpPr>
        <p:spPr>
          <a:xfrm>
            <a:off x="741680" y="1696065"/>
            <a:ext cx="1148080" cy="646331"/>
          </a:xfrm>
          <a:prstGeom prst="rect">
            <a:avLst/>
          </a:prstGeom>
          <a:noFill/>
        </p:spPr>
        <p:txBody>
          <a:bodyPr wrap="square" rtlCol="0">
            <a:spAutoFit/>
          </a:bodyPr>
          <a:lstStyle/>
          <a:p>
            <a:r>
              <a:rPr lang="zh-CN" altLang="en-US" sz="3600" b="1">
                <a:solidFill>
                  <a:srgbClr val="FF0000"/>
                </a:solidFill>
                <a:latin typeface="楷体" panose="02010609060101010101" pitchFamily="49" charset="-122"/>
                <a:ea typeface="楷体" panose="02010609060101010101" pitchFamily="49" charset="-122"/>
              </a:rPr>
              <a:t>悠然</a:t>
            </a:r>
            <a:endParaRPr lang="zh-CN" altLang="en-US" sz="3600" b="1">
              <a:solidFill>
                <a:srgbClr val="FF0000"/>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4"/>
          <a:stretch>
            <a:fillRect/>
          </a:stretch>
        </a:blipFill>
        <a:effectLst/>
      </p:bgPr>
    </p:bg>
    <p:spTree>
      <p:nvGrpSpPr>
        <p:cNvPr id="1" name=""/>
        <p:cNvGrpSpPr/>
        <p:nvPr/>
      </p:nvGrpSpPr>
      <p:grpSpPr>
        <a:xfrm>
          <a:off x="0" y="0"/>
          <a: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内容占位符 2"/>
          <p:cNvSpPr>
            <a:spLocks noGrp="1"/>
          </p:cNvSpPr>
          <p:nvPr>
            <p:ph idx="1"/>
          </p:nvPr>
        </p:nvSpPr>
        <p:spPr>
          <a:xfrm>
            <a:off x="1861185" y="568326"/>
            <a:ext cx="8011478" cy="6055994"/>
          </a:xfrm>
        </p:spPr>
        <p:txBody>
          <a:bodyPr>
            <a:normAutofit/>
          </a:bodyPr>
          <a:lstStyle/>
          <a:p>
            <a:pPr marL="0" indent="0">
              <a:lnSpc>
                <a:spcPct val="150000"/>
              </a:lnSpc>
              <a:buNone/>
            </a:pPr>
            <a:r>
              <a:rPr lang="zh-CN" altLang="en-US" b="1">
                <a:latin typeface="宋体" panose="02010600030101010101" pitchFamily="2" charset="-122"/>
                <a:ea typeface="宋体" panose="02010600030101010101" pitchFamily="2" charset="-122"/>
                <a:sym typeface="+mn-ea"/>
              </a:rPr>
              <a:t>（二）阅读下面这首诗，回答后面的问题。</a:t>
            </a:r>
            <a:endParaRPr lang="zh-CN" altLang="en-US" b="1">
              <a:solidFill>
                <a:schemeClr val="tx1"/>
              </a:solidFill>
              <a:latin typeface="宋体" panose="02010600030101010101" pitchFamily="2" charset="-122"/>
              <a:ea typeface="宋体" panose="02010600030101010101" pitchFamily="2" charset="-122"/>
            </a:endParaRPr>
          </a:p>
          <a:p>
            <a:pPr marL="0" indent="0" algn="ctr">
              <a:lnSpc>
                <a:spcPct val="150000"/>
              </a:lnSpc>
              <a:buNone/>
            </a:pPr>
            <a:r>
              <a:rPr lang="zh-CN" altLang="en-US" sz="3600" b="1">
                <a:solidFill>
                  <a:schemeClr val="tx1"/>
                </a:solidFill>
                <a:latin typeface="宋体" panose="02010600030101010101" pitchFamily="2" charset="-122"/>
                <a:ea typeface="宋体" panose="02010600030101010101" pitchFamily="2" charset="-122"/>
                <a:cs typeface="宋体" panose="02010600030101010101" pitchFamily="2" charset="-122"/>
              </a:rPr>
              <a:t>辛夷坞 </a:t>
            </a:r>
            <a:endParaRPr lang="en-US" altLang="zh-CN" sz="36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0" indent="0" algn="ctr">
              <a:lnSpc>
                <a:spcPct val="150000"/>
              </a:lnSpc>
              <a:buNone/>
            </a:pPr>
            <a:r>
              <a:rPr lang="zh-CN" altLang="en-US" sz="3600" b="1">
                <a:solidFill>
                  <a:schemeClr val="tx1"/>
                </a:solidFill>
                <a:latin typeface="宋体" panose="02010600030101010101" pitchFamily="2" charset="-122"/>
                <a:ea typeface="宋体" panose="02010600030101010101" pitchFamily="2" charset="-122"/>
                <a:cs typeface="宋体" panose="02010600030101010101" pitchFamily="2" charset="-122"/>
              </a:rPr>
              <a:t>［唐］王维 </a:t>
            </a:r>
            <a:endParaRPr lang="zh-CN" altLang="en-US" sz="36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0" indent="0" algn="ctr">
              <a:lnSpc>
                <a:spcPct val="150000"/>
              </a:lnSpc>
              <a:buNone/>
            </a:pPr>
            <a:r>
              <a:rPr lang="zh-CN" altLang="en-US" sz="3600" b="1">
                <a:solidFill>
                  <a:schemeClr val="tx1"/>
                </a:solidFill>
                <a:latin typeface="宋体" panose="02010600030101010101" pitchFamily="2" charset="-122"/>
                <a:ea typeface="宋体" panose="02010600030101010101" pitchFamily="2" charset="-122"/>
                <a:cs typeface="宋体" panose="02010600030101010101" pitchFamily="2" charset="-122"/>
              </a:rPr>
              <a:t>木末芙蓉花，山中</a:t>
            </a:r>
            <a:r>
              <a:rPr lang="zh-CN" altLang="en-US" sz="4000" b="1" u="sng">
                <a:latin typeface="宋体" panose="02010600030101010101" pitchFamily="2" charset="-122"/>
                <a:ea typeface="宋体" panose="02010600030101010101" pitchFamily="2" charset="-122"/>
                <a:cs typeface="宋体" panose="02010600030101010101" pitchFamily="2" charset="-122"/>
              </a:rPr>
              <a:t>发</a:t>
            </a:r>
            <a:r>
              <a:rPr lang="zh-CN" altLang="en-US" sz="3600" b="1">
                <a:solidFill>
                  <a:schemeClr val="tx1"/>
                </a:solidFill>
                <a:latin typeface="宋体" panose="02010600030101010101" pitchFamily="2" charset="-122"/>
                <a:ea typeface="宋体" panose="02010600030101010101" pitchFamily="2" charset="-122"/>
                <a:cs typeface="宋体" panose="02010600030101010101" pitchFamily="2" charset="-122"/>
              </a:rPr>
              <a:t>红萼。 </a:t>
            </a:r>
            <a:endParaRPr lang="zh-CN" altLang="en-US" sz="36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0" indent="0" algn="ctr">
              <a:lnSpc>
                <a:spcPct val="150000"/>
              </a:lnSpc>
              <a:buNone/>
            </a:pPr>
            <a:r>
              <a:rPr lang="zh-CN" altLang="en-US" sz="3600" b="1">
                <a:solidFill>
                  <a:schemeClr val="tx1"/>
                </a:solidFill>
                <a:latin typeface="宋体" panose="02010600030101010101" pitchFamily="2" charset="-122"/>
                <a:ea typeface="宋体" panose="02010600030101010101" pitchFamily="2" charset="-122"/>
                <a:cs typeface="宋体" panose="02010600030101010101" pitchFamily="2" charset="-122"/>
              </a:rPr>
              <a:t>涧户寂无人，纷纷</a:t>
            </a:r>
            <a:r>
              <a:rPr lang="zh-CN" altLang="en-US" sz="4000" b="1" u="sng">
                <a:latin typeface="宋体" panose="02010600030101010101" pitchFamily="2" charset="-122"/>
                <a:ea typeface="宋体" panose="02010600030101010101" pitchFamily="2" charset="-122"/>
              </a:rPr>
              <a:t>开</a:t>
            </a:r>
            <a:r>
              <a:rPr lang="zh-CN" altLang="en-US" sz="3600" b="1">
                <a:solidFill>
                  <a:schemeClr val="tx1"/>
                </a:solidFill>
                <a:latin typeface="宋体" panose="02010600030101010101" pitchFamily="2" charset="-122"/>
                <a:ea typeface="宋体" panose="02010600030101010101" pitchFamily="2" charset="-122"/>
                <a:cs typeface="宋体" panose="02010600030101010101" pitchFamily="2" charset="-122"/>
              </a:rPr>
              <a:t>且</a:t>
            </a:r>
            <a:r>
              <a:rPr lang="zh-CN" altLang="en-US" sz="4000" b="1" u="sng">
                <a:latin typeface="宋体" panose="02010600030101010101" pitchFamily="2" charset="-122"/>
                <a:ea typeface="宋体" panose="02010600030101010101" pitchFamily="2" charset="-122"/>
              </a:rPr>
              <a:t>落</a:t>
            </a:r>
            <a:r>
              <a:rPr lang="zh-CN" altLang="en-US" sz="3600" b="1">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36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0" indent="0" algn="ctr">
              <a:lnSpc>
                <a:spcPct val="150000"/>
              </a:lnSpc>
              <a:buNone/>
            </a:pPr>
            <a:endParaRPr lang="zh-CN" altLang="en-US">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3"/>
          <a:stretch>
            <a:fillRect/>
          </a:stretch>
        </a:blipFill>
        <a:effectLst/>
      </p:bgPr>
    </p:bg>
    <p:spTree>
      <p:nvGrpSpPr>
        <p:cNvPr id="1" name=""/>
        <p:cNvGrpSpPr/>
        <p:nvPr/>
      </p:nvGrpSpPr>
      <p:grpSpPr>
        <a:xfrm>
          <a:off x="0" y="0"/>
          <a: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内容占位符 2"/>
          <p:cNvSpPr>
            <a:spLocks noGrp="1"/>
          </p:cNvSpPr>
          <p:nvPr>
            <p:ph idx="1"/>
          </p:nvPr>
        </p:nvSpPr>
        <p:spPr>
          <a:xfrm>
            <a:off x="466726" y="439420"/>
            <a:ext cx="11583034" cy="5979159"/>
          </a:xfrm>
        </p:spPr>
        <p:txBody>
          <a:bodyPr>
            <a:normAutofit fontScale="85000" lnSpcReduction="10000"/>
          </a:bodyPr>
          <a:lstStyle/>
          <a:p>
            <a:pPr marL="0" indent="0">
              <a:lnSpc>
                <a:spcPct val="150000"/>
              </a:lnSpc>
              <a:buNone/>
            </a:pPr>
            <a:r>
              <a:rPr lang="zh-CN" altLang="en-US" sz="3000" b="1">
                <a:solidFill>
                  <a:schemeClr val="tx1"/>
                </a:solidFill>
                <a:latin typeface="宋体" panose="02010600030101010101" pitchFamily="2" charset="-122"/>
                <a:ea typeface="宋体" panose="02010600030101010101" pitchFamily="2" charset="-122"/>
              </a:rPr>
              <a:t>1.本诗的诗眼是哪个字？为什么？（3分） </a:t>
            </a:r>
            <a:endParaRPr lang="zh-CN" altLang="en-US" sz="3000" b="1">
              <a:solidFill>
                <a:schemeClr val="tx1"/>
              </a:solidFill>
              <a:latin typeface="宋体" panose="02010600030101010101" pitchFamily="2" charset="-122"/>
              <a:ea typeface="宋体" panose="02010600030101010101" pitchFamily="2" charset="-122"/>
            </a:endParaRPr>
          </a:p>
          <a:p>
            <a:pPr marL="0" indent="0">
              <a:lnSpc>
                <a:spcPct val="150000"/>
              </a:lnSpc>
              <a:buNone/>
            </a:pPr>
            <a:r>
              <a:rPr lang="zh-CN" altLang="en-US" sz="3300" b="1">
                <a:solidFill>
                  <a:srgbClr val="FF0000"/>
                </a:solidFill>
                <a:latin typeface="楷体" panose="02010609060101010101" pitchFamily="49" charset="-122"/>
                <a:ea typeface="楷体" panose="02010609060101010101" pitchFamily="49" charset="-122"/>
              </a:rPr>
              <a:t>寂。（1分）</a:t>
            </a:r>
            <a:endParaRPr lang="zh-CN" altLang="en-US" sz="3300" b="1">
              <a:solidFill>
                <a:srgbClr val="FF0000"/>
              </a:solidFill>
              <a:latin typeface="楷体" panose="02010609060101010101" pitchFamily="49" charset="-122"/>
              <a:ea typeface="楷体" panose="02010609060101010101" pitchFamily="49" charset="-122"/>
            </a:endParaRPr>
          </a:p>
          <a:p>
            <a:pPr marL="0" indent="0">
              <a:lnSpc>
                <a:spcPct val="150000"/>
              </a:lnSpc>
              <a:buNone/>
            </a:pPr>
            <a:r>
              <a:rPr lang="zh-CN" altLang="en-US" sz="3300" b="1">
                <a:solidFill>
                  <a:srgbClr val="FF0000"/>
                </a:solidFill>
                <a:latin typeface="楷体" panose="02010609060101010101" pitchFamily="49" charset="-122"/>
                <a:ea typeface="楷体" panose="02010609060101010101" pitchFamily="49" charset="-122"/>
              </a:rPr>
              <a:t>此诗前两句写芙蓉花在寂静中开放，素来给人以热闹的感觉，在这里正好衬托出此景的幽静。后两联写芙蓉花在寂静无人的山涧悄然散落，写出了孤独清幽的环境。（2分）</a:t>
            </a:r>
            <a:endParaRPr lang="zh-CN" altLang="en-US" sz="3300" b="1">
              <a:solidFill>
                <a:schemeClr val="tx1"/>
              </a:solidFill>
              <a:latin typeface="楷体" panose="02010609060101010101" pitchFamily="49" charset="-122"/>
              <a:ea typeface="楷体" panose="02010609060101010101" pitchFamily="49" charset="-122"/>
            </a:endParaRPr>
          </a:p>
          <a:p>
            <a:pPr marL="0" indent="0">
              <a:lnSpc>
                <a:spcPct val="150000"/>
              </a:lnSpc>
              <a:buNone/>
            </a:pPr>
            <a:r>
              <a:rPr lang="zh-CN" altLang="en-US" sz="3000" b="1">
                <a:latin typeface="宋体" panose="02010600030101010101" pitchFamily="2" charset="-122"/>
                <a:ea typeface="宋体" panose="02010600030101010101" pitchFamily="2" charset="-122"/>
              </a:rPr>
              <a:t>2.说说诗句中加粗词的意思，并指出它对全诗意境的构成起了什么作用。（5 分）</a:t>
            </a:r>
            <a:endParaRPr lang="zh-CN" altLang="en-US" sz="3000" b="1">
              <a:latin typeface="宋体" panose="02010600030101010101" pitchFamily="2" charset="-122"/>
              <a:ea typeface="宋体" panose="02010600030101010101" pitchFamily="2" charset="-122"/>
            </a:endParaRPr>
          </a:p>
          <a:p>
            <a:pPr marL="0" indent="0">
              <a:lnSpc>
                <a:spcPct val="150000"/>
              </a:lnSpc>
              <a:buNone/>
            </a:pPr>
            <a:r>
              <a:rPr lang="zh-CN" altLang="en-US" sz="3300" b="1">
                <a:solidFill>
                  <a:srgbClr val="FF0000"/>
                </a:solidFill>
                <a:latin typeface="楷体" panose="02010609060101010101" pitchFamily="49" charset="-122"/>
                <a:ea typeface="楷体" panose="02010609060101010101" pitchFamily="49" charset="-122"/>
              </a:rPr>
              <a:t>发，开放。开，开放。落，凋落。</a:t>
            </a:r>
            <a:endParaRPr lang="zh-CN" altLang="en-US" sz="3300" b="1">
              <a:solidFill>
                <a:srgbClr val="FF0000"/>
              </a:solidFill>
              <a:latin typeface="楷体" panose="02010609060101010101" pitchFamily="49" charset="-122"/>
              <a:ea typeface="楷体" panose="02010609060101010101" pitchFamily="49" charset="-122"/>
            </a:endParaRPr>
          </a:p>
          <a:p>
            <a:pPr marL="0" indent="0">
              <a:lnSpc>
                <a:spcPct val="150000"/>
              </a:lnSpc>
              <a:buNone/>
            </a:pPr>
            <a:r>
              <a:rPr lang="zh-CN" altLang="en-US" sz="3300" b="1">
                <a:solidFill>
                  <a:srgbClr val="FF0000"/>
                </a:solidFill>
                <a:latin typeface="楷体" panose="02010609060101010101" pitchFamily="49" charset="-122"/>
                <a:ea typeface="楷体" panose="02010609060101010101" pitchFamily="49" charset="-122"/>
              </a:rPr>
              <a:t>这三个词都是动词，写花的动态，反而更显出山林的幽静</a:t>
            </a:r>
            <a:r>
              <a:rPr lang="en-US" altLang="zh-CN" sz="3300" b="1">
                <a:solidFill>
                  <a:srgbClr val="FF0000"/>
                </a:solidFill>
                <a:latin typeface="楷体" panose="02010609060101010101" pitchFamily="49" charset="-122"/>
                <a:ea typeface="楷体" panose="02010609060101010101" pitchFamily="49" charset="-122"/>
              </a:rPr>
              <a:t>,</a:t>
            </a:r>
            <a:r>
              <a:rPr lang="zh-CN" altLang="en-US" sz="3300" b="1">
                <a:solidFill>
                  <a:srgbClr val="FF0000"/>
                </a:solidFill>
                <a:latin typeface="楷体" panose="02010609060101010101" pitchFamily="49" charset="-122"/>
                <a:ea typeface="楷体" panose="02010609060101010101" pitchFamily="49" charset="-122"/>
              </a:rPr>
              <a:t>以动写静。</a:t>
            </a:r>
            <a:endParaRPr lang="zh-CN" altLang="en-US" sz="3300" b="1">
              <a:solidFill>
                <a:srgbClr val="FF0000"/>
              </a:solidFill>
              <a:latin typeface="楷体" panose="02010609060101010101" pitchFamily="49" charset="-122"/>
              <a:ea typeface="楷体" panose="02010609060101010101" pitchFamily="49" charset="-122"/>
            </a:endParaRPr>
          </a:p>
          <a:p>
            <a:pPr marL="0" indent="0" algn="ctr">
              <a:lnSpc>
                <a:spcPct val="150000"/>
              </a:lnSpc>
              <a:buNone/>
            </a:pP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 calcmode="lin" valueType="num">
                                      <p:cBhvr additive="base">
                                        <p:cTn id="2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内容占位符 2"/>
          <p:cNvSpPr>
            <a:spLocks noGrp="1"/>
          </p:cNvSpPr>
          <p:nvPr>
            <p:ph idx="1"/>
          </p:nvPr>
        </p:nvSpPr>
        <p:spPr>
          <a:xfrm>
            <a:off x="1824991" y="1344931"/>
            <a:ext cx="5612129" cy="5005069"/>
          </a:xfrm>
        </p:spPr>
        <p:txBody>
          <a:bodyPr>
            <a:normAutofit/>
          </a:bodyPr>
          <a:lstStyle/>
          <a:p>
            <a:pPr marL="0" indent="0" algn="ctr">
              <a:lnSpc>
                <a:spcPct val="150000"/>
              </a:lnSpc>
              <a:buNone/>
            </a:pPr>
            <a:r>
              <a:rPr lang="zh-CN" altLang="en-US" b="1">
                <a:solidFill>
                  <a:schemeClr val="tx1"/>
                </a:solidFill>
                <a:latin typeface="宋体" panose="02010600030101010101" pitchFamily="2" charset="-122"/>
                <a:ea typeface="宋体" panose="02010600030101010101" pitchFamily="2" charset="-122"/>
                <a:cs typeface="宋体" panose="02010600030101010101" pitchFamily="2" charset="-122"/>
              </a:rPr>
              <a:t>望洞庭湖赠张丞相 </a:t>
            </a:r>
            <a:endParaRPr lang="zh-CN" altLang="en-US"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0" indent="0" algn="ctr">
              <a:lnSpc>
                <a:spcPct val="150000"/>
              </a:lnSpc>
              <a:buNone/>
            </a:pPr>
            <a:r>
              <a:rPr lang="zh-CN" altLang="en-US" b="1">
                <a:solidFill>
                  <a:schemeClr val="tx1"/>
                </a:solidFill>
                <a:latin typeface="宋体" panose="02010600030101010101" pitchFamily="2" charset="-122"/>
                <a:ea typeface="宋体" panose="02010600030101010101" pitchFamily="2" charset="-122"/>
                <a:cs typeface="宋体" panose="02010600030101010101" pitchFamily="2" charset="-122"/>
              </a:rPr>
              <a:t>［唐］孟浩然 </a:t>
            </a:r>
            <a:endParaRPr lang="zh-CN" altLang="en-US"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0" indent="0" algn="ctr">
              <a:lnSpc>
                <a:spcPct val="150000"/>
              </a:lnSpc>
              <a:buNone/>
            </a:pPr>
            <a:r>
              <a:rPr lang="zh-CN" altLang="en-US" b="1">
                <a:solidFill>
                  <a:schemeClr val="tx1"/>
                </a:solidFill>
                <a:latin typeface="宋体" panose="02010600030101010101" pitchFamily="2" charset="-122"/>
                <a:ea typeface="宋体" panose="02010600030101010101" pitchFamily="2" charset="-122"/>
                <a:cs typeface="宋体" panose="02010600030101010101" pitchFamily="2" charset="-122"/>
              </a:rPr>
              <a:t>八月湖水平，涵虚混太清。 </a:t>
            </a:r>
            <a:endParaRPr lang="zh-CN" altLang="en-US"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0" indent="0" algn="ctr">
              <a:lnSpc>
                <a:spcPct val="150000"/>
              </a:lnSpc>
              <a:buNone/>
            </a:pPr>
            <a:r>
              <a:rPr lang="zh-CN" altLang="en-US" b="1" u="sng">
                <a:solidFill>
                  <a:schemeClr val="tx1"/>
                </a:solidFill>
                <a:latin typeface="宋体" panose="02010600030101010101" pitchFamily="2" charset="-122"/>
                <a:ea typeface="宋体" panose="02010600030101010101" pitchFamily="2" charset="-122"/>
                <a:cs typeface="宋体" panose="02010600030101010101" pitchFamily="2" charset="-122"/>
              </a:rPr>
              <a:t>气蒸云梦泽，波撼岳阳城。 </a:t>
            </a:r>
            <a:endParaRPr lang="zh-CN" altLang="en-US"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0" indent="0" algn="ctr">
              <a:lnSpc>
                <a:spcPct val="150000"/>
              </a:lnSpc>
              <a:buNone/>
            </a:pPr>
            <a:r>
              <a:rPr lang="zh-CN" altLang="en-US" b="1">
                <a:solidFill>
                  <a:schemeClr val="tx1"/>
                </a:solidFill>
                <a:latin typeface="宋体" panose="02010600030101010101" pitchFamily="2" charset="-122"/>
                <a:ea typeface="宋体" panose="02010600030101010101" pitchFamily="2" charset="-122"/>
                <a:cs typeface="宋体" panose="02010600030101010101" pitchFamily="2" charset="-122"/>
              </a:rPr>
              <a:t>欲济无舟楫，端居耻圣明。 </a:t>
            </a:r>
            <a:endParaRPr lang="zh-CN" altLang="en-US"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0" indent="0" algn="ctr">
              <a:lnSpc>
                <a:spcPct val="150000"/>
              </a:lnSpc>
              <a:buNone/>
            </a:pPr>
            <a:r>
              <a:rPr lang="zh-CN" altLang="en-US" b="1">
                <a:solidFill>
                  <a:schemeClr val="tx1"/>
                </a:solidFill>
                <a:latin typeface="宋体" panose="02010600030101010101" pitchFamily="2" charset="-122"/>
                <a:ea typeface="宋体" panose="02010600030101010101" pitchFamily="2" charset="-122"/>
                <a:cs typeface="宋体" panose="02010600030101010101" pitchFamily="2" charset="-122"/>
              </a:rPr>
              <a:t>坐观垂钓者，徒有羡鱼情。</a:t>
            </a:r>
            <a:endParaRPr lang="zh-CN" altLang="en-US"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0" indent="0" algn="ctr">
              <a:lnSpc>
                <a:spcPct val="150000"/>
              </a:lnSpc>
              <a:buNone/>
            </a:pPr>
            <a:endParaRPr lang="zh-CN" altLang="en-US">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4"/>
          <a:stretch>
            <a:fillRect/>
          </a:stretch>
        </p:blipFill>
        <p:spPr>
          <a:xfrm>
            <a:off x="8217025" y="409575"/>
            <a:ext cx="3696176" cy="2772251"/>
          </a:xfrm>
          <a:prstGeom prst="rect">
            <a:avLst/>
          </a:prstGeom>
        </p:spPr>
      </p:pic>
      <p:sp>
        <p:nvSpPr>
          <p:cNvPr id="4" name="文本框 3"/>
          <p:cNvSpPr txBox="1"/>
          <p:nvPr/>
        </p:nvSpPr>
        <p:spPr>
          <a:xfrm>
            <a:off x="649854" y="409795"/>
            <a:ext cx="7007046" cy="669863"/>
          </a:xfrm>
          <a:prstGeom prst="rect">
            <a:avLst/>
          </a:prstGeom>
          <a:noFill/>
        </p:spPr>
        <p:txBody>
          <a:bodyPr wrap="none" rtlCol="0" anchor="t">
            <a:spAutoFit/>
          </a:bodyPr>
          <a:lstStyle/>
          <a:p>
            <a:pPr algn="ctr">
              <a:lnSpc>
                <a:spcPct val="150000"/>
              </a:lnSpc>
              <a:spcBef>
                <a:spcPts val="1000"/>
              </a:spcBef>
            </a:pPr>
            <a:r>
              <a:rPr lang="zh-CN" altLang="en-US" sz="2800" b="1">
                <a:sym typeface="+mn-ea"/>
              </a:rPr>
              <a:t>（三）阅读下面这首诗，回答后面的问题。</a:t>
            </a:r>
            <a:endParaRPr lang="zh-CN" altLang="en-US" sz="2800" b="1"/>
          </a:p>
        </p:txBody>
      </p:sp>
    </p:spTree>
  </p:cSld>
  <p:clrMapOvr>
    <a:masterClrMapping/>
  </p:clrMapOvr>
  <p:transition/>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4"/>
          <a:stretch>
            <a:fillRect/>
          </a:stretch>
        </a:blipFill>
        <a:effectLst/>
      </p:bgPr>
    </p:bg>
    <p:spTree>
      <p:nvGrpSpPr>
        <p:cNvPr id="1" name=""/>
        <p:cNvGrpSpPr/>
        <p:nvPr/>
      </p:nvGrpSpPr>
      <p:grpSpPr>
        <a:xfrm>
          <a:off x="0" y="0"/>
          <a: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内容占位符 2"/>
          <p:cNvSpPr>
            <a:spLocks noGrp="1"/>
          </p:cNvSpPr>
          <p:nvPr>
            <p:ph idx="1"/>
          </p:nvPr>
        </p:nvSpPr>
        <p:spPr>
          <a:xfrm>
            <a:off x="554990" y="1080771"/>
            <a:ext cx="11078210" cy="4433411"/>
          </a:xfrm>
        </p:spPr>
        <p:txBody>
          <a:bodyPr>
            <a:normAutofit fontScale="95000"/>
          </a:bodyPr>
          <a:lstStyle/>
          <a:p>
            <a:pPr marL="0" indent="0">
              <a:lnSpc>
                <a:spcPct val="150000"/>
              </a:lnSpc>
              <a:buNone/>
            </a:pPr>
            <a:r>
              <a:rPr lang="zh-CN" altLang="en-US" b="1">
                <a:solidFill>
                  <a:schemeClr val="tx1"/>
                </a:solidFill>
                <a:latin typeface="宋体" panose="02010600030101010101" pitchFamily="2" charset="-122"/>
                <a:ea typeface="宋体" panose="02010600030101010101" pitchFamily="2" charset="-122"/>
              </a:rPr>
              <a:t>1.这首诗的颔联为世人传诵，成为千古名句，请</a:t>
            </a:r>
            <a:r>
              <a:rPr lang="zh-CN" altLang="en-US" sz="2900" b="1">
                <a:latin typeface="宋体" panose="02010600030101010101" pitchFamily="2" charset="-122"/>
                <a:ea typeface="宋体" panose="02010600030101010101" pitchFamily="2" charset="-122"/>
              </a:rPr>
              <a:t>简要分析它的妙处。（4 分）</a:t>
            </a:r>
            <a:endParaRPr lang="zh-CN" altLang="en-US" sz="2900" b="1">
              <a:latin typeface="宋体" panose="02010600030101010101" pitchFamily="2" charset="-122"/>
              <a:ea typeface="宋体" panose="02010600030101010101" pitchFamily="2" charset="-122"/>
            </a:endParaRPr>
          </a:p>
          <a:p>
            <a:pPr marL="0" indent="0">
              <a:lnSpc>
                <a:spcPct val="150000"/>
              </a:lnSpc>
              <a:buNone/>
            </a:pPr>
            <a:r>
              <a:rPr lang="zh-CN" altLang="en-US" sz="3800" b="1">
                <a:solidFill>
                  <a:srgbClr val="FF0000"/>
                </a:solidFill>
                <a:latin typeface="楷体" panose="02010609060101010101" pitchFamily="49" charset="-122"/>
                <a:ea typeface="楷体" panose="02010609060101010101" pitchFamily="49" charset="-122"/>
              </a:rPr>
              <a:t>颔联运用对偶的修辞手法，（2分）描写了云梦泽水气蒸腾，洞庭湖波涛汹涌，摇撼岳阳城的景况，表现了洞庭湖的壮观景象和雄伟气势。</a:t>
            </a:r>
            <a:endParaRPr lang="zh-CN" altLang="en-US" sz="3800">
              <a:solidFill>
                <a:schemeClr val="tx1"/>
              </a:solidFill>
              <a:latin typeface="宋体" panose="02010600030101010101" pitchFamily="2" charset="-122"/>
              <a:ea typeface="宋体" panose="02010600030101010101" pitchFamily="2" charset="-122"/>
            </a:endParaRPr>
          </a:p>
          <a:p>
            <a:pPr marL="0" indent="0" algn="ctr">
              <a:lnSpc>
                <a:spcPct val="150000"/>
              </a:lnSpc>
              <a:buNone/>
            </a:pPr>
            <a:endParaRPr lang="zh-CN" altLang="en-US">
              <a:solidFill>
                <a:srgbClr val="FF0000"/>
              </a:solidFill>
              <a:latin typeface="宋体" panose="02010600030101010101" pitchFamily="2" charset="-122"/>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内容占位符 2"/>
          <p:cNvSpPr>
            <a:spLocks noGrp="1"/>
          </p:cNvSpPr>
          <p:nvPr>
            <p:ph idx="1"/>
          </p:nvPr>
        </p:nvSpPr>
        <p:spPr>
          <a:xfrm>
            <a:off x="219711" y="1080771"/>
            <a:ext cx="8975089" cy="4433411"/>
          </a:xfrm>
        </p:spPr>
        <p:txBody>
          <a:bodyPr>
            <a:normAutofit/>
          </a:bodyPr>
          <a:lstStyle/>
          <a:p>
            <a:pPr marL="0" indent="0">
              <a:lnSpc>
                <a:spcPct val="150000"/>
              </a:lnSpc>
              <a:buNone/>
            </a:pPr>
            <a:r>
              <a:rPr lang="zh-CN" altLang="en-US" b="1">
                <a:solidFill>
                  <a:schemeClr val="tx1"/>
                </a:solidFill>
                <a:latin typeface="宋体" panose="02010600030101010101" pitchFamily="2" charset="-122"/>
                <a:ea typeface="宋体" panose="02010600030101010101" pitchFamily="2" charset="-122"/>
              </a:rPr>
              <a:t> 2.这首诗抒发了作者怎样的感情？（2 分）</a:t>
            </a:r>
            <a:endParaRPr lang="zh-CN" altLang="en-US" b="1">
              <a:solidFill>
                <a:schemeClr val="tx1"/>
              </a:solidFill>
              <a:latin typeface="宋体" panose="02010600030101010101" pitchFamily="2" charset="-122"/>
              <a:ea typeface="宋体" panose="02010600030101010101" pitchFamily="2" charset="-122"/>
            </a:endParaRPr>
          </a:p>
          <a:p>
            <a:pPr marL="0" indent="0">
              <a:lnSpc>
                <a:spcPct val="150000"/>
              </a:lnSpc>
              <a:buNone/>
            </a:pPr>
            <a:r>
              <a:rPr lang="zh-CN" altLang="en-US" sz="3400" b="1">
                <a:solidFill>
                  <a:srgbClr val="FF0000"/>
                </a:solidFill>
                <a:latin typeface="楷体" panose="02010609060101010101" pitchFamily="49" charset="-122"/>
                <a:ea typeface="楷体" panose="02010609060101010101" pitchFamily="49" charset="-122"/>
              </a:rPr>
              <a:t>这首诗委婉地表达了诗人想做官而没人引荐，不能为民谋利的苦衷；（1分）表现诗人希望能够出仕，一展才华，做一番事业。（1分）</a:t>
            </a:r>
            <a:endParaRPr lang="zh-CN" altLang="en-US" sz="3400" b="1">
              <a:solidFill>
                <a:srgbClr val="FF0000"/>
              </a:solidFill>
              <a:latin typeface="楷体" panose="02010609060101010101" pitchFamily="49" charset="-122"/>
              <a:ea typeface="楷体" panose="02010609060101010101" pitchFamily="49" charset="-122"/>
            </a:endParaRPr>
          </a:p>
          <a:p>
            <a:pPr marL="0" indent="0">
              <a:lnSpc>
                <a:spcPct val="150000"/>
              </a:lnSpc>
              <a:buNone/>
            </a:pPr>
            <a:endParaRPr lang="zh-CN" altLang="en-US" b="1">
              <a:solidFill>
                <a:schemeClr val="tx1"/>
              </a:solidFill>
              <a:latin typeface="楷体" panose="02010609060101010101" pitchFamily="49" charset="-122"/>
              <a:ea typeface="楷体" panose="02010609060101010101" pitchFamily="49" charset="-122"/>
            </a:endParaRPr>
          </a:p>
          <a:p>
            <a:pPr marL="0" indent="0" algn="ctr">
              <a:lnSpc>
                <a:spcPct val="150000"/>
              </a:lnSpc>
              <a:buNone/>
            </a:pPr>
            <a:endParaRPr lang="zh-CN" altLang="en-US" b="1">
              <a:solidFill>
                <a:srgbClr val="FF0000"/>
              </a:solidFill>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3"/>
          <a:stretch>
            <a:fillRect/>
          </a:stretch>
        </p:blipFill>
        <p:spPr>
          <a:xfrm>
            <a:off x="9116377" y="0"/>
            <a:ext cx="3075623" cy="2817495"/>
          </a:xfrm>
          <a:prstGeom prst="rect">
            <a:avLst/>
          </a:prstGeom>
        </p:spPr>
      </p:pic>
      <p:pic>
        <p:nvPicPr>
          <p:cNvPr id="5" name="New picture"/>
          <p:cNvPicPr/>
          <p:nvPr/>
        </p:nvPicPr>
        <p:blipFill>
          <a:blip r:embed="rId4"/>
          <a:stretch>
            <a:fillRect/>
          </a:stretch>
        </p:blipFill>
        <p:spPr>
          <a:xfrm>
            <a:off x="12331700" y="10579100"/>
            <a:ext cx="342900" cy="2413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574675" y="231775"/>
            <a:ext cx="10568305" cy="3661410"/>
          </a:xfrm>
          <a:prstGeom prst="rect">
            <a:avLst/>
          </a:prstGeom>
          <a:noFill/>
          <a:ln>
            <a:noFill/>
          </a:ln>
        </p:spPr>
        <p:txBody>
          <a:bodyPr wrap="square" rtlCol="0" anchor="t">
            <a:spAutoFit/>
          </a:bodyPr>
          <a:lstStyle/>
          <a:p>
            <a:pPr algn="ctr"/>
            <a:r>
              <a:rPr lang="zh-CN" altLang="en-US" sz="8800" b="1">
                <a:ln w="22225">
                  <a:solidFill>
                    <a:schemeClr val="accent2"/>
                  </a:solidFill>
                  <a:prstDash val="solid"/>
                </a:ln>
                <a:solidFill>
                  <a:schemeClr val="accent2">
                    <a:lumMod val="40000"/>
                    <a:lumOff val="60000"/>
                  </a:schemeClr>
                </a:solidFill>
                <a:effectLst/>
              </a:rPr>
              <a:t>知识链接</a:t>
            </a:r>
            <a:endParaRPr lang="zh-CN" altLang="en-US" sz="8800" b="1">
              <a:ln w="22225">
                <a:solidFill>
                  <a:schemeClr val="accent2"/>
                </a:solidFill>
                <a:prstDash val="solid"/>
              </a:ln>
              <a:solidFill>
                <a:schemeClr val="accent2">
                  <a:lumMod val="40000"/>
                  <a:lumOff val="60000"/>
                </a:schemeClr>
              </a:solidFill>
              <a:effectLst/>
            </a:endParaRPr>
          </a:p>
          <a:p>
            <a:pPr algn="ctr"/>
            <a:r>
              <a:rPr lang="en-US" altLang="zh-CN" sz="7200"/>
              <a:t>——</a:t>
            </a:r>
            <a:r>
              <a:rPr lang="zh-CN" altLang="en-US" sz="7200"/>
              <a:t>鉴赏山水田园诗的必备知识</a:t>
            </a:r>
            <a:endParaRPr lang="zh-CN" altLang="en-US" sz="7200"/>
          </a:p>
        </p:txBody>
      </p:sp>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内容占位符 2"/>
          <p:cNvSpPr>
            <a:spLocks noGrp="1"/>
          </p:cNvSpPr>
          <p:nvPr>
            <p:ph idx="1"/>
          </p:nvPr>
        </p:nvSpPr>
        <p:spPr>
          <a:xfrm>
            <a:off x="292101" y="1008838"/>
            <a:ext cx="10701019" cy="1674402"/>
          </a:xfrm>
        </p:spPr>
        <p:txBody>
          <a:bodyPr>
            <a:noAutofit/>
          </a:bodyPr>
          <a:lstStyle/>
          <a:p>
            <a:pPr marL="0" indent="0">
              <a:lnSpc>
                <a:spcPct val="150000"/>
              </a:lnSpc>
              <a:buNone/>
            </a:pPr>
            <a:r>
              <a:rPr lang="zh-CN" altLang="en-US" sz="3600" b="1">
                <a:solidFill>
                  <a:srgbClr val="FF0000"/>
                </a:solidFill>
                <a:latin typeface="宋体" panose="02010600030101010101" pitchFamily="2" charset="-122"/>
                <a:ea typeface="宋体" panose="02010600030101010101" pitchFamily="2" charset="-122"/>
                <a:sym typeface="+mn-ea"/>
              </a:rPr>
              <a:t>田园诗：东晋陶渊明</a:t>
            </a:r>
            <a:r>
              <a:rPr lang="zh-CN" altLang="en-US" sz="3600" b="1">
                <a:latin typeface="宋体" panose="02010600030101010101" pitchFamily="2" charset="-122"/>
                <a:ea typeface="宋体" panose="02010600030101010101" pitchFamily="2" charset="-122"/>
                <a:sym typeface="+mn-ea"/>
              </a:rPr>
              <a:t>是田园诗的开山鼻祖。</a:t>
            </a:r>
            <a:endParaRPr lang="zh-CN" altLang="en-US" sz="3600" b="1">
              <a:solidFill>
                <a:srgbClr val="FF0000"/>
              </a:solidFill>
              <a:latin typeface="宋体" panose="02010600030101010101" pitchFamily="2" charset="-122"/>
              <a:ea typeface="宋体" panose="02010600030101010101" pitchFamily="2" charset="-122"/>
              <a:sym typeface="+mn-ea"/>
            </a:endParaRPr>
          </a:p>
          <a:p>
            <a:pPr marL="0" indent="0">
              <a:lnSpc>
                <a:spcPct val="150000"/>
              </a:lnSpc>
              <a:buNone/>
            </a:pPr>
            <a:r>
              <a:rPr lang="zh-CN" altLang="en-US" sz="3600" b="1">
                <a:solidFill>
                  <a:srgbClr val="FF0000"/>
                </a:solidFill>
                <a:latin typeface="宋体" panose="02010600030101010101" pitchFamily="2" charset="-122"/>
                <a:ea typeface="宋体" panose="02010600030101010101" pitchFamily="2" charset="-122"/>
                <a:sym typeface="+mn-ea"/>
              </a:rPr>
              <a:t>山水诗</a:t>
            </a:r>
            <a:r>
              <a:rPr lang="zh-CN" altLang="en-US" sz="3200" b="1">
                <a:solidFill>
                  <a:srgbClr val="FF0000"/>
                </a:solidFill>
                <a:latin typeface="宋体" panose="02010600030101010101" pitchFamily="2" charset="-122"/>
                <a:ea typeface="宋体" panose="02010600030101010101" pitchFamily="2" charset="-122"/>
                <a:sym typeface="+mn-ea"/>
              </a:rPr>
              <a:t>：</a:t>
            </a:r>
            <a:r>
              <a:rPr lang="zh-CN" altLang="en-US" sz="3600" b="1">
                <a:solidFill>
                  <a:srgbClr val="FF0000"/>
                </a:solidFill>
                <a:latin typeface="宋体" panose="02010600030101010101" pitchFamily="2" charset="-122"/>
                <a:ea typeface="宋体" panose="02010600030101010101" pitchFamily="2" charset="-122"/>
                <a:sym typeface="+mn-ea"/>
              </a:rPr>
              <a:t>南朝谢灵运</a:t>
            </a:r>
            <a:r>
              <a:rPr lang="zh-CN" altLang="en-US" sz="3600" b="1">
                <a:latin typeface="宋体" panose="02010600030101010101" pitchFamily="2" charset="-122"/>
                <a:ea typeface="宋体" panose="02010600030101010101" pitchFamily="2" charset="-122"/>
                <a:sym typeface="+mn-ea"/>
              </a:rPr>
              <a:t>是山水诗的鼻祖。</a:t>
            </a:r>
            <a:endParaRPr lang="zh-CN" altLang="en-US" sz="3600" b="1">
              <a:latin typeface="宋体" panose="02010600030101010101" pitchFamily="2" charset="-122"/>
              <a:ea typeface="宋体" panose="02010600030101010101" pitchFamily="2" charset="-122"/>
              <a:sym typeface="+mn-ea"/>
            </a:endParaRPr>
          </a:p>
          <a:p>
            <a:pPr marL="0" indent="0">
              <a:lnSpc>
                <a:spcPct val="150000"/>
              </a:lnSpc>
              <a:buNone/>
            </a:pPr>
            <a:r>
              <a:rPr lang="zh-CN" altLang="en-US" b="1">
                <a:solidFill>
                  <a:srgbClr val="FF0000"/>
                </a:solidFill>
                <a:latin typeface="宋体" panose="02010600030101010101" pitchFamily="2" charset="-122"/>
                <a:ea typeface="宋体" panose="02010600030101010101" pitchFamily="2" charset="-122"/>
                <a:sym typeface="+mn-ea"/>
              </a:rPr>
              <a:t>                </a:t>
            </a:r>
            <a:endParaRPr lang="zh-CN" altLang="en-US" u="sng">
              <a:solidFill>
                <a:srgbClr val="FF0000"/>
              </a:solidFill>
              <a:latin typeface="宋体" panose="02010600030101010101" pitchFamily="2" charset="-122"/>
              <a:ea typeface="宋体" panose="02010600030101010101" pitchFamily="2" charset="-122"/>
              <a:sym typeface="+mn-ea"/>
            </a:endParaRPr>
          </a:p>
        </p:txBody>
      </p:sp>
      <p:sp>
        <p:nvSpPr>
          <p:cNvPr id="5" name="下箭头 4"/>
          <p:cNvSpPr/>
          <p:nvPr/>
        </p:nvSpPr>
        <p:spPr>
          <a:xfrm>
            <a:off x="5568632" y="2763791"/>
            <a:ext cx="654684" cy="141097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193040" y="4025476"/>
            <a:ext cx="11846560" cy="851324"/>
          </a:xfrm>
          <a:prstGeom prst="rect">
            <a:avLst/>
          </a:prstGeom>
        </p:spPr>
        <p:txBody>
          <a:bodyPr vert="horz" lIns="91440" tIns="45720" rIns="91440" bIns="45720" rtlCol="0">
            <a:noAutofit/>
          </a:bodyPr>
          <a:lstStyle>
            <a:lvl1pPr indent="0" defTabSz="914400">
              <a:lnSpc>
                <a:spcPct val="150000"/>
              </a:lnSpc>
              <a:spcBef>
                <a:spcPts val="1000"/>
              </a:spcBef>
              <a:buFont typeface="Arial" panose="020b0604020202020204" pitchFamily="34" charset="0"/>
              <a:buNone/>
              <a:defRPr sz="3600" b="1">
                <a:solidFill>
                  <a:srgbClr val="FF0000"/>
                </a:solidFill>
                <a:latin typeface="宋体" panose="02010600030101010101" pitchFamily="2" charset="-122"/>
                <a:ea typeface="宋体" panose="02010600030101010101" pitchFamily="2" charset="-122"/>
              </a:defRPr>
            </a:lvl1pPr>
            <a:lvl2pPr marL="685800" indent="-228600" defTabSz="914400">
              <a:lnSpc>
                <a:spcPct val="90000"/>
              </a:lnSpc>
              <a:spcBef>
                <a:spcPts val="500"/>
              </a:spcBef>
              <a:buFont typeface="Arial" panose="020b0604020202020204" pitchFamily="34" charset="0"/>
              <a:buChar char="•"/>
              <a:defRPr sz="2400"/>
            </a:lvl2pPr>
            <a:lvl3pPr marL="1143000" indent="-228600" defTabSz="914400">
              <a:lnSpc>
                <a:spcPct val="90000"/>
              </a:lnSpc>
              <a:spcBef>
                <a:spcPts val="500"/>
              </a:spcBef>
              <a:buFont typeface="Arial" panose="020b0604020202020204" pitchFamily="34" charset="0"/>
              <a:buChar char="•"/>
              <a:defRPr sz="2000"/>
            </a:lvl3pPr>
            <a:lvl4pPr marL="1600200" indent="-228600" defTabSz="914400">
              <a:lnSpc>
                <a:spcPct val="90000"/>
              </a:lnSpc>
              <a:spcBef>
                <a:spcPts val="500"/>
              </a:spcBef>
              <a:buFont typeface="Arial" panose="020b0604020202020204" pitchFamily="34" charset="0"/>
              <a:buChar char="•"/>
            </a:lvl4pPr>
            <a:lvl5pPr marL="2057400" indent="-228600" defTabSz="914400">
              <a:lnSpc>
                <a:spcPct val="90000"/>
              </a:lnSpc>
              <a:spcBef>
                <a:spcPts val="500"/>
              </a:spcBef>
              <a:buFont typeface="Arial" panose="020b0604020202020204" pitchFamily="34" charset="0"/>
              <a:buChar char="•"/>
            </a:lvl5pPr>
            <a:lvl6pPr marL="2514600" indent="-228600" defTabSz="914400">
              <a:lnSpc>
                <a:spcPct val="90000"/>
              </a:lnSpc>
              <a:spcBef>
                <a:spcPts val="500"/>
              </a:spcBef>
              <a:buFont typeface="Arial" panose="020b0604020202020204" pitchFamily="34" charset="0"/>
              <a:buChar char="•"/>
            </a:lvl6pPr>
            <a:lvl7pPr marL="2971800" indent="-228600" defTabSz="914400">
              <a:lnSpc>
                <a:spcPct val="90000"/>
              </a:lnSpc>
              <a:spcBef>
                <a:spcPts val="500"/>
              </a:spcBef>
              <a:buFont typeface="Arial" panose="020b0604020202020204" pitchFamily="34" charset="0"/>
              <a:buChar char="•"/>
            </a:lvl7pPr>
            <a:lvl8pPr marL="3429000" indent="-228600" defTabSz="914400">
              <a:lnSpc>
                <a:spcPct val="90000"/>
              </a:lnSpc>
              <a:spcBef>
                <a:spcPts val="500"/>
              </a:spcBef>
              <a:buFont typeface="Arial" panose="020b0604020202020204" pitchFamily="34" charset="0"/>
              <a:buChar char="•"/>
            </a:lvl8pPr>
            <a:lvl9pPr marL="3886200" indent="-228600" defTabSz="914400">
              <a:lnSpc>
                <a:spcPct val="90000"/>
              </a:lnSpc>
              <a:spcBef>
                <a:spcPts val="500"/>
              </a:spcBef>
              <a:buFont typeface="Arial" panose="020b0604020202020204" pitchFamily="34" charset="0"/>
              <a:buChar char="•"/>
            </a:lvl9pPr>
          </a:lstStyle>
          <a:p>
            <a:r>
              <a:rPr lang="zh-CN" altLang="en-US"/>
              <a:t>繁荣：盛唐的王维、孟浩然。</a:t>
            </a:r>
            <a:r>
              <a:rPr lang="zh-CN" altLang="en-US">
                <a:solidFill>
                  <a:schemeClr val="tx1"/>
                </a:solidFill>
                <a:sym typeface="+mn-ea"/>
              </a:rPr>
              <a:t>山水和田园结合得更加紧密。</a:t>
            </a:r>
            <a:endParaRPr lang="zh-CN" altLang="en-US">
              <a:solidFill>
                <a:schemeClr val="tx1"/>
              </a:solidFill>
            </a:endParaRPr>
          </a:p>
        </p:txBody>
      </p:sp>
      <p:sp>
        <p:nvSpPr>
          <p:cNvPr id="8" name="文本框 7"/>
          <p:cNvSpPr txBox="1"/>
          <p:nvPr/>
        </p:nvSpPr>
        <p:spPr>
          <a:xfrm>
            <a:off x="1593850" y="138430"/>
            <a:ext cx="8733790" cy="829945"/>
          </a:xfrm>
          <a:prstGeom prst="rect">
            <a:avLst/>
          </a:prstGeom>
          <a:noFill/>
        </p:spPr>
        <p:txBody>
          <a:bodyPr wrap="square" rtlCol="0">
            <a:spAutoFit/>
          </a:bodyPr>
          <a:lstStyle/>
          <a:p>
            <a:pPr algn="ctr"/>
            <a:r>
              <a:rPr lang="zh-CN" altLang="en-US" sz="4800" b="1"/>
              <a:t>一、山水田园诗</a:t>
            </a:r>
            <a:r>
              <a:rPr lang="en-US" altLang="zh-CN" sz="4800" b="1"/>
              <a:t>——</a:t>
            </a:r>
            <a:r>
              <a:rPr lang="zh-CN" altLang="en-US" sz="4800" b="1"/>
              <a:t>产生和发展</a:t>
            </a:r>
            <a:endParaRPr lang="zh-CN" altLang="en-US" sz="48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4"/>
          <p:cNvSpPr txBox="1"/>
          <p:nvPr/>
        </p:nvSpPr>
        <p:spPr>
          <a:xfrm>
            <a:off x="252095" y="902970"/>
            <a:ext cx="5487035" cy="706755"/>
          </a:xfrm>
          <a:prstGeom prst="rect">
            <a:avLst/>
          </a:prstGeom>
          <a:noFill/>
        </p:spPr>
        <p:txBody>
          <a:bodyPr wrap="square" rtlCol="0" anchor="t">
            <a:spAutoFit/>
          </a:bodyPr>
          <a:lstStyle/>
          <a:p>
            <a:r>
              <a:rPr lang="en-US" altLang="zh-CN" sz="4000" b="1">
                <a:solidFill>
                  <a:srgbClr val="FF0000"/>
                </a:solidFill>
                <a:sym typeface="+mn-ea"/>
              </a:rPr>
              <a:t>1.</a:t>
            </a:r>
            <a:r>
              <a:rPr lang="zh-CN" altLang="en-US" sz="4000" b="1">
                <a:solidFill>
                  <a:srgbClr val="FF0000"/>
                </a:solidFill>
                <a:sym typeface="+mn-ea"/>
              </a:rPr>
              <a:t>描绘山川等自然美景。</a:t>
            </a:r>
            <a:endParaRPr lang="zh-CN" altLang="en-US" sz="4000" b="1">
              <a:solidFill>
                <a:srgbClr val="FF0000"/>
              </a:solidFill>
              <a:sym typeface="+mn-ea"/>
            </a:endParaRPr>
          </a:p>
        </p:txBody>
      </p:sp>
      <p:sp>
        <p:nvSpPr>
          <p:cNvPr id="6" name="文本框 5"/>
          <p:cNvSpPr txBox="1"/>
          <p:nvPr/>
        </p:nvSpPr>
        <p:spPr>
          <a:xfrm>
            <a:off x="679450" y="145415"/>
            <a:ext cx="7720330" cy="829945"/>
          </a:xfrm>
          <a:prstGeom prst="rect">
            <a:avLst/>
          </a:prstGeom>
          <a:noFill/>
        </p:spPr>
        <p:txBody>
          <a:bodyPr wrap="square" rtlCol="0">
            <a:spAutoFit/>
          </a:bodyPr>
          <a:lstStyle>
            <a:defPPr>
              <a:defRPr lang="en-US"/>
            </a:defPPr>
            <a:lvl1pPr>
              <a:defRPr sz="3600" b="1">
                <a:latin typeface="宋体" panose="02010600030101010101" pitchFamily="2" charset="-122"/>
                <a:ea typeface="宋体" panose="02010600030101010101" pitchFamily="2" charset="-122"/>
              </a:defRPr>
            </a:lvl1pPr>
          </a:lstStyle>
          <a:p>
            <a:pPr algn="ctr"/>
            <a:r>
              <a:rPr lang="zh-CN" altLang="en-US" sz="4800"/>
              <a:t>二、山水田园诗的主要内容</a:t>
            </a:r>
            <a:endParaRPr lang="zh-CN" altLang="en-US" sz="4800"/>
          </a:p>
        </p:txBody>
      </p:sp>
      <p:sp>
        <p:nvSpPr>
          <p:cNvPr id="7" name="文本框 6"/>
          <p:cNvSpPr txBox="1"/>
          <p:nvPr/>
        </p:nvSpPr>
        <p:spPr>
          <a:xfrm>
            <a:off x="5625465" y="904240"/>
            <a:ext cx="6485890" cy="706755"/>
          </a:xfrm>
          <a:prstGeom prst="rect">
            <a:avLst/>
          </a:prstGeom>
          <a:noFill/>
        </p:spPr>
        <p:txBody>
          <a:bodyPr wrap="square" rtlCol="0" anchor="t">
            <a:spAutoFit/>
          </a:bodyPr>
          <a:lstStyle/>
          <a:p>
            <a:r>
              <a:rPr lang="en-US" altLang="zh-CN" sz="4000" b="1">
                <a:solidFill>
                  <a:srgbClr val="FF0000"/>
                </a:solidFill>
                <a:sym typeface="+mn-ea"/>
              </a:rPr>
              <a:t>2.</a:t>
            </a:r>
            <a:r>
              <a:rPr lang="zh-CN" altLang="en-US" sz="4000" b="1">
                <a:solidFill>
                  <a:srgbClr val="FF0000"/>
                </a:solidFill>
                <a:sym typeface="+mn-ea"/>
              </a:rPr>
              <a:t>描写农村景物和田园生活。</a:t>
            </a:r>
            <a:endParaRPr lang="zh-CN" altLang="en-US" sz="4000" b="1">
              <a:solidFill>
                <a:srgbClr val="FF0000"/>
              </a:solidFill>
              <a:sym typeface="+mn-ea"/>
            </a:endParaRPr>
          </a:p>
        </p:txBody>
      </p:sp>
      <p:sp>
        <p:nvSpPr>
          <p:cNvPr id="8" name="矩形 7"/>
          <p:cNvSpPr/>
          <p:nvPr/>
        </p:nvSpPr>
        <p:spPr>
          <a:xfrm>
            <a:off x="6407785" y="1688465"/>
            <a:ext cx="3938270" cy="5071745"/>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3600" b="1">
                <a:solidFill>
                  <a:schemeClr val="tx1"/>
                </a:solidFill>
                <a:latin typeface="宋体" panose="02010600030101010101" pitchFamily="2" charset="-122"/>
                <a:ea typeface="宋体" panose="02010600030101010101" pitchFamily="2" charset="-122"/>
              </a:rPr>
              <a:t>四时田园杂兴                           范成大</a:t>
            </a:r>
            <a:endParaRPr lang="zh-CN" altLang="en-US" sz="3600" b="1">
              <a:solidFill>
                <a:schemeClr val="tx1"/>
              </a:solidFill>
              <a:latin typeface="宋体" panose="02010600030101010101" pitchFamily="2" charset="-122"/>
              <a:ea typeface="宋体" panose="02010600030101010101" pitchFamily="2" charset="-122"/>
            </a:endParaRPr>
          </a:p>
          <a:p>
            <a:pPr algn="ctr">
              <a:lnSpc>
                <a:spcPct val="150000"/>
              </a:lnSpc>
            </a:pPr>
            <a:r>
              <a:rPr lang="zh-CN" altLang="en-US" sz="3600" b="1">
                <a:solidFill>
                  <a:schemeClr val="tx1"/>
                </a:solidFill>
                <a:latin typeface="宋体" panose="02010600030101010101" pitchFamily="2" charset="-122"/>
                <a:ea typeface="宋体" panose="02010600030101010101" pitchFamily="2" charset="-122"/>
              </a:rPr>
              <a:t>梅子金黄杏子肥，</a:t>
            </a:r>
            <a:endParaRPr lang="zh-CN" altLang="en-US" sz="3600" b="1">
              <a:solidFill>
                <a:schemeClr val="tx1"/>
              </a:solidFill>
              <a:latin typeface="宋体" panose="02010600030101010101" pitchFamily="2" charset="-122"/>
              <a:ea typeface="宋体" panose="02010600030101010101" pitchFamily="2" charset="-122"/>
            </a:endParaRPr>
          </a:p>
          <a:p>
            <a:pPr algn="ctr">
              <a:lnSpc>
                <a:spcPct val="150000"/>
              </a:lnSpc>
            </a:pPr>
            <a:r>
              <a:rPr lang="zh-CN" altLang="en-US" sz="3600" b="1">
                <a:solidFill>
                  <a:schemeClr val="tx1"/>
                </a:solidFill>
                <a:latin typeface="宋体" panose="02010600030101010101" pitchFamily="2" charset="-122"/>
                <a:ea typeface="宋体" panose="02010600030101010101" pitchFamily="2" charset="-122"/>
              </a:rPr>
              <a:t>麦花雪白菜花稀。</a:t>
            </a:r>
            <a:endParaRPr lang="zh-CN" altLang="en-US" sz="3600" b="1">
              <a:solidFill>
                <a:schemeClr val="tx1"/>
              </a:solidFill>
              <a:latin typeface="宋体" panose="02010600030101010101" pitchFamily="2" charset="-122"/>
              <a:ea typeface="宋体" panose="02010600030101010101" pitchFamily="2" charset="-122"/>
            </a:endParaRPr>
          </a:p>
          <a:p>
            <a:pPr algn="ctr">
              <a:lnSpc>
                <a:spcPct val="150000"/>
              </a:lnSpc>
            </a:pPr>
            <a:r>
              <a:rPr lang="zh-CN" altLang="en-US" sz="3600" b="1">
                <a:solidFill>
                  <a:schemeClr val="tx1"/>
                </a:solidFill>
                <a:latin typeface="宋体" panose="02010600030101010101" pitchFamily="2" charset="-122"/>
                <a:ea typeface="宋体" panose="02010600030101010101" pitchFamily="2" charset="-122"/>
              </a:rPr>
              <a:t>日长篱落无人过，</a:t>
            </a:r>
            <a:endParaRPr lang="zh-CN" altLang="en-US" sz="3600" b="1">
              <a:solidFill>
                <a:schemeClr val="tx1"/>
              </a:solidFill>
              <a:latin typeface="宋体" panose="02010600030101010101" pitchFamily="2" charset="-122"/>
              <a:ea typeface="宋体" panose="02010600030101010101" pitchFamily="2" charset="-122"/>
            </a:endParaRPr>
          </a:p>
          <a:p>
            <a:pPr algn="ctr">
              <a:lnSpc>
                <a:spcPct val="150000"/>
              </a:lnSpc>
            </a:pPr>
            <a:r>
              <a:rPr lang="zh-CN" altLang="en-US" sz="3600" b="1">
                <a:solidFill>
                  <a:schemeClr val="tx1"/>
                </a:solidFill>
                <a:latin typeface="宋体" panose="02010600030101010101" pitchFamily="2" charset="-122"/>
                <a:ea typeface="宋体" panose="02010600030101010101" pitchFamily="2" charset="-122"/>
              </a:rPr>
              <a:t>唯有蜻蜓蛱蝶飞。</a:t>
            </a:r>
            <a:endParaRPr lang="zh-CN" altLang="en-US" sz="3600" b="1">
              <a:solidFill>
                <a:schemeClr val="tx1"/>
              </a:solidFill>
              <a:latin typeface="宋体" panose="02010600030101010101" pitchFamily="2" charset="-122"/>
              <a:ea typeface="宋体" panose="02010600030101010101" pitchFamily="2" charset="-122"/>
            </a:endParaRPr>
          </a:p>
        </p:txBody>
      </p:sp>
      <p:sp>
        <p:nvSpPr>
          <p:cNvPr id="12" name="矩形 11"/>
          <p:cNvSpPr/>
          <p:nvPr/>
        </p:nvSpPr>
        <p:spPr>
          <a:xfrm>
            <a:off x="500380" y="1863725"/>
            <a:ext cx="4294505" cy="4721225"/>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3600" b="1">
                <a:solidFill>
                  <a:schemeClr val="tx1"/>
                </a:solidFill>
                <a:latin typeface="宋体" panose="02010600030101010101" pitchFamily="2" charset="-122"/>
                <a:ea typeface="宋体" panose="02010600030101010101" pitchFamily="2" charset="-122"/>
              </a:rPr>
              <a:t>鹿柴</a:t>
            </a:r>
            <a:endParaRPr lang="zh-CN" altLang="en-US" sz="3600" b="1">
              <a:solidFill>
                <a:schemeClr val="tx1"/>
              </a:solidFill>
              <a:latin typeface="宋体" panose="02010600030101010101" pitchFamily="2" charset="-122"/>
              <a:ea typeface="宋体" panose="02010600030101010101" pitchFamily="2" charset="-122"/>
            </a:endParaRPr>
          </a:p>
          <a:p>
            <a:pPr algn="ctr">
              <a:lnSpc>
                <a:spcPct val="150000"/>
              </a:lnSpc>
            </a:pPr>
            <a:r>
              <a:rPr lang="zh-CN" altLang="en-US" sz="3600" b="1">
                <a:solidFill>
                  <a:schemeClr val="tx1"/>
                </a:solidFill>
                <a:latin typeface="宋体" panose="02010600030101010101" pitchFamily="2" charset="-122"/>
                <a:ea typeface="宋体" panose="02010600030101010101" pitchFamily="2" charset="-122"/>
              </a:rPr>
              <a:t>王维</a:t>
            </a:r>
            <a:endParaRPr lang="zh-CN" altLang="en-US" sz="3600" b="1">
              <a:solidFill>
                <a:schemeClr val="tx1"/>
              </a:solidFill>
              <a:latin typeface="宋体" panose="02010600030101010101" pitchFamily="2" charset="-122"/>
              <a:ea typeface="宋体" panose="02010600030101010101" pitchFamily="2" charset="-122"/>
            </a:endParaRPr>
          </a:p>
          <a:p>
            <a:pPr algn="ctr">
              <a:lnSpc>
                <a:spcPct val="150000"/>
              </a:lnSpc>
            </a:pPr>
            <a:r>
              <a:rPr lang="zh-CN" altLang="en-US" sz="3600" b="1">
                <a:solidFill>
                  <a:schemeClr val="tx1"/>
                </a:solidFill>
                <a:latin typeface="宋体" panose="02010600030101010101" pitchFamily="2" charset="-122"/>
                <a:ea typeface="宋体" panose="02010600030101010101" pitchFamily="2" charset="-122"/>
              </a:rPr>
              <a:t>空山不见人，</a:t>
            </a:r>
            <a:endParaRPr lang="zh-CN" altLang="en-US" sz="3600" b="1">
              <a:solidFill>
                <a:schemeClr val="tx1"/>
              </a:solidFill>
              <a:latin typeface="宋体" panose="02010600030101010101" pitchFamily="2" charset="-122"/>
              <a:ea typeface="宋体" panose="02010600030101010101" pitchFamily="2" charset="-122"/>
            </a:endParaRPr>
          </a:p>
          <a:p>
            <a:pPr algn="ctr">
              <a:lnSpc>
                <a:spcPct val="150000"/>
              </a:lnSpc>
            </a:pPr>
            <a:r>
              <a:rPr lang="zh-CN" altLang="en-US" sz="3600" b="1">
                <a:solidFill>
                  <a:schemeClr val="tx1"/>
                </a:solidFill>
                <a:latin typeface="宋体" panose="02010600030101010101" pitchFamily="2" charset="-122"/>
                <a:ea typeface="宋体" panose="02010600030101010101" pitchFamily="2" charset="-122"/>
              </a:rPr>
              <a:t>但闻人语响。</a:t>
            </a:r>
            <a:endParaRPr lang="zh-CN" altLang="en-US" sz="3600" b="1">
              <a:solidFill>
                <a:schemeClr val="tx1"/>
              </a:solidFill>
              <a:latin typeface="宋体" panose="02010600030101010101" pitchFamily="2" charset="-122"/>
              <a:ea typeface="宋体" panose="02010600030101010101" pitchFamily="2" charset="-122"/>
            </a:endParaRPr>
          </a:p>
          <a:p>
            <a:pPr algn="ctr">
              <a:lnSpc>
                <a:spcPct val="150000"/>
              </a:lnSpc>
            </a:pPr>
            <a:r>
              <a:rPr lang="zh-CN" altLang="en-US" sz="3600" b="1">
                <a:solidFill>
                  <a:schemeClr val="tx1"/>
                </a:solidFill>
                <a:latin typeface="宋体" panose="02010600030101010101" pitchFamily="2" charset="-122"/>
                <a:ea typeface="宋体" panose="02010600030101010101" pitchFamily="2" charset="-122"/>
              </a:rPr>
              <a:t>返景入深林，</a:t>
            </a:r>
            <a:endParaRPr lang="zh-CN" altLang="en-US" sz="3600" b="1">
              <a:solidFill>
                <a:schemeClr val="tx1"/>
              </a:solidFill>
              <a:latin typeface="宋体" panose="02010600030101010101" pitchFamily="2" charset="-122"/>
              <a:ea typeface="宋体" panose="02010600030101010101" pitchFamily="2" charset="-122"/>
            </a:endParaRPr>
          </a:p>
          <a:p>
            <a:pPr algn="ctr">
              <a:lnSpc>
                <a:spcPct val="150000"/>
              </a:lnSpc>
            </a:pPr>
            <a:r>
              <a:rPr lang="zh-CN" altLang="en-US" sz="3600" b="1">
                <a:solidFill>
                  <a:schemeClr val="tx1"/>
                </a:solidFill>
                <a:latin typeface="宋体" panose="02010600030101010101" pitchFamily="2" charset="-122"/>
                <a:ea typeface="宋体" panose="02010600030101010101" pitchFamily="2" charset="-122"/>
              </a:rPr>
              <a:t>复照青苔上。</a:t>
            </a:r>
            <a:endParaRPr lang="zh-CN" altLang="en-US" sz="3600" b="1">
              <a:solidFill>
                <a:schemeClr val="tx1"/>
              </a:solidFill>
              <a:latin typeface="宋体" panose="02010600030101010101" pitchFamily="2" charset="-122"/>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afterGroup">
                            <p:stCondLst>
                              <p:cond delay="0"/>
                            </p:stCondLst>
                            <p:childTnLst>
                              <p:par>
                                <p:cTn id="14" presetID="6" presetClass="entr" presetSubtype="16"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circle(in)">
                                      <p:cBhvr>
                                        <p:cTn id="16" dur="2000"/>
                                        <p:tgtEl>
                                          <p:spTgt spid="8"/>
                                        </p:tgtEl>
                                      </p:cBhvr>
                                    </p:animEffect>
                                  </p:childTnLst>
                                </p:cTn>
                              </p:par>
                            </p:childTnLst>
                          </p:cTn>
                        </p:par>
                      </p:childTnLst>
                    </p:cTn>
                  </p:par>
                  <p:par>
                    <p:cTn id="17" fill="hold" nodeType="clickPar">
                      <p:stCondLst>
                        <p:cond delay="indefinite"/>
                      </p:stCondLst>
                      <p:childTnLst>
                        <p:par>
                          <p:cTn id="18" fill="hold" nodeType="afterGroup">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afterGroup">
                            <p:stCondLst>
                              <p:cond delay="0"/>
                            </p:stCondLst>
                            <p:childTnLst>
                              <p:par>
                                <p:cTn id="23" presetID="6" presetClass="entr" presetSubtype="16"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circle(in)">
                                      <p:cBhvr>
                                        <p:cTn id="25"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12"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文本框 9"/>
          <p:cNvSpPr txBox="1"/>
          <p:nvPr/>
        </p:nvSpPr>
        <p:spPr>
          <a:xfrm>
            <a:off x="444499" y="382934"/>
            <a:ext cx="4761151" cy="706755"/>
          </a:xfrm>
          <a:prstGeom prst="rect">
            <a:avLst/>
          </a:prstGeom>
          <a:noFill/>
        </p:spPr>
        <p:txBody>
          <a:bodyPr wrap="square" rtlCol="0" anchor="t">
            <a:spAutoFit/>
          </a:bodyPr>
          <a:lstStyle/>
          <a:p>
            <a:r>
              <a:rPr lang="en-US" altLang="zh-CN" sz="4000" b="1">
                <a:solidFill>
                  <a:srgbClr val="FF0000"/>
                </a:solidFill>
                <a:sym typeface="+mn-ea"/>
              </a:rPr>
              <a:t>3.</a:t>
            </a:r>
            <a:r>
              <a:rPr lang="zh-CN" altLang="en-US" sz="4000" b="1">
                <a:solidFill>
                  <a:srgbClr val="FF0000"/>
                </a:solidFill>
                <a:sym typeface="+mn-ea"/>
              </a:rPr>
              <a:t>描写隐居生活。</a:t>
            </a:r>
            <a:endParaRPr lang="zh-CN" altLang="en-US" sz="4000" b="1">
              <a:solidFill>
                <a:srgbClr val="FF0000"/>
              </a:solidFill>
              <a:sym typeface="+mn-ea"/>
            </a:endParaRPr>
          </a:p>
        </p:txBody>
      </p:sp>
      <p:sp>
        <p:nvSpPr>
          <p:cNvPr id="100" name="文本框 99"/>
          <p:cNvSpPr txBox="1"/>
          <p:nvPr/>
        </p:nvSpPr>
        <p:spPr>
          <a:xfrm>
            <a:off x="5205730" y="699135"/>
            <a:ext cx="5080000" cy="368300"/>
          </a:xfrm>
          <a:prstGeom prst="rect">
            <a:avLst/>
          </a:prstGeom>
          <a:noFill/>
          <a:ln w="9525">
            <a:noFill/>
          </a:ln>
        </p:spPr>
        <p:txBody>
          <a:bodyPr>
            <a:spAutoFit/>
          </a:bodyPr>
          <a:lstStyle/>
          <a:p>
            <a:pPr indent="266700"/>
            <a:endParaRPr lang="en-US" altLang="en-US" b="0">
              <a:solidFill>
                <a:srgbClr val="333333"/>
              </a:solidFill>
              <a:latin typeface="Arial" panose="020b0604020202020204" pitchFamily="34" charset="0"/>
              <a:ea typeface="宋体" panose="02010600030101010101" pitchFamily="2" charset="-122"/>
              <a:cs typeface="Arial" panose="020b0604020202020204" pitchFamily="34" charset="0"/>
            </a:endParaRPr>
          </a:p>
        </p:txBody>
      </p:sp>
      <p:sp>
        <p:nvSpPr>
          <p:cNvPr id="2" name="矩形 1"/>
          <p:cNvSpPr/>
          <p:nvPr/>
        </p:nvSpPr>
        <p:spPr>
          <a:xfrm>
            <a:off x="1165860" y="1522095"/>
            <a:ext cx="4930140" cy="474599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sz="3200" b="1">
                <a:solidFill>
                  <a:srgbClr val="333333"/>
                </a:solidFill>
                <a:latin typeface="宋体" panose="02010600030101010101" pitchFamily="2" charset="-122"/>
                <a:ea typeface="宋体" panose="02010600030101010101" pitchFamily="2" charset="-122"/>
                <a:sym typeface="+mn-ea"/>
              </a:rPr>
              <a:t>辋川闲居</a:t>
            </a:r>
            <a:endParaRPr lang="zh-CN" sz="3200" b="1">
              <a:solidFill>
                <a:srgbClr val="333333"/>
              </a:solidFill>
              <a:latin typeface="宋体" panose="02010600030101010101" pitchFamily="2" charset="-122"/>
              <a:ea typeface="宋体" panose="02010600030101010101" pitchFamily="2" charset="-122"/>
              <a:sym typeface="+mn-ea"/>
            </a:endParaRPr>
          </a:p>
          <a:p>
            <a:pPr algn="ctr">
              <a:lnSpc>
                <a:spcPct val="150000"/>
              </a:lnSpc>
            </a:pPr>
            <a:r>
              <a:rPr lang="zh-CN" sz="3200" b="1">
                <a:solidFill>
                  <a:srgbClr val="333333"/>
                </a:solidFill>
                <a:latin typeface="宋体" panose="02010600030101010101" pitchFamily="2" charset="-122"/>
                <a:ea typeface="宋体" panose="02010600030101010101" pitchFamily="2" charset="-122"/>
                <a:sym typeface="+mn-ea"/>
              </a:rPr>
              <a:t>王维</a:t>
            </a:r>
            <a:endParaRPr lang="zh-CN" sz="3200" b="1">
              <a:solidFill>
                <a:srgbClr val="333333"/>
              </a:solidFill>
              <a:latin typeface="宋体" panose="02010600030101010101" pitchFamily="2" charset="-122"/>
              <a:ea typeface="宋体" panose="02010600030101010101" pitchFamily="2" charset="-122"/>
              <a:sym typeface="+mn-ea"/>
            </a:endParaRPr>
          </a:p>
          <a:p>
            <a:pPr algn="ctr">
              <a:lnSpc>
                <a:spcPct val="150000"/>
              </a:lnSpc>
            </a:pPr>
            <a:r>
              <a:rPr lang="zh-CN" sz="3200" b="1">
                <a:solidFill>
                  <a:srgbClr val="333333"/>
                </a:solidFill>
                <a:latin typeface="宋体" panose="02010600030101010101" pitchFamily="2" charset="-122"/>
                <a:ea typeface="宋体" panose="02010600030101010101" pitchFamily="2" charset="-122"/>
                <a:sym typeface="+mn-ea"/>
              </a:rPr>
              <a:t>一从归白社，不复到青门。时倚檐前树，远看原上村。青菰临水拔，白鸟向山翻。寂寞於陵子，桔槔方灌园。</a:t>
            </a:r>
            <a:endParaRPr lang="en-US" altLang="en-US" sz="3200" b="1">
              <a:solidFill>
                <a:srgbClr val="333333"/>
              </a:solidFill>
              <a:latin typeface="宋体" panose="02010600030101010101" pitchFamily="2" charset="-122"/>
              <a:ea typeface="宋体" panose="02010600030101010101" pitchFamily="2" charset="-122"/>
              <a:cs typeface="Arial" panose="020b0604020202020204" pitchFamily="34" charset="0"/>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6" presetClass="entr" presetSubtype="16"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circle(in)">
                                      <p:cBhvr>
                                        <p:cTn id="11"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4"/>
          <p:cNvSpPr txBox="1"/>
          <p:nvPr/>
        </p:nvSpPr>
        <p:spPr>
          <a:xfrm>
            <a:off x="80010" y="1294765"/>
            <a:ext cx="5929630" cy="645160"/>
          </a:xfrm>
          <a:prstGeom prst="rect">
            <a:avLst/>
          </a:prstGeom>
          <a:noFill/>
        </p:spPr>
        <p:txBody>
          <a:bodyPr wrap="square" rtlCol="0" anchor="t">
            <a:spAutoFit/>
          </a:bodyPr>
          <a:lstStyle/>
          <a:p>
            <a:r>
              <a:rPr lang="en-US" altLang="zh-CN" sz="3600" b="1">
                <a:solidFill>
                  <a:srgbClr val="FF0000"/>
                </a:solidFill>
                <a:sym typeface="+mn-ea"/>
              </a:rPr>
              <a:t>1.</a:t>
            </a:r>
            <a:r>
              <a:rPr lang="zh-CN" altLang="en-US" sz="3600" b="1">
                <a:solidFill>
                  <a:srgbClr val="FF0000"/>
                </a:solidFill>
                <a:sym typeface="+mn-ea"/>
              </a:rPr>
              <a:t>对自然美景的喜爱和赞美。</a:t>
            </a:r>
            <a:endParaRPr lang="zh-CN" altLang="en-US" sz="3600" b="1">
              <a:solidFill>
                <a:srgbClr val="FF0000"/>
              </a:solidFill>
              <a:sym typeface="+mn-ea"/>
            </a:endParaRPr>
          </a:p>
        </p:txBody>
      </p:sp>
      <p:sp>
        <p:nvSpPr>
          <p:cNvPr id="6" name="文本框 5"/>
          <p:cNvSpPr txBox="1"/>
          <p:nvPr/>
        </p:nvSpPr>
        <p:spPr>
          <a:xfrm>
            <a:off x="306070" y="464820"/>
            <a:ext cx="9436735" cy="829945"/>
          </a:xfrm>
          <a:prstGeom prst="rect">
            <a:avLst/>
          </a:prstGeom>
          <a:noFill/>
        </p:spPr>
        <p:txBody>
          <a:bodyPr wrap="square" rtlCol="0">
            <a:spAutoFit/>
          </a:bodyPr>
          <a:lstStyle>
            <a:defPPr>
              <a:defRPr lang="en-US"/>
            </a:defPPr>
            <a:lvl1pPr>
              <a:defRPr sz="3600" b="1">
                <a:latin typeface="宋体" panose="02010600030101010101" pitchFamily="2" charset="-122"/>
                <a:ea typeface="宋体" panose="02010600030101010101" pitchFamily="2" charset="-122"/>
              </a:defRPr>
            </a:lvl1pPr>
          </a:lstStyle>
          <a:p>
            <a:pPr algn="ctr"/>
            <a:r>
              <a:rPr lang="zh-CN" altLang="en-US" sz="4800"/>
              <a:t>三、山水田园诗的主要情感</a:t>
            </a:r>
            <a:endParaRPr lang="zh-CN" altLang="en-US" sz="4800"/>
          </a:p>
        </p:txBody>
      </p:sp>
      <p:sp>
        <p:nvSpPr>
          <p:cNvPr id="7" name="文本框 6"/>
          <p:cNvSpPr txBox="1"/>
          <p:nvPr/>
        </p:nvSpPr>
        <p:spPr>
          <a:xfrm>
            <a:off x="5882640" y="1198880"/>
            <a:ext cx="6236970" cy="1198880"/>
          </a:xfrm>
          <a:prstGeom prst="rect">
            <a:avLst/>
          </a:prstGeom>
          <a:noFill/>
        </p:spPr>
        <p:txBody>
          <a:bodyPr wrap="square" rtlCol="0" anchor="t">
            <a:spAutoFit/>
          </a:bodyPr>
          <a:lstStyle/>
          <a:p>
            <a:r>
              <a:rPr lang="en-US" altLang="zh-CN" sz="3600" b="1">
                <a:solidFill>
                  <a:srgbClr val="FF0000"/>
                </a:solidFill>
                <a:sym typeface="+mn-ea"/>
              </a:rPr>
              <a:t>2.对农村风光、田园生活喜爱或向往。</a:t>
            </a:r>
            <a:endParaRPr lang="zh-CN" altLang="en-US" sz="3600" b="1">
              <a:solidFill>
                <a:srgbClr val="FF0000"/>
              </a:solidFill>
              <a:sym typeface="+mn-ea"/>
            </a:endParaRPr>
          </a:p>
        </p:txBody>
      </p:sp>
      <p:sp>
        <p:nvSpPr>
          <p:cNvPr id="3" name="矩形 2"/>
          <p:cNvSpPr/>
          <p:nvPr/>
        </p:nvSpPr>
        <p:spPr>
          <a:xfrm>
            <a:off x="6329680" y="2517140"/>
            <a:ext cx="4541520" cy="4128135"/>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3000" b="1">
                <a:solidFill>
                  <a:schemeClr val="tx1"/>
                </a:solidFill>
                <a:latin typeface="宋体" panose="02010600030101010101" pitchFamily="2" charset="-122"/>
                <a:ea typeface="宋体" panose="02010600030101010101" pitchFamily="2" charset="-122"/>
              </a:rPr>
              <a:t>过故人庄</a:t>
            </a:r>
            <a:endParaRPr lang="zh-CN" altLang="en-US" sz="3000" b="1">
              <a:solidFill>
                <a:schemeClr val="tx1"/>
              </a:solidFill>
              <a:latin typeface="宋体" panose="02010600030101010101" pitchFamily="2" charset="-122"/>
              <a:ea typeface="宋体" panose="02010600030101010101" pitchFamily="2" charset="-122"/>
            </a:endParaRPr>
          </a:p>
          <a:p>
            <a:pPr algn="ctr">
              <a:lnSpc>
                <a:spcPct val="150000"/>
              </a:lnSpc>
            </a:pPr>
            <a:r>
              <a:rPr lang="zh-CN" altLang="en-US" sz="3000" b="1">
                <a:solidFill>
                  <a:schemeClr val="tx1"/>
                </a:solidFill>
                <a:latin typeface="宋体" panose="02010600030101010101" pitchFamily="2" charset="-122"/>
                <a:ea typeface="宋体" panose="02010600030101010101" pitchFamily="2" charset="-122"/>
              </a:rPr>
              <a:t>孟浩然</a:t>
            </a:r>
            <a:endParaRPr lang="zh-CN" altLang="en-US" sz="3000" b="1">
              <a:solidFill>
                <a:schemeClr val="tx1"/>
              </a:solidFill>
              <a:latin typeface="宋体" panose="02010600030101010101" pitchFamily="2" charset="-122"/>
              <a:ea typeface="宋体" panose="02010600030101010101" pitchFamily="2" charset="-122"/>
            </a:endParaRPr>
          </a:p>
          <a:p>
            <a:pPr algn="ctr">
              <a:lnSpc>
                <a:spcPct val="150000"/>
              </a:lnSpc>
            </a:pPr>
            <a:r>
              <a:rPr lang="zh-CN" altLang="en-US" sz="3000" b="1">
                <a:solidFill>
                  <a:schemeClr val="tx1"/>
                </a:solidFill>
                <a:latin typeface="宋体" panose="02010600030101010101" pitchFamily="2" charset="-122"/>
                <a:ea typeface="宋体" panose="02010600030101010101" pitchFamily="2" charset="-122"/>
              </a:rPr>
              <a:t>故人具鸡黍，邀我至田家。绿树村边合，青山郭外斜。开轩面场圃，把酒话桑麻。待到重阳日，还来就菊花。</a:t>
            </a:r>
            <a:endParaRPr lang="zh-CN" altLang="en-US" sz="3000" b="1">
              <a:solidFill>
                <a:schemeClr val="tx1"/>
              </a:solidFill>
              <a:latin typeface="宋体" panose="02010600030101010101" pitchFamily="2" charset="-122"/>
              <a:ea typeface="宋体" panose="02010600030101010101" pitchFamily="2" charset="-122"/>
            </a:endParaRPr>
          </a:p>
        </p:txBody>
      </p:sp>
      <p:sp>
        <p:nvSpPr>
          <p:cNvPr id="11" name="矩形 10"/>
          <p:cNvSpPr/>
          <p:nvPr/>
        </p:nvSpPr>
        <p:spPr>
          <a:xfrm>
            <a:off x="478790" y="2517140"/>
            <a:ext cx="4294505" cy="412877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3000" b="1">
                <a:solidFill>
                  <a:schemeClr val="tx1"/>
                </a:solidFill>
                <a:latin typeface="宋体" panose="02010600030101010101" pitchFamily="2" charset="-122"/>
                <a:ea typeface="宋体" panose="02010600030101010101" pitchFamily="2" charset="-122"/>
              </a:rPr>
              <a:t>鸟鸣涧</a:t>
            </a:r>
            <a:endParaRPr lang="zh-CN" altLang="en-US" sz="3000" b="1">
              <a:solidFill>
                <a:schemeClr val="tx1"/>
              </a:solidFill>
              <a:latin typeface="宋体" panose="02010600030101010101" pitchFamily="2" charset="-122"/>
              <a:ea typeface="宋体" panose="02010600030101010101" pitchFamily="2" charset="-122"/>
            </a:endParaRPr>
          </a:p>
          <a:p>
            <a:pPr algn="ctr">
              <a:lnSpc>
                <a:spcPct val="150000"/>
              </a:lnSpc>
            </a:pPr>
            <a:r>
              <a:rPr lang="zh-CN" altLang="en-US" sz="3000" b="1">
                <a:solidFill>
                  <a:schemeClr val="tx1"/>
                </a:solidFill>
                <a:latin typeface="宋体" panose="02010600030101010101" pitchFamily="2" charset="-122"/>
                <a:ea typeface="宋体" panose="02010600030101010101" pitchFamily="2" charset="-122"/>
              </a:rPr>
              <a:t>王维</a:t>
            </a:r>
            <a:endParaRPr lang="zh-CN" altLang="en-US" sz="3000" b="1">
              <a:solidFill>
                <a:schemeClr val="tx1"/>
              </a:solidFill>
              <a:latin typeface="宋体" panose="02010600030101010101" pitchFamily="2" charset="-122"/>
              <a:ea typeface="宋体" panose="02010600030101010101" pitchFamily="2" charset="-122"/>
            </a:endParaRPr>
          </a:p>
          <a:p>
            <a:pPr algn="ctr">
              <a:lnSpc>
                <a:spcPct val="150000"/>
              </a:lnSpc>
            </a:pPr>
            <a:r>
              <a:rPr lang="zh-CN" altLang="en-US" sz="3000" b="1">
                <a:solidFill>
                  <a:schemeClr val="tx1"/>
                </a:solidFill>
                <a:latin typeface="宋体" panose="02010600030101010101" pitchFamily="2" charset="-122"/>
                <a:ea typeface="宋体" panose="02010600030101010101" pitchFamily="2" charset="-122"/>
              </a:rPr>
              <a:t>人闲桂花落，</a:t>
            </a:r>
            <a:endParaRPr lang="zh-CN" altLang="en-US" sz="3000" b="1">
              <a:solidFill>
                <a:schemeClr val="tx1"/>
              </a:solidFill>
              <a:latin typeface="宋体" panose="02010600030101010101" pitchFamily="2" charset="-122"/>
              <a:ea typeface="宋体" panose="02010600030101010101" pitchFamily="2" charset="-122"/>
            </a:endParaRPr>
          </a:p>
          <a:p>
            <a:pPr algn="ctr">
              <a:lnSpc>
                <a:spcPct val="150000"/>
              </a:lnSpc>
            </a:pPr>
            <a:r>
              <a:rPr lang="zh-CN" altLang="en-US" sz="3000" b="1">
                <a:solidFill>
                  <a:schemeClr val="tx1"/>
                </a:solidFill>
                <a:latin typeface="宋体" panose="02010600030101010101" pitchFamily="2" charset="-122"/>
                <a:ea typeface="宋体" panose="02010600030101010101" pitchFamily="2" charset="-122"/>
              </a:rPr>
              <a:t>夜静春山空。</a:t>
            </a:r>
            <a:br>
              <a:rPr lang="zh-CN" altLang="en-US" sz="3000" b="1">
                <a:solidFill>
                  <a:schemeClr val="tx1"/>
                </a:solidFill>
                <a:latin typeface="宋体" panose="02010600030101010101" pitchFamily="2" charset="-122"/>
                <a:ea typeface="宋体" panose="02010600030101010101" pitchFamily="2" charset="-122"/>
              </a:rPr>
            </a:br>
            <a:r>
              <a:rPr lang="zh-CN" altLang="en-US" sz="3000" b="1">
                <a:solidFill>
                  <a:schemeClr val="tx1"/>
                </a:solidFill>
                <a:latin typeface="宋体" panose="02010600030101010101" pitchFamily="2" charset="-122"/>
                <a:ea typeface="宋体" panose="02010600030101010101" pitchFamily="2" charset="-122"/>
              </a:rPr>
              <a:t>月出惊山鸟，</a:t>
            </a:r>
            <a:endParaRPr lang="zh-CN" altLang="en-US" sz="3000" b="1">
              <a:solidFill>
                <a:schemeClr val="tx1"/>
              </a:solidFill>
              <a:latin typeface="宋体" panose="02010600030101010101" pitchFamily="2" charset="-122"/>
              <a:ea typeface="宋体" panose="02010600030101010101" pitchFamily="2" charset="-122"/>
            </a:endParaRPr>
          </a:p>
          <a:p>
            <a:pPr algn="ctr">
              <a:lnSpc>
                <a:spcPct val="150000"/>
              </a:lnSpc>
            </a:pPr>
            <a:r>
              <a:rPr lang="zh-CN" altLang="en-US" sz="3000" b="1">
                <a:solidFill>
                  <a:schemeClr val="tx1"/>
                </a:solidFill>
                <a:latin typeface="宋体" panose="02010600030101010101" pitchFamily="2" charset="-122"/>
                <a:ea typeface="宋体" panose="02010600030101010101" pitchFamily="2" charset="-122"/>
              </a:rPr>
              <a:t>时鸣春涧中。</a:t>
            </a:r>
            <a:endParaRPr lang="zh-CN" altLang="en-US" sz="3000" b="1">
              <a:solidFill>
                <a:schemeClr val="tx1"/>
              </a:solidFill>
              <a:latin typeface="宋体" panose="02010600030101010101" pitchFamily="2" charset="-122"/>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afterGroup">
                            <p:stCondLst>
                              <p:cond delay="0"/>
                            </p:stCondLst>
                            <p:childTnLst>
                              <p:par>
                                <p:cTn id="14" presetID="6" presetClass="entr" presetSubtype="16"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circle(in)">
                                      <p:cBhvr>
                                        <p:cTn id="16" dur="2000"/>
                                        <p:tgtEl>
                                          <p:spTgt spid="3"/>
                                        </p:tgtEl>
                                      </p:cBhvr>
                                    </p:animEffect>
                                  </p:childTnLst>
                                </p:cTn>
                              </p:par>
                            </p:childTnLst>
                          </p:cTn>
                        </p:par>
                      </p:childTnLst>
                    </p:cTn>
                  </p:par>
                  <p:par>
                    <p:cTn id="17" fill="hold" nodeType="clickPar">
                      <p:stCondLst>
                        <p:cond delay="indefinite"/>
                      </p:stCondLst>
                      <p:childTnLst>
                        <p:par>
                          <p:cTn id="18" fill="hold" nodeType="afterGroup">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afterGroup">
                            <p:stCondLst>
                              <p:cond delay="0"/>
                            </p:stCondLst>
                            <p:childTnLst>
                              <p:par>
                                <p:cTn id="23" presetID="6" presetClass="entr" presetSubtype="16"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circle(in)">
                                      <p:cBhvr>
                                        <p:cTn id="25"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3" grpId="0"/>
      <p:bldP spid="11"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文本框 9"/>
          <p:cNvSpPr txBox="1"/>
          <p:nvPr/>
        </p:nvSpPr>
        <p:spPr>
          <a:xfrm>
            <a:off x="284480" y="165100"/>
            <a:ext cx="11628755" cy="645160"/>
          </a:xfrm>
          <a:prstGeom prst="rect">
            <a:avLst/>
          </a:prstGeom>
          <a:noFill/>
        </p:spPr>
        <p:txBody>
          <a:bodyPr wrap="square" rtlCol="0" anchor="t">
            <a:spAutoFit/>
          </a:bodyPr>
          <a:lstStyle/>
          <a:p>
            <a:r>
              <a:rPr lang="en-US" altLang="zh-CN" sz="3600" b="1">
                <a:solidFill>
                  <a:srgbClr val="FF0000"/>
                </a:solidFill>
                <a:sym typeface="+mn-ea"/>
              </a:rPr>
              <a:t>3.表现诗人欣赏美景的愉悦心情，或闲适恬淡的心境。</a:t>
            </a:r>
            <a:endParaRPr lang="en-US" altLang="zh-CN" sz="3600" b="1">
              <a:solidFill>
                <a:srgbClr val="FF0000"/>
              </a:solidFill>
              <a:sym typeface="+mn-ea"/>
            </a:endParaRPr>
          </a:p>
        </p:txBody>
      </p:sp>
      <p:sp>
        <p:nvSpPr>
          <p:cNvPr id="9" name="矩形 8"/>
          <p:cNvSpPr/>
          <p:nvPr/>
        </p:nvSpPr>
        <p:spPr>
          <a:xfrm>
            <a:off x="4774565" y="1460500"/>
            <a:ext cx="3624580" cy="451104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3000" b="1">
                <a:solidFill>
                  <a:schemeClr val="tx1"/>
                </a:solidFill>
                <a:latin typeface="宋体" panose="02010600030101010101" pitchFamily="2" charset="-122"/>
                <a:ea typeface="宋体" panose="02010600030101010101" pitchFamily="2" charset="-122"/>
                <a:sym typeface="+mn-ea"/>
              </a:rPr>
              <a:t>社日</a:t>
            </a:r>
            <a:endParaRPr lang="zh-CN" altLang="en-US" sz="3000" b="1">
              <a:solidFill>
                <a:schemeClr val="tx1"/>
              </a:solidFill>
              <a:latin typeface="宋体" panose="02010600030101010101" pitchFamily="2" charset="-122"/>
              <a:ea typeface="宋体" panose="02010600030101010101" pitchFamily="2" charset="-122"/>
              <a:sym typeface="+mn-ea"/>
            </a:endParaRPr>
          </a:p>
          <a:p>
            <a:pPr algn="ctr">
              <a:lnSpc>
                <a:spcPct val="150000"/>
              </a:lnSpc>
            </a:pPr>
            <a:r>
              <a:rPr lang="zh-CN" altLang="en-US" sz="3000" b="1">
                <a:solidFill>
                  <a:schemeClr val="tx1"/>
                </a:solidFill>
                <a:latin typeface="宋体" panose="02010600030101010101" pitchFamily="2" charset="-122"/>
                <a:ea typeface="宋体" panose="02010600030101010101" pitchFamily="2" charset="-122"/>
                <a:sym typeface="+mn-ea"/>
              </a:rPr>
              <a:t>王驾</a:t>
            </a:r>
            <a:endParaRPr lang="zh-CN" altLang="en-US" sz="3000" b="1">
              <a:solidFill>
                <a:schemeClr val="tx1"/>
              </a:solidFill>
              <a:latin typeface="宋体" panose="02010600030101010101" pitchFamily="2" charset="-122"/>
              <a:ea typeface="宋体" panose="02010600030101010101" pitchFamily="2" charset="-122"/>
              <a:sym typeface="+mn-ea"/>
            </a:endParaRPr>
          </a:p>
          <a:p>
            <a:pPr algn="ctr">
              <a:lnSpc>
                <a:spcPct val="150000"/>
              </a:lnSpc>
            </a:pPr>
            <a:r>
              <a:rPr lang="zh-CN" altLang="en-US" sz="3000" b="1">
                <a:solidFill>
                  <a:schemeClr val="tx1"/>
                </a:solidFill>
                <a:latin typeface="宋体" panose="02010600030101010101" pitchFamily="2" charset="-122"/>
                <a:ea typeface="宋体" panose="02010600030101010101" pitchFamily="2" charset="-122"/>
              </a:rPr>
              <a:t>鹅湖山下稻粱肥，</a:t>
            </a:r>
            <a:endParaRPr lang="zh-CN" altLang="en-US" sz="3000" b="1">
              <a:solidFill>
                <a:schemeClr val="tx1"/>
              </a:solidFill>
              <a:latin typeface="宋体" panose="02010600030101010101" pitchFamily="2" charset="-122"/>
              <a:ea typeface="宋体" panose="02010600030101010101" pitchFamily="2" charset="-122"/>
            </a:endParaRPr>
          </a:p>
          <a:p>
            <a:pPr algn="ctr">
              <a:lnSpc>
                <a:spcPct val="150000"/>
              </a:lnSpc>
            </a:pPr>
            <a:r>
              <a:rPr lang="zh-CN" altLang="en-US" sz="3000" b="1">
                <a:solidFill>
                  <a:schemeClr val="tx1"/>
                </a:solidFill>
                <a:latin typeface="宋体" panose="02010600030101010101" pitchFamily="2" charset="-122"/>
                <a:ea typeface="宋体" panose="02010600030101010101" pitchFamily="2" charset="-122"/>
              </a:rPr>
              <a:t>豚栅鸡栖半掩扉。</a:t>
            </a:r>
            <a:endParaRPr lang="zh-CN" altLang="en-US" sz="3000" b="1">
              <a:solidFill>
                <a:schemeClr val="tx1"/>
              </a:solidFill>
              <a:latin typeface="宋体" panose="02010600030101010101" pitchFamily="2" charset="-122"/>
              <a:ea typeface="宋体" panose="02010600030101010101" pitchFamily="2" charset="-122"/>
            </a:endParaRPr>
          </a:p>
          <a:p>
            <a:pPr algn="ctr">
              <a:lnSpc>
                <a:spcPct val="150000"/>
              </a:lnSpc>
            </a:pPr>
            <a:r>
              <a:rPr lang="zh-CN" altLang="en-US" sz="3000" b="1">
                <a:solidFill>
                  <a:schemeClr val="tx1"/>
                </a:solidFill>
                <a:latin typeface="宋体" panose="02010600030101010101" pitchFamily="2" charset="-122"/>
                <a:ea typeface="宋体" panose="02010600030101010101" pitchFamily="2" charset="-122"/>
              </a:rPr>
              <a:t>桑柘影斜春社散，</a:t>
            </a:r>
            <a:endParaRPr lang="zh-CN" altLang="en-US" sz="3000" b="1">
              <a:solidFill>
                <a:schemeClr val="tx1"/>
              </a:solidFill>
              <a:latin typeface="宋体" panose="02010600030101010101" pitchFamily="2" charset="-122"/>
              <a:ea typeface="宋体" panose="02010600030101010101" pitchFamily="2" charset="-122"/>
            </a:endParaRPr>
          </a:p>
          <a:p>
            <a:pPr algn="ctr">
              <a:lnSpc>
                <a:spcPct val="150000"/>
              </a:lnSpc>
            </a:pPr>
            <a:r>
              <a:rPr lang="zh-CN" altLang="en-US" sz="3000" b="1">
                <a:solidFill>
                  <a:schemeClr val="tx1"/>
                </a:solidFill>
                <a:latin typeface="宋体" panose="02010600030101010101" pitchFamily="2" charset="-122"/>
                <a:ea typeface="宋体" panose="02010600030101010101" pitchFamily="2" charset="-122"/>
              </a:rPr>
              <a:t>家家扶得醉人归。</a:t>
            </a:r>
            <a:endParaRPr lang="zh-CN" altLang="en-US" sz="3000" b="1">
              <a:solidFill>
                <a:schemeClr val="tx1"/>
              </a:solidFill>
              <a:latin typeface="宋体" panose="02010600030101010101" pitchFamily="2" charset="-122"/>
              <a:ea typeface="宋体" panose="02010600030101010101" pitchFamily="2" charset="-122"/>
            </a:endParaRPr>
          </a:p>
        </p:txBody>
      </p:sp>
      <p:sp>
        <p:nvSpPr>
          <p:cNvPr id="8" name="矩形 7"/>
          <p:cNvSpPr/>
          <p:nvPr/>
        </p:nvSpPr>
        <p:spPr>
          <a:xfrm>
            <a:off x="887095" y="1508760"/>
            <a:ext cx="3357880" cy="456565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3000" b="1">
                <a:solidFill>
                  <a:schemeClr val="tx1"/>
                </a:solidFill>
                <a:latin typeface="宋体" panose="02010600030101010101" pitchFamily="2" charset="-122"/>
                <a:ea typeface="宋体" panose="02010600030101010101" pitchFamily="2" charset="-122"/>
              </a:rPr>
              <a:t>独坐敬亭山</a:t>
            </a:r>
            <a:endParaRPr lang="zh-CN" altLang="en-US" sz="3000" b="1">
              <a:solidFill>
                <a:schemeClr val="tx1"/>
              </a:solidFill>
              <a:latin typeface="宋体" panose="02010600030101010101" pitchFamily="2" charset="-122"/>
              <a:ea typeface="宋体" panose="02010600030101010101" pitchFamily="2" charset="-122"/>
            </a:endParaRPr>
          </a:p>
          <a:p>
            <a:pPr algn="ctr">
              <a:lnSpc>
                <a:spcPct val="150000"/>
              </a:lnSpc>
            </a:pPr>
            <a:r>
              <a:rPr lang="zh-CN" altLang="en-US" sz="3000" b="1">
                <a:solidFill>
                  <a:schemeClr val="tx1"/>
                </a:solidFill>
                <a:latin typeface="宋体" panose="02010600030101010101" pitchFamily="2" charset="-122"/>
                <a:ea typeface="宋体" panose="02010600030101010101" pitchFamily="2" charset="-122"/>
              </a:rPr>
              <a:t> 李白</a:t>
            </a:r>
            <a:endParaRPr lang="zh-CN" altLang="en-US" sz="3000" b="1">
              <a:solidFill>
                <a:schemeClr val="tx1"/>
              </a:solidFill>
              <a:latin typeface="宋体" panose="02010600030101010101" pitchFamily="2" charset="-122"/>
              <a:ea typeface="宋体" panose="02010600030101010101" pitchFamily="2" charset="-122"/>
            </a:endParaRPr>
          </a:p>
          <a:p>
            <a:pPr algn="ctr">
              <a:lnSpc>
                <a:spcPct val="150000"/>
              </a:lnSpc>
            </a:pPr>
            <a:r>
              <a:rPr lang="zh-CN" altLang="en-US" sz="3000" b="1">
                <a:solidFill>
                  <a:schemeClr val="tx1"/>
                </a:solidFill>
                <a:latin typeface="宋体" panose="02010600030101010101" pitchFamily="2" charset="-122"/>
                <a:ea typeface="宋体" panose="02010600030101010101" pitchFamily="2" charset="-122"/>
              </a:rPr>
              <a:t>众鸟高飞尽，</a:t>
            </a:r>
            <a:endParaRPr lang="zh-CN" altLang="en-US" sz="3000" b="1">
              <a:solidFill>
                <a:schemeClr val="tx1"/>
              </a:solidFill>
              <a:latin typeface="宋体" panose="02010600030101010101" pitchFamily="2" charset="-122"/>
              <a:ea typeface="宋体" panose="02010600030101010101" pitchFamily="2" charset="-122"/>
            </a:endParaRPr>
          </a:p>
          <a:p>
            <a:pPr algn="ctr">
              <a:lnSpc>
                <a:spcPct val="150000"/>
              </a:lnSpc>
            </a:pPr>
            <a:r>
              <a:rPr lang="zh-CN" altLang="en-US" sz="3000" b="1">
                <a:solidFill>
                  <a:schemeClr val="tx1"/>
                </a:solidFill>
                <a:latin typeface="宋体" panose="02010600030101010101" pitchFamily="2" charset="-122"/>
                <a:ea typeface="宋体" panose="02010600030101010101" pitchFamily="2" charset="-122"/>
              </a:rPr>
              <a:t>孤云独去闲。</a:t>
            </a:r>
            <a:endParaRPr lang="zh-CN" altLang="en-US" sz="3000" b="1">
              <a:solidFill>
                <a:schemeClr val="tx1"/>
              </a:solidFill>
              <a:latin typeface="宋体" panose="02010600030101010101" pitchFamily="2" charset="-122"/>
              <a:ea typeface="宋体" panose="02010600030101010101" pitchFamily="2" charset="-122"/>
            </a:endParaRPr>
          </a:p>
          <a:p>
            <a:pPr algn="ctr">
              <a:lnSpc>
                <a:spcPct val="150000"/>
              </a:lnSpc>
            </a:pPr>
            <a:r>
              <a:rPr lang="zh-CN" altLang="en-US" sz="3000" b="1">
                <a:solidFill>
                  <a:schemeClr val="tx1"/>
                </a:solidFill>
                <a:latin typeface="宋体" panose="02010600030101010101" pitchFamily="2" charset="-122"/>
                <a:ea typeface="宋体" panose="02010600030101010101" pitchFamily="2" charset="-122"/>
              </a:rPr>
              <a:t>相看两不厌，</a:t>
            </a:r>
            <a:endParaRPr lang="zh-CN" altLang="en-US" sz="3000" b="1">
              <a:solidFill>
                <a:schemeClr val="tx1"/>
              </a:solidFill>
              <a:latin typeface="宋体" panose="02010600030101010101" pitchFamily="2" charset="-122"/>
              <a:ea typeface="宋体" panose="02010600030101010101" pitchFamily="2" charset="-122"/>
            </a:endParaRPr>
          </a:p>
          <a:p>
            <a:pPr algn="ctr">
              <a:lnSpc>
                <a:spcPct val="150000"/>
              </a:lnSpc>
            </a:pPr>
            <a:r>
              <a:rPr lang="zh-CN" altLang="en-US" sz="3000" b="1">
                <a:solidFill>
                  <a:schemeClr val="tx1"/>
                </a:solidFill>
                <a:latin typeface="宋体" panose="02010600030101010101" pitchFamily="2" charset="-122"/>
                <a:ea typeface="宋体" panose="02010600030101010101" pitchFamily="2" charset="-122"/>
              </a:rPr>
              <a:t>只有敬亭山。</a:t>
            </a:r>
            <a:endParaRPr lang="zh-CN" altLang="en-US" sz="3000" b="1">
              <a:solidFill>
                <a:schemeClr val="tx1"/>
              </a:solidFill>
              <a:latin typeface="宋体" panose="02010600030101010101" pitchFamily="2" charset="-122"/>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circle(in)">
                                      <p:cBhvr>
                                        <p:cTn id="7" dur="2000"/>
                                        <p:tgtEl>
                                          <p:spTgt spid="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afterGroup">
                            <p:stCondLst>
                              <p:cond delay="0"/>
                            </p:stCondLst>
                            <p:childTnLst>
                              <p:par>
                                <p:cTn id="14" presetID="6" presetClass="entr" presetSubtype="16"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circle(in)">
                                      <p:cBhvr>
                                        <p:cTn id="16"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9" grpId="0"/>
      <p:bldP spid="8" grpId="0"/>
    </p:bldLst>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176</Paragraphs>
  <Slides>35</Slides>
  <Notes>28</Notes>
  <TotalTime>0</TotalTime>
  <HiddenSlides>0</HiddenSlides>
  <MMClips>0</MMClips>
  <ScaleCrop>0</ScaleCrop>
  <HeadingPairs>
    <vt:vector baseType="variant" size="6">
      <vt:variant>
        <vt:lpstr>Fonts used</vt:lpstr>
      </vt:variant>
      <vt:variant>
        <vt:i4>8</vt:i4>
      </vt:variant>
      <vt:variant>
        <vt:lpstr>Theme</vt:lpstr>
      </vt:variant>
      <vt:variant>
        <vt:i4>1</vt:i4>
      </vt:variant>
      <vt:variant>
        <vt:lpstr>Slide Titles</vt:lpstr>
      </vt:variant>
      <vt:variant>
        <vt:i4>35</vt:i4>
      </vt:variant>
    </vt:vector>
  </HeadingPairs>
  <TitlesOfParts>
    <vt:vector baseType="lpstr" size="44">
      <vt:lpstr>Arial</vt:lpstr>
      <vt:lpstr>Calibri Light</vt:lpstr>
      <vt:lpstr>Calibri</vt:lpstr>
      <vt:lpstr>宋体</vt:lpstr>
      <vt:lpstr>楷体</vt:lpstr>
      <vt:lpstr>微软雅黑 Light</vt:lpstr>
      <vt:lpstr>仿宋</vt:lpstr>
      <vt:lpstr>Times New Roman</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2021-10-10T16:52:14.054</cp:lastPrinted>
  <dcterms:created xsi:type="dcterms:W3CDTF">2021-10-10T16:52:14Z</dcterms:created>
  <dcterms:modified xsi:type="dcterms:W3CDTF">2021-10-10T08:52:15Z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