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56" r:id="rId2"/>
    <p:sldId id="606" r:id="rId3"/>
    <p:sldId id="656" r:id="rId4"/>
    <p:sldId id="283" r:id="rId5"/>
    <p:sldId id="333" r:id="rId6"/>
    <p:sldId id="657" r:id="rId7"/>
    <p:sldId id="658" r:id="rId8"/>
    <p:sldId id="659" r:id="rId9"/>
    <p:sldId id="660" r:id="rId10"/>
    <p:sldId id="661" r:id="rId11"/>
    <p:sldId id="565" r:id="rId12"/>
    <p:sldId id="662" r:id="rId13"/>
    <p:sldId id="663" r:id="rId14"/>
    <p:sldId id="665" r:id="rId15"/>
    <p:sldId id="578" r:id="rId16"/>
    <p:sldId id="577" r:id="rId17"/>
    <p:sldId id="614" r:id="rId18"/>
    <p:sldId id="573" r:id="rId19"/>
    <p:sldId id="487" r:id="rId20"/>
    <p:sldId id="629" r:id="rId21"/>
    <p:sldId id="668" r:id="rId22"/>
    <p:sldId id="669" r:id="rId23"/>
    <p:sldId id="667" r:id="rId24"/>
    <p:sldId id="670" r:id="rId25"/>
    <p:sldId id="671" r:id="rId26"/>
    <p:sldId id="672" r:id="rId27"/>
    <p:sldId id="673" r:id="rId28"/>
    <p:sldId id="674" r:id="rId29"/>
    <p:sldId id="675" r:id="rId30"/>
    <p:sldId id="631" r:id="rId31"/>
    <p:sldId id="676" r:id="rId32"/>
    <p:sldId id="677" r:id="rId33"/>
    <p:sldId id="678" r:id="rId34"/>
    <p:sldId id="679" r:id="rId35"/>
    <p:sldId id="680" r:id="rId36"/>
    <p:sldId id="575" r:id="rId37"/>
    <p:sldId id="681" r:id="rId38"/>
    <p:sldId id="622" r:id="rId39"/>
    <p:sldId id="682" r:id="rId40"/>
    <p:sldId id="683" r:id="rId41"/>
    <p:sldId id="331" r:id="rId42"/>
    <p:sldId id="549" r:id="rId43"/>
    <p:sldId id="332" r:id="rId44"/>
    <p:sldId id="583" r:id="rId45"/>
    <p:sldId id="271" r:id="rId46"/>
    <p:sldId id="273" r:id="rId47"/>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一点 设计" initials="一点"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F7509"/>
    <a:srgbClr val="FF7124"/>
    <a:srgbClr val="0000FF"/>
    <a:srgbClr val="009459"/>
    <a:srgbClr val="8CC5B1"/>
    <a:srgbClr val="202E4A"/>
    <a:srgbClr val="68BC9E"/>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p:restoredTop sz="92449"/>
  </p:normalViewPr>
  <p:slideViewPr>
    <p:cSldViewPr snapToGrid="0" showGuides="1">
      <p:cViewPr varScale="1">
        <p:scale>
          <a:sx n="65" d="100"/>
          <a:sy n="65" d="100"/>
        </p:scale>
        <p:origin x="-900" y="-114"/>
      </p:cViewPr>
      <p:guideLst>
        <p:guide orient="horz" pos="2198"/>
        <p:guide pos="3884"/>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en-US" altLang="en-US" sz="1200" dirty="0"/>
              <a:t>‹#›</a:t>
            </a:fld>
            <a:endParaRPr lang="en-US" altLang="en-US" sz="1200" dirty="0"/>
          </a:p>
        </p:txBody>
      </p:sp>
    </p:spTree>
    <p:extLst>
      <p:ext uri="{BB962C8B-B14F-4D97-AF65-F5344CB8AC3E}">
        <p14:creationId xmlns:p14="http://schemas.microsoft.com/office/powerpoint/2010/main" val="4050140528"/>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p:nvPr>
        </p:nvSpPr>
        <p:spPr>
          <a:noFill/>
          <a:ln>
            <a:noFill/>
          </a:ln>
        </p:spPr>
        <p:txBody>
          <a:bodyPr wrap="square" lIns="91440" tIns="45720" rIns="91440" bIns="45720" anchor="t" anchorCtr="0"/>
          <a:lstStyle/>
          <a:p>
            <a:pPr lvl="0"/>
            <a:endParaRPr lang="zh-CN" altLang="en-US" dirty="0"/>
          </a:p>
        </p:txBody>
      </p:sp>
      <p:sp>
        <p:nvSpPr>
          <p:cNvPr id="471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en-US" altLang="zh-CN" sz="1200" dirty="0"/>
              <a:t>1</a:t>
            </a:fld>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文本占位符 2"/>
          <p:cNvSpPr>
            <a:spLocks noGrp="1"/>
          </p:cNvSpPr>
          <p:nvPr>
            <p:ph type="body"/>
          </p:nvPr>
        </p:nvSpPr>
        <p:spPr>
          <a:noFill/>
          <a:ln>
            <a:noFill/>
          </a:ln>
        </p:spPr>
        <p:txBody>
          <a:bodyPr wrap="square" lIns="91440" tIns="45720" rIns="91440" bIns="45720" anchor="t" anchorCtr="0"/>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文本占位符 2"/>
          <p:cNvSpPr>
            <a:spLocks noGrp="1"/>
          </p:cNvSpPr>
          <p:nvPr>
            <p:ph type="body"/>
          </p:nvPr>
        </p:nvSpPr>
        <p:spPr>
          <a:noFill/>
          <a:ln>
            <a:noFill/>
          </a:ln>
        </p:spPr>
        <p:txBody>
          <a:bodyPr wrap="square" lIns="91440" tIns="45720" rIns="91440" bIns="45720" anchor="t" anchorCtr="0"/>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文本占位符 2"/>
          <p:cNvSpPr>
            <a:spLocks noGrp="1"/>
          </p:cNvSpPr>
          <p:nvPr>
            <p:ph type="body"/>
          </p:nvPr>
        </p:nvSpPr>
        <p:spPr>
          <a:noFill/>
          <a:ln>
            <a:noFill/>
          </a:ln>
        </p:spPr>
        <p:txBody>
          <a:bodyPr wrap="square" lIns="91440" tIns="45720" rIns="91440" bIns="45720" anchor="t" anchorCtr="0"/>
          <a:lstStyle/>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a:solidFill>
              <a:srgbClr val="000000">
                <a:alpha val="100000"/>
              </a:srgbClr>
            </a:solidFill>
            <a:miter lim="800000"/>
          </a:ln>
        </p:spPr>
      </p:sp>
      <p:sp>
        <p:nvSpPr>
          <p:cNvPr id="51203" name="文本占位符 2"/>
          <p:cNvSpPr>
            <a:spLocks noGrp="1"/>
          </p:cNvSpPr>
          <p:nvPr>
            <p:ph type="body"/>
          </p:nvPr>
        </p:nvSpPr>
        <p:spPr>
          <a:noFill/>
          <a:ln>
            <a:noFill/>
          </a:ln>
        </p:spPr>
        <p:txBody>
          <a:bodyPr wrap="square" lIns="91440" tIns="45720" rIns="91440" bIns="45720" anchor="t" anchorCtr="0"/>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dirty="0"/>
              <a:t>‹#›</a:t>
            </a:fld>
            <a:endParaRPr lang="en-US"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dirty="0"/>
              <a:t>‹#›</a:t>
            </a:fld>
            <a:endParaRPr lang="en-US"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dirty="0"/>
              <a:t>‹#›</a:t>
            </a:fld>
            <a:endParaRPr lang="en-US"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7"/>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en-US" altLang="zh-CN" dirty="0"/>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Calibri" panose="020F0502020204030204" pitchFamily="34" charset="0"/>
              </a:rPr>
              <a:t>‹#›</a:t>
            </a:fld>
            <a:endParaRPr lang="en-US"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3.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NULL" TargetMode="External"/><Relationship Id="rId5" Type="http://schemas.openxmlformats.org/officeDocument/2006/relationships/image" Target="../media/image2.png"/><Relationship Id="rId10" Type="http://schemas.openxmlformats.org/officeDocument/2006/relationships/image" Target="../media/image6.jpeg"/><Relationship Id="rId4" Type="http://schemas.openxmlformats.org/officeDocument/2006/relationships/notesSlide" Target="../notesSlides/notesSlide2.xml"/><Relationship Id="rId9" Type="http://schemas.openxmlformats.org/officeDocument/2006/relationships/hyperlink" Target="http://blog.cnwing.net/more.asp?name=catinnight&amp;id=88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文本占位符 5"/>
          <p:cNvSpPr txBox="1"/>
          <p:nvPr/>
        </p:nvSpPr>
        <p:spPr>
          <a:xfrm>
            <a:off x="7256463" y="3398838"/>
            <a:ext cx="4114800" cy="423862"/>
          </a:xfrm>
          <a:prstGeom prst="rect">
            <a:avLst/>
          </a:prstGeom>
          <a:noFill/>
          <a:ln w="9525">
            <a:noFill/>
          </a:ln>
        </p:spPr>
        <p:txBody>
          <a:bodyPr anchor="ctr" anchorCtr="0"/>
          <a:lstStyle/>
          <a:p>
            <a:r>
              <a:rPr lang="zh-CN" altLang="en-US"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语文统编版 </a:t>
            </a:r>
            <a:endParaRPr lang="en-US" altLang="zh-CN"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选择性</a:t>
            </a:r>
            <a:r>
              <a:rPr lang="zh-CN" altLang="en-US" sz="3600" b="1" dirty="0"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必修   </a:t>
            </a:r>
            <a:r>
              <a:rPr lang="zh-CN" altLang="en-US"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下册</a:t>
            </a:r>
            <a:endParaRPr lang="en-US" altLang="zh-CN"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36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zh-CN" sz="24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秦  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655002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秦腔所演的剧目，据现在统计约三千个，多是取才于“列国”、“三国”、“杨家将”、“说岳”等说部中的英雄传奇或悲剧故事，也有神话、民间故事和各种公案戏。</a:t>
            </a:r>
          </a:p>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它的传统剧目丰富，已抄存的共2748本。 </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5"/>
          <a:stretch>
            <a:fillRect/>
          </a:stretch>
        </p:blipFill>
        <p:spPr>
          <a:xfrm rot="780000">
            <a:off x="8916670" y="1003935"/>
            <a:ext cx="2757805" cy="367601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51205" y="2841625"/>
            <a:ext cx="8006080"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贾平凹，原名贾平娃，陕西丹凤人，1952年2月21日出生。于西北大学中文系毕业，曾从事过几年文学编辑工作，现为西安市文联专职作家、《长安》文学月刊编辑。1982年后从事专业创作。任中国作家协会理事、作协陕西分会副主席等职。 </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5"/>
          <a:stretch>
            <a:fillRect/>
          </a:stretch>
        </p:blipFill>
        <p:spPr>
          <a:xfrm>
            <a:off x="9102725" y="1009015"/>
            <a:ext cx="2363470" cy="291211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51205" y="2841625"/>
            <a:ext cx="8006080" cy="3415030"/>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贾平凹是我国当代文坛屈指可数的文学大家和文学奇才，是一位当代中国最具叛逆性、最富创造精神和广泛影响的具有世界意义的作家，也是当代中国可以进入中国和世界文学史册的为数不多的著名文学家之一。被誉为“鬼才”。代表作有《秦腔》、《高兴》、《心迹》、《爱的踪迹》等，曾获多次文学大奖。</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5"/>
          <a:stretch>
            <a:fillRect/>
          </a:stretch>
        </p:blipFill>
        <p:spPr>
          <a:xfrm>
            <a:off x="9102725" y="1009015"/>
            <a:ext cx="2363470" cy="291211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51205" y="2841625"/>
            <a:ext cx="8006080"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小说集：《兵娃》、《姐妹本纪》、《山地笔记》、《野火集》、《商州散记》、《小月前本》、《腊月·正月》、《天狗》、《晚唱》、《贾平凹获奖中篇小说集》、《贾平凹自选集》，长篇小说《商州》、《州河》、《浮躁》、《废都》、《白夜》。</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5"/>
          <a:stretch>
            <a:fillRect/>
          </a:stretch>
        </p:blipFill>
        <p:spPr>
          <a:xfrm>
            <a:off x="9102725" y="1009015"/>
            <a:ext cx="2363470" cy="291211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23265" y="3150870"/>
            <a:ext cx="7593965" cy="2306955"/>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自传体长篇《我是农民》</a:t>
            </a:r>
          </a:p>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散文集《月迹》、《心迹》、《爱的踪迹》、《贾平凹散文自选集》</a:t>
            </a:r>
          </a:p>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诗集《空白》以及《平凹文论集》</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5"/>
          <a:stretch>
            <a:fillRect/>
          </a:stretch>
        </p:blipFill>
        <p:spPr>
          <a:xfrm>
            <a:off x="9102725" y="1009015"/>
            <a:ext cx="2363470" cy="291211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57346"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57347"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zh-CN" sz="2400" b="1" dirty="0">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重  点</a:t>
              </a:r>
            </a:p>
            <a:p>
              <a:pPr algn="ctr"/>
              <a:r>
                <a:rPr lang="zh-CN" altLang="en-US" sz="4400">
                  <a:solidFill>
                    <a:schemeClr val="bg1"/>
                  </a:solidFill>
                  <a:latin typeface="思源宋体 CN Medium" panose="02020500000000000000" charset="-122"/>
                  <a:ea typeface="思源宋体 CN Medium" panose="02020500000000000000" charset="-122"/>
                </a:rPr>
                <a:t>字  词  </a:t>
              </a:r>
            </a:p>
          </p:txBody>
        </p:sp>
      </p:grpSp>
      <p:pic>
        <p:nvPicPr>
          <p:cNvPr id="57353" name="图片 2" descr="fa6e743e92880a5eb48e85f4ae854862d768f43741aa5-9eY9co_fw1200"/>
          <p:cNvPicPr>
            <a:picLocks noChangeAspect="1"/>
          </p:cNvPicPr>
          <p:nvPr/>
        </p:nvPicPr>
        <p:blipFill>
          <a:blip r:embed="rId4"/>
          <a:stretch>
            <a:fillRect/>
          </a:stretch>
        </p:blipFill>
        <p:spPr>
          <a:xfrm>
            <a:off x="8809038" y="611188"/>
            <a:ext cx="3005137" cy="2689225"/>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图片 1" descr="组48325同意"/>
          <p:cNvPicPr>
            <a:picLocks noChangeAspect="1"/>
          </p:cNvPicPr>
          <p:nvPr/>
        </p:nvPicPr>
        <p:blipFill>
          <a:blip r:embed="rId3"/>
          <a:stretch>
            <a:fillRect/>
          </a:stretch>
        </p:blipFill>
        <p:spPr>
          <a:xfrm>
            <a:off x="406400" y="658813"/>
            <a:ext cx="2389188" cy="608012"/>
          </a:xfrm>
          <a:prstGeom prst="rect">
            <a:avLst/>
          </a:prstGeom>
          <a:noFill/>
          <a:ln w="9525">
            <a:noFill/>
          </a:ln>
        </p:spPr>
      </p:pic>
      <p:pic>
        <p:nvPicPr>
          <p:cNvPr id="14339" name="图片 6" descr="盒子2"/>
          <p:cNvPicPr>
            <a:picLocks noChangeAspect="1"/>
          </p:cNvPicPr>
          <p:nvPr/>
        </p:nvPicPr>
        <p:blipFill>
          <a:blip r:embed="rId4"/>
          <a:stretch>
            <a:fillRect/>
          </a:stretch>
        </p:blipFill>
        <p:spPr>
          <a:xfrm>
            <a:off x="212725" y="611188"/>
            <a:ext cx="747713" cy="744537"/>
          </a:xfrm>
          <a:prstGeom prst="rect">
            <a:avLst/>
          </a:prstGeom>
          <a:noFill/>
          <a:ln w="9525">
            <a:noFill/>
          </a:ln>
        </p:spPr>
      </p:pic>
      <p:sp>
        <p:nvSpPr>
          <p:cNvPr id="14340"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p:cNvPicPr>
            <a:picLocks noChangeAspect="1"/>
          </p:cNvPicPr>
          <p:nvPr/>
        </p:nvPicPr>
        <p:blipFill>
          <a:blip r:embed="rId5">
            <a:clrChange>
              <a:clrFrom>
                <a:srgbClr val="FFFFFF">
                  <a:alpha val="100000"/>
                </a:srgbClr>
              </a:clrFrom>
              <a:clrTo>
                <a:srgbClr val="FFFFFF">
                  <a:alpha val="100000"/>
                  <a:alpha val="0"/>
                </a:srgbClr>
              </a:clrTo>
            </a:clrChange>
          </a:blip>
          <a:srcRect t="15493" b="16901"/>
          <a:stretch>
            <a:fillRect/>
          </a:stretch>
        </p:blipFill>
        <p:spPr>
          <a:xfrm>
            <a:off x="406400" y="4037330"/>
            <a:ext cx="3374390" cy="2281555"/>
          </a:xfrm>
          <a:prstGeom prst="rect">
            <a:avLst/>
          </a:prstGeom>
        </p:spPr>
      </p:pic>
      <p:sp>
        <p:nvSpPr>
          <p:cNvPr id="7171" name="Rectangle 3"/>
          <p:cNvSpPr>
            <a:spLocks noGrp="1"/>
          </p:cNvSpPr>
          <p:nvPr>
            <p:ph type="body" idx="4294967295"/>
          </p:nvPr>
        </p:nvSpPr>
        <p:spPr>
          <a:xfrm>
            <a:off x="4977765" y="752475"/>
            <a:ext cx="5345430" cy="4425950"/>
          </a:xfrm>
          <a:prstGeom prst="rect">
            <a:avLst/>
          </a:prstGeo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贾平凹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jiǎ  píng  wā</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碌碡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liù     zhóu</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木椽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chuán</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苦楝（</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liàn</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石磙（</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gǔn</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）子</a:t>
            </a:r>
          </a:p>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犁铧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lí   huá</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救裴（</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péi</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）生</a:t>
            </a:r>
          </a:p>
          <a:p>
            <a:pPr lvl="0" indent="0" eaLnBrk="1" latinLnBrk="0" hangingPunct="1">
              <a:lnSpc>
                <a:spcPct val="150000"/>
              </a:lnSpc>
              <a:spcBef>
                <a:spcPts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嘁嘁喳喳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qī   qī   chā  chā</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additive="base">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additive="base">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additive="base">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additive="base">
                                        <p:cTn id="17" dur="500"/>
                                        <p:tgtEl>
                                          <p:spTgt spid="71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additive="base">
                                        <p:cTn id="21" dur="1" fill="hold">
                                          <p:stCondLst>
                                            <p:cond delay="0"/>
                                          </p:stCondLst>
                                        </p:cTn>
                                        <p:tgtEl>
                                          <p:spTgt spid="7171">
                                            <p:txEl>
                                              <p:pRg st="3" end="3"/>
                                            </p:txEl>
                                          </p:spTgt>
                                        </p:tgtEl>
                                        <p:attrNameLst>
                                          <p:attrName>style.visibility</p:attrName>
                                        </p:attrNameLst>
                                      </p:cBhvr>
                                      <p:to>
                                        <p:strVal val="visible"/>
                                      </p:to>
                                    </p:set>
                                    <p:animEffect transition="in" filter="blinds(horizontal)">
                                      <p:cBhvr additive="base">
                                        <p:cTn id="22" dur="500"/>
                                        <p:tgtEl>
                                          <p:spTgt spid="71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additive="base">
                                        <p:cTn id="26" dur="1" fill="hold">
                                          <p:stCondLst>
                                            <p:cond delay="0"/>
                                          </p:stCondLst>
                                        </p:cTn>
                                        <p:tgtEl>
                                          <p:spTgt spid="7171">
                                            <p:txEl>
                                              <p:pRg st="4" end="4"/>
                                            </p:txEl>
                                          </p:spTgt>
                                        </p:tgtEl>
                                        <p:attrNameLst>
                                          <p:attrName>style.visibility</p:attrName>
                                        </p:attrNameLst>
                                      </p:cBhvr>
                                      <p:to>
                                        <p:strVal val="visible"/>
                                      </p:to>
                                    </p:set>
                                    <p:animEffect transition="in" filter="blinds(horizontal)">
                                      <p:cBhvr additive="base">
                                        <p:cTn id="27" dur="500"/>
                                        <p:tgtEl>
                                          <p:spTgt spid="71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additive="base">
                                        <p:cTn id="31" dur="1" fill="hold">
                                          <p:stCondLst>
                                            <p:cond delay="0"/>
                                          </p:stCondLst>
                                        </p:cTn>
                                        <p:tgtEl>
                                          <p:spTgt spid="7171">
                                            <p:txEl>
                                              <p:pRg st="5" end="5"/>
                                            </p:txEl>
                                          </p:spTgt>
                                        </p:tgtEl>
                                        <p:attrNameLst>
                                          <p:attrName>style.visibility</p:attrName>
                                        </p:attrNameLst>
                                      </p:cBhvr>
                                      <p:to>
                                        <p:strVal val="visible"/>
                                      </p:to>
                                    </p:set>
                                    <p:animEffect transition="in" filter="blinds(horizontal)">
                                      <p:cBhvr additive="base">
                                        <p:cTn id="32" dur="500"/>
                                        <p:tgtEl>
                                          <p:spTgt spid="71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7171">
                                            <p:txEl>
                                              <p:pRg st="6" end="6"/>
                                            </p:txEl>
                                          </p:spTgt>
                                        </p:tgtEl>
                                        <p:attrNameLst>
                                          <p:attrName>style.visibility</p:attrName>
                                        </p:attrNameLst>
                                      </p:cBhvr>
                                      <p:to>
                                        <p:strVal val="visible"/>
                                      </p:to>
                                    </p:set>
                                    <p:animEffect transition="in" filter="blinds(horizontal)">
                                      <p:cBhvr additive="base">
                                        <p:cTn id="37" dur="500"/>
                                        <p:tgtEl>
                                          <p:spTgt spid="717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additive="base">
                                        <p:cTn id="41" dur="1" fill="hold">
                                          <p:stCondLst>
                                            <p:cond delay="0"/>
                                          </p:stCondLst>
                                        </p:cTn>
                                        <p:tgtEl>
                                          <p:spTgt spid="7171">
                                            <p:txEl>
                                              <p:pRg st="7" end="7"/>
                                            </p:txEl>
                                          </p:spTgt>
                                        </p:tgtEl>
                                        <p:attrNameLst>
                                          <p:attrName>style.visibility</p:attrName>
                                        </p:attrNameLst>
                                      </p:cBhvr>
                                      <p:to>
                                        <p:strVal val="visible"/>
                                      </p:to>
                                    </p:set>
                                    <p:animEffect transition="in" filter="blinds(horizontal)">
                                      <p:cBhvr additive="base">
                                        <p:cTn id="42" dur="500"/>
                                        <p:tgtEl>
                                          <p:spTgt spid="71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03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4403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44035" name="文本框 7"/>
          <p:cNvSpPr txBox="1"/>
          <p:nvPr/>
        </p:nvSpPr>
        <p:spPr>
          <a:xfrm>
            <a:off x="1060450" y="752475"/>
            <a:ext cx="141605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朗读诗歌</a:t>
            </a:r>
          </a:p>
        </p:txBody>
      </p:sp>
      <p:sp>
        <p:nvSpPr>
          <p:cNvPr id="14" name="矩形 13"/>
          <p:cNvSpPr/>
          <p:nvPr/>
        </p:nvSpPr>
        <p:spPr>
          <a:xfrm>
            <a:off x="-49212" y="-12700"/>
            <a:ext cx="12215813" cy="6883400"/>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6032" y="450850"/>
            <a:ext cx="12203113" cy="59642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图文框 5"/>
          <p:cNvSpPr/>
          <p:nvPr/>
        </p:nvSpPr>
        <p:spPr>
          <a:xfrm>
            <a:off x="100013" y="590550"/>
            <a:ext cx="11941175" cy="5684838"/>
          </a:xfrm>
          <a:prstGeom prst="frame">
            <a:avLst>
              <a:gd name="adj1" fmla="val 52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lumMod val="75000"/>
                  <a:lumOff val="25000"/>
                </a:schemeClr>
              </a:solidFill>
              <a:effectLst/>
              <a:uLnTx/>
              <a:uFillTx/>
              <a:latin typeface="字魂73号-江南手书" pitchFamily="2" charset="-122"/>
              <a:ea typeface="字魂73号-江南手书" pitchFamily="2" charset="-122"/>
              <a:cs typeface="+mn-cs"/>
              <a:sym typeface="字魂73号-江南手书" pitchFamily="2" charset="-122"/>
            </a:endParaRPr>
          </a:p>
        </p:txBody>
      </p:sp>
      <p:sp>
        <p:nvSpPr>
          <p:cNvPr id="44039" name="文本框 7"/>
          <p:cNvSpPr txBox="1"/>
          <p:nvPr/>
        </p:nvSpPr>
        <p:spPr>
          <a:xfrm>
            <a:off x="3402013" y="1127125"/>
            <a:ext cx="5737225" cy="768350"/>
          </a:xfrm>
          <a:prstGeom prst="rect">
            <a:avLst/>
          </a:prstGeom>
          <a:noFill/>
          <a:ln w="9525">
            <a:noFill/>
          </a:ln>
        </p:spPr>
        <p:txBody>
          <a:bodyPr wrap="square" anchor="t" anchorCtr="0">
            <a:spAutoFit/>
          </a:bodyPr>
          <a:lstStyle/>
          <a:p>
            <a:pPr algn="ctr"/>
            <a:r>
              <a:rPr lang="zh-CN" altLang="zh-CN" sz="4400" b="1">
                <a:latin typeface="微软雅黑" panose="020B0503020204020204" pitchFamily="34" charset="-122"/>
                <a:ea typeface="微软雅黑" panose="020B0503020204020204" pitchFamily="34" charset="-122"/>
              </a:rPr>
              <a:t>秦  腔</a:t>
            </a:r>
          </a:p>
        </p:txBody>
      </p:sp>
      <p:sp>
        <p:nvSpPr>
          <p:cNvPr id="44040" name="矩形 39945"/>
          <p:cNvSpPr/>
          <p:nvPr/>
        </p:nvSpPr>
        <p:spPr>
          <a:xfrm>
            <a:off x="2222500" y="2840038"/>
            <a:ext cx="4591050" cy="20828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0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朗读诗歌</a:t>
            </a:r>
          </a:p>
        </p:txBody>
      </p:sp>
      <p:pic>
        <p:nvPicPr>
          <p:cNvPr id="20" name="图片 19"/>
          <p:cNvPicPr>
            <a:picLocks noChangeAspect="1"/>
          </p:cNvPicPr>
          <p:nvPr/>
        </p:nvPicPr>
        <p:blipFill>
          <a:blip r:embed="rId4"/>
          <a:stretch>
            <a:fillRect/>
          </a:stretch>
        </p:blipFill>
        <p:spPr>
          <a:xfrm>
            <a:off x="8812213" y="3451225"/>
            <a:ext cx="2963862" cy="2963863"/>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57346"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57347"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zh-CN" sz="2400" b="1" dirty="0">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梳  理结  构</a:t>
              </a:r>
            </a:p>
          </p:txBody>
        </p:sp>
      </p:grpSp>
      <p:pic>
        <p:nvPicPr>
          <p:cNvPr id="57353" name="图片 2" descr="fa6e743e92880a5eb48e85f4ae854862d768f43741aa5-9eY9co_fw1200"/>
          <p:cNvPicPr>
            <a:picLocks noChangeAspect="1"/>
          </p:cNvPicPr>
          <p:nvPr/>
        </p:nvPicPr>
        <p:blipFill>
          <a:blip r:embed="rId4"/>
          <a:stretch>
            <a:fillRect/>
          </a:stretch>
        </p:blipFill>
        <p:spPr>
          <a:xfrm>
            <a:off x="8809038" y="611188"/>
            <a:ext cx="3005137" cy="2689225"/>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18436"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18437"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18438" name="Text Box 2"/>
          <p:cNvSpPr txBox="1"/>
          <p:nvPr/>
        </p:nvSpPr>
        <p:spPr>
          <a:xfrm>
            <a:off x="1886585" y="1604645"/>
            <a:ext cx="7073900" cy="452310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just"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第一部分（1-5段）：通过比较道出了秦腔的特色，指出秦腔的生成与风土人情密不可分。</a:t>
            </a:r>
          </a:p>
          <a:p>
            <a:pPr indent="609600" algn="just"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第二部分（6-11段）：神情毕现地表现了秦人对秦腔的喜爱与痴迷,从秦地人民日常生活的喜怒哀乐中凸现他们蓬勃的生命力。</a:t>
            </a:r>
          </a:p>
          <a:p>
            <a:pPr indent="609600" algn="just"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第三部分（12段）：总结全文，强调秦腔是八百里秦川农民大苦中的大乐，只有秦腔才能承载起秦人的喜怒哀乐。</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图片 1" descr="组48325同意"/>
          <p:cNvPicPr>
            <a:picLocks noChangeAspect="1"/>
          </p:cNvPicPr>
          <p:nvPr/>
        </p:nvPicPr>
        <p:blipFill>
          <a:blip r:embed="rId5"/>
          <a:stretch>
            <a:fillRect/>
          </a:stretch>
        </p:blipFill>
        <p:spPr>
          <a:xfrm>
            <a:off x="406400" y="658813"/>
            <a:ext cx="2389188" cy="608012"/>
          </a:xfrm>
          <a:prstGeom prst="rect">
            <a:avLst/>
          </a:prstGeom>
          <a:noFill/>
          <a:ln w="9525">
            <a:noFill/>
          </a:ln>
        </p:spPr>
      </p:pic>
      <p:pic>
        <p:nvPicPr>
          <p:cNvPr id="10243" name="图片 6" descr="盒子2"/>
          <p:cNvPicPr>
            <a:picLocks noChangeAspect="1"/>
          </p:cNvPicPr>
          <p:nvPr/>
        </p:nvPicPr>
        <p:blipFill>
          <a:blip r:embed="rId6"/>
          <a:stretch>
            <a:fillRect/>
          </a:stretch>
        </p:blipFill>
        <p:spPr>
          <a:xfrm>
            <a:off x="212725" y="611188"/>
            <a:ext cx="747713" cy="744537"/>
          </a:xfrm>
          <a:prstGeom prst="rect">
            <a:avLst/>
          </a:prstGeom>
          <a:noFill/>
          <a:ln w="9525">
            <a:noFill/>
          </a:ln>
        </p:spPr>
      </p:pic>
      <p:sp>
        <p:nvSpPr>
          <p:cNvPr id="10244"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新知导入</a:t>
            </a:r>
          </a:p>
        </p:txBody>
      </p:sp>
      <p:sp>
        <p:nvSpPr>
          <p:cNvPr id="4099" name="Text Box 3"/>
          <p:cNvSpPr txBox="1"/>
          <p:nvPr/>
        </p:nvSpPr>
        <p:spPr>
          <a:xfrm>
            <a:off x="4138295" y="1040765"/>
            <a:ext cx="5407025" cy="829945"/>
          </a:xfrm>
          <a:prstGeom prst="rect">
            <a:avLst/>
          </a:prstGeom>
          <a:noFill/>
          <a:ln w="9525">
            <a:noFill/>
          </a:ln>
        </p:spPr>
        <p:txBody>
          <a:bodyPr wrap="square" anchor="t" anchorCtr="0">
            <a:spAutoFit/>
          </a:bodyPr>
          <a:lstStyle/>
          <a:p>
            <a:pPr indent="812800" algn="l">
              <a:lnSpc>
                <a:spcPct val="150000"/>
              </a:lnSpc>
              <a:spcBef>
                <a:spcPts val="0"/>
              </a:spcBef>
              <a:extLst>
                <a:ext uri="{35155182-B16C-46BC-9424-99874614C6A1}">
                  <wpsdc:indentchars xmlns:wpsdc="http://www.wps.cn/officeDocument/2017/drawingmlCustomData" xmlns="" val="200" checksum="3877492575"/>
                </a:ext>
              </a:extLst>
            </a:pPr>
            <a:r>
              <a:rPr lang="zh-CN" altLang="en-US" sz="3200" b="1" dirty="0">
                <a:solidFill>
                  <a:srgbClr val="C00000"/>
                </a:solidFill>
                <a:latin typeface="微软雅黑" panose="020B0503020204020204" pitchFamily="34" charset="-122"/>
                <a:ea typeface="微软雅黑" panose="020B0503020204020204" pitchFamily="34" charset="-122"/>
              </a:rPr>
              <a:t>初 识 秦 腔</a:t>
            </a:r>
          </a:p>
        </p:txBody>
      </p:sp>
      <p:pic>
        <p:nvPicPr>
          <p:cNvPr id="3" name="图片 2"/>
          <p:cNvPicPr>
            <a:picLocks noChangeAspect="1"/>
          </p:cNvPicPr>
          <p:nvPr/>
        </p:nvPicPr>
        <p:blipFill>
          <a:blip r:embed="rId7"/>
          <a:srcRect t="15393"/>
          <a:stretch>
            <a:fillRect/>
          </a:stretch>
        </p:blipFill>
        <p:spPr>
          <a:xfrm rot="20820000">
            <a:off x="1333500" y="2324735"/>
            <a:ext cx="3058160" cy="3660775"/>
          </a:xfrm>
          <a:prstGeom prst="ellipse">
            <a:avLst/>
          </a:prstGeom>
        </p:spPr>
      </p:pic>
      <p:pic>
        <p:nvPicPr>
          <p:cNvPr id="4" name="秦腔-周仁回府">
            <a:hlinkClick r:id="" action="ppaction://media"/>
          </p:cNvPr>
          <p:cNvPicPr/>
          <p:nvPr>
            <a:audioFile r:link="rId2"/>
            <p:extLst>
              <p:ext uri="{DAA4B4D4-6D71-4841-9C94-3DE7FCFB9230}">
                <p14:media xmlns:p14="http://schemas.microsoft.com/office/powerpoint/2010/main" r:embed="rId1"/>
              </p:ext>
            </p:extLst>
          </p:nvPr>
        </p:nvPicPr>
        <p:blipFill>
          <a:blip r:embed="rId8"/>
          <a:stretch>
            <a:fillRect/>
          </a:stretch>
        </p:blipFill>
        <p:spPr>
          <a:xfrm>
            <a:off x="10887075" y="1040765"/>
            <a:ext cx="619125" cy="619125"/>
          </a:xfrm>
          <a:prstGeom prst="rect">
            <a:avLst/>
          </a:prstGeom>
        </p:spPr>
      </p:pic>
      <p:pic>
        <p:nvPicPr>
          <p:cNvPr id="13315" name="图片 50179" descr="C:/Users/Administrator/Desktop/http:/blog.cnwing.net/uploadfile/200612205353403.jpg">
            <a:hlinkClick r:id="rId9"/>
          </p:cNvPr>
          <p:cNvPicPr>
            <a:picLocks noChangeAspect="1"/>
          </p:cNvPicPr>
          <p:nvPr/>
        </p:nvPicPr>
        <p:blipFill>
          <a:blip r:embed="rId10" r:link="rId11"/>
          <a:srcRect l="6887" t="13745" r="11900" b="8624"/>
          <a:stretch>
            <a:fillRect/>
          </a:stretch>
        </p:blipFill>
        <p:spPr>
          <a:xfrm rot="1260000">
            <a:off x="7414260" y="1969770"/>
            <a:ext cx="3228975" cy="4143375"/>
          </a:xfrm>
          <a:prstGeom prst="ellipse">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additive="base">
                                        <p:cTn id="6" dur="190275"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par>
                                <p:cTn id="12" presetID="14" presetClass="entr" presetSubtype="10" fill="hold" nodeType="withEffect">
                                  <p:stCondLst>
                                    <p:cond delay="0"/>
                                  </p:stCondLst>
                                  <p:childTnLst>
                                    <p:set>
                                      <p:cBhvr>
                                        <p:cTn id="13" dur="1" fill="hold">
                                          <p:stCondLst>
                                            <p:cond delay="0"/>
                                          </p:stCondLst>
                                        </p:cTn>
                                        <p:tgtEl>
                                          <p:spTgt spid="13315"/>
                                        </p:tgtEl>
                                        <p:attrNameLst>
                                          <p:attrName>style.visibility</p:attrName>
                                        </p:attrNameLst>
                                      </p:cBhvr>
                                      <p:to>
                                        <p:strVal val="visible"/>
                                      </p:to>
                                    </p:set>
                                    <p:animEffect transition="in" filter="randombar(horizontal)">
                                      <p:cBhvr>
                                        <p:cTn id="14" dur="500"/>
                                        <p:tgtEl>
                                          <p:spTgt spid="13315"/>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randombar(horizontal)">
                                      <p:cBhvr>
                                        <p:cTn id="1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1">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4099" grpId="0"/>
      <p:bldP spid="4099"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57346"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57347"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dirty="0">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文  本解  析</a:t>
              </a:r>
            </a:p>
          </p:txBody>
        </p:sp>
      </p:grpSp>
      <p:pic>
        <p:nvPicPr>
          <p:cNvPr id="57353" name="图片 2" descr="fa6e743e92880a5eb48e85f4ae854862d768f43741aa5-9eY9co_fw1200"/>
          <p:cNvPicPr>
            <a:picLocks noChangeAspect="1"/>
          </p:cNvPicPr>
          <p:nvPr/>
        </p:nvPicPr>
        <p:blipFill>
          <a:blip r:embed="rId4"/>
          <a:stretch>
            <a:fillRect/>
          </a:stretch>
        </p:blipFill>
        <p:spPr>
          <a:xfrm>
            <a:off x="8809038" y="611188"/>
            <a:ext cx="3005137" cy="2689225"/>
          </a:xfrm>
          <a:prstGeom prst="rect">
            <a:avLst/>
          </a:prstGeom>
          <a:noFill/>
          <a:ln w="9525">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2148840" y="1355725"/>
            <a:ext cx="6724015" cy="1753235"/>
          </a:xfrm>
          <a:prstGeom prst="rect">
            <a:avLst/>
          </a:prstGeom>
          <a:noFill/>
          <a:ln w="28575" cap="flat" cmpd="sng">
            <a:no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“这里的地理构造竞与秦腔的旋律惟妙惟肖地统一。”高亢响亮、沧桑悲凉的秦腔与八百里古风犹存的秦地是息息相关的。</a:t>
            </a:r>
          </a:p>
        </p:txBody>
      </p:sp>
      <p:sp>
        <p:nvSpPr>
          <p:cNvPr id="3" name="Text Box 2"/>
          <p:cNvSpPr txBox="1"/>
          <p:nvPr/>
        </p:nvSpPr>
        <p:spPr>
          <a:xfrm>
            <a:off x="1883410" y="3693160"/>
            <a:ext cx="6724015" cy="17532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《秦腔》是一篇浑厚深重的文化散文，其中不仅濡染了秦地的民情风俗，而且传神地展现了秦地百姓的精神风骨。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800" decel="100000"/>
                                        <p:tgtEl>
                                          <p:spTgt spid="3"/>
                                        </p:tgtEl>
                                      </p:cBhvr>
                                    </p:animEffect>
                                    <p:anim calcmode="lin" valueType="num">
                                      <p:cBhvr>
                                        <p:cTn id="18" dur="800" decel="100000" fill="hold"/>
                                        <p:tgtEl>
                                          <p:spTgt spid="3"/>
                                        </p:tgtEl>
                                        <p:attrNameLst>
                                          <p:attrName>style.rotation</p:attrName>
                                        </p:attrNameLst>
                                      </p:cBhvr>
                                      <p:tavLst>
                                        <p:tav tm="0">
                                          <p:val>
                                            <p:fltVal val="-90"/>
                                          </p:val>
                                        </p:tav>
                                        <p:tav tm="100000">
                                          <p:val>
                                            <p:fltVal val="0"/>
                                          </p:val>
                                        </p:tav>
                                      </p:tavLst>
                                    </p:anim>
                                    <p:anim calcmode="lin" valueType="num">
                                      <p:cBhvr>
                                        <p:cTn id="19" dur="800" decel="100000" fill="hold"/>
                                        <p:tgtEl>
                                          <p:spTgt spid="3"/>
                                        </p:tgtEl>
                                        <p:attrNameLst>
                                          <p:attrName>ppt_x</p:attrName>
                                        </p:attrNameLst>
                                      </p:cBhvr>
                                      <p:tavLst>
                                        <p:tav tm="0">
                                          <p:val>
                                            <p:strVal val="#ppt_x+0.4"/>
                                          </p:val>
                                        </p:tav>
                                        <p:tav tm="100000">
                                          <p:val>
                                            <p:strVal val="#ppt_x-0.05"/>
                                          </p:val>
                                        </p:tav>
                                      </p:tavLst>
                                    </p:anim>
                                    <p:anim calcmode="lin" valueType="num">
                                      <p:cBhvr>
                                        <p:cTn id="20" dur="800" decel="100000" fill="hold"/>
                                        <p:tgtEl>
                                          <p:spTgt spid="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2148840" y="1355725"/>
            <a:ext cx="6724015" cy="1198880"/>
          </a:xfrm>
          <a:prstGeom prst="rect">
            <a:avLst/>
          </a:prstGeom>
          <a:noFill/>
          <a:ln w="28575" cap="flat" cmpd="sng">
            <a:no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【第一部分1-5】</a:t>
            </a:r>
          </a:p>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概括秦地、秦腔、秦人的特点 ：       </a:t>
            </a:r>
            <a:endPar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Text Box 2"/>
          <p:cNvSpPr txBox="1"/>
          <p:nvPr/>
        </p:nvSpPr>
        <p:spPr>
          <a:xfrm>
            <a:off x="1440815" y="2750185"/>
            <a:ext cx="7432040" cy="341503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秦地：八百里秦川大地，原来竟是：一抹黄褐的平原；辽阔的地平线上，一处一处用木椽夹打成一尺多宽墙的土屋，粗笨而庄重；冲天而起的白杨，苦楝，紫槐，枝干粗壮如桶，叶却小似铜钱，迎风正反翻覆……你立即就会明白了：这里的地理构造竟与秦腔 的旋律维妙维肖的一统!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800" decel="100000"/>
                                        <p:tgtEl>
                                          <p:spTgt spid="3"/>
                                        </p:tgtEl>
                                      </p:cBhvr>
                                    </p:animEffect>
                                    <p:anim calcmode="lin" valueType="num">
                                      <p:cBhvr>
                                        <p:cTn id="18" dur="800" decel="100000" fill="hold"/>
                                        <p:tgtEl>
                                          <p:spTgt spid="3"/>
                                        </p:tgtEl>
                                        <p:attrNameLst>
                                          <p:attrName>style.rotation</p:attrName>
                                        </p:attrNameLst>
                                      </p:cBhvr>
                                      <p:tavLst>
                                        <p:tav tm="0">
                                          <p:val>
                                            <p:fltVal val="-90"/>
                                          </p:val>
                                        </p:tav>
                                        <p:tav tm="100000">
                                          <p:val>
                                            <p:fltVal val="0"/>
                                          </p:val>
                                        </p:tav>
                                      </p:tavLst>
                                    </p:anim>
                                    <p:anim calcmode="lin" valueType="num">
                                      <p:cBhvr>
                                        <p:cTn id="19" dur="800" decel="100000" fill="hold"/>
                                        <p:tgtEl>
                                          <p:spTgt spid="3"/>
                                        </p:tgtEl>
                                        <p:attrNameLst>
                                          <p:attrName>ppt_x</p:attrName>
                                        </p:attrNameLst>
                                      </p:cBhvr>
                                      <p:tavLst>
                                        <p:tav tm="0">
                                          <p:val>
                                            <p:strVal val="#ppt_x+0.4"/>
                                          </p:val>
                                        </p:tav>
                                        <p:tav tm="100000">
                                          <p:val>
                                            <p:strVal val="#ppt_x-0.05"/>
                                          </p:val>
                                        </p:tav>
                                      </p:tavLst>
                                    </p:anim>
                                    <p:anim calcmode="lin" valueType="num">
                                      <p:cBhvr>
                                        <p:cTn id="20" dur="800" decel="100000" fill="hold"/>
                                        <p:tgtEl>
                                          <p:spTgt spid="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grpSp>
        <p:nvGrpSpPr>
          <p:cNvPr id="22" name="组合 21"/>
          <p:cNvGrpSpPr/>
          <p:nvPr/>
        </p:nvGrpSpPr>
        <p:grpSpPr>
          <a:xfrm>
            <a:off x="1537970" y="2761615"/>
            <a:ext cx="8515350" cy="1924050"/>
            <a:chOff x="2086860" y="2245146"/>
            <a:chExt cx="2367708" cy="2367708"/>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86860" y="2245146"/>
              <a:ext cx="2367708" cy="2367708"/>
            </a:xfrm>
            <a:prstGeom prst="rect">
              <a:avLst/>
            </a:prstGeom>
          </p:spPr>
        </p:pic>
        <p:sp>
          <p:nvSpPr>
            <p:cNvPr id="3" name="文本框 2"/>
            <p:cNvSpPr txBox="1"/>
            <p:nvPr/>
          </p:nvSpPr>
          <p:spPr>
            <a:xfrm>
              <a:off x="2344071" y="2919104"/>
              <a:ext cx="1853425" cy="1021318"/>
            </a:xfrm>
            <a:prstGeom prst="rect">
              <a:avLst/>
            </a:prstGeom>
            <a:noFill/>
          </p:spPr>
          <p:txBody>
            <a:bodyPr wrap="square" rtlCol="0">
              <a:spAutoFit/>
            </a:bodyPr>
            <a:lstStyle/>
            <a:p>
              <a:pPr algn="ctr">
                <a:lnSpc>
                  <a:spcPct val="150000"/>
                </a:lnSpc>
              </a:pPr>
              <a:r>
                <a:rPr lang="zh-CN" altLang="en-US" sz="3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秦地：空旷平坦，厚重实在 </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2016125" y="1212850"/>
            <a:ext cx="6724015" cy="737235"/>
          </a:xfrm>
          <a:prstGeom prst="rect">
            <a:avLst/>
          </a:prstGeom>
          <a:noFill/>
          <a:ln w="28575" cap="flat" cmpd="sng">
            <a:noFill/>
            <a:prstDash val="solid"/>
            <a:round/>
            <a:headEnd type="none" w="med" len="med"/>
            <a:tailEnd type="none" w="med" len="med"/>
          </a:ln>
        </p:spPr>
        <p:txBody>
          <a:bodyPr wrap="square" anchor="t" anchorCtr="0">
            <a:spAutoFit/>
          </a:bodyPr>
          <a:lstStyle/>
          <a:p>
            <a:pPr indent="711200" algn="ctr" eaLnBrk="0" hangingPunct="0">
              <a:lnSpc>
                <a:spcPct val="150000"/>
              </a:lnSpc>
              <a:spcBef>
                <a:spcPts val="0"/>
              </a:spcBef>
              <a:extLst>
                <a:ext uri="{35155182-B16C-46BC-9424-99874614C6A1}">
                  <wpsdc:indentchars xmlns:wpsdc="http://www.wps.cn/officeDocument/2017/drawingmlCustomData" xmlns="" val="200" checksum="3773799597"/>
                </a:ext>
              </a:extLst>
            </a:pPr>
            <a:r>
              <a:rPr lang="zh-CN" altLang="en-US" sz="2800"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秦     人</a:t>
            </a:r>
          </a:p>
        </p:txBody>
      </p:sp>
      <p:sp>
        <p:nvSpPr>
          <p:cNvPr id="3" name="Text Box 2"/>
          <p:cNvSpPr txBox="1"/>
          <p:nvPr/>
        </p:nvSpPr>
        <p:spPr>
          <a:xfrm>
            <a:off x="1440815" y="2750185"/>
            <a:ext cx="8832215" cy="341503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活脱脱的一群秦始皇兵马俑的复出：高个，浓眉，眼和眼间隔略远，手和脚一样粗大，上身又稍稍 见长于下身。当他们背着沉重的三角形状的犁铧，赶着山包一样团块组合 式的秦川公牛，端着脑袋般大小的耀州瓷碗，蹲在立的卧的石磙子碌碡上 吃着牛肉泡馍，你不禁又要改变起世界观了：啊，这是块多么空旷而实在 的土地，在这块土地挖爬滚打的人群是多么“二愣”的民众。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grpSp>
        <p:nvGrpSpPr>
          <p:cNvPr id="22" name="组合 21"/>
          <p:cNvGrpSpPr/>
          <p:nvPr/>
        </p:nvGrpSpPr>
        <p:grpSpPr>
          <a:xfrm>
            <a:off x="1537970" y="2761615"/>
            <a:ext cx="8515350" cy="1924050"/>
            <a:chOff x="2086860" y="2245146"/>
            <a:chExt cx="2367708" cy="2367708"/>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86860" y="2245146"/>
              <a:ext cx="2367708" cy="2367708"/>
            </a:xfrm>
            <a:prstGeom prst="rect">
              <a:avLst/>
            </a:prstGeom>
          </p:spPr>
        </p:pic>
        <p:sp>
          <p:nvSpPr>
            <p:cNvPr id="3" name="文本框 2"/>
            <p:cNvSpPr txBox="1"/>
            <p:nvPr/>
          </p:nvSpPr>
          <p:spPr>
            <a:xfrm>
              <a:off x="2344071" y="2919104"/>
              <a:ext cx="1853425" cy="1021318"/>
            </a:xfrm>
            <a:prstGeom prst="rect">
              <a:avLst/>
            </a:prstGeom>
            <a:noFill/>
          </p:spPr>
          <p:txBody>
            <a:bodyPr wrap="square" rtlCol="0">
              <a:spAutoFit/>
            </a:bodyPr>
            <a:lstStyle/>
            <a:p>
              <a:pPr algn="ctr">
                <a:lnSpc>
                  <a:spcPct val="150000"/>
                </a:lnSpc>
              </a:pPr>
              <a:r>
                <a:rPr lang="zh-CN" altLang="en-US" sz="3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秦人：“二愣”粗犷，朴实豪放</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2016125" y="1212850"/>
            <a:ext cx="6724015" cy="737235"/>
          </a:xfrm>
          <a:prstGeom prst="rect">
            <a:avLst/>
          </a:prstGeom>
          <a:noFill/>
          <a:ln w="28575" cap="flat" cmpd="sng">
            <a:noFill/>
            <a:prstDash val="solid"/>
            <a:round/>
            <a:headEnd type="none" w="med" len="med"/>
            <a:tailEnd type="none" w="med" len="med"/>
          </a:ln>
        </p:spPr>
        <p:txBody>
          <a:bodyPr wrap="square" anchor="t" anchorCtr="0">
            <a:spAutoFit/>
          </a:bodyPr>
          <a:lstStyle/>
          <a:p>
            <a:pPr indent="711200" algn="ctr" eaLnBrk="0" hangingPunct="0">
              <a:lnSpc>
                <a:spcPct val="150000"/>
              </a:lnSpc>
              <a:spcBef>
                <a:spcPts val="0"/>
              </a:spcBef>
              <a:extLst>
                <a:ext uri="{35155182-B16C-46BC-9424-99874614C6A1}">
                  <wpsdc:indentchars xmlns:wpsdc="http://www.wps.cn/officeDocument/2017/drawingmlCustomData" xmlns="" val="200" checksum="3773799597"/>
                </a:ext>
              </a:extLst>
            </a:pPr>
            <a:r>
              <a:rPr lang="zh-CN" altLang="en-US" sz="2800"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秦     腔</a:t>
            </a:r>
          </a:p>
        </p:txBody>
      </p:sp>
      <p:sp>
        <p:nvSpPr>
          <p:cNvPr id="3" name="Text Box 2"/>
          <p:cNvSpPr txBox="1"/>
          <p:nvPr/>
        </p:nvSpPr>
        <p:spPr>
          <a:xfrm>
            <a:off x="2133600" y="2589530"/>
            <a:ext cx="6489065" cy="230695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那晚霞烧起的黄昏里，落日在地平线上欲去不去的痛苦的妊娠，五里一村，十里一镇， 高音喇叭里传播的秦腔互相交织，冲撞，这秦腔原来是秦川的天籁，地籁，人籁的共鸣啊！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grpSp>
        <p:nvGrpSpPr>
          <p:cNvPr id="22" name="组合 21"/>
          <p:cNvGrpSpPr/>
          <p:nvPr/>
        </p:nvGrpSpPr>
        <p:grpSpPr>
          <a:xfrm>
            <a:off x="1537970" y="2761615"/>
            <a:ext cx="8515350" cy="1924050"/>
            <a:chOff x="2086860" y="2245146"/>
            <a:chExt cx="2367708" cy="2367708"/>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86860" y="2245146"/>
              <a:ext cx="2367708" cy="2367708"/>
            </a:xfrm>
            <a:prstGeom prst="rect">
              <a:avLst/>
            </a:prstGeom>
          </p:spPr>
        </p:pic>
        <p:sp>
          <p:nvSpPr>
            <p:cNvPr id="3" name="文本框 2"/>
            <p:cNvSpPr txBox="1"/>
            <p:nvPr/>
          </p:nvSpPr>
          <p:spPr>
            <a:xfrm>
              <a:off x="2344071" y="2919104"/>
              <a:ext cx="1853425" cy="1021318"/>
            </a:xfrm>
            <a:prstGeom prst="rect">
              <a:avLst/>
            </a:prstGeom>
            <a:noFill/>
          </p:spPr>
          <p:txBody>
            <a:bodyPr wrap="square" rtlCol="0">
              <a:spAutoFit/>
            </a:bodyPr>
            <a:lstStyle/>
            <a:p>
              <a:pPr algn="ctr">
                <a:lnSpc>
                  <a:spcPct val="150000"/>
                </a:lnSpc>
              </a:pPr>
              <a:r>
                <a:rPr lang="zh-CN" altLang="en-US" sz="3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秦腔：高亢激昂，沧桑悲凉 </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57346"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57347"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dirty="0">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合  作探  究</a:t>
              </a:r>
            </a:p>
          </p:txBody>
        </p:sp>
      </p:grpSp>
      <p:pic>
        <p:nvPicPr>
          <p:cNvPr id="57353" name="图片 2" descr="fa6e743e92880a5eb48e85f4ae854862d768f43741aa5-9eY9co_fw1200"/>
          <p:cNvPicPr>
            <a:picLocks noChangeAspect="1"/>
          </p:cNvPicPr>
          <p:nvPr/>
        </p:nvPicPr>
        <p:blipFill>
          <a:blip r:embed="rId4"/>
          <a:stretch>
            <a:fillRect/>
          </a:stretch>
        </p:blipFill>
        <p:spPr>
          <a:xfrm>
            <a:off x="8809038" y="611188"/>
            <a:ext cx="3005137" cy="2689225"/>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571625" y="2948940"/>
            <a:ext cx="6241415" cy="1383665"/>
          </a:xfrm>
          <a:prstGeom prst="rect">
            <a:avLst/>
          </a:prstGeom>
          <a:noFill/>
          <a:ln w="9525">
            <a:noFill/>
          </a:ln>
        </p:spPr>
        <p:txBody>
          <a:bodyPr wrap="square" anchor="t" anchorCtr="0">
            <a:spAutoFit/>
          </a:bodyPr>
          <a:lstStyle/>
          <a:p>
            <a:pPr indent="711200" algn="l" eaLnBrk="0" hangingPunct="0">
              <a:lnSpc>
                <a:spcPct val="150000"/>
              </a:lnSpc>
              <a:spcBef>
                <a:spcPts val="0"/>
              </a:spcBef>
              <a:extLst>
                <a:ext uri="{35155182-B16C-46BC-9424-99874614C6A1}">
                  <wpsdc:indentchars xmlns:wpsdc="http://www.wps.cn/officeDocument/2017/drawingmlCustomData" xmlns="" val="200" checksum="3773799597"/>
                </a:ext>
              </a:extLst>
            </a:pPr>
            <a:r>
              <a:rPr lang="zh-CN" altLang="en-US" sz="28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你立即就会明白了：这里的地理构造竟与秦腔的旋律维妙维肖的一统！  </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图片 1" descr="组48325同意"/>
          <p:cNvPicPr>
            <a:picLocks noChangeAspect="1"/>
          </p:cNvPicPr>
          <p:nvPr/>
        </p:nvPicPr>
        <p:blipFill>
          <a:blip r:embed="rId3"/>
          <a:stretch>
            <a:fillRect/>
          </a:stretch>
        </p:blipFill>
        <p:spPr>
          <a:xfrm>
            <a:off x="406400" y="658813"/>
            <a:ext cx="2389188" cy="608012"/>
          </a:xfrm>
          <a:prstGeom prst="rect">
            <a:avLst/>
          </a:prstGeom>
          <a:noFill/>
          <a:ln w="9525">
            <a:noFill/>
          </a:ln>
        </p:spPr>
      </p:pic>
      <p:pic>
        <p:nvPicPr>
          <p:cNvPr id="10243" name="图片 6" descr="盒子2"/>
          <p:cNvPicPr>
            <a:picLocks noChangeAspect="1"/>
          </p:cNvPicPr>
          <p:nvPr/>
        </p:nvPicPr>
        <p:blipFill>
          <a:blip r:embed="rId4"/>
          <a:stretch>
            <a:fillRect/>
          </a:stretch>
        </p:blipFill>
        <p:spPr>
          <a:xfrm>
            <a:off x="212725" y="611188"/>
            <a:ext cx="747713" cy="744537"/>
          </a:xfrm>
          <a:prstGeom prst="rect">
            <a:avLst/>
          </a:prstGeom>
          <a:noFill/>
          <a:ln w="9525">
            <a:noFill/>
          </a:ln>
        </p:spPr>
      </p:pic>
      <p:sp>
        <p:nvSpPr>
          <p:cNvPr id="10244"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新知导入</a:t>
            </a:r>
          </a:p>
        </p:txBody>
      </p:sp>
      <p:sp>
        <p:nvSpPr>
          <p:cNvPr id="4099" name="Text Box 3"/>
          <p:cNvSpPr txBox="1"/>
          <p:nvPr/>
        </p:nvSpPr>
        <p:spPr>
          <a:xfrm>
            <a:off x="4926330" y="4460875"/>
            <a:ext cx="5407025" cy="829945"/>
          </a:xfrm>
          <a:prstGeom prst="rect">
            <a:avLst/>
          </a:prstGeom>
          <a:noFill/>
          <a:ln w="9525">
            <a:noFill/>
          </a:ln>
        </p:spPr>
        <p:txBody>
          <a:bodyPr wrap="square" anchor="t" anchorCtr="0">
            <a:spAutoFit/>
          </a:bodyPr>
          <a:lstStyle/>
          <a:p>
            <a:pPr indent="812800" algn="ctr">
              <a:lnSpc>
                <a:spcPct val="150000"/>
              </a:lnSpc>
              <a:spcBef>
                <a:spcPts val="0"/>
              </a:spcBef>
              <a:extLst>
                <a:ext uri="{35155182-B16C-46BC-9424-99874614C6A1}">
                  <wpsdc:indentchars xmlns:wpsdc="http://www.wps.cn/officeDocument/2017/drawingmlCustomData" xmlns="" val="200" checksum="3877492575"/>
                </a:ext>
              </a:extLst>
            </a:pPr>
            <a:r>
              <a:rPr lang="zh-CN" altLang="en-US" sz="3200" b="1" dirty="0">
                <a:solidFill>
                  <a:srgbClr val="C00000"/>
                </a:solidFill>
                <a:latin typeface="微软雅黑" panose="020B0503020204020204" pitchFamily="34" charset="-122"/>
                <a:ea typeface="微软雅黑" panose="020B0503020204020204" pitchFamily="34" charset="-122"/>
              </a:rPr>
              <a:t>吼</a:t>
            </a:r>
          </a:p>
        </p:txBody>
      </p:sp>
      <p:pic>
        <p:nvPicPr>
          <p:cNvPr id="3" name="图片 2"/>
          <p:cNvPicPr>
            <a:picLocks noChangeAspect="1"/>
          </p:cNvPicPr>
          <p:nvPr/>
        </p:nvPicPr>
        <p:blipFill>
          <a:blip r:embed="rId5"/>
          <a:srcRect t="15393"/>
          <a:stretch>
            <a:fillRect/>
          </a:stretch>
        </p:blipFill>
        <p:spPr>
          <a:xfrm rot="20820000">
            <a:off x="779145" y="2324735"/>
            <a:ext cx="3058160" cy="3660775"/>
          </a:xfrm>
          <a:prstGeom prst="ellipse">
            <a:avLst/>
          </a:prstGeom>
        </p:spPr>
      </p:pic>
      <p:sp>
        <p:nvSpPr>
          <p:cNvPr id="2" name="Text Box 3"/>
          <p:cNvSpPr txBox="1"/>
          <p:nvPr/>
        </p:nvSpPr>
        <p:spPr>
          <a:xfrm>
            <a:off x="4566285" y="2027555"/>
            <a:ext cx="6645910" cy="1753235"/>
          </a:xfrm>
          <a:prstGeom prst="rect">
            <a:avLst/>
          </a:prstGeom>
          <a:noFill/>
          <a:ln w="9525">
            <a:noFill/>
          </a:ln>
        </p:spPr>
        <p:txBody>
          <a:bodyPr wrap="square" anchor="t" anchorCtr="0">
            <a:spAutoFit/>
          </a:bodyPr>
          <a:lstStyle/>
          <a:p>
            <a:pPr indent="609600" algn="l">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rPr>
              <a:t>到陕西旅游，导游也许会问这样一个问题：</a:t>
            </a:r>
          </a:p>
          <a:p>
            <a:pPr indent="609600" algn="l">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rPr>
              <a:t>八百里秦川尘土飞扬，三千万老陕齐</a:t>
            </a:r>
            <a:r>
              <a:rPr lang="zh-CN" altLang="en-US" sz="2400" u="sng" dirty="0">
                <a:solidFill>
                  <a:schemeClr val="tx1"/>
                </a:solidFill>
                <a:latin typeface="微软雅黑" panose="020B0503020204020204" pitchFamily="34" charset="-122"/>
                <a:ea typeface="微软雅黑" panose="020B0503020204020204" pitchFamily="34" charset="-122"/>
              </a:rPr>
              <a:t> </a:t>
            </a:r>
            <a:r>
              <a:rPr lang="zh-CN" altLang="en-US" sz="2400" u="sng" dirty="0" smtClean="0">
                <a:solidFill>
                  <a:schemeClr val="tx1"/>
                </a:solidFill>
                <a:latin typeface="微软雅黑" panose="020B0503020204020204" pitchFamily="34" charset="-122"/>
                <a:ea typeface="微软雅黑" panose="020B0503020204020204" pitchFamily="34" charset="-122"/>
              </a:rPr>
              <a:t>  </a:t>
            </a:r>
            <a:r>
              <a:rPr lang="zh-CN" altLang="en-US" sz="2400" dirty="0" smtClean="0">
                <a:solidFill>
                  <a:schemeClr val="tx1"/>
                </a:solidFill>
                <a:latin typeface="微软雅黑" panose="020B0503020204020204" pitchFamily="34" charset="-122"/>
                <a:ea typeface="微软雅黑" panose="020B0503020204020204" pitchFamily="34" charset="-122"/>
              </a:rPr>
              <a:t>秦腔</a:t>
            </a:r>
            <a:r>
              <a:rPr lang="zh-CN" altLang="en-US" sz="2400" dirty="0">
                <a:solidFill>
                  <a:schemeClr val="tx1"/>
                </a:solidFill>
                <a:latin typeface="微软雅黑" panose="020B0503020204020204" pitchFamily="34" charset="-122"/>
                <a:ea typeface="微软雅黑" panose="020B0503020204020204" pitchFamily="34" charset="-122"/>
              </a:rPr>
              <a:t>。</a:t>
            </a:r>
          </a:p>
          <a:p>
            <a:pPr indent="609600" algn="l">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rPr>
              <a:t>你认为，这中间用哪个字最切合秦腔的特点？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randombar(horizontal)">
                                      <p:cBhvr>
                                        <p:cTn id="10" dur="500"/>
                                        <p:tgtEl>
                                          <p:spTgt spid="409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099" grpId="1"/>
      <p:bldP spid="2" grpId="0"/>
      <p:bldP spid="2"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1861820" y="1318895"/>
            <a:ext cx="9478645" cy="4595444"/>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407732" y="2223359"/>
              <a:ext cx="4343797" cy="1921912"/>
            </a:xfrm>
            <a:prstGeom prst="rect">
              <a:avLst/>
            </a:prstGeom>
            <a:noFill/>
          </p:spPr>
          <p:txBody>
            <a:bodyPr wrap="square" rtlCol="0">
              <a:spAutoFit/>
            </a:bodyPr>
            <a:lstStyle/>
            <a:p>
              <a:pPr indent="609600">
                <a:lnSpc>
                  <a:spcPct val="150000"/>
                </a:lnSpc>
                <a:extLst>
                  <a:ext uri="{35155182-B16C-46BC-9424-99874614C6A1}">
                    <wpsdc:indentchars xmlns:wpsdc="http://www.wps.cn/officeDocument/2017/drawingmlCustomData" xmlns="" val="200" checksum="4158780845"/>
                  </a:ext>
                </a:extLst>
              </a:pPr>
              <a:r>
                <a:rPr sz="2400" dirty="0">
                  <a:latin typeface="微软雅黑" panose="020B0503020204020204" pitchFamily="34" charset="-122"/>
                  <a:ea typeface="微软雅黑" panose="020B0503020204020204" pitchFamily="34" charset="-122"/>
                  <a:cs typeface="微软雅黑" panose="020B0503020204020204" pitchFamily="34" charset="-122"/>
                </a:rPr>
                <a:t>秦腔高亢响亮、震撼人心，秦川大地辽阔、厚重而悠长，二者在粗犷豪放方面达到了“妙维肖的一统”。秦腔是黄土地与老百姓生生不息的命运之声。正如西方文艺理论家丹纳在《艺术哲学》中所指出的那样，“精神文明的产物和动植物的产物一样，只能用各自的环境来解释”，一个地方的自然风光、人文地理、乡俗民情导致具有地方特色的文化艺术。  </a:t>
              </a:r>
            </a:p>
          </p:txBody>
        </p:sp>
      </p:grpSp>
      <p:pic>
        <p:nvPicPr>
          <p:cNvPr id="33793" name="图片 1" descr="组48325同意"/>
          <p:cNvPicPr>
            <a:picLocks noChangeAspect="1"/>
          </p:cNvPicPr>
          <p:nvPr/>
        </p:nvPicPr>
        <p:blipFill>
          <a:blip r:embed="rId5"/>
          <a:stretch>
            <a:fillRect/>
          </a:stretch>
        </p:blipFill>
        <p:spPr>
          <a:xfrm>
            <a:off x="377190" y="658813"/>
            <a:ext cx="2389188" cy="608012"/>
          </a:xfrm>
          <a:prstGeom prst="rect">
            <a:avLst/>
          </a:prstGeom>
          <a:noFill/>
          <a:ln w="9525">
            <a:noFill/>
          </a:ln>
        </p:spPr>
      </p:pic>
      <p:pic>
        <p:nvPicPr>
          <p:cNvPr id="33794" name="图片 6" descr="盒子2"/>
          <p:cNvPicPr>
            <a:picLocks noChangeAspect="1"/>
          </p:cNvPicPr>
          <p:nvPr/>
        </p:nvPicPr>
        <p:blipFill>
          <a:blip r:embed="rId6"/>
          <a:stretch>
            <a:fillRect/>
          </a:stretch>
        </p:blipFill>
        <p:spPr>
          <a:xfrm>
            <a:off x="183515" y="611188"/>
            <a:ext cx="747713" cy="744537"/>
          </a:xfrm>
          <a:prstGeom prst="rect">
            <a:avLst/>
          </a:prstGeom>
          <a:noFill/>
          <a:ln w="9525">
            <a:noFill/>
          </a:ln>
        </p:spPr>
      </p:pic>
      <p:sp>
        <p:nvSpPr>
          <p:cNvPr id="33795" name="文本框 7"/>
          <p:cNvSpPr txBox="1"/>
          <p:nvPr/>
        </p:nvSpPr>
        <p:spPr>
          <a:xfrm>
            <a:off x="103124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571625" y="2948940"/>
            <a:ext cx="6609715" cy="2030095"/>
          </a:xfrm>
          <a:prstGeom prst="rect">
            <a:avLst/>
          </a:prstGeom>
          <a:noFill/>
          <a:ln w="9525">
            <a:noFill/>
          </a:ln>
        </p:spPr>
        <p:txBody>
          <a:bodyPr wrap="square" anchor="t" anchorCtr="0">
            <a:spAutoFit/>
          </a:bodyPr>
          <a:lstStyle/>
          <a:p>
            <a:pPr indent="711200" algn="l" eaLnBrk="0" hangingPunct="0">
              <a:lnSpc>
                <a:spcPct val="150000"/>
              </a:lnSpc>
              <a:spcBef>
                <a:spcPts val="0"/>
              </a:spcBef>
              <a:extLst>
                <a:ext uri="{35155182-B16C-46BC-9424-99874614C6A1}">
                  <wpsdc:indentchars xmlns:wpsdc="http://www.wps.cn/officeDocument/2017/drawingmlCustomData" xmlns="" val="200" checksum="3773799597"/>
                </a:ext>
              </a:extLst>
            </a:pPr>
            <a:r>
              <a:rPr lang="zh-CN" altLang="en-US" sz="28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五里一村，十里一镇，高音喇叭里传播的秦腔互相交织，冲撞，这秦腔原来是秦川的天籁，地籁，人籁的共鸣啊！ </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2258695" y="1546860"/>
            <a:ext cx="8904605" cy="4286250"/>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422126" y="2321280"/>
              <a:ext cx="4027769" cy="1726450"/>
            </a:xfrm>
            <a:prstGeom prst="rect">
              <a:avLst/>
            </a:prstGeom>
            <a:noFill/>
          </p:spPr>
          <p:txBody>
            <a:bodyPr wrap="square" rtlCol="0">
              <a:spAutoFit/>
            </a:bodyPr>
            <a:lstStyle/>
            <a:p>
              <a:pPr indent="609600">
                <a:lnSpc>
                  <a:spcPct val="150000"/>
                </a:lnSpc>
                <a:extLst>
                  <a:ext uri="{35155182-B16C-46BC-9424-99874614C6A1}">
                    <wpsdc:indentchars xmlns:wpsdc="http://www.wps.cn/officeDocument/2017/drawingmlCustomData" xmlns="" val="200" checksum="4158780845"/>
                  </a:ext>
                </a:extLst>
              </a:pPr>
              <a:r>
                <a:rPr sz="2400" dirty="0">
                  <a:latin typeface="微软雅黑" panose="020B0503020204020204" pitchFamily="34" charset="-122"/>
                  <a:ea typeface="微软雅黑" panose="020B0503020204020204" pitchFamily="34" charset="-122"/>
                  <a:cs typeface="微软雅黑" panose="020B0503020204020204" pitchFamily="34" charset="-122"/>
                </a:rPr>
                <a:t>“籁”本指古代一种三孔乐器，后引申为从空穴中发出的声音，也指一般的声音。此处“天籁”“地籁”指的是自然环境，“人籁”则是指第3段提及的秦人的说话方式乃至喊人方式等，正是这些条件孕育了秦腔。  </a:t>
              </a:r>
            </a:p>
          </p:txBody>
        </p:sp>
      </p:grpSp>
      <p:pic>
        <p:nvPicPr>
          <p:cNvPr id="33793" name="图片 1" descr="组48325同意"/>
          <p:cNvPicPr>
            <a:picLocks noChangeAspect="1"/>
          </p:cNvPicPr>
          <p:nvPr/>
        </p:nvPicPr>
        <p:blipFill>
          <a:blip r:embed="rId5"/>
          <a:stretch>
            <a:fillRect/>
          </a:stretch>
        </p:blipFill>
        <p:spPr>
          <a:xfrm>
            <a:off x="377190" y="658813"/>
            <a:ext cx="2389188" cy="608012"/>
          </a:xfrm>
          <a:prstGeom prst="rect">
            <a:avLst/>
          </a:prstGeom>
          <a:noFill/>
          <a:ln w="9525">
            <a:noFill/>
          </a:ln>
        </p:spPr>
      </p:pic>
      <p:pic>
        <p:nvPicPr>
          <p:cNvPr id="33794" name="图片 6" descr="盒子2"/>
          <p:cNvPicPr>
            <a:picLocks noChangeAspect="1"/>
          </p:cNvPicPr>
          <p:nvPr/>
        </p:nvPicPr>
        <p:blipFill>
          <a:blip r:embed="rId6"/>
          <a:stretch>
            <a:fillRect/>
          </a:stretch>
        </p:blipFill>
        <p:spPr>
          <a:xfrm>
            <a:off x="183515" y="611188"/>
            <a:ext cx="747713" cy="744537"/>
          </a:xfrm>
          <a:prstGeom prst="rect">
            <a:avLst/>
          </a:prstGeom>
          <a:noFill/>
          <a:ln w="9525">
            <a:noFill/>
          </a:ln>
        </p:spPr>
      </p:pic>
      <p:sp>
        <p:nvSpPr>
          <p:cNvPr id="33795" name="文本框 7"/>
          <p:cNvSpPr txBox="1"/>
          <p:nvPr/>
        </p:nvSpPr>
        <p:spPr>
          <a:xfrm>
            <a:off x="103124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571625" y="2948940"/>
            <a:ext cx="7184390" cy="2676525"/>
          </a:xfrm>
          <a:prstGeom prst="rect">
            <a:avLst/>
          </a:prstGeom>
          <a:noFill/>
          <a:ln w="9525">
            <a:noFill/>
          </a:ln>
        </p:spPr>
        <p:txBody>
          <a:bodyPr wrap="square" anchor="t" anchorCtr="0">
            <a:spAutoFit/>
          </a:bodyPr>
          <a:lstStyle/>
          <a:p>
            <a:pPr indent="711200" algn="l" eaLnBrk="0" hangingPunct="0">
              <a:lnSpc>
                <a:spcPct val="150000"/>
              </a:lnSpc>
              <a:spcBef>
                <a:spcPts val="0"/>
              </a:spcBef>
              <a:extLst>
                <a:ext uri="{35155182-B16C-46BC-9424-99874614C6A1}">
                  <wpsdc:indentchars xmlns:wpsdc="http://www.wps.cn/officeDocument/2017/drawingmlCustomData" xmlns="" val="200" checksum="3773799597"/>
                </a:ext>
              </a:extLst>
            </a:pPr>
            <a:r>
              <a:rPr lang="zh-CN" altLang="en-US" sz="28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农民是世上最劳苦的人，尤其是在这块平原上，生时落草在黄土炕上，死了被埋在黄土堆下；秦腔是他们大苦中的大乐……  </a:t>
            </a:r>
            <a:br>
              <a:rPr lang="zh-CN" altLang="en-US" sz="28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br>
            <a:endParaRPr lang="zh-CN" altLang="en-US" sz="28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2671445" y="2106930"/>
            <a:ext cx="8035290" cy="2002790"/>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631072" y="2321121"/>
              <a:ext cx="3818822" cy="2263973"/>
            </a:xfrm>
            <a:prstGeom prst="rect">
              <a:avLst/>
            </a:prstGeom>
            <a:noFill/>
          </p:spPr>
          <p:txBody>
            <a:bodyPr wrap="square" rtlCol="0">
              <a:spAutoFit/>
            </a:bodyPr>
            <a:lstStyle/>
            <a:p>
              <a:pPr indent="609600">
                <a:lnSpc>
                  <a:spcPct val="150000"/>
                </a:lnSpc>
                <a:extLst>
                  <a:ext uri="{35155182-B16C-46BC-9424-99874614C6A1}">
                    <wpsdc:indentchars xmlns:wpsdc="http://www.wps.cn/officeDocument/2017/drawingmlCustomData" xmlns="" val="200" checksum="4158780845"/>
                  </a:ext>
                </a:extLst>
              </a:pPr>
              <a:r>
                <a:rPr sz="2400" dirty="0">
                  <a:latin typeface="微软雅黑" panose="020B0503020204020204" pitchFamily="34" charset="-122"/>
                  <a:ea typeface="微软雅黑" panose="020B0503020204020204" pitchFamily="34" charset="-122"/>
                  <a:cs typeface="微软雅黑" panose="020B0503020204020204" pitchFamily="34" charset="-122"/>
                </a:rPr>
                <a:t>秦腔承载了秦人的喜怒哀乐，是秦人“最高的艺术享受”。  </a:t>
              </a:r>
              <a:br>
                <a:rPr sz="2400" dirty="0">
                  <a:latin typeface="微软雅黑" panose="020B0503020204020204" pitchFamily="34" charset="-122"/>
                  <a:ea typeface="微软雅黑" panose="020B0503020204020204" pitchFamily="34" charset="-122"/>
                  <a:cs typeface="微软雅黑" panose="020B0503020204020204" pitchFamily="34" charset="-122"/>
                </a:rPr>
              </a:br>
              <a:endParaRPr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33793" name="图片 1" descr="组48325同意"/>
          <p:cNvPicPr>
            <a:picLocks noChangeAspect="1"/>
          </p:cNvPicPr>
          <p:nvPr/>
        </p:nvPicPr>
        <p:blipFill>
          <a:blip r:embed="rId5"/>
          <a:stretch>
            <a:fillRect/>
          </a:stretch>
        </p:blipFill>
        <p:spPr>
          <a:xfrm>
            <a:off x="377190" y="658813"/>
            <a:ext cx="2389188" cy="608012"/>
          </a:xfrm>
          <a:prstGeom prst="rect">
            <a:avLst/>
          </a:prstGeom>
          <a:noFill/>
          <a:ln w="9525">
            <a:noFill/>
          </a:ln>
        </p:spPr>
      </p:pic>
      <p:pic>
        <p:nvPicPr>
          <p:cNvPr id="33794" name="图片 6" descr="盒子2"/>
          <p:cNvPicPr>
            <a:picLocks noChangeAspect="1"/>
          </p:cNvPicPr>
          <p:nvPr/>
        </p:nvPicPr>
        <p:blipFill>
          <a:blip r:embed="rId6"/>
          <a:stretch>
            <a:fillRect/>
          </a:stretch>
        </p:blipFill>
        <p:spPr>
          <a:xfrm>
            <a:off x="183515" y="611188"/>
            <a:ext cx="747713" cy="744537"/>
          </a:xfrm>
          <a:prstGeom prst="rect">
            <a:avLst/>
          </a:prstGeom>
          <a:noFill/>
          <a:ln w="9525">
            <a:noFill/>
          </a:ln>
        </p:spPr>
      </p:pic>
      <p:sp>
        <p:nvSpPr>
          <p:cNvPr id="33795" name="文本框 7"/>
          <p:cNvSpPr txBox="1"/>
          <p:nvPr/>
        </p:nvSpPr>
        <p:spPr>
          <a:xfrm>
            <a:off x="103124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763395" y="2019935"/>
            <a:ext cx="7184390" cy="737235"/>
          </a:xfrm>
          <a:prstGeom prst="rect">
            <a:avLst/>
          </a:prstGeom>
          <a:noFill/>
          <a:ln w="9525">
            <a:noFill/>
          </a:ln>
        </p:spPr>
        <p:txBody>
          <a:bodyPr wrap="square" anchor="t" anchorCtr="0">
            <a:spAutoFit/>
          </a:bodyPr>
          <a:lstStyle/>
          <a:p>
            <a:pPr indent="711200" algn="l" eaLnBrk="0" hangingPunct="0">
              <a:lnSpc>
                <a:spcPct val="150000"/>
              </a:lnSpc>
              <a:spcBef>
                <a:spcPts val="0"/>
              </a:spcBef>
              <a:extLst>
                <a:ext uri="{35155182-B16C-46BC-9424-99874614C6A1}">
                  <wpsdc:indentchars xmlns:wpsdc="http://www.wps.cn/officeDocument/2017/drawingmlCustomData" xmlns="" val="200" checksum="3773799597"/>
                </a:ext>
              </a:extLst>
            </a:pPr>
            <a:r>
              <a:rPr lang="zh-CN" altLang="en-US" sz="28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结尾一句有何作用？</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grpSp>
        <p:nvGrpSpPr>
          <p:cNvPr id="33" name="组合 32"/>
          <p:cNvGrpSpPr/>
          <p:nvPr/>
        </p:nvGrpSpPr>
        <p:grpSpPr>
          <a:xfrm>
            <a:off x="1463040" y="3404235"/>
            <a:ext cx="8035290" cy="2444115"/>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rotWithShape="1">
              <a:blip r:embed="rId6" cstate="print">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rotWithShape="1">
              <a:blip r:embed="rId7" cstate="print">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rotWithShape="1">
              <a:blip r:embed="rId6" cstate="print">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631072" y="2321121"/>
              <a:ext cx="3818822" cy="1855175"/>
            </a:xfrm>
            <a:prstGeom prst="rect">
              <a:avLst/>
            </a:prstGeom>
            <a:noFill/>
          </p:spPr>
          <p:txBody>
            <a:bodyPr wrap="square" rtlCol="0">
              <a:spAutoFit/>
            </a:bodyPr>
            <a:lstStyle/>
            <a:p>
              <a:pPr indent="609600">
                <a:lnSpc>
                  <a:spcPct val="150000"/>
                </a:lnSpc>
                <a:extLst>
                  <a:ext uri="{35155182-B16C-46BC-9424-99874614C6A1}">
                    <wpsdc:indentchars xmlns:wpsdc="http://www.wps.cn/officeDocument/2017/drawingmlCustomData" xmlns="" val="200" checksum="4158780845"/>
                  </a:ext>
                </a:extLst>
              </a:pPr>
              <a:r>
                <a:rPr sz="2400" dirty="0">
                  <a:latin typeface="微软雅黑" panose="020B0503020204020204" pitchFamily="34" charset="-122"/>
                  <a:ea typeface="微软雅黑" panose="020B0503020204020204" pitchFamily="34" charset="-122"/>
                  <a:cs typeface="微软雅黑" panose="020B0503020204020204" pitchFamily="34" charset="-122"/>
                </a:rPr>
                <a:t>再次点明秦腔高亢宏大的特点，强调它的生成与风土人情密不可分。呼应了开头，强化了主题。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barn(inVertic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2795905" y="1355725"/>
            <a:ext cx="5916295" cy="583565"/>
          </a:xfrm>
          <a:prstGeom prst="rect">
            <a:avLst/>
          </a:prstGeom>
          <a:noFill/>
          <a:ln w="9525">
            <a:noFill/>
          </a:ln>
        </p:spPr>
        <p:txBody>
          <a:bodyPr wrap="square" anchor="t" anchorCtr="0">
            <a:spAutoFit/>
          </a:bodyPr>
          <a:lstStyle/>
          <a:p>
            <a:pPr algn="ctr" eaLnBrk="0" hangingPunct="0">
              <a:spcBef>
                <a:spcPct val="50000"/>
              </a:spcBef>
            </a:pPr>
            <a:r>
              <a:rPr lang="zh-CN" altLang="en-US" sz="3200"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主    题</a:t>
            </a: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1074420" y="2251710"/>
            <a:ext cx="8080375" cy="396938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秦腔》不但绘形绘色写出了一个地方剧种的生成、变迁的特点，更重要的是通过对秦川大地上人们的喜怒哀乐等风土人情的描绘，展现了他们热情蓬勃的生命力。作者生于斯长于斯，对故土的热爱使得作者在描述中更多地凸现了黄土地人民的人情美，而滤掉了其中可能存在的愚昧与丑陋。在贾平凹笔下，秦腔是黄土地与老百姓生生不息的命运之声。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3"/>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57346"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57347"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zh-CN" sz="2400" b="1" dirty="0">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艺  术特  色</a:t>
              </a:r>
            </a:p>
          </p:txBody>
        </p:sp>
      </p:grpSp>
      <p:pic>
        <p:nvPicPr>
          <p:cNvPr id="57353" name="图片 2" descr="fa6e743e92880a5eb48e85f4ae854862d768f43741aa5-9eY9co_fw1200"/>
          <p:cNvPicPr>
            <a:picLocks noChangeAspect="1"/>
          </p:cNvPicPr>
          <p:nvPr/>
        </p:nvPicPr>
        <p:blipFill>
          <a:blip r:embed="rId4"/>
          <a:stretch>
            <a:fillRect/>
          </a:stretch>
        </p:blipFill>
        <p:spPr>
          <a:xfrm>
            <a:off x="8809038" y="611188"/>
            <a:ext cx="3005137" cy="2689225"/>
          </a:xfrm>
          <a:prstGeom prst="rect">
            <a:avLst/>
          </a:prstGeom>
          <a:noFill/>
          <a:ln w="9525">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1237615" y="2767965"/>
            <a:ext cx="9274810" cy="286131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写排戏、演戏前的乡村舞台氛围，尤其是戏开演前人们火爆的言辞情绪和行为，生动地传达出关中人特有的粗烈豪放性格，让人有身临其境的真切亲昵之感。作者也借此强调秦腔这种地方戏曲赖以生存而且生命力及其旺盛的根本原因，就在于它扎根于一种独特的生活方式。</a:t>
            </a:r>
          </a:p>
        </p:txBody>
      </p:sp>
      <p:sp>
        <p:nvSpPr>
          <p:cNvPr id="5" name="矩形 4"/>
          <p:cNvSpPr/>
          <p:nvPr/>
        </p:nvSpPr>
        <p:spPr>
          <a:xfrm>
            <a:off x="2294255" y="1790065"/>
            <a:ext cx="5799455" cy="645160"/>
          </a:xfrm>
          <a:prstGeom prst="rect">
            <a:avLst/>
          </a:prstGeom>
          <a:noFill/>
          <a:ln w="9525">
            <a:noFill/>
          </a:ln>
        </p:spPr>
        <p:txBody>
          <a:bodyPr wrap="square" anchor="t" anchorCtr="0">
            <a:spAutoFit/>
          </a:bodyPr>
          <a:lstStyle/>
          <a:p>
            <a:pPr algn="just" eaLnBrk="0" hangingPunct="0">
              <a:lnSpc>
                <a:spcPct val="150000"/>
              </a:lnSpc>
              <a:spcBef>
                <a:spcPts val="0"/>
              </a:spcBef>
            </a:pPr>
            <a:r>
              <a:rPr lang="zh-CN" altLang="en-US" sz="2400"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从侧面叙写秦腔的艺术效果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1193165" y="2930525"/>
            <a:ext cx="9274810" cy="230695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本文最妙处就在于笔墨都在写秦腔的自然地理环境、人文社会环境、准备和演出环境、人们看秦腔的态度和效果、演员的社会地位和声誉等等，就是不写秦腔艺术本身。但我们读完全文，却能对秦腔有极为真切、生动、深刻的印象和认识。</a:t>
            </a:r>
          </a:p>
        </p:txBody>
      </p:sp>
      <p:sp>
        <p:nvSpPr>
          <p:cNvPr id="5" name="矩形 4"/>
          <p:cNvSpPr/>
          <p:nvPr/>
        </p:nvSpPr>
        <p:spPr>
          <a:xfrm>
            <a:off x="2294255" y="1790065"/>
            <a:ext cx="5799455" cy="645160"/>
          </a:xfrm>
          <a:prstGeom prst="rect">
            <a:avLst/>
          </a:prstGeom>
          <a:noFill/>
          <a:ln w="9525">
            <a:noFill/>
          </a:ln>
        </p:spPr>
        <p:txBody>
          <a:bodyPr wrap="square" anchor="t" anchorCtr="0">
            <a:spAutoFit/>
          </a:bodyPr>
          <a:lstStyle/>
          <a:p>
            <a:pPr algn="just" eaLnBrk="0" hangingPunct="0">
              <a:lnSpc>
                <a:spcPct val="150000"/>
              </a:lnSpc>
              <a:spcBef>
                <a:spcPts val="0"/>
              </a:spcBef>
            </a:pPr>
            <a:r>
              <a:rPr lang="zh-CN" altLang="en-US" sz="2400"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从侧面叙写秦腔的艺术效果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图片 1" descr="组48325同意"/>
          <p:cNvPicPr>
            <a:picLocks noChangeAspect="1"/>
          </p:cNvPicPr>
          <p:nvPr/>
        </p:nvPicPr>
        <p:blipFill>
          <a:blip r:embed="rId3"/>
          <a:stretch>
            <a:fillRect/>
          </a:stretch>
        </p:blipFill>
        <p:spPr>
          <a:xfrm>
            <a:off x="406400" y="658813"/>
            <a:ext cx="3781425" cy="608012"/>
          </a:xfrm>
          <a:prstGeom prst="rect">
            <a:avLst/>
          </a:prstGeom>
          <a:noFill/>
          <a:ln w="9525">
            <a:noFill/>
          </a:ln>
        </p:spPr>
      </p:pic>
      <p:pic>
        <p:nvPicPr>
          <p:cNvPr id="11267" name="图片 6" descr="盒子2"/>
          <p:cNvPicPr>
            <a:picLocks noChangeAspect="1"/>
          </p:cNvPicPr>
          <p:nvPr/>
        </p:nvPicPr>
        <p:blipFill>
          <a:blip r:embed="rId4"/>
          <a:stretch>
            <a:fillRect/>
          </a:stretch>
        </p:blipFill>
        <p:spPr>
          <a:xfrm>
            <a:off x="212725" y="611188"/>
            <a:ext cx="747713" cy="744537"/>
          </a:xfrm>
          <a:prstGeom prst="rect">
            <a:avLst/>
          </a:prstGeom>
          <a:noFill/>
          <a:ln w="9525">
            <a:noFill/>
          </a:ln>
        </p:spPr>
      </p:pic>
      <p:sp>
        <p:nvSpPr>
          <p:cNvPr id="11268" name="文本框 7"/>
          <p:cNvSpPr txBox="1"/>
          <p:nvPr/>
        </p:nvSpPr>
        <p:spPr>
          <a:xfrm>
            <a:off x="1060450" y="752475"/>
            <a:ext cx="2954338"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1269" name="矩形 1"/>
          <p:cNvSpPr/>
          <p:nvPr/>
        </p:nvSpPr>
        <p:spPr>
          <a:xfrm>
            <a:off x="1931035" y="2346960"/>
            <a:ext cx="9340215" cy="2676525"/>
          </a:xfrm>
          <a:prstGeom prst="rect">
            <a:avLst/>
          </a:prstGeom>
          <a:noFill/>
          <a:ln w="9525">
            <a:noFill/>
          </a:ln>
        </p:spPr>
        <p:txBody>
          <a:bodyPr wrap="square">
            <a:spAutoFit/>
          </a:bodyPr>
          <a:lstStyle/>
          <a:p>
            <a:pPr eaLnBrk="0" hangingPunct="0">
              <a:lnSpc>
                <a:spcPct val="150000"/>
              </a:lnSpc>
            </a:pPr>
            <a:r>
              <a:rPr lang="en-US"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a:t>
            </a:r>
            <a:r>
              <a:rPr sz="2800" b="1" dirty="0">
                <a:latin typeface="楷体" panose="02010609060101010101" pitchFamily="49" charset="-122"/>
                <a:ea typeface="楷体" panose="02010609060101010101" pitchFamily="49" charset="-122"/>
              </a:rPr>
              <a:t>解秦腔、秦地、秦人的基本特点。 </a:t>
            </a:r>
          </a:p>
          <a:p>
            <a:pPr eaLnBrk="0" hangingPunct="0">
              <a:lnSpc>
                <a:spcPct val="150000"/>
              </a:lnSpc>
            </a:pPr>
            <a:r>
              <a:rPr lang="en-US" sz="2800" b="1" dirty="0">
                <a:latin typeface="楷体" panose="02010609060101010101" pitchFamily="49" charset="-122"/>
                <a:ea typeface="楷体" panose="02010609060101010101" pitchFamily="49" charset="-122"/>
              </a:rPr>
              <a:t>2.</a:t>
            </a:r>
            <a:r>
              <a:rPr sz="2800" b="1" dirty="0">
                <a:latin typeface="楷体" panose="02010609060101010101" pitchFamily="49" charset="-122"/>
                <a:ea typeface="楷体" panose="02010609060101010101" pitchFamily="49" charset="-122"/>
              </a:rPr>
              <a:t>品味文章的语言、学习描写手法。 </a:t>
            </a:r>
          </a:p>
          <a:p>
            <a:pPr eaLnBrk="0" hangingPunct="0">
              <a:lnSpc>
                <a:spcPct val="150000"/>
              </a:lnSpc>
            </a:pPr>
            <a:r>
              <a:rPr lang="en-US" sz="2800" b="1" dirty="0">
                <a:latin typeface="楷体" panose="02010609060101010101" pitchFamily="49" charset="-122"/>
                <a:ea typeface="楷体" panose="02010609060101010101" pitchFamily="49" charset="-122"/>
              </a:rPr>
              <a:t>3.</a:t>
            </a:r>
            <a:r>
              <a:rPr sz="2800" b="1" dirty="0">
                <a:latin typeface="楷体" panose="02010609060101010101" pitchFamily="49" charset="-122"/>
                <a:ea typeface="楷体" panose="02010609060101010101" pitchFamily="49" charset="-122"/>
              </a:rPr>
              <a:t>体会中国民俗文化的特点，交流秦腔之类传统艺术发展前景的看法。 </a:t>
            </a:r>
          </a:p>
        </p:txBody>
      </p:sp>
      <p:sp>
        <p:nvSpPr>
          <p:cNvPr id="11270" name="TextBox 1"/>
          <p:cNvSpPr txBox="1"/>
          <p:nvPr/>
        </p:nvSpPr>
        <p:spPr>
          <a:xfrm>
            <a:off x="1300798" y="1514158"/>
            <a:ext cx="1992312" cy="585787"/>
          </a:xfrm>
          <a:prstGeom prst="rect">
            <a:avLst/>
          </a:prstGeom>
          <a:noFill/>
          <a:ln w="9525">
            <a:noFill/>
          </a:ln>
        </p:spPr>
        <p:txBody>
          <a:bodyPr>
            <a:spAutoFit/>
          </a:bodyPr>
          <a:lstStyle/>
          <a:p>
            <a:r>
              <a:rPr lang="zh-CN" altLang="en-US" sz="3200" b="1" dirty="0">
                <a:latin typeface="楷体" panose="02010609060101010101" pitchFamily="49" charset="-122"/>
                <a:ea typeface="楷体" panose="02010609060101010101" pitchFamily="49" charset="-122"/>
              </a:rPr>
              <a:t>教学目标</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3794"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4"/>
          <a:srcRect t="23958" b="25000"/>
          <a:stretch>
            <a:fillRect/>
          </a:stretch>
        </p:blipFill>
        <p:spPr>
          <a:xfrm>
            <a:off x="9154795" y="424815"/>
            <a:ext cx="2968625" cy="2164715"/>
          </a:xfrm>
          <a:prstGeom prst="rect">
            <a:avLst/>
          </a:prstGeom>
        </p:spPr>
      </p:pic>
      <p:sp>
        <p:nvSpPr>
          <p:cNvPr id="4" name="Text Box 2"/>
          <p:cNvSpPr txBox="1"/>
          <p:nvPr/>
        </p:nvSpPr>
        <p:spPr>
          <a:xfrm>
            <a:off x="1060450" y="2324100"/>
            <a:ext cx="9274810" cy="396938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ts val="0"/>
              </a:spcBef>
              <a:extLst>
                <a:ext uri="{35155182-B16C-46BC-9424-99874614C6A1}">
                  <wpsdc:indentchars xmlns:wpsdc="http://www.wps.cn/officeDocument/2017/drawingmlCustomData" xmlns="" val="200" checksum="4158780845"/>
                </a:ext>
              </a:extLst>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另外，特别应指出的是作者特有的文字表现力。贾平凹在这篇文章中把自己彻底关中化了，他使自己的文字风格与秦腔的高亢火爆、猛烈粗粝保持一致，给读者的印象，他好像是在用吼秦腔的方式写秦腔。正如文中写道： 几声雄壮的秦腔叫板，如同村头尘土中的叫驴打滚，那么有力，使他‘猛然发现了自己心胸中一股强硬的气魄随同着胳膊上的肌肉疙瘩一起产生了’。恰是这种文字与表达对象在风格上的一致，使本文获得了独特的艺术品格。</a:t>
            </a:r>
          </a:p>
        </p:txBody>
      </p:sp>
      <p:sp>
        <p:nvSpPr>
          <p:cNvPr id="5" name="矩形 4"/>
          <p:cNvSpPr/>
          <p:nvPr/>
        </p:nvSpPr>
        <p:spPr>
          <a:xfrm>
            <a:off x="2465070" y="1355725"/>
            <a:ext cx="5799455" cy="645160"/>
          </a:xfrm>
          <a:prstGeom prst="rect">
            <a:avLst/>
          </a:prstGeom>
          <a:noFill/>
          <a:ln w="9525">
            <a:noFill/>
          </a:ln>
        </p:spPr>
        <p:txBody>
          <a:bodyPr wrap="square" anchor="t" anchorCtr="0">
            <a:spAutoFit/>
          </a:bodyPr>
          <a:lstStyle/>
          <a:p>
            <a:pPr algn="ctr" eaLnBrk="0" hangingPunct="0">
              <a:lnSpc>
                <a:spcPct val="150000"/>
              </a:lnSpc>
              <a:spcBef>
                <a:spcPts val="0"/>
              </a:spcBef>
            </a:pPr>
            <a:r>
              <a:rPr lang="zh-CN" altLang="en-US" sz="2400"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浓烈的情感内涵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7891"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7892"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nvSpPr>
        <p:spPr>
          <a:xfrm>
            <a:off x="814070" y="1721485"/>
            <a:ext cx="10970260" cy="3415030"/>
          </a:xfrm>
          <a:prstGeom prst="rect">
            <a:avLst/>
          </a:prstGeom>
          <a:noFill/>
          <a:ln w="9525">
            <a:noFill/>
          </a:ln>
        </p:spPr>
        <p:txBody>
          <a:bodyPr wrap="square">
            <a:spAutoFit/>
          </a:bodyPr>
          <a:lstStyle/>
          <a:p>
            <a:pPr eaLnBrk="0" hangingPunct="0">
              <a:lnSpc>
                <a:spcPct val="150000"/>
              </a:lnSpc>
            </a:pPr>
            <a:r>
              <a:rPr lang="zh-CN" altLang="en-US" sz="2400" b="1" dirty="0">
                <a:latin typeface="楷体" panose="02010609060101010101" pitchFamily="49" charset="-122"/>
                <a:ea typeface="楷体" panose="02010609060101010101" pitchFamily="49" charset="-122"/>
              </a:rPr>
              <a:t>下列有关文学常识的表述，不正确的一项是(      )</a:t>
            </a:r>
          </a:p>
          <a:p>
            <a:pPr eaLnBrk="0" hangingPunct="0">
              <a:lnSpc>
                <a:spcPct val="150000"/>
              </a:lnSpc>
            </a:pPr>
            <a:r>
              <a:rPr lang="zh-CN" altLang="en-US" sz="2400" b="1" dirty="0">
                <a:latin typeface="楷体" panose="02010609060101010101" pitchFamily="49" charset="-122"/>
                <a:ea typeface="楷体" panose="02010609060101010101" pitchFamily="49" charset="-122"/>
              </a:rPr>
              <a:t>A.被称作“前四史”的史书是：《史记》《汉书》《三国志》和《后汉书》。</a:t>
            </a:r>
          </a:p>
          <a:p>
            <a:pPr eaLnBrk="0" hangingPunct="0">
              <a:lnSpc>
                <a:spcPct val="150000"/>
              </a:lnSpc>
            </a:pPr>
            <a:r>
              <a:rPr lang="zh-CN" altLang="en-US" sz="2400" b="1" dirty="0">
                <a:latin typeface="楷体" panose="02010609060101010101" pitchFamily="49" charset="-122"/>
                <a:ea typeface="楷体" panose="02010609060101010101" pitchFamily="49" charset="-122"/>
              </a:rPr>
              <a:t>B.元曲四大家是：关汉卿、白朴、马致远和郑光祖。</a:t>
            </a:r>
          </a:p>
          <a:p>
            <a:pPr eaLnBrk="0" hangingPunct="0">
              <a:lnSpc>
                <a:spcPct val="150000"/>
              </a:lnSpc>
            </a:pPr>
            <a:r>
              <a:rPr lang="zh-CN" altLang="en-US" sz="2400" b="1" dirty="0">
                <a:latin typeface="楷体" panose="02010609060101010101" pitchFamily="49" charset="-122"/>
                <a:ea typeface="楷体" panose="02010609060101010101" pitchFamily="49" charset="-122"/>
              </a:rPr>
              <a:t>C.被鲁迅称为“晚清四大谴责小说”的是：《官场现形记》《儒林外史》《老残游记》和《孽海花》。</a:t>
            </a:r>
          </a:p>
          <a:p>
            <a:pPr eaLnBrk="0" hangingPunct="0">
              <a:lnSpc>
                <a:spcPct val="150000"/>
              </a:lnSpc>
            </a:pPr>
            <a:r>
              <a:rPr lang="zh-CN" altLang="en-US" sz="2400" b="1" dirty="0">
                <a:latin typeface="楷体" panose="02010609060101010101" pitchFamily="49" charset="-122"/>
                <a:ea typeface="楷体" panose="02010609060101010101" pitchFamily="49" charset="-122"/>
              </a:rPr>
              <a:t>D.莎士比亚的四大悲剧是：《哈姆雷特》《李尔王》《奥赛罗》和《麦克白》。   </a:t>
            </a:r>
          </a:p>
        </p:txBody>
      </p:sp>
      <p:sp>
        <p:nvSpPr>
          <p:cNvPr id="11" name="文本框 10"/>
          <p:cNvSpPr txBox="1"/>
          <p:nvPr/>
        </p:nvSpPr>
        <p:spPr>
          <a:xfrm>
            <a:off x="6950710" y="1600200"/>
            <a:ext cx="823595" cy="1014730"/>
          </a:xfrm>
          <a:prstGeom prst="rect">
            <a:avLst/>
          </a:prstGeom>
          <a:noFill/>
          <a:ln w="9525">
            <a:noFill/>
          </a:ln>
        </p:spPr>
        <p:txBody>
          <a:bodyPr wrap="square">
            <a:spAutoFit/>
          </a:bodyPr>
          <a:lstStyle/>
          <a:p>
            <a:pPr eaLnBrk="0" hangingPunct="0"/>
            <a:r>
              <a:rPr lang="en-US" altLang="zh-CN" sz="6000" dirty="0">
                <a:solidFill>
                  <a:srgbClr val="C00000"/>
                </a:solidFill>
                <a:latin typeface="Calibri" panose="020F0502020204030204" pitchFamily="34"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7891"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7892"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nvSpPr>
        <p:spPr>
          <a:xfrm>
            <a:off x="1060450" y="1355725"/>
            <a:ext cx="10716260" cy="4523105"/>
          </a:xfrm>
          <a:prstGeom prst="rect">
            <a:avLst/>
          </a:prstGeom>
          <a:noFill/>
          <a:ln w="9525">
            <a:noFill/>
          </a:ln>
        </p:spPr>
        <p:txBody>
          <a:bodyPr wrap="square">
            <a:spAutoFit/>
          </a:bodyPr>
          <a:lstStyle/>
          <a:p>
            <a:pPr eaLnBrk="0" hangingPunct="0">
              <a:lnSpc>
                <a:spcPct val="150000"/>
              </a:lnSpc>
            </a:pPr>
            <a:r>
              <a:rPr lang="zh-CN" altLang="en-US" sz="2400" b="1" dirty="0">
                <a:latin typeface="楷体" panose="02010609060101010101" pitchFamily="49" charset="-122"/>
                <a:ea typeface="楷体" panose="02010609060101010101" pitchFamily="49" charset="-122"/>
              </a:rPr>
              <a:t>下列有关文学常识的表述，有误的一项是(     )</a:t>
            </a:r>
          </a:p>
          <a:p>
            <a:pPr eaLnBrk="0" hangingPunct="0">
              <a:lnSpc>
                <a:spcPct val="150000"/>
              </a:lnSpc>
            </a:pPr>
            <a:r>
              <a:rPr lang="zh-CN" altLang="en-US" sz="2400" b="1" dirty="0">
                <a:latin typeface="楷体" panose="02010609060101010101" pitchFamily="49" charset="-122"/>
                <a:ea typeface="楷体" panose="02010609060101010101" pitchFamily="49" charset="-122"/>
              </a:rPr>
              <a:t>A.近体诗是对唐代形成的律诗和绝句的通称。与古体诗相对而言，句数、字数和平仄、用韵等都有一定的格律。</a:t>
            </a:r>
          </a:p>
          <a:p>
            <a:pPr eaLnBrk="0" hangingPunct="0">
              <a:lnSpc>
                <a:spcPct val="150000"/>
              </a:lnSpc>
            </a:pPr>
            <a:r>
              <a:rPr lang="zh-CN" altLang="en-US" sz="2400" b="1" dirty="0">
                <a:latin typeface="楷体" panose="02010609060101010101" pitchFamily="49" charset="-122"/>
                <a:ea typeface="楷体" panose="02010609060101010101" pitchFamily="49" charset="-122"/>
              </a:rPr>
              <a:t>B.桐城派是清代散文流派，代表作家有方苞、归有光、刘大木魁、姚鼐等。</a:t>
            </a:r>
          </a:p>
          <a:p>
            <a:pPr eaLnBrk="0" hangingPunct="0">
              <a:lnSpc>
                <a:spcPct val="150000"/>
              </a:lnSpc>
            </a:pPr>
            <a:r>
              <a:rPr lang="zh-CN" altLang="en-US" sz="2400" b="1" dirty="0">
                <a:latin typeface="楷体" panose="02010609060101010101" pitchFamily="49" charset="-122"/>
                <a:ea typeface="楷体" panose="02010609060101010101" pitchFamily="49" charset="-122"/>
              </a:rPr>
              <a:t>C.沈从文是我国现代文学中有风格、有艺术个性的作家。他的作品题材广泛，文笔清丽，语言清新活泼，《边城》《湘行散记》最具代表性。</a:t>
            </a:r>
          </a:p>
          <a:p>
            <a:pPr eaLnBrk="0" hangingPunct="0">
              <a:lnSpc>
                <a:spcPct val="150000"/>
              </a:lnSpc>
            </a:pPr>
            <a:r>
              <a:rPr lang="zh-CN" altLang="en-US" sz="2400" b="1" dirty="0">
                <a:latin typeface="楷体" panose="02010609060101010101" pitchFamily="49" charset="-122"/>
                <a:ea typeface="楷体" panose="02010609060101010101" pitchFamily="49" charset="-122"/>
              </a:rPr>
              <a:t>D.高尔基的《母亲》是世界文学史上第一部描写无产阶级革命斗争的著作，列宁称它是“一部非常及时的书”。</a:t>
            </a:r>
          </a:p>
        </p:txBody>
      </p:sp>
      <p:sp>
        <p:nvSpPr>
          <p:cNvPr id="11" name="文本框 10"/>
          <p:cNvSpPr txBox="1"/>
          <p:nvPr/>
        </p:nvSpPr>
        <p:spPr>
          <a:xfrm flipH="1">
            <a:off x="6888480" y="1106170"/>
            <a:ext cx="739775" cy="1014730"/>
          </a:xfrm>
          <a:prstGeom prst="rect">
            <a:avLst/>
          </a:prstGeom>
          <a:noFill/>
          <a:ln w="9525">
            <a:noFill/>
          </a:ln>
        </p:spPr>
        <p:txBody>
          <a:bodyPr wrap="square">
            <a:spAutoFit/>
          </a:bodyPr>
          <a:lstStyle/>
          <a:p>
            <a:pPr eaLnBrk="0" hangingPunct="0"/>
            <a:r>
              <a:rPr lang="en-US" altLang="zh-CN" sz="6000" dirty="0">
                <a:solidFill>
                  <a:srgbClr val="C00000"/>
                </a:solidFill>
                <a:latin typeface="Calibri" panose="020F0502020204030204" pitchFamily="34"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38915"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38916"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nvSpPr>
        <p:spPr>
          <a:xfrm>
            <a:off x="1359535" y="1355725"/>
            <a:ext cx="10055225" cy="4577080"/>
          </a:xfrm>
          <a:prstGeom prst="rect">
            <a:avLst/>
          </a:prstGeom>
          <a:noFill/>
          <a:ln w="9525">
            <a:noFill/>
          </a:ln>
        </p:spPr>
        <p:txBody>
          <a:bodyPr wrap="square">
            <a:spAutoFit/>
          </a:bodyPr>
          <a:lstStyle/>
          <a:p>
            <a:pPr eaLnBrk="0" hangingPunct="0">
              <a:lnSpc>
                <a:spcPts val="3180"/>
              </a:lnSpc>
            </a:pPr>
            <a:r>
              <a:rPr lang="zh-CN" altLang="en-US" sz="2400" b="1" dirty="0">
                <a:latin typeface="楷体" panose="02010609060101010101" pitchFamily="49" charset="-122"/>
                <a:ea typeface="楷体" panose="02010609060101010101" pitchFamily="49" charset="-122"/>
              </a:rPr>
              <a:t>下列有关文学常识的表述，不恰当的一项是(       )</a:t>
            </a:r>
          </a:p>
          <a:p>
            <a:pPr eaLnBrk="0" hangingPunct="0">
              <a:lnSpc>
                <a:spcPts val="3180"/>
              </a:lnSpc>
            </a:pPr>
            <a:r>
              <a:rPr lang="zh-CN" altLang="en-US" sz="2400" b="1" dirty="0">
                <a:latin typeface="楷体" panose="02010609060101010101" pitchFamily="49" charset="-122"/>
                <a:ea typeface="楷体" panose="02010609060101010101" pitchFamily="49" charset="-122"/>
              </a:rPr>
              <a:t>A.在世界文学史上，我国的鲁迅和俄国的果戈理都以《狂人日记》为题写过小说，成为文坛佳话。</a:t>
            </a:r>
          </a:p>
          <a:p>
            <a:pPr eaLnBrk="0" hangingPunct="0">
              <a:lnSpc>
                <a:spcPts val="3180"/>
              </a:lnSpc>
            </a:pPr>
            <a:r>
              <a:rPr lang="zh-CN" altLang="en-US" sz="2400" b="1" dirty="0">
                <a:latin typeface="楷体" panose="02010609060101010101" pitchFamily="49" charset="-122"/>
                <a:ea typeface="楷体" panose="02010609060101010101" pitchFamily="49" charset="-122"/>
              </a:rPr>
              <a:t>B.词的标题和词牌是有严格区别的，词的标题是词的内容的集中体现，它概括了词的主要内容。词牌是一首词词调的名称。</a:t>
            </a:r>
          </a:p>
          <a:p>
            <a:pPr eaLnBrk="0" hangingPunct="0">
              <a:lnSpc>
                <a:spcPts val="3180"/>
              </a:lnSpc>
            </a:pPr>
            <a:r>
              <a:rPr lang="zh-CN" altLang="en-US" sz="2400" b="1" dirty="0">
                <a:latin typeface="楷体" panose="02010609060101010101" pitchFamily="49" charset="-122"/>
                <a:ea typeface="楷体" panose="02010609060101010101" pitchFamily="49" charset="-122"/>
              </a:rPr>
              <a:t>C.在元代文学中，首先异军突起的是杂剧，它标志着中国戏剧的成熟;后人又把散曲和小令合称为“元曲”，与唐诗、宋词并举</a:t>
            </a:r>
          </a:p>
          <a:p>
            <a:pPr eaLnBrk="0" hangingPunct="0">
              <a:lnSpc>
                <a:spcPts val="3180"/>
              </a:lnSpc>
            </a:pPr>
            <a:r>
              <a:rPr lang="zh-CN" altLang="en-US" sz="2400" b="1" dirty="0">
                <a:latin typeface="楷体" panose="02010609060101010101" pitchFamily="49" charset="-122"/>
                <a:ea typeface="楷体" panose="02010609060101010101" pitchFamily="49" charset="-122"/>
              </a:rPr>
              <a:t>D.古代刻在器物上用来警戒自己或者称述功德的文学形式叫“铭”。刻在牌上，放在书案右边用以自警的铭文叫“座右铭”，如刘禹锡的《陋室铭》。刻在石碑上，叙述死者生平，加以颂扬追思的，叫“墓志铭”，如《柳子厚墓志铭》。</a:t>
            </a:r>
          </a:p>
        </p:txBody>
      </p:sp>
      <p:sp>
        <p:nvSpPr>
          <p:cNvPr id="11" name="文本框 10"/>
          <p:cNvSpPr txBox="1"/>
          <p:nvPr/>
        </p:nvSpPr>
        <p:spPr>
          <a:xfrm>
            <a:off x="7496810" y="1037590"/>
            <a:ext cx="970915" cy="1014730"/>
          </a:xfrm>
          <a:prstGeom prst="rect">
            <a:avLst/>
          </a:prstGeom>
          <a:noFill/>
          <a:ln w="9525">
            <a:noFill/>
          </a:ln>
        </p:spPr>
        <p:txBody>
          <a:bodyPr wrap="square">
            <a:spAutoFit/>
          </a:bodyPr>
          <a:lstStyle/>
          <a:p>
            <a:pPr algn="ctr" eaLnBrk="0" hangingPunct="0"/>
            <a:r>
              <a:rPr lang="en-US" altLang="zh-CN" sz="6000" dirty="0">
                <a:solidFill>
                  <a:srgbClr val="C00000"/>
                </a:solidFill>
                <a:latin typeface="Calibri" panose="020F0502020204030204" pitchFamily="34" charset="0"/>
              </a:rPr>
              <a:t>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图片 1" descr="组48325同意"/>
          <p:cNvPicPr>
            <a:picLocks noChangeAspect="1"/>
          </p:cNvPicPr>
          <p:nvPr/>
        </p:nvPicPr>
        <p:blipFill>
          <a:blip r:embed="rId2"/>
          <a:stretch>
            <a:fillRect/>
          </a:stretch>
        </p:blipFill>
        <p:spPr>
          <a:xfrm>
            <a:off x="406400" y="644208"/>
            <a:ext cx="2389188" cy="608012"/>
          </a:xfrm>
          <a:prstGeom prst="rect">
            <a:avLst/>
          </a:prstGeom>
          <a:noFill/>
          <a:ln w="9525">
            <a:noFill/>
          </a:ln>
        </p:spPr>
      </p:pic>
      <p:pic>
        <p:nvPicPr>
          <p:cNvPr id="35843" name="图片 6" descr="盒子2"/>
          <p:cNvPicPr>
            <a:picLocks noChangeAspect="1"/>
          </p:cNvPicPr>
          <p:nvPr/>
        </p:nvPicPr>
        <p:blipFill>
          <a:blip r:embed="rId3"/>
          <a:stretch>
            <a:fillRect/>
          </a:stretch>
        </p:blipFill>
        <p:spPr>
          <a:xfrm>
            <a:off x="212725" y="596583"/>
            <a:ext cx="747713" cy="744537"/>
          </a:xfrm>
          <a:prstGeom prst="rect">
            <a:avLst/>
          </a:prstGeom>
          <a:noFill/>
          <a:ln w="9525">
            <a:noFill/>
          </a:ln>
        </p:spPr>
      </p:pic>
      <p:sp>
        <p:nvSpPr>
          <p:cNvPr id="35844" name="文本框 7"/>
          <p:cNvSpPr txBox="1"/>
          <p:nvPr/>
        </p:nvSpPr>
        <p:spPr>
          <a:xfrm>
            <a:off x="1060450" y="737870"/>
            <a:ext cx="1404620" cy="460375"/>
          </a:xfrm>
          <a:prstGeom prst="rect">
            <a:avLst/>
          </a:prstGeom>
          <a:noFill/>
          <a:ln w="9525">
            <a:noFill/>
          </a:ln>
        </p:spPr>
        <p:txBody>
          <a:bodyPr wrap="none">
            <a:spAutoFit/>
          </a:bodyPr>
          <a:lstStyle/>
          <a:p>
            <a:pPr eaLnBrk="0" hangingPunct="0"/>
            <a:r>
              <a:rPr lang="zh-CN" altLang="zh-CN" sz="2400" b="1" dirty="0">
                <a:solidFill>
                  <a:srgbClr val="EF7509"/>
                </a:solidFill>
                <a:latin typeface="思源黑体 CN Heavy" panose="020B0A00000000000000" pitchFamily="34" charset="-122"/>
                <a:ea typeface="思源黑体 CN Heavy" panose="020B0A00000000000000" pitchFamily="34" charset="-122"/>
              </a:rPr>
              <a:t>拓展提高</a:t>
            </a:r>
          </a:p>
        </p:txBody>
      </p:sp>
      <p:sp>
        <p:nvSpPr>
          <p:cNvPr id="2" name="矩形 1"/>
          <p:cNvSpPr/>
          <p:nvPr/>
        </p:nvSpPr>
        <p:spPr>
          <a:xfrm>
            <a:off x="1823720" y="2866390"/>
            <a:ext cx="5922645" cy="28613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609600" algn="l" defTabSz="914400" rtl="0">
              <a:lnSpc>
                <a:spcPct val="150000"/>
              </a:lnSpc>
              <a:spcBef>
                <a:spcPct val="0"/>
              </a:spcBef>
              <a:spcAft>
                <a:spcPct val="0"/>
              </a:spcAft>
              <a:buClrTx/>
              <a:buSzTx/>
              <a:buFont typeface="Wingdings" panose="05000000000000000000" charset="0"/>
              <a:defRPr/>
              <a:extLst>
                <a:ext uri="{35155182-B16C-46BC-9424-99874614C6A1}">
                  <wpsdc:indentchars xmlns:wpsdc="http://www.wps.cn/officeDocument/2017/drawingmlCustomData" xmlns="" val="200" checksum="4158780845"/>
                </a:ext>
              </a:extLst>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贾平凹小说描写新时期的西北农村，特别是改革开放后的变革，视野开阔，具有丰富的当代中国社会文化心理内涵，富于地域风土特色，格调清新隽永。  </a:t>
            </a:r>
            <a:b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br>
            <a:endPar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760095" y="1750695"/>
            <a:ext cx="6595110" cy="737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711200" algn="ctr" defTabSz="914400" rtl="0">
              <a:lnSpc>
                <a:spcPct val="150000"/>
              </a:lnSpc>
              <a:spcBef>
                <a:spcPct val="0"/>
              </a:spcBef>
              <a:spcAft>
                <a:spcPct val="0"/>
              </a:spcAft>
              <a:buClrTx/>
              <a:buSzTx/>
              <a:buFont typeface="Wingdings" panose="05000000000000000000" charset="0"/>
              <a:defRPr/>
              <a:extLst>
                <a:ext uri="{35155182-B16C-46BC-9424-99874614C6A1}">
                  <wpsdc:indentchars xmlns:wpsdc="http://www.wps.cn/officeDocument/2017/drawingmlCustomData" xmlns="" val="200" checksum="3773799597"/>
                </a:ext>
              </a:extLst>
            </a:pPr>
            <a:r>
              <a:rPr kumimoji="0" lang="zh-CN" altLang="en-US" sz="28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贾平凹  作品风格</a:t>
            </a:r>
          </a:p>
        </p:txBody>
      </p:sp>
      <p:pic>
        <p:nvPicPr>
          <p:cNvPr id="28" name="图片 27"/>
          <p:cNvPicPr>
            <a:picLocks noChangeAspect="1"/>
          </p:cNvPicPr>
          <p:nvPr/>
        </p:nvPicPr>
        <p:blipFill>
          <a:blip r:embed="rId4"/>
          <a:stretch>
            <a:fillRect/>
          </a:stretch>
        </p:blipFill>
        <p:spPr>
          <a:xfrm>
            <a:off x="7193915" y="-113665"/>
            <a:ext cx="5030470" cy="5030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图片 1" descr="组48325同意"/>
          <p:cNvPicPr>
            <a:picLocks noChangeAspect="1"/>
          </p:cNvPicPr>
          <p:nvPr/>
        </p:nvPicPr>
        <p:blipFill>
          <a:blip r:embed="rId3"/>
          <a:stretch>
            <a:fillRect/>
          </a:stretch>
        </p:blipFill>
        <p:spPr>
          <a:xfrm>
            <a:off x="406400" y="658813"/>
            <a:ext cx="2389188" cy="608012"/>
          </a:xfrm>
          <a:prstGeom prst="rect">
            <a:avLst/>
          </a:prstGeom>
          <a:noFill/>
          <a:ln w="9525">
            <a:noFill/>
          </a:ln>
        </p:spPr>
      </p:pic>
      <p:pic>
        <p:nvPicPr>
          <p:cNvPr id="41987" name="图片 6" descr="盒子2"/>
          <p:cNvPicPr>
            <a:picLocks noChangeAspect="1"/>
          </p:cNvPicPr>
          <p:nvPr/>
        </p:nvPicPr>
        <p:blipFill>
          <a:blip r:embed="rId4"/>
          <a:stretch>
            <a:fillRect/>
          </a:stretch>
        </p:blipFill>
        <p:spPr>
          <a:xfrm>
            <a:off x="212725" y="611188"/>
            <a:ext cx="747713" cy="744537"/>
          </a:xfrm>
          <a:prstGeom prst="rect">
            <a:avLst/>
          </a:prstGeom>
          <a:noFill/>
          <a:ln w="9525">
            <a:noFill/>
          </a:ln>
        </p:spPr>
      </p:pic>
      <p:sp>
        <p:nvSpPr>
          <p:cNvPr id="41988"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板书设计</a:t>
            </a:r>
          </a:p>
        </p:txBody>
      </p:sp>
      <p:pic>
        <p:nvPicPr>
          <p:cNvPr id="41998" name="图片 2"/>
          <p:cNvPicPr>
            <a:picLocks noChangeAspect="1"/>
          </p:cNvPicPr>
          <p:nvPr/>
        </p:nvPicPr>
        <p:blipFill>
          <a:blip r:embed="rId5"/>
          <a:stretch>
            <a:fillRect/>
          </a:stretch>
        </p:blipFill>
        <p:spPr>
          <a:xfrm rot="4473254">
            <a:off x="1056640" y="5750878"/>
            <a:ext cx="785813" cy="590550"/>
          </a:xfrm>
          <a:prstGeom prst="rect">
            <a:avLst/>
          </a:prstGeom>
          <a:noFill/>
          <a:ln w="9525">
            <a:noFill/>
          </a:ln>
        </p:spPr>
      </p:pic>
      <p:pic>
        <p:nvPicPr>
          <p:cNvPr id="41999" name="图片 31"/>
          <p:cNvPicPr>
            <a:picLocks noChangeAspect="1"/>
          </p:cNvPicPr>
          <p:nvPr/>
        </p:nvPicPr>
        <p:blipFill>
          <a:blip r:embed="rId5"/>
          <a:stretch>
            <a:fillRect/>
          </a:stretch>
        </p:blipFill>
        <p:spPr>
          <a:xfrm rot="1595337">
            <a:off x="330200" y="1542733"/>
            <a:ext cx="1016000" cy="763587"/>
          </a:xfrm>
          <a:prstGeom prst="rect">
            <a:avLst/>
          </a:prstGeom>
          <a:noFill/>
          <a:ln w="9525">
            <a:noFill/>
          </a:ln>
        </p:spPr>
      </p:pic>
      <p:pic>
        <p:nvPicPr>
          <p:cNvPr id="42000" name="图片 32"/>
          <p:cNvPicPr>
            <a:picLocks noChangeAspect="1"/>
          </p:cNvPicPr>
          <p:nvPr/>
        </p:nvPicPr>
        <p:blipFill>
          <a:blip r:embed="rId5"/>
          <a:stretch>
            <a:fillRect/>
          </a:stretch>
        </p:blipFill>
        <p:spPr>
          <a:xfrm rot="2089184">
            <a:off x="157480" y="3494088"/>
            <a:ext cx="714375" cy="536575"/>
          </a:xfrm>
          <a:prstGeom prst="rect">
            <a:avLst/>
          </a:prstGeom>
          <a:noFill/>
          <a:ln w="9525">
            <a:noFill/>
          </a:ln>
        </p:spPr>
      </p:pic>
      <p:pic>
        <p:nvPicPr>
          <p:cNvPr id="6" name="图片 5" descr="0dbfa339f1406c94d7a837f2211140d02f0655277a061-bVkzK3_fw1200"/>
          <p:cNvPicPr>
            <a:picLocks noChangeAspect="1"/>
          </p:cNvPicPr>
          <p:nvPr/>
        </p:nvPicPr>
        <p:blipFill>
          <a:blip r:embed="rId6"/>
          <a:stretch>
            <a:fillRect/>
          </a:stretch>
        </p:blipFill>
        <p:spPr>
          <a:xfrm>
            <a:off x="8562340" y="752475"/>
            <a:ext cx="3707130" cy="3707130"/>
          </a:xfrm>
          <a:prstGeom prst="rect">
            <a:avLst/>
          </a:prstGeom>
        </p:spPr>
      </p:pic>
      <p:sp>
        <p:nvSpPr>
          <p:cNvPr id="2" name="文本框 1"/>
          <p:cNvSpPr txBox="1"/>
          <p:nvPr/>
        </p:nvSpPr>
        <p:spPr>
          <a:xfrm>
            <a:off x="1838960" y="1466215"/>
            <a:ext cx="6962140" cy="4799965"/>
          </a:xfrm>
          <a:prstGeom prst="rect">
            <a:avLst/>
          </a:prstGeom>
          <a:noFill/>
        </p:spPr>
        <p:txBody>
          <a:bodyPr wrap="square" rtlCol="0">
            <a:spAutoFit/>
          </a:bodyPr>
          <a:lstStyle/>
          <a:p>
            <a:pPr algn="ct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秦地--空旷平坦，厚重实在</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①与秦人一样死不离窝的秦腔；</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②与八百里秦川地理构造惟妙惟肖的秦腔；</a:t>
            </a:r>
          </a:p>
          <a:p>
            <a:pPr algn="ct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秦腔--高亢激昂，朴实粗犷</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③与秦人一样朴实粗犷的秦腔；</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④承载着秦人喜怒哀乐的秦腔；</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⑤令三千万老陕无限痴迷的秦腔；</a:t>
            </a:r>
          </a:p>
          <a:p>
            <a:pPr algn="ct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秦人--二楞粗犷，朴实豪放</a:t>
            </a:r>
          </a:p>
        </p:txBody>
      </p:sp>
      <p:sp>
        <p:nvSpPr>
          <p:cNvPr id="4" name="文本框 3"/>
          <p:cNvSpPr txBox="1"/>
          <p:nvPr/>
        </p:nvSpPr>
        <p:spPr>
          <a:xfrm>
            <a:off x="3342005" y="718185"/>
            <a:ext cx="4237355" cy="583565"/>
          </a:xfrm>
          <a:prstGeom prst="rect">
            <a:avLst/>
          </a:prstGeom>
          <a:noFill/>
        </p:spPr>
        <p:txBody>
          <a:bodyPr wrap="square" rtlCol="0">
            <a:spAutoFit/>
          </a:bodyPr>
          <a:lstStyle/>
          <a:p>
            <a:pPr algn="ctr"/>
            <a:r>
              <a:rPr lang="zh-CN" altLang="en-US" sz="3200" b="1">
                <a:solidFill>
                  <a:srgbClr val="C00000"/>
                </a:solidFill>
                <a:latin typeface="微软雅黑" panose="020B0503020204020204" pitchFamily="34" charset="-122"/>
                <a:ea typeface="微软雅黑" panose="020B0503020204020204" pitchFamily="34" charset="-122"/>
              </a:rPr>
              <a:t>秦   腔</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图片 1" descr="组48325同意"/>
          <p:cNvPicPr>
            <a:picLocks noChangeAspect="1"/>
          </p:cNvPicPr>
          <p:nvPr/>
        </p:nvPicPr>
        <p:blipFill>
          <a:blip r:embed="rId3"/>
          <a:stretch>
            <a:fillRect/>
          </a:stretch>
        </p:blipFill>
        <p:spPr>
          <a:xfrm>
            <a:off x="406400" y="658813"/>
            <a:ext cx="2389188" cy="608012"/>
          </a:xfrm>
          <a:prstGeom prst="rect">
            <a:avLst/>
          </a:prstGeom>
          <a:noFill/>
          <a:ln w="9525">
            <a:noFill/>
          </a:ln>
        </p:spPr>
      </p:pic>
      <p:pic>
        <p:nvPicPr>
          <p:cNvPr id="43011" name="图片 6" descr="盒子2"/>
          <p:cNvPicPr>
            <a:picLocks noChangeAspect="1"/>
          </p:cNvPicPr>
          <p:nvPr/>
        </p:nvPicPr>
        <p:blipFill>
          <a:blip r:embed="rId4"/>
          <a:stretch>
            <a:fillRect/>
          </a:stretch>
        </p:blipFill>
        <p:spPr>
          <a:xfrm>
            <a:off x="212725" y="611188"/>
            <a:ext cx="747713" cy="744537"/>
          </a:xfrm>
          <a:prstGeom prst="rect">
            <a:avLst/>
          </a:prstGeom>
          <a:noFill/>
          <a:ln w="9525">
            <a:noFill/>
          </a:ln>
        </p:spPr>
      </p:pic>
      <p:sp>
        <p:nvSpPr>
          <p:cNvPr id="43012"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作业布置</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9845" y="752475"/>
            <a:ext cx="4120515" cy="4120515"/>
          </a:xfrm>
          <a:prstGeom prst="rect">
            <a:avLst/>
          </a:prstGeom>
        </p:spPr>
      </p:pic>
      <p:sp>
        <p:nvSpPr>
          <p:cNvPr id="2" name="矩形 4"/>
          <p:cNvSpPr/>
          <p:nvPr/>
        </p:nvSpPr>
        <p:spPr>
          <a:xfrm>
            <a:off x="1251585" y="2048510"/>
            <a:ext cx="6235065" cy="1845310"/>
          </a:xfrm>
          <a:prstGeom prst="rect">
            <a:avLst/>
          </a:prstGeom>
          <a:noFill/>
          <a:ln w="9525">
            <a:noFill/>
          </a:ln>
        </p:spPr>
        <p:txBody>
          <a:bodyPr wrap="square">
            <a:spAutoFit/>
          </a:bodyPr>
          <a:lstStyle/>
          <a:p>
            <a:pPr indent="720090" eaLnBrk="0" hangingPunct="0">
              <a:lnSpc>
                <a:spcPct val="150000"/>
              </a:lnSpc>
            </a:pPr>
            <a:r>
              <a:rPr lang="zh-CN" altLang="en-US" sz="2800" b="1" dirty="0">
                <a:latin typeface="楷体" panose="02010609060101010101" pitchFamily="49" charset="-122"/>
                <a:ea typeface="楷体" panose="02010609060101010101" pitchFamily="49" charset="-122"/>
              </a:rPr>
              <a:t>讨论作业</a:t>
            </a:r>
            <a:r>
              <a:rPr lang="zh-CN" altLang="en-US" sz="2400" b="1" dirty="0">
                <a:latin typeface="楷体" panose="02010609060101010101" pitchFamily="49" charset="-122"/>
                <a:ea typeface="楷体" panose="02010609060101010101" pitchFamily="49" charset="-122"/>
              </a:rPr>
              <a:t>：</a:t>
            </a:r>
          </a:p>
          <a:p>
            <a:pPr indent="720090" eaLnBrk="0" hangingPunct="0">
              <a:lnSpc>
                <a:spcPct val="150000"/>
              </a:lnSpc>
            </a:pPr>
            <a:r>
              <a:rPr lang="zh-CN" altLang="en-US" sz="2400" b="1" dirty="0">
                <a:latin typeface="楷体" panose="02010609060101010101" pitchFamily="49" charset="-122"/>
                <a:ea typeface="楷体" panose="02010609060101010101" pitchFamily="49" charset="-122"/>
              </a:rPr>
              <a:t>谈谈地理环境和地域性族群的性格、方言、音乐之间具有血脉相通的关系。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1" descr="组48325同意"/>
          <p:cNvPicPr>
            <a:picLocks noChangeAspect="1"/>
          </p:cNvPicPr>
          <p:nvPr/>
        </p:nvPicPr>
        <p:blipFill>
          <a:blip r:embed="rId3"/>
          <a:stretch>
            <a:fillRect/>
          </a:stretch>
        </p:blipFill>
        <p:spPr>
          <a:xfrm>
            <a:off x="406400" y="658813"/>
            <a:ext cx="3781425" cy="608012"/>
          </a:xfrm>
          <a:prstGeom prst="rect">
            <a:avLst/>
          </a:prstGeom>
          <a:noFill/>
          <a:ln w="9525">
            <a:noFill/>
          </a:ln>
        </p:spPr>
      </p:pic>
      <p:pic>
        <p:nvPicPr>
          <p:cNvPr id="12291" name="图片 6" descr="盒子2"/>
          <p:cNvPicPr>
            <a:picLocks noChangeAspect="1"/>
          </p:cNvPicPr>
          <p:nvPr/>
        </p:nvPicPr>
        <p:blipFill>
          <a:blip r:embed="rId4"/>
          <a:stretch>
            <a:fillRect/>
          </a:stretch>
        </p:blipFill>
        <p:spPr>
          <a:xfrm>
            <a:off x="212725" y="611188"/>
            <a:ext cx="747713" cy="744537"/>
          </a:xfrm>
          <a:prstGeom prst="rect">
            <a:avLst/>
          </a:prstGeom>
          <a:noFill/>
          <a:ln w="9525">
            <a:noFill/>
          </a:ln>
        </p:spPr>
      </p:pic>
      <p:sp>
        <p:nvSpPr>
          <p:cNvPr id="12292" name="文本框 7"/>
          <p:cNvSpPr txBox="1"/>
          <p:nvPr/>
        </p:nvSpPr>
        <p:spPr>
          <a:xfrm>
            <a:off x="1060450" y="752475"/>
            <a:ext cx="2954338" cy="461963"/>
          </a:xfrm>
          <a:prstGeom prst="rect">
            <a:avLst/>
          </a:prstGeom>
          <a:noFill/>
          <a:ln w="9525">
            <a:noFill/>
          </a:ln>
        </p:spPr>
        <p:txBody>
          <a:bodyPr wrap="none">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2293" name="矩形 1"/>
          <p:cNvSpPr/>
          <p:nvPr/>
        </p:nvSpPr>
        <p:spPr>
          <a:xfrm>
            <a:off x="1605915" y="2423160"/>
            <a:ext cx="9750425" cy="2861310"/>
          </a:xfrm>
          <a:prstGeom prst="rect">
            <a:avLst/>
          </a:prstGeom>
          <a:noFill/>
          <a:ln w="9525">
            <a:noFill/>
          </a:ln>
        </p:spPr>
        <p:txBody>
          <a:bodyPr wrap="square">
            <a:spAutoFit/>
          </a:bodyPr>
          <a:lstStyle/>
          <a:p>
            <a:pPr eaLnBrk="0" hangingPunct="0">
              <a:lnSpc>
                <a:spcPct val="150000"/>
              </a:lnSpc>
            </a:pPr>
            <a:r>
              <a:rPr lang="zh-CN" altLang="en-US" sz="2400" b="1" dirty="0">
                <a:latin typeface="楷体" panose="02010609060101010101" pitchFamily="49" charset="-122"/>
                <a:ea typeface="楷体" panose="02010609060101010101" pitchFamily="49" charset="-122"/>
              </a:rPr>
              <a:t>语言建构与运用：</a:t>
            </a:r>
            <a:r>
              <a:rPr lang="zh-CN" sz="2400" b="1" dirty="0">
                <a:latin typeface="楷体" panose="02010609060101010101" pitchFamily="49" charset="-122"/>
                <a:ea typeface="楷体" panose="02010609060101010101" pitchFamily="49" charset="-122"/>
                <a:sym typeface="+mn-ea"/>
              </a:rPr>
              <a:t>了解秦腔、秦地、秦人的基本特点。</a:t>
            </a:r>
          </a:p>
          <a:p>
            <a:pPr eaLnBrk="0" hangingPunct="0">
              <a:lnSpc>
                <a:spcPct val="150000"/>
              </a:lnSpc>
            </a:pPr>
            <a:r>
              <a:rPr lang="zh-CN" altLang="en-US" sz="2400" b="1" dirty="0">
                <a:latin typeface="楷体" panose="02010609060101010101" pitchFamily="49" charset="-122"/>
                <a:ea typeface="楷体" panose="02010609060101010101" pitchFamily="49" charset="-122"/>
              </a:rPr>
              <a:t>思维发展与提升：</a:t>
            </a:r>
            <a:r>
              <a:rPr sz="2400" b="1" dirty="0">
                <a:latin typeface="楷体" panose="02010609060101010101" pitchFamily="49" charset="-122"/>
                <a:ea typeface="楷体" panose="02010609060101010101" pitchFamily="49" charset="-122"/>
                <a:sym typeface="+mn-ea"/>
              </a:rPr>
              <a:t>品味文章的语言、学习描写手法。</a:t>
            </a:r>
          </a:p>
          <a:p>
            <a:pPr eaLnBrk="0" hangingPunct="0">
              <a:lnSpc>
                <a:spcPct val="150000"/>
              </a:lnSpc>
            </a:pPr>
            <a:r>
              <a:rPr lang="zh-CN" altLang="en-US" sz="2400" b="1" dirty="0">
                <a:latin typeface="楷体" panose="02010609060101010101" pitchFamily="49" charset="-122"/>
                <a:ea typeface="楷体" panose="02010609060101010101" pitchFamily="49" charset="-122"/>
              </a:rPr>
              <a:t>审美鉴赏与创造：</a:t>
            </a:r>
            <a:r>
              <a:rPr sz="2400" b="1" dirty="0">
                <a:latin typeface="楷体" panose="02010609060101010101" pitchFamily="49" charset="-122"/>
                <a:ea typeface="楷体" panose="02010609060101010101" pitchFamily="49" charset="-122"/>
                <a:sym typeface="+mn-ea"/>
              </a:rPr>
              <a:t>体会中国民俗文化的特点，交流秦腔之类传统艺术发展前景的看法。 </a:t>
            </a:r>
          </a:p>
          <a:p>
            <a:pPr eaLnBrk="0" hangingPunct="0">
              <a:lnSpc>
                <a:spcPct val="150000"/>
              </a:lnSpc>
            </a:pPr>
            <a:r>
              <a:rPr lang="zh-CN" altLang="en-US" sz="2400" b="1" dirty="0">
                <a:latin typeface="楷体" panose="02010609060101010101" pitchFamily="49" charset="-122"/>
                <a:ea typeface="楷体" panose="02010609060101010101" pitchFamily="49" charset="-122"/>
              </a:rPr>
              <a:t>文化传承与理解：</a:t>
            </a:r>
            <a:r>
              <a:rPr lang="zh-CN" sz="2400" b="1" dirty="0">
                <a:latin typeface="楷体" panose="02010609060101010101" pitchFamily="49" charset="-122"/>
                <a:ea typeface="楷体" panose="02010609060101010101" pitchFamily="49" charset="-122"/>
                <a:sym typeface="+mn-ea"/>
              </a:rPr>
              <a:t>领略秦地的风俗民情。</a:t>
            </a:r>
          </a:p>
        </p:txBody>
      </p:sp>
      <p:sp>
        <p:nvSpPr>
          <p:cNvPr id="12294" name="TextBox 1"/>
          <p:cNvSpPr txBox="1"/>
          <p:nvPr/>
        </p:nvSpPr>
        <p:spPr>
          <a:xfrm>
            <a:off x="1300798" y="1583373"/>
            <a:ext cx="1992312" cy="585787"/>
          </a:xfrm>
          <a:prstGeom prst="rect">
            <a:avLst/>
          </a:prstGeom>
          <a:noFill/>
          <a:ln w="9525">
            <a:noFill/>
          </a:ln>
        </p:spPr>
        <p:txBody>
          <a:bodyPr>
            <a:spAutoFit/>
          </a:bodyPr>
          <a:lstStyle/>
          <a:p>
            <a:r>
              <a:rPr lang="zh-CN" altLang="en-US" sz="3200" b="1" dirty="0">
                <a:latin typeface="楷体" panose="02010609060101010101" pitchFamily="49" charset="-122"/>
                <a:ea typeface="楷体" panose="02010609060101010101" pitchFamily="49" charset="-122"/>
              </a:rPr>
              <a:t>核心素养</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325880" y="3225165"/>
            <a:ext cx="5989955" cy="2306955"/>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秦腔是我国戏曲四大声腔中最古老、最丰富、最庞大的声腔体系。</a:t>
            </a:r>
          </a:p>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我国戏曲四大声腔： 昆腔、高腔、梆子腔、皮黄腔。</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5"/>
          <a:stretch>
            <a:fillRect/>
          </a:stretch>
        </p:blipFill>
        <p:spPr>
          <a:xfrm rot="780000">
            <a:off x="8916670" y="1003935"/>
            <a:ext cx="2757805" cy="367601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598995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秦腔又称乱弹，源于西秦腔，流行于我国西北地区的陕西、甘肃、青海、宁夏、新疆等地，又因其以枣木梆子为击节乐器，所以又叫“梆子腔”，俗称“桄桄子”（因以梆击节时发出“恍恍”声） </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5"/>
          <a:stretch>
            <a:fillRect/>
          </a:stretch>
        </p:blipFill>
        <p:spPr>
          <a:xfrm rot="780000">
            <a:off x="8916670" y="1003935"/>
            <a:ext cx="2757805" cy="367601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598995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秦腔的表演朴实、粗犷、细腻、深刻，以情动人，富有夸张性。</a:t>
            </a:r>
          </a:p>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角色行当分为四生、六旦、二净、一丑，计13门，又称“十三头网子”，表演唱做并佳。</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5"/>
          <a:stretch>
            <a:fillRect/>
          </a:stretch>
        </p:blipFill>
        <p:spPr>
          <a:xfrm rot="780000">
            <a:off x="8916670" y="1003935"/>
            <a:ext cx="2757805" cy="367601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pic>
        <p:nvPicPr>
          <p:cNvPr id="27650" name="图片 6" descr="盒子2"/>
          <p:cNvPicPr>
            <a:picLocks noChangeAspect="1"/>
          </p:cNvPicPr>
          <p:nvPr/>
        </p:nvPicPr>
        <p:blipFill>
          <a:blip r:embed="rId3"/>
          <a:stretch>
            <a:fillRect/>
          </a:stretch>
        </p:blipFill>
        <p:spPr>
          <a:xfrm>
            <a:off x="212725" y="611188"/>
            <a:ext cx="747713" cy="744537"/>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598995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秦腔的唱腔，用宽音大嗓，直起直落，给人以高亢激越、粗犷朴实之感。</a:t>
            </a:r>
          </a:p>
          <a:p>
            <a:pPr indent="609600" eaLnBrk="0" hangingPunct="0">
              <a:lnSpc>
                <a:spcPct val="150000"/>
              </a:lnSpc>
            </a:pPr>
            <a:r>
              <a:rPr lang="zh-CN" altLang="zh-CN" sz="2400" dirty="0">
                <a:latin typeface="微软雅黑" panose="020B0503020204020204" pitchFamily="34" charset="-122"/>
                <a:ea typeface="微软雅黑" panose="020B0503020204020204" pitchFamily="34" charset="-122"/>
                <a:sym typeface="Arial" panose="020B0604020202020204" pitchFamily="34" charset="0"/>
              </a:rPr>
              <a:t>看秦腔时候，尤其看到秦腔中的“黑头”吼声地动山摇的时候，你才会此刻真正认识到秦腔的豪放，这也是秦人的血性。  </a:t>
            </a:r>
          </a:p>
        </p:txBody>
      </p:sp>
      <p:pic>
        <p:nvPicPr>
          <p:cNvPr id="27653" name="图片 9"/>
          <p:cNvPicPr>
            <a:picLocks noChangeAspect="1"/>
          </p:cNvPicPr>
          <p:nvPr/>
        </p:nvPicPr>
        <p:blipFill>
          <a:blip r:embed="rId4"/>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4"/>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dirty="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5"/>
          <a:stretch>
            <a:fillRect/>
          </a:stretch>
        </p:blipFill>
        <p:spPr>
          <a:xfrm rot="780000">
            <a:off x="8916670" y="1003935"/>
            <a:ext cx="2757805" cy="367601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2323</Words>
  <Application>Microsoft Office PowerPoint</Application>
  <PresentationFormat>自定义</PresentationFormat>
  <Paragraphs>176</Paragraphs>
  <Slides>46</Slides>
  <Notes>8</Notes>
  <HiddenSlides>0</HiddenSlides>
  <MMClips>1</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xbany</cp:lastModifiedBy>
  <cp:revision>389</cp:revision>
  <dcterms:created xsi:type="dcterms:W3CDTF">2017-11-13T08:28:00Z</dcterms:created>
  <dcterms:modified xsi:type="dcterms:W3CDTF">2022-08-01T04:43:27Z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